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sldIdLst>
    <p:sldId id="257" r:id="rId2"/>
    <p:sldId id="267" r:id="rId3"/>
    <p:sldId id="256" r:id="rId4"/>
    <p:sldId id="260" r:id="rId5"/>
    <p:sldId id="263" r:id="rId6"/>
    <p:sldId id="259" r:id="rId7"/>
    <p:sldId id="270" r:id="rId8"/>
    <p:sldId id="272" r:id="rId9"/>
    <p:sldId id="266" r:id="rId10"/>
    <p:sldId id="264" r:id="rId11"/>
    <p:sldId id="277" r:id="rId12"/>
    <p:sldId id="265" r:id="rId13"/>
    <p:sldId id="274" r:id="rId14"/>
    <p:sldId id="273" r:id="rId15"/>
    <p:sldId id="275" r:id="rId16"/>
    <p:sldId id="261" r:id="rId17"/>
    <p:sldId id="295" r:id="rId18"/>
    <p:sldId id="278" r:id="rId19"/>
    <p:sldId id="280" r:id="rId20"/>
    <p:sldId id="296" r:id="rId21"/>
    <p:sldId id="297" r:id="rId22"/>
    <p:sldId id="276" r:id="rId23"/>
    <p:sldId id="286" r:id="rId24"/>
    <p:sldId id="299" r:id="rId25"/>
    <p:sldId id="262" r:id="rId26"/>
    <p:sldId id="298" r:id="rId27"/>
    <p:sldId id="282" r:id="rId28"/>
    <p:sldId id="279" r:id="rId29"/>
    <p:sldId id="287" r:id="rId30"/>
    <p:sldId id="285" r:id="rId31"/>
    <p:sldId id="300" r:id="rId32"/>
    <p:sldId id="258" r:id="rId33"/>
    <p:sldId id="284" r:id="rId34"/>
    <p:sldId id="281" r:id="rId35"/>
    <p:sldId id="288" r:id="rId36"/>
    <p:sldId id="292" r:id="rId37"/>
    <p:sldId id="294" r:id="rId38"/>
    <p:sldId id="268" r:id="rId39"/>
  </p:sldIdLst>
  <p:sldSz cx="18288000" cy="10287000"/>
  <p:notesSz cx="6858000" cy="9144000"/>
  <p:embeddedFontLst>
    <p:embeddedFont>
      <p:font typeface="Calibri" panose="020F0502020204030204" pitchFamily="34" charset="0"/>
      <p:regular r:id="rId41"/>
      <p:bold r:id="rId42"/>
      <p:italic r:id="rId43"/>
      <p:boldItalic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25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2F90A9-9F99-42C6-94F6-242B2F6EC1E4}" type="datetimeFigureOut">
              <a:rPr lang="en-US" smtClean="0"/>
              <a:t>10/29/2021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DB676-A9C4-4035-BFC4-C8BF86672EB7}" type="slidenum">
              <a:rPr lang="en-US" smtClean="0"/>
              <a:t>‹#›</a:t>
            </a:fld>
            <a:endParaRPr lang="en-US"/>
          </a:p>
        </p:txBody>
      </p:sp>
    </p:spTree>
    <p:extLst>
      <p:ext uri="{BB962C8B-B14F-4D97-AF65-F5344CB8AC3E}">
        <p14:creationId xmlns:p14="http://schemas.microsoft.com/office/powerpoint/2010/main" val="1781582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9DB676-A9C4-4035-BFC4-C8BF86672EB7}" type="slidenum">
              <a:rPr lang="en-US" smtClean="0"/>
              <a:t>23</a:t>
            </a:fld>
            <a:endParaRPr lang="en-US"/>
          </a:p>
        </p:txBody>
      </p:sp>
    </p:spTree>
    <p:extLst>
      <p:ext uri="{BB962C8B-B14F-4D97-AF65-F5344CB8AC3E}">
        <p14:creationId xmlns:p14="http://schemas.microsoft.com/office/powerpoint/2010/main" val="2875108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4.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2.sv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png"/><Relationship Id="rId20"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13.svg"/><Relationship Id="rId19" Type="http://schemas.openxmlformats.org/officeDocument/2006/relationships/image" Target="../media/image32.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svg"/><Relationship Id="rId7" Type="http://schemas.openxmlformats.org/officeDocument/2006/relationships/image" Target="../media/image4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4.sv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6" Type="http://schemas.openxmlformats.org/officeDocument/2006/relationships/image" Target="../media/image36.png"/><Relationship Id="rId3" Type="http://schemas.openxmlformats.org/officeDocument/2006/relationships/image" Target="../media/image24.svg"/><Relationship Id="rId25" Type="http://schemas.openxmlformats.org/officeDocument/2006/relationships/image" Target="../media/image68.svg"/><Relationship Id="rId2" Type="http://schemas.openxmlformats.org/officeDocument/2006/relationships/image" Target="../media/image19.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48.svg"/><Relationship Id="rId4" Type="http://schemas.openxmlformats.org/officeDocument/2006/relationships/image" Target="../media/image22.png"/><Relationship Id="rId27" Type="http://schemas.openxmlformats.org/officeDocument/2006/relationships/image" Target="../media/image37.png"/></Relationships>
</file>

<file path=ppt/slides/_rels/slide14.xml.rels><?xml version="1.0" encoding="UTF-8" standalone="yes"?>
<Relationships xmlns="http://schemas.openxmlformats.org/package/2006/relationships"><Relationship Id="rId13" Type="http://schemas.openxmlformats.org/officeDocument/2006/relationships/image" Target="../media/image62.svg"/><Relationship Id="rId3" Type="http://schemas.openxmlformats.org/officeDocument/2006/relationships/image" Target="../media/image50.svg"/><Relationship Id="rId21" Type="http://schemas.openxmlformats.org/officeDocument/2006/relationships/image" Target="../media/image36.png"/><Relationship Id="rId2" Type="http://schemas.openxmlformats.org/officeDocument/2006/relationships/image" Target="../media/image4.png"/><Relationship Id="rId20" Type="http://schemas.openxmlformats.org/officeDocument/2006/relationships/image" Target="../media/image38.png"/><Relationship Id="rId1" Type="http://schemas.openxmlformats.org/officeDocument/2006/relationships/slideLayout" Target="../slideLayouts/slideLayout7.xml"/><Relationship Id="rId19" Type="http://schemas.openxmlformats.org/officeDocument/2006/relationships/image" Target="../media/image32.sv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5" Type="http://schemas.openxmlformats.org/officeDocument/2006/relationships/image" Target="../media/image68.svg"/><Relationship Id="rId2" Type="http://schemas.openxmlformats.org/officeDocument/2006/relationships/image" Target="../media/image19.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48.sv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svg"/><Relationship Id="rId7" Type="http://schemas.openxmlformats.org/officeDocument/2006/relationships/image" Target="../media/image28.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6.svg"/><Relationship Id="rId4" Type="http://schemas.openxmlformats.org/officeDocument/2006/relationships/image" Target="../media/image39.png"/><Relationship Id="rId9" Type="http://schemas.openxmlformats.org/officeDocument/2006/relationships/image" Target="../media/image3.svg"/></Relationships>
</file>

<file path=ppt/slides/_rels/slide17.xml.rels><?xml version="1.0" encoding="UTF-8" standalone="yes"?>
<Relationships xmlns="http://schemas.openxmlformats.org/package/2006/relationships"><Relationship Id="rId26" Type="http://schemas.openxmlformats.org/officeDocument/2006/relationships/image" Target="../media/image28.png"/><Relationship Id="rId25" Type="http://schemas.openxmlformats.org/officeDocument/2006/relationships/image" Target="../media/image68.svg"/><Relationship Id="rId2"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48.svg"/></Relationships>
</file>

<file path=ppt/slides/_rels/slide18.xml.rels><?xml version="1.0" encoding="UTF-8" standalone="yes"?>
<Relationships xmlns="http://schemas.openxmlformats.org/package/2006/relationships"><Relationship Id="rId3" Type="http://schemas.openxmlformats.org/officeDocument/2006/relationships/image" Target="../media/image50.svg"/><Relationship Id="rId21" Type="http://schemas.openxmlformats.org/officeDocument/2006/relationships/image" Target="../media/image64.svg"/><Relationship Id="rId2" Type="http://schemas.openxmlformats.org/officeDocument/2006/relationships/image" Target="../media/image4.png"/><Relationship Id="rId20" Type="http://schemas.openxmlformats.org/officeDocument/2006/relationships/image" Target="../media/image26.png"/><Relationship Id="rId1" Type="http://schemas.openxmlformats.org/officeDocument/2006/relationships/slideLayout" Target="../slideLayouts/slideLayout7.xml"/><Relationship Id="rId19" Type="http://schemas.openxmlformats.org/officeDocument/2006/relationships/image" Target="../media/image32.sv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1" Type="http://schemas.openxmlformats.org/officeDocument/2006/relationships/image" Target="../media/image41.png"/><Relationship Id="rId7" Type="http://schemas.openxmlformats.org/officeDocument/2006/relationships/image" Target="../media/image38.svg"/><Relationship Id="rId2" Type="http://schemas.openxmlformats.org/officeDocument/2006/relationships/image" Target="../media/image9.png"/><Relationship Id="rId20" Type="http://schemas.openxmlformats.org/officeDocument/2006/relationships/image" Target="../media/image35.png"/><Relationship Id="rId1" Type="http://schemas.openxmlformats.org/officeDocument/2006/relationships/slideLayout" Target="../slideLayouts/slideLayout7.xml"/><Relationship Id="rId19" Type="http://schemas.openxmlformats.org/officeDocument/2006/relationships/image" Target="../media/image32.sv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2.svg"/><Relationship Id="rId10" Type="http://schemas.openxmlformats.org/officeDocument/2006/relationships/image" Target="../media/image5.svg"/><Relationship Id="rId4" Type="http://schemas.openxmlformats.org/officeDocument/2006/relationships/image" Target="../media/image5.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6" Type="http://schemas.openxmlformats.org/officeDocument/2006/relationships/image" Target="../media/image42.png"/><Relationship Id="rId3" Type="http://schemas.openxmlformats.org/officeDocument/2006/relationships/image" Target="../media/image24.svg"/><Relationship Id="rId25" Type="http://schemas.openxmlformats.org/officeDocument/2006/relationships/image" Target="../media/image68.svg"/><Relationship Id="rId2" Type="http://schemas.openxmlformats.org/officeDocument/2006/relationships/image" Target="../media/image19.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48.svg"/><Relationship Id="rId4" Type="http://schemas.openxmlformats.org/officeDocument/2006/relationships/image" Target="../media/image22.png"/><Relationship Id="rId27" Type="http://schemas.openxmlformats.org/officeDocument/2006/relationships/image" Target="../media/image43.png"/></Relationships>
</file>

<file path=ppt/slides/_rels/slide21.xml.rels><?xml version="1.0" encoding="UTF-8" standalone="yes"?>
<Relationships xmlns="http://schemas.openxmlformats.org/package/2006/relationships"><Relationship Id="rId26" Type="http://schemas.openxmlformats.org/officeDocument/2006/relationships/image" Target="../media/image42.png"/><Relationship Id="rId3" Type="http://schemas.openxmlformats.org/officeDocument/2006/relationships/image" Target="../media/image24.svg"/><Relationship Id="rId25" Type="http://schemas.openxmlformats.org/officeDocument/2006/relationships/image" Target="../media/image68.svg"/><Relationship Id="rId2" Type="http://schemas.openxmlformats.org/officeDocument/2006/relationships/image" Target="../media/image19.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48.svg"/><Relationship Id="rId4" Type="http://schemas.openxmlformats.org/officeDocument/2006/relationships/image" Target="../media/image22.png"/><Relationship Id="rId27"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8.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6.sv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20"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15.png"/><Relationship Id="rId19" Type="http://schemas.openxmlformats.org/officeDocument/2006/relationships/image" Target="../media/image32.svg"/><Relationship Id="rId4" Type="http://schemas.openxmlformats.org/officeDocument/2006/relationships/image" Target="../media/image50.svg"/><Relationship Id="rId27" Type="http://schemas.openxmlformats.org/officeDocument/2006/relationships/image" Target="../media/image70.svg"/></Relationships>
</file>

<file path=ppt/slides/_rels/slide24.xml.rels><?xml version="1.0" encoding="UTF-8" standalone="yes"?>
<Relationships xmlns="http://schemas.openxmlformats.org/package/2006/relationships"><Relationship Id="rId18" Type="http://schemas.openxmlformats.org/officeDocument/2006/relationships/image" Target="../media/image46.png"/><Relationship Id="rId17" Type="http://schemas.openxmlformats.org/officeDocument/2006/relationships/image" Target="../media/image23.svg"/><Relationship Id="rId2" Type="http://schemas.openxmlformats.org/officeDocument/2006/relationships/image" Target="../media/image22.png"/><Relationship Id="rId16" Type="http://schemas.openxmlformats.org/officeDocument/2006/relationships/image" Target="../media/image24.png"/><Relationship Id="rId20" Type="http://schemas.openxmlformats.org/officeDocument/2006/relationships/image" Target="../media/image48.png"/><Relationship Id="rId1" Type="http://schemas.openxmlformats.org/officeDocument/2006/relationships/slideLayout" Target="../slideLayouts/slideLayout7.xml"/><Relationship Id="rId15" Type="http://schemas.openxmlformats.org/officeDocument/2006/relationships/image" Target="../media/image48.svg"/><Relationship Id="rId19"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8.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2.sv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50.svg"/><Relationship Id="rId21" Type="http://schemas.openxmlformats.org/officeDocument/2006/relationships/image" Target="../media/image64.svg"/><Relationship Id="rId2" Type="http://schemas.openxmlformats.org/officeDocument/2006/relationships/image" Target="../media/image4.png"/><Relationship Id="rId20" Type="http://schemas.openxmlformats.org/officeDocument/2006/relationships/image" Target="../media/image26.png"/><Relationship Id="rId1" Type="http://schemas.openxmlformats.org/officeDocument/2006/relationships/slideLayout" Target="../slideLayouts/slideLayout7.xml"/><Relationship Id="rId19" Type="http://schemas.openxmlformats.org/officeDocument/2006/relationships/image" Target="../media/image32.svg"/><Relationship Id="rId4" Type="http://schemas.openxmlformats.org/officeDocument/2006/relationships/image" Target="../media/image15.png"/><Relationship Id="rId22" Type="http://schemas.openxmlformats.org/officeDocument/2006/relationships/image" Target="../media/image49.png"/></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2.svg"/><Relationship Id="rId7" Type="http://schemas.openxmlformats.org/officeDocument/2006/relationships/image" Target="../media/image44.svg"/><Relationship Id="rId2" Type="http://schemas.openxmlformats.org/officeDocument/2006/relationships/image" Target="../media/image9.png"/><Relationship Id="rId1" Type="http://schemas.openxmlformats.org/officeDocument/2006/relationships/slideLayout" Target="../slideLayouts/slideLayout7.xml"/><Relationship Id="rId19" Type="http://schemas.openxmlformats.org/officeDocument/2006/relationships/image" Target="../media/image32.svg"/><Relationship Id="rId4" Type="http://schemas.openxmlformats.org/officeDocument/2006/relationships/image" Target="../media/image32.png"/><Relationship Id="rId9"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9.png"/><Relationship Id="rId1" Type="http://schemas.openxmlformats.org/officeDocument/2006/relationships/slideLayout" Target="../slideLayouts/slideLayout7.xml"/><Relationship Id="rId19" Type="http://schemas.openxmlformats.org/officeDocument/2006/relationships/image" Target="../media/image32.svg"/><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6.sv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8.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6.sv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9.png"/><Relationship Id="rId1" Type="http://schemas.openxmlformats.org/officeDocument/2006/relationships/slideLayout" Target="../slideLayouts/slideLayout7.xml"/><Relationship Id="rId19" Type="http://schemas.openxmlformats.org/officeDocument/2006/relationships/image" Target="../media/image32.sv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20.svg"/><Relationship Id="rId9" Type="http://schemas.openxmlformats.org/officeDocument/2006/relationships/image" Target="../media/image22.svg"/></Relationships>
</file>

<file path=ppt/slides/_rels/slide33.xml.rels><?xml version="1.0" encoding="UTF-8" standalone="yes"?>
<Relationships xmlns="http://schemas.openxmlformats.org/package/2006/relationships"><Relationship Id="rId13" Type="http://schemas.openxmlformats.org/officeDocument/2006/relationships/image" Target="../media/image62.svg"/><Relationship Id="rId3" Type="http://schemas.openxmlformats.org/officeDocument/2006/relationships/image" Target="../media/image24.svg"/><Relationship Id="rId7" Type="http://schemas.openxmlformats.org/officeDocument/2006/relationships/image" Target="../media/image44.sv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38.png"/><Relationship Id="rId14" Type="http://schemas.openxmlformats.org/officeDocument/2006/relationships/image" Target="../media/image32.png"/></Relationships>
</file>

<file path=ppt/slides/_rels/slide34.xml.rels><?xml version="1.0" encoding="UTF-8" standalone="yes"?>
<Relationships xmlns="http://schemas.openxmlformats.org/package/2006/relationships"><Relationship Id="rId7" Type="http://schemas.openxmlformats.org/officeDocument/2006/relationships/image" Target="../media/image4.sv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0.svg"/></Relationships>
</file>

<file path=ppt/slides/_rels/slide3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2.svg"/><Relationship Id="rId7" Type="http://schemas.openxmlformats.org/officeDocument/2006/relationships/image" Target="../media/image38.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2.sv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50.svg"/><Relationship Id="rId25" Type="http://schemas.openxmlformats.org/officeDocument/2006/relationships/image" Target="../media/image53.png"/><Relationship Id="rId2" Type="http://schemas.openxmlformats.org/officeDocument/2006/relationships/image" Target="../media/image4.png"/><Relationship Id="rId20" Type="http://schemas.openxmlformats.org/officeDocument/2006/relationships/image" Target="../media/image54.png"/><Relationship Id="rId1" Type="http://schemas.openxmlformats.org/officeDocument/2006/relationships/slideLayout" Target="../slideLayouts/slideLayout7.xml"/><Relationship Id="rId24" Type="http://schemas.openxmlformats.org/officeDocument/2006/relationships/image" Target="../media/image39.png"/><Relationship Id="rId23" Type="http://schemas.openxmlformats.org/officeDocument/2006/relationships/image" Target="../media/image66.svg"/><Relationship Id="rId5" Type="http://schemas.openxmlformats.org/officeDocument/2006/relationships/image" Target="../media/image36.svg"/><Relationship Id="rId19" Type="http://schemas.openxmlformats.org/officeDocument/2006/relationships/image" Target="../media/image32.svg"/><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2.svg"/><Relationship Id="rId2" Type="http://schemas.openxmlformats.org/officeDocument/2006/relationships/image" Target="../media/image45.png"/><Relationship Id="rId29" Type="http://schemas.openxmlformats.org/officeDocument/2006/relationships/image" Target="../media/image14.png"/><Relationship Id="rId1" Type="http://schemas.openxmlformats.org/officeDocument/2006/relationships/slideLayout" Target="../slideLayouts/slideLayout7.xml"/><Relationship Id="rId32" Type="http://schemas.openxmlformats.org/officeDocument/2006/relationships/image" Target="../media/image10.png"/><Relationship Id="rId11" Type="http://schemas.openxmlformats.org/officeDocument/2006/relationships/image" Target="../media/image4.svg"/><Relationship Id="rId28" Type="http://schemas.openxmlformats.org/officeDocument/2006/relationships/image" Target="../media/image9.png"/><Relationship Id="rId5" Type="http://schemas.openxmlformats.org/officeDocument/2006/relationships/image" Target="../media/image30.svg"/><Relationship Id="rId31" Type="http://schemas.openxmlformats.org/officeDocument/2006/relationships/image" Target="../media/image16.png"/><Relationship Id="rId27" Type="http://schemas.openxmlformats.org/officeDocument/2006/relationships/image" Target="../media/image70.svg"/><Relationship Id="rId30" Type="http://schemas.openxmlformats.org/officeDocument/2006/relationships/image" Target="../media/image15.png"/><Relationship Id="rId9" Type="http://schemas.openxmlformats.org/officeDocument/2006/relationships/image" Target="../media/image34.svg"/></Relationships>
</file>

<file path=ppt/slides/_rels/slide3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4.svg"/><Relationship Id="rId7" Type="http://schemas.openxmlformats.org/officeDocument/2006/relationships/image" Target="../media/image58.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32.svg"/><Relationship Id="rId5" Type="http://schemas.openxmlformats.org/officeDocument/2006/relationships/image" Target="../media/image56.svg"/><Relationship Id="rId10" Type="http://schemas.openxmlformats.org/officeDocument/2006/relationships/image" Target="../media/image15.png"/><Relationship Id="rId4" Type="http://schemas.openxmlformats.org/officeDocument/2006/relationships/image" Target="../media/image55.png"/><Relationship Id="rId9" Type="http://schemas.openxmlformats.org/officeDocument/2006/relationships/image" Target="../media/image28.sv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svg"/><Relationship Id="rId7" Type="http://schemas.openxmlformats.org/officeDocument/2006/relationships/image" Target="../media/image32.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4.svg"/><Relationship Id="rId5" Type="http://schemas.openxmlformats.org/officeDocument/2006/relationships/image" Target="../media/image30.svg"/><Relationship Id="rId10" Type="http://schemas.openxmlformats.org/officeDocument/2006/relationships/image" Target="../media/image10.png"/><Relationship Id="rId4" Type="http://schemas.openxmlformats.org/officeDocument/2006/relationships/image" Target="../media/image14.png"/><Relationship Id="rId9" Type="http://schemas.openxmlformats.org/officeDocument/2006/relationships/image" Target="../media/image34.sv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svg"/><Relationship Id="rId7" Type="http://schemas.openxmlformats.org/officeDocument/2006/relationships/image" Target="../media/image4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34.sv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6.sv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26" Type="http://schemas.openxmlformats.org/officeDocument/2006/relationships/image" Target="../media/image24.png"/><Relationship Id="rId25" Type="http://schemas.openxmlformats.org/officeDocument/2006/relationships/image" Target="../media/image68.svg"/><Relationship Id="rId2"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48.svg"/><Relationship Id="rId27"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1" Type="http://schemas.openxmlformats.org/officeDocument/2006/relationships/image" Target="../media/image64.svg"/><Relationship Id="rId2" Type="http://schemas.openxmlformats.org/officeDocument/2006/relationships/image" Target="../media/image25.jfif"/><Relationship Id="rId20" Type="http://schemas.openxmlformats.org/officeDocument/2006/relationships/image" Target="../media/image26.png"/><Relationship Id="rId1" Type="http://schemas.openxmlformats.org/officeDocument/2006/relationships/slideLayout" Target="../slideLayouts/slideLayout7.xml"/><Relationship Id="rId24" Type="http://schemas.openxmlformats.org/officeDocument/2006/relationships/image" Target="../media/image29.png"/><Relationship Id="rId5" Type="http://schemas.openxmlformats.org/officeDocument/2006/relationships/image" Target="../media/image15.png"/><Relationship Id="rId23" Type="http://schemas.openxmlformats.org/officeDocument/2006/relationships/image" Target="../media/image28.png"/><Relationship Id="rId19" Type="http://schemas.openxmlformats.org/officeDocument/2006/relationships/image" Target="../media/image32.svg"/><Relationship Id="rId4" Type="http://schemas.openxmlformats.org/officeDocument/2006/relationships/image" Target="../media/image50.svg"/><Relationship Id="rId22"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svg"/><Relationship Id="rId7" Type="http://schemas.openxmlformats.org/officeDocument/2006/relationships/image" Target="../media/image28.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48.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83747" y="964742"/>
            <a:ext cx="15120507" cy="8357517"/>
          </a:xfrm>
          <a:prstGeom prst="rect">
            <a:avLst/>
          </a:prstGeom>
        </p:spPr>
      </p:pic>
      <p:sp>
        <p:nvSpPr>
          <p:cNvPr id="3" name="TextBox 3"/>
          <p:cNvSpPr txBox="1"/>
          <p:nvPr/>
        </p:nvSpPr>
        <p:spPr>
          <a:xfrm>
            <a:off x="4038600" y="3238500"/>
            <a:ext cx="12049789" cy="4833183"/>
          </a:xfrm>
          <a:prstGeom prst="rect">
            <a:avLst/>
          </a:prstGeom>
        </p:spPr>
        <p:txBody>
          <a:bodyPr wrap="square" lIns="0" tIns="0" rIns="0" bIns="0" rtlCol="0" anchor="t">
            <a:spAutoFit/>
          </a:bodyPr>
          <a:lstStyle/>
          <a:p>
            <a:pPr algn="ctr">
              <a:lnSpc>
                <a:spcPct val="120000"/>
              </a:lnSpc>
              <a:spcBef>
                <a:spcPts val="600"/>
              </a:spcBef>
              <a:spcAft>
                <a:spcPts val="600"/>
              </a:spcAft>
            </a:pPr>
            <a:r>
              <a:rPr lang="en-US" sz="9000" b="1" smtClean="0">
                <a:solidFill>
                  <a:srgbClr val="CD4343"/>
                </a:solidFill>
                <a:latin typeface="Arial" panose="020B0604020202020204" pitchFamily="34" charset="0"/>
                <a:cs typeface="Arial" panose="020B0604020202020204" pitchFamily="34" charset="0"/>
              </a:rPr>
              <a:t>CHÀO MỪNG CÁC EM ĐẾN VỚI BÀI HỌC HÔM NAY!</a:t>
            </a:r>
            <a:endParaRPr lang="en-US" sz="9000" b="1">
              <a:solidFill>
                <a:srgbClr val="CD4343"/>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28700" y="1028700"/>
            <a:ext cx="4310871" cy="319004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988409">
            <a:off x="13780112" y="7856346"/>
            <a:ext cx="3406834" cy="100346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D434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1780" y="876300"/>
            <a:ext cx="16104439" cy="890136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87235">
            <a:off x="13936018" y="1306228"/>
            <a:ext cx="3674331" cy="108225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37594" y="6911474"/>
            <a:ext cx="2773012" cy="3170804"/>
          </a:xfrm>
          <a:prstGeom prst="rect">
            <a:avLst/>
          </a:prstGeom>
        </p:spPr>
      </p:pic>
      <p:sp>
        <p:nvSpPr>
          <p:cNvPr id="12" name="Rectangle 11"/>
          <p:cNvSpPr/>
          <p:nvPr/>
        </p:nvSpPr>
        <p:spPr>
          <a:xfrm>
            <a:off x="7772400" y="1562100"/>
            <a:ext cx="3429000" cy="923330"/>
          </a:xfrm>
          <a:prstGeom prst="rect">
            <a:avLst/>
          </a:prstGeom>
        </p:spPr>
        <p:txBody>
          <a:bodyPr wrap="square">
            <a:spAutoFit/>
          </a:bodyPr>
          <a:lstStyle/>
          <a:p>
            <a:pPr>
              <a:lnSpc>
                <a:spcPct val="120000"/>
              </a:lnSpc>
              <a:spcBef>
                <a:spcPts val="600"/>
              </a:spcBef>
              <a:spcAft>
                <a:spcPts val="600"/>
              </a:spcAft>
            </a:pPr>
            <a:r>
              <a:rPr lang="en-US" sz="5000" b="1" smtClean="0">
                <a:solidFill>
                  <a:schemeClr val="accent5">
                    <a:lumMod val="50000"/>
                  </a:schemeClr>
                </a:solidFill>
                <a:latin typeface="Arial" panose="020B0604020202020204" pitchFamily="34" charset="0"/>
                <a:cs typeface="Arial" panose="020B0604020202020204" pitchFamily="34" charset="0"/>
              </a:rPr>
              <a:t>Chú ý</a:t>
            </a:r>
            <a:endParaRPr lang="en-US" sz="5000" b="1">
              <a:solidFill>
                <a:schemeClr val="accent5">
                  <a:lumMod val="50000"/>
                </a:schemeClr>
              </a:solidFill>
              <a:latin typeface="Arial" panose="020B0604020202020204" pitchFamily="34" charset="0"/>
              <a:cs typeface="Arial" panose="020B0604020202020204" pitchFamily="34" charset="0"/>
            </a:endParaRPr>
          </a:p>
        </p:txBody>
      </p:sp>
      <p:sp>
        <p:nvSpPr>
          <p:cNvPr id="3" name="Rectangle 2"/>
          <p:cNvSpPr/>
          <p:nvPr/>
        </p:nvSpPr>
        <p:spPr>
          <a:xfrm>
            <a:off x="2324099" y="2982222"/>
            <a:ext cx="13639800" cy="2585323"/>
          </a:xfrm>
          <a:prstGeom prst="rect">
            <a:avLst/>
          </a:prstGeom>
        </p:spPr>
        <p:txBody>
          <a:bodyPr wrap="square">
            <a:spAutoFit/>
          </a:bodyPr>
          <a:lstStyle/>
          <a:p>
            <a:pPr algn="just">
              <a:lnSpc>
                <a:spcPct val="120000"/>
              </a:lnSpc>
              <a:spcBef>
                <a:spcPts val="600"/>
              </a:spcBef>
              <a:spcAft>
                <a:spcPts val="600"/>
              </a:spcAft>
            </a:pPr>
            <a:r>
              <a:rPr lang="en-US" sz="4500" smtClean="0">
                <a:latin typeface="Arial" panose="020B0604020202020204" pitchFamily="34" charset="0"/>
                <a:cs typeface="Arial" panose="020B0604020202020204" pitchFamily="34" charset="0"/>
              </a:rPr>
              <a:t>Để nhấn </a:t>
            </a:r>
            <a:r>
              <a:rPr lang="en-US" sz="4500">
                <a:latin typeface="Arial" panose="020B0604020202020204" pitchFamily="34" charset="0"/>
                <a:cs typeface="Arial" panose="020B0604020202020204" pitchFamily="34" charset="0"/>
              </a:rPr>
              <a:t>mạnh hai phía </a:t>
            </a:r>
            <a:r>
              <a:rPr lang="en-US" sz="4500">
                <a:latin typeface="Arial" panose="020B0604020202020204" pitchFamily="34" charset="0"/>
                <a:cs typeface="Arial" panose="020B0604020202020204" pitchFamily="34" charset="0"/>
              </a:rPr>
              <a:t>của </a:t>
            </a:r>
            <a:r>
              <a:rPr lang="en-US" sz="4500" smtClean="0">
                <a:latin typeface="Arial" panose="020B0604020202020204" pitchFamily="34" charset="0"/>
                <a:cs typeface="Arial" panose="020B0604020202020204" pitchFamily="34" charset="0"/>
              </a:rPr>
              <a:t>đường thẳng</a:t>
            </a:r>
            <a:r>
              <a:rPr lang="en-US" sz="4500">
                <a:latin typeface="Arial" panose="020B0604020202020204" pitchFamily="34" charset="0"/>
                <a:cs typeface="Arial" panose="020B0604020202020204" pitchFamily="34" charset="0"/>
              </a:rPr>
              <a:t>, người ta </a:t>
            </a:r>
            <a:r>
              <a:rPr lang="en-US" sz="4500">
                <a:latin typeface="Arial" panose="020B0604020202020204" pitchFamily="34" charset="0"/>
                <a:cs typeface="Arial" panose="020B0604020202020204" pitchFamily="34" charset="0"/>
              </a:rPr>
              <a:t>còn </a:t>
            </a:r>
            <a:r>
              <a:rPr lang="en-US" sz="4500" smtClean="0">
                <a:latin typeface="Arial" panose="020B0604020202020204" pitchFamily="34" charset="0"/>
                <a:cs typeface="Arial" panose="020B0604020202020204" pitchFamily="34" charset="0"/>
              </a:rPr>
              <a:t>dùng hai </a:t>
            </a:r>
            <a:r>
              <a:rPr lang="en-US" sz="4500">
                <a:latin typeface="Arial" panose="020B0604020202020204" pitchFamily="34" charset="0"/>
                <a:cs typeface="Arial" panose="020B0604020202020204" pitchFamily="34" charset="0"/>
              </a:rPr>
              <a:t>chữ cái </a:t>
            </a:r>
            <a:r>
              <a:rPr lang="en-US" sz="4500">
                <a:latin typeface="Arial" panose="020B0604020202020204" pitchFamily="34" charset="0"/>
                <a:cs typeface="Arial" panose="020B0604020202020204" pitchFamily="34" charset="0"/>
              </a:rPr>
              <a:t>thường </a:t>
            </a:r>
            <a:r>
              <a:rPr lang="en-US" sz="4500" smtClean="0">
                <a:latin typeface="Arial" panose="020B0604020202020204" pitchFamily="34" charset="0"/>
                <a:cs typeface="Arial" panose="020B0604020202020204" pitchFamily="34" charset="0"/>
              </a:rPr>
              <a:t>để </a:t>
            </a:r>
            <a:r>
              <a:rPr lang="en-US" sz="4500">
                <a:latin typeface="Arial" panose="020B0604020202020204" pitchFamily="34" charset="0"/>
                <a:cs typeface="Arial" panose="020B0604020202020204" pitchFamily="34" charset="0"/>
              </a:rPr>
              <a:t>đặt tên</a:t>
            </a:r>
            <a:r>
              <a:rPr lang="en-US" sz="4500">
                <a:latin typeface="Arial" panose="020B0604020202020204" pitchFamily="34" charset="0"/>
                <a:cs typeface="Arial" panose="020B0604020202020204" pitchFamily="34" charset="0"/>
              </a:rPr>
              <a:t>, </a:t>
            </a:r>
            <a:r>
              <a:rPr lang="en-US" sz="4500" smtClean="0">
                <a:latin typeface="Arial" panose="020B0604020202020204" pitchFamily="34" charset="0"/>
                <a:cs typeface="Arial" panose="020B0604020202020204" pitchFamily="34" charset="0"/>
              </a:rPr>
              <a:t>chẳng </a:t>
            </a:r>
            <a:r>
              <a:rPr lang="en-US" sz="4500">
                <a:latin typeface="Arial" panose="020B0604020202020204" pitchFamily="34" charset="0"/>
                <a:cs typeface="Arial" panose="020B0604020202020204" pitchFamily="34" charset="0"/>
              </a:rPr>
              <a:t>hạn </a:t>
            </a:r>
            <a:r>
              <a:rPr lang="en-US" sz="4500">
                <a:latin typeface="Arial" panose="020B0604020202020204" pitchFamily="34" charset="0"/>
                <a:cs typeface="Arial" panose="020B0604020202020204" pitchFamily="34" charset="0"/>
              </a:rPr>
              <a:t>đường </a:t>
            </a:r>
            <a:r>
              <a:rPr lang="en-US" sz="4500" smtClean="0">
                <a:latin typeface="Arial" panose="020B0604020202020204" pitchFamily="34" charset="0"/>
                <a:cs typeface="Arial" panose="020B0604020202020204" pitchFamily="34" charset="0"/>
              </a:rPr>
              <a:t>thẳng </a:t>
            </a:r>
            <a:r>
              <a:rPr lang="en-US" sz="4500">
                <a:latin typeface="Arial" panose="020B0604020202020204" pitchFamily="34" charset="0"/>
                <a:cs typeface="Arial" panose="020B0604020202020204" pitchFamily="34" charset="0"/>
              </a:rPr>
              <a:t>xy (</a:t>
            </a:r>
            <a:r>
              <a:rPr lang="en-US" sz="4500">
                <a:latin typeface="Arial" panose="020B0604020202020204" pitchFamily="34" charset="0"/>
                <a:cs typeface="Arial" panose="020B0604020202020204" pitchFamily="34" charset="0"/>
              </a:rPr>
              <a:t>hoặc </a:t>
            </a:r>
            <a:r>
              <a:rPr lang="en-US" sz="4500" smtClean="0">
                <a:latin typeface="Arial" panose="020B0604020202020204" pitchFamily="34" charset="0"/>
                <a:cs typeface="Arial" panose="020B0604020202020204" pitchFamily="34" charset="0"/>
              </a:rPr>
              <a:t>yx) như </a:t>
            </a:r>
            <a:r>
              <a:rPr lang="en-US" sz="4500">
                <a:latin typeface="Arial" panose="020B0604020202020204" pitchFamily="34" charset="0"/>
                <a:cs typeface="Arial" panose="020B0604020202020204" pitchFamily="34" charset="0"/>
              </a:rPr>
              <a:t>Hình 8.3.</a:t>
            </a:r>
          </a:p>
        </p:txBody>
      </p:sp>
      <p:grpSp>
        <p:nvGrpSpPr>
          <p:cNvPr id="13" name="Group 12"/>
          <p:cNvGrpSpPr/>
          <p:nvPr/>
        </p:nvGrpSpPr>
        <p:grpSpPr>
          <a:xfrm>
            <a:off x="6324600" y="5965411"/>
            <a:ext cx="7239000" cy="1062219"/>
            <a:chOff x="4800600" y="1185681"/>
            <a:chExt cx="7239000" cy="1062219"/>
          </a:xfrm>
        </p:grpSpPr>
        <p:cxnSp>
          <p:nvCxnSpPr>
            <p:cNvPr id="14" name="Straight Connector 13"/>
            <p:cNvCxnSpPr/>
            <p:nvPr/>
          </p:nvCxnSpPr>
          <p:spPr>
            <a:xfrm>
              <a:off x="4800600" y="2247900"/>
              <a:ext cx="6858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2F87412-107F-44E1-A048-F4EEBBD1BFCE}"/>
                </a:ext>
              </a:extLst>
            </p:cNvPr>
            <p:cNvSpPr txBox="1"/>
            <p:nvPr/>
          </p:nvSpPr>
          <p:spPr>
            <a:xfrm>
              <a:off x="5069715" y="1347954"/>
              <a:ext cx="1143000" cy="809685"/>
            </a:xfrm>
            <a:prstGeom prst="rect">
              <a:avLst/>
            </a:prstGeom>
            <a:solidFill>
              <a:schemeClr val="bg1">
                <a:alpha val="2000"/>
              </a:schemeClr>
            </a:solidFill>
          </p:spPr>
          <p:txBody>
            <a:bodyPr wrap="square" rtlCol="0">
              <a:spAutoFit/>
            </a:bodyPr>
            <a:lstStyle/>
            <a:p>
              <a:r>
                <a:rPr lang="en-GB" sz="45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x</a:t>
              </a:r>
              <a:endParaRPr lang="en-US" sz="4500" dirty="0">
                <a:solidFill>
                  <a:schemeClr val="accent5">
                    <a:lumMod val="50000"/>
                  </a:schemeClr>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C2F87412-107F-44E1-A048-F4EEBBD1BFCE}"/>
                </a:ext>
              </a:extLst>
            </p:cNvPr>
            <p:cNvSpPr txBox="1"/>
            <p:nvPr/>
          </p:nvSpPr>
          <p:spPr>
            <a:xfrm>
              <a:off x="10896600" y="1185681"/>
              <a:ext cx="1143000" cy="809685"/>
            </a:xfrm>
            <a:prstGeom prst="rect">
              <a:avLst/>
            </a:prstGeom>
            <a:solidFill>
              <a:schemeClr val="bg1">
                <a:alpha val="2000"/>
              </a:schemeClr>
            </a:solidFill>
          </p:spPr>
          <p:txBody>
            <a:bodyPr wrap="square" rtlCol="0">
              <a:spAutoFit/>
            </a:bodyPr>
            <a:lstStyle/>
            <a:p>
              <a:r>
                <a:rPr lang="en-GB" sz="45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y</a:t>
              </a:r>
              <a:endParaRPr lang="en-US" sz="4500" dirty="0">
                <a:solidFill>
                  <a:schemeClr val="accent5">
                    <a:lumMod val="50000"/>
                  </a:schemeClr>
                </a:solidFill>
                <a:latin typeface="Arial" panose="020B0604020202020204" pitchFamily="34" charset="0"/>
                <a:cs typeface="Arial" panose="020B0604020202020204" pitchFamily="34" charset="0"/>
              </a:endParaRPr>
            </a:p>
          </p:txBody>
        </p:sp>
      </p:grpSp>
      <p:sp>
        <p:nvSpPr>
          <p:cNvPr id="18" name="Rectangle 17"/>
          <p:cNvSpPr/>
          <p:nvPr/>
        </p:nvSpPr>
        <p:spPr>
          <a:xfrm>
            <a:off x="8672528" y="7386727"/>
            <a:ext cx="2364750"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8.3</a:t>
            </a:r>
            <a:endParaRPr lang="en-US" sz="4500"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95400" y="-292867"/>
            <a:ext cx="19872358" cy="3150368"/>
          </a:xfrm>
          <a:prstGeom prst="rect">
            <a:avLst/>
          </a:prstGeom>
        </p:spPr>
      </p:pic>
      <p:sp>
        <p:nvSpPr>
          <p:cNvPr id="7" name="TextBox 7"/>
          <p:cNvSpPr txBox="1"/>
          <p:nvPr/>
        </p:nvSpPr>
        <p:spPr>
          <a:xfrm>
            <a:off x="3856484" y="492226"/>
            <a:ext cx="10593948" cy="1661993"/>
          </a:xfrm>
          <a:prstGeom prst="rect">
            <a:avLst/>
          </a:prstGeom>
        </p:spPr>
        <p:txBody>
          <a:bodyPr wrap="square" lIns="0" tIns="0" rIns="0" bIns="0" rtlCol="0" anchor="t">
            <a:spAutoFit/>
          </a:bodyPr>
          <a:lstStyle/>
          <a:p>
            <a:pPr algn="ctr">
              <a:lnSpc>
                <a:spcPct val="120000"/>
              </a:lnSpc>
              <a:spcBef>
                <a:spcPts val="600"/>
              </a:spcBef>
              <a:spcAft>
                <a:spcPts val="600"/>
              </a:spcAft>
            </a:pPr>
            <a:r>
              <a:rPr lang="en-US" sz="4500" b="1" smtClean="0">
                <a:solidFill>
                  <a:srgbClr val="FFFFFF"/>
                </a:solidFill>
                <a:latin typeface="Arial" panose="020B0604020202020204" pitchFamily="34" charset="0"/>
                <a:cs typeface="Arial" panose="020B0604020202020204" pitchFamily="34" charset="0"/>
              </a:rPr>
              <a:t>Hình 8.4 có bao nhiêu đường thẳng? Hãy đọc tên các đường hẳng đó.</a:t>
            </a:r>
            <a:endParaRPr lang="en-US" sz="4500" b="1">
              <a:solidFill>
                <a:srgbClr val="FFFFFF"/>
              </a:solidFill>
              <a:latin typeface="Arial" panose="020B0604020202020204" pitchFamily="34" charset="0"/>
              <a:cs typeface="Arial" panose="020B0604020202020204" pitchFamily="34" charset="0"/>
            </a:endParaRPr>
          </a:p>
        </p:txBody>
      </p:sp>
      <p:pic>
        <p:nvPicPr>
          <p:cNvPr id="16"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6407747" y="190500"/>
            <a:ext cx="1723296" cy="1654364"/>
          </a:xfrm>
          <a:prstGeom prst="rect">
            <a:avLst/>
          </a:prstGeom>
        </p:spPr>
      </p:pic>
      <p:pic>
        <p:nvPicPr>
          <p:cNvPr id="8" name="Picture 3"/>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36086" y="425952"/>
            <a:ext cx="1746999" cy="1817423"/>
          </a:xfrm>
          <a:prstGeom prst="rect">
            <a:avLst/>
          </a:prstGeom>
        </p:spPr>
      </p:pic>
      <p:grpSp>
        <p:nvGrpSpPr>
          <p:cNvPr id="9" name="Group 8"/>
          <p:cNvGrpSpPr/>
          <p:nvPr/>
        </p:nvGrpSpPr>
        <p:grpSpPr>
          <a:xfrm>
            <a:off x="11277600" y="4229100"/>
            <a:ext cx="5487961" cy="3740105"/>
            <a:chOff x="12268200" y="2283789"/>
            <a:chExt cx="5487961" cy="3740105"/>
          </a:xfrm>
        </p:grpSpPr>
        <p:cxnSp>
          <p:nvCxnSpPr>
            <p:cNvPr id="10" name="Straight Connector 9"/>
            <p:cNvCxnSpPr/>
            <p:nvPr/>
          </p:nvCxnSpPr>
          <p:spPr>
            <a:xfrm flipH="1">
              <a:off x="12706703" y="2288744"/>
              <a:ext cx="2975095" cy="33427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3979895" y="2617485"/>
              <a:ext cx="3690978" cy="29552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2268200" y="5143500"/>
              <a:ext cx="54864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42CFBD7-EAF3-4CD2-AB8F-420462532F1F}"/>
                </a:ext>
              </a:extLst>
            </p:cNvPr>
            <p:cNvSpPr txBox="1"/>
            <p:nvPr/>
          </p:nvSpPr>
          <p:spPr>
            <a:xfrm>
              <a:off x="14605037" y="2880713"/>
              <a:ext cx="457200"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C2F87412-107F-44E1-A048-F4EEBBD1BFCE}"/>
                </a:ext>
              </a:extLst>
            </p:cNvPr>
            <p:cNvSpPr txBox="1"/>
            <p:nvPr/>
          </p:nvSpPr>
          <p:spPr>
            <a:xfrm>
              <a:off x="12962715" y="5180345"/>
              <a:ext cx="876650"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42CFBD7-EAF3-4CD2-AB8F-420462532F1F}"/>
                </a:ext>
              </a:extLst>
            </p:cNvPr>
            <p:cNvSpPr txBox="1"/>
            <p:nvPr/>
          </p:nvSpPr>
          <p:spPr>
            <a:xfrm>
              <a:off x="12913679" y="4769508"/>
              <a:ext cx="457200"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242CFBD7-EAF3-4CD2-AB8F-420462532F1F}"/>
                </a:ext>
              </a:extLst>
            </p:cNvPr>
            <p:cNvSpPr txBox="1"/>
            <p:nvPr/>
          </p:nvSpPr>
          <p:spPr>
            <a:xfrm>
              <a:off x="16924615" y="4751085"/>
              <a:ext cx="457200"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2F87412-107F-44E1-A048-F4EEBBD1BFCE}"/>
                </a:ext>
              </a:extLst>
            </p:cNvPr>
            <p:cNvSpPr txBox="1"/>
            <p:nvPr/>
          </p:nvSpPr>
          <p:spPr>
            <a:xfrm>
              <a:off x="16879511" y="5239064"/>
              <a:ext cx="876650"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chemeClr val="tx2"/>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C2F87412-107F-44E1-A048-F4EEBBD1BFCE}"/>
                </a:ext>
              </a:extLst>
            </p:cNvPr>
            <p:cNvSpPr txBox="1"/>
            <p:nvPr/>
          </p:nvSpPr>
          <p:spPr>
            <a:xfrm>
              <a:off x="14564382" y="2283789"/>
              <a:ext cx="876650"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grpSp>
      <p:sp>
        <p:nvSpPr>
          <p:cNvPr id="28" name="Rectangle 27"/>
          <p:cNvSpPr/>
          <p:nvPr/>
        </p:nvSpPr>
        <p:spPr>
          <a:xfrm>
            <a:off x="12989295" y="8136869"/>
            <a:ext cx="2364750"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8.4</a:t>
            </a:r>
            <a:endParaRPr lang="en-US" sz="4500" i="1"/>
          </a:p>
        </p:txBody>
      </p:sp>
      <p:sp>
        <p:nvSpPr>
          <p:cNvPr id="29" name="Rectangle 28"/>
          <p:cNvSpPr/>
          <p:nvPr/>
        </p:nvSpPr>
        <p:spPr>
          <a:xfrm>
            <a:off x="1221576" y="4360508"/>
            <a:ext cx="9565687" cy="3877985"/>
          </a:xfrm>
          <a:prstGeom prst="rect">
            <a:avLst/>
          </a:prstGeom>
        </p:spPr>
        <p:txBody>
          <a:bodyPr wrap="square">
            <a:spAutoFit/>
          </a:bodyPr>
          <a:lstStyle/>
          <a:p>
            <a:pPr>
              <a:lnSpc>
                <a:spcPct val="120000"/>
              </a:lnSpc>
              <a:spcBef>
                <a:spcPts val="600"/>
              </a:spcBef>
              <a:spcAft>
                <a:spcPts val="600"/>
              </a:spcAft>
            </a:pPr>
            <a:r>
              <a:rPr lang="en-US" sz="4500">
                <a:solidFill>
                  <a:srgbClr val="C00000"/>
                </a:solidFill>
                <a:latin typeface="Arial" panose="020B0604020202020204" pitchFamily="34" charset="0"/>
                <a:cs typeface="Arial" panose="020B0604020202020204" pitchFamily="34" charset="0"/>
              </a:rPr>
              <a:t>Hình </a:t>
            </a:r>
            <a:r>
              <a:rPr lang="en-US" sz="4500" smtClean="0">
                <a:solidFill>
                  <a:srgbClr val="C00000"/>
                </a:solidFill>
                <a:latin typeface="Arial" panose="020B0604020202020204" pitchFamily="34" charset="0"/>
                <a:cs typeface="Arial" panose="020B0604020202020204" pitchFamily="34" charset="0"/>
              </a:rPr>
              <a:t>8.4 có 3 đường thẳng, đó là:</a:t>
            </a:r>
          </a:p>
          <a:p>
            <a:pPr marL="685800" indent="-685800">
              <a:lnSpc>
                <a:spcPct val="120000"/>
              </a:lnSpc>
              <a:spcBef>
                <a:spcPts val="600"/>
              </a:spcBef>
              <a:spcAft>
                <a:spcPts val="600"/>
              </a:spcAft>
              <a:buFontTx/>
              <a:buChar char="-"/>
            </a:pPr>
            <a:r>
              <a:rPr lang="en-US" sz="4500" smtClean="0">
                <a:solidFill>
                  <a:srgbClr val="C00000"/>
                </a:solidFill>
                <a:latin typeface="Arial" panose="020B0604020202020204" pitchFamily="34" charset="0"/>
                <a:cs typeface="Arial" panose="020B0604020202020204" pitchFamily="34" charset="0"/>
              </a:rPr>
              <a:t>Đường thẳng AB;</a:t>
            </a:r>
          </a:p>
          <a:p>
            <a:pPr marL="685800" indent="-685800">
              <a:lnSpc>
                <a:spcPct val="120000"/>
              </a:lnSpc>
              <a:spcBef>
                <a:spcPts val="600"/>
              </a:spcBef>
              <a:spcAft>
                <a:spcPts val="600"/>
              </a:spcAft>
              <a:buFontTx/>
              <a:buChar char="-"/>
            </a:pPr>
            <a:r>
              <a:rPr lang="en-US" sz="4500" smtClean="0">
                <a:solidFill>
                  <a:srgbClr val="C00000"/>
                </a:solidFill>
                <a:latin typeface="Arial" panose="020B0604020202020204" pitchFamily="34" charset="0"/>
                <a:cs typeface="Arial" panose="020B0604020202020204" pitchFamily="34" charset="0"/>
              </a:rPr>
              <a:t>Đường thẳng AC;</a:t>
            </a:r>
          </a:p>
          <a:p>
            <a:pPr marL="685800" indent="-685800">
              <a:lnSpc>
                <a:spcPct val="120000"/>
              </a:lnSpc>
              <a:spcBef>
                <a:spcPts val="600"/>
              </a:spcBef>
              <a:spcAft>
                <a:spcPts val="600"/>
              </a:spcAft>
              <a:buFontTx/>
              <a:buChar char="-"/>
            </a:pPr>
            <a:r>
              <a:rPr lang="en-US" sz="4500" smtClean="0">
                <a:solidFill>
                  <a:srgbClr val="C00000"/>
                </a:solidFill>
                <a:latin typeface="Arial" panose="020B0604020202020204" pitchFamily="34" charset="0"/>
                <a:cs typeface="Arial" panose="020B0604020202020204" pitchFamily="34" charset="0"/>
              </a:rPr>
              <a:t>Đường thẳng BC.</a:t>
            </a:r>
            <a:r>
              <a:rPr lang="en-US" sz="4500" smtClean="0">
                <a:solidFill>
                  <a:srgbClr val="C00000"/>
                </a:solidFill>
                <a:latin typeface="Arial" panose="020B0604020202020204" pitchFamily="34" charset="0"/>
                <a:cs typeface="Arial" panose="020B0604020202020204" pitchFamily="34" charset="0"/>
              </a:rPr>
              <a:t> </a:t>
            </a:r>
            <a:endParaRPr lang="en-US" sz="4500">
              <a:solidFill>
                <a:srgbClr val="C00000"/>
              </a:solidFill>
            </a:endParaRPr>
          </a:p>
        </p:txBody>
      </p:sp>
    </p:spTree>
    <p:extLst>
      <p:ext uri="{BB962C8B-B14F-4D97-AF65-F5344CB8AC3E}">
        <p14:creationId xmlns:p14="http://schemas.microsoft.com/office/powerpoint/2010/main" val="891810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barn(inVertical)">
                                      <p:cBhvr>
                                        <p:cTn id="7" dur="5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9">
                                            <p:txEl>
                                              <p:pRg st="1" end="1"/>
                                            </p:txEl>
                                          </p:spTgt>
                                        </p:tgtEl>
                                        <p:attrNameLst>
                                          <p:attrName>style.visibility</p:attrName>
                                        </p:attrNameLst>
                                      </p:cBhvr>
                                      <p:to>
                                        <p:strVal val="visible"/>
                                      </p:to>
                                    </p:set>
                                    <p:animEffect transition="in" filter="barn(inVertical)">
                                      <p:cBhvr>
                                        <p:cTn id="12" dur="500"/>
                                        <p:tgtEl>
                                          <p:spTgt spid="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9">
                                            <p:txEl>
                                              <p:pRg st="2" end="2"/>
                                            </p:txEl>
                                          </p:spTgt>
                                        </p:tgtEl>
                                        <p:attrNameLst>
                                          <p:attrName>style.visibility</p:attrName>
                                        </p:attrNameLst>
                                      </p:cBhvr>
                                      <p:to>
                                        <p:strVal val="visible"/>
                                      </p:to>
                                    </p:set>
                                    <p:animEffect transition="in" filter="barn(inVertical)">
                                      <p:cBhvr>
                                        <p:cTn id="17" dur="500"/>
                                        <p:tgtEl>
                                          <p:spTgt spid="2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9">
                                            <p:txEl>
                                              <p:pRg st="3" end="3"/>
                                            </p:txEl>
                                          </p:spTgt>
                                        </p:tgtEl>
                                        <p:attrNameLst>
                                          <p:attrName>style.visibility</p:attrName>
                                        </p:attrNameLst>
                                      </p:cBhvr>
                                      <p:to>
                                        <p:strVal val="visible"/>
                                      </p:to>
                                    </p:set>
                                    <p:animEffect transition="in" filter="barn(inVertical)">
                                      <p:cBhvr>
                                        <p:cTn id="22"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A80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6234" y="647700"/>
            <a:ext cx="16104439" cy="890136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736615">
            <a:off x="-313215" y="8353350"/>
            <a:ext cx="3258528" cy="109012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613347" y="0"/>
            <a:ext cx="2674653" cy="2567667"/>
          </a:xfrm>
          <a:prstGeom prst="rect">
            <a:avLst/>
          </a:prstGeom>
        </p:spPr>
      </p:pic>
      <p:sp>
        <p:nvSpPr>
          <p:cNvPr id="6" name="TextBox 3"/>
          <p:cNvSpPr txBox="1"/>
          <p:nvPr/>
        </p:nvSpPr>
        <p:spPr>
          <a:xfrm>
            <a:off x="2018044" y="1752101"/>
            <a:ext cx="8068461" cy="923330"/>
          </a:xfrm>
          <a:prstGeom prst="rect">
            <a:avLst/>
          </a:prstGeom>
        </p:spPr>
        <p:txBody>
          <a:bodyPr wrap="square" lIns="0" tIns="0" rIns="0" bIns="0" rtlCol="0" anchor="t">
            <a:spAutoFit/>
          </a:bodyPr>
          <a:lstStyle/>
          <a:p>
            <a:pPr lvl="0" algn="just">
              <a:lnSpc>
                <a:spcPct val="120000"/>
              </a:lnSpc>
              <a:spcBef>
                <a:spcPts val="600"/>
              </a:spcBef>
              <a:spcAft>
                <a:spcPts val="600"/>
              </a:spcAft>
            </a:pPr>
            <a:r>
              <a:rPr lang="en-US" sz="5000" b="1" smtClean="0">
                <a:solidFill>
                  <a:schemeClr val="accent2"/>
                </a:solidFill>
                <a:latin typeface="Arial" panose="020B0604020202020204" pitchFamily="34" charset="0"/>
                <a:cs typeface="Arial" panose="020B0604020202020204" pitchFamily="34" charset="0"/>
              </a:rPr>
              <a:t>2. Ba điểm thẳng hàng</a:t>
            </a:r>
            <a:endParaRPr lang="en-US" sz="5000" b="1">
              <a:solidFill>
                <a:schemeClr val="accent2"/>
              </a:solidFill>
              <a:latin typeface="Arial" panose="020B0604020202020204" pitchFamily="34" charset="0"/>
              <a:cs typeface="Arial" panose="020B0604020202020204" pitchFamily="34" charset="0"/>
            </a:endParaRPr>
          </a:p>
        </p:txBody>
      </p:sp>
      <p:sp>
        <p:nvSpPr>
          <p:cNvPr id="13" name="Rectangle 12"/>
          <p:cNvSpPr/>
          <p:nvPr/>
        </p:nvSpPr>
        <p:spPr>
          <a:xfrm>
            <a:off x="1990166" y="3033519"/>
            <a:ext cx="14478000" cy="2308324"/>
          </a:xfrm>
          <a:prstGeom prst="rect">
            <a:avLst/>
          </a:prstGeom>
        </p:spPr>
        <p:txBody>
          <a:bodyPr wrap="square">
            <a:spAutoFit/>
          </a:bodyPr>
          <a:lstStyle/>
          <a:p>
            <a:pPr algn="just">
              <a:lnSpc>
                <a:spcPct val="120000"/>
              </a:lnSpc>
              <a:spcBef>
                <a:spcPts val="600"/>
              </a:spcBef>
              <a:spcAft>
                <a:spcPts val="600"/>
              </a:spcAft>
            </a:pP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Qua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hai điểm phân biệt có một và chỉ một đường thẳng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đi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qua. Vậy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khi nào thì qua ba điểm phân biệt cũng có một đường thẳng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đi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qua?</a:t>
            </a:r>
            <a:endParaRPr lang="en-US" sz="4000">
              <a:latin typeface="Arial" panose="020B0604020202020204" pitchFamily="34" charset="0"/>
              <a:cs typeface="Arial" panose="020B0604020202020204" pitchFamily="34" charset="0"/>
            </a:endParaRPr>
          </a:p>
        </p:txBody>
      </p:sp>
      <p:pic>
        <p:nvPicPr>
          <p:cNvPr id="14" name="Picture 2"/>
          <p:cNvPicPr>
            <a:picLocks noChangeAspect="1"/>
          </p:cNvPicPr>
          <p:nvPr/>
        </p:nvPicPr>
        <p:blipFill>
          <a:blip r:embed="rId8"/>
          <a:srcRect/>
          <a:stretch>
            <a:fillRect/>
          </a:stretch>
        </p:blipFill>
        <p:spPr>
          <a:xfrm>
            <a:off x="7391400" y="5028726"/>
            <a:ext cx="3581400" cy="42635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27448">
            <a:off x="402630" y="567222"/>
            <a:ext cx="17408490" cy="9143576"/>
          </a:xfrm>
          <a:prstGeom prst="rect">
            <a:avLst/>
          </a:prstGeom>
        </p:spPr>
      </p:pic>
      <p:pic>
        <p:nvPicPr>
          <p:cNvPr id="22"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39159" y="8400979"/>
            <a:ext cx="1723296" cy="1629298"/>
          </a:xfrm>
          <a:prstGeom prst="rect">
            <a:avLst/>
          </a:prstGeom>
        </p:spPr>
      </p:pic>
      <p:pic>
        <p:nvPicPr>
          <p:cNvPr id="2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6093916" y="247743"/>
            <a:ext cx="1350563" cy="1654364"/>
          </a:xfrm>
          <a:prstGeom prst="rect">
            <a:avLst/>
          </a:prstGeom>
        </p:spPr>
      </p:pic>
      <p:pic>
        <p:nvPicPr>
          <p:cNvPr id="25" name="Picture 24"/>
          <p:cNvPicPr>
            <a:picLocks noChangeAspect="1"/>
          </p:cNvPicPr>
          <p:nvPr/>
        </p:nvPicPr>
        <p:blipFill>
          <a:blip r:embed="rId26"/>
          <a:stretch>
            <a:fillRect/>
          </a:stretch>
        </p:blipFill>
        <p:spPr>
          <a:xfrm>
            <a:off x="8077200" y="5304487"/>
            <a:ext cx="5691188" cy="3127158"/>
          </a:xfrm>
          <a:prstGeom prst="rect">
            <a:avLst/>
          </a:prstGeom>
        </p:spPr>
      </p:pic>
      <p:sp>
        <p:nvSpPr>
          <p:cNvPr id="26" name="Rectangle 25"/>
          <p:cNvSpPr/>
          <p:nvPr/>
        </p:nvSpPr>
        <p:spPr>
          <a:xfrm>
            <a:off x="9860644" y="8520752"/>
            <a:ext cx="2124299" cy="707886"/>
          </a:xfrm>
          <a:prstGeom prst="rect">
            <a:avLst/>
          </a:prstGeom>
        </p:spPr>
        <p:txBody>
          <a:bodyPr wrap="none">
            <a:spAutoFit/>
          </a:bodyPr>
          <a:lstStyle/>
          <a:p>
            <a:r>
              <a:rPr lang="en-US" sz="4000" i="1">
                <a:latin typeface="Arial" panose="020B0604020202020204" pitchFamily="34" charset="0"/>
                <a:cs typeface="Arial" panose="020B0604020202020204" pitchFamily="34" charset="0"/>
              </a:rPr>
              <a:t>Hình </a:t>
            </a:r>
            <a:r>
              <a:rPr lang="en-US" sz="4000" i="1" smtClean="0">
                <a:latin typeface="Arial" panose="020B0604020202020204" pitchFamily="34" charset="0"/>
                <a:cs typeface="Arial" panose="020B0604020202020204" pitchFamily="34" charset="0"/>
              </a:rPr>
              <a:t>8.5</a:t>
            </a:r>
            <a:endParaRPr lang="en-US" sz="4000" i="1"/>
          </a:p>
        </p:txBody>
      </p:sp>
      <p:pic>
        <p:nvPicPr>
          <p:cNvPr id="27" name="Picture 26"/>
          <p:cNvPicPr>
            <a:picLocks noChangeAspect="1"/>
          </p:cNvPicPr>
          <p:nvPr/>
        </p:nvPicPr>
        <p:blipFill>
          <a:blip r:embed="rId27"/>
          <a:stretch>
            <a:fillRect/>
          </a:stretch>
        </p:blipFill>
        <p:spPr>
          <a:xfrm>
            <a:off x="1616166" y="1448640"/>
            <a:ext cx="1747838" cy="1637614"/>
          </a:xfrm>
          <a:prstGeom prst="rect">
            <a:avLst/>
          </a:prstGeom>
        </p:spPr>
      </p:pic>
      <p:sp>
        <p:nvSpPr>
          <p:cNvPr id="28" name="Rectangle 27"/>
          <p:cNvSpPr/>
          <p:nvPr/>
        </p:nvSpPr>
        <p:spPr>
          <a:xfrm>
            <a:off x="3654957" y="2028417"/>
            <a:ext cx="13789522" cy="3570208"/>
          </a:xfrm>
          <a:prstGeom prst="rect">
            <a:avLst/>
          </a:prstGeom>
        </p:spPr>
        <p:txBody>
          <a:bodyPr wrap="square">
            <a:spAutoFit/>
          </a:bodyPr>
          <a:lstStyle/>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Một người nhìn qua các </a:t>
            </a:r>
            <a:r>
              <a:rPr lang="en-US" sz="4500">
                <a:latin typeface="Arial" panose="020B0604020202020204" pitchFamily="34" charset="0"/>
                <a:cs typeface="Arial" panose="020B0604020202020204" pitchFamily="34" charset="0"/>
              </a:rPr>
              <a:t>lỗ </a:t>
            </a:r>
            <a:r>
              <a:rPr lang="en-US" sz="4500" smtClean="0">
                <a:latin typeface="Arial" panose="020B0604020202020204" pitchFamily="34" charset="0"/>
                <a:cs typeface="Arial" panose="020B0604020202020204" pitchFamily="34" charset="0"/>
              </a:rPr>
              <a:t>hổng được </a:t>
            </a:r>
            <a:r>
              <a:rPr lang="en-US" sz="4500">
                <a:latin typeface="Arial" panose="020B0604020202020204" pitchFamily="34" charset="0"/>
                <a:cs typeface="Arial" panose="020B0604020202020204" pitchFamily="34" charset="0"/>
              </a:rPr>
              <a:t>khoét trên </a:t>
            </a:r>
            <a:r>
              <a:rPr lang="en-US" sz="4500">
                <a:latin typeface="Arial" panose="020B0604020202020204" pitchFamily="34" charset="0"/>
                <a:cs typeface="Arial" panose="020B0604020202020204" pitchFamily="34" charset="0"/>
              </a:rPr>
              <a:t>các </a:t>
            </a:r>
            <a:r>
              <a:rPr lang="en-US" sz="4500" smtClean="0">
                <a:latin typeface="Arial" panose="020B0604020202020204" pitchFamily="34" charset="0"/>
                <a:cs typeface="Arial" panose="020B0604020202020204" pitchFamily="34" charset="0"/>
              </a:rPr>
              <a:t>tấm </a:t>
            </a:r>
            <a:r>
              <a:rPr lang="en-US" sz="4500">
                <a:latin typeface="Arial" panose="020B0604020202020204" pitchFamily="34" charset="0"/>
                <a:cs typeface="Arial" panose="020B0604020202020204" pitchFamily="34" charset="0"/>
              </a:rPr>
              <a:t>bìa </a:t>
            </a:r>
            <a:r>
              <a:rPr lang="en-US" sz="4500" smtClean="0">
                <a:latin typeface="Arial" panose="020B0604020202020204" pitchFamily="34" charset="0"/>
                <a:cs typeface="Arial" panose="020B0604020202020204" pitchFamily="34" charset="0"/>
              </a:rPr>
              <a:t>và thấy </a:t>
            </a:r>
            <a:r>
              <a:rPr lang="en-US" sz="4500">
                <a:latin typeface="Arial" panose="020B0604020202020204" pitchFamily="34" charset="0"/>
                <a:cs typeface="Arial" panose="020B0604020202020204" pitchFamily="34" charset="0"/>
              </a:rPr>
              <a:t>ngọn </a:t>
            </a:r>
            <a:r>
              <a:rPr lang="en-US" sz="4500" smtClean="0">
                <a:latin typeface="Arial" panose="020B0604020202020204" pitchFamily="34" charset="0"/>
                <a:cs typeface="Arial" panose="020B0604020202020204" pitchFamily="34" charset="0"/>
              </a:rPr>
              <a:t>nến </a:t>
            </a:r>
            <a:r>
              <a:rPr lang="en-US" sz="4500">
                <a:latin typeface="Arial" panose="020B0604020202020204" pitchFamily="34" charset="0"/>
                <a:cs typeface="Arial" panose="020B0604020202020204" pitchFamily="34" charset="0"/>
              </a:rPr>
              <a:t>như Hình 8.5.</a:t>
            </a:r>
          </a:p>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Em </a:t>
            </a:r>
            <a:r>
              <a:rPr lang="en-US" sz="4500" smtClean="0">
                <a:latin typeface="Arial" panose="020B0604020202020204" pitchFamily="34" charset="0"/>
                <a:cs typeface="Arial" panose="020B0604020202020204" pitchFamily="34" charset="0"/>
              </a:rPr>
              <a:t>thấy </a:t>
            </a:r>
            <a:r>
              <a:rPr lang="en-US" sz="4500">
                <a:latin typeface="Arial" panose="020B0604020202020204" pitchFamily="34" charset="0"/>
                <a:cs typeface="Arial" panose="020B0604020202020204" pitchFamily="34" charset="0"/>
              </a:rPr>
              <a:t>các </a:t>
            </a:r>
            <a:r>
              <a:rPr lang="en-US" sz="4500">
                <a:latin typeface="Arial" panose="020B0604020202020204" pitchFamily="34" charset="0"/>
                <a:cs typeface="Arial" panose="020B0604020202020204" pitchFamily="34" charset="0"/>
              </a:rPr>
              <a:t>lỗ </a:t>
            </a:r>
            <a:r>
              <a:rPr lang="en-US" sz="4500" smtClean="0">
                <a:latin typeface="Arial" panose="020B0604020202020204" pitchFamily="34" charset="0"/>
                <a:cs typeface="Arial" panose="020B0604020202020204" pitchFamily="34" charset="0"/>
              </a:rPr>
              <a:t>hổng </a:t>
            </a:r>
            <a:r>
              <a:rPr lang="en-US" sz="4500">
                <a:latin typeface="Arial" panose="020B0604020202020204" pitchFamily="34" charset="0"/>
                <a:cs typeface="Arial" panose="020B0604020202020204" pitchFamily="34" charset="0"/>
              </a:rPr>
              <a:t>có </a:t>
            </a:r>
            <a:r>
              <a:rPr lang="en-US" sz="4500">
                <a:latin typeface="Arial" panose="020B0604020202020204" pitchFamily="34" charset="0"/>
                <a:cs typeface="Arial" panose="020B0604020202020204" pitchFamily="34" charset="0"/>
              </a:rPr>
              <a:t>cùng </a:t>
            </a:r>
            <a:r>
              <a:rPr lang="en-US" sz="4500" smtClean="0">
                <a:latin typeface="Arial" panose="020B0604020202020204" pitchFamily="34" charset="0"/>
                <a:cs typeface="Arial" panose="020B0604020202020204" pitchFamily="34" charset="0"/>
              </a:rPr>
              <a:t>nằm trên </a:t>
            </a:r>
            <a:r>
              <a:rPr lang="en-US" sz="4500">
                <a:latin typeface="Arial" panose="020B0604020202020204" pitchFamily="34" charset="0"/>
                <a:cs typeface="Arial" panose="020B0604020202020204" pitchFamily="34" charset="0"/>
              </a:rPr>
              <a:t>một </a:t>
            </a:r>
            <a:r>
              <a:rPr lang="en-US" sz="4500">
                <a:latin typeface="Arial" panose="020B0604020202020204" pitchFamily="34" charset="0"/>
                <a:cs typeface="Arial" panose="020B0604020202020204" pitchFamily="34" charset="0"/>
              </a:rPr>
              <a:t>đường </a:t>
            </a:r>
            <a:r>
              <a:rPr lang="en-US" sz="4500" smtClean="0">
                <a:latin typeface="Arial" panose="020B0604020202020204" pitchFamily="34" charset="0"/>
                <a:cs typeface="Arial" panose="020B0604020202020204" pitchFamily="34" charset="0"/>
              </a:rPr>
              <a:t>thẳng </a:t>
            </a:r>
            <a:r>
              <a:rPr lang="en-US" sz="4500">
                <a:latin typeface="Arial" panose="020B0604020202020204" pitchFamily="34" charset="0"/>
                <a:cs typeface="Arial" panose="020B0604020202020204" pitchFamily="34" charset="0"/>
              </a:rPr>
              <a:t>không?</a:t>
            </a:r>
          </a:p>
        </p:txBody>
      </p:sp>
    </p:spTree>
    <p:extLst>
      <p:ext uri="{BB962C8B-B14F-4D97-AF65-F5344CB8AC3E}">
        <p14:creationId xmlns:p14="http://schemas.microsoft.com/office/powerpoint/2010/main" val="22928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fade">
                                      <p:cBhvr>
                                        <p:cTn id="12" dur="1000"/>
                                        <p:tgtEl>
                                          <p:spTgt spid="28">
                                            <p:txEl>
                                              <p:pRg st="0" end="0"/>
                                            </p:txEl>
                                          </p:spTgt>
                                        </p:tgtEl>
                                      </p:cBhvr>
                                    </p:animEffect>
                                    <p:anim calcmode="lin" valueType="num">
                                      <p:cBhvr>
                                        <p:cTn id="13"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8">
                                            <p:txEl>
                                              <p:pRg st="1" end="1"/>
                                            </p:txEl>
                                          </p:spTgt>
                                        </p:tgtEl>
                                        <p:attrNameLst>
                                          <p:attrName>style.visibility</p:attrName>
                                        </p:attrNameLst>
                                      </p:cBhvr>
                                      <p:to>
                                        <p:strVal val="visible"/>
                                      </p:to>
                                    </p:set>
                                    <p:animEffect transition="in" filter="fade">
                                      <p:cBhvr>
                                        <p:cTn id="27" dur="1000"/>
                                        <p:tgtEl>
                                          <p:spTgt spid="28">
                                            <p:txEl>
                                              <p:pRg st="1" end="1"/>
                                            </p:txEl>
                                          </p:spTgt>
                                        </p:tgtEl>
                                      </p:cBhvr>
                                    </p:animEffect>
                                    <p:anim calcmode="lin" valueType="num">
                                      <p:cBhvr>
                                        <p:cTn id="28" dur="1000" fill="hold"/>
                                        <p:tgtEl>
                                          <p:spTgt spid="28">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2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95400" y="-292867"/>
            <a:ext cx="19872358" cy="2051064"/>
          </a:xfrm>
          <a:prstGeom prst="rect">
            <a:avLst/>
          </a:prstGeom>
        </p:spPr>
      </p:pic>
      <p:pic>
        <p:nvPicPr>
          <p:cNvPr id="16"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6374294" y="-94517"/>
            <a:ext cx="1723296" cy="1654364"/>
          </a:xfrm>
          <a:prstGeom prst="rect">
            <a:avLst/>
          </a:prstGeom>
        </p:spPr>
      </p:pic>
      <p:sp>
        <p:nvSpPr>
          <p:cNvPr id="15" name="TextBox 3"/>
          <p:cNvSpPr txBox="1"/>
          <p:nvPr/>
        </p:nvSpPr>
        <p:spPr>
          <a:xfrm>
            <a:off x="7620000" y="266700"/>
            <a:ext cx="2549405" cy="1006173"/>
          </a:xfrm>
          <a:prstGeom prst="rect">
            <a:avLst/>
          </a:prstGeom>
        </p:spPr>
        <p:txBody>
          <a:bodyPr wrap="square" lIns="0" tIns="0" rIns="0" bIns="0" rtlCol="0" anchor="t">
            <a:spAutoFit/>
          </a:bodyPr>
          <a:lstStyle/>
          <a:p>
            <a:pPr>
              <a:lnSpc>
                <a:spcPct val="120000"/>
              </a:lnSpc>
            </a:pPr>
            <a:r>
              <a:rPr lang="en-GB" sz="6000" b="1" smtClean="0">
                <a:solidFill>
                  <a:schemeClr val="bg1"/>
                </a:solidFill>
                <a:latin typeface="Arial" panose="020B0604020202020204" pitchFamily="34" charset="0"/>
                <a:cs typeface="Arial" panose="020B0604020202020204" pitchFamily="34" charset="0"/>
              </a:rPr>
              <a:t>Trả </a:t>
            </a:r>
            <a:r>
              <a:rPr lang="en-GB" sz="6000" b="1" smtClean="0">
                <a:solidFill>
                  <a:schemeClr val="bg1"/>
                </a:solidFill>
                <a:latin typeface="Arial" panose="020B0604020202020204" pitchFamily="34" charset="0"/>
                <a:cs typeface="Arial" panose="020B0604020202020204" pitchFamily="34" charset="0"/>
              </a:rPr>
              <a:t>lời</a:t>
            </a:r>
            <a:endParaRPr lang="en-US" sz="6000" b="1">
              <a:solidFill>
                <a:schemeClr val="bg1"/>
              </a:solidFill>
              <a:latin typeface="Arial" panose="020B0604020202020204" pitchFamily="34" charset="0"/>
              <a:cs typeface="Arial" panose="020B0604020202020204" pitchFamily="34" charset="0"/>
            </a:endParaRPr>
          </a:p>
        </p:txBody>
      </p:sp>
      <p:pic>
        <p:nvPicPr>
          <p:cNvPr id="17" name="Picture 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90600" y="-10481"/>
            <a:ext cx="2162103" cy="1599956"/>
          </a:xfrm>
          <a:prstGeom prst="rect">
            <a:avLst/>
          </a:prstGeom>
        </p:spPr>
      </p:pic>
      <p:sp>
        <p:nvSpPr>
          <p:cNvPr id="14" name="Rectangle 13"/>
          <p:cNvSpPr/>
          <p:nvPr/>
        </p:nvSpPr>
        <p:spPr>
          <a:xfrm>
            <a:off x="970156" y="3390900"/>
            <a:ext cx="10287000" cy="5232202"/>
          </a:xfrm>
          <a:prstGeom prst="rect">
            <a:avLst/>
          </a:prstGeom>
        </p:spPr>
        <p:txBody>
          <a:bodyPr wrap="square">
            <a:spAutoFit/>
          </a:bodyPr>
          <a:lstStyle/>
          <a:p>
            <a:pPr algn="just">
              <a:lnSpc>
                <a:spcPct val="120000"/>
              </a:lnSpc>
              <a:spcBef>
                <a:spcPts val="600"/>
              </a:spcBef>
              <a:spcAft>
                <a:spcPts val="600"/>
              </a:spcAft>
            </a:pPr>
            <a:r>
              <a:rPr lang="nl-NL" sz="4500">
                <a:solidFill>
                  <a:srgbClr val="C00000"/>
                </a:solidFill>
                <a:latin typeface="Arial" panose="020B0604020202020204" pitchFamily="34" charset="0"/>
                <a:ea typeface="Calibri" panose="020F0502020204030204" pitchFamily="34" charset="0"/>
                <a:cs typeface="Arial" panose="020B0604020202020204" pitchFamily="34" charset="0"/>
              </a:rPr>
              <a:t>Á</a:t>
            </a:r>
            <a:r>
              <a:rPr lang="nl-NL" sz="4500" smtClean="0">
                <a:solidFill>
                  <a:srgbClr val="C00000"/>
                </a:solidFill>
                <a:latin typeface="Arial" panose="020B0604020202020204" pitchFamily="34" charset="0"/>
                <a:ea typeface="Calibri" panose="020F0502020204030204" pitchFamily="34" charset="0"/>
                <a:cs typeface="Arial" panose="020B0604020202020204" pitchFamily="34" charset="0"/>
              </a:rPr>
              <a:t>nh </a:t>
            </a:r>
            <a:r>
              <a:rPr lang="nl-NL" sz="4500">
                <a:solidFill>
                  <a:srgbClr val="C00000"/>
                </a:solidFill>
                <a:latin typeface="Arial" panose="020B0604020202020204" pitchFamily="34" charset="0"/>
                <a:ea typeface="Calibri" panose="020F0502020204030204" pitchFamily="34" charset="0"/>
                <a:cs typeface="Arial" panose="020B0604020202020204" pitchFamily="34" charset="0"/>
              </a:rPr>
              <a:t>sáng </a:t>
            </a:r>
            <a:r>
              <a:rPr lang="nl-NL" sz="4500">
                <a:solidFill>
                  <a:srgbClr val="C00000"/>
                </a:solidFill>
                <a:latin typeface="Arial" panose="020B0604020202020204" pitchFamily="34" charset="0"/>
                <a:ea typeface="Calibri" panose="020F0502020204030204" pitchFamily="34" charset="0"/>
                <a:cs typeface="Arial" panose="020B0604020202020204" pitchFamily="34" charset="0"/>
              </a:rPr>
              <a:t>từ </a:t>
            </a:r>
            <a:r>
              <a:rPr lang="nl-NL" sz="4500" smtClean="0">
                <a:solidFill>
                  <a:srgbClr val="C00000"/>
                </a:solidFill>
                <a:latin typeface="Arial" panose="020B0604020202020204" pitchFamily="34" charset="0"/>
                <a:ea typeface="Calibri" panose="020F0502020204030204" pitchFamily="34" charset="0"/>
                <a:cs typeface="Arial" panose="020B0604020202020204" pitchFamily="34" charset="0"/>
              </a:rPr>
              <a:t>ngọn </a:t>
            </a:r>
            <a:r>
              <a:rPr lang="nl-NL" sz="4500">
                <a:solidFill>
                  <a:srgbClr val="C00000"/>
                </a:solidFill>
                <a:latin typeface="Arial" panose="020B0604020202020204" pitchFamily="34" charset="0"/>
                <a:ea typeface="Calibri" panose="020F0502020204030204" pitchFamily="34" charset="0"/>
                <a:cs typeface="Arial" panose="020B0604020202020204" pitchFamily="34" charset="0"/>
              </a:rPr>
              <a:t>nến truyền đến mắt người theo đường thẳng, khi mắt người nhìn thấy ngọn nến thì ở giữa mắt và ngọn nến không có vật cản nào </a:t>
            </a:r>
            <a:r>
              <a:rPr lang="nl-NL" sz="4500">
                <a:solidFill>
                  <a:srgbClr val="C00000"/>
                </a:solidFill>
                <a:latin typeface="Arial" panose="020B0604020202020204" pitchFamily="34" charset="0"/>
                <a:ea typeface="Calibri" panose="020F0502020204030204" pitchFamily="34" charset="0"/>
                <a:cs typeface="Arial" panose="020B0604020202020204" pitchFamily="34" charset="0"/>
              </a:rPr>
              <a:t>cản </a:t>
            </a:r>
            <a:r>
              <a:rPr lang="nl-NL" sz="4500" smtClean="0">
                <a:solidFill>
                  <a:srgbClr val="C00000"/>
                </a:solidFill>
                <a:latin typeface="Arial" panose="020B0604020202020204" pitchFamily="34" charset="0"/>
                <a:ea typeface="Calibri" panose="020F0502020204030204" pitchFamily="34" charset="0"/>
                <a:cs typeface="Arial" panose="020B0604020202020204" pitchFamily="34" charset="0"/>
              </a:rPr>
              <a:t>trở.</a:t>
            </a:r>
          </a:p>
          <a:p>
            <a:pPr algn="just">
              <a:lnSpc>
                <a:spcPct val="120000"/>
              </a:lnSpc>
              <a:spcBef>
                <a:spcPts val="600"/>
              </a:spcBef>
              <a:spcAft>
                <a:spcPts val="600"/>
              </a:spcAft>
            </a:pPr>
            <a:r>
              <a:rPr lang="nl-NL" sz="4500" smtClean="0">
                <a:solidFill>
                  <a:srgbClr val="C00000"/>
                </a:solidFill>
                <a:latin typeface="Arial" panose="020B0604020202020204" pitchFamily="34" charset="0"/>
                <a:ea typeface="Calibri" panose="020F0502020204030204" pitchFamily="34" charset="0"/>
                <a:cs typeface="Arial" panose="020B0604020202020204" pitchFamily="34" charset="0"/>
              </a:rPr>
              <a:t>Do </a:t>
            </a:r>
            <a:r>
              <a:rPr lang="nl-NL" sz="4500">
                <a:solidFill>
                  <a:srgbClr val="C00000"/>
                </a:solidFill>
                <a:latin typeface="Arial" panose="020B0604020202020204" pitchFamily="34" charset="0"/>
                <a:ea typeface="Calibri" panose="020F0502020204030204" pitchFamily="34" charset="0"/>
                <a:cs typeface="Arial" panose="020B0604020202020204" pitchFamily="34" charset="0"/>
              </a:rPr>
              <a:t>vậy các lỗ hổng phải cùng nhau nằm trên đường thẳng.</a:t>
            </a:r>
            <a:endParaRPr lang="en-US" sz="4500">
              <a:solidFill>
                <a:srgbClr val="C00000"/>
              </a:solidFill>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21"/>
          <a:stretch>
            <a:fillRect/>
          </a:stretch>
        </p:blipFill>
        <p:spPr>
          <a:xfrm>
            <a:off x="12039600" y="4076700"/>
            <a:ext cx="5691188" cy="3127158"/>
          </a:xfrm>
          <a:prstGeom prst="rect">
            <a:avLst/>
          </a:prstGeom>
        </p:spPr>
      </p:pic>
      <p:sp>
        <p:nvSpPr>
          <p:cNvPr id="21" name="Rectangle 20"/>
          <p:cNvSpPr/>
          <p:nvPr/>
        </p:nvSpPr>
        <p:spPr>
          <a:xfrm>
            <a:off x="13823044" y="7292965"/>
            <a:ext cx="2124299" cy="707886"/>
          </a:xfrm>
          <a:prstGeom prst="rect">
            <a:avLst/>
          </a:prstGeom>
        </p:spPr>
        <p:txBody>
          <a:bodyPr wrap="none">
            <a:spAutoFit/>
          </a:bodyPr>
          <a:lstStyle/>
          <a:p>
            <a:r>
              <a:rPr lang="en-US" sz="4000" i="1">
                <a:latin typeface="Arial" panose="020B0604020202020204" pitchFamily="34" charset="0"/>
                <a:cs typeface="Arial" panose="020B0604020202020204" pitchFamily="34" charset="0"/>
              </a:rPr>
              <a:t>Hình </a:t>
            </a:r>
            <a:r>
              <a:rPr lang="en-US" sz="4000" i="1" smtClean="0">
                <a:latin typeface="Arial" panose="020B0604020202020204" pitchFamily="34" charset="0"/>
                <a:cs typeface="Arial" panose="020B0604020202020204" pitchFamily="34" charset="0"/>
              </a:rPr>
              <a:t>8.5</a:t>
            </a:r>
            <a:endParaRPr lang="en-US" sz="4000" i="1"/>
          </a:p>
        </p:txBody>
      </p:sp>
    </p:spTree>
    <p:extLst>
      <p:ext uri="{BB962C8B-B14F-4D97-AF65-F5344CB8AC3E}">
        <p14:creationId xmlns:p14="http://schemas.microsoft.com/office/powerpoint/2010/main" val="27069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27448">
            <a:off x="-585641" y="-7596216"/>
            <a:ext cx="19606554" cy="9879781"/>
          </a:xfrm>
          <a:prstGeom prst="rect">
            <a:avLst/>
          </a:prstGeom>
        </p:spPr>
      </p:pic>
      <p:sp>
        <p:nvSpPr>
          <p:cNvPr id="3" name="TextBox 3"/>
          <p:cNvSpPr txBox="1"/>
          <p:nvPr/>
        </p:nvSpPr>
        <p:spPr>
          <a:xfrm>
            <a:off x="4294863" y="407964"/>
            <a:ext cx="10030449" cy="838435"/>
          </a:xfrm>
          <a:prstGeom prst="rect">
            <a:avLst/>
          </a:prstGeom>
        </p:spPr>
        <p:txBody>
          <a:bodyPr lIns="0" tIns="0" rIns="0" bIns="0" rtlCol="0" anchor="t">
            <a:spAutoFit/>
          </a:bodyPr>
          <a:lstStyle/>
          <a:p>
            <a:pPr algn="ctr">
              <a:lnSpc>
                <a:spcPct val="120000"/>
              </a:lnSpc>
              <a:spcBef>
                <a:spcPts val="600"/>
              </a:spcBef>
              <a:spcAft>
                <a:spcPts val="600"/>
              </a:spcAft>
            </a:pPr>
            <a:r>
              <a:rPr lang="en-US" sz="5000" b="1" smtClean="0">
                <a:solidFill>
                  <a:schemeClr val="accent5">
                    <a:lumMod val="50000"/>
                  </a:schemeClr>
                </a:solidFill>
                <a:latin typeface="Arial" panose="020B0604020202020204" pitchFamily="34" charset="0"/>
                <a:cs typeface="Arial" panose="020B0604020202020204" pitchFamily="34" charset="0"/>
              </a:rPr>
              <a:t>Ba điểm thẳng hàng</a:t>
            </a:r>
            <a:endParaRPr lang="en-US" sz="5000" b="1">
              <a:solidFill>
                <a:schemeClr val="accent5">
                  <a:lumMod val="50000"/>
                </a:schemeClr>
              </a:solidFill>
              <a:latin typeface="Arial" panose="020B0604020202020204" pitchFamily="34" charset="0"/>
              <a:cs typeface="Arial" panose="020B0604020202020204" pitchFamily="34" charset="0"/>
            </a:endParaRPr>
          </a:p>
        </p:txBody>
      </p:sp>
      <p:pic>
        <p:nvPicPr>
          <p:cNvPr id="22"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611852" y="48288"/>
            <a:ext cx="1723296" cy="1629298"/>
          </a:xfrm>
          <a:prstGeom prst="rect">
            <a:avLst/>
          </a:prstGeom>
        </p:spPr>
      </p:pic>
      <p:pic>
        <p:nvPicPr>
          <p:cNvPr id="2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6306800" y="0"/>
            <a:ext cx="1350563" cy="1654364"/>
          </a:xfrm>
          <a:prstGeom prst="rect">
            <a:avLst/>
          </a:prstGeom>
        </p:spPr>
      </p:pic>
      <p:sp>
        <p:nvSpPr>
          <p:cNvPr id="14" name="Rectangle 13"/>
          <p:cNvSpPr/>
          <p:nvPr/>
        </p:nvSpPr>
        <p:spPr>
          <a:xfrm>
            <a:off x="1102117" y="2380717"/>
            <a:ext cx="6830831" cy="923330"/>
          </a:xfrm>
          <a:prstGeom prst="rect">
            <a:avLst/>
          </a:prstGeom>
        </p:spPr>
        <p:txBody>
          <a:bodyPr wrap="square">
            <a:spAutoFit/>
          </a:bodyPr>
          <a:lstStyle/>
          <a:p>
            <a:pPr marL="571500" indent="-571500" algn="just">
              <a:lnSpc>
                <a:spcPct val="120000"/>
              </a:lnSpc>
              <a:spcBef>
                <a:spcPts val="600"/>
              </a:spcBef>
              <a:spcAft>
                <a:spcPts val="600"/>
              </a:spcAft>
              <a:buFont typeface="Arial" panose="020B0604020202020204" pitchFamily="34" charset="0"/>
              <a:buChar char="•"/>
            </a:pPr>
            <a:r>
              <a:rPr lang="en-US" sz="4500" smtClean="0">
                <a:latin typeface="Arial" panose="020B0604020202020204" pitchFamily="34" charset="0"/>
                <a:cs typeface="Arial" panose="020B0604020202020204" pitchFamily="34" charset="0"/>
              </a:rPr>
              <a:t>Quan sát hình 8.6:</a:t>
            </a:r>
            <a:endParaRPr lang="en-US" sz="4500">
              <a:latin typeface="Arial" panose="020B0604020202020204" pitchFamily="34" charset="0"/>
              <a:cs typeface="Arial" panose="020B0604020202020204" pitchFamily="34" charset="0"/>
            </a:endParaRPr>
          </a:p>
        </p:txBody>
      </p:sp>
      <p:grpSp>
        <p:nvGrpSpPr>
          <p:cNvPr id="15" name="Group 14"/>
          <p:cNvGrpSpPr/>
          <p:nvPr/>
        </p:nvGrpSpPr>
        <p:grpSpPr>
          <a:xfrm>
            <a:off x="1736055" y="3497930"/>
            <a:ext cx="6553200" cy="1784814"/>
            <a:chOff x="2989882" y="5933671"/>
            <a:chExt cx="6553200" cy="1784814"/>
          </a:xfrm>
        </p:grpSpPr>
        <p:cxnSp>
          <p:nvCxnSpPr>
            <p:cNvPr id="16" name="Straight Connector 15"/>
            <p:cNvCxnSpPr/>
            <p:nvPr/>
          </p:nvCxnSpPr>
          <p:spPr>
            <a:xfrm flipV="1">
              <a:off x="2989882" y="6127554"/>
              <a:ext cx="6553200" cy="1397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2CFBD7-EAF3-4CD2-AB8F-420462532F1F}"/>
                </a:ext>
              </a:extLst>
            </p:cNvPr>
            <p:cNvSpPr txBox="1"/>
            <p:nvPr/>
          </p:nvSpPr>
          <p:spPr>
            <a:xfrm flipH="1">
              <a:off x="3680808" y="6933655"/>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2F87412-107F-44E1-A048-F4EEBBD1BFCE}"/>
                </a:ext>
              </a:extLst>
            </p:cNvPr>
            <p:cNvSpPr txBox="1"/>
            <p:nvPr/>
          </p:nvSpPr>
          <p:spPr>
            <a:xfrm flipH="1">
              <a:off x="8321909" y="6365971"/>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chemeClr val="tx2"/>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242CFBD7-EAF3-4CD2-AB8F-420462532F1F}"/>
                </a:ext>
              </a:extLst>
            </p:cNvPr>
            <p:cNvSpPr txBox="1"/>
            <p:nvPr/>
          </p:nvSpPr>
          <p:spPr>
            <a:xfrm flipH="1">
              <a:off x="8356853" y="5933671"/>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42CFBD7-EAF3-4CD2-AB8F-420462532F1F}"/>
                </a:ext>
              </a:extLst>
            </p:cNvPr>
            <p:cNvSpPr txBox="1"/>
            <p:nvPr/>
          </p:nvSpPr>
          <p:spPr>
            <a:xfrm flipH="1">
              <a:off x="5993865" y="6434047"/>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C2F87412-107F-44E1-A048-F4EEBBD1BFCE}"/>
                </a:ext>
              </a:extLst>
            </p:cNvPr>
            <p:cNvSpPr txBox="1"/>
            <p:nvPr/>
          </p:nvSpPr>
          <p:spPr>
            <a:xfrm flipH="1">
              <a:off x="3628263" y="6433663"/>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C2F87412-107F-44E1-A048-F4EEBBD1BFCE}"/>
                </a:ext>
              </a:extLst>
            </p:cNvPr>
            <p:cNvSpPr txBox="1"/>
            <p:nvPr/>
          </p:nvSpPr>
          <p:spPr>
            <a:xfrm flipH="1">
              <a:off x="5975086" y="5933671"/>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grpSp>
      <p:grpSp>
        <p:nvGrpSpPr>
          <p:cNvPr id="32" name="Group 31"/>
          <p:cNvGrpSpPr/>
          <p:nvPr/>
        </p:nvGrpSpPr>
        <p:grpSpPr>
          <a:xfrm>
            <a:off x="10283308" y="3095758"/>
            <a:ext cx="6553200" cy="2145965"/>
            <a:chOff x="2989882" y="5572520"/>
            <a:chExt cx="6553200" cy="2145965"/>
          </a:xfrm>
        </p:grpSpPr>
        <p:cxnSp>
          <p:nvCxnSpPr>
            <p:cNvPr id="33" name="Straight Connector 32"/>
            <p:cNvCxnSpPr/>
            <p:nvPr/>
          </p:nvCxnSpPr>
          <p:spPr>
            <a:xfrm flipV="1">
              <a:off x="2989882" y="6127554"/>
              <a:ext cx="6553200" cy="1397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242CFBD7-EAF3-4CD2-AB8F-420462532F1F}"/>
                </a:ext>
              </a:extLst>
            </p:cNvPr>
            <p:cNvSpPr txBox="1"/>
            <p:nvPr/>
          </p:nvSpPr>
          <p:spPr>
            <a:xfrm flipH="1">
              <a:off x="3680808" y="6933655"/>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C2F87412-107F-44E1-A048-F4EEBBD1BFCE}"/>
                </a:ext>
              </a:extLst>
            </p:cNvPr>
            <p:cNvSpPr txBox="1"/>
            <p:nvPr/>
          </p:nvSpPr>
          <p:spPr>
            <a:xfrm flipH="1">
              <a:off x="8400763" y="6569206"/>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N</a:t>
              </a:r>
              <a:endParaRPr lang="en-US" sz="4500" dirty="0">
                <a:solidFill>
                  <a:schemeClr val="tx2"/>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242CFBD7-EAF3-4CD2-AB8F-420462532F1F}"/>
                </a:ext>
              </a:extLst>
            </p:cNvPr>
            <p:cNvSpPr txBox="1"/>
            <p:nvPr/>
          </p:nvSpPr>
          <p:spPr>
            <a:xfrm flipH="1">
              <a:off x="8356853" y="5933671"/>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242CFBD7-EAF3-4CD2-AB8F-420462532F1F}"/>
                </a:ext>
              </a:extLst>
            </p:cNvPr>
            <p:cNvSpPr txBox="1"/>
            <p:nvPr/>
          </p:nvSpPr>
          <p:spPr>
            <a:xfrm flipH="1">
              <a:off x="6011337" y="5649217"/>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C2F87412-107F-44E1-A048-F4EEBBD1BFCE}"/>
                </a:ext>
              </a:extLst>
            </p:cNvPr>
            <p:cNvSpPr txBox="1"/>
            <p:nvPr/>
          </p:nvSpPr>
          <p:spPr>
            <a:xfrm flipH="1">
              <a:off x="3628263" y="6433663"/>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M</a:t>
              </a:r>
              <a:endParaRPr lang="en-US" sz="4500" dirty="0">
                <a:solidFill>
                  <a:schemeClr val="tx2"/>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C2F87412-107F-44E1-A048-F4EEBBD1BFCE}"/>
                </a:ext>
              </a:extLst>
            </p:cNvPr>
            <p:cNvSpPr txBox="1"/>
            <p:nvPr/>
          </p:nvSpPr>
          <p:spPr>
            <a:xfrm flipH="1">
              <a:off x="6427650" y="5572520"/>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P</a:t>
              </a:r>
              <a:endParaRPr lang="en-US" sz="4500" dirty="0">
                <a:solidFill>
                  <a:schemeClr val="tx2"/>
                </a:solidFill>
                <a:latin typeface="Arial" panose="020B0604020202020204" pitchFamily="34" charset="0"/>
                <a:cs typeface="Arial" panose="020B0604020202020204" pitchFamily="34" charset="0"/>
              </a:endParaRPr>
            </a:p>
          </p:txBody>
        </p:sp>
      </p:grpSp>
      <p:sp>
        <p:nvSpPr>
          <p:cNvPr id="40" name="Rectangle 39"/>
          <p:cNvSpPr/>
          <p:nvPr/>
        </p:nvSpPr>
        <p:spPr>
          <a:xfrm>
            <a:off x="8289255" y="6538541"/>
            <a:ext cx="2364750"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8.6</a:t>
            </a:r>
            <a:endParaRPr lang="en-US" sz="4500" i="1"/>
          </a:p>
        </p:txBody>
      </p:sp>
      <p:sp>
        <p:nvSpPr>
          <p:cNvPr id="41" name="Rectangle 40"/>
          <p:cNvSpPr/>
          <p:nvPr/>
        </p:nvSpPr>
        <p:spPr>
          <a:xfrm>
            <a:off x="11487240" y="5234010"/>
            <a:ext cx="5494841" cy="1754326"/>
          </a:xfrm>
          <a:prstGeom prst="rect">
            <a:avLst/>
          </a:prstGeom>
        </p:spPr>
        <p:txBody>
          <a:bodyPr wrap="square">
            <a:spAutoFit/>
          </a:bodyPr>
          <a:lstStyle/>
          <a:p>
            <a:pPr algn="ctr">
              <a:lnSpc>
                <a:spcPct val="120000"/>
              </a:lnSpc>
              <a:spcBef>
                <a:spcPts val="600"/>
              </a:spcBef>
              <a:spcAft>
                <a:spcPts val="600"/>
              </a:spcAft>
            </a:pPr>
            <a:r>
              <a:rPr lang="en-GB" sz="4500" i="1" smtClean="0">
                <a:latin typeface="Arial" panose="020B0604020202020204" pitchFamily="34" charset="0"/>
                <a:ea typeface="Times New Roman" panose="02020603050405020304" pitchFamily="18" charset="0"/>
                <a:cs typeface="Arial" panose="020B0604020202020204" pitchFamily="34" charset="0"/>
              </a:rPr>
              <a:t>B</a:t>
            </a:r>
            <a:r>
              <a:rPr lang="vi-VN" sz="4500" i="1" smtClean="0">
                <a:latin typeface="Arial" panose="020B0604020202020204" pitchFamily="34" charset="0"/>
                <a:ea typeface="Times New Roman" panose="02020603050405020304" pitchFamily="18" charset="0"/>
                <a:cs typeface="Arial" panose="020B0604020202020204" pitchFamily="34" charset="0"/>
              </a:rPr>
              <a:t>a </a:t>
            </a:r>
            <a:r>
              <a:rPr lang="vi-VN" sz="4500" i="1" smtClean="0">
                <a:latin typeface="Arial" panose="020B0604020202020204" pitchFamily="34" charset="0"/>
                <a:ea typeface="Times New Roman" panose="02020603050405020304" pitchFamily="18" charset="0"/>
                <a:cs typeface="Arial" panose="020B0604020202020204" pitchFamily="34" charset="0"/>
              </a:rPr>
              <a:t>điểm</a:t>
            </a:r>
            <a:r>
              <a:rPr lang="en-GB" sz="4500" i="1">
                <a:latin typeface="Arial" panose="020B0604020202020204" pitchFamily="34" charset="0"/>
                <a:ea typeface="Times New Roman" panose="02020603050405020304" pitchFamily="18" charset="0"/>
                <a:cs typeface="Arial" panose="020B0604020202020204" pitchFamily="34" charset="0"/>
              </a:rPr>
              <a:t> </a:t>
            </a:r>
            <a:r>
              <a:rPr lang="en-GB" sz="4500" i="1" smtClean="0">
                <a:latin typeface="Arial" panose="020B0604020202020204" pitchFamily="34" charset="0"/>
                <a:ea typeface="Times New Roman" panose="02020603050405020304" pitchFamily="18" charset="0"/>
                <a:cs typeface="Arial" panose="020B0604020202020204" pitchFamily="34" charset="0"/>
              </a:rPr>
              <a:t>M, N, P </a:t>
            </a:r>
            <a:r>
              <a:rPr lang="en-GB" sz="4500" i="1" smtClean="0">
                <a:solidFill>
                  <a:srgbClr val="C00000"/>
                </a:solidFill>
                <a:latin typeface="Arial" panose="020B0604020202020204" pitchFamily="34" charset="0"/>
                <a:ea typeface="Times New Roman" panose="02020603050405020304" pitchFamily="18" charset="0"/>
                <a:cs typeface="Arial" panose="020B0604020202020204" pitchFamily="34" charset="0"/>
              </a:rPr>
              <a:t>không</a:t>
            </a:r>
            <a:r>
              <a:rPr lang="en-GB" sz="4500" i="1" smtClean="0">
                <a:latin typeface="Arial" panose="020B0604020202020204" pitchFamily="34" charset="0"/>
                <a:ea typeface="Times New Roman" panose="02020603050405020304" pitchFamily="18" charset="0"/>
                <a:cs typeface="Arial" panose="020B0604020202020204" pitchFamily="34" charset="0"/>
              </a:rPr>
              <a:t> </a:t>
            </a:r>
            <a:r>
              <a:rPr lang="en-GB" sz="4500" i="1" smtClean="0">
                <a:solidFill>
                  <a:srgbClr val="C00000"/>
                </a:solidFill>
                <a:latin typeface="Arial" panose="020B0604020202020204" pitchFamily="34" charset="0"/>
                <a:ea typeface="Times New Roman" panose="02020603050405020304" pitchFamily="18" charset="0"/>
                <a:cs typeface="Arial" panose="020B0604020202020204" pitchFamily="34" charset="0"/>
              </a:rPr>
              <a:t>thẳng hàng</a:t>
            </a:r>
            <a:endParaRPr lang="en-US" sz="4500" i="1">
              <a:solidFill>
                <a:srgbClr val="C00000"/>
              </a:solidFill>
              <a:effectLst/>
              <a:latin typeface="Arial" panose="020B0604020202020204" pitchFamily="34" charset="0"/>
              <a:ea typeface="Arial" panose="020B0604020202020204" pitchFamily="34" charset="0"/>
              <a:cs typeface="Arial" panose="020B0604020202020204" pitchFamily="34" charset="0"/>
            </a:endParaRPr>
          </a:p>
        </p:txBody>
      </p:sp>
      <p:sp>
        <p:nvSpPr>
          <p:cNvPr id="42" name="Rectangle 41"/>
          <p:cNvSpPr/>
          <p:nvPr/>
        </p:nvSpPr>
        <p:spPr>
          <a:xfrm>
            <a:off x="1252478" y="5420500"/>
            <a:ext cx="7520354" cy="923330"/>
          </a:xfrm>
          <a:prstGeom prst="rect">
            <a:avLst/>
          </a:prstGeom>
        </p:spPr>
        <p:txBody>
          <a:bodyPr wrap="square">
            <a:spAutoFit/>
          </a:bodyPr>
          <a:lstStyle/>
          <a:p>
            <a:pPr algn="just">
              <a:lnSpc>
                <a:spcPct val="120000"/>
              </a:lnSpc>
              <a:spcBef>
                <a:spcPts val="600"/>
              </a:spcBef>
              <a:spcAft>
                <a:spcPts val="600"/>
              </a:spcAft>
            </a:pPr>
            <a:r>
              <a:rPr lang="en-GB" sz="4500" i="1" smtClean="0">
                <a:latin typeface="Arial" panose="020B0604020202020204" pitchFamily="34" charset="0"/>
                <a:ea typeface="Times New Roman" panose="02020603050405020304" pitchFamily="18" charset="0"/>
                <a:cs typeface="Arial" panose="020B0604020202020204" pitchFamily="34" charset="0"/>
              </a:rPr>
              <a:t>B</a:t>
            </a:r>
            <a:r>
              <a:rPr lang="vi-VN" sz="4500" i="1" smtClean="0">
                <a:latin typeface="Arial" panose="020B0604020202020204" pitchFamily="34" charset="0"/>
                <a:ea typeface="Times New Roman" panose="02020603050405020304" pitchFamily="18" charset="0"/>
                <a:cs typeface="Arial" panose="020B0604020202020204" pitchFamily="34" charset="0"/>
              </a:rPr>
              <a:t>a </a:t>
            </a:r>
            <a:r>
              <a:rPr lang="vi-VN" sz="4500" i="1" smtClean="0">
                <a:latin typeface="Arial" panose="020B0604020202020204" pitchFamily="34" charset="0"/>
                <a:ea typeface="Times New Roman" panose="02020603050405020304" pitchFamily="18" charset="0"/>
                <a:cs typeface="Arial" panose="020B0604020202020204" pitchFamily="34" charset="0"/>
              </a:rPr>
              <a:t>điểm</a:t>
            </a:r>
            <a:r>
              <a:rPr lang="en-GB" sz="4500" i="1">
                <a:latin typeface="Arial" panose="020B0604020202020204" pitchFamily="34" charset="0"/>
                <a:ea typeface="Times New Roman" panose="02020603050405020304" pitchFamily="18" charset="0"/>
                <a:cs typeface="Arial" panose="020B0604020202020204" pitchFamily="34" charset="0"/>
              </a:rPr>
              <a:t> </a:t>
            </a:r>
            <a:r>
              <a:rPr lang="en-GB" sz="4500" i="1" smtClean="0">
                <a:latin typeface="Arial" panose="020B0604020202020204" pitchFamily="34" charset="0"/>
                <a:ea typeface="Times New Roman" panose="02020603050405020304" pitchFamily="18" charset="0"/>
                <a:cs typeface="Arial" panose="020B0604020202020204" pitchFamily="34" charset="0"/>
              </a:rPr>
              <a:t>A, B, C </a:t>
            </a:r>
            <a:r>
              <a:rPr lang="en-GB" sz="4500" i="1" smtClean="0">
                <a:solidFill>
                  <a:srgbClr val="C00000"/>
                </a:solidFill>
                <a:latin typeface="Arial" panose="020B0604020202020204" pitchFamily="34" charset="0"/>
                <a:ea typeface="Times New Roman" panose="02020603050405020304" pitchFamily="18" charset="0"/>
                <a:cs typeface="Arial" panose="020B0604020202020204" pitchFamily="34" charset="0"/>
              </a:rPr>
              <a:t>thẳng hàng</a:t>
            </a:r>
            <a:endParaRPr lang="en-US" sz="4500" i="1">
              <a:solidFill>
                <a:srgbClr val="C00000"/>
              </a:solidFill>
              <a:effectLst/>
              <a:latin typeface="Arial" panose="020B0604020202020204" pitchFamily="34" charset="0"/>
              <a:ea typeface="Arial" panose="020B0604020202020204" pitchFamily="34" charset="0"/>
              <a:cs typeface="Arial" panose="020B0604020202020204" pitchFamily="34" charset="0"/>
            </a:endParaRPr>
          </a:p>
        </p:txBody>
      </p:sp>
      <p:grpSp>
        <p:nvGrpSpPr>
          <p:cNvPr id="44" name="Group 43"/>
          <p:cNvGrpSpPr/>
          <p:nvPr/>
        </p:nvGrpSpPr>
        <p:grpSpPr>
          <a:xfrm>
            <a:off x="1964438" y="7775603"/>
            <a:ext cx="13927212" cy="1964602"/>
            <a:chOff x="1665514" y="6181377"/>
            <a:chExt cx="13927212" cy="1964602"/>
          </a:xfrm>
        </p:grpSpPr>
        <p:sp>
          <p:nvSpPr>
            <p:cNvPr id="45" name="Rounded Rectangle 44"/>
            <p:cNvSpPr/>
            <p:nvPr/>
          </p:nvSpPr>
          <p:spPr>
            <a:xfrm>
              <a:off x="1665514" y="6181377"/>
              <a:ext cx="13927212" cy="1964602"/>
            </a:xfrm>
            <a:prstGeom prst="roundRect">
              <a:avLst/>
            </a:prstGeom>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olSlant"/>
            </a:sp3d>
          </p:spPr>
          <p:style>
            <a:lnRef idx="0">
              <a:schemeClr val="accent1"/>
            </a:lnRef>
            <a:fillRef idx="3">
              <a:schemeClr val="accent1"/>
            </a:fillRef>
            <a:effectRef idx="3">
              <a:schemeClr val="accent1"/>
            </a:effectRef>
            <a:fontRef idx="minor">
              <a:schemeClr val="lt1"/>
            </a:fontRef>
          </p:style>
          <p:txBody>
            <a:bodyPr rtlCol="0" anchor="ctr"/>
            <a:lstStyle/>
            <a:p>
              <a:pPr algn="ctr">
                <a:lnSpc>
                  <a:spcPct val="150000"/>
                </a:lnSpc>
              </a:pPr>
              <a:endParaRPr lang="vi-VN" sz="2800" dirty="0">
                <a:solidFill>
                  <a:schemeClr val="tx1"/>
                </a:solidFill>
              </a:endParaRPr>
            </a:p>
          </p:txBody>
        </p:sp>
        <p:sp>
          <p:nvSpPr>
            <p:cNvPr id="46" name="Content Placeholder 2">
              <a:extLst>
                <a:ext uri="{FF2B5EF4-FFF2-40B4-BE49-F238E27FC236}">
                  <a16:creationId xmlns:a16="http://schemas.microsoft.com/office/drawing/2014/main" id="{85F88710-04F3-43DC-98E6-E3E16C3B1771}"/>
                </a:ext>
              </a:extLst>
            </p:cNvPr>
            <p:cNvSpPr txBox="1">
              <a:spLocks/>
            </p:cNvSpPr>
            <p:nvPr/>
          </p:nvSpPr>
          <p:spPr>
            <a:xfrm>
              <a:off x="2063902" y="6342762"/>
              <a:ext cx="13093317" cy="15158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0000"/>
                </a:lnSpc>
                <a:spcBef>
                  <a:spcPts val="600"/>
                </a:spcBef>
                <a:spcAft>
                  <a:spcPts val="600"/>
                </a:spcAft>
                <a:buNone/>
              </a:pPr>
              <a:r>
                <a:rPr lang="en-GB" sz="4500" smtClean="0">
                  <a:solidFill>
                    <a:srgbClr val="C00000"/>
                  </a:solidFill>
                  <a:latin typeface="Arial" panose="020B0604020202020204" pitchFamily="34" charset="0"/>
                  <a:cs typeface="Arial" panose="020B0604020202020204" pitchFamily="34" charset="0"/>
                </a:rPr>
                <a:t>Ba điểm thẳng hàng </a:t>
              </a:r>
              <a:r>
                <a:rPr lang="en-GB" sz="4500" smtClean="0">
                  <a:latin typeface="Arial" panose="020B0604020202020204" pitchFamily="34" charset="0"/>
                  <a:cs typeface="Arial" panose="020B0604020202020204" pitchFamily="34" charset="0"/>
                </a:rPr>
                <a:t>là ba điểm cùng thuộc một đường thẳng.</a:t>
              </a:r>
              <a:endParaRPr lang="en-US" sz="45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68589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par>
                                <p:cTn id="15" presetID="10"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barn(inVertical)">
                                      <p:cBhvr>
                                        <p:cTn id="25" dur="500"/>
                                        <p:tgtEl>
                                          <p:spTgt spid="4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barn(inVertical)">
                                      <p:cBhvr>
                                        <p:cTn id="30" dur="500"/>
                                        <p:tgtEl>
                                          <p:spTgt spid="41"/>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0" grpId="0"/>
      <p:bldP spid="41" grpId="0"/>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17135" y="167536"/>
            <a:ext cx="16565640" cy="9483182"/>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1408" y="6427239"/>
            <a:ext cx="3290815" cy="376288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20502" flipH="1">
            <a:off x="15430883" y="566540"/>
            <a:ext cx="2763229" cy="1708178"/>
          </a:xfrm>
          <a:prstGeom prst="rect">
            <a:avLst/>
          </a:prstGeom>
        </p:spPr>
      </p:pic>
      <p:sp>
        <p:nvSpPr>
          <p:cNvPr id="8" name="Rectangle 7"/>
          <p:cNvSpPr/>
          <p:nvPr/>
        </p:nvSpPr>
        <p:spPr>
          <a:xfrm>
            <a:off x="3262916" y="1115584"/>
            <a:ext cx="12074078" cy="1754326"/>
          </a:xfrm>
          <a:prstGeom prst="rect">
            <a:avLst/>
          </a:prstGeom>
        </p:spPr>
        <p:txBody>
          <a:bodyPr wrap="square">
            <a:spAutoFit/>
          </a:bodyPr>
          <a:lstStyle/>
          <a:p>
            <a:pPr lvl="0" algn="ctr">
              <a:lnSpc>
                <a:spcPct val="120000"/>
              </a:lnSpc>
              <a:spcBef>
                <a:spcPts val="600"/>
              </a:spcBef>
              <a:spcAft>
                <a:spcPts val="600"/>
              </a:spcAft>
            </a:pPr>
            <a:r>
              <a:rPr lang="en-US" sz="4500" b="1" smtClean="0">
                <a:latin typeface="Arial" panose="020B0604020202020204" pitchFamily="34" charset="0"/>
                <a:cs typeface="Arial" panose="020B0604020202020204" pitchFamily="34" charset="0"/>
              </a:rPr>
              <a:t>Em hãy kể tên hai bộ ba điểm thẳng hàng trong hình 8.7.</a:t>
            </a:r>
            <a:endParaRPr lang="en-US" sz="4500" dirty="0" smtClean="0">
              <a:latin typeface="Arial" panose="020B0604020202020204" pitchFamily="34" charset="0"/>
              <a:cs typeface="Arial" panose="020B0604020202020204" pitchFamily="34" charset="0"/>
            </a:endParaRPr>
          </a:p>
        </p:txBody>
      </p:sp>
      <p:pic>
        <p:nvPicPr>
          <p:cNvPr id="14" name="Picture 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981200" y="1114027"/>
            <a:ext cx="1456690" cy="1524000"/>
          </a:xfrm>
          <a:prstGeom prst="rect">
            <a:avLst/>
          </a:prstGeom>
        </p:spPr>
      </p:pic>
      <p:grpSp>
        <p:nvGrpSpPr>
          <p:cNvPr id="15" name="Group 14"/>
          <p:cNvGrpSpPr/>
          <p:nvPr/>
        </p:nvGrpSpPr>
        <p:grpSpPr>
          <a:xfrm>
            <a:off x="6096000" y="2867409"/>
            <a:ext cx="5500632" cy="2875009"/>
            <a:chOff x="6203420" y="4009722"/>
            <a:chExt cx="6425952" cy="3034657"/>
          </a:xfrm>
        </p:grpSpPr>
        <p:cxnSp>
          <p:nvCxnSpPr>
            <p:cNvPr id="20" name="Straight Connector 19"/>
            <p:cNvCxnSpPr/>
            <p:nvPr/>
          </p:nvCxnSpPr>
          <p:spPr>
            <a:xfrm>
              <a:off x="6203420" y="4849578"/>
              <a:ext cx="6316121" cy="16976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299058" y="4724102"/>
              <a:ext cx="5664342" cy="23129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42CFBD7-EAF3-4CD2-AB8F-420462532F1F}"/>
                </a:ext>
              </a:extLst>
            </p:cNvPr>
            <p:cNvSpPr txBox="1"/>
            <p:nvPr/>
          </p:nvSpPr>
          <p:spPr>
            <a:xfrm flipH="1">
              <a:off x="7100962" y="6215968"/>
              <a:ext cx="482741" cy="828411"/>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2F87412-107F-44E1-A048-F4EEBBD1BFCE}"/>
                </a:ext>
              </a:extLst>
            </p:cNvPr>
            <p:cNvSpPr txBox="1"/>
            <p:nvPr/>
          </p:nvSpPr>
          <p:spPr>
            <a:xfrm flipH="1">
              <a:off x="11631557" y="5488178"/>
              <a:ext cx="997815" cy="828411"/>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E</a:t>
              </a:r>
              <a:endParaRPr lang="en-US" sz="4500" dirty="0">
                <a:solidFill>
                  <a:srgbClr val="0070C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42CFBD7-EAF3-4CD2-AB8F-420462532F1F}"/>
                </a:ext>
              </a:extLst>
            </p:cNvPr>
            <p:cNvSpPr txBox="1"/>
            <p:nvPr/>
          </p:nvSpPr>
          <p:spPr>
            <a:xfrm flipH="1">
              <a:off x="9230046" y="5336404"/>
              <a:ext cx="482741" cy="828411"/>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242CFBD7-EAF3-4CD2-AB8F-420462532F1F}"/>
                </a:ext>
              </a:extLst>
            </p:cNvPr>
            <p:cNvSpPr txBox="1"/>
            <p:nvPr/>
          </p:nvSpPr>
          <p:spPr>
            <a:xfrm flipH="1">
              <a:off x="10801153" y="4710165"/>
              <a:ext cx="482741" cy="828411"/>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242CFBD7-EAF3-4CD2-AB8F-420462532F1F}"/>
                </a:ext>
              </a:extLst>
            </p:cNvPr>
            <p:cNvSpPr txBox="1"/>
            <p:nvPr/>
          </p:nvSpPr>
          <p:spPr>
            <a:xfrm flipH="1">
              <a:off x="6564427" y="4581161"/>
              <a:ext cx="482741" cy="828411"/>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242CFBD7-EAF3-4CD2-AB8F-420462532F1F}"/>
                </a:ext>
              </a:extLst>
            </p:cNvPr>
            <p:cNvSpPr txBox="1"/>
            <p:nvPr/>
          </p:nvSpPr>
          <p:spPr>
            <a:xfrm flipH="1">
              <a:off x="11467499" y="5939636"/>
              <a:ext cx="482741" cy="828411"/>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C2F87412-107F-44E1-A048-F4EEBBD1BFCE}"/>
                </a:ext>
              </a:extLst>
            </p:cNvPr>
            <p:cNvSpPr txBox="1"/>
            <p:nvPr/>
          </p:nvSpPr>
          <p:spPr>
            <a:xfrm flipH="1">
              <a:off x="6781800" y="5628602"/>
              <a:ext cx="997815" cy="828411"/>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rgbClr val="0070C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C2F87412-107F-44E1-A048-F4EEBBD1BFCE}"/>
                </a:ext>
              </a:extLst>
            </p:cNvPr>
            <p:cNvSpPr txBox="1"/>
            <p:nvPr/>
          </p:nvSpPr>
          <p:spPr>
            <a:xfrm flipH="1">
              <a:off x="9114287" y="4669323"/>
              <a:ext cx="997815" cy="828411"/>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rgbClr val="0070C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C2F87412-107F-44E1-A048-F4EEBBD1BFCE}"/>
                </a:ext>
              </a:extLst>
            </p:cNvPr>
            <p:cNvSpPr txBox="1"/>
            <p:nvPr/>
          </p:nvSpPr>
          <p:spPr>
            <a:xfrm flipH="1">
              <a:off x="10574549" y="4018026"/>
              <a:ext cx="727508" cy="828411"/>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rgbClr val="0070C0"/>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C2F87412-107F-44E1-A048-F4EEBBD1BFCE}"/>
                </a:ext>
              </a:extLst>
            </p:cNvPr>
            <p:cNvSpPr txBox="1"/>
            <p:nvPr/>
          </p:nvSpPr>
          <p:spPr>
            <a:xfrm flipH="1">
              <a:off x="6559771" y="4009722"/>
              <a:ext cx="703952" cy="828411"/>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D</a:t>
              </a:r>
              <a:endParaRPr lang="en-US" sz="4500" dirty="0">
                <a:solidFill>
                  <a:srgbClr val="0070C0"/>
                </a:solidFill>
                <a:latin typeface="Arial" panose="020B0604020202020204" pitchFamily="34" charset="0"/>
                <a:cs typeface="Arial" panose="020B0604020202020204" pitchFamily="34" charset="0"/>
              </a:endParaRPr>
            </a:p>
          </p:txBody>
        </p:sp>
      </p:grpSp>
      <p:sp>
        <p:nvSpPr>
          <p:cNvPr id="33" name="Rectangle 32"/>
          <p:cNvSpPr/>
          <p:nvPr/>
        </p:nvSpPr>
        <p:spPr>
          <a:xfrm>
            <a:off x="7987771" y="5422385"/>
            <a:ext cx="2364750"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8.7</a:t>
            </a:r>
            <a:endParaRPr lang="en-US" sz="4500" i="1"/>
          </a:p>
        </p:txBody>
      </p:sp>
      <p:sp>
        <p:nvSpPr>
          <p:cNvPr id="34" name="Rectangle 33"/>
          <p:cNvSpPr/>
          <p:nvPr/>
        </p:nvSpPr>
        <p:spPr>
          <a:xfrm>
            <a:off x="5327215" y="6723858"/>
            <a:ext cx="7520354" cy="923330"/>
          </a:xfrm>
          <a:prstGeom prst="rect">
            <a:avLst/>
          </a:prstGeom>
        </p:spPr>
        <p:txBody>
          <a:bodyPr wrap="square">
            <a:spAutoFit/>
          </a:bodyPr>
          <a:lstStyle/>
          <a:p>
            <a:pPr algn="just">
              <a:lnSpc>
                <a:spcPct val="120000"/>
              </a:lnSpc>
              <a:spcBef>
                <a:spcPts val="600"/>
              </a:spcBef>
              <a:spcAft>
                <a:spcPts val="600"/>
              </a:spcAft>
            </a:pPr>
            <a:r>
              <a:rPr lang="en-GB"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B</a:t>
            </a:r>
            <a:r>
              <a:rPr lang="vi-VN"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a </a:t>
            </a:r>
            <a:r>
              <a:rPr lang="vi-VN"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điểm</a:t>
            </a:r>
            <a:r>
              <a:rPr lang="en-GB" sz="450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GB"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A, B, C thẳng hàng.</a:t>
            </a:r>
            <a:endParaRPr lang="en-US" sz="4500">
              <a:solidFill>
                <a:srgbClr val="C00000"/>
              </a:solidFill>
              <a:effectLst/>
              <a:latin typeface="Arial" panose="020B0604020202020204" pitchFamily="34" charset="0"/>
              <a:ea typeface="Arial" panose="020B0604020202020204" pitchFamily="34" charset="0"/>
              <a:cs typeface="Arial" panose="020B0604020202020204" pitchFamily="34" charset="0"/>
            </a:endParaRPr>
          </a:p>
        </p:txBody>
      </p:sp>
      <p:sp>
        <p:nvSpPr>
          <p:cNvPr id="35" name="Rectangle 34"/>
          <p:cNvSpPr/>
          <p:nvPr/>
        </p:nvSpPr>
        <p:spPr>
          <a:xfrm>
            <a:off x="5254599" y="8044823"/>
            <a:ext cx="7520354" cy="923330"/>
          </a:xfrm>
          <a:prstGeom prst="rect">
            <a:avLst/>
          </a:prstGeom>
        </p:spPr>
        <p:txBody>
          <a:bodyPr wrap="square">
            <a:spAutoFit/>
          </a:bodyPr>
          <a:lstStyle/>
          <a:p>
            <a:pPr algn="just">
              <a:lnSpc>
                <a:spcPct val="120000"/>
              </a:lnSpc>
              <a:spcBef>
                <a:spcPts val="600"/>
              </a:spcBef>
              <a:spcAft>
                <a:spcPts val="600"/>
              </a:spcAft>
            </a:pPr>
            <a:r>
              <a:rPr lang="en-GB"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B</a:t>
            </a:r>
            <a:r>
              <a:rPr lang="vi-VN"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a </a:t>
            </a:r>
            <a:r>
              <a:rPr lang="vi-VN"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điểm</a:t>
            </a:r>
            <a:r>
              <a:rPr lang="en-GB" sz="450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GB"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D, B, E thẳng hàng.</a:t>
            </a:r>
            <a:endParaRPr lang="en-US" sz="4500">
              <a:solidFill>
                <a:srgbClr val="C00000"/>
              </a:solidFill>
              <a:effectLst/>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barn(inVertical)">
                                      <p:cBhvr>
                                        <p:cTn id="2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642238" y="8190689"/>
            <a:ext cx="2199981" cy="2079982"/>
          </a:xfrm>
          <a:prstGeom prst="rect">
            <a:avLst/>
          </a:prstGeom>
        </p:spPr>
      </p:pic>
      <p:pic>
        <p:nvPicPr>
          <p:cNvPr id="88"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421852" y="316262"/>
            <a:ext cx="1350563" cy="1654364"/>
          </a:xfrm>
          <a:prstGeom prst="rect">
            <a:avLst/>
          </a:prstGeom>
        </p:spPr>
      </p:pic>
      <p:sp>
        <p:nvSpPr>
          <p:cNvPr id="19" name="TextBox 2"/>
          <p:cNvSpPr txBox="1"/>
          <p:nvPr/>
        </p:nvSpPr>
        <p:spPr>
          <a:xfrm>
            <a:off x="2106649" y="1110565"/>
            <a:ext cx="4838700" cy="804900"/>
          </a:xfrm>
          <a:prstGeom prst="rect">
            <a:avLst/>
          </a:prstGeom>
        </p:spPr>
        <p:txBody>
          <a:bodyPr wrap="square" lIns="0" tIns="0" rIns="0" bIns="0" rtlCol="0" anchor="t">
            <a:spAutoFit/>
          </a:bodyPr>
          <a:lstStyle/>
          <a:p>
            <a:pPr>
              <a:lnSpc>
                <a:spcPct val="120000"/>
              </a:lnSpc>
              <a:spcBef>
                <a:spcPts val="600"/>
              </a:spcBef>
              <a:spcAft>
                <a:spcPts val="600"/>
              </a:spcAft>
            </a:pPr>
            <a:r>
              <a:rPr lang="en-GB" sz="4800" b="1" smtClean="0">
                <a:solidFill>
                  <a:srgbClr val="00B050"/>
                </a:solidFill>
                <a:latin typeface="Arial" panose="020B0604020202020204" pitchFamily="34" charset="0"/>
                <a:cs typeface="Arial" panose="020B0604020202020204" pitchFamily="34" charset="0"/>
              </a:rPr>
              <a:t>Luyện tập 1</a:t>
            </a:r>
            <a:endParaRPr lang="en-US" sz="4800" b="1">
              <a:solidFill>
                <a:srgbClr val="00B050"/>
              </a:solidFill>
              <a:latin typeface="Arial" panose="020B0604020202020204" pitchFamily="34" charset="0"/>
              <a:cs typeface="Arial" panose="020B0604020202020204" pitchFamily="34" charset="0"/>
            </a:endParaRPr>
          </a:p>
        </p:txBody>
      </p:sp>
      <p:sp>
        <p:nvSpPr>
          <p:cNvPr id="2" name="Rectangle 1"/>
          <p:cNvSpPr/>
          <p:nvPr/>
        </p:nvSpPr>
        <p:spPr>
          <a:xfrm>
            <a:off x="2043617" y="2140508"/>
            <a:ext cx="14554200" cy="2893100"/>
          </a:xfrm>
          <a:prstGeom prst="rect">
            <a:avLst/>
          </a:prstGeom>
        </p:spPr>
        <p:txBody>
          <a:bodyPr wrap="square">
            <a:spAutoFit/>
          </a:bodyPr>
          <a:lstStyle/>
          <a:p>
            <a:pPr>
              <a:lnSpc>
                <a:spcPct val="120000"/>
              </a:lnSpc>
              <a:spcBef>
                <a:spcPts val="600"/>
              </a:spcBef>
              <a:spcAft>
                <a:spcPts val="600"/>
              </a:spcAft>
            </a:pPr>
            <a:r>
              <a:rPr lang="en-US" sz="4500">
                <a:latin typeface="Arial" panose="020B0604020202020204" pitchFamily="34" charset="0"/>
                <a:cs typeface="Arial" panose="020B0604020202020204" pitchFamily="34" charset="0"/>
              </a:rPr>
              <a:t>Em hãy dùng thước thẳng để kiểm tra trong Hình 8.8:</a:t>
            </a:r>
          </a:p>
          <a:p>
            <a:pPr>
              <a:lnSpc>
                <a:spcPct val="120000"/>
              </a:lnSpc>
              <a:spcBef>
                <a:spcPts val="600"/>
              </a:spcBef>
              <a:spcAft>
                <a:spcPts val="600"/>
              </a:spcAft>
            </a:pPr>
            <a:r>
              <a:rPr lang="en-US" sz="4500">
                <a:latin typeface="Arial" panose="020B0604020202020204" pitchFamily="34" charset="0"/>
                <a:cs typeface="Arial" panose="020B0604020202020204" pitchFamily="34" charset="0"/>
              </a:rPr>
              <a:t>a) Ba điểm A, B, C có thẳng hàng không?</a:t>
            </a:r>
          </a:p>
          <a:p>
            <a:pPr>
              <a:lnSpc>
                <a:spcPct val="120000"/>
              </a:lnSpc>
              <a:spcBef>
                <a:spcPts val="600"/>
              </a:spcBef>
              <a:spcAft>
                <a:spcPts val="600"/>
              </a:spcAft>
            </a:pPr>
            <a:r>
              <a:rPr lang="en-US" sz="4500">
                <a:latin typeface="Arial" panose="020B0604020202020204" pitchFamily="34" charset="0"/>
                <a:cs typeface="Arial" panose="020B0604020202020204" pitchFamily="34" charset="0"/>
              </a:rPr>
              <a:t>b) Ba điểm M, N, P có thẳng hàng không?</a:t>
            </a:r>
          </a:p>
        </p:txBody>
      </p:sp>
      <p:graphicFrame>
        <p:nvGraphicFramePr>
          <p:cNvPr id="5" name="Table 4"/>
          <p:cNvGraphicFramePr>
            <a:graphicFrameLocks noGrp="1"/>
          </p:cNvGraphicFramePr>
          <p:nvPr>
            <p:extLst>
              <p:ext uri="{D42A27DB-BD31-4B8C-83A1-F6EECF244321}">
                <p14:modId xmlns:p14="http://schemas.microsoft.com/office/powerpoint/2010/main" val="2036202178"/>
              </p:ext>
            </p:extLst>
          </p:nvPr>
        </p:nvGraphicFramePr>
        <p:xfrm>
          <a:off x="1303748" y="5403957"/>
          <a:ext cx="6781800" cy="3733800"/>
        </p:xfrm>
        <a:graphic>
          <a:graphicData uri="http://schemas.openxmlformats.org/drawingml/2006/table">
            <a:tbl>
              <a:tblPr firstRow="1" bandRow="1">
                <a:tableStyleId>{E8B1032C-EA38-4F05-BA0D-38AFFFC7BED3}</a:tableStyleId>
              </a:tblPr>
              <a:tblGrid>
                <a:gridCol w="1356360">
                  <a:extLst>
                    <a:ext uri="{9D8B030D-6E8A-4147-A177-3AD203B41FA5}">
                      <a16:colId xmlns:a16="http://schemas.microsoft.com/office/drawing/2014/main" val="571132836"/>
                    </a:ext>
                  </a:extLst>
                </a:gridCol>
                <a:gridCol w="1356360">
                  <a:extLst>
                    <a:ext uri="{9D8B030D-6E8A-4147-A177-3AD203B41FA5}">
                      <a16:colId xmlns:a16="http://schemas.microsoft.com/office/drawing/2014/main" val="3779641123"/>
                    </a:ext>
                  </a:extLst>
                </a:gridCol>
                <a:gridCol w="1356360">
                  <a:extLst>
                    <a:ext uri="{9D8B030D-6E8A-4147-A177-3AD203B41FA5}">
                      <a16:colId xmlns:a16="http://schemas.microsoft.com/office/drawing/2014/main" val="119179384"/>
                    </a:ext>
                  </a:extLst>
                </a:gridCol>
                <a:gridCol w="1356360">
                  <a:extLst>
                    <a:ext uri="{9D8B030D-6E8A-4147-A177-3AD203B41FA5}">
                      <a16:colId xmlns:a16="http://schemas.microsoft.com/office/drawing/2014/main" val="3547987008"/>
                    </a:ext>
                  </a:extLst>
                </a:gridCol>
                <a:gridCol w="1356360">
                  <a:extLst>
                    <a:ext uri="{9D8B030D-6E8A-4147-A177-3AD203B41FA5}">
                      <a16:colId xmlns:a16="http://schemas.microsoft.com/office/drawing/2014/main" val="3882995138"/>
                    </a:ext>
                  </a:extLst>
                </a:gridCol>
              </a:tblGrid>
              <a:tr h="746760">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extLst>
                  <a:ext uri="{0D108BD9-81ED-4DB2-BD59-A6C34878D82A}">
                    <a16:rowId xmlns:a16="http://schemas.microsoft.com/office/drawing/2014/main" val="1309274093"/>
                  </a:ext>
                </a:extLst>
              </a:tr>
              <a:tr h="746760">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extLst>
                  <a:ext uri="{0D108BD9-81ED-4DB2-BD59-A6C34878D82A}">
                    <a16:rowId xmlns:a16="http://schemas.microsoft.com/office/drawing/2014/main" val="651447707"/>
                  </a:ext>
                </a:extLst>
              </a:tr>
              <a:tr h="746760">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extLst>
                  <a:ext uri="{0D108BD9-81ED-4DB2-BD59-A6C34878D82A}">
                    <a16:rowId xmlns:a16="http://schemas.microsoft.com/office/drawing/2014/main" val="2978682118"/>
                  </a:ext>
                </a:extLst>
              </a:tr>
              <a:tr h="746760">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extLst>
                  <a:ext uri="{0D108BD9-81ED-4DB2-BD59-A6C34878D82A}">
                    <a16:rowId xmlns:a16="http://schemas.microsoft.com/office/drawing/2014/main" val="3486743968"/>
                  </a:ext>
                </a:extLst>
              </a:tr>
              <a:tr h="746760">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tc>
                  <a:txBody>
                    <a:bodyPr/>
                    <a:lstStyle/>
                    <a:p>
                      <a:endParaRPr lang="en-US"/>
                    </a:p>
                  </a:txBody>
                  <a:tcPr>
                    <a:solidFill>
                      <a:schemeClr val="bg1"/>
                    </a:solidFill>
                  </a:tcPr>
                </a:tc>
                <a:extLst>
                  <a:ext uri="{0D108BD9-81ED-4DB2-BD59-A6C34878D82A}">
                    <a16:rowId xmlns:a16="http://schemas.microsoft.com/office/drawing/2014/main" val="2057818085"/>
                  </a:ext>
                </a:extLst>
              </a:tr>
            </a:tbl>
          </a:graphicData>
        </a:graphic>
      </p:graphicFrame>
      <p:grpSp>
        <p:nvGrpSpPr>
          <p:cNvPr id="6" name="Group 5"/>
          <p:cNvGrpSpPr/>
          <p:nvPr/>
        </p:nvGrpSpPr>
        <p:grpSpPr>
          <a:xfrm>
            <a:off x="573661" y="5415384"/>
            <a:ext cx="6365951" cy="3725354"/>
            <a:chOff x="4680113" y="5456746"/>
            <a:chExt cx="6365951" cy="3725354"/>
          </a:xfrm>
        </p:grpSpPr>
        <p:sp>
          <p:nvSpPr>
            <p:cNvPr id="22" name="TextBox 21">
              <a:extLst>
                <a:ext uri="{FF2B5EF4-FFF2-40B4-BE49-F238E27FC236}">
                  <a16:creationId xmlns:a16="http://schemas.microsoft.com/office/drawing/2014/main" id="{242CFBD7-EAF3-4CD2-AB8F-420462532F1F}"/>
                </a:ext>
              </a:extLst>
            </p:cNvPr>
            <p:cNvSpPr txBox="1"/>
            <p:nvPr/>
          </p:nvSpPr>
          <p:spPr>
            <a:xfrm flipH="1">
              <a:off x="5203586" y="7376365"/>
              <a:ext cx="413228"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C2F87412-107F-44E1-A048-F4EEBBD1BFCE}"/>
                </a:ext>
              </a:extLst>
            </p:cNvPr>
            <p:cNvSpPr txBox="1"/>
            <p:nvPr/>
          </p:nvSpPr>
          <p:spPr>
            <a:xfrm flipH="1">
              <a:off x="4680113" y="7304353"/>
              <a:ext cx="698705" cy="784830"/>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M</a:t>
              </a:r>
              <a:endParaRPr lang="en-US" sz="4500" dirty="0">
                <a:solidFill>
                  <a:srgbClr val="0070C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42CFBD7-EAF3-4CD2-AB8F-420462532F1F}"/>
                </a:ext>
              </a:extLst>
            </p:cNvPr>
            <p:cNvSpPr txBox="1"/>
            <p:nvPr/>
          </p:nvSpPr>
          <p:spPr>
            <a:xfrm flipH="1">
              <a:off x="6554648" y="6523456"/>
              <a:ext cx="383507"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C2F87412-107F-44E1-A048-F4EEBBD1BFCE}"/>
                </a:ext>
              </a:extLst>
            </p:cNvPr>
            <p:cNvSpPr txBox="1"/>
            <p:nvPr/>
          </p:nvSpPr>
          <p:spPr>
            <a:xfrm flipH="1">
              <a:off x="5991618" y="6131041"/>
              <a:ext cx="563030" cy="784830"/>
            </a:xfrm>
            <a:prstGeom prst="rect">
              <a:avLst/>
            </a:prstGeom>
            <a:solidFill>
              <a:schemeClr val="bg1">
                <a:alpha val="2000"/>
              </a:schemeClr>
            </a:solidFill>
          </p:spPr>
          <p:txBody>
            <a:bodyPr wrap="square" rtlCol="0">
              <a:spAutoFit/>
            </a:bodyPr>
            <a:lstStyle/>
            <a:p>
              <a:pPr algn="ctr"/>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N</a:t>
              </a:r>
              <a:endParaRPr lang="en-US" sz="4500" dirty="0">
                <a:solidFill>
                  <a:srgbClr val="0070C0"/>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242CFBD7-EAF3-4CD2-AB8F-420462532F1F}"/>
                </a:ext>
              </a:extLst>
            </p:cNvPr>
            <p:cNvSpPr txBox="1"/>
            <p:nvPr/>
          </p:nvSpPr>
          <p:spPr>
            <a:xfrm flipH="1">
              <a:off x="7889746" y="5806705"/>
              <a:ext cx="413228"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C2F87412-107F-44E1-A048-F4EEBBD1BFCE}"/>
                </a:ext>
              </a:extLst>
            </p:cNvPr>
            <p:cNvSpPr txBox="1"/>
            <p:nvPr/>
          </p:nvSpPr>
          <p:spPr>
            <a:xfrm flipH="1">
              <a:off x="7432361" y="5456746"/>
              <a:ext cx="574436" cy="784830"/>
            </a:xfrm>
            <a:prstGeom prst="rect">
              <a:avLst/>
            </a:prstGeom>
            <a:solidFill>
              <a:schemeClr val="bg1">
                <a:alpha val="2000"/>
              </a:schemeClr>
            </a:solidFill>
          </p:spPr>
          <p:txBody>
            <a:bodyPr wrap="square" rtlCol="0">
              <a:spAutoFit/>
            </a:bodyPr>
            <a:lstStyle/>
            <a:p>
              <a:r>
                <a:rPr lang="en-GB" sz="4500">
                  <a:solidFill>
                    <a:srgbClr val="0070C0"/>
                  </a:solidFill>
                  <a:latin typeface="Arial" panose="020B0604020202020204" pitchFamily="34" charset="0"/>
                  <a:cs typeface="Arial" panose="020B0604020202020204" pitchFamily="34" charset="0"/>
                  <a:sym typeface="Wingdings" panose="05000000000000000000" pitchFamily="2" charset="2"/>
                </a:rPr>
                <a:t>P</a:t>
              </a:r>
              <a:endParaRPr lang="en-US" sz="4500" dirty="0">
                <a:solidFill>
                  <a:srgbClr val="0070C0"/>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242CFBD7-EAF3-4CD2-AB8F-420462532F1F}"/>
                </a:ext>
              </a:extLst>
            </p:cNvPr>
            <p:cNvSpPr txBox="1"/>
            <p:nvPr/>
          </p:nvSpPr>
          <p:spPr>
            <a:xfrm flipH="1">
              <a:off x="10632836" y="5806705"/>
              <a:ext cx="413228"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C2F87412-107F-44E1-A048-F4EEBBD1BFCE}"/>
                </a:ext>
              </a:extLst>
            </p:cNvPr>
            <p:cNvSpPr txBox="1"/>
            <p:nvPr/>
          </p:nvSpPr>
          <p:spPr>
            <a:xfrm flipH="1">
              <a:off x="10210800" y="5456746"/>
              <a:ext cx="422036" cy="784830"/>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rgbClr val="0070C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242CFBD7-EAF3-4CD2-AB8F-420462532F1F}"/>
                </a:ext>
              </a:extLst>
            </p:cNvPr>
            <p:cNvSpPr txBox="1"/>
            <p:nvPr/>
          </p:nvSpPr>
          <p:spPr>
            <a:xfrm flipH="1">
              <a:off x="7902080" y="8095122"/>
              <a:ext cx="413228"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C2F87412-107F-44E1-A048-F4EEBBD1BFCE}"/>
                </a:ext>
              </a:extLst>
            </p:cNvPr>
            <p:cNvSpPr txBox="1"/>
            <p:nvPr/>
          </p:nvSpPr>
          <p:spPr>
            <a:xfrm flipH="1">
              <a:off x="7527868" y="8397270"/>
              <a:ext cx="497422" cy="784830"/>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rgbClr val="0070C0"/>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242CFBD7-EAF3-4CD2-AB8F-420462532F1F}"/>
                </a:ext>
              </a:extLst>
            </p:cNvPr>
            <p:cNvSpPr txBox="1"/>
            <p:nvPr/>
          </p:nvSpPr>
          <p:spPr>
            <a:xfrm flipH="1">
              <a:off x="9236969" y="7314624"/>
              <a:ext cx="413228"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C2F87412-107F-44E1-A048-F4EEBBD1BFCE}"/>
                </a:ext>
              </a:extLst>
            </p:cNvPr>
            <p:cNvSpPr txBox="1"/>
            <p:nvPr/>
          </p:nvSpPr>
          <p:spPr>
            <a:xfrm flipH="1">
              <a:off x="9681579" y="7612440"/>
              <a:ext cx="854132" cy="784830"/>
            </a:xfrm>
            <a:prstGeom prst="rect">
              <a:avLst/>
            </a:prstGeom>
            <a:solidFill>
              <a:schemeClr val="bg1">
                <a:alpha val="2000"/>
              </a:schemeClr>
            </a:solidFill>
          </p:spPr>
          <p:txBody>
            <a:bodyPr wrap="square" rtlCol="0">
              <a:spAutoFit/>
            </a:bodyPr>
            <a:lstStyle/>
            <a:p>
              <a:r>
                <a:rPr lang="en-GB" sz="4500" smtClean="0">
                  <a:solidFill>
                    <a:srgbClr val="0070C0"/>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rgbClr val="0070C0"/>
                </a:solidFill>
                <a:latin typeface="Arial" panose="020B0604020202020204" pitchFamily="34" charset="0"/>
                <a:cs typeface="Arial" panose="020B0604020202020204" pitchFamily="34" charset="0"/>
              </a:endParaRPr>
            </a:p>
          </p:txBody>
        </p:sp>
      </p:grpSp>
      <p:pic>
        <p:nvPicPr>
          <p:cNvPr id="35" name="Picture 166"/>
          <p:cNvPicPr>
            <a:picLocks noChangeAspect="1" noChangeArrowheads="1"/>
          </p:cNvPicPr>
          <p:nvPr/>
        </p:nvPicPr>
        <p:blipFill>
          <a:blip r:embed="rId26"/>
          <a:srcRect/>
          <a:stretch>
            <a:fillRect/>
          </a:stretch>
        </p:blipFill>
        <p:spPr bwMode="auto">
          <a:xfrm rot="19679693">
            <a:off x="2390080" y="7459520"/>
            <a:ext cx="7037389" cy="1792776"/>
          </a:xfrm>
          <a:prstGeom prst="rect">
            <a:avLst/>
          </a:prstGeom>
          <a:solidFill>
            <a:srgbClr val="FFFFFF">
              <a:alpha val="19000"/>
            </a:srgbClr>
          </a:solidFill>
        </p:spPr>
      </p:pic>
      <p:sp>
        <p:nvSpPr>
          <p:cNvPr id="36" name="Rectangle 35"/>
          <p:cNvSpPr/>
          <p:nvPr/>
        </p:nvSpPr>
        <p:spPr>
          <a:xfrm>
            <a:off x="8961620" y="6074677"/>
            <a:ext cx="9188996" cy="923330"/>
          </a:xfrm>
          <a:prstGeom prst="rect">
            <a:avLst/>
          </a:prstGeom>
        </p:spPr>
        <p:txBody>
          <a:bodyPr wrap="square">
            <a:spAutoFit/>
          </a:bodyPr>
          <a:lstStyle/>
          <a:p>
            <a:pPr algn="just">
              <a:lnSpc>
                <a:spcPct val="120000"/>
              </a:lnSpc>
              <a:spcBef>
                <a:spcPts val="600"/>
              </a:spcBef>
              <a:spcAft>
                <a:spcPts val="600"/>
              </a:spcAft>
            </a:pPr>
            <a:r>
              <a:rPr lang="en-GB"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B</a:t>
            </a:r>
            <a:r>
              <a:rPr lang="vi-VN"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a </a:t>
            </a:r>
            <a:r>
              <a:rPr lang="vi-VN"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điểm</a:t>
            </a:r>
            <a:r>
              <a:rPr lang="en-GB" sz="450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GB"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A, B, C không thẳng hàng.</a:t>
            </a:r>
            <a:endParaRPr lang="en-US" sz="4500">
              <a:solidFill>
                <a:srgbClr val="C00000"/>
              </a:solidFill>
              <a:effectLst/>
              <a:latin typeface="Arial" panose="020B0604020202020204" pitchFamily="34" charset="0"/>
              <a:ea typeface="Arial" panose="020B0604020202020204" pitchFamily="34" charset="0"/>
              <a:cs typeface="Arial" panose="020B0604020202020204" pitchFamily="34" charset="0"/>
            </a:endParaRPr>
          </a:p>
        </p:txBody>
      </p:sp>
      <p:pic>
        <p:nvPicPr>
          <p:cNvPr id="37" name="Picture 166"/>
          <p:cNvPicPr>
            <a:picLocks noChangeAspect="1" noChangeArrowheads="1"/>
          </p:cNvPicPr>
          <p:nvPr/>
        </p:nvPicPr>
        <p:blipFill>
          <a:blip r:embed="rId26"/>
          <a:srcRect/>
          <a:stretch>
            <a:fillRect/>
          </a:stretch>
        </p:blipFill>
        <p:spPr bwMode="auto">
          <a:xfrm rot="19750992">
            <a:off x="755517" y="6133746"/>
            <a:ext cx="7037389" cy="1792776"/>
          </a:xfrm>
          <a:prstGeom prst="rect">
            <a:avLst/>
          </a:prstGeom>
          <a:solidFill>
            <a:srgbClr val="FFFFFF">
              <a:alpha val="19000"/>
            </a:srgbClr>
          </a:solidFill>
        </p:spPr>
      </p:pic>
      <p:sp>
        <p:nvSpPr>
          <p:cNvPr id="38" name="Rectangle 37"/>
          <p:cNvSpPr/>
          <p:nvPr/>
        </p:nvSpPr>
        <p:spPr>
          <a:xfrm>
            <a:off x="9025023" y="7154835"/>
            <a:ext cx="9188996" cy="923330"/>
          </a:xfrm>
          <a:prstGeom prst="rect">
            <a:avLst/>
          </a:prstGeom>
        </p:spPr>
        <p:txBody>
          <a:bodyPr wrap="square">
            <a:spAutoFit/>
          </a:bodyPr>
          <a:lstStyle/>
          <a:p>
            <a:pPr algn="just">
              <a:lnSpc>
                <a:spcPct val="120000"/>
              </a:lnSpc>
              <a:spcBef>
                <a:spcPts val="600"/>
              </a:spcBef>
              <a:spcAft>
                <a:spcPts val="600"/>
              </a:spcAft>
            </a:pPr>
            <a:r>
              <a:rPr lang="en-GB"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B</a:t>
            </a:r>
            <a:r>
              <a:rPr lang="vi-VN"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a </a:t>
            </a:r>
            <a:r>
              <a:rPr lang="vi-VN"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điểm</a:t>
            </a:r>
            <a:r>
              <a:rPr lang="en-GB" sz="450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GB" sz="4500" smtClean="0">
                <a:solidFill>
                  <a:srgbClr val="C00000"/>
                </a:solidFill>
                <a:latin typeface="Arial" panose="020B0604020202020204" pitchFamily="34" charset="0"/>
                <a:ea typeface="Times New Roman" panose="02020603050405020304" pitchFamily="18" charset="0"/>
                <a:cs typeface="Arial" panose="020B0604020202020204" pitchFamily="34" charset="0"/>
              </a:rPr>
              <a:t>M, N, P thẳng hàng.</a:t>
            </a:r>
            <a:endParaRPr lang="en-US" sz="4500">
              <a:solidFill>
                <a:srgbClr val="C00000"/>
              </a:solidFill>
              <a:effectLst/>
              <a:latin typeface="Arial" panose="020B0604020202020204" pitchFamily="34" charset="0"/>
              <a:ea typeface="Arial" panose="020B0604020202020204" pitchFamily="34" charset="0"/>
              <a:cs typeface="Arial" panose="020B0604020202020204" pitchFamily="34" charset="0"/>
            </a:endParaRPr>
          </a:p>
        </p:txBody>
      </p:sp>
      <p:sp>
        <p:nvSpPr>
          <p:cNvPr id="39" name="Rectangle 38"/>
          <p:cNvSpPr/>
          <p:nvPr/>
        </p:nvSpPr>
        <p:spPr>
          <a:xfrm>
            <a:off x="3446775" y="9302629"/>
            <a:ext cx="2364750"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8.8</a:t>
            </a:r>
            <a:endParaRPr lang="en-US" sz="4500" i="1"/>
          </a:p>
        </p:txBody>
      </p:sp>
      <p:sp>
        <p:nvSpPr>
          <p:cNvPr id="40" name="TextBox 39">
            <a:extLst>
              <a:ext uri="{FF2B5EF4-FFF2-40B4-BE49-F238E27FC236}">
                <a16:creationId xmlns:a16="http://schemas.microsoft.com/office/drawing/2014/main" id="{EC8AD7A2-6D7B-41E0-A7AF-949CB12FC8D5}"/>
              </a:ext>
            </a:extLst>
          </p:cNvPr>
          <p:cNvSpPr txBox="1"/>
          <p:nvPr/>
        </p:nvSpPr>
        <p:spPr>
          <a:xfrm>
            <a:off x="5326245" y="130075"/>
            <a:ext cx="9128914" cy="930768"/>
          </a:xfrm>
          <a:prstGeom prst="rect">
            <a:avLst/>
          </a:prstGeom>
          <a:noFill/>
        </p:spPr>
        <p:txBody>
          <a:bodyPr wrap="square" rtlCol="0">
            <a:spAutoFit/>
          </a:bodyPr>
          <a:lstStyle/>
          <a:p>
            <a:pPr algn="ctr">
              <a:lnSpc>
                <a:spcPct val="120000"/>
              </a:lnSpc>
              <a:spcBef>
                <a:spcPts val="600"/>
              </a:spcBef>
              <a:spcAft>
                <a:spcPts val="600"/>
              </a:spcAft>
            </a:pPr>
            <a:r>
              <a:rPr lang="en-US" sz="5000" b="1" smtClean="0">
                <a:solidFill>
                  <a:schemeClr val="accent5">
                    <a:lumMod val="50000"/>
                  </a:schemeClr>
                </a:solidFill>
                <a:latin typeface="Arial" panose="020B0604020202020204" pitchFamily="34" charset="0"/>
                <a:cs typeface="Arial" panose="020B0604020202020204" pitchFamily="34" charset="0"/>
              </a:rPr>
              <a:t>Hoạt động cá nhân</a:t>
            </a:r>
            <a:endParaRPr lang="en-GB" sz="50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69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000"/>
                                        <p:tgtEl>
                                          <p:spTgt spid="39"/>
                                        </p:tgtEl>
                                      </p:cBhvr>
                                    </p:animEffect>
                                    <p:anim calcmode="lin" valueType="num">
                                      <p:cBhvr>
                                        <p:cTn id="23" dur="1000" fill="hold"/>
                                        <p:tgtEl>
                                          <p:spTgt spid="39"/>
                                        </p:tgtEl>
                                        <p:attrNameLst>
                                          <p:attrName>ppt_x</p:attrName>
                                        </p:attrNameLst>
                                      </p:cBhvr>
                                      <p:tavLst>
                                        <p:tav tm="0">
                                          <p:val>
                                            <p:strVal val="#ppt_x"/>
                                          </p:val>
                                        </p:tav>
                                        <p:tav tm="100000">
                                          <p:val>
                                            <p:strVal val="#ppt_x"/>
                                          </p:val>
                                        </p:tav>
                                      </p:tavLst>
                                    </p:anim>
                                    <p:anim calcmode="lin" valueType="num">
                                      <p:cBhvr>
                                        <p:cTn id="2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500" fill="hold"/>
                                        <p:tgtEl>
                                          <p:spTgt spid="35"/>
                                        </p:tgtEl>
                                        <p:attrNameLst>
                                          <p:attrName>ppt_x</p:attrName>
                                        </p:attrNameLst>
                                      </p:cBhvr>
                                      <p:tavLst>
                                        <p:tav tm="0">
                                          <p:val>
                                            <p:strVal val="#ppt_x"/>
                                          </p:val>
                                        </p:tav>
                                        <p:tav tm="100000">
                                          <p:val>
                                            <p:strVal val="#ppt_x"/>
                                          </p:val>
                                        </p:tav>
                                      </p:tavLst>
                                    </p:anim>
                                    <p:anim calcmode="lin" valueType="num">
                                      <p:cBhvr additive="base">
                                        <p:cTn id="3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barn(inVertical)">
                                      <p:cBhvr>
                                        <p:cTn id="35" dur="500"/>
                                        <p:tgtEl>
                                          <p:spTgt spid="36"/>
                                        </p:tgtEl>
                                      </p:cBhvr>
                                    </p:animEffect>
                                  </p:childTnLst>
                                </p:cTn>
                              </p:par>
                              <p:par>
                                <p:cTn id="36" presetID="16" presetClass="exit" presetSubtype="21" fill="hold" nodeType="withEffect">
                                  <p:stCondLst>
                                    <p:cond delay="0"/>
                                  </p:stCondLst>
                                  <p:childTnLst>
                                    <p:animEffect transition="out" filter="barn(inVertical)">
                                      <p:cBhvr>
                                        <p:cTn id="37" dur="1000"/>
                                        <p:tgtEl>
                                          <p:spTgt spid="35"/>
                                        </p:tgtEl>
                                      </p:cBhvr>
                                    </p:animEffect>
                                    <p:set>
                                      <p:cBhvr>
                                        <p:cTn id="38" dur="1" fill="hold">
                                          <p:stCondLst>
                                            <p:cond delay="999"/>
                                          </p:stCondLst>
                                        </p:cTn>
                                        <p:tgtEl>
                                          <p:spTgt spid="3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additive="base">
                                        <p:cTn id="43" dur="500" fill="hold"/>
                                        <p:tgtEl>
                                          <p:spTgt spid="37"/>
                                        </p:tgtEl>
                                        <p:attrNameLst>
                                          <p:attrName>ppt_x</p:attrName>
                                        </p:attrNameLst>
                                      </p:cBhvr>
                                      <p:tavLst>
                                        <p:tav tm="0">
                                          <p:val>
                                            <p:strVal val="#ppt_x"/>
                                          </p:val>
                                        </p:tav>
                                        <p:tav tm="100000">
                                          <p:val>
                                            <p:strVal val="#ppt_x"/>
                                          </p:val>
                                        </p:tav>
                                      </p:tavLst>
                                    </p:anim>
                                    <p:anim calcmode="lin" valueType="num">
                                      <p:cBhvr additive="base">
                                        <p:cTn id="4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barn(inVertical)">
                                      <p:cBhvr>
                                        <p:cTn id="49" dur="500"/>
                                        <p:tgtEl>
                                          <p:spTgt spid="38"/>
                                        </p:tgtEl>
                                      </p:cBhvr>
                                    </p:animEffect>
                                  </p:childTnLst>
                                </p:cTn>
                              </p:par>
                              <p:par>
                                <p:cTn id="50" presetID="16" presetClass="exit" presetSubtype="21" fill="hold" nodeType="withEffect">
                                  <p:stCondLst>
                                    <p:cond delay="0"/>
                                  </p:stCondLst>
                                  <p:childTnLst>
                                    <p:animEffect transition="out" filter="barn(inVertical)">
                                      <p:cBhvr>
                                        <p:cTn id="51" dur="1000"/>
                                        <p:tgtEl>
                                          <p:spTgt spid="37"/>
                                        </p:tgtEl>
                                      </p:cBhvr>
                                    </p:animEffect>
                                    <p:set>
                                      <p:cBhvr>
                                        <p:cTn id="52" dur="1" fill="hold">
                                          <p:stCondLst>
                                            <p:cond delay="9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p:bldP spid="38" grpId="0"/>
      <p:bldP spid="3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95400" y="-292867"/>
            <a:ext cx="19872358" cy="2051064"/>
          </a:xfrm>
          <a:prstGeom prst="rect">
            <a:avLst/>
          </a:prstGeom>
        </p:spPr>
      </p:pic>
      <p:sp>
        <p:nvSpPr>
          <p:cNvPr id="7" name="TextBox 7"/>
          <p:cNvSpPr txBox="1"/>
          <p:nvPr/>
        </p:nvSpPr>
        <p:spPr>
          <a:xfrm>
            <a:off x="3412369" y="338655"/>
            <a:ext cx="11357095" cy="838435"/>
          </a:xfrm>
          <a:prstGeom prst="rect">
            <a:avLst/>
          </a:prstGeom>
        </p:spPr>
        <p:txBody>
          <a:bodyPr wrap="square" lIns="0" tIns="0" rIns="0" bIns="0" rtlCol="0" anchor="t">
            <a:spAutoFit/>
          </a:bodyPr>
          <a:lstStyle/>
          <a:p>
            <a:pPr algn="ctr">
              <a:lnSpc>
                <a:spcPct val="120000"/>
              </a:lnSpc>
              <a:spcBef>
                <a:spcPts val="600"/>
              </a:spcBef>
              <a:spcAft>
                <a:spcPts val="600"/>
              </a:spcAft>
            </a:pPr>
            <a:r>
              <a:rPr lang="en-US" sz="5000" b="1" smtClean="0">
                <a:solidFill>
                  <a:srgbClr val="FFFFFF"/>
                </a:solidFill>
                <a:latin typeface="Arial" panose="020B0604020202020204" pitchFamily="34" charset="0"/>
                <a:cs typeface="Arial" panose="020B0604020202020204" pitchFamily="34" charset="0"/>
              </a:rPr>
              <a:t>Hoạt động nhóm đôi</a:t>
            </a:r>
            <a:endParaRPr lang="en-US" sz="5000" b="1">
              <a:solidFill>
                <a:srgbClr val="FFFFFF"/>
              </a:solidFill>
              <a:latin typeface="Arial" panose="020B0604020202020204" pitchFamily="34" charset="0"/>
              <a:cs typeface="Arial" panose="020B0604020202020204" pitchFamily="34" charset="0"/>
            </a:endParaRPr>
          </a:p>
        </p:txBody>
      </p:sp>
      <p:pic>
        <p:nvPicPr>
          <p:cNvPr id="16"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6374294" y="-94517"/>
            <a:ext cx="1723296" cy="1654364"/>
          </a:xfrm>
          <a:prstGeom prst="rect">
            <a:avLst/>
          </a:prstGeom>
        </p:spPr>
      </p:pic>
      <p:pic>
        <p:nvPicPr>
          <p:cNvPr id="23"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712097" y="0"/>
            <a:ext cx="1382371" cy="1600641"/>
          </a:xfrm>
          <a:prstGeom prst="rect">
            <a:avLst/>
          </a:prstGeom>
        </p:spPr>
      </p:pic>
      <p:sp>
        <p:nvSpPr>
          <p:cNvPr id="12" name="TextBox 2"/>
          <p:cNvSpPr txBox="1"/>
          <p:nvPr/>
        </p:nvSpPr>
        <p:spPr>
          <a:xfrm>
            <a:off x="6671566" y="6063056"/>
            <a:ext cx="4838700" cy="804900"/>
          </a:xfrm>
          <a:prstGeom prst="rect">
            <a:avLst/>
          </a:prstGeom>
        </p:spPr>
        <p:txBody>
          <a:bodyPr wrap="square" lIns="0" tIns="0" rIns="0" bIns="0" rtlCol="0" anchor="t">
            <a:spAutoFit/>
          </a:bodyPr>
          <a:lstStyle/>
          <a:p>
            <a:pPr algn="ctr">
              <a:lnSpc>
                <a:spcPct val="120000"/>
              </a:lnSpc>
              <a:spcBef>
                <a:spcPts val="600"/>
              </a:spcBef>
              <a:spcAft>
                <a:spcPts val="600"/>
              </a:spcAft>
            </a:pPr>
            <a:r>
              <a:rPr lang="en-GB" sz="4800" b="1" smtClean="0">
                <a:solidFill>
                  <a:srgbClr val="C00000"/>
                </a:solidFill>
                <a:latin typeface="Arial" panose="020B0604020202020204" pitchFamily="34" charset="0"/>
                <a:cs typeface="Arial" panose="020B0604020202020204" pitchFamily="34" charset="0"/>
              </a:rPr>
              <a:t>Trả lời</a:t>
            </a:r>
            <a:endParaRPr lang="en-US" sz="4800" b="1">
              <a:solidFill>
                <a:srgbClr val="C00000"/>
              </a:solidFill>
              <a:latin typeface="Arial" panose="020B0604020202020204" pitchFamily="34" charset="0"/>
              <a:cs typeface="Arial" panose="020B0604020202020204" pitchFamily="34" charset="0"/>
            </a:endParaRPr>
          </a:p>
        </p:txBody>
      </p:sp>
      <p:sp>
        <p:nvSpPr>
          <p:cNvPr id="4" name="Rectangle 3"/>
          <p:cNvSpPr/>
          <p:nvPr/>
        </p:nvSpPr>
        <p:spPr>
          <a:xfrm>
            <a:off x="712097" y="3310968"/>
            <a:ext cx="16890103" cy="2585323"/>
          </a:xfrm>
          <a:prstGeom prst="rect">
            <a:avLst/>
          </a:prstGeom>
        </p:spPr>
        <p:txBody>
          <a:bodyPr wrap="square">
            <a:spAutoFit/>
          </a:bodyPr>
          <a:lstStyle/>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Trên sân </a:t>
            </a:r>
            <a:r>
              <a:rPr lang="en-US" sz="4500">
                <a:latin typeface="Arial" panose="020B0604020202020204" pitchFamily="34" charset="0"/>
                <a:cs typeface="Arial" panose="020B0604020202020204" pitchFamily="34" charset="0"/>
              </a:rPr>
              <a:t>vận </a:t>
            </a:r>
            <a:r>
              <a:rPr lang="en-US" sz="4500" smtClean="0">
                <a:latin typeface="Arial" panose="020B0604020202020204" pitchFamily="34" charset="0"/>
                <a:cs typeface="Arial" panose="020B0604020202020204" pitchFamily="34" charset="0"/>
              </a:rPr>
              <a:t>động, </a:t>
            </a:r>
            <a:r>
              <a:rPr lang="en-US" sz="4500">
                <a:latin typeface="Arial" panose="020B0604020202020204" pitchFamily="34" charset="0"/>
                <a:cs typeface="Arial" panose="020B0604020202020204" pitchFamily="34" charset="0"/>
              </a:rPr>
              <a:t>người ta căng một sợi dây qua hai cái cọc được đóng ở hai vị trí </a:t>
            </a:r>
            <a:r>
              <a:rPr lang="en-US" sz="4500">
                <a:latin typeface="Arial" panose="020B0604020202020204" pitchFamily="34" charset="0"/>
                <a:cs typeface="Arial" panose="020B0604020202020204" pitchFamily="34" charset="0"/>
              </a:rPr>
              <a:t>đã </a:t>
            </a:r>
            <a:r>
              <a:rPr lang="en-US" sz="4500" smtClean="0">
                <a:latin typeface="Arial" panose="020B0604020202020204" pitchFamily="34" charset="0"/>
                <a:cs typeface="Arial" panose="020B0604020202020204" pitchFamily="34" charset="0"/>
              </a:rPr>
              <a:t>chọn rồi </a:t>
            </a:r>
            <a:r>
              <a:rPr lang="en-US" sz="4500">
                <a:latin typeface="Arial" panose="020B0604020202020204" pitchFamily="34" charset="0"/>
                <a:cs typeface="Arial" panose="020B0604020202020204" pitchFamily="34" charset="0"/>
              </a:rPr>
              <a:t>dựa vào sợi dây đã </a:t>
            </a:r>
            <a:r>
              <a:rPr lang="en-US" sz="4500">
                <a:latin typeface="Arial" panose="020B0604020202020204" pitchFamily="34" charset="0"/>
                <a:cs typeface="Arial" panose="020B0604020202020204" pitchFamily="34" charset="0"/>
              </a:rPr>
              <a:t>căng </a:t>
            </a:r>
            <a:r>
              <a:rPr lang="en-US" sz="4500" smtClean="0">
                <a:latin typeface="Arial" panose="020B0604020202020204" pitchFamily="34" charset="0"/>
                <a:cs typeface="Arial" panose="020B0604020202020204" pitchFamily="34" charset="0"/>
              </a:rPr>
              <a:t>để </a:t>
            </a:r>
            <a:r>
              <a:rPr lang="en-US" sz="4500">
                <a:latin typeface="Arial" panose="020B0604020202020204" pitchFamily="34" charset="0"/>
                <a:cs typeface="Arial" panose="020B0604020202020204" pitchFamily="34" charset="0"/>
              </a:rPr>
              <a:t>vẽ một vạch vôi. Em hãy giải thích tại sao người ta </a:t>
            </a:r>
            <a:r>
              <a:rPr lang="en-US" sz="4500">
                <a:latin typeface="Arial" panose="020B0604020202020204" pitchFamily="34" charset="0"/>
                <a:cs typeface="Arial" panose="020B0604020202020204" pitchFamily="34" charset="0"/>
              </a:rPr>
              <a:t>lại </a:t>
            </a:r>
            <a:r>
              <a:rPr lang="en-US" sz="4500" smtClean="0">
                <a:latin typeface="Arial" panose="020B0604020202020204" pitchFamily="34" charset="0"/>
                <a:cs typeface="Arial" panose="020B0604020202020204" pitchFamily="34" charset="0"/>
              </a:rPr>
              <a:t>làm như </a:t>
            </a:r>
            <a:r>
              <a:rPr lang="en-US" sz="4500">
                <a:latin typeface="Arial" panose="020B0604020202020204" pitchFamily="34" charset="0"/>
                <a:cs typeface="Arial" panose="020B0604020202020204" pitchFamily="34" charset="0"/>
              </a:rPr>
              <a:t>vậy.</a:t>
            </a:r>
          </a:p>
        </p:txBody>
      </p:sp>
      <p:sp>
        <p:nvSpPr>
          <p:cNvPr id="8" name="Rectangle 7"/>
          <p:cNvSpPr/>
          <p:nvPr/>
        </p:nvSpPr>
        <p:spPr>
          <a:xfrm>
            <a:off x="682360" y="7200900"/>
            <a:ext cx="17257768" cy="2585323"/>
          </a:xfrm>
          <a:prstGeom prst="rect">
            <a:avLst/>
          </a:prstGeom>
        </p:spPr>
        <p:txBody>
          <a:bodyPr wrap="square">
            <a:spAutoFit/>
          </a:bodyPr>
          <a:lstStyle/>
          <a:p>
            <a:pPr algn="just">
              <a:lnSpc>
                <a:spcPct val="120000"/>
              </a:lnSpc>
              <a:spcBef>
                <a:spcPts val="600"/>
              </a:spcBef>
              <a:spcAft>
                <a:spcPts val="600"/>
              </a:spcAft>
            </a:pP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Hai cái cọc đóng hai vị trí đã chọn được coi là 2 điểm phân biệt, sợi dây căng qua hai cọc là đường thẳng đi qua </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2 </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điểm</a:t>
            </a:r>
            <a:r>
              <a:rPr lang="en-GB" sz="4500" smtClean="0">
                <a:solidFill>
                  <a:srgbClr val="000000"/>
                </a:solidFill>
                <a:latin typeface="Arial" panose="020B0604020202020204" pitchFamily="34" charset="0"/>
                <a:ea typeface="Calibri" panose="020F0502020204030204" pitchFamily="34" charset="0"/>
                <a:cs typeface="Arial" panose="020B0604020202020204" pitchFamily="34" charset="0"/>
              </a:rPr>
              <a:t>.</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GB" sz="4500" smtClean="0">
                <a:solidFill>
                  <a:srgbClr val="000000"/>
                </a:solidFill>
                <a:latin typeface="Arial" panose="020B0604020202020204" pitchFamily="34" charset="0"/>
                <a:ea typeface="Calibri" panose="020F0502020204030204" pitchFamily="34" charset="0"/>
                <a:cs typeface="Arial" panose="020B0604020202020204" pitchFamily="34" charset="0"/>
              </a:rPr>
              <a:t>D</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ựa </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vào sợi dây đã căng</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 </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vẽ </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vạch vôi để giúp vẽ vạch vôi theo </a:t>
            </a:r>
            <a:r>
              <a:rPr lang="vi-VN" sz="4500">
                <a:solidFill>
                  <a:srgbClr val="000000"/>
                </a:solidFill>
                <a:latin typeface="Arial" panose="020B0604020202020204" pitchFamily="34" charset="0"/>
                <a:ea typeface="Calibri" panose="020F0502020204030204" pitchFamily="34" charset="0"/>
                <a:cs typeface="Arial" panose="020B0604020202020204" pitchFamily="34" charset="0"/>
              </a:rPr>
              <a:t>đường </a:t>
            </a:r>
            <a:r>
              <a:rPr lang="vi-VN" sz="4500" smtClean="0">
                <a:solidFill>
                  <a:srgbClr val="000000"/>
                </a:solidFill>
                <a:latin typeface="Arial" panose="020B0604020202020204" pitchFamily="34" charset="0"/>
                <a:ea typeface="Calibri" panose="020F0502020204030204" pitchFamily="34" charset="0"/>
                <a:cs typeface="Arial" panose="020B0604020202020204" pitchFamily="34" charset="0"/>
              </a:rPr>
              <a:t>thẳng</a:t>
            </a:r>
            <a:r>
              <a:rPr lang="en-GB" sz="4500" smtClean="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500">
              <a:latin typeface="Arial" panose="020B0604020202020204" pitchFamily="34" charset="0"/>
              <a:cs typeface="Arial" panose="020B0604020202020204" pitchFamily="34" charset="0"/>
            </a:endParaRPr>
          </a:p>
        </p:txBody>
      </p:sp>
      <p:sp>
        <p:nvSpPr>
          <p:cNvPr id="17" name="TextBox 2"/>
          <p:cNvSpPr txBox="1"/>
          <p:nvPr/>
        </p:nvSpPr>
        <p:spPr>
          <a:xfrm>
            <a:off x="712097" y="2232163"/>
            <a:ext cx="4838700" cy="804900"/>
          </a:xfrm>
          <a:prstGeom prst="rect">
            <a:avLst/>
          </a:prstGeom>
        </p:spPr>
        <p:txBody>
          <a:bodyPr wrap="square" lIns="0" tIns="0" rIns="0" bIns="0" rtlCol="0" anchor="t">
            <a:spAutoFit/>
          </a:bodyPr>
          <a:lstStyle/>
          <a:p>
            <a:pPr>
              <a:lnSpc>
                <a:spcPct val="120000"/>
              </a:lnSpc>
              <a:spcBef>
                <a:spcPts val="600"/>
              </a:spcBef>
              <a:spcAft>
                <a:spcPts val="600"/>
              </a:spcAft>
            </a:pPr>
            <a:r>
              <a:rPr lang="en-GB" sz="4800" b="1" smtClean="0">
                <a:solidFill>
                  <a:srgbClr val="C00000"/>
                </a:solidFill>
                <a:latin typeface="Arial" panose="020B0604020202020204" pitchFamily="34" charset="0"/>
                <a:cs typeface="Arial" panose="020B0604020202020204" pitchFamily="34" charset="0"/>
              </a:rPr>
              <a:t>Vận dụng</a:t>
            </a:r>
            <a:endParaRPr lang="en-US" sz="4800" b="1">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008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1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A80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14400" y="495300"/>
            <a:ext cx="16687800" cy="948369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5391558" y="254540"/>
            <a:ext cx="1983120" cy="1903795"/>
          </a:xfrm>
          <a:prstGeom prst="rect">
            <a:avLst/>
          </a:prstGeom>
        </p:spPr>
      </p:pic>
      <p:sp>
        <p:nvSpPr>
          <p:cNvPr id="8" name="TextBox 3"/>
          <p:cNvSpPr txBox="1"/>
          <p:nvPr/>
        </p:nvSpPr>
        <p:spPr>
          <a:xfrm>
            <a:off x="1101859" y="2185549"/>
            <a:ext cx="16185150" cy="923330"/>
          </a:xfrm>
          <a:prstGeom prst="rect">
            <a:avLst/>
          </a:prstGeom>
        </p:spPr>
        <p:txBody>
          <a:bodyPr wrap="square" lIns="0" tIns="0" rIns="0" bIns="0" rtlCol="0" anchor="t">
            <a:spAutoFit/>
          </a:bodyPr>
          <a:lstStyle/>
          <a:p>
            <a:pPr lvl="0" algn="ctr">
              <a:lnSpc>
                <a:spcPct val="120000"/>
              </a:lnSpc>
              <a:spcBef>
                <a:spcPts val="600"/>
              </a:spcBef>
              <a:spcAft>
                <a:spcPts val="600"/>
              </a:spcAft>
            </a:pPr>
            <a:r>
              <a:rPr lang="en-US" sz="5000" b="1" smtClean="0">
                <a:solidFill>
                  <a:schemeClr val="accent2"/>
                </a:solidFill>
                <a:latin typeface="Arial" panose="020B0604020202020204" pitchFamily="34" charset="0"/>
                <a:cs typeface="Arial" panose="020B0604020202020204" pitchFamily="34" charset="0"/>
              </a:rPr>
              <a:t>3. Hai đường thẳng song song, cắt nhau, trùng nhau</a:t>
            </a:r>
            <a:endParaRPr lang="en-US" sz="5000" b="1">
              <a:solidFill>
                <a:schemeClr val="accent2"/>
              </a:solidFill>
              <a:latin typeface="Arial" panose="020B0604020202020204" pitchFamily="34" charset="0"/>
              <a:cs typeface="Arial" panose="020B0604020202020204" pitchFamily="34" charset="0"/>
            </a:endParaRPr>
          </a:p>
        </p:txBody>
      </p:sp>
      <p:sp>
        <p:nvSpPr>
          <p:cNvPr id="9" name="Rectangle 8"/>
          <p:cNvSpPr/>
          <p:nvPr/>
        </p:nvSpPr>
        <p:spPr>
          <a:xfrm>
            <a:off x="1469885" y="3854686"/>
            <a:ext cx="10971857" cy="4247317"/>
          </a:xfrm>
          <a:prstGeom prst="rect">
            <a:avLst/>
          </a:prstGeom>
        </p:spPr>
        <p:txBody>
          <a:bodyPr wrap="square">
            <a:spAutoFit/>
          </a:bodyPr>
          <a:lstStyle/>
          <a:p>
            <a:pPr algn="ctr">
              <a:lnSpc>
                <a:spcPct val="120000"/>
              </a:lnSpc>
              <a:spcBef>
                <a:spcPts val="600"/>
              </a:spcBef>
              <a:spcAft>
                <a:spcPts val="600"/>
              </a:spcAft>
            </a:pPr>
            <a:r>
              <a:rPr lang="en-US" sz="4500">
                <a:latin typeface="Arial" panose="020B0604020202020204" pitchFamily="34" charset="0"/>
                <a:cs typeface="Arial" panose="020B0604020202020204" pitchFamily="34" charset="0"/>
              </a:rPr>
              <a:t>Chúng ta thấy rất nhiều hình </a:t>
            </a:r>
            <a:r>
              <a:rPr lang="en-US" sz="4500">
                <a:latin typeface="Arial" panose="020B0604020202020204" pitchFamily="34" charset="0"/>
                <a:cs typeface="Arial" panose="020B0604020202020204" pitchFamily="34" charset="0"/>
              </a:rPr>
              <a:t>ảnh </a:t>
            </a:r>
            <a:r>
              <a:rPr lang="en-US" sz="4500" smtClean="0">
                <a:latin typeface="Arial" panose="020B0604020202020204" pitchFamily="34" charset="0"/>
                <a:cs typeface="Arial" panose="020B0604020202020204" pitchFamily="34" charset="0"/>
              </a:rPr>
              <a:t>hai đường </a:t>
            </a:r>
            <a:r>
              <a:rPr lang="en-US" sz="4500">
                <a:latin typeface="Arial" panose="020B0604020202020204" pitchFamily="34" charset="0"/>
                <a:cs typeface="Arial" panose="020B0604020202020204" pitchFamily="34" charset="0"/>
              </a:rPr>
              <a:t>thẳng có một điểm chung</a:t>
            </a:r>
            <a:r>
              <a:rPr lang="en-US" sz="4500">
                <a:latin typeface="Arial" panose="020B0604020202020204" pitchFamily="34" charset="0"/>
                <a:cs typeface="Arial" panose="020B0604020202020204" pitchFamily="34" charset="0"/>
              </a:rPr>
              <a:t>, </a:t>
            </a:r>
            <a:r>
              <a:rPr lang="en-US" sz="4500" smtClean="0">
                <a:latin typeface="Arial" panose="020B0604020202020204" pitchFamily="34" charset="0"/>
                <a:cs typeface="Arial" panose="020B0604020202020204" pitchFamily="34" charset="0"/>
              </a:rPr>
              <a:t>vậy liệu </a:t>
            </a:r>
            <a:r>
              <a:rPr lang="en-US" sz="4500">
                <a:latin typeface="Arial" panose="020B0604020202020204" pitchFamily="34" charset="0"/>
                <a:cs typeface="Arial" panose="020B0604020202020204" pitchFamily="34" charset="0"/>
              </a:rPr>
              <a:t>có trường hợp nào mà </a:t>
            </a:r>
            <a:r>
              <a:rPr lang="en-US" sz="4500">
                <a:latin typeface="Arial" panose="020B0604020202020204" pitchFamily="34" charset="0"/>
                <a:cs typeface="Arial" panose="020B0604020202020204" pitchFamily="34" charset="0"/>
              </a:rPr>
              <a:t>hai </a:t>
            </a:r>
            <a:r>
              <a:rPr lang="en-US" sz="4500" smtClean="0">
                <a:latin typeface="Arial" panose="020B0604020202020204" pitchFamily="34" charset="0"/>
                <a:cs typeface="Arial" panose="020B0604020202020204" pitchFamily="34" charset="0"/>
              </a:rPr>
              <a:t>đường thẳng </a:t>
            </a:r>
            <a:r>
              <a:rPr lang="en-US" sz="4500">
                <a:latin typeface="Arial" panose="020B0604020202020204" pitchFamily="34" charset="0"/>
                <a:cs typeface="Arial" panose="020B0604020202020204" pitchFamily="34" charset="0"/>
              </a:rPr>
              <a:t>phân biệt không có </a:t>
            </a:r>
            <a:r>
              <a:rPr lang="en-US" sz="4500">
                <a:latin typeface="Arial" panose="020B0604020202020204" pitchFamily="34" charset="0"/>
                <a:cs typeface="Arial" panose="020B0604020202020204" pitchFamily="34" charset="0"/>
              </a:rPr>
              <a:t>điểm </a:t>
            </a:r>
            <a:r>
              <a:rPr lang="en-US" sz="4500" smtClean="0">
                <a:latin typeface="Arial" panose="020B0604020202020204" pitchFamily="34" charset="0"/>
                <a:cs typeface="Arial" panose="020B0604020202020204" pitchFamily="34" charset="0"/>
              </a:rPr>
              <a:t>chung hoặc </a:t>
            </a:r>
            <a:r>
              <a:rPr lang="en-US" sz="4500">
                <a:latin typeface="Arial" panose="020B0604020202020204" pitchFamily="34" charset="0"/>
                <a:cs typeface="Arial" panose="020B0604020202020204" pitchFamily="34" charset="0"/>
              </a:rPr>
              <a:t>có nhiều hơn một </a:t>
            </a:r>
            <a:r>
              <a:rPr lang="en-US" sz="4500">
                <a:latin typeface="Arial" panose="020B0604020202020204" pitchFamily="34" charset="0"/>
                <a:cs typeface="Arial" panose="020B0604020202020204" pitchFamily="34" charset="0"/>
              </a:rPr>
              <a:t>điểm </a:t>
            </a:r>
            <a:r>
              <a:rPr lang="en-US" sz="4500" smtClean="0">
                <a:latin typeface="Arial" panose="020B0604020202020204" pitchFamily="34" charset="0"/>
                <a:cs typeface="Arial" panose="020B0604020202020204" pitchFamily="34" charset="0"/>
              </a:rPr>
              <a:t>chung không</a:t>
            </a:r>
            <a:r>
              <a:rPr lang="en-US" sz="4500">
                <a:latin typeface="Arial" panose="020B0604020202020204" pitchFamily="34" charset="0"/>
                <a:cs typeface="Arial" panose="020B0604020202020204" pitchFamily="34" charset="0"/>
              </a:rPr>
              <a:t>?</a:t>
            </a:r>
          </a:p>
        </p:txBody>
      </p:sp>
      <p:pic>
        <p:nvPicPr>
          <p:cNvPr id="12" name="Picture 2"/>
          <p:cNvPicPr>
            <a:picLocks noChangeAspect="1"/>
          </p:cNvPicPr>
          <p:nvPr/>
        </p:nvPicPr>
        <p:blipFill>
          <a:blip r:embed="rId20"/>
          <a:srcRect/>
          <a:stretch>
            <a:fillRect/>
          </a:stretch>
        </p:blipFill>
        <p:spPr>
          <a:xfrm>
            <a:off x="12822068" y="3656930"/>
            <a:ext cx="3899975" cy="4642827"/>
          </a:xfrm>
          <a:prstGeom prst="rect">
            <a:avLst/>
          </a:prstGeom>
        </p:spPr>
      </p:pic>
      <p:pic>
        <p:nvPicPr>
          <p:cNvPr id="13" name="Picture 5"/>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05159">
            <a:off x="689259" y="8442505"/>
            <a:ext cx="3695481" cy="1195992"/>
          </a:xfrm>
          <a:prstGeom prst="rect">
            <a:avLst/>
          </a:prstGeom>
        </p:spPr>
      </p:pic>
    </p:spTree>
    <p:extLst>
      <p:ext uri="{BB962C8B-B14F-4D97-AF65-F5344CB8AC3E}">
        <p14:creationId xmlns:p14="http://schemas.microsoft.com/office/powerpoint/2010/main" val="156474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95400" y="-488964"/>
            <a:ext cx="19872358" cy="220346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061212" y="-327218"/>
            <a:ext cx="2483089" cy="2839291"/>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6200" y="-183082"/>
            <a:ext cx="2698191" cy="2551017"/>
          </a:xfrm>
          <a:prstGeom prst="rect">
            <a:avLst/>
          </a:prstGeom>
        </p:spPr>
      </p:pic>
      <p:pic>
        <p:nvPicPr>
          <p:cNvPr id="5" name="Picture 4"/>
          <p:cNvPicPr>
            <a:picLocks noChangeAspect="1"/>
          </p:cNvPicPr>
          <p:nvPr/>
        </p:nvPicPr>
        <p:blipFill>
          <a:blip r:embed="rId8"/>
          <a:stretch>
            <a:fillRect/>
          </a:stretch>
        </p:blipFill>
        <p:spPr>
          <a:xfrm>
            <a:off x="10363200" y="2823079"/>
            <a:ext cx="7410395" cy="3865629"/>
          </a:xfrm>
          <a:prstGeom prst="rect">
            <a:avLst/>
          </a:prstGeom>
        </p:spPr>
      </p:pic>
      <p:sp>
        <p:nvSpPr>
          <p:cNvPr id="8" name="Rectangle 7"/>
          <p:cNvSpPr/>
          <p:nvPr/>
        </p:nvSpPr>
        <p:spPr>
          <a:xfrm>
            <a:off x="533400" y="2673817"/>
            <a:ext cx="9144000" cy="4524315"/>
          </a:xfrm>
          <a:prstGeom prst="rect">
            <a:avLst/>
          </a:prstGeom>
        </p:spPr>
        <p:txBody>
          <a:bodyPr>
            <a:spAutoFit/>
          </a:bodyPr>
          <a:lstStyle/>
          <a:p>
            <a:pPr algn="just">
              <a:lnSpc>
                <a:spcPct val="120000"/>
              </a:lnSpc>
              <a:spcBef>
                <a:spcPts val="600"/>
              </a:spcBef>
              <a:spcAft>
                <a:spcPts val="600"/>
              </a:spcAft>
            </a:pPr>
            <a:r>
              <a:rPr lang="vi-VN" sz="4000" i="1">
                <a:latin typeface="Arial" panose="020B0604020202020204" pitchFamily="34" charset="0"/>
                <a:ea typeface="Calibri" panose="020F0502020204030204" pitchFamily="34" charset="0"/>
                <a:cs typeface="Arial" panose="020B0604020202020204" pitchFamily="34" charset="0"/>
              </a:rPr>
              <a:t>Với bút chì và thước </a:t>
            </a:r>
            <a:r>
              <a:rPr lang="vi-VN" sz="4000" i="1" smtClean="0">
                <a:latin typeface="Arial" panose="020B0604020202020204" pitchFamily="34" charset="0"/>
                <a:ea typeface="Calibri" panose="020F0502020204030204" pitchFamily="34" charset="0"/>
                <a:cs typeface="Arial" panose="020B0604020202020204" pitchFamily="34" charset="0"/>
              </a:rPr>
              <a:t>th</a:t>
            </a:r>
            <a:r>
              <a:rPr lang="en-GB" sz="4000" i="1" smtClean="0">
                <a:latin typeface="Arial" panose="020B0604020202020204" pitchFamily="34" charset="0"/>
                <a:ea typeface="Calibri" panose="020F0502020204030204" pitchFamily="34" charset="0"/>
                <a:cs typeface="Arial" panose="020B0604020202020204" pitchFamily="34" charset="0"/>
              </a:rPr>
              <a:t>ẳ</a:t>
            </a:r>
            <a:r>
              <a:rPr lang="vi-VN" sz="4000" i="1" smtClean="0">
                <a:latin typeface="Arial" panose="020B0604020202020204" pitchFamily="34" charset="0"/>
                <a:ea typeface="Calibri" panose="020F0502020204030204" pitchFamily="34" charset="0"/>
                <a:cs typeface="Arial" panose="020B0604020202020204" pitchFamily="34" charset="0"/>
              </a:rPr>
              <a:t>ng</a:t>
            </a:r>
            <a:r>
              <a:rPr lang="vi-VN" sz="4000" i="1">
                <a:latin typeface="Arial" panose="020B0604020202020204" pitchFamily="34" charset="0"/>
                <a:ea typeface="Calibri" panose="020F0502020204030204" pitchFamily="34" charset="0"/>
                <a:cs typeface="Arial" panose="020B0604020202020204" pitchFamily="34" charset="0"/>
              </a:rPr>
              <a:t>, em có thể vẽ được một vạch thẳng. Đó </a:t>
            </a:r>
            <a:r>
              <a:rPr lang="vi-VN" sz="4000" i="1" smtClean="0">
                <a:latin typeface="Arial" panose="020B0604020202020204" pitchFamily="34" charset="0"/>
                <a:ea typeface="Calibri" panose="020F0502020204030204" pitchFamily="34" charset="0"/>
                <a:cs typeface="Arial" panose="020B0604020202020204" pitchFamily="34" charset="0"/>
              </a:rPr>
              <a:t>l</a:t>
            </a:r>
            <a:r>
              <a:rPr lang="en-GB" sz="4000" i="1">
                <a:latin typeface="Arial" panose="020B0604020202020204" pitchFamily="34" charset="0"/>
                <a:ea typeface="Calibri" panose="020F0502020204030204" pitchFamily="34" charset="0"/>
                <a:cs typeface="Arial" panose="020B0604020202020204" pitchFamily="34" charset="0"/>
              </a:rPr>
              <a:t>à</a:t>
            </a:r>
            <a:r>
              <a:rPr lang="vi-VN" sz="4000" i="1" smtClean="0">
                <a:latin typeface="Arial" panose="020B0604020202020204" pitchFamily="34" charset="0"/>
                <a:ea typeface="Calibri" panose="020F0502020204030204" pitchFamily="34" charset="0"/>
                <a:cs typeface="Arial" panose="020B0604020202020204" pitchFamily="34" charset="0"/>
              </a:rPr>
              <a:t> </a:t>
            </a:r>
            <a:r>
              <a:rPr lang="vi-VN" sz="4000" i="1">
                <a:latin typeface="Arial" panose="020B0604020202020204" pitchFamily="34" charset="0"/>
                <a:ea typeface="Calibri" panose="020F0502020204030204" pitchFamily="34" charset="0"/>
                <a:cs typeface="Arial" panose="020B0604020202020204" pitchFamily="34" charset="0"/>
              </a:rPr>
              <a:t>hình ảnh của một đường thẳng. Mỗi dấu chấm nhỏ từ đầu bút </a:t>
            </a:r>
            <a:r>
              <a:rPr lang="vi-VN" sz="4000" i="1" smtClean="0">
                <a:latin typeface="Arial" panose="020B0604020202020204" pitchFamily="34" charset="0"/>
                <a:ea typeface="Calibri" panose="020F0502020204030204" pitchFamily="34" charset="0"/>
                <a:cs typeface="Arial" panose="020B0604020202020204" pitchFamily="34" charset="0"/>
              </a:rPr>
              <a:t>ch</a:t>
            </a:r>
            <a:r>
              <a:rPr lang="en-GB" sz="4000" i="1">
                <a:latin typeface="Arial" panose="020B0604020202020204" pitchFamily="34" charset="0"/>
                <a:ea typeface="Calibri" panose="020F0502020204030204" pitchFamily="34" charset="0"/>
                <a:cs typeface="Arial" panose="020B0604020202020204" pitchFamily="34" charset="0"/>
              </a:rPr>
              <a:t>ì</a:t>
            </a:r>
            <a:r>
              <a:rPr lang="vi-VN" sz="4000" i="1" smtClean="0">
                <a:latin typeface="Arial" panose="020B0604020202020204" pitchFamily="34" charset="0"/>
                <a:ea typeface="Calibri" panose="020F0502020204030204" pitchFamily="34" charset="0"/>
                <a:cs typeface="Arial" panose="020B0604020202020204" pitchFamily="34" charset="0"/>
              </a:rPr>
              <a:t> </a:t>
            </a:r>
            <a:r>
              <a:rPr lang="vi-VN" sz="4000" i="1">
                <a:latin typeface="Arial" panose="020B0604020202020204" pitchFamily="34" charset="0"/>
                <a:ea typeface="Calibri" panose="020F0502020204030204" pitchFamily="34" charset="0"/>
                <a:cs typeface="Arial" panose="020B0604020202020204" pitchFamily="34" charset="0"/>
              </a:rPr>
              <a:t>là hình ảnh của một điểm. Ta nói đường thẳng đó được tạo nên từ các điểm như vậy. </a:t>
            </a:r>
            <a:endParaRPr lang="en-US" sz="4000">
              <a:latin typeface="Arial" panose="020B0604020202020204" pitchFamily="34" charset="0"/>
              <a:cs typeface="Arial" panose="020B0604020202020204" pitchFamily="34" charset="0"/>
            </a:endParaRPr>
          </a:p>
        </p:txBody>
      </p:sp>
      <p:sp>
        <p:nvSpPr>
          <p:cNvPr id="10" name="Rectangle 9"/>
          <p:cNvSpPr/>
          <p:nvPr/>
        </p:nvSpPr>
        <p:spPr>
          <a:xfrm>
            <a:off x="5257800" y="8157449"/>
            <a:ext cx="11201400" cy="1569660"/>
          </a:xfrm>
          <a:prstGeom prst="rect">
            <a:avLst/>
          </a:prstGeom>
        </p:spPr>
        <p:txBody>
          <a:bodyPr wrap="square">
            <a:spAutoFit/>
          </a:bodyPr>
          <a:lstStyle/>
          <a:p>
            <a:pPr algn="ctr">
              <a:lnSpc>
                <a:spcPct val="120000"/>
              </a:lnSpc>
              <a:spcBef>
                <a:spcPts val="600"/>
              </a:spcBef>
              <a:spcAft>
                <a:spcPts val="600"/>
              </a:spcAft>
            </a:pPr>
            <a:r>
              <a:rPr lang="vi-VN" sz="4000" b="1">
                <a:solidFill>
                  <a:srgbClr val="002060"/>
                </a:solidFill>
                <a:latin typeface="Arial" panose="020B0604020202020204" pitchFamily="34" charset="0"/>
                <a:ea typeface="Calibri" panose="020F0502020204030204" pitchFamily="34" charset="0"/>
                <a:cs typeface="Arial" panose="020B0604020202020204" pitchFamily="34" charset="0"/>
              </a:rPr>
              <a:t>Đối với những điểm và đường thẳng tùy ý, mối quan hệ giữa chúng là như thế nào? </a:t>
            </a:r>
            <a:endParaRPr lang="en-US" sz="4000" b="1">
              <a:solidFill>
                <a:srgbClr val="002060"/>
              </a:solidFill>
              <a:latin typeface="Arial" panose="020B0604020202020204" pitchFamily="34" charset="0"/>
              <a:cs typeface="Arial" panose="020B0604020202020204" pitchFamily="34" charset="0"/>
            </a:endParaRPr>
          </a:p>
        </p:txBody>
      </p:sp>
      <p:pic>
        <p:nvPicPr>
          <p:cNvPr id="23" name="Picture 4"/>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3390900" y="8075337"/>
            <a:ext cx="1866900" cy="17338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27448">
            <a:off x="-814241" y="-7679140"/>
            <a:ext cx="19606554" cy="9879781"/>
          </a:xfrm>
          <a:prstGeom prst="rect">
            <a:avLst/>
          </a:prstGeom>
        </p:spPr>
      </p:pic>
      <p:sp>
        <p:nvSpPr>
          <p:cNvPr id="3" name="TextBox 3"/>
          <p:cNvSpPr txBox="1"/>
          <p:nvPr/>
        </p:nvSpPr>
        <p:spPr>
          <a:xfrm>
            <a:off x="2448752" y="447438"/>
            <a:ext cx="13644003" cy="830997"/>
          </a:xfrm>
          <a:prstGeom prst="rect">
            <a:avLst/>
          </a:prstGeom>
        </p:spPr>
        <p:txBody>
          <a:bodyPr wrap="square" lIns="0" tIns="0" rIns="0" bIns="0" rtlCol="0" anchor="t">
            <a:spAutoFit/>
          </a:bodyPr>
          <a:lstStyle/>
          <a:p>
            <a:pPr algn="ctr">
              <a:lnSpc>
                <a:spcPct val="120000"/>
              </a:lnSpc>
              <a:spcBef>
                <a:spcPts val="600"/>
              </a:spcBef>
              <a:spcAft>
                <a:spcPts val="600"/>
              </a:spcAft>
            </a:pPr>
            <a:r>
              <a:rPr lang="en-US" sz="4500" b="1" smtClean="0">
                <a:solidFill>
                  <a:schemeClr val="accent5">
                    <a:lumMod val="50000"/>
                  </a:schemeClr>
                </a:solidFill>
                <a:latin typeface="Arial" panose="020B0604020202020204" pitchFamily="34" charset="0"/>
                <a:cs typeface="Arial" panose="020B0604020202020204" pitchFamily="34" charset="0"/>
              </a:rPr>
              <a:t>Số điểm chung của hai đường thẳng phân biệt</a:t>
            </a:r>
            <a:endParaRPr lang="en-US" sz="4500" b="1">
              <a:solidFill>
                <a:schemeClr val="accent5">
                  <a:lumMod val="50000"/>
                </a:schemeClr>
              </a:solidFill>
              <a:latin typeface="Arial" panose="020B0604020202020204" pitchFamily="34" charset="0"/>
              <a:cs typeface="Arial" panose="020B0604020202020204" pitchFamily="34" charset="0"/>
            </a:endParaRPr>
          </a:p>
        </p:txBody>
      </p:sp>
      <p:pic>
        <p:nvPicPr>
          <p:cNvPr id="22"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53580" y="90898"/>
            <a:ext cx="1723296" cy="1629298"/>
          </a:xfrm>
          <a:prstGeom prst="rect">
            <a:avLst/>
          </a:prstGeom>
        </p:spPr>
      </p:pic>
      <p:pic>
        <p:nvPicPr>
          <p:cNvPr id="2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6836508" y="-87896"/>
            <a:ext cx="1350563" cy="1654364"/>
          </a:xfrm>
          <a:prstGeom prst="rect">
            <a:avLst/>
          </a:prstGeom>
        </p:spPr>
      </p:pic>
      <p:pic>
        <p:nvPicPr>
          <p:cNvPr id="5" name="Picture 4"/>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67200" y="2076171"/>
            <a:ext cx="1709676" cy="1809269"/>
          </a:xfrm>
          <a:prstGeom prst="rect">
            <a:avLst/>
          </a:prstGeom>
        </p:spPr>
      </p:pic>
      <p:sp>
        <p:nvSpPr>
          <p:cNvPr id="6" name="Rectangle 5"/>
          <p:cNvSpPr/>
          <p:nvPr/>
        </p:nvSpPr>
        <p:spPr>
          <a:xfrm>
            <a:off x="2426981" y="2830761"/>
            <a:ext cx="15028503" cy="2739211"/>
          </a:xfrm>
          <a:prstGeom prst="rect">
            <a:avLst/>
          </a:prstGeom>
        </p:spPr>
        <p:txBody>
          <a:bodyPr wrap="square">
            <a:spAutoFit/>
          </a:bodyPr>
          <a:lstStyle/>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Em hãy quan sát các hình ảnh sau:</a:t>
            </a:r>
          </a:p>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a) Hai thanh ray đường tàu </a:t>
            </a:r>
            <a:r>
              <a:rPr lang="en-US" sz="4500">
                <a:latin typeface="Arial" panose="020B0604020202020204" pitchFamily="34" charset="0"/>
                <a:cs typeface="Arial" panose="020B0604020202020204" pitchFamily="34" charset="0"/>
              </a:rPr>
              <a:t>(</a:t>
            </a:r>
            <a:r>
              <a:rPr lang="en-US" sz="4500" smtClean="0">
                <a:latin typeface="Arial" panose="020B0604020202020204" pitchFamily="34" charset="0"/>
                <a:cs typeface="Arial" panose="020B0604020202020204" pitchFamily="34" charset="0"/>
              </a:rPr>
              <a:t>H.8.9a) là </a:t>
            </a:r>
            <a:r>
              <a:rPr lang="en-US" sz="4500">
                <a:latin typeface="Arial" panose="020B0604020202020204" pitchFamily="34" charset="0"/>
                <a:cs typeface="Arial" panose="020B0604020202020204" pitchFamily="34" charset="0"/>
              </a:rPr>
              <a:t>hình ảnh của hai </a:t>
            </a:r>
            <a:r>
              <a:rPr lang="en-US" sz="4500">
                <a:latin typeface="Arial" panose="020B0604020202020204" pitchFamily="34" charset="0"/>
                <a:cs typeface="Arial" panose="020B0604020202020204" pitchFamily="34" charset="0"/>
              </a:rPr>
              <a:t>đường </a:t>
            </a:r>
            <a:r>
              <a:rPr lang="en-US" sz="4500" smtClean="0">
                <a:latin typeface="Arial" panose="020B0604020202020204" pitchFamily="34" charset="0"/>
                <a:cs typeface="Arial" panose="020B0604020202020204" pitchFamily="34" charset="0"/>
              </a:rPr>
              <a:t>thẳng. Chúng </a:t>
            </a:r>
            <a:r>
              <a:rPr lang="en-US" sz="4500">
                <a:latin typeface="Arial" panose="020B0604020202020204" pitchFamily="34" charset="0"/>
                <a:cs typeface="Arial" panose="020B0604020202020204" pitchFamily="34" charset="0"/>
              </a:rPr>
              <a:t>có </a:t>
            </a:r>
            <a:r>
              <a:rPr lang="en-US" sz="4500" smtClean="0">
                <a:latin typeface="Arial" panose="020B0604020202020204" pitchFamily="34" charset="0"/>
                <a:cs typeface="Arial" panose="020B0604020202020204" pitchFamily="34" charset="0"/>
              </a:rPr>
              <a:t>điểm </a:t>
            </a:r>
            <a:r>
              <a:rPr lang="en-US" sz="4500">
                <a:latin typeface="Arial" panose="020B0604020202020204" pitchFamily="34" charset="0"/>
                <a:cs typeface="Arial" panose="020B0604020202020204" pitchFamily="34" charset="0"/>
              </a:rPr>
              <a:t>chung không?</a:t>
            </a:r>
          </a:p>
        </p:txBody>
      </p:sp>
      <p:pic>
        <p:nvPicPr>
          <p:cNvPr id="7" name="Picture 6"/>
          <p:cNvPicPr>
            <a:picLocks noChangeAspect="1"/>
          </p:cNvPicPr>
          <p:nvPr/>
        </p:nvPicPr>
        <p:blipFill>
          <a:blip r:embed="rId27"/>
          <a:stretch>
            <a:fillRect/>
          </a:stretch>
        </p:blipFill>
        <p:spPr>
          <a:xfrm>
            <a:off x="11061229" y="5840132"/>
            <a:ext cx="6450560" cy="3398682"/>
          </a:xfrm>
          <a:prstGeom prst="rect">
            <a:avLst/>
          </a:prstGeom>
        </p:spPr>
      </p:pic>
      <p:sp>
        <p:nvSpPr>
          <p:cNvPr id="43" name="Rectangle 42"/>
          <p:cNvSpPr/>
          <p:nvPr/>
        </p:nvSpPr>
        <p:spPr>
          <a:xfrm>
            <a:off x="13563600" y="9372559"/>
            <a:ext cx="2685351"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8.9a</a:t>
            </a:r>
            <a:endParaRPr lang="en-US" sz="4500" i="1"/>
          </a:p>
        </p:txBody>
      </p:sp>
      <p:sp>
        <p:nvSpPr>
          <p:cNvPr id="8" name="Rectangle 7"/>
          <p:cNvSpPr/>
          <p:nvPr/>
        </p:nvSpPr>
        <p:spPr>
          <a:xfrm>
            <a:off x="797232" y="6438900"/>
            <a:ext cx="9144000" cy="2508892"/>
          </a:xfrm>
          <a:prstGeom prst="rect">
            <a:avLst/>
          </a:prstGeom>
        </p:spPr>
        <p:txBody>
          <a:bodyPr>
            <a:spAutoFit/>
          </a:bodyPr>
          <a:lstStyle/>
          <a:p>
            <a:pPr algn="just">
              <a:lnSpc>
                <a:spcPct val="120000"/>
              </a:lnSpc>
              <a:spcBef>
                <a:spcPts val="600"/>
              </a:spcBef>
              <a:spcAft>
                <a:spcPts val="600"/>
              </a:spcAft>
            </a:pPr>
            <a:r>
              <a:rPr lang="en-US" sz="4500">
                <a:solidFill>
                  <a:srgbClr val="0070C0"/>
                </a:solidFill>
                <a:latin typeface="Arial" panose="020B0604020202020204" pitchFamily="34" charset="0"/>
                <a:cs typeface="Arial" panose="020B0604020202020204" pitchFamily="34" charset="0"/>
              </a:rPr>
              <a:t>a) Hai thanh ray đường </a:t>
            </a:r>
            <a:r>
              <a:rPr lang="en-US" sz="4500">
                <a:solidFill>
                  <a:srgbClr val="0070C0"/>
                </a:solidFill>
                <a:latin typeface="Arial" panose="020B0604020202020204" pitchFamily="34" charset="0"/>
                <a:cs typeface="Arial" panose="020B0604020202020204" pitchFamily="34" charset="0"/>
              </a:rPr>
              <a:t>tàu </a:t>
            </a:r>
            <a:r>
              <a:rPr lang="en-US" sz="4500" smtClean="0">
                <a:solidFill>
                  <a:srgbClr val="0070C0"/>
                </a:solidFill>
                <a:latin typeface="Arial" panose="020B0604020202020204" pitchFamily="34" charset="0"/>
                <a:cs typeface="Arial" panose="020B0604020202020204" pitchFamily="34" charset="0"/>
              </a:rPr>
              <a:t>nếu coi </a:t>
            </a:r>
            <a:r>
              <a:rPr lang="en-US" sz="4500">
                <a:solidFill>
                  <a:srgbClr val="0070C0"/>
                </a:solidFill>
                <a:latin typeface="Arial" panose="020B0604020202020204" pitchFamily="34" charset="0"/>
                <a:cs typeface="Arial" panose="020B0604020202020204" pitchFamily="34" charset="0"/>
              </a:rPr>
              <a:t>là hình ảnh của hai </a:t>
            </a:r>
            <a:r>
              <a:rPr lang="en-US" sz="4500">
                <a:solidFill>
                  <a:srgbClr val="0070C0"/>
                </a:solidFill>
                <a:latin typeface="Arial" panose="020B0604020202020204" pitchFamily="34" charset="0"/>
                <a:cs typeface="Arial" panose="020B0604020202020204" pitchFamily="34" charset="0"/>
              </a:rPr>
              <a:t>đường </a:t>
            </a:r>
            <a:r>
              <a:rPr lang="en-US" sz="4500" smtClean="0">
                <a:solidFill>
                  <a:srgbClr val="0070C0"/>
                </a:solidFill>
                <a:latin typeface="Arial" panose="020B0604020202020204" pitchFamily="34" charset="0"/>
                <a:cs typeface="Arial" panose="020B0604020202020204" pitchFamily="34" charset="0"/>
              </a:rPr>
              <a:t>thẳng thì </a:t>
            </a:r>
            <a:r>
              <a:rPr lang="en-US" sz="4500">
                <a:solidFill>
                  <a:srgbClr val="0070C0"/>
                </a:solidFill>
                <a:latin typeface="Arial" panose="020B0604020202020204" pitchFamily="34" charset="0"/>
                <a:cs typeface="Arial" panose="020B0604020202020204" pitchFamily="34" charset="0"/>
              </a:rPr>
              <a:t>chúng không có điểm chung.</a:t>
            </a:r>
          </a:p>
        </p:txBody>
      </p:sp>
    </p:spTree>
    <p:extLst>
      <p:ext uri="{BB962C8B-B14F-4D97-AF65-F5344CB8AC3E}">
        <p14:creationId xmlns:p14="http://schemas.microsoft.com/office/powerpoint/2010/main" val="229554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fade">
                                      <p:cBhvr>
                                        <p:cTn id="24" dur="1000"/>
                                        <p:tgtEl>
                                          <p:spTgt spid="43"/>
                                        </p:tgtEl>
                                      </p:cBhvr>
                                    </p:animEffect>
                                    <p:anim calcmode="lin" valueType="num">
                                      <p:cBhvr>
                                        <p:cTn id="25" dur="1000" fill="hold"/>
                                        <p:tgtEl>
                                          <p:spTgt spid="43"/>
                                        </p:tgtEl>
                                        <p:attrNameLst>
                                          <p:attrName>ppt_x</p:attrName>
                                        </p:attrNameLst>
                                      </p:cBhvr>
                                      <p:tavLst>
                                        <p:tav tm="0">
                                          <p:val>
                                            <p:strVal val="#ppt_x"/>
                                          </p:val>
                                        </p:tav>
                                        <p:tav tm="100000">
                                          <p:val>
                                            <p:strVal val="#ppt_x"/>
                                          </p:val>
                                        </p:tav>
                                      </p:tavLst>
                                    </p:anim>
                                    <p:anim calcmode="lin" valueType="num">
                                      <p:cBhvr>
                                        <p:cTn id="26" dur="1000" fill="hold"/>
                                        <p:tgtEl>
                                          <p:spTgt spid="4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27448">
            <a:off x="-814241" y="-7679140"/>
            <a:ext cx="19606554" cy="9879781"/>
          </a:xfrm>
          <a:prstGeom prst="rect">
            <a:avLst/>
          </a:prstGeom>
        </p:spPr>
      </p:pic>
      <p:sp>
        <p:nvSpPr>
          <p:cNvPr id="3" name="TextBox 3"/>
          <p:cNvSpPr txBox="1"/>
          <p:nvPr/>
        </p:nvSpPr>
        <p:spPr>
          <a:xfrm>
            <a:off x="2448752" y="447438"/>
            <a:ext cx="13644003" cy="830997"/>
          </a:xfrm>
          <a:prstGeom prst="rect">
            <a:avLst/>
          </a:prstGeom>
        </p:spPr>
        <p:txBody>
          <a:bodyPr wrap="square" lIns="0" tIns="0" rIns="0" bIns="0" rtlCol="0" anchor="t">
            <a:spAutoFit/>
          </a:bodyPr>
          <a:lstStyle/>
          <a:p>
            <a:pPr algn="ctr">
              <a:lnSpc>
                <a:spcPct val="120000"/>
              </a:lnSpc>
              <a:spcBef>
                <a:spcPts val="600"/>
              </a:spcBef>
              <a:spcAft>
                <a:spcPts val="600"/>
              </a:spcAft>
            </a:pPr>
            <a:r>
              <a:rPr lang="en-US" sz="4500" b="1" smtClean="0">
                <a:solidFill>
                  <a:schemeClr val="accent5">
                    <a:lumMod val="50000"/>
                  </a:schemeClr>
                </a:solidFill>
                <a:latin typeface="Arial" panose="020B0604020202020204" pitchFamily="34" charset="0"/>
                <a:cs typeface="Arial" panose="020B0604020202020204" pitchFamily="34" charset="0"/>
              </a:rPr>
              <a:t>Số điểm chung của hai đường thẳng phân biệt</a:t>
            </a:r>
            <a:endParaRPr lang="en-US" sz="4500" b="1">
              <a:solidFill>
                <a:schemeClr val="accent5">
                  <a:lumMod val="50000"/>
                </a:schemeClr>
              </a:solidFill>
              <a:latin typeface="Arial" panose="020B0604020202020204" pitchFamily="34" charset="0"/>
              <a:cs typeface="Arial" panose="020B0604020202020204" pitchFamily="34" charset="0"/>
            </a:endParaRPr>
          </a:p>
        </p:txBody>
      </p:sp>
      <p:pic>
        <p:nvPicPr>
          <p:cNvPr id="22"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53580" y="90898"/>
            <a:ext cx="1723296" cy="1629298"/>
          </a:xfrm>
          <a:prstGeom prst="rect">
            <a:avLst/>
          </a:prstGeom>
        </p:spPr>
      </p:pic>
      <p:pic>
        <p:nvPicPr>
          <p:cNvPr id="2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6836508" y="-87896"/>
            <a:ext cx="1350563" cy="1654364"/>
          </a:xfrm>
          <a:prstGeom prst="rect">
            <a:avLst/>
          </a:prstGeom>
        </p:spPr>
      </p:pic>
      <p:pic>
        <p:nvPicPr>
          <p:cNvPr id="5" name="Picture 4"/>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67200" y="2076171"/>
            <a:ext cx="1709676" cy="1809269"/>
          </a:xfrm>
          <a:prstGeom prst="rect">
            <a:avLst/>
          </a:prstGeom>
        </p:spPr>
      </p:pic>
      <p:sp>
        <p:nvSpPr>
          <p:cNvPr id="6" name="Rectangle 5"/>
          <p:cNvSpPr/>
          <p:nvPr/>
        </p:nvSpPr>
        <p:spPr>
          <a:xfrm>
            <a:off x="2426981" y="2830761"/>
            <a:ext cx="15028503" cy="2395399"/>
          </a:xfrm>
          <a:prstGeom prst="rect">
            <a:avLst/>
          </a:prstGeom>
        </p:spPr>
        <p:txBody>
          <a:bodyPr wrap="square">
            <a:spAutoFit/>
          </a:bodyPr>
          <a:lstStyle/>
          <a:p>
            <a:pPr algn="just">
              <a:lnSpc>
                <a:spcPct val="110000"/>
              </a:lnSpc>
              <a:spcBef>
                <a:spcPts val="300"/>
              </a:spcBef>
              <a:spcAft>
                <a:spcPts val="300"/>
              </a:spcAft>
            </a:pPr>
            <a:r>
              <a:rPr lang="en-US" sz="4500">
                <a:latin typeface="Arial" panose="020B0604020202020204" pitchFamily="34" charset="0"/>
                <a:cs typeface="Arial" panose="020B0604020202020204" pitchFamily="34" charset="0"/>
              </a:rPr>
              <a:t>Em hãy quan sát các hình ảnh sau:</a:t>
            </a:r>
          </a:p>
          <a:p>
            <a:pPr algn="just">
              <a:lnSpc>
                <a:spcPct val="110000"/>
              </a:lnSpc>
              <a:spcBef>
                <a:spcPts val="300"/>
              </a:spcBef>
              <a:spcAft>
                <a:spcPts val="300"/>
              </a:spcAft>
            </a:pPr>
            <a:r>
              <a:rPr lang="vi-VN" sz="4500">
                <a:latin typeface="Arial" panose="020B0604020202020204" pitchFamily="34" charset="0"/>
                <a:cs typeface="Arial" panose="020B0604020202020204" pitchFamily="34" charset="0"/>
              </a:rPr>
              <a:t>b) Hai con đường (H.8.9b</a:t>
            </a:r>
            <a:r>
              <a:rPr lang="vi-VN" sz="4500">
                <a:latin typeface="Arial" panose="020B0604020202020204" pitchFamily="34" charset="0"/>
                <a:cs typeface="Arial" panose="020B0604020202020204" pitchFamily="34" charset="0"/>
              </a:rPr>
              <a:t>) </a:t>
            </a:r>
            <a:r>
              <a:rPr lang="vi-VN" sz="4500" smtClean="0">
                <a:latin typeface="Arial" panose="020B0604020202020204" pitchFamily="34" charset="0"/>
                <a:cs typeface="Arial" panose="020B0604020202020204" pitchFamily="34" charset="0"/>
              </a:rPr>
              <a:t>cũng</a:t>
            </a:r>
            <a:r>
              <a:rPr lang="en-GB" sz="4500" smtClean="0">
                <a:latin typeface="Arial" panose="020B0604020202020204" pitchFamily="34" charset="0"/>
                <a:cs typeface="Arial" panose="020B0604020202020204" pitchFamily="34" charset="0"/>
              </a:rPr>
              <a:t> </a:t>
            </a:r>
            <a:r>
              <a:rPr lang="vi-VN" sz="4500" smtClean="0">
                <a:latin typeface="Arial" panose="020B0604020202020204" pitchFamily="34" charset="0"/>
                <a:cs typeface="Arial" panose="020B0604020202020204" pitchFamily="34" charset="0"/>
              </a:rPr>
              <a:t>là </a:t>
            </a:r>
            <a:r>
              <a:rPr lang="vi-VN" sz="4500">
                <a:latin typeface="Arial" panose="020B0604020202020204" pitchFamily="34" charset="0"/>
                <a:cs typeface="Arial" panose="020B0604020202020204" pitchFamily="34" charset="0"/>
              </a:rPr>
              <a:t>hình ảnh của hai </a:t>
            </a:r>
            <a:r>
              <a:rPr lang="vi-VN" sz="4500">
                <a:latin typeface="Arial" panose="020B0604020202020204" pitchFamily="34" charset="0"/>
                <a:cs typeface="Arial" panose="020B0604020202020204" pitchFamily="34" charset="0"/>
              </a:rPr>
              <a:t>đường </a:t>
            </a:r>
            <a:r>
              <a:rPr lang="vi-VN" sz="4500" smtClean="0">
                <a:latin typeface="Arial" panose="020B0604020202020204" pitchFamily="34" charset="0"/>
                <a:cs typeface="Arial" panose="020B0604020202020204" pitchFamily="34" charset="0"/>
              </a:rPr>
              <a:t>th</a:t>
            </a:r>
            <a:r>
              <a:rPr lang="en-GB" sz="4500">
                <a:latin typeface="Arial" panose="020B0604020202020204" pitchFamily="34" charset="0"/>
                <a:cs typeface="Arial" panose="020B0604020202020204" pitchFamily="34" charset="0"/>
              </a:rPr>
              <a:t>ẳ</a:t>
            </a:r>
            <a:r>
              <a:rPr lang="vi-VN" sz="4500" smtClean="0">
                <a:latin typeface="Arial" panose="020B0604020202020204" pitchFamily="34" charset="0"/>
                <a:cs typeface="Arial" panose="020B0604020202020204" pitchFamily="34" charset="0"/>
              </a:rPr>
              <a:t>ng.</a:t>
            </a:r>
            <a:r>
              <a:rPr lang="en-GB" sz="4500" smtClean="0">
                <a:latin typeface="Arial" panose="020B0604020202020204" pitchFamily="34" charset="0"/>
                <a:cs typeface="Arial" panose="020B0604020202020204" pitchFamily="34" charset="0"/>
              </a:rPr>
              <a:t> </a:t>
            </a:r>
            <a:r>
              <a:rPr lang="vi-VN" sz="4500" smtClean="0">
                <a:latin typeface="Arial" panose="020B0604020202020204" pitchFamily="34" charset="0"/>
                <a:cs typeface="Arial" panose="020B0604020202020204" pitchFamily="34" charset="0"/>
              </a:rPr>
              <a:t>Chúng </a:t>
            </a:r>
            <a:r>
              <a:rPr lang="vi-VN" sz="4500">
                <a:latin typeface="Arial" panose="020B0604020202020204" pitchFamily="34" charset="0"/>
                <a:cs typeface="Arial" panose="020B0604020202020204" pitchFamily="34" charset="0"/>
              </a:rPr>
              <a:t>có </a:t>
            </a:r>
            <a:r>
              <a:rPr lang="vi-VN" sz="4500" smtClean="0">
                <a:latin typeface="Arial" panose="020B0604020202020204" pitchFamily="34" charset="0"/>
                <a:cs typeface="Arial" panose="020B0604020202020204" pitchFamily="34" charset="0"/>
              </a:rPr>
              <a:t>đi</a:t>
            </a:r>
            <a:r>
              <a:rPr lang="en-GB" sz="4500" smtClean="0">
                <a:latin typeface="Arial" panose="020B0604020202020204" pitchFamily="34" charset="0"/>
                <a:cs typeface="Arial" panose="020B0604020202020204" pitchFamily="34" charset="0"/>
              </a:rPr>
              <a:t>ể</a:t>
            </a:r>
            <a:r>
              <a:rPr lang="vi-VN" sz="4500" smtClean="0">
                <a:latin typeface="Arial" panose="020B0604020202020204" pitchFamily="34" charset="0"/>
                <a:cs typeface="Arial" panose="020B0604020202020204" pitchFamily="34" charset="0"/>
              </a:rPr>
              <a:t>m </a:t>
            </a:r>
            <a:r>
              <a:rPr lang="vi-VN" sz="4500">
                <a:latin typeface="Arial" panose="020B0604020202020204" pitchFamily="34" charset="0"/>
                <a:cs typeface="Arial" panose="020B0604020202020204" pitchFamily="34" charset="0"/>
              </a:rPr>
              <a:t>chung không?</a:t>
            </a:r>
            <a:endParaRPr lang="en-US" sz="4500">
              <a:latin typeface="Arial" panose="020B0604020202020204" pitchFamily="34" charset="0"/>
              <a:cs typeface="Arial" panose="020B0604020202020204" pitchFamily="34" charset="0"/>
            </a:endParaRPr>
          </a:p>
        </p:txBody>
      </p:sp>
      <p:sp>
        <p:nvSpPr>
          <p:cNvPr id="43" name="Rectangle 42"/>
          <p:cNvSpPr/>
          <p:nvPr/>
        </p:nvSpPr>
        <p:spPr>
          <a:xfrm>
            <a:off x="13530943" y="9372559"/>
            <a:ext cx="2685351"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8.9b</a:t>
            </a:r>
            <a:endParaRPr lang="en-US" sz="4500" i="1"/>
          </a:p>
        </p:txBody>
      </p:sp>
      <p:sp>
        <p:nvSpPr>
          <p:cNvPr id="8" name="Rectangle 7"/>
          <p:cNvSpPr/>
          <p:nvPr/>
        </p:nvSpPr>
        <p:spPr>
          <a:xfrm>
            <a:off x="568632" y="6046744"/>
            <a:ext cx="9642168" cy="2585323"/>
          </a:xfrm>
          <a:prstGeom prst="rect">
            <a:avLst/>
          </a:prstGeom>
        </p:spPr>
        <p:txBody>
          <a:bodyPr wrap="square">
            <a:spAutoFit/>
          </a:bodyPr>
          <a:lstStyle/>
          <a:p>
            <a:pPr algn="just">
              <a:lnSpc>
                <a:spcPct val="120000"/>
              </a:lnSpc>
              <a:spcBef>
                <a:spcPts val="600"/>
              </a:spcBef>
              <a:spcAft>
                <a:spcPts val="600"/>
              </a:spcAft>
            </a:pPr>
            <a:r>
              <a:rPr lang="en-US" sz="4500">
                <a:solidFill>
                  <a:srgbClr val="0070C0"/>
                </a:solidFill>
                <a:latin typeface="Arial" panose="020B0604020202020204" pitchFamily="34" charset="0"/>
                <a:cs typeface="Arial" panose="020B0604020202020204" pitchFamily="34" charset="0"/>
              </a:rPr>
              <a:t>b) Hai con đường cắt nhau ở </a:t>
            </a:r>
            <a:r>
              <a:rPr lang="en-US" sz="4500">
                <a:solidFill>
                  <a:srgbClr val="0070C0"/>
                </a:solidFill>
                <a:latin typeface="Arial" panose="020B0604020202020204" pitchFamily="34" charset="0"/>
                <a:cs typeface="Arial" panose="020B0604020202020204" pitchFamily="34" charset="0"/>
              </a:rPr>
              <a:t>giao </a:t>
            </a:r>
            <a:r>
              <a:rPr lang="en-US" sz="4500" smtClean="0">
                <a:solidFill>
                  <a:srgbClr val="0070C0"/>
                </a:solidFill>
                <a:latin typeface="Arial" panose="020B0604020202020204" pitchFamily="34" charset="0"/>
                <a:cs typeface="Arial" panose="020B0604020202020204" pitchFamily="34" charset="0"/>
              </a:rPr>
              <a:t>lộ nếu </a:t>
            </a:r>
            <a:r>
              <a:rPr lang="en-US" sz="4500">
                <a:solidFill>
                  <a:srgbClr val="0070C0"/>
                </a:solidFill>
                <a:latin typeface="Arial" panose="020B0604020202020204" pitchFamily="34" charset="0"/>
                <a:cs typeface="Arial" panose="020B0604020202020204" pitchFamily="34" charset="0"/>
              </a:rPr>
              <a:t>coi là hình ảnh hai </a:t>
            </a:r>
            <a:r>
              <a:rPr lang="en-US" sz="4500">
                <a:solidFill>
                  <a:srgbClr val="0070C0"/>
                </a:solidFill>
                <a:latin typeface="Arial" panose="020B0604020202020204" pitchFamily="34" charset="0"/>
                <a:cs typeface="Arial" panose="020B0604020202020204" pitchFamily="34" charset="0"/>
              </a:rPr>
              <a:t>đường </a:t>
            </a:r>
            <a:r>
              <a:rPr lang="en-US" sz="4500" smtClean="0">
                <a:solidFill>
                  <a:srgbClr val="0070C0"/>
                </a:solidFill>
                <a:latin typeface="Arial" panose="020B0604020202020204" pitchFamily="34" charset="0"/>
                <a:cs typeface="Arial" panose="020B0604020202020204" pitchFamily="34" charset="0"/>
              </a:rPr>
              <a:t>thẳng thì </a:t>
            </a:r>
            <a:r>
              <a:rPr lang="en-US" sz="4500">
                <a:solidFill>
                  <a:srgbClr val="0070C0"/>
                </a:solidFill>
                <a:latin typeface="Arial" panose="020B0604020202020204" pitchFamily="34" charset="0"/>
                <a:cs typeface="Arial" panose="020B0604020202020204" pitchFamily="34" charset="0"/>
              </a:rPr>
              <a:t>chúng có một điểm chung.</a:t>
            </a:r>
            <a:endParaRPr lang="en-US" sz="4500">
              <a:solidFill>
                <a:srgbClr val="0070C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7"/>
          <a:stretch>
            <a:fillRect/>
          </a:stretch>
        </p:blipFill>
        <p:spPr>
          <a:xfrm>
            <a:off x="10997671" y="5496319"/>
            <a:ext cx="6514118" cy="3686175"/>
          </a:xfrm>
          <a:prstGeom prst="rect">
            <a:avLst/>
          </a:prstGeom>
        </p:spPr>
      </p:pic>
    </p:spTree>
    <p:extLst>
      <p:ext uri="{BB962C8B-B14F-4D97-AF65-F5344CB8AC3E}">
        <p14:creationId xmlns:p14="http://schemas.microsoft.com/office/powerpoint/2010/main" val="392388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charRg st="34" end="125"/>
                                            </p:txEl>
                                          </p:spTgt>
                                        </p:tgtEl>
                                        <p:attrNameLst>
                                          <p:attrName>style.visibility</p:attrName>
                                        </p:attrNameLst>
                                      </p:cBhvr>
                                      <p:to>
                                        <p:strVal val="visible"/>
                                      </p:to>
                                    </p:set>
                                    <p:animEffect transition="in" filter="fade">
                                      <p:cBhvr>
                                        <p:cTn id="12" dur="1000"/>
                                        <p:tgtEl>
                                          <p:spTgt spid="6">
                                            <p:txEl>
                                              <p:charRg st="34" end="125"/>
                                            </p:txEl>
                                          </p:spTgt>
                                        </p:tgtEl>
                                      </p:cBhvr>
                                    </p:animEffect>
                                    <p:anim calcmode="lin" valueType="num">
                                      <p:cBhvr>
                                        <p:cTn id="13" dur="1000" fill="hold"/>
                                        <p:tgtEl>
                                          <p:spTgt spid="6">
                                            <p:txEl>
                                              <p:charRg st="34" end="125"/>
                                            </p:txEl>
                                          </p:spTgt>
                                        </p:tgtEl>
                                        <p:attrNameLst>
                                          <p:attrName>ppt_x</p:attrName>
                                        </p:attrNameLst>
                                      </p:cBhvr>
                                      <p:tavLst>
                                        <p:tav tm="0">
                                          <p:val>
                                            <p:strVal val="#ppt_x"/>
                                          </p:val>
                                        </p:tav>
                                        <p:tav tm="100000">
                                          <p:val>
                                            <p:strVal val="#ppt_x"/>
                                          </p:val>
                                        </p:tav>
                                      </p:tavLst>
                                    </p:anim>
                                    <p:anim calcmode="lin" valueType="num">
                                      <p:cBhvr>
                                        <p:cTn id="14" dur="1000" fill="hold"/>
                                        <p:tgtEl>
                                          <p:spTgt spid="6">
                                            <p:txEl>
                                              <p:charRg st="34" end="12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45407" y="786235"/>
            <a:ext cx="15879840" cy="873113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6289289"/>
            <a:ext cx="3290815" cy="376288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20502" flipH="1">
            <a:off x="15430883" y="566540"/>
            <a:ext cx="2763229" cy="1708178"/>
          </a:xfrm>
          <a:prstGeom prst="rect">
            <a:avLst/>
          </a:prstGeom>
        </p:spPr>
      </p:pic>
      <p:sp>
        <p:nvSpPr>
          <p:cNvPr id="9" name="Rounded Rectangle 8"/>
          <p:cNvSpPr/>
          <p:nvPr/>
        </p:nvSpPr>
        <p:spPr>
          <a:xfrm>
            <a:off x="2286000" y="2069749"/>
            <a:ext cx="1508456" cy="800905"/>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4000" b="1" smtClean="0">
                <a:solidFill>
                  <a:schemeClr val="bg1"/>
                </a:solidFill>
                <a:latin typeface="Arial" panose="020B0604020202020204" pitchFamily="34" charset="0"/>
                <a:cs typeface="Arial" panose="020B0604020202020204" pitchFamily="34" charset="0"/>
              </a:rPr>
              <a:t>HĐ4</a:t>
            </a:r>
            <a:endParaRPr lang="vi-VN" sz="4000" b="1" dirty="0">
              <a:solidFill>
                <a:schemeClr val="bg1"/>
              </a:solidFill>
              <a:latin typeface="Arial" panose="020B0604020202020204" pitchFamily="34" charset="0"/>
              <a:cs typeface="Arial" panose="020B0604020202020204" pitchFamily="34" charset="0"/>
            </a:endParaRPr>
          </a:p>
        </p:txBody>
      </p:sp>
      <p:sp>
        <p:nvSpPr>
          <p:cNvPr id="10" name="Rectangle 9"/>
          <p:cNvSpPr/>
          <p:nvPr/>
        </p:nvSpPr>
        <p:spPr>
          <a:xfrm>
            <a:off x="4114800" y="1908887"/>
            <a:ext cx="12074078" cy="1607428"/>
          </a:xfrm>
          <a:prstGeom prst="rect">
            <a:avLst/>
          </a:prstGeom>
        </p:spPr>
        <p:txBody>
          <a:bodyPr wrap="square">
            <a:spAutoFit/>
          </a:bodyPr>
          <a:lstStyle/>
          <a:p>
            <a:pPr lvl="0" algn="just">
              <a:lnSpc>
                <a:spcPct val="120000"/>
              </a:lnSpc>
              <a:spcBef>
                <a:spcPts val="600"/>
              </a:spcBef>
              <a:spcAft>
                <a:spcPts val="600"/>
              </a:spcAft>
            </a:pPr>
            <a:r>
              <a:rPr lang="en-US" sz="4200" smtClean="0">
                <a:latin typeface="Arial" panose="020B0604020202020204" pitchFamily="34" charset="0"/>
                <a:cs typeface="Arial" panose="020B0604020202020204" pitchFamily="34" charset="0"/>
              </a:rPr>
              <a:t>Hai đường thẳng phân biệt có thể có nhiều hơn một điểm chung được không?</a:t>
            </a:r>
            <a:endParaRPr lang="en-US" sz="4200" dirty="0" smtClean="0">
              <a:latin typeface="Arial" panose="020B0604020202020204" pitchFamily="34" charset="0"/>
              <a:cs typeface="Arial" panose="020B0604020202020204" pitchFamily="34" charset="0"/>
            </a:endParaRPr>
          </a:p>
        </p:txBody>
      </p:sp>
      <p:sp>
        <p:nvSpPr>
          <p:cNvPr id="11" name="TextBox 2"/>
          <p:cNvSpPr txBox="1"/>
          <p:nvPr/>
        </p:nvSpPr>
        <p:spPr>
          <a:xfrm>
            <a:off x="6705600" y="3953226"/>
            <a:ext cx="4838700" cy="804900"/>
          </a:xfrm>
          <a:prstGeom prst="rect">
            <a:avLst/>
          </a:prstGeom>
        </p:spPr>
        <p:txBody>
          <a:bodyPr wrap="square" lIns="0" tIns="0" rIns="0" bIns="0" rtlCol="0" anchor="t">
            <a:spAutoFit/>
          </a:bodyPr>
          <a:lstStyle/>
          <a:p>
            <a:pPr algn="ctr">
              <a:lnSpc>
                <a:spcPct val="120000"/>
              </a:lnSpc>
              <a:spcBef>
                <a:spcPts val="600"/>
              </a:spcBef>
              <a:spcAft>
                <a:spcPts val="600"/>
              </a:spcAft>
            </a:pPr>
            <a:r>
              <a:rPr lang="en-GB" sz="4800" b="1" smtClean="0">
                <a:solidFill>
                  <a:srgbClr val="C00000"/>
                </a:solidFill>
                <a:latin typeface="Arial" panose="020B0604020202020204" pitchFamily="34" charset="0"/>
                <a:cs typeface="Arial" panose="020B0604020202020204" pitchFamily="34" charset="0"/>
              </a:rPr>
              <a:t>Trả lời</a:t>
            </a:r>
            <a:endParaRPr lang="en-US" sz="4800" b="1">
              <a:solidFill>
                <a:srgbClr val="C00000"/>
              </a:solidFill>
              <a:latin typeface="Arial" panose="020B0604020202020204" pitchFamily="34" charset="0"/>
              <a:cs typeface="Arial" panose="020B0604020202020204" pitchFamily="34" charset="0"/>
            </a:endParaRPr>
          </a:p>
        </p:txBody>
      </p:sp>
      <p:sp>
        <p:nvSpPr>
          <p:cNvPr id="5" name="Rectangle 4"/>
          <p:cNvSpPr/>
          <p:nvPr/>
        </p:nvSpPr>
        <p:spPr>
          <a:xfrm>
            <a:off x="3412336" y="5269525"/>
            <a:ext cx="13479005" cy="3194721"/>
          </a:xfrm>
          <a:prstGeom prst="rect">
            <a:avLst/>
          </a:prstGeom>
        </p:spPr>
        <p:txBody>
          <a:bodyPr wrap="square">
            <a:spAutoFit/>
          </a:bodyPr>
          <a:lstStyle/>
          <a:p>
            <a:pPr algn="just">
              <a:lnSpc>
                <a:spcPct val="120000"/>
              </a:lnSpc>
              <a:spcBef>
                <a:spcPts val="600"/>
              </a:spcBef>
              <a:spcAft>
                <a:spcPts val="600"/>
              </a:spcAft>
            </a:pPr>
            <a:r>
              <a:rPr lang="en-US" sz="4200" smtClean="0">
                <a:latin typeface="Arial" panose="020B0604020202020204" pitchFamily="34" charset="0"/>
                <a:cs typeface="Arial" panose="020B0604020202020204" pitchFamily="34" charset="0"/>
              </a:rPr>
              <a:t>Hai </a:t>
            </a:r>
            <a:r>
              <a:rPr lang="en-US" sz="4200">
                <a:latin typeface="Arial" panose="020B0604020202020204" pitchFamily="34" charset="0"/>
                <a:cs typeface="Arial" panose="020B0604020202020204" pitchFamily="34" charset="0"/>
              </a:rPr>
              <a:t>đường thẳng phân </a:t>
            </a:r>
            <a:r>
              <a:rPr lang="en-US" sz="4200">
                <a:latin typeface="Arial" panose="020B0604020202020204" pitchFamily="34" charset="0"/>
                <a:cs typeface="Arial" panose="020B0604020202020204" pitchFamily="34" charset="0"/>
              </a:rPr>
              <a:t>biệt </a:t>
            </a:r>
            <a:r>
              <a:rPr lang="en-US" sz="4200" smtClean="0">
                <a:latin typeface="Arial" panose="020B0604020202020204" pitchFamily="34" charset="0"/>
                <a:cs typeface="Arial" panose="020B0604020202020204" pitchFamily="34" charset="0"/>
              </a:rPr>
              <a:t>không thể </a:t>
            </a:r>
            <a:r>
              <a:rPr lang="en-US" sz="4200">
                <a:latin typeface="Arial" panose="020B0604020202020204" pitchFamily="34" charset="0"/>
                <a:cs typeface="Arial" panose="020B0604020202020204" pitchFamily="34" charset="0"/>
              </a:rPr>
              <a:t>có hai điểm chung. </a:t>
            </a:r>
            <a:r>
              <a:rPr lang="en-US" sz="4200">
                <a:latin typeface="Arial" panose="020B0604020202020204" pitchFamily="34" charset="0"/>
                <a:cs typeface="Arial" panose="020B0604020202020204" pitchFamily="34" charset="0"/>
              </a:rPr>
              <a:t>Vì </a:t>
            </a:r>
            <a:r>
              <a:rPr lang="en-US" sz="4200" smtClean="0">
                <a:latin typeface="Arial" panose="020B0604020202020204" pitchFamily="34" charset="0"/>
                <a:cs typeface="Arial" panose="020B0604020202020204" pitchFamily="34" charset="0"/>
              </a:rPr>
              <a:t>nếu chúng có hai </a:t>
            </a:r>
            <a:r>
              <a:rPr lang="en-US" sz="4200">
                <a:latin typeface="Arial" panose="020B0604020202020204" pitchFamily="34" charset="0"/>
                <a:cs typeface="Arial" panose="020B0604020202020204" pitchFamily="34" charset="0"/>
              </a:rPr>
              <a:t>điểm chung thì chúng là </a:t>
            </a:r>
            <a:r>
              <a:rPr lang="en-US" sz="4200">
                <a:latin typeface="Arial" panose="020B0604020202020204" pitchFamily="34" charset="0"/>
                <a:cs typeface="Arial" panose="020B0604020202020204" pitchFamily="34" charset="0"/>
              </a:rPr>
              <a:t>hai </a:t>
            </a:r>
            <a:r>
              <a:rPr lang="en-US" sz="4200" smtClean="0">
                <a:latin typeface="Arial" panose="020B0604020202020204" pitchFamily="34" charset="0"/>
                <a:cs typeface="Arial" panose="020B0604020202020204" pitchFamily="34" charset="0"/>
              </a:rPr>
              <a:t>đường thẳng </a:t>
            </a:r>
            <a:r>
              <a:rPr lang="en-US" sz="4200">
                <a:latin typeface="Arial" panose="020B0604020202020204" pitchFamily="34" charset="0"/>
                <a:cs typeface="Arial" panose="020B0604020202020204" pitchFamily="34" charset="0"/>
              </a:rPr>
              <a:t>cùng đi qua hai điểm </a:t>
            </a:r>
            <a:r>
              <a:rPr lang="en-US" sz="4200">
                <a:latin typeface="Arial" panose="020B0604020202020204" pitchFamily="34" charset="0"/>
                <a:cs typeface="Arial" panose="020B0604020202020204" pitchFamily="34" charset="0"/>
              </a:rPr>
              <a:t>phân </a:t>
            </a:r>
            <a:r>
              <a:rPr lang="en-US" sz="4200" smtClean="0">
                <a:latin typeface="Arial" panose="020B0604020202020204" pitchFamily="34" charset="0"/>
                <a:cs typeface="Arial" panose="020B0604020202020204" pitchFamily="34" charset="0"/>
              </a:rPr>
              <a:t>biệt, mà </a:t>
            </a:r>
            <a:r>
              <a:rPr lang="en-US" sz="4200">
                <a:latin typeface="Arial" panose="020B0604020202020204" pitchFamily="34" charset="0"/>
                <a:cs typeface="Arial" panose="020B0604020202020204" pitchFamily="34" charset="0"/>
              </a:rPr>
              <a:t>chỉ có duy nhất một </a:t>
            </a:r>
            <a:r>
              <a:rPr lang="en-US" sz="4200">
                <a:latin typeface="Arial" panose="020B0604020202020204" pitchFamily="34" charset="0"/>
                <a:cs typeface="Arial" panose="020B0604020202020204" pitchFamily="34" charset="0"/>
              </a:rPr>
              <a:t>đường </a:t>
            </a:r>
            <a:r>
              <a:rPr lang="en-US" sz="4200" smtClean="0">
                <a:latin typeface="Arial" panose="020B0604020202020204" pitchFamily="34" charset="0"/>
                <a:cs typeface="Arial" panose="020B0604020202020204" pitchFamily="34" charset="0"/>
              </a:rPr>
              <a:t>thẳng đi </a:t>
            </a:r>
            <a:r>
              <a:rPr lang="en-US" sz="4200">
                <a:latin typeface="Arial" panose="020B0604020202020204" pitchFamily="34" charset="0"/>
                <a:cs typeface="Arial" panose="020B0604020202020204" pitchFamily="34" charset="0"/>
              </a:rPr>
              <a:t>qua hai điểm phân biệt.</a:t>
            </a:r>
            <a:endParaRPr lang="en-US" sz="4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200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990600" y="-876300"/>
            <a:ext cx="19872358" cy="3378967"/>
          </a:xfrm>
          <a:prstGeom prst="rect">
            <a:avLst/>
          </a:prstGeom>
        </p:spPr>
      </p:pic>
      <p:sp>
        <p:nvSpPr>
          <p:cNvPr id="7" name="TextBox 7"/>
          <p:cNvSpPr txBox="1"/>
          <p:nvPr/>
        </p:nvSpPr>
        <p:spPr>
          <a:xfrm>
            <a:off x="3516086" y="172635"/>
            <a:ext cx="12066227" cy="1585562"/>
          </a:xfrm>
          <a:prstGeom prst="rect">
            <a:avLst/>
          </a:prstGeom>
        </p:spPr>
        <p:txBody>
          <a:bodyPr wrap="square" lIns="0" tIns="0" rIns="0" bIns="0" rtlCol="0" anchor="t">
            <a:spAutoFit/>
          </a:bodyPr>
          <a:lstStyle/>
          <a:p>
            <a:pPr algn="ctr">
              <a:lnSpc>
                <a:spcPct val="120000"/>
              </a:lnSpc>
              <a:spcBef>
                <a:spcPts val="600"/>
              </a:spcBef>
              <a:spcAft>
                <a:spcPts val="600"/>
              </a:spcAft>
            </a:pPr>
            <a:r>
              <a:rPr lang="en-GB" sz="4500" b="1" smtClean="0">
                <a:solidFill>
                  <a:srgbClr val="FFFFFF"/>
                </a:solidFill>
                <a:latin typeface="Arial" panose="020B0604020202020204" pitchFamily="34" charset="0"/>
                <a:cs typeface="Arial" panose="020B0604020202020204" pitchFamily="34" charset="0"/>
              </a:rPr>
              <a:t>Hai đường thẳng song song, cắt nhau, trùng nhau</a:t>
            </a:r>
            <a:endParaRPr lang="en-US" sz="4500" b="1">
              <a:solidFill>
                <a:srgbClr val="FFFFFF"/>
              </a:solidFill>
              <a:latin typeface="Arial" panose="020B0604020202020204" pitchFamily="34" charset="0"/>
              <a:cs typeface="Arial" panose="020B0604020202020204" pitchFamily="34" charset="0"/>
            </a:endParaRPr>
          </a:p>
        </p:txBody>
      </p:sp>
      <p:pic>
        <p:nvPicPr>
          <p:cNvPr id="16"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5958515" y="-94517"/>
            <a:ext cx="1723296" cy="1654364"/>
          </a:xfrm>
          <a:prstGeom prst="rect">
            <a:avLst/>
          </a:prstGeom>
        </p:spPr>
      </p:pic>
      <p:pic>
        <p:nvPicPr>
          <p:cNvPr id="18"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1156951" y="78350"/>
            <a:ext cx="1961161" cy="1308629"/>
          </a:xfrm>
          <a:prstGeom prst="rect">
            <a:avLst/>
          </a:prstGeom>
        </p:spPr>
      </p:pic>
      <p:cxnSp>
        <p:nvCxnSpPr>
          <p:cNvPr id="5" name="Straight Connector 4"/>
          <p:cNvCxnSpPr/>
          <p:nvPr/>
        </p:nvCxnSpPr>
        <p:spPr>
          <a:xfrm>
            <a:off x="6400800" y="3050960"/>
            <a:ext cx="0" cy="62987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3019274" y="2922954"/>
            <a:ext cx="0" cy="64190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43963" y="3613703"/>
            <a:ext cx="6553200" cy="763094"/>
          </a:xfrm>
          <a:prstGeom prst="rect">
            <a:avLst/>
          </a:prstGeom>
        </p:spPr>
        <p:txBody>
          <a:bodyPr wrap="square">
            <a:spAutoFit/>
          </a:bodyPr>
          <a:lstStyle/>
          <a:p>
            <a:pPr lvl="0" algn="just">
              <a:lnSpc>
                <a:spcPct val="120000"/>
              </a:lnSpc>
              <a:spcBef>
                <a:spcPts val="600"/>
              </a:spcBef>
              <a:spcAft>
                <a:spcPts val="600"/>
              </a:spcAft>
            </a:pPr>
            <a:r>
              <a:rPr lang="en-US" sz="4000">
                <a:latin typeface="Arial" panose="020B0604020202020204" pitchFamily="34" charset="0"/>
                <a:cs typeface="Arial" panose="020B0604020202020204" pitchFamily="34" charset="0"/>
              </a:rPr>
              <a:t>a</a:t>
            </a:r>
            <a:r>
              <a:rPr lang="en-US" sz="4000" smtClean="0">
                <a:latin typeface="Arial" panose="020B0604020202020204" pitchFamily="34" charset="0"/>
                <a:cs typeface="Arial" panose="020B0604020202020204" pitchFamily="34" charset="0"/>
              </a:rPr>
              <a:t>, b không có điểm chung</a:t>
            </a:r>
            <a:endParaRPr lang="en-US" sz="4000" dirty="0" smtClean="0">
              <a:latin typeface="Arial" panose="020B0604020202020204" pitchFamily="34" charset="0"/>
              <a:cs typeface="Arial" panose="020B0604020202020204" pitchFamily="34" charset="0"/>
            </a:endParaRPr>
          </a:p>
        </p:txBody>
      </p:sp>
      <p:sp>
        <p:nvSpPr>
          <p:cNvPr id="27" name="Rectangle 26"/>
          <p:cNvSpPr/>
          <p:nvPr/>
        </p:nvSpPr>
        <p:spPr>
          <a:xfrm>
            <a:off x="6882069" y="3586518"/>
            <a:ext cx="5315904" cy="1569660"/>
          </a:xfrm>
          <a:prstGeom prst="rect">
            <a:avLst/>
          </a:prstGeom>
        </p:spPr>
        <p:txBody>
          <a:bodyPr wrap="square">
            <a:spAutoFit/>
          </a:bodyPr>
          <a:lstStyle/>
          <a:p>
            <a:pPr lvl="0" algn="just">
              <a:lnSpc>
                <a:spcPct val="120000"/>
              </a:lnSpc>
              <a:spcBef>
                <a:spcPts val="600"/>
              </a:spcBef>
              <a:spcAft>
                <a:spcPts val="600"/>
              </a:spcAft>
            </a:pPr>
            <a:r>
              <a:rPr lang="en-US" sz="4000">
                <a:latin typeface="Arial" panose="020B0604020202020204" pitchFamily="34" charset="0"/>
                <a:cs typeface="Arial" panose="020B0604020202020204" pitchFamily="34" charset="0"/>
              </a:rPr>
              <a:t>a</a:t>
            </a:r>
            <a:r>
              <a:rPr lang="en-US" sz="4000" smtClean="0">
                <a:latin typeface="Arial" panose="020B0604020202020204" pitchFamily="34" charset="0"/>
                <a:cs typeface="Arial" panose="020B0604020202020204" pitchFamily="34" charset="0"/>
              </a:rPr>
              <a:t>, b có đúng một điểm chung P</a:t>
            </a:r>
            <a:endParaRPr lang="en-US" sz="4000" dirty="0" smtClean="0">
              <a:latin typeface="Arial" panose="020B0604020202020204" pitchFamily="34" charset="0"/>
              <a:cs typeface="Arial" panose="020B0604020202020204" pitchFamily="34" charset="0"/>
            </a:endParaRPr>
          </a:p>
        </p:txBody>
      </p:sp>
      <p:sp>
        <p:nvSpPr>
          <p:cNvPr id="29" name="Rectangle 28"/>
          <p:cNvSpPr/>
          <p:nvPr/>
        </p:nvSpPr>
        <p:spPr>
          <a:xfrm>
            <a:off x="13273998" y="3444780"/>
            <a:ext cx="4706122" cy="2308324"/>
          </a:xfrm>
          <a:prstGeom prst="rect">
            <a:avLst/>
          </a:prstGeom>
        </p:spPr>
        <p:txBody>
          <a:bodyPr wrap="square">
            <a:spAutoFit/>
          </a:bodyPr>
          <a:lstStyle/>
          <a:p>
            <a:pPr lvl="0" algn="just">
              <a:lnSpc>
                <a:spcPct val="120000"/>
              </a:lnSpc>
              <a:spcBef>
                <a:spcPts val="600"/>
              </a:spcBef>
              <a:spcAft>
                <a:spcPts val="600"/>
              </a:spcAft>
            </a:pPr>
            <a:r>
              <a:rPr lang="en-GB" sz="4000" smtClean="0">
                <a:latin typeface="Arial" panose="020B0604020202020204" pitchFamily="34" charset="0"/>
                <a:cs typeface="Arial" panose="020B0604020202020204" pitchFamily="34" charset="0"/>
              </a:rPr>
              <a:t>Đường thẳng AB và đường thẳng BC trùng nhau</a:t>
            </a:r>
            <a:endParaRPr lang="en-US" sz="4000" dirty="0" smtClean="0">
              <a:latin typeface="Arial" panose="020B0604020202020204" pitchFamily="34" charset="0"/>
              <a:cs typeface="Arial" panose="020B0604020202020204" pitchFamily="34" charset="0"/>
            </a:endParaRPr>
          </a:p>
        </p:txBody>
      </p:sp>
      <p:grpSp>
        <p:nvGrpSpPr>
          <p:cNvPr id="30" name="Group 29"/>
          <p:cNvGrpSpPr/>
          <p:nvPr/>
        </p:nvGrpSpPr>
        <p:grpSpPr>
          <a:xfrm>
            <a:off x="2410358" y="2604889"/>
            <a:ext cx="909785" cy="852428"/>
            <a:chOff x="1238344" y="4261666"/>
            <a:chExt cx="909785" cy="852428"/>
          </a:xfrm>
        </p:grpSpPr>
        <p:sp>
          <p:nvSpPr>
            <p:cNvPr id="31" name="Flowchart: Connector 30"/>
            <p:cNvSpPr/>
            <p:nvPr/>
          </p:nvSpPr>
          <p:spPr>
            <a:xfrm>
              <a:off x="1238344" y="4273519"/>
              <a:ext cx="909785" cy="840575"/>
            </a:xfrm>
            <a:prstGeom prst="flowChartConnector">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4000"/>
            </a:p>
          </p:txBody>
        </p:sp>
        <p:sp>
          <p:nvSpPr>
            <p:cNvPr id="32" name="TextBox 4"/>
            <p:cNvSpPr txBox="1"/>
            <p:nvPr/>
          </p:nvSpPr>
          <p:spPr>
            <a:xfrm>
              <a:off x="1369645" y="4261666"/>
              <a:ext cx="616555" cy="830997"/>
            </a:xfrm>
            <a:prstGeom prst="rect">
              <a:avLst/>
            </a:prstGeom>
          </p:spPr>
          <p:txBody>
            <a:bodyPr wrap="square" lIns="0" tIns="0" rIns="0" bIns="0" rtlCol="0" anchor="t">
              <a:spAutoFit/>
            </a:bodyPr>
            <a:lstStyle/>
            <a:p>
              <a:pPr algn="ctr">
                <a:lnSpc>
                  <a:spcPct val="135000"/>
                </a:lnSpc>
                <a:spcBef>
                  <a:spcPts val="600"/>
                </a:spcBef>
                <a:spcAft>
                  <a:spcPts val="600"/>
                </a:spcAft>
              </a:pPr>
              <a:r>
                <a:rPr lang="en-GB" sz="4000" b="1" smtClean="0">
                  <a:solidFill>
                    <a:schemeClr val="bg1"/>
                  </a:solidFill>
                  <a:latin typeface="Arial" panose="020B0604020202020204" pitchFamily="34" charset="0"/>
                  <a:cs typeface="Arial" panose="020B0604020202020204" pitchFamily="34" charset="0"/>
                </a:rPr>
                <a:t>1</a:t>
              </a:r>
              <a:endParaRPr lang="en-US" sz="4000" b="1">
                <a:solidFill>
                  <a:schemeClr val="bg1"/>
                </a:solidFill>
                <a:latin typeface="Arial" panose="020B0604020202020204" pitchFamily="34" charset="0"/>
                <a:cs typeface="Arial" panose="020B0604020202020204" pitchFamily="34" charset="0"/>
              </a:endParaRPr>
            </a:p>
          </p:txBody>
        </p:sp>
      </p:grpSp>
      <p:grpSp>
        <p:nvGrpSpPr>
          <p:cNvPr id="33" name="Group 32"/>
          <p:cNvGrpSpPr/>
          <p:nvPr/>
        </p:nvGrpSpPr>
        <p:grpSpPr>
          <a:xfrm>
            <a:off x="8490686" y="2595994"/>
            <a:ext cx="909785" cy="848786"/>
            <a:chOff x="1238344" y="4265308"/>
            <a:chExt cx="909785" cy="848786"/>
          </a:xfrm>
        </p:grpSpPr>
        <p:sp>
          <p:nvSpPr>
            <p:cNvPr id="34" name="Flowchart: Connector 33"/>
            <p:cNvSpPr/>
            <p:nvPr/>
          </p:nvSpPr>
          <p:spPr>
            <a:xfrm>
              <a:off x="1238344" y="4273519"/>
              <a:ext cx="909785" cy="840575"/>
            </a:xfrm>
            <a:prstGeom prst="flowChartConnector">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4000"/>
            </a:p>
          </p:txBody>
        </p:sp>
        <p:sp>
          <p:nvSpPr>
            <p:cNvPr id="35" name="TextBox 4"/>
            <p:cNvSpPr txBox="1"/>
            <p:nvPr/>
          </p:nvSpPr>
          <p:spPr>
            <a:xfrm>
              <a:off x="1379485" y="4265308"/>
              <a:ext cx="616555" cy="832472"/>
            </a:xfrm>
            <a:prstGeom prst="rect">
              <a:avLst/>
            </a:prstGeom>
          </p:spPr>
          <p:txBody>
            <a:bodyPr wrap="square" lIns="0" tIns="0" rIns="0" bIns="0" rtlCol="0" anchor="t">
              <a:spAutoFit/>
            </a:bodyPr>
            <a:lstStyle/>
            <a:p>
              <a:pPr algn="ctr">
                <a:lnSpc>
                  <a:spcPct val="135000"/>
                </a:lnSpc>
                <a:spcBef>
                  <a:spcPts val="600"/>
                </a:spcBef>
                <a:spcAft>
                  <a:spcPts val="600"/>
                </a:spcAft>
              </a:pPr>
              <a:r>
                <a:rPr lang="en-GB" sz="4000" b="1" smtClean="0">
                  <a:solidFill>
                    <a:schemeClr val="bg1"/>
                  </a:solidFill>
                  <a:latin typeface="Arial" panose="020B0604020202020204" pitchFamily="34" charset="0"/>
                  <a:cs typeface="Arial" panose="020B0604020202020204" pitchFamily="34" charset="0"/>
                </a:rPr>
                <a:t>2</a:t>
              </a:r>
              <a:endParaRPr lang="en-US" sz="4000" b="1">
                <a:solidFill>
                  <a:schemeClr val="bg1"/>
                </a:solidFill>
                <a:latin typeface="Arial" panose="020B0604020202020204" pitchFamily="34" charset="0"/>
                <a:cs typeface="Arial" panose="020B0604020202020204" pitchFamily="34" charset="0"/>
              </a:endParaRPr>
            </a:p>
          </p:txBody>
        </p:sp>
      </p:grpSp>
      <p:grpSp>
        <p:nvGrpSpPr>
          <p:cNvPr id="36" name="Group 35"/>
          <p:cNvGrpSpPr/>
          <p:nvPr/>
        </p:nvGrpSpPr>
        <p:grpSpPr>
          <a:xfrm>
            <a:off x="15059616" y="2502667"/>
            <a:ext cx="909785" cy="840575"/>
            <a:chOff x="1238344" y="4273519"/>
            <a:chExt cx="909785" cy="840575"/>
          </a:xfrm>
        </p:grpSpPr>
        <p:sp>
          <p:nvSpPr>
            <p:cNvPr id="37" name="Flowchart: Connector 36"/>
            <p:cNvSpPr/>
            <p:nvPr/>
          </p:nvSpPr>
          <p:spPr>
            <a:xfrm>
              <a:off x="1238344" y="4273519"/>
              <a:ext cx="909785" cy="840575"/>
            </a:xfrm>
            <a:prstGeom prst="flowChartConnector">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4000"/>
            </a:p>
          </p:txBody>
        </p:sp>
        <p:sp>
          <p:nvSpPr>
            <p:cNvPr id="38" name="TextBox 4"/>
            <p:cNvSpPr txBox="1"/>
            <p:nvPr/>
          </p:nvSpPr>
          <p:spPr>
            <a:xfrm>
              <a:off x="1369645" y="4273519"/>
              <a:ext cx="626395" cy="740011"/>
            </a:xfrm>
            <a:prstGeom prst="rect">
              <a:avLst/>
            </a:prstGeom>
          </p:spPr>
          <p:txBody>
            <a:bodyPr wrap="square" lIns="0" tIns="0" rIns="0" bIns="0" rtlCol="0" anchor="t">
              <a:spAutoFit/>
            </a:bodyPr>
            <a:lstStyle/>
            <a:p>
              <a:pPr algn="ctr">
                <a:lnSpc>
                  <a:spcPct val="135000"/>
                </a:lnSpc>
                <a:spcBef>
                  <a:spcPts val="600"/>
                </a:spcBef>
                <a:spcAft>
                  <a:spcPts val="600"/>
                </a:spcAft>
              </a:pPr>
              <a:r>
                <a:rPr lang="en-GB" sz="4000" b="1" smtClean="0">
                  <a:solidFill>
                    <a:schemeClr val="bg1"/>
                  </a:solidFill>
                  <a:latin typeface="Arial" panose="020B0604020202020204" pitchFamily="34" charset="0"/>
                  <a:cs typeface="Arial" panose="020B0604020202020204" pitchFamily="34" charset="0"/>
                </a:rPr>
                <a:t>3</a:t>
              </a:r>
              <a:endParaRPr lang="en-US" sz="4000" b="1">
                <a:solidFill>
                  <a:schemeClr val="bg1"/>
                </a:solidFill>
                <a:latin typeface="Arial" panose="020B0604020202020204" pitchFamily="34" charset="0"/>
                <a:cs typeface="Arial" panose="020B0604020202020204" pitchFamily="34" charset="0"/>
              </a:endParaRPr>
            </a:p>
          </p:txBody>
        </p:sp>
      </p:grpSp>
      <p:grpSp>
        <p:nvGrpSpPr>
          <p:cNvPr id="40" name="Group 39"/>
          <p:cNvGrpSpPr>
            <a:grpSpLocks/>
          </p:cNvGrpSpPr>
          <p:nvPr/>
        </p:nvGrpSpPr>
        <p:grpSpPr bwMode="auto">
          <a:xfrm>
            <a:off x="717960" y="4899956"/>
            <a:ext cx="4256717" cy="1825051"/>
            <a:chOff x="4122" y="1458"/>
            <a:chExt cx="1450" cy="648"/>
          </a:xfrm>
        </p:grpSpPr>
        <p:cxnSp>
          <p:nvCxnSpPr>
            <p:cNvPr id="41" name="Straight Connector 33"/>
            <p:cNvCxnSpPr>
              <a:cxnSpLocks noChangeShapeType="1"/>
            </p:cNvCxnSpPr>
            <p:nvPr/>
          </p:nvCxnSpPr>
          <p:spPr bwMode="auto">
            <a:xfrm flipV="1">
              <a:off x="4146" y="1556"/>
              <a:ext cx="1353" cy="231"/>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cxnSp>
          <p:nvCxnSpPr>
            <p:cNvPr id="42" name="Straight Connector 34"/>
            <p:cNvCxnSpPr>
              <a:cxnSpLocks noChangeShapeType="1"/>
            </p:cNvCxnSpPr>
            <p:nvPr/>
          </p:nvCxnSpPr>
          <p:spPr bwMode="auto">
            <a:xfrm flipV="1">
              <a:off x="4188" y="1843"/>
              <a:ext cx="1384" cy="263"/>
            </a:xfrm>
            <a:prstGeom prst="line">
              <a:avLst/>
            </a:prstGeom>
            <a:noFill/>
            <a:ln w="38100" algn="ctr">
              <a:solidFill>
                <a:schemeClr val="tx1"/>
              </a:solidFill>
              <a:round/>
              <a:headEnd/>
              <a:tailEnd/>
            </a:ln>
            <a:extLst>
              <a:ext uri="{909E8E84-426E-40DD-AFC4-6F175D3DCCD1}">
                <a14:hiddenFill xmlns:a14="http://schemas.microsoft.com/office/drawing/2010/main">
                  <a:noFill/>
                </a14:hiddenFill>
              </a:ext>
            </a:extLst>
          </p:spPr>
        </p:cxnSp>
        <p:sp>
          <p:nvSpPr>
            <p:cNvPr id="43" name="TextBox 35"/>
            <p:cNvSpPr txBox="1">
              <a:spLocks noChangeArrowheads="1"/>
            </p:cNvSpPr>
            <p:nvPr/>
          </p:nvSpPr>
          <p:spPr bwMode="auto">
            <a:xfrm>
              <a:off x="4122" y="1458"/>
              <a:ext cx="160"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r>
                <a:rPr lang="en-US" altLang="en-US" sz="4000" smtClean="0">
                  <a:solidFill>
                    <a:schemeClr val="accent5">
                      <a:lumMod val="50000"/>
                    </a:schemeClr>
                  </a:solidFill>
                  <a:latin typeface="Arial" panose="020B0604020202020204" pitchFamily="34" charset="0"/>
                </a:rPr>
                <a:t>a</a:t>
              </a:r>
              <a:endParaRPr lang="vi-VN" altLang="en-US" sz="4000">
                <a:solidFill>
                  <a:schemeClr val="accent5">
                    <a:lumMod val="50000"/>
                  </a:schemeClr>
                </a:solidFill>
                <a:latin typeface="Arial" panose="020B0604020202020204" pitchFamily="34" charset="0"/>
              </a:endParaRPr>
            </a:p>
          </p:txBody>
        </p:sp>
        <p:sp>
          <p:nvSpPr>
            <p:cNvPr id="44" name="TextBox 36"/>
            <p:cNvSpPr txBox="1">
              <a:spLocks noChangeArrowheads="1"/>
            </p:cNvSpPr>
            <p:nvPr/>
          </p:nvSpPr>
          <p:spPr bwMode="auto">
            <a:xfrm>
              <a:off x="4146" y="1815"/>
              <a:ext cx="166"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r>
                <a:rPr lang="en-US" altLang="en-US" sz="4000" smtClean="0">
                  <a:solidFill>
                    <a:schemeClr val="accent5">
                      <a:lumMod val="50000"/>
                    </a:schemeClr>
                  </a:solidFill>
                  <a:latin typeface="Arial" panose="020B0604020202020204" pitchFamily="34" charset="0"/>
                </a:rPr>
                <a:t>b</a:t>
              </a:r>
              <a:endParaRPr lang="vi-VN" altLang="en-US" sz="4000">
                <a:solidFill>
                  <a:schemeClr val="accent5">
                    <a:lumMod val="50000"/>
                  </a:schemeClr>
                </a:solidFill>
                <a:latin typeface="Arial" panose="020B0604020202020204" pitchFamily="34" charset="0"/>
              </a:endParaRPr>
            </a:p>
          </p:txBody>
        </p:sp>
      </p:grpSp>
      <p:grpSp>
        <p:nvGrpSpPr>
          <p:cNvPr id="100" name="Group 99"/>
          <p:cNvGrpSpPr/>
          <p:nvPr/>
        </p:nvGrpSpPr>
        <p:grpSpPr>
          <a:xfrm>
            <a:off x="6738319" y="5297916"/>
            <a:ext cx="6231366" cy="2561267"/>
            <a:chOff x="6805249" y="5033776"/>
            <a:chExt cx="6231366" cy="2561267"/>
          </a:xfrm>
        </p:grpSpPr>
        <p:grpSp>
          <p:nvGrpSpPr>
            <p:cNvPr id="67" name="Group 66"/>
            <p:cNvGrpSpPr/>
            <p:nvPr/>
          </p:nvGrpSpPr>
          <p:grpSpPr>
            <a:xfrm>
              <a:off x="6805249" y="5033776"/>
              <a:ext cx="5242127" cy="2561267"/>
              <a:chOff x="6276462" y="3936170"/>
              <a:chExt cx="6123962" cy="2703494"/>
            </a:xfrm>
          </p:grpSpPr>
          <p:cxnSp>
            <p:nvCxnSpPr>
              <p:cNvPr id="68" name="Straight Connector 67"/>
              <p:cNvCxnSpPr/>
              <p:nvPr/>
            </p:nvCxnSpPr>
            <p:spPr>
              <a:xfrm>
                <a:off x="6276462" y="4721980"/>
                <a:ext cx="6123962" cy="19176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a:off x="6559771" y="4391771"/>
                <a:ext cx="5840653" cy="182419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42CFBD7-EAF3-4CD2-AB8F-420462532F1F}"/>
                  </a:ext>
                </a:extLst>
              </p:cNvPr>
              <p:cNvSpPr txBox="1"/>
              <p:nvPr/>
            </p:nvSpPr>
            <p:spPr>
              <a:xfrm flipH="1">
                <a:off x="8627957" y="5100350"/>
                <a:ext cx="482742" cy="828411"/>
              </a:xfrm>
              <a:prstGeom prst="rect">
                <a:avLst/>
              </a:prstGeom>
              <a:solidFill>
                <a:schemeClr val="bg1">
                  <a:alpha val="2000"/>
                </a:schemeClr>
              </a:solidFill>
            </p:spPr>
            <p:txBody>
              <a:bodyPr wrap="square" rtlCol="0">
                <a:spAutoFit/>
              </a:bodyPr>
              <a:lstStyle/>
              <a:p>
                <a:r>
                  <a:rPr lang="en-US" sz="4500" dirty="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5">
                      <a:lumMod val="50000"/>
                    </a:schemeClr>
                  </a:solidFill>
                  <a:latin typeface="Arial" panose="020B0604020202020204" pitchFamily="34" charset="0"/>
                  <a:cs typeface="Arial" panose="020B0604020202020204" pitchFamily="34" charset="0"/>
                </a:endParaRPr>
              </a:p>
            </p:txBody>
          </p:sp>
          <p:sp>
            <p:nvSpPr>
              <p:cNvPr id="76" name="TextBox 75">
                <a:extLst>
                  <a:ext uri="{FF2B5EF4-FFF2-40B4-BE49-F238E27FC236}">
                    <a16:creationId xmlns:a16="http://schemas.microsoft.com/office/drawing/2014/main" id="{C2F87412-107F-44E1-A048-F4EEBBD1BFCE}"/>
                  </a:ext>
                </a:extLst>
              </p:cNvPr>
              <p:cNvSpPr txBox="1"/>
              <p:nvPr/>
            </p:nvSpPr>
            <p:spPr>
              <a:xfrm flipH="1">
                <a:off x="6609854" y="5349143"/>
                <a:ext cx="997815" cy="747195"/>
              </a:xfrm>
              <a:prstGeom prst="rect">
                <a:avLst/>
              </a:prstGeom>
              <a:solidFill>
                <a:schemeClr val="bg1">
                  <a:alpha val="2000"/>
                </a:schemeClr>
              </a:solidFill>
            </p:spPr>
            <p:txBody>
              <a:bodyPr wrap="square" rtlCol="0">
                <a:spAutoFit/>
              </a:bodyPr>
              <a:lstStyle/>
              <a:p>
                <a:r>
                  <a:rPr lang="en-GB" sz="40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b</a:t>
                </a:r>
                <a:endParaRPr lang="en-US" sz="4000" dirty="0">
                  <a:solidFill>
                    <a:schemeClr val="accent5">
                      <a:lumMod val="50000"/>
                    </a:schemeClr>
                  </a:solidFill>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C2F87412-107F-44E1-A048-F4EEBBD1BFCE}"/>
                  </a:ext>
                </a:extLst>
              </p:cNvPr>
              <p:cNvSpPr txBox="1"/>
              <p:nvPr/>
            </p:nvSpPr>
            <p:spPr>
              <a:xfrm flipH="1">
                <a:off x="9092204" y="4267856"/>
                <a:ext cx="997815" cy="747195"/>
              </a:xfrm>
              <a:prstGeom prst="rect">
                <a:avLst/>
              </a:prstGeom>
              <a:solidFill>
                <a:schemeClr val="bg1">
                  <a:alpha val="2000"/>
                </a:schemeClr>
              </a:solidFill>
            </p:spPr>
            <p:txBody>
              <a:bodyPr wrap="square" rtlCol="0">
                <a:spAutoFit/>
              </a:bodyPr>
              <a:lstStyle/>
              <a:p>
                <a:r>
                  <a:rPr lang="en-GB" sz="40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P</a:t>
                </a:r>
                <a:endParaRPr lang="en-US" sz="4000" dirty="0">
                  <a:solidFill>
                    <a:schemeClr val="accent5">
                      <a:lumMod val="50000"/>
                    </a:schemeClr>
                  </a:solidFill>
                  <a:latin typeface="Arial" panose="020B0604020202020204" pitchFamily="34" charset="0"/>
                  <a:cs typeface="Arial" panose="020B0604020202020204" pitchFamily="34" charset="0"/>
                </a:endParaRPr>
              </a:p>
            </p:txBody>
          </p:sp>
          <p:sp>
            <p:nvSpPr>
              <p:cNvPr id="79" name="TextBox 78">
                <a:extLst>
                  <a:ext uri="{FF2B5EF4-FFF2-40B4-BE49-F238E27FC236}">
                    <a16:creationId xmlns:a16="http://schemas.microsoft.com/office/drawing/2014/main" id="{C2F87412-107F-44E1-A048-F4EEBBD1BFCE}"/>
                  </a:ext>
                </a:extLst>
              </p:cNvPr>
              <p:cNvSpPr txBox="1"/>
              <p:nvPr/>
            </p:nvSpPr>
            <p:spPr>
              <a:xfrm flipH="1">
                <a:off x="6559770" y="3936170"/>
                <a:ext cx="472111" cy="747195"/>
              </a:xfrm>
              <a:prstGeom prst="rect">
                <a:avLst/>
              </a:prstGeom>
              <a:solidFill>
                <a:schemeClr val="bg1">
                  <a:alpha val="2000"/>
                </a:schemeClr>
              </a:solidFill>
            </p:spPr>
            <p:txBody>
              <a:bodyPr wrap="square" rtlCol="0">
                <a:spAutoFit/>
              </a:bodyPr>
              <a:lstStyle/>
              <a:p>
                <a:r>
                  <a:rPr lang="en-GB" sz="40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a</a:t>
                </a:r>
                <a:endParaRPr lang="en-US" sz="4000" dirty="0">
                  <a:solidFill>
                    <a:schemeClr val="accent5">
                      <a:lumMod val="50000"/>
                    </a:schemeClr>
                  </a:solidFill>
                  <a:latin typeface="Arial" panose="020B0604020202020204" pitchFamily="34" charset="0"/>
                  <a:cs typeface="Arial" panose="020B0604020202020204" pitchFamily="34" charset="0"/>
                </a:endParaRPr>
              </a:p>
            </p:txBody>
          </p:sp>
        </p:grpSp>
        <p:sp>
          <p:nvSpPr>
            <p:cNvPr id="82" name="TextBox 81">
              <a:extLst>
                <a:ext uri="{FF2B5EF4-FFF2-40B4-BE49-F238E27FC236}">
                  <a16:creationId xmlns:a16="http://schemas.microsoft.com/office/drawing/2014/main" id="{C2F87412-107F-44E1-A048-F4EEBBD1BFCE}"/>
                </a:ext>
              </a:extLst>
            </p:cNvPr>
            <p:cNvSpPr txBox="1"/>
            <p:nvPr/>
          </p:nvSpPr>
          <p:spPr>
            <a:xfrm flipH="1">
              <a:off x="10448357" y="6161914"/>
              <a:ext cx="2588258" cy="707886"/>
            </a:xfrm>
            <a:prstGeom prst="rect">
              <a:avLst/>
            </a:prstGeom>
            <a:solidFill>
              <a:schemeClr val="bg1">
                <a:alpha val="2000"/>
              </a:schemeClr>
            </a:solidFill>
          </p:spPr>
          <p:txBody>
            <a:bodyPr wrap="square" rtlCol="0">
              <a:spAutoFit/>
            </a:bodyPr>
            <a:lstStyle/>
            <a:p>
              <a:r>
                <a:rPr lang="en-GB" sz="40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Giao điểm</a:t>
              </a:r>
              <a:endParaRPr lang="en-US" sz="4000" dirty="0">
                <a:solidFill>
                  <a:schemeClr val="accent5">
                    <a:lumMod val="50000"/>
                  </a:schemeClr>
                </a:solidFill>
                <a:latin typeface="Arial" panose="020B0604020202020204" pitchFamily="34" charset="0"/>
                <a:cs typeface="Arial" panose="020B0604020202020204" pitchFamily="34" charset="0"/>
              </a:endParaRPr>
            </a:p>
          </p:txBody>
        </p:sp>
        <p:cxnSp>
          <p:nvCxnSpPr>
            <p:cNvPr id="84" name="Straight Arrow Connector 83"/>
            <p:cNvCxnSpPr>
              <a:stCxn id="82" idx="3"/>
            </p:cNvCxnSpPr>
            <p:nvPr/>
          </p:nvCxnSpPr>
          <p:spPr>
            <a:xfrm flipH="1" flipV="1">
              <a:off x="9368373" y="6513419"/>
              <a:ext cx="1079984" cy="243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2" name="Group 91"/>
          <p:cNvGrpSpPr/>
          <p:nvPr/>
        </p:nvGrpSpPr>
        <p:grpSpPr>
          <a:xfrm>
            <a:off x="13466633" y="5360762"/>
            <a:ext cx="4320851" cy="2068737"/>
            <a:chOff x="2989882" y="5127758"/>
            <a:chExt cx="6553200" cy="2650706"/>
          </a:xfrm>
        </p:grpSpPr>
        <p:cxnSp>
          <p:nvCxnSpPr>
            <p:cNvPr id="93" name="Straight Connector 92"/>
            <p:cNvCxnSpPr/>
            <p:nvPr/>
          </p:nvCxnSpPr>
          <p:spPr>
            <a:xfrm flipV="1">
              <a:off x="2989882" y="6127554"/>
              <a:ext cx="6553200" cy="139704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242CFBD7-EAF3-4CD2-AB8F-420462532F1F}"/>
                </a:ext>
              </a:extLst>
            </p:cNvPr>
            <p:cNvSpPr txBox="1"/>
            <p:nvPr/>
          </p:nvSpPr>
          <p:spPr>
            <a:xfrm flipH="1">
              <a:off x="3714789" y="6778480"/>
              <a:ext cx="386824" cy="999984"/>
            </a:xfrm>
            <a:prstGeom prst="rect">
              <a:avLst/>
            </a:prstGeom>
            <a:solidFill>
              <a:schemeClr val="bg1">
                <a:alpha val="2000"/>
              </a:schemeClr>
            </a:solidFill>
          </p:spPr>
          <p:txBody>
            <a:bodyPr wrap="square" rtlCol="0">
              <a:spAutoFit/>
            </a:bodyPr>
            <a:lstStyle/>
            <a:p>
              <a:r>
                <a:rPr lang="en-US" sz="4500" dirty="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5">
                    <a:lumMod val="50000"/>
                  </a:schemeClr>
                </a:solidFill>
                <a:latin typeface="Arial" panose="020B0604020202020204" pitchFamily="34" charset="0"/>
                <a:cs typeface="Arial" panose="020B0604020202020204" pitchFamily="34" charset="0"/>
              </a:endParaRPr>
            </a:p>
          </p:txBody>
        </p:sp>
        <p:sp>
          <p:nvSpPr>
            <p:cNvPr id="95" name="TextBox 94">
              <a:extLst>
                <a:ext uri="{FF2B5EF4-FFF2-40B4-BE49-F238E27FC236}">
                  <a16:creationId xmlns:a16="http://schemas.microsoft.com/office/drawing/2014/main" id="{C2F87412-107F-44E1-A048-F4EEBBD1BFCE}"/>
                </a:ext>
              </a:extLst>
            </p:cNvPr>
            <p:cNvSpPr txBox="1"/>
            <p:nvPr/>
          </p:nvSpPr>
          <p:spPr>
            <a:xfrm flipH="1">
              <a:off x="8321908" y="5127758"/>
              <a:ext cx="997815" cy="907026"/>
            </a:xfrm>
            <a:prstGeom prst="rect">
              <a:avLst/>
            </a:prstGeom>
            <a:solidFill>
              <a:schemeClr val="bg1">
                <a:alpha val="2000"/>
              </a:schemeClr>
            </a:solidFill>
          </p:spPr>
          <p:txBody>
            <a:bodyPr wrap="square" rtlCol="0">
              <a:spAutoFit/>
            </a:bodyPr>
            <a:lstStyle/>
            <a:p>
              <a:r>
                <a:rPr lang="en-GB" sz="40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C</a:t>
              </a:r>
              <a:endParaRPr lang="en-US" sz="4000" dirty="0">
                <a:solidFill>
                  <a:schemeClr val="accent5">
                    <a:lumMod val="50000"/>
                  </a:schemeClr>
                </a:solidFill>
                <a:latin typeface="Arial" panose="020B0604020202020204" pitchFamily="34" charset="0"/>
                <a:cs typeface="Arial" panose="020B0604020202020204" pitchFamily="34" charset="0"/>
              </a:endParaRPr>
            </a:p>
          </p:txBody>
        </p:sp>
        <p:sp>
          <p:nvSpPr>
            <p:cNvPr id="96" name="TextBox 95">
              <a:extLst>
                <a:ext uri="{FF2B5EF4-FFF2-40B4-BE49-F238E27FC236}">
                  <a16:creationId xmlns:a16="http://schemas.microsoft.com/office/drawing/2014/main" id="{242CFBD7-EAF3-4CD2-AB8F-420462532F1F}"/>
                </a:ext>
              </a:extLst>
            </p:cNvPr>
            <p:cNvSpPr txBox="1"/>
            <p:nvPr/>
          </p:nvSpPr>
          <p:spPr>
            <a:xfrm flipH="1">
              <a:off x="8355403" y="5846875"/>
              <a:ext cx="482742" cy="1005615"/>
            </a:xfrm>
            <a:prstGeom prst="rect">
              <a:avLst/>
            </a:prstGeom>
            <a:solidFill>
              <a:schemeClr val="bg1">
                <a:alpha val="2000"/>
              </a:schemeClr>
            </a:solidFill>
          </p:spPr>
          <p:txBody>
            <a:bodyPr wrap="square" rtlCol="0">
              <a:spAutoFit/>
            </a:bodyPr>
            <a:lstStyle/>
            <a:p>
              <a:r>
                <a:rPr lang="en-US" sz="4500" dirty="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5">
                    <a:lumMod val="50000"/>
                  </a:schemeClr>
                </a:solidFill>
                <a:latin typeface="Arial" panose="020B0604020202020204" pitchFamily="34" charset="0"/>
                <a:cs typeface="Arial" panose="020B0604020202020204" pitchFamily="34" charset="0"/>
              </a:endParaRPr>
            </a:p>
          </p:txBody>
        </p:sp>
        <p:sp>
          <p:nvSpPr>
            <p:cNvPr id="97" name="TextBox 96">
              <a:extLst>
                <a:ext uri="{FF2B5EF4-FFF2-40B4-BE49-F238E27FC236}">
                  <a16:creationId xmlns:a16="http://schemas.microsoft.com/office/drawing/2014/main" id="{242CFBD7-EAF3-4CD2-AB8F-420462532F1F}"/>
                </a:ext>
              </a:extLst>
            </p:cNvPr>
            <p:cNvSpPr txBox="1"/>
            <p:nvPr/>
          </p:nvSpPr>
          <p:spPr>
            <a:xfrm flipH="1">
              <a:off x="6001382" y="6326086"/>
              <a:ext cx="482742" cy="1005615"/>
            </a:xfrm>
            <a:prstGeom prst="rect">
              <a:avLst/>
            </a:prstGeom>
            <a:solidFill>
              <a:schemeClr val="bg1">
                <a:alpha val="2000"/>
              </a:schemeClr>
            </a:solidFill>
          </p:spPr>
          <p:txBody>
            <a:bodyPr wrap="square" rtlCol="0">
              <a:spAutoFit/>
            </a:bodyPr>
            <a:lstStyle/>
            <a:p>
              <a:r>
                <a:rPr lang="en-US" sz="4500" dirty="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5">
                    <a:lumMod val="50000"/>
                  </a:schemeClr>
                </a:solidFill>
                <a:latin typeface="Arial" panose="020B0604020202020204" pitchFamily="34" charset="0"/>
                <a:cs typeface="Arial" panose="020B0604020202020204" pitchFamily="34" charset="0"/>
              </a:endParaRPr>
            </a:p>
          </p:txBody>
        </p:sp>
        <p:sp>
          <p:nvSpPr>
            <p:cNvPr id="98" name="TextBox 97">
              <a:extLst>
                <a:ext uri="{FF2B5EF4-FFF2-40B4-BE49-F238E27FC236}">
                  <a16:creationId xmlns:a16="http://schemas.microsoft.com/office/drawing/2014/main" id="{C2F87412-107F-44E1-A048-F4EEBBD1BFCE}"/>
                </a:ext>
              </a:extLst>
            </p:cNvPr>
            <p:cNvSpPr txBox="1"/>
            <p:nvPr/>
          </p:nvSpPr>
          <p:spPr>
            <a:xfrm flipH="1">
              <a:off x="3557021" y="6127555"/>
              <a:ext cx="997815" cy="907026"/>
            </a:xfrm>
            <a:prstGeom prst="rect">
              <a:avLst/>
            </a:prstGeom>
            <a:solidFill>
              <a:schemeClr val="bg1">
                <a:alpha val="2000"/>
              </a:schemeClr>
            </a:solidFill>
          </p:spPr>
          <p:txBody>
            <a:bodyPr wrap="square" rtlCol="0">
              <a:spAutoFit/>
            </a:bodyPr>
            <a:lstStyle/>
            <a:p>
              <a:r>
                <a:rPr lang="en-GB" sz="40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A</a:t>
              </a:r>
              <a:endParaRPr lang="en-US" sz="4000" dirty="0">
                <a:solidFill>
                  <a:schemeClr val="accent5">
                    <a:lumMod val="50000"/>
                  </a:schemeClr>
                </a:solidFill>
                <a:latin typeface="Arial" panose="020B0604020202020204" pitchFamily="34" charset="0"/>
                <a:cs typeface="Arial" panose="020B0604020202020204" pitchFamily="34" charset="0"/>
              </a:endParaRPr>
            </a:p>
          </p:txBody>
        </p:sp>
        <p:sp>
          <p:nvSpPr>
            <p:cNvPr id="99" name="TextBox 98">
              <a:extLst>
                <a:ext uri="{FF2B5EF4-FFF2-40B4-BE49-F238E27FC236}">
                  <a16:creationId xmlns:a16="http://schemas.microsoft.com/office/drawing/2014/main" id="{C2F87412-107F-44E1-A048-F4EEBBD1BFCE}"/>
                </a:ext>
              </a:extLst>
            </p:cNvPr>
            <p:cNvSpPr txBox="1"/>
            <p:nvPr/>
          </p:nvSpPr>
          <p:spPr>
            <a:xfrm flipH="1">
              <a:off x="5975084" y="5630471"/>
              <a:ext cx="743813" cy="907026"/>
            </a:xfrm>
            <a:prstGeom prst="rect">
              <a:avLst/>
            </a:prstGeom>
            <a:solidFill>
              <a:schemeClr val="bg1">
                <a:alpha val="2000"/>
              </a:schemeClr>
            </a:solidFill>
          </p:spPr>
          <p:txBody>
            <a:bodyPr wrap="square" rtlCol="0">
              <a:spAutoFit/>
            </a:bodyPr>
            <a:lstStyle/>
            <a:p>
              <a:r>
                <a:rPr lang="en-GB" sz="4000" smtClean="0">
                  <a:solidFill>
                    <a:schemeClr val="accent5">
                      <a:lumMod val="50000"/>
                    </a:schemeClr>
                  </a:solidFill>
                  <a:latin typeface="Arial" panose="020B0604020202020204" pitchFamily="34" charset="0"/>
                  <a:cs typeface="Arial" panose="020B0604020202020204" pitchFamily="34" charset="0"/>
                  <a:sym typeface="Wingdings" panose="05000000000000000000" pitchFamily="2" charset="2"/>
                </a:rPr>
                <a:t>B</a:t>
              </a:r>
              <a:endParaRPr lang="en-US" sz="4000" dirty="0">
                <a:solidFill>
                  <a:schemeClr val="accent5">
                    <a:lumMod val="50000"/>
                  </a:schemeClr>
                </a:solidFill>
                <a:latin typeface="Arial" panose="020B0604020202020204" pitchFamily="34" charset="0"/>
                <a:cs typeface="Arial" panose="020B0604020202020204" pitchFamily="34" charset="0"/>
              </a:endParaRPr>
            </a:p>
          </p:txBody>
        </p:sp>
      </p:grpSp>
      <p:sp>
        <p:nvSpPr>
          <p:cNvPr id="101" name="Rectangle 100"/>
          <p:cNvSpPr/>
          <p:nvPr/>
        </p:nvSpPr>
        <p:spPr>
          <a:xfrm>
            <a:off x="7958767" y="9395369"/>
            <a:ext cx="2685351"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8.10</a:t>
            </a:r>
            <a:endParaRPr lang="en-US" sz="4500" i="1"/>
          </a:p>
        </p:txBody>
      </p:sp>
      <p:sp>
        <p:nvSpPr>
          <p:cNvPr id="102" name="Rectangle 101"/>
          <p:cNvSpPr/>
          <p:nvPr/>
        </p:nvSpPr>
        <p:spPr>
          <a:xfrm>
            <a:off x="203536" y="7396342"/>
            <a:ext cx="6553200" cy="830997"/>
          </a:xfrm>
          <a:prstGeom prst="rect">
            <a:avLst/>
          </a:prstGeom>
        </p:spPr>
        <p:txBody>
          <a:bodyPr wrap="square">
            <a:spAutoFit/>
          </a:bodyPr>
          <a:lstStyle/>
          <a:p>
            <a:pPr lvl="0" algn="just">
              <a:lnSpc>
                <a:spcPct val="120000"/>
              </a:lnSpc>
              <a:spcBef>
                <a:spcPts val="600"/>
              </a:spcBef>
              <a:spcAft>
                <a:spcPts val="600"/>
              </a:spcAft>
            </a:pPr>
            <a:r>
              <a:rPr lang="en-US" sz="4000" smtClean="0">
                <a:latin typeface="Arial" panose="020B0604020202020204" pitchFamily="34" charset="0"/>
                <a:cs typeface="Arial" panose="020B0604020202020204" pitchFamily="34" charset="0"/>
              </a:rPr>
              <a:t>a và</a:t>
            </a:r>
            <a:r>
              <a:rPr lang="en-US" sz="4000" smtClean="0">
                <a:latin typeface="Arial" panose="020B0604020202020204" pitchFamily="34" charset="0"/>
                <a:cs typeface="Arial" panose="020B0604020202020204" pitchFamily="34" charset="0"/>
              </a:rPr>
              <a:t> b </a:t>
            </a:r>
            <a:r>
              <a:rPr lang="en-US" sz="4000" smtClean="0">
                <a:solidFill>
                  <a:srgbClr val="C00000"/>
                </a:solidFill>
                <a:latin typeface="Arial" panose="020B0604020202020204" pitchFamily="34" charset="0"/>
                <a:cs typeface="Arial" panose="020B0604020202020204" pitchFamily="34" charset="0"/>
              </a:rPr>
              <a:t>song song </a:t>
            </a:r>
            <a:r>
              <a:rPr lang="en-US" sz="4000" smtClean="0">
                <a:latin typeface="Arial" panose="020B0604020202020204" pitchFamily="34" charset="0"/>
                <a:cs typeface="Arial" panose="020B0604020202020204" pitchFamily="34" charset="0"/>
              </a:rPr>
              <a:t>với nhau</a:t>
            </a:r>
            <a:endParaRPr lang="en-US" sz="4000" dirty="0" smtClean="0">
              <a:latin typeface="Arial" panose="020B0604020202020204" pitchFamily="34" charset="0"/>
              <a:cs typeface="Arial" panose="020B0604020202020204" pitchFamily="34" charset="0"/>
            </a:endParaRPr>
          </a:p>
        </p:txBody>
      </p:sp>
      <p:sp>
        <p:nvSpPr>
          <p:cNvPr id="103" name="Rectangle 102"/>
          <p:cNvSpPr/>
          <p:nvPr/>
        </p:nvSpPr>
        <p:spPr>
          <a:xfrm>
            <a:off x="1338881" y="8339411"/>
            <a:ext cx="5061919" cy="763094"/>
          </a:xfrm>
          <a:prstGeom prst="rect">
            <a:avLst/>
          </a:prstGeom>
        </p:spPr>
        <p:txBody>
          <a:bodyPr wrap="square">
            <a:spAutoFit/>
          </a:bodyPr>
          <a:lstStyle/>
          <a:p>
            <a:pPr lvl="0" algn="just">
              <a:lnSpc>
                <a:spcPct val="120000"/>
              </a:lnSpc>
              <a:spcBef>
                <a:spcPts val="600"/>
              </a:spcBef>
              <a:spcAft>
                <a:spcPts val="600"/>
              </a:spcAft>
            </a:pPr>
            <a:r>
              <a:rPr lang="en-US" sz="4000" i="1" smtClean="0">
                <a:latin typeface="Arial" panose="020B0604020202020204" pitchFamily="34" charset="0"/>
                <a:cs typeface="Arial" panose="020B0604020202020204" pitchFamily="34" charset="0"/>
              </a:rPr>
              <a:t>Kí hiệu: a // b</a:t>
            </a:r>
            <a:endParaRPr lang="en-US" sz="4000" i="1" dirty="0" smtClean="0">
              <a:latin typeface="Arial" panose="020B0604020202020204" pitchFamily="34" charset="0"/>
              <a:cs typeface="Arial" panose="020B0604020202020204" pitchFamily="34" charset="0"/>
            </a:endParaRPr>
          </a:p>
        </p:txBody>
      </p:sp>
      <p:sp>
        <p:nvSpPr>
          <p:cNvPr id="104" name="Rectangle 103"/>
          <p:cNvSpPr/>
          <p:nvPr/>
        </p:nvSpPr>
        <p:spPr>
          <a:xfrm>
            <a:off x="7182895" y="8112855"/>
            <a:ext cx="6553200" cy="830997"/>
          </a:xfrm>
          <a:prstGeom prst="rect">
            <a:avLst/>
          </a:prstGeom>
        </p:spPr>
        <p:txBody>
          <a:bodyPr wrap="square">
            <a:spAutoFit/>
          </a:bodyPr>
          <a:lstStyle/>
          <a:p>
            <a:pPr lvl="0" algn="just">
              <a:lnSpc>
                <a:spcPct val="120000"/>
              </a:lnSpc>
              <a:spcBef>
                <a:spcPts val="600"/>
              </a:spcBef>
              <a:spcAft>
                <a:spcPts val="600"/>
              </a:spcAft>
            </a:pPr>
            <a:r>
              <a:rPr lang="en-US" sz="4000" smtClean="0">
                <a:latin typeface="Arial" panose="020B0604020202020204" pitchFamily="34" charset="0"/>
                <a:cs typeface="Arial" panose="020B0604020202020204" pitchFamily="34" charset="0"/>
              </a:rPr>
              <a:t>a và</a:t>
            </a:r>
            <a:r>
              <a:rPr lang="en-US" sz="4000" smtClean="0">
                <a:latin typeface="Arial" panose="020B0604020202020204" pitchFamily="34" charset="0"/>
                <a:cs typeface="Arial" panose="020B0604020202020204" pitchFamily="34" charset="0"/>
              </a:rPr>
              <a:t> b </a:t>
            </a:r>
            <a:r>
              <a:rPr lang="en-US" sz="4000" smtClean="0">
                <a:solidFill>
                  <a:srgbClr val="C00000"/>
                </a:solidFill>
                <a:latin typeface="Arial" panose="020B0604020202020204" pitchFamily="34" charset="0"/>
                <a:cs typeface="Arial" panose="020B0604020202020204" pitchFamily="34" charset="0"/>
              </a:rPr>
              <a:t>cắt nhau </a:t>
            </a:r>
            <a:r>
              <a:rPr lang="en-US" sz="4000" smtClean="0">
                <a:latin typeface="Arial" panose="020B0604020202020204" pitchFamily="34" charset="0"/>
                <a:cs typeface="Arial" panose="020B0604020202020204" pitchFamily="34" charset="0"/>
              </a:rPr>
              <a:t>tại P</a:t>
            </a:r>
            <a:endParaRPr lang="en-US" sz="4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216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fade">
                                      <p:cBhvr>
                                        <p:cTn id="12" dur="1000"/>
                                        <p:tgtEl>
                                          <p:spTgt spid="100"/>
                                        </p:tgtEl>
                                      </p:cBhvr>
                                    </p:animEffect>
                                    <p:anim calcmode="lin" valueType="num">
                                      <p:cBhvr>
                                        <p:cTn id="13" dur="1000" fill="hold"/>
                                        <p:tgtEl>
                                          <p:spTgt spid="100"/>
                                        </p:tgtEl>
                                        <p:attrNameLst>
                                          <p:attrName>ppt_x</p:attrName>
                                        </p:attrNameLst>
                                      </p:cBhvr>
                                      <p:tavLst>
                                        <p:tav tm="0">
                                          <p:val>
                                            <p:strVal val="#ppt_x"/>
                                          </p:val>
                                        </p:tav>
                                        <p:tav tm="100000">
                                          <p:val>
                                            <p:strVal val="#ppt_x"/>
                                          </p:val>
                                        </p:tav>
                                      </p:tavLst>
                                    </p:anim>
                                    <p:anim calcmode="lin" valueType="num">
                                      <p:cBhvr>
                                        <p:cTn id="14" dur="1000" fill="hold"/>
                                        <p:tgtEl>
                                          <p:spTgt spid="10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1"/>
                                        </p:tgtEl>
                                        <p:attrNameLst>
                                          <p:attrName>style.visibility</p:attrName>
                                        </p:attrNameLst>
                                      </p:cBhvr>
                                      <p:to>
                                        <p:strVal val="visible"/>
                                      </p:to>
                                    </p:set>
                                    <p:animEffect transition="in" filter="fade">
                                      <p:cBhvr>
                                        <p:cTn id="17" dur="1000"/>
                                        <p:tgtEl>
                                          <p:spTgt spid="101"/>
                                        </p:tgtEl>
                                      </p:cBhvr>
                                    </p:animEffect>
                                    <p:anim calcmode="lin" valueType="num">
                                      <p:cBhvr>
                                        <p:cTn id="18" dur="1000" fill="hold"/>
                                        <p:tgtEl>
                                          <p:spTgt spid="101"/>
                                        </p:tgtEl>
                                        <p:attrNameLst>
                                          <p:attrName>ppt_x</p:attrName>
                                        </p:attrNameLst>
                                      </p:cBhvr>
                                      <p:tavLst>
                                        <p:tav tm="0">
                                          <p:val>
                                            <p:strVal val="#ppt_x"/>
                                          </p:val>
                                        </p:tav>
                                        <p:tav tm="100000">
                                          <p:val>
                                            <p:strVal val="#ppt_x"/>
                                          </p:val>
                                        </p:tav>
                                      </p:tavLst>
                                    </p:anim>
                                    <p:anim calcmode="lin" valueType="num">
                                      <p:cBhvr>
                                        <p:cTn id="19" dur="1000" fill="hold"/>
                                        <p:tgtEl>
                                          <p:spTgt spid="10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fade">
                                      <p:cBhvr>
                                        <p:cTn id="22" dur="1000"/>
                                        <p:tgtEl>
                                          <p:spTgt spid="92"/>
                                        </p:tgtEl>
                                      </p:cBhvr>
                                    </p:animEffect>
                                    <p:anim calcmode="lin" valueType="num">
                                      <p:cBhvr>
                                        <p:cTn id="23" dur="1000" fill="hold"/>
                                        <p:tgtEl>
                                          <p:spTgt spid="92"/>
                                        </p:tgtEl>
                                        <p:attrNameLst>
                                          <p:attrName>ppt_x</p:attrName>
                                        </p:attrNameLst>
                                      </p:cBhvr>
                                      <p:tavLst>
                                        <p:tav tm="0">
                                          <p:val>
                                            <p:strVal val="#ppt_x"/>
                                          </p:val>
                                        </p:tav>
                                        <p:tav tm="100000">
                                          <p:val>
                                            <p:strVal val="#ppt_x"/>
                                          </p:val>
                                        </p:tav>
                                      </p:tavLst>
                                    </p:anim>
                                    <p:anim calcmode="lin" valueType="num">
                                      <p:cBhvr>
                                        <p:cTn id="24"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barn(inVertical)">
                                      <p:cBhvr>
                                        <p:cTn id="29" dur="500"/>
                                        <p:tgtEl>
                                          <p:spTgt spid="3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arn(inVertical)">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barn(inVertical)">
                                      <p:cBhvr>
                                        <p:cTn id="40" dur="500"/>
                                        <p:tgtEl>
                                          <p:spTgt spid="27"/>
                                        </p:tgtEl>
                                      </p:cBhvr>
                                    </p:animEffect>
                                  </p:childTnLst>
                                </p:cTn>
                              </p:par>
                              <p:par>
                                <p:cTn id="41" presetID="16" presetClass="entr" presetSubtype="21"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barn(inVertical)">
                                      <p:cBhvr>
                                        <p:cTn id="43" dur="500"/>
                                        <p:tgtEl>
                                          <p:spTgt spid="33"/>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barn(inVertical)">
                                      <p:cBhvr>
                                        <p:cTn id="48" dur="500"/>
                                        <p:tgtEl>
                                          <p:spTgt spid="20"/>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barn(inVertical)">
                                      <p:cBhvr>
                                        <p:cTn id="51" dur="500"/>
                                        <p:tgtEl>
                                          <p:spTgt spid="29"/>
                                        </p:tgtEl>
                                      </p:cBhvr>
                                    </p:animEffect>
                                  </p:childTnLst>
                                </p:cTn>
                              </p:par>
                              <p:par>
                                <p:cTn id="52" presetID="16" presetClass="entr" presetSubtype="21" fill="hold" nodeType="with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barn(inVertical)">
                                      <p:cBhvr>
                                        <p:cTn id="54" dur="500"/>
                                        <p:tgtEl>
                                          <p:spTgt spid="36"/>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02"/>
                                        </p:tgtEl>
                                        <p:attrNameLst>
                                          <p:attrName>style.visibility</p:attrName>
                                        </p:attrNameLst>
                                      </p:cBhvr>
                                      <p:to>
                                        <p:strVal val="visible"/>
                                      </p:to>
                                    </p:set>
                                    <p:animEffect transition="in" filter="barn(inVertical)">
                                      <p:cBhvr>
                                        <p:cTn id="59" dur="500"/>
                                        <p:tgtEl>
                                          <p:spTgt spid="102"/>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03"/>
                                        </p:tgtEl>
                                        <p:attrNameLst>
                                          <p:attrName>style.visibility</p:attrName>
                                        </p:attrNameLst>
                                      </p:cBhvr>
                                      <p:to>
                                        <p:strVal val="visible"/>
                                      </p:to>
                                    </p:set>
                                    <p:animEffect transition="in" filter="barn(inVertical)">
                                      <p:cBhvr>
                                        <p:cTn id="64" dur="500"/>
                                        <p:tgtEl>
                                          <p:spTgt spid="103"/>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104"/>
                                        </p:tgtEl>
                                        <p:attrNameLst>
                                          <p:attrName>style.visibility</p:attrName>
                                        </p:attrNameLst>
                                      </p:cBhvr>
                                      <p:to>
                                        <p:strVal val="visible"/>
                                      </p:to>
                                    </p:set>
                                    <p:animEffect transition="in" filter="barn(inVertical)">
                                      <p:cBhvr>
                                        <p:cTn id="69"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9" grpId="0"/>
      <p:bldP spid="101" grpId="0"/>
      <p:bldP spid="102" grpId="0"/>
      <p:bldP spid="103" grpId="0"/>
      <p:bldP spid="10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5544800" y="8212461"/>
            <a:ext cx="2199981" cy="2079982"/>
          </a:xfrm>
          <a:prstGeom prst="rect">
            <a:avLst/>
          </a:prstGeom>
        </p:spPr>
      </p:pic>
      <p:sp>
        <p:nvSpPr>
          <p:cNvPr id="3" name="TextBox 3"/>
          <p:cNvSpPr txBox="1"/>
          <p:nvPr/>
        </p:nvSpPr>
        <p:spPr>
          <a:xfrm>
            <a:off x="3255361" y="723900"/>
            <a:ext cx="13411200" cy="1588127"/>
          </a:xfrm>
          <a:prstGeom prst="rect">
            <a:avLst/>
          </a:prstGeom>
        </p:spPr>
        <p:txBody>
          <a:bodyPr wrap="square" lIns="0" tIns="0" rIns="0" bIns="0" rtlCol="0" anchor="t">
            <a:spAutoFit/>
          </a:bodyPr>
          <a:lstStyle/>
          <a:p>
            <a:pPr algn="ctr">
              <a:lnSpc>
                <a:spcPct val="120000"/>
              </a:lnSpc>
            </a:pPr>
            <a:r>
              <a:rPr lang="en-US" sz="4300" smtClean="0">
                <a:latin typeface="Arial" panose="020B0604020202020204" pitchFamily="34" charset="0"/>
                <a:cs typeface="Arial" panose="020B0604020202020204" pitchFamily="34" charset="0"/>
              </a:rPr>
              <a:t>Hãy tìm một số hình ảnh hai đường thẳng song song hay cắt nhau trong thực tế.</a:t>
            </a:r>
            <a:endParaRPr lang="en-US" sz="4300">
              <a:latin typeface="Arial" panose="020B0604020202020204" pitchFamily="34" charset="0"/>
              <a:cs typeface="Arial" panose="020B0604020202020204" pitchFamily="34" charset="0"/>
            </a:endParaRPr>
          </a:p>
        </p:txBody>
      </p:sp>
      <p:pic>
        <p:nvPicPr>
          <p:cNvPr id="43" name="Picture 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295400" y="629000"/>
            <a:ext cx="1920716" cy="1683027"/>
          </a:xfrm>
          <a:prstGeom prst="rect">
            <a:avLst/>
          </a:prstGeom>
        </p:spPr>
      </p:pic>
      <p:pic>
        <p:nvPicPr>
          <p:cNvPr id="17" name="Picture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114800" y="4663981"/>
            <a:ext cx="3518479" cy="526149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057400" y="2813128"/>
            <a:ext cx="9296400" cy="150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p:cNvPicPr>
          <p:nvPr/>
        </p:nvPicPr>
        <p:blipFill>
          <a:blip r:embed="rId20"/>
          <a:stretch>
            <a:fillRect/>
          </a:stretch>
        </p:blipFill>
        <p:spPr>
          <a:xfrm>
            <a:off x="10820400" y="3034989"/>
            <a:ext cx="3886200" cy="6917703"/>
          </a:xfrm>
          <a:prstGeom prst="rect">
            <a:avLst/>
          </a:prstGeom>
        </p:spPr>
      </p:pic>
    </p:spTree>
    <p:extLst>
      <p:ext uri="{BB962C8B-B14F-4D97-AF65-F5344CB8AC3E}">
        <p14:creationId xmlns:p14="http://schemas.microsoft.com/office/powerpoint/2010/main" val="427627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33400" y="723900"/>
            <a:ext cx="16916400" cy="877887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697200" y="190850"/>
            <a:ext cx="2049687" cy="196769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05159">
            <a:off x="324646" y="8565002"/>
            <a:ext cx="3695481" cy="1195992"/>
          </a:xfrm>
          <a:prstGeom prst="rect">
            <a:avLst/>
          </a:prstGeom>
        </p:spPr>
      </p:pic>
      <p:sp>
        <p:nvSpPr>
          <p:cNvPr id="10" name="TextBox 2"/>
          <p:cNvSpPr txBox="1"/>
          <p:nvPr/>
        </p:nvSpPr>
        <p:spPr>
          <a:xfrm>
            <a:off x="1143000" y="2322931"/>
            <a:ext cx="4838700" cy="886397"/>
          </a:xfrm>
          <a:prstGeom prst="rect">
            <a:avLst/>
          </a:prstGeom>
        </p:spPr>
        <p:txBody>
          <a:bodyPr wrap="square" lIns="0" tIns="0" rIns="0" bIns="0" rtlCol="0" anchor="t">
            <a:spAutoFit/>
          </a:bodyPr>
          <a:lstStyle/>
          <a:p>
            <a:pPr>
              <a:lnSpc>
                <a:spcPct val="120000"/>
              </a:lnSpc>
              <a:spcBef>
                <a:spcPts val="600"/>
              </a:spcBef>
              <a:spcAft>
                <a:spcPts val="600"/>
              </a:spcAft>
            </a:pPr>
            <a:r>
              <a:rPr lang="en-GB" sz="4800" b="1" smtClean="0">
                <a:solidFill>
                  <a:srgbClr val="00B050"/>
                </a:solidFill>
                <a:latin typeface="Arial" panose="020B0604020202020204" pitchFamily="34" charset="0"/>
                <a:cs typeface="Arial" panose="020B0604020202020204" pitchFamily="34" charset="0"/>
              </a:rPr>
              <a:t>Luyện tập 2</a:t>
            </a:r>
            <a:endParaRPr lang="en-US" sz="4800" b="1">
              <a:solidFill>
                <a:srgbClr val="00B05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EC8AD7A2-6D7B-41E0-A7AF-949CB12FC8D5}"/>
              </a:ext>
            </a:extLst>
          </p:cNvPr>
          <p:cNvSpPr txBox="1"/>
          <p:nvPr/>
        </p:nvSpPr>
        <p:spPr>
          <a:xfrm>
            <a:off x="5257800" y="1352121"/>
            <a:ext cx="9128914" cy="930768"/>
          </a:xfrm>
          <a:prstGeom prst="rect">
            <a:avLst/>
          </a:prstGeom>
          <a:noFill/>
        </p:spPr>
        <p:txBody>
          <a:bodyPr wrap="square" rtlCol="0">
            <a:spAutoFit/>
          </a:bodyPr>
          <a:lstStyle/>
          <a:p>
            <a:pPr algn="ctr">
              <a:lnSpc>
                <a:spcPct val="120000"/>
              </a:lnSpc>
              <a:spcBef>
                <a:spcPts val="600"/>
              </a:spcBef>
              <a:spcAft>
                <a:spcPts val="600"/>
              </a:spcAft>
            </a:pPr>
            <a:r>
              <a:rPr lang="en-US" sz="5000" b="1" smtClean="0">
                <a:solidFill>
                  <a:schemeClr val="accent5">
                    <a:lumMod val="50000"/>
                  </a:schemeClr>
                </a:solidFill>
                <a:latin typeface="Arial" panose="020B0604020202020204" pitchFamily="34" charset="0"/>
                <a:cs typeface="Arial" panose="020B0604020202020204" pitchFamily="34" charset="0"/>
              </a:rPr>
              <a:t>Hoạt động cá nhân</a:t>
            </a:r>
            <a:endParaRPr lang="en-GB" sz="5000" b="1" dirty="0">
              <a:solidFill>
                <a:schemeClr val="accent5">
                  <a:lumMod val="50000"/>
                </a:schemeClr>
              </a:solidFill>
              <a:latin typeface="Arial" panose="020B0604020202020204" pitchFamily="34" charset="0"/>
              <a:cs typeface="Arial" panose="020B0604020202020204" pitchFamily="34" charset="0"/>
            </a:endParaRPr>
          </a:p>
        </p:txBody>
      </p:sp>
      <p:sp>
        <p:nvSpPr>
          <p:cNvPr id="12" name="Rectangle 11"/>
          <p:cNvSpPr/>
          <p:nvPr/>
        </p:nvSpPr>
        <p:spPr>
          <a:xfrm>
            <a:off x="1143000" y="3419410"/>
            <a:ext cx="16116300" cy="4524315"/>
          </a:xfrm>
          <a:prstGeom prst="rect">
            <a:avLst/>
          </a:prstGeom>
        </p:spPr>
        <p:txBody>
          <a:bodyPr wrap="square">
            <a:spAutoFit/>
          </a:bodyPr>
          <a:lstStyle/>
          <a:p>
            <a:pPr algn="just">
              <a:lnSpc>
                <a:spcPct val="120000"/>
              </a:lnSpc>
              <a:spcBef>
                <a:spcPts val="600"/>
              </a:spcBef>
              <a:spcAft>
                <a:spcPts val="600"/>
              </a:spcAft>
            </a:pPr>
            <a:r>
              <a:rPr lang="en-US" sz="4300">
                <a:latin typeface="Arial" panose="020B0604020202020204" pitchFamily="34" charset="0"/>
                <a:cs typeface="Arial" panose="020B0604020202020204" pitchFamily="34" charset="0"/>
              </a:rPr>
              <a:t>Đánh dấu ba điểm phân biệt A, B và C trên một tờ </a:t>
            </a:r>
            <a:r>
              <a:rPr lang="en-US" sz="4300">
                <a:latin typeface="Arial" panose="020B0604020202020204" pitchFamily="34" charset="0"/>
                <a:cs typeface="Arial" panose="020B0604020202020204" pitchFamily="34" charset="0"/>
              </a:rPr>
              <a:t>giấy </a:t>
            </a:r>
            <a:r>
              <a:rPr lang="en-US" sz="4300" smtClean="0">
                <a:latin typeface="Arial" panose="020B0604020202020204" pitchFamily="34" charset="0"/>
                <a:cs typeface="Arial" panose="020B0604020202020204" pitchFamily="34" charset="0"/>
              </a:rPr>
              <a:t>trắng sao cho chúng </a:t>
            </a:r>
            <a:r>
              <a:rPr lang="en-US" sz="4300">
                <a:latin typeface="Arial" panose="020B0604020202020204" pitchFamily="34" charset="0"/>
                <a:cs typeface="Arial" panose="020B0604020202020204" pitchFamily="34" charset="0"/>
              </a:rPr>
              <a:t>không </a:t>
            </a:r>
            <a:r>
              <a:rPr lang="en-US" sz="4300" smtClean="0">
                <a:latin typeface="Arial" panose="020B0604020202020204" pitchFamily="34" charset="0"/>
                <a:cs typeface="Arial" panose="020B0604020202020204" pitchFamily="34" charset="0"/>
              </a:rPr>
              <a:t>thẳng </a:t>
            </a:r>
            <a:r>
              <a:rPr lang="en-US" sz="4300">
                <a:latin typeface="Arial" panose="020B0604020202020204" pitchFamily="34" charset="0"/>
                <a:cs typeface="Arial" panose="020B0604020202020204" pitchFamily="34" charset="0"/>
              </a:rPr>
              <a:t>hàng.</a:t>
            </a:r>
          </a:p>
          <a:p>
            <a:pPr algn="just">
              <a:lnSpc>
                <a:spcPct val="120000"/>
              </a:lnSpc>
              <a:spcBef>
                <a:spcPts val="600"/>
              </a:spcBef>
              <a:spcAft>
                <a:spcPts val="600"/>
              </a:spcAft>
            </a:pPr>
            <a:r>
              <a:rPr lang="en-US" sz="4300" smtClean="0">
                <a:latin typeface="Arial" panose="020B0604020202020204" pitchFamily="34" charset="0"/>
                <a:cs typeface="Arial" panose="020B0604020202020204" pitchFamily="34" charset="0"/>
              </a:rPr>
              <a:t>a</a:t>
            </a:r>
            <a:r>
              <a:rPr lang="en-US" sz="4300">
                <a:latin typeface="Arial" panose="020B0604020202020204" pitchFamily="34" charset="0"/>
                <a:cs typeface="Arial" panose="020B0604020202020204" pitchFamily="34" charset="0"/>
              </a:rPr>
              <a:t>) Hãy vẽ các đường thẳng đi qua hai trong ba điểm ấy.</a:t>
            </a:r>
          </a:p>
          <a:p>
            <a:pPr algn="just">
              <a:lnSpc>
                <a:spcPct val="120000"/>
              </a:lnSpc>
              <a:spcBef>
                <a:spcPts val="600"/>
              </a:spcBef>
              <a:spcAft>
                <a:spcPts val="600"/>
              </a:spcAft>
            </a:pPr>
            <a:r>
              <a:rPr lang="en-US" sz="4300" smtClean="0">
                <a:latin typeface="Arial" panose="020B0604020202020204" pitchFamily="34" charset="0"/>
                <a:cs typeface="Arial" panose="020B0604020202020204" pitchFamily="34" charset="0"/>
              </a:rPr>
              <a:t>Đó </a:t>
            </a:r>
            <a:r>
              <a:rPr lang="en-US" sz="4300">
                <a:latin typeface="Arial" panose="020B0604020202020204" pitchFamily="34" charset="0"/>
                <a:cs typeface="Arial" panose="020B0604020202020204" pitchFamily="34" charset="0"/>
              </a:rPr>
              <a:t>là những đường thẳng </a:t>
            </a:r>
            <a:r>
              <a:rPr lang="en-US" sz="4300">
                <a:latin typeface="Arial" panose="020B0604020202020204" pitchFamily="34" charset="0"/>
                <a:cs typeface="Arial" panose="020B0604020202020204" pitchFamily="34" charset="0"/>
              </a:rPr>
              <a:t>nào</a:t>
            </a:r>
            <a:r>
              <a:rPr lang="en-US" sz="4300" smtClean="0">
                <a:latin typeface="Arial" panose="020B0604020202020204" pitchFamily="34" charset="0"/>
                <a:cs typeface="Arial" panose="020B0604020202020204" pitchFamily="34" charset="0"/>
              </a:rPr>
              <a:t>?</a:t>
            </a:r>
            <a:endParaRPr lang="en-US" sz="4300">
              <a:latin typeface="Arial" panose="020B0604020202020204" pitchFamily="34" charset="0"/>
              <a:cs typeface="Arial" panose="020B0604020202020204" pitchFamily="34" charset="0"/>
            </a:endParaRPr>
          </a:p>
          <a:p>
            <a:pPr algn="just">
              <a:lnSpc>
                <a:spcPct val="120000"/>
              </a:lnSpc>
              <a:spcBef>
                <a:spcPts val="600"/>
              </a:spcBef>
              <a:spcAft>
                <a:spcPts val="600"/>
              </a:spcAft>
            </a:pPr>
            <a:r>
              <a:rPr lang="en-US" sz="4300">
                <a:latin typeface="Arial" panose="020B0604020202020204" pitchFamily="34" charset="0"/>
                <a:cs typeface="Arial" panose="020B0604020202020204" pitchFamily="34" charset="0"/>
              </a:rPr>
              <a:t>b) Hãy chỉ ra hai đường thẳng cắt nhau và giao điểm của chúng.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p:cNvCxnSpPr/>
          <p:nvPr/>
        </p:nvCxnSpPr>
        <p:spPr>
          <a:xfrm flipV="1">
            <a:off x="3242987" y="2493715"/>
            <a:ext cx="3147753" cy="33477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307500" y="2592166"/>
            <a:ext cx="3107883" cy="32492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232101" y="5015065"/>
            <a:ext cx="5183282" cy="2405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95400" y="-292867"/>
            <a:ext cx="19872358" cy="2051064"/>
          </a:xfrm>
          <a:prstGeom prst="rect">
            <a:avLst/>
          </a:prstGeom>
        </p:spPr>
      </p:pic>
      <p:pic>
        <p:nvPicPr>
          <p:cNvPr id="16"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5958515" y="-94517"/>
            <a:ext cx="1723296" cy="1654364"/>
          </a:xfrm>
          <a:prstGeom prst="rect">
            <a:avLst/>
          </a:prstGeom>
        </p:spPr>
      </p:pic>
      <p:pic>
        <p:nvPicPr>
          <p:cNvPr id="23"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712097" y="0"/>
            <a:ext cx="1382371" cy="1600641"/>
          </a:xfrm>
          <a:prstGeom prst="rect">
            <a:avLst/>
          </a:prstGeom>
        </p:spPr>
      </p:pic>
      <p:sp>
        <p:nvSpPr>
          <p:cNvPr id="18" name="TextBox 7"/>
          <p:cNvSpPr txBox="1"/>
          <p:nvPr/>
        </p:nvSpPr>
        <p:spPr>
          <a:xfrm>
            <a:off x="3412369" y="338655"/>
            <a:ext cx="11357095" cy="838435"/>
          </a:xfrm>
          <a:prstGeom prst="rect">
            <a:avLst/>
          </a:prstGeom>
        </p:spPr>
        <p:txBody>
          <a:bodyPr wrap="square" lIns="0" tIns="0" rIns="0" bIns="0" rtlCol="0" anchor="t">
            <a:spAutoFit/>
          </a:bodyPr>
          <a:lstStyle/>
          <a:p>
            <a:pPr algn="ctr">
              <a:lnSpc>
                <a:spcPct val="120000"/>
              </a:lnSpc>
              <a:spcBef>
                <a:spcPts val="600"/>
              </a:spcBef>
              <a:spcAft>
                <a:spcPts val="600"/>
              </a:spcAft>
            </a:pPr>
            <a:r>
              <a:rPr lang="en-US" sz="5000" b="1" smtClean="0">
                <a:solidFill>
                  <a:srgbClr val="FFFFFF"/>
                </a:solidFill>
                <a:latin typeface="Arial" panose="020B0604020202020204" pitchFamily="34" charset="0"/>
                <a:cs typeface="Arial" panose="020B0604020202020204" pitchFamily="34" charset="0"/>
              </a:rPr>
              <a:t>Giải</a:t>
            </a:r>
            <a:endParaRPr lang="en-US" sz="5000" b="1">
              <a:solidFill>
                <a:srgbClr val="FFFFFF"/>
              </a:solidFill>
              <a:latin typeface="Arial" panose="020B0604020202020204" pitchFamily="34" charset="0"/>
              <a:cs typeface="Arial" panose="020B0604020202020204" pitchFamily="34" charset="0"/>
            </a:endParaRPr>
          </a:p>
        </p:txBody>
      </p:sp>
      <p:grpSp>
        <p:nvGrpSpPr>
          <p:cNvPr id="20" name="Group 19"/>
          <p:cNvGrpSpPr/>
          <p:nvPr/>
        </p:nvGrpSpPr>
        <p:grpSpPr>
          <a:xfrm>
            <a:off x="3740005" y="2106366"/>
            <a:ext cx="4485847" cy="4015181"/>
            <a:chOff x="2349930" y="4703880"/>
            <a:chExt cx="4485847" cy="4015181"/>
          </a:xfrm>
        </p:grpSpPr>
        <p:sp>
          <p:nvSpPr>
            <p:cNvPr id="22" name="TextBox 21">
              <a:extLst>
                <a:ext uri="{FF2B5EF4-FFF2-40B4-BE49-F238E27FC236}">
                  <a16:creationId xmlns:a16="http://schemas.microsoft.com/office/drawing/2014/main" id="{C2F87412-107F-44E1-A048-F4EEBBD1BFCE}"/>
                </a:ext>
              </a:extLst>
            </p:cNvPr>
            <p:cNvSpPr txBox="1"/>
            <p:nvPr/>
          </p:nvSpPr>
          <p:spPr>
            <a:xfrm>
              <a:off x="2349930" y="7788609"/>
              <a:ext cx="876650" cy="784830"/>
            </a:xfrm>
            <a:prstGeom prst="rect">
              <a:avLst/>
            </a:prstGeom>
            <a:solidFill>
              <a:schemeClr val="bg1">
                <a:alpha val="2000"/>
              </a:schemeClr>
            </a:solidFill>
          </p:spPr>
          <p:txBody>
            <a:bodyPr wrap="square" rtlCol="0">
              <a:spAutoFit/>
            </a:bodyPr>
            <a:lstStyle/>
            <a:p>
              <a:r>
                <a:rPr lang="en-US" sz="4500" smtClean="0">
                  <a:solidFill>
                    <a:srgbClr val="C00000"/>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rgbClr val="C0000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42CFBD7-EAF3-4CD2-AB8F-420462532F1F}"/>
                </a:ext>
              </a:extLst>
            </p:cNvPr>
            <p:cNvSpPr txBox="1"/>
            <p:nvPr/>
          </p:nvSpPr>
          <p:spPr>
            <a:xfrm>
              <a:off x="2355235" y="7257796"/>
              <a:ext cx="457200" cy="784830"/>
            </a:xfrm>
            <a:prstGeom prst="rect">
              <a:avLst/>
            </a:prstGeom>
            <a:solidFill>
              <a:schemeClr val="bg1">
                <a:alpha val="2000"/>
              </a:schemeClr>
            </a:solidFill>
          </p:spPr>
          <p:txBody>
            <a:bodyPr wrap="square" rtlCol="0">
              <a:spAutoFit/>
            </a:bodyPr>
            <a:lstStyle/>
            <a:p>
              <a:r>
                <a:rPr lang="en-US" sz="4500" dirty="0">
                  <a:solidFill>
                    <a:srgbClr val="C0000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C0000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C2F87412-107F-44E1-A048-F4EEBBD1BFCE}"/>
                </a:ext>
              </a:extLst>
            </p:cNvPr>
            <p:cNvSpPr txBox="1"/>
            <p:nvPr/>
          </p:nvSpPr>
          <p:spPr>
            <a:xfrm>
              <a:off x="5959127" y="7934231"/>
              <a:ext cx="876650" cy="784830"/>
            </a:xfrm>
            <a:prstGeom prst="rect">
              <a:avLst/>
            </a:prstGeom>
            <a:solidFill>
              <a:schemeClr val="bg1">
                <a:alpha val="2000"/>
              </a:schemeClr>
            </a:solidFill>
          </p:spPr>
          <p:txBody>
            <a:bodyPr wrap="square" rtlCol="0">
              <a:spAutoFit/>
            </a:bodyPr>
            <a:lstStyle/>
            <a:p>
              <a:r>
                <a:rPr lang="en-US" sz="4500" smtClean="0">
                  <a:solidFill>
                    <a:srgbClr val="C00000"/>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rgbClr val="C00000"/>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242CFBD7-EAF3-4CD2-AB8F-420462532F1F}"/>
                </a:ext>
              </a:extLst>
            </p:cNvPr>
            <p:cNvSpPr txBox="1"/>
            <p:nvPr/>
          </p:nvSpPr>
          <p:spPr>
            <a:xfrm>
              <a:off x="6259924" y="7460239"/>
              <a:ext cx="457200" cy="784830"/>
            </a:xfrm>
            <a:prstGeom prst="rect">
              <a:avLst/>
            </a:prstGeom>
            <a:solidFill>
              <a:schemeClr val="bg1">
                <a:alpha val="2000"/>
              </a:schemeClr>
            </a:solidFill>
          </p:spPr>
          <p:txBody>
            <a:bodyPr wrap="square" rtlCol="0">
              <a:spAutoFit/>
            </a:bodyPr>
            <a:lstStyle/>
            <a:p>
              <a:r>
                <a:rPr lang="en-US" sz="4500" dirty="0">
                  <a:solidFill>
                    <a:srgbClr val="C0000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C00000"/>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C2F87412-107F-44E1-A048-F4EEBBD1BFCE}"/>
                </a:ext>
              </a:extLst>
            </p:cNvPr>
            <p:cNvSpPr txBox="1"/>
            <p:nvPr/>
          </p:nvSpPr>
          <p:spPr>
            <a:xfrm>
              <a:off x="4054692" y="4703880"/>
              <a:ext cx="806310" cy="784830"/>
            </a:xfrm>
            <a:prstGeom prst="rect">
              <a:avLst/>
            </a:prstGeom>
            <a:solidFill>
              <a:schemeClr val="bg1">
                <a:alpha val="2000"/>
              </a:schemeClr>
            </a:solidFill>
          </p:spPr>
          <p:txBody>
            <a:bodyPr wrap="square" rtlCol="0">
              <a:spAutoFit/>
            </a:bodyPr>
            <a:lstStyle/>
            <a:p>
              <a:r>
                <a:rPr lang="en-US" sz="4500" smtClean="0">
                  <a:solidFill>
                    <a:srgbClr val="C00000"/>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rgbClr val="C0000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242CFBD7-EAF3-4CD2-AB8F-420462532F1F}"/>
                </a:ext>
              </a:extLst>
            </p:cNvPr>
            <p:cNvSpPr txBox="1"/>
            <p:nvPr/>
          </p:nvSpPr>
          <p:spPr>
            <a:xfrm>
              <a:off x="4202524" y="5289637"/>
              <a:ext cx="457200" cy="784830"/>
            </a:xfrm>
            <a:prstGeom prst="rect">
              <a:avLst/>
            </a:prstGeom>
            <a:solidFill>
              <a:schemeClr val="bg1">
                <a:alpha val="2000"/>
              </a:schemeClr>
            </a:solidFill>
          </p:spPr>
          <p:txBody>
            <a:bodyPr wrap="square" rtlCol="0">
              <a:spAutoFit/>
            </a:bodyPr>
            <a:lstStyle/>
            <a:p>
              <a:r>
                <a:rPr lang="en-US" sz="4500" dirty="0">
                  <a:solidFill>
                    <a:srgbClr val="C0000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C00000"/>
                </a:solidFill>
                <a:latin typeface="Arial" panose="020B0604020202020204" pitchFamily="34" charset="0"/>
                <a:cs typeface="Arial" panose="020B0604020202020204" pitchFamily="34" charset="0"/>
              </a:endParaRPr>
            </a:p>
          </p:txBody>
        </p:sp>
      </p:grpSp>
      <p:sp>
        <p:nvSpPr>
          <p:cNvPr id="32" name="Rectangle 31"/>
          <p:cNvSpPr/>
          <p:nvPr/>
        </p:nvSpPr>
        <p:spPr>
          <a:xfrm>
            <a:off x="1171035" y="6228768"/>
            <a:ext cx="11586327" cy="1470980"/>
          </a:xfrm>
          <a:prstGeom prst="rect">
            <a:avLst/>
          </a:prstGeom>
        </p:spPr>
        <p:txBody>
          <a:bodyPr wrap="square">
            <a:spAutoFit/>
          </a:bodyPr>
          <a:lstStyle/>
          <a:p>
            <a:pPr lvl="0" algn="just">
              <a:lnSpc>
                <a:spcPct val="110000"/>
              </a:lnSpc>
              <a:spcBef>
                <a:spcPts val="300"/>
              </a:spcBef>
              <a:spcAft>
                <a:spcPts val="300"/>
              </a:spcAft>
            </a:pPr>
            <a:r>
              <a:rPr lang="en-US" sz="4000" smtClean="0">
                <a:latin typeface="Arial" panose="020B0604020202020204" pitchFamily="34" charset="0"/>
                <a:cs typeface="Arial" panose="020B0604020202020204" pitchFamily="34" charset="0"/>
              </a:rPr>
              <a:t>a) Vẽ các đường thẳng.</a:t>
            </a:r>
          </a:p>
          <a:p>
            <a:pPr lvl="0" algn="just">
              <a:lnSpc>
                <a:spcPct val="110000"/>
              </a:lnSpc>
              <a:spcBef>
                <a:spcPts val="300"/>
              </a:spcBef>
              <a:spcAft>
                <a:spcPts val="300"/>
              </a:spcAft>
            </a:pPr>
            <a:r>
              <a:rPr lang="en-GB" sz="4000" smtClean="0">
                <a:latin typeface="Arial" panose="020B0604020202020204" pitchFamily="34" charset="0"/>
                <a:cs typeface="Arial" panose="020B0604020202020204" pitchFamily="34" charset="0"/>
              </a:rPr>
              <a:t>Ta có các đường thẳng: AB, BC, AC.</a:t>
            </a:r>
            <a:endParaRPr lang="en-US" sz="4000" dirty="0" smtClean="0">
              <a:latin typeface="Arial" panose="020B0604020202020204" pitchFamily="34" charset="0"/>
              <a:cs typeface="Arial" panose="020B0604020202020204" pitchFamily="34" charset="0"/>
            </a:endParaRPr>
          </a:p>
        </p:txBody>
      </p:sp>
      <p:grpSp>
        <p:nvGrpSpPr>
          <p:cNvPr id="33" name="Group 32"/>
          <p:cNvGrpSpPr/>
          <p:nvPr/>
        </p:nvGrpSpPr>
        <p:grpSpPr>
          <a:xfrm>
            <a:off x="11023371" y="3036495"/>
            <a:ext cx="6311022" cy="6170103"/>
            <a:chOff x="11078340" y="6031742"/>
            <a:chExt cx="6311022" cy="6170103"/>
          </a:xfrm>
        </p:grpSpPr>
        <p:sp>
          <p:nvSpPr>
            <p:cNvPr id="34" name="Rounded Rectangular Callout 33"/>
            <p:cNvSpPr/>
            <p:nvPr/>
          </p:nvSpPr>
          <p:spPr>
            <a:xfrm>
              <a:off x="11078340" y="6031742"/>
              <a:ext cx="6311022" cy="2978557"/>
            </a:xfrm>
            <a:prstGeom prst="wedgeRoundRectCallout">
              <a:avLst>
                <a:gd name="adj1" fmla="val -2601"/>
                <a:gd name="adj2" fmla="val 67710"/>
                <a:gd name="adj3" fmla="val 16667"/>
              </a:avLst>
            </a:prstGeom>
            <a:solidFill>
              <a:schemeClr val="accent6">
                <a:lumMod val="20000"/>
                <a:lumOff val="80000"/>
              </a:schemeClr>
            </a:solidFill>
            <a:ln>
              <a:solidFill>
                <a:schemeClr val="accent6">
                  <a:lumMod val="20000"/>
                  <a:lumOff val="8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vi-VN" dirty="0"/>
            </a:p>
          </p:txBody>
        </p:sp>
        <p:grpSp>
          <p:nvGrpSpPr>
            <p:cNvPr id="35" name="Group 34"/>
            <p:cNvGrpSpPr/>
            <p:nvPr/>
          </p:nvGrpSpPr>
          <p:grpSpPr>
            <a:xfrm>
              <a:off x="11122439" y="6209532"/>
              <a:ext cx="6098679" cy="5992313"/>
              <a:chOff x="11122439" y="6209532"/>
              <a:chExt cx="6098679" cy="5992313"/>
            </a:xfrm>
          </p:grpSpPr>
          <p:pic>
            <p:nvPicPr>
              <p:cNvPr id="36" name="Picture 3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3186457" y="9721231"/>
                <a:ext cx="3149300" cy="2480614"/>
              </a:xfrm>
              <a:prstGeom prst="rect">
                <a:avLst/>
              </a:prstGeom>
            </p:spPr>
          </p:pic>
          <p:sp>
            <p:nvSpPr>
              <p:cNvPr id="37" name="Rectangle 36"/>
              <p:cNvSpPr/>
              <p:nvPr/>
            </p:nvSpPr>
            <p:spPr>
              <a:xfrm>
                <a:off x="11122439" y="6209532"/>
                <a:ext cx="6098679" cy="2800767"/>
              </a:xfrm>
              <a:prstGeom prst="rect">
                <a:avLst/>
              </a:prstGeom>
            </p:spPr>
            <p:txBody>
              <a:bodyPr wrap="square">
                <a:spAutoFit/>
              </a:bodyPr>
              <a:lstStyle/>
              <a:p>
                <a:pPr algn="ctr">
                  <a:lnSpc>
                    <a:spcPct val="110000"/>
                  </a:lnSpc>
                  <a:spcBef>
                    <a:spcPts val="600"/>
                  </a:spcBef>
                  <a:spcAft>
                    <a:spcPts val="600"/>
                  </a:spcAft>
                </a:pPr>
                <a:r>
                  <a:rPr lang="en-GB" sz="4000" smtClean="0">
                    <a:latin typeface="Arial" panose="020B0604020202020204" pitchFamily="34" charset="0"/>
                    <a:cs typeface="Arial" panose="020B0604020202020204" pitchFamily="34" charset="0"/>
                  </a:rPr>
                  <a:t>Ta nói các đường thẳng vẽ được trong câu a là các đường thẳng </a:t>
                </a:r>
                <a:r>
                  <a:rPr lang="en-GB" sz="4000" i="1" smtClean="0">
                    <a:latin typeface="Arial" panose="020B0604020202020204" pitchFamily="34" charset="0"/>
                    <a:cs typeface="Arial" panose="020B0604020202020204" pitchFamily="34" charset="0"/>
                  </a:rPr>
                  <a:t>đôi một cắt nhau</a:t>
                </a:r>
                <a:r>
                  <a:rPr lang="en-GB" sz="4000" smtClean="0">
                    <a:latin typeface="Arial" panose="020B0604020202020204" pitchFamily="34" charset="0"/>
                    <a:cs typeface="Arial" panose="020B0604020202020204" pitchFamily="34" charset="0"/>
                  </a:rPr>
                  <a:t>.</a:t>
                </a:r>
                <a:endParaRPr lang="en-US" sz="4000">
                  <a:solidFill>
                    <a:schemeClr val="tx1"/>
                  </a:solidFill>
                  <a:latin typeface="Arial" panose="020B0604020202020204" pitchFamily="34" charset="0"/>
                  <a:cs typeface="Arial" panose="020B0604020202020204" pitchFamily="34" charset="0"/>
                </a:endParaRPr>
              </a:p>
            </p:txBody>
          </p:sp>
        </p:grpSp>
      </p:grpSp>
      <p:sp>
        <p:nvSpPr>
          <p:cNvPr id="38" name="Rectangle 37"/>
          <p:cNvSpPr/>
          <p:nvPr/>
        </p:nvSpPr>
        <p:spPr>
          <a:xfrm>
            <a:off x="1171035" y="7894850"/>
            <a:ext cx="11586327" cy="2277547"/>
          </a:xfrm>
          <a:prstGeom prst="rect">
            <a:avLst/>
          </a:prstGeom>
        </p:spPr>
        <p:txBody>
          <a:bodyPr wrap="square">
            <a:spAutoFit/>
          </a:bodyPr>
          <a:lstStyle/>
          <a:p>
            <a:pPr lvl="0" algn="just">
              <a:lnSpc>
                <a:spcPct val="110000"/>
              </a:lnSpc>
              <a:spcBef>
                <a:spcPts val="300"/>
              </a:spcBef>
              <a:spcAft>
                <a:spcPts val="300"/>
              </a:spcAft>
            </a:pPr>
            <a:r>
              <a:rPr lang="en-US" sz="4000" smtClean="0">
                <a:latin typeface="Arial" panose="020B0604020202020204" pitchFamily="34" charset="0"/>
                <a:cs typeface="Arial" panose="020B0604020202020204" pitchFamily="34" charset="0"/>
              </a:rPr>
              <a:t>b) Hai </a:t>
            </a:r>
            <a:r>
              <a:rPr lang="en-GB" sz="4000" smtClean="0">
                <a:latin typeface="Arial" panose="020B0604020202020204" pitchFamily="34" charset="0"/>
                <a:cs typeface="Arial" panose="020B0604020202020204" pitchFamily="34" charset="0"/>
              </a:rPr>
              <a:t>đường thẳng AB và AC cắt nhau tại A;</a:t>
            </a:r>
          </a:p>
          <a:p>
            <a:pPr lvl="0" algn="just">
              <a:lnSpc>
                <a:spcPct val="110000"/>
              </a:lnSpc>
              <a:spcBef>
                <a:spcPts val="300"/>
              </a:spcBef>
              <a:spcAft>
                <a:spcPts val="300"/>
              </a:spcAft>
            </a:pPr>
            <a:r>
              <a:rPr lang="en-GB" sz="4000">
                <a:latin typeface="Arial" panose="020B0604020202020204" pitchFamily="34" charset="0"/>
                <a:cs typeface="Arial" panose="020B0604020202020204" pitchFamily="34" charset="0"/>
              </a:rPr>
              <a:t> </a:t>
            </a:r>
            <a:r>
              <a:rPr lang="en-GB" sz="4000" smtClean="0">
                <a:latin typeface="Arial" panose="020B0604020202020204" pitchFamily="34" charset="0"/>
                <a:cs typeface="Arial" panose="020B0604020202020204" pitchFamily="34" charset="0"/>
              </a:rPr>
              <a:t>   Hai đường thẳng AB và BC cắt nhau tại B;</a:t>
            </a:r>
          </a:p>
          <a:p>
            <a:pPr lvl="0" algn="just">
              <a:lnSpc>
                <a:spcPct val="110000"/>
              </a:lnSpc>
              <a:spcBef>
                <a:spcPts val="300"/>
              </a:spcBef>
              <a:spcAft>
                <a:spcPts val="300"/>
              </a:spcAft>
            </a:pPr>
            <a:r>
              <a:rPr lang="en-GB" sz="4000">
                <a:latin typeface="Arial" panose="020B0604020202020204" pitchFamily="34" charset="0"/>
                <a:cs typeface="Arial" panose="020B0604020202020204" pitchFamily="34" charset="0"/>
              </a:rPr>
              <a:t> </a:t>
            </a:r>
            <a:r>
              <a:rPr lang="en-GB" sz="4000" smtClean="0">
                <a:latin typeface="Arial" panose="020B0604020202020204" pitchFamily="34" charset="0"/>
                <a:cs typeface="Arial" panose="020B0604020202020204" pitchFamily="34" charset="0"/>
              </a:rPr>
              <a:t>   Hai đường thẳng BC và AC cắt nhau tại C.</a:t>
            </a:r>
            <a:endParaRPr lang="en-US" sz="4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559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2">
                                            <p:txEl>
                                              <p:pRg st="0" end="0"/>
                                            </p:txEl>
                                          </p:spTgt>
                                        </p:tgtEl>
                                        <p:attrNameLst>
                                          <p:attrName>style.visibility</p:attrName>
                                        </p:attrNameLst>
                                      </p:cBhvr>
                                      <p:to>
                                        <p:strVal val="visible"/>
                                      </p:to>
                                    </p:set>
                                    <p:animEffect transition="in" filter="barn(inVertical)">
                                      <p:cBhvr>
                                        <p:cTn id="14" dur="500"/>
                                        <p:tgtEl>
                                          <p:spTgt spid="3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barn(inVertical)">
                                      <p:cBhvr>
                                        <p:cTn id="24" dur="500"/>
                                        <p:tgtEl>
                                          <p:spTgt spid="3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barn(inVertical)">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2">
                                            <p:txEl>
                                              <p:pRg st="1" end="1"/>
                                            </p:txEl>
                                          </p:spTgt>
                                        </p:tgtEl>
                                        <p:attrNameLst>
                                          <p:attrName>style.visibility</p:attrName>
                                        </p:attrNameLst>
                                      </p:cBhvr>
                                      <p:to>
                                        <p:strVal val="visible"/>
                                      </p:to>
                                    </p:set>
                                    <p:animEffect transition="in" filter="barn(inVertical)">
                                      <p:cBhvr>
                                        <p:cTn id="34" dur="500"/>
                                        <p:tgtEl>
                                          <p:spTgt spid="32">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fade">
                                      <p:cBhvr>
                                        <p:cTn id="39" dur="1000"/>
                                        <p:tgtEl>
                                          <p:spTgt spid="33"/>
                                        </p:tgtEl>
                                      </p:cBhvr>
                                    </p:animEffect>
                                    <p:anim calcmode="lin" valueType="num">
                                      <p:cBhvr>
                                        <p:cTn id="40" dur="1000" fill="hold"/>
                                        <p:tgtEl>
                                          <p:spTgt spid="33"/>
                                        </p:tgtEl>
                                        <p:attrNameLst>
                                          <p:attrName>ppt_x</p:attrName>
                                        </p:attrNameLst>
                                      </p:cBhvr>
                                      <p:tavLst>
                                        <p:tav tm="0">
                                          <p:val>
                                            <p:strVal val="#ppt_x"/>
                                          </p:val>
                                        </p:tav>
                                        <p:tav tm="100000">
                                          <p:val>
                                            <p:strVal val="#ppt_x"/>
                                          </p:val>
                                        </p:tav>
                                      </p:tavLst>
                                    </p:anim>
                                    <p:anim calcmode="lin" valueType="num">
                                      <p:cBhvr>
                                        <p:cTn id="4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8">
                                            <p:txEl>
                                              <p:pRg st="0" end="0"/>
                                            </p:txEl>
                                          </p:spTgt>
                                        </p:tgtEl>
                                        <p:attrNameLst>
                                          <p:attrName>style.visibility</p:attrName>
                                        </p:attrNameLst>
                                      </p:cBhvr>
                                      <p:to>
                                        <p:strVal val="visible"/>
                                      </p:to>
                                    </p:set>
                                    <p:animEffect transition="in" filter="barn(inVertical)">
                                      <p:cBhvr>
                                        <p:cTn id="46" dur="500"/>
                                        <p:tgtEl>
                                          <p:spTgt spid="38">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8">
                                            <p:txEl>
                                              <p:pRg st="1" end="1"/>
                                            </p:txEl>
                                          </p:spTgt>
                                        </p:tgtEl>
                                        <p:attrNameLst>
                                          <p:attrName>style.visibility</p:attrName>
                                        </p:attrNameLst>
                                      </p:cBhvr>
                                      <p:to>
                                        <p:strVal val="visible"/>
                                      </p:to>
                                    </p:set>
                                    <p:animEffect transition="in" filter="barn(inVertical)">
                                      <p:cBhvr>
                                        <p:cTn id="51" dur="500"/>
                                        <p:tgtEl>
                                          <p:spTgt spid="38">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38">
                                            <p:txEl>
                                              <p:pRg st="2" end="2"/>
                                            </p:txEl>
                                          </p:spTgt>
                                        </p:tgtEl>
                                        <p:attrNameLst>
                                          <p:attrName>style.visibility</p:attrName>
                                        </p:attrNameLst>
                                      </p:cBhvr>
                                      <p:to>
                                        <p:strVal val="visible"/>
                                      </p:to>
                                    </p:set>
                                    <p:animEffect transition="in" filter="barn(inVertical)">
                                      <p:cBhvr>
                                        <p:cTn id="56"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D434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1781" y="692819"/>
            <a:ext cx="16104439" cy="8901363"/>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70010" y="7317206"/>
            <a:ext cx="2773012" cy="3170804"/>
          </a:xfrm>
          <a:prstGeom prst="rect">
            <a:avLst/>
          </a:prstGeom>
        </p:spPr>
      </p:pic>
      <p:sp>
        <p:nvSpPr>
          <p:cNvPr id="7" name="TextBox 10"/>
          <p:cNvSpPr txBox="1"/>
          <p:nvPr/>
        </p:nvSpPr>
        <p:spPr>
          <a:xfrm>
            <a:off x="4572000" y="1573402"/>
            <a:ext cx="9601200" cy="830997"/>
          </a:xfrm>
          <a:prstGeom prst="rect">
            <a:avLst/>
          </a:prstGeom>
        </p:spPr>
        <p:txBody>
          <a:bodyPr wrap="square" lIns="0" tIns="0" rIns="0" bIns="0" rtlCol="0" anchor="t">
            <a:spAutoFit/>
          </a:bodyPr>
          <a:lstStyle/>
          <a:p>
            <a:pPr algn="ctr">
              <a:lnSpc>
                <a:spcPct val="120000"/>
              </a:lnSpc>
              <a:spcBef>
                <a:spcPts val="600"/>
              </a:spcBef>
              <a:spcAft>
                <a:spcPts val="600"/>
              </a:spcAft>
            </a:pPr>
            <a:r>
              <a:rPr lang="en-US" sz="5000" b="1" smtClean="0">
                <a:solidFill>
                  <a:schemeClr val="accent5">
                    <a:lumMod val="50000"/>
                  </a:schemeClr>
                </a:solidFill>
                <a:latin typeface="Arial" panose="020B0604020202020204" pitchFamily="34" charset="0"/>
                <a:cs typeface="Arial" panose="020B0604020202020204" pitchFamily="34" charset="0"/>
              </a:rPr>
              <a:t>Hoạt động </a:t>
            </a:r>
            <a:r>
              <a:rPr lang="en-US" sz="5000" b="1" smtClean="0">
                <a:solidFill>
                  <a:schemeClr val="accent5">
                    <a:lumMod val="50000"/>
                  </a:schemeClr>
                </a:solidFill>
                <a:latin typeface="Arial" panose="020B0604020202020204" pitchFamily="34" charset="0"/>
                <a:cs typeface="Arial" panose="020B0604020202020204" pitchFamily="34" charset="0"/>
              </a:rPr>
              <a:t>nhóm</a:t>
            </a:r>
            <a:endParaRPr lang="en-US" sz="5000" b="1">
              <a:solidFill>
                <a:schemeClr val="accent5">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8"/>
          <a:stretch>
            <a:fillRect/>
          </a:stretch>
        </p:blipFill>
        <p:spPr>
          <a:xfrm>
            <a:off x="1905000" y="2772871"/>
            <a:ext cx="1176338" cy="960952"/>
          </a:xfrm>
          <a:prstGeom prst="rect">
            <a:avLst/>
          </a:prstGeom>
        </p:spPr>
      </p:pic>
      <p:sp>
        <p:nvSpPr>
          <p:cNvPr id="10" name="TextBox 2"/>
          <p:cNvSpPr txBox="1"/>
          <p:nvPr/>
        </p:nvSpPr>
        <p:spPr>
          <a:xfrm>
            <a:off x="3429000" y="2836141"/>
            <a:ext cx="4800601" cy="897682"/>
          </a:xfrm>
          <a:prstGeom prst="rect">
            <a:avLst/>
          </a:prstGeom>
        </p:spPr>
        <p:txBody>
          <a:bodyPr wrap="square" lIns="0" tIns="0" rIns="0" bIns="0" rtlCol="0" anchor="t">
            <a:spAutoFit/>
          </a:bodyPr>
          <a:lstStyle/>
          <a:p>
            <a:pPr algn="just">
              <a:lnSpc>
                <a:spcPts val="7000"/>
              </a:lnSpc>
            </a:pPr>
            <a:r>
              <a:rPr lang="en-GB" sz="4500" b="1" smtClean="0">
                <a:solidFill>
                  <a:srgbClr val="C00000"/>
                </a:solidFill>
                <a:latin typeface="Arial" panose="020B0604020202020204" pitchFamily="34" charset="0"/>
                <a:cs typeface="Arial" panose="020B0604020202020204" pitchFamily="34" charset="0"/>
              </a:rPr>
              <a:t>Thử thách nhỏ</a:t>
            </a:r>
            <a:endParaRPr lang="en-US" sz="4500" b="1">
              <a:solidFill>
                <a:srgbClr val="C00000"/>
              </a:solidFill>
              <a:latin typeface="Arial" panose="020B0604020202020204" pitchFamily="34" charset="0"/>
              <a:cs typeface="Arial" panose="020B0604020202020204" pitchFamily="34" charset="0"/>
            </a:endParaRPr>
          </a:p>
        </p:txBody>
      </p:sp>
      <p:sp>
        <p:nvSpPr>
          <p:cNvPr id="4" name="Rectangle 3"/>
          <p:cNvSpPr/>
          <p:nvPr/>
        </p:nvSpPr>
        <p:spPr>
          <a:xfrm>
            <a:off x="1981199" y="4089993"/>
            <a:ext cx="14782801" cy="2585323"/>
          </a:xfrm>
          <a:prstGeom prst="rect">
            <a:avLst/>
          </a:prstGeom>
        </p:spPr>
        <p:txBody>
          <a:bodyPr wrap="square">
            <a:spAutoFit/>
          </a:bodyPr>
          <a:lstStyle/>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Cho một đường thẳng d và </a:t>
            </a:r>
            <a:r>
              <a:rPr lang="en-US" sz="4500">
                <a:latin typeface="Arial" panose="020B0604020202020204" pitchFamily="34" charset="0"/>
                <a:cs typeface="Arial" panose="020B0604020202020204" pitchFamily="34" charset="0"/>
              </a:rPr>
              <a:t>hai </a:t>
            </a:r>
            <a:r>
              <a:rPr lang="en-US" sz="4500" smtClean="0">
                <a:latin typeface="Arial" panose="020B0604020202020204" pitchFamily="34" charset="0"/>
                <a:cs typeface="Arial" panose="020B0604020202020204" pitchFamily="34" charset="0"/>
              </a:rPr>
              <a:t>điểm phân </a:t>
            </a:r>
            <a:r>
              <a:rPr lang="en-US" sz="4500">
                <a:latin typeface="Arial" panose="020B0604020202020204" pitchFamily="34" charset="0"/>
                <a:cs typeface="Arial" panose="020B0604020202020204" pitchFamily="34" charset="0"/>
              </a:rPr>
              <a:t>biệt A, B không </a:t>
            </a:r>
            <a:r>
              <a:rPr lang="en-US" sz="4500">
                <a:latin typeface="Arial" panose="020B0604020202020204" pitchFamily="34" charset="0"/>
                <a:cs typeface="Arial" panose="020B0604020202020204" pitchFamily="34" charset="0"/>
              </a:rPr>
              <a:t>thuộc </a:t>
            </a:r>
            <a:r>
              <a:rPr lang="en-US" sz="4500" smtClean="0">
                <a:latin typeface="Arial" panose="020B0604020202020204" pitchFamily="34" charset="0"/>
                <a:cs typeface="Arial" panose="020B0604020202020204" pitchFamily="34" charset="0"/>
              </a:rPr>
              <a:t>d. Tìm điểm </a:t>
            </a:r>
            <a:r>
              <a:rPr lang="en-US" sz="4500">
                <a:latin typeface="Arial" panose="020B0604020202020204" pitchFamily="34" charset="0"/>
                <a:cs typeface="Arial" panose="020B0604020202020204" pitchFamily="34" charset="0"/>
              </a:rPr>
              <a:t>C </a:t>
            </a:r>
            <a:r>
              <a:rPr lang="en-US" sz="4500">
                <a:latin typeface="Arial" panose="020B0604020202020204" pitchFamily="34" charset="0"/>
                <a:cs typeface="Arial" panose="020B0604020202020204" pitchFamily="34" charset="0"/>
              </a:rPr>
              <a:t>thuộc </a:t>
            </a:r>
            <a:r>
              <a:rPr lang="en-US" sz="4500">
                <a:latin typeface="Arial" panose="020B0604020202020204" pitchFamily="34" charset="0"/>
                <a:cs typeface="Arial" panose="020B0604020202020204" pitchFamily="34" charset="0"/>
              </a:rPr>
              <a:t>d</a:t>
            </a:r>
            <a:r>
              <a:rPr lang="en-US" sz="4500" smtClean="0">
                <a:latin typeface="Arial" panose="020B0604020202020204" pitchFamily="34" charset="0"/>
                <a:cs typeface="Arial" panose="020B0604020202020204" pitchFamily="34" charset="0"/>
              </a:rPr>
              <a:t> </a:t>
            </a:r>
            <a:r>
              <a:rPr lang="en-US" sz="4500">
                <a:latin typeface="Arial" panose="020B0604020202020204" pitchFamily="34" charset="0"/>
                <a:cs typeface="Arial" panose="020B0604020202020204" pitchFamily="34" charset="0"/>
              </a:rPr>
              <a:t>sao cho A, B, </a:t>
            </a:r>
            <a:r>
              <a:rPr lang="en-US" sz="4500">
                <a:latin typeface="Arial" panose="020B0604020202020204" pitchFamily="34" charset="0"/>
                <a:cs typeface="Arial" panose="020B0604020202020204" pitchFamily="34" charset="0"/>
              </a:rPr>
              <a:t>C </a:t>
            </a:r>
            <a:r>
              <a:rPr lang="en-US" sz="4500" smtClean="0">
                <a:latin typeface="Arial" panose="020B0604020202020204" pitchFamily="34" charset="0"/>
                <a:cs typeface="Arial" panose="020B0604020202020204" pitchFamily="34" charset="0"/>
              </a:rPr>
              <a:t>thẳng hàng. Khi </a:t>
            </a:r>
            <a:r>
              <a:rPr lang="en-US" sz="4500">
                <a:latin typeface="Arial" panose="020B0604020202020204" pitchFamily="34" charset="0"/>
                <a:cs typeface="Arial" panose="020B0604020202020204" pitchFamily="34" charset="0"/>
              </a:rPr>
              <a:t>nào </a:t>
            </a:r>
            <a:r>
              <a:rPr lang="en-US" sz="4500" smtClean="0">
                <a:latin typeface="Arial" panose="020B0604020202020204" pitchFamily="34" charset="0"/>
                <a:cs typeface="Arial" panose="020B0604020202020204" pitchFamily="34" charset="0"/>
              </a:rPr>
              <a:t>không thể tìm </a:t>
            </a:r>
            <a:r>
              <a:rPr lang="en-US" sz="4500">
                <a:latin typeface="Arial" panose="020B0604020202020204" pitchFamily="34" charset="0"/>
                <a:cs typeface="Arial" panose="020B0604020202020204" pitchFamily="34" charset="0"/>
              </a:rPr>
              <a:t>được </a:t>
            </a:r>
            <a:r>
              <a:rPr lang="en-US" sz="4500" smtClean="0">
                <a:latin typeface="Arial" panose="020B0604020202020204" pitchFamily="34" charset="0"/>
                <a:cs typeface="Arial" panose="020B0604020202020204" pitchFamily="34" charset="0"/>
              </a:rPr>
              <a:t>điểm </a:t>
            </a:r>
            <a:r>
              <a:rPr lang="en-US" sz="4500">
                <a:latin typeface="Arial" panose="020B0604020202020204" pitchFamily="34" charset="0"/>
                <a:cs typeface="Arial" panose="020B0604020202020204" pitchFamily="34" charset="0"/>
              </a:rPr>
              <a:t>C như vậy?</a:t>
            </a:r>
          </a:p>
        </p:txBody>
      </p:sp>
      <p:pic>
        <p:nvPicPr>
          <p:cNvPr id="14"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5653668" y="367616"/>
            <a:ext cx="1988865" cy="1909310"/>
          </a:xfrm>
          <a:prstGeom prst="rect">
            <a:avLst/>
          </a:prstGeom>
        </p:spPr>
      </p:pic>
    </p:spTree>
    <p:extLst>
      <p:ext uri="{BB962C8B-B14F-4D97-AF65-F5344CB8AC3E}">
        <p14:creationId xmlns:p14="http://schemas.microsoft.com/office/powerpoint/2010/main" val="58575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A80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43000" y="596224"/>
            <a:ext cx="16104439" cy="9105298"/>
          </a:xfrm>
          <a:prstGeom prst="rect">
            <a:avLst/>
          </a:prstGeom>
        </p:spPr>
      </p:pic>
      <p:cxnSp>
        <p:nvCxnSpPr>
          <p:cNvPr id="22" name="Straight Connector 21"/>
          <p:cNvCxnSpPr/>
          <p:nvPr/>
        </p:nvCxnSpPr>
        <p:spPr>
          <a:xfrm flipV="1">
            <a:off x="12746840" y="3646120"/>
            <a:ext cx="3340873" cy="35830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4566461" y="505319"/>
            <a:ext cx="1983120" cy="1903795"/>
          </a:xfrm>
          <a:prstGeom prst="rect">
            <a:avLst/>
          </a:prstGeom>
        </p:spPr>
      </p:pic>
      <p:sp>
        <p:nvSpPr>
          <p:cNvPr id="8" name="TextBox 7"/>
          <p:cNvSpPr txBox="1"/>
          <p:nvPr/>
        </p:nvSpPr>
        <p:spPr>
          <a:xfrm>
            <a:off x="6858000" y="1164682"/>
            <a:ext cx="4422895" cy="923330"/>
          </a:xfrm>
          <a:prstGeom prst="rect">
            <a:avLst/>
          </a:prstGeom>
        </p:spPr>
        <p:txBody>
          <a:bodyPr wrap="square" lIns="0" tIns="0" rIns="0" bIns="0" rtlCol="0" anchor="t">
            <a:spAutoFit/>
          </a:bodyPr>
          <a:lstStyle/>
          <a:p>
            <a:pPr algn="ctr">
              <a:lnSpc>
                <a:spcPct val="120000"/>
              </a:lnSpc>
              <a:spcBef>
                <a:spcPts val="600"/>
              </a:spcBef>
              <a:spcAft>
                <a:spcPts val="600"/>
              </a:spcAft>
            </a:pPr>
            <a:r>
              <a:rPr lang="en-US" sz="5000" b="1" smtClean="0">
                <a:solidFill>
                  <a:srgbClr val="C00000"/>
                </a:solidFill>
                <a:latin typeface="Arial" panose="020B0604020202020204" pitchFamily="34" charset="0"/>
                <a:cs typeface="Arial" panose="020B0604020202020204" pitchFamily="34" charset="0"/>
              </a:rPr>
              <a:t>Giải</a:t>
            </a:r>
            <a:endParaRPr lang="en-US" sz="5000" b="1">
              <a:solidFill>
                <a:srgbClr val="C00000"/>
              </a:solidFill>
              <a:latin typeface="Arial" panose="020B0604020202020204" pitchFamily="34" charset="0"/>
              <a:cs typeface="Arial" panose="020B0604020202020204" pitchFamily="34" charset="0"/>
            </a:endParaRPr>
          </a:p>
        </p:txBody>
      </p:sp>
      <p:sp>
        <p:nvSpPr>
          <p:cNvPr id="4" name="Rectangle 3"/>
          <p:cNvSpPr/>
          <p:nvPr/>
        </p:nvSpPr>
        <p:spPr>
          <a:xfrm>
            <a:off x="1933871" y="2563550"/>
            <a:ext cx="9682632" cy="2585323"/>
          </a:xfrm>
          <a:prstGeom prst="rect">
            <a:avLst/>
          </a:prstGeom>
        </p:spPr>
        <p:txBody>
          <a:bodyPr wrap="square">
            <a:spAutoFit/>
          </a:bodyPr>
          <a:lstStyle/>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Vì hai điểm A, B phân </a:t>
            </a:r>
            <a:r>
              <a:rPr lang="en-US" sz="4500">
                <a:latin typeface="Arial" panose="020B0604020202020204" pitchFamily="34" charset="0"/>
                <a:cs typeface="Arial" panose="020B0604020202020204" pitchFamily="34" charset="0"/>
              </a:rPr>
              <a:t>biệt </a:t>
            </a:r>
            <a:r>
              <a:rPr lang="en-US" sz="4500" smtClean="0">
                <a:latin typeface="Arial" panose="020B0604020202020204" pitchFamily="34" charset="0"/>
                <a:cs typeface="Arial" panose="020B0604020202020204" pitchFamily="34" charset="0"/>
              </a:rPr>
              <a:t>nên có </a:t>
            </a:r>
            <a:r>
              <a:rPr lang="en-US" sz="4500">
                <a:latin typeface="Arial" panose="020B0604020202020204" pitchFamily="34" charset="0"/>
                <a:cs typeface="Arial" panose="020B0604020202020204" pitchFamily="34" charset="0"/>
              </a:rPr>
              <a:t>thể </a:t>
            </a:r>
            <a:r>
              <a:rPr lang="en-US" sz="4500">
                <a:latin typeface="Arial" panose="020B0604020202020204" pitchFamily="34" charset="0"/>
                <a:cs typeface="Arial" panose="020B0604020202020204" pitchFamily="34" charset="0"/>
              </a:rPr>
              <a:t>vẽ </a:t>
            </a:r>
            <a:r>
              <a:rPr lang="en-US" sz="4500" smtClean="0">
                <a:latin typeface="Arial" panose="020B0604020202020204" pitchFamily="34" charset="0"/>
                <a:cs typeface="Arial" panose="020B0604020202020204" pitchFamily="34" charset="0"/>
              </a:rPr>
              <a:t>được đường </a:t>
            </a:r>
            <a:r>
              <a:rPr lang="en-US" sz="4500">
                <a:latin typeface="Arial" panose="020B0604020202020204" pitchFamily="34" charset="0"/>
                <a:cs typeface="Arial" panose="020B0604020202020204" pitchFamily="34" charset="0"/>
              </a:rPr>
              <a:t>thẳng </a:t>
            </a:r>
            <a:r>
              <a:rPr lang="en-US" sz="4500" smtClean="0">
                <a:latin typeface="Arial" panose="020B0604020202020204" pitchFamily="34" charset="0"/>
                <a:cs typeface="Arial" panose="020B0604020202020204" pitchFamily="34" charset="0"/>
              </a:rPr>
              <a:t>d’ </a:t>
            </a:r>
            <a:r>
              <a:rPr lang="en-US" sz="4500">
                <a:latin typeface="Arial" panose="020B0604020202020204" pitchFamily="34" charset="0"/>
                <a:cs typeface="Arial" panose="020B0604020202020204" pitchFamily="34" charset="0"/>
              </a:rPr>
              <a:t>đi </a:t>
            </a:r>
            <a:r>
              <a:rPr lang="en-US" sz="4500" smtClean="0">
                <a:latin typeface="Arial" panose="020B0604020202020204" pitchFamily="34" charset="0"/>
                <a:cs typeface="Arial" panose="020B0604020202020204" pitchFamily="34" charset="0"/>
              </a:rPr>
              <a:t>qua hai </a:t>
            </a:r>
            <a:r>
              <a:rPr lang="en-US" sz="4500">
                <a:latin typeface="Arial" panose="020B0604020202020204" pitchFamily="34" charset="0"/>
                <a:cs typeface="Arial" panose="020B0604020202020204" pitchFamily="34" charset="0"/>
              </a:rPr>
              <a:t>điểm đó.</a:t>
            </a:r>
          </a:p>
        </p:txBody>
      </p:sp>
      <p:sp>
        <p:nvSpPr>
          <p:cNvPr id="15" name="TextBox 14">
            <a:extLst>
              <a:ext uri="{FF2B5EF4-FFF2-40B4-BE49-F238E27FC236}">
                <a16:creationId xmlns:a16="http://schemas.microsoft.com/office/drawing/2014/main" id="{C2F87412-107F-44E1-A048-F4EEBBD1BFCE}"/>
              </a:ext>
            </a:extLst>
          </p:cNvPr>
          <p:cNvSpPr txBox="1"/>
          <p:nvPr/>
        </p:nvSpPr>
        <p:spPr>
          <a:xfrm flipH="1">
            <a:off x="14363039" y="5351283"/>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chemeClr val="tx2"/>
              </a:solidFill>
              <a:latin typeface="Arial" panose="020B0604020202020204" pitchFamily="34" charset="0"/>
              <a:cs typeface="Arial" panose="020B0604020202020204" pitchFamily="34" charset="0"/>
            </a:endParaRPr>
          </a:p>
        </p:txBody>
      </p:sp>
      <p:grpSp>
        <p:nvGrpSpPr>
          <p:cNvPr id="33" name="Group 32"/>
          <p:cNvGrpSpPr/>
          <p:nvPr/>
        </p:nvGrpSpPr>
        <p:grpSpPr>
          <a:xfrm>
            <a:off x="12159433" y="3543300"/>
            <a:ext cx="5316606" cy="4015082"/>
            <a:chOff x="9727716" y="3505494"/>
            <a:chExt cx="5316606" cy="4015082"/>
          </a:xfrm>
        </p:grpSpPr>
        <p:sp>
          <p:nvSpPr>
            <p:cNvPr id="18" name="TextBox 17">
              <a:extLst>
                <a:ext uri="{FF2B5EF4-FFF2-40B4-BE49-F238E27FC236}">
                  <a16:creationId xmlns:a16="http://schemas.microsoft.com/office/drawing/2014/main" id="{C2F87412-107F-44E1-A048-F4EEBBD1BFCE}"/>
                </a:ext>
              </a:extLst>
            </p:cNvPr>
            <p:cNvSpPr txBox="1"/>
            <p:nvPr/>
          </p:nvSpPr>
          <p:spPr>
            <a:xfrm flipH="1">
              <a:off x="10630195" y="6735746"/>
              <a:ext cx="883972"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C2F87412-107F-44E1-A048-F4EEBBD1BFCE}"/>
                </a:ext>
              </a:extLst>
            </p:cNvPr>
            <p:cNvSpPr txBox="1"/>
            <p:nvPr/>
          </p:nvSpPr>
          <p:spPr>
            <a:xfrm flipH="1">
              <a:off x="12010066" y="3505494"/>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242CFBD7-EAF3-4CD2-AB8F-420462532F1F}"/>
                </a:ext>
              </a:extLst>
            </p:cNvPr>
            <p:cNvSpPr txBox="1"/>
            <p:nvPr/>
          </p:nvSpPr>
          <p:spPr>
            <a:xfrm flipH="1">
              <a:off x="10630195" y="6219532"/>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242CFBD7-EAF3-4CD2-AB8F-420462532F1F}"/>
                </a:ext>
              </a:extLst>
            </p:cNvPr>
            <p:cNvSpPr txBox="1"/>
            <p:nvPr/>
          </p:nvSpPr>
          <p:spPr>
            <a:xfrm flipH="1">
              <a:off x="12591554" y="4150190"/>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2F87412-107F-44E1-A048-F4EEBBD1BFCE}"/>
                </a:ext>
              </a:extLst>
            </p:cNvPr>
            <p:cNvSpPr txBox="1"/>
            <p:nvPr/>
          </p:nvSpPr>
          <p:spPr>
            <a:xfrm flipH="1">
              <a:off x="14046507" y="4077886"/>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d</a:t>
              </a:r>
              <a:endParaRPr lang="en-US" sz="4500" dirty="0">
                <a:solidFill>
                  <a:schemeClr val="tx2"/>
                </a:solidFill>
                <a:latin typeface="Arial" panose="020B0604020202020204" pitchFamily="34" charset="0"/>
                <a:cs typeface="Arial" panose="020B0604020202020204" pitchFamily="34" charset="0"/>
              </a:endParaRPr>
            </a:p>
          </p:txBody>
        </p:sp>
        <p:cxnSp>
          <p:nvCxnSpPr>
            <p:cNvPr id="13" name="Straight Connector 12"/>
            <p:cNvCxnSpPr/>
            <p:nvPr/>
          </p:nvCxnSpPr>
          <p:spPr>
            <a:xfrm flipV="1">
              <a:off x="9727716" y="4751216"/>
              <a:ext cx="4752612" cy="11123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C2F87412-107F-44E1-A048-F4EEBBD1BFCE}"/>
              </a:ext>
            </a:extLst>
          </p:cNvPr>
          <p:cNvSpPr txBox="1"/>
          <p:nvPr/>
        </p:nvSpPr>
        <p:spPr>
          <a:xfrm flipH="1">
            <a:off x="12247932" y="6421935"/>
            <a:ext cx="997815" cy="784830"/>
          </a:xfrm>
          <a:prstGeom prst="rect">
            <a:avLst/>
          </a:prstGeom>
          <a:solidFill>
            <a:schemeClr val="bg1">
              <a:alpha val="2000"/>
            </a:schemeClr>
          </a:solidFill>
        </p:spPr>
        <p:txBody>
          <a:bodyPr wrap="square" rtlCol="0">
            <a:spAutoFit/>
          </a:bodyPr>
          <a:lstStyle/>
          <a:p>
            <a:r>
              <a:rPr lang="en-GB" sz="4500">
                <a:solidFill>
                  <a:schemeClr val="tx2"/>
                </a:solidFill>
                <a:latin typeface="Arial" panose="020B0604020202020204" pitchFamily="34" charset="0"/>
                <a:cs typeface="Arial" panose="020B0604020202020204" pitchFamily="34" charset="0"/>
                <a:sym typeface="Wingdings" panose="05000000000000000000" pitchFamily="2" charset="2"/>
              </a:rPr>
              <a:t>d</a:t>
            </a:r>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tx2"/>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42CFBD7-EAF3-4CD2-AB8F-420462532F1F}"/>
              </a:ext>
            </a:extLst>
          </p:cNvPr>
          <p:cNvSpPr txBox="1"/>
          <p:nvPr/>
        </p:nvSpPr>
        <p:spPr>
          <a:xfrm flipH="1">
            <a:off x="14258595" y="4952791"/>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34" name="Rectangle 33"/>
          <p:cNvSpPr/>
          <p:nvPr/>
        </p:nvSpPr>
        <p:spPr>
          <a:xfrm>
            <a:off x="1950548" y="5437654"/>
            <a:ext cx="9144000" cy="3416320"/>
          </a:xfrm>
          <a:prstGeom prst="rect">
            <a:avLst/>
          </a:prstGeom>
        </p:spPr>
        <p:txBody>
          <a:bodyPr>
            <a:spAutoFit/>
          </a:bodyPr>
          <a:lstStyle/>
          <a:p>
            <a:pPr algn="just">
              <a:lnSpc>
                <a:spcPct val="120000"/>
              </a:lnSpc>
              <a:spcBef>
                <a:spcPts val="600"/>
              </a:spcBef>
              <a:spcAft>
                <a:spcPts val="600"/>
              </a:spcAft>
            </a:pPr>
            <a:r>
              <a:rPr lang="en-US" sz="4500">
                <a:latin typeface="Arial" panose="020B0604020202020204" pitchFamily="34" charset="0"/>
                <a:cs typeface="Arial" panose="020B0604020202020204" pitchFamily="34" charset="0"/>
              </a:rPr>
              <a:t>Nếu </a:t>
            </a:r>
            <a:r>
              <a:rPr lang="en-US" sz="4500" smtClean="0">
                <a:latin typeface="Arial" panose="020B0604020202020204" pitchFamily="34" charset="0"/>
                <a:cs typeface="Arial" panose="020B0604020202020204" pitchFamily="34" charset="0"/>
              </a:rPr>
              <a:t>d’ </a:t>
            </a:r>
            <a:r>
              <a:rPr lang="en-US" sz="4500">
                <a:latin typeface="Arial" panose="020B0604020202020204" pitchFamily="34" charset="0"/>
                <a:cs typeface="Arial" panose="020B0604020202020204" pitchFamily="34" charset="0"/>
              </a:rPr>
              <a:t>cắt </a:t>
            </a:r>
            <a:r>
              <a:rPr lang="en-US" sz="4500" smtClean="0">
                <a:latin typeface="Arial" panose="020B0604020202020204" pitchFamily="34" charset="0"/>
                <a:cs typeface="Arial" panose="020B0604020202020204" pitchFamily="34" charset="0"/>
              </a:rPr>
              <a:t>d thì </a:t>
            </a:r>
            <a:r>
              <a:rPr lang="en-US" sz="4500">
                <a:latin typeface="Arial" panose="020B0604020202020204" pitchFamily="34" charset="0"/>
                <a:cs typeface="Arial" panose="020B0604020202020204" pitchFamily="34" charset="0"/>
              </a:rPr>
              <a:t>giao điểm là điểm </a:t>
            </a:r>
            <a:r>
              <a:rPr lang="en-US" sz="4500">
                <a:latin typeface="Arial" panose="020B0604020202020204" pitchFamily="34" charset="0"/>
                <a:cs typeface="Arial" panose="020B0604020202020204" pitchFamily="34" charset="0"/>
              </a:rPr>
              <a:t>C </a:t>
            </a:r>
            <a:r>
              <a:rPr lang="en-US" sz="4500" smtClean="0">
                <a:latin typeface="Arial" panose="020B0604020202020204" pitchFamily="34" charset="0"/>
                <a:cs typeface="Arial" panose="020B0604020202020204" pitchFamily="34" charset="0"/>
              </a:rPr>
              <a:t>cần tìm. Nếu d’ song song với d thì không thể </a:t>
            </a:r>
            <a:r>
              <a:rPr lang="en-US" sz="4500">
                <a:latin typeface="Arial" panose="020B0604020202020204" pitchFamily="34" charset="0"/>
                <a:cs typeface="Arial" panose="020B0604020202020204" pitchFamily="34" charset="0"/>
              </a:rPr>
              <a:t>tìm được điểm C thoả mãn yêu cầu.</a:t>
            </a:r>
          </a:p>
        </p:txBody>
      </p:sp>
    </p:spTree>
    <p:extLst>
      <p:ext uri="{BB962C8B-B14F-4D97-AF65-F5344CB8AC3E}">
        <p14:creationId xmlns:p14="http://schemas.microsoft.com/office/powerpoint/2010/main" val="69740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1000"/>
                                        <p:tgtEl>
                                          <p:spTgt spid="34"/>
                                        </p:tgtEl>
                                      </p:cBhvr>
                                    </p:animEffect>
                                    <p:anim calcmode="lin" valueType="num">
                                      <p:cBhvr>
                                        <p:cTn id="15" dur="1000" fill="hold"/>
                                        <p:tgtEl>
                                          <p:spTgt spid="34"/>
                                        </p:tgtEl>
                                        <p:attrNameLst>
                                          <p:attrName>ppt_x</p:attrName>
                                        </p:attrNameLst>
                                      </p:cBhvr>
                                      <p:tavLst>
                                        <p:tav tm="0">
                                          <p:val>
                                            <p:strVal val="#ppt_x"/>
                                          </p:val>
                                        </p:tav>
                                        <p:tav tm="100000">
                                          <p:val>
                                            <p:strVal val="#ppt_x"/>
                                          </p:val>
                                        </p:tav>
                                      </p:tavLst>
                                    </p:anim>
                                    <p:anim calcmode="lin" valueType="num">
                                      <p:cBhvr>
                                        <p:cTn id="1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arn(inVertical)">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Vertical)">
                                      <p:cBhvr>
                                        <p:cTn id="26" dur="500"/>
                                        <p:tgtEl>
                                          <p:spTgt spid="2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barn(inVertical)">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animBg="1"/>
      <p:bldP spid="31" grpId="0" animBg="1"/>
      <p:bldP spid="16" grpId="0" animBg="1"/>
      <p:bldP spid="3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27448">
            <a:off x="-644843" y="-7596216"/>
            <a:ext cx="19606554" cy="9879781"/>
          </a:xfrm>
          <a:prstGeom prst="rect">
            <a:avLst/>
          </a:prstGeom>
        </p:spPr>
      </p:pic>
      <p:sp>
        <p:nvSpPr>
          <p:cNvPr id="3" name="TextBox 3"/>
          <p:cNvSpPr txBox="1"/>
          <p:nvPr/>
        </p:nvSpPr>
        <p:spPr>
          <a:xfrm>
            <a:off x="4311178" y="171277"/>
            <a:ext cx="10030449" cy="1269578"/>
          </a:xfrm>
          <a:prstGeom prst="rect">
            <a:avLst/>
          </a:prstGeom>
        </p:spPr>
        <p:txBody>
          <a:bodyPr lIns="0" tIns="0" rIns="0" bIns="0" rtlCol="0" anchor="t">
            <a:spAutoFit/>
          </a:bodyPr>
          <a:lstStyle/>
          <a:p>
            <a:pPr algn="ctr">
              <a:lnSpc>
                <a:spcPts val="9900"/>
              </a:lnSpc>
            </a:pPr>
            <a:r>
              <a:rPr lang="en-US" sz="6000" b="1" smtClean="0">
                <a:solidFill>
                  <a:schemeClr val="accent5">
                    <a:lumMod val="50000"/>
                  </a:schemeClr>
                </a:solidFill>
                <a:latin typeface="Arial" panose="020B0604020202020204" pitchFamily="34" charset="0"/>
                <a:cs typeface="Arial" panose="020B0604020202020204" pitchFamily="34" charset="0"/>
              </a:rPr>
              <a:t>LUYỆN TẬP</a:t>
            </a:r>
            <a:endParaRPr lang="en-US" sz="6000" b="1">
              <a:solidFill>
                <a:schemeClr val="accent5">
                  <a:lumMod val="50000"/>
                </a:schemeClr>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54646">
            <a:off x="-733841" y="11872"/>
            <a:ext cx="4046232" cy="130950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534679">
            <a:off x="15171116" y="-313477"/>
            <a:ext cx="3170920" cy="1960205"/>
          </a:xfrm>
          <a:prstGeom prst="rect">
            <a:avLst/>
          </a:prstGeom>
        </p:spPr>
      </p:pic>
      <p:sp>
        <p:nvSpPr>
          <p:cNvPr id="10" name="Rectangle 9"/>
          <p:cNvSpPr/>
          <p:nvPr/>
        </p:nvSpPr>
        <p:spPr>
          <a:xfrm>
            <a:off x="1289275" y="2553510"/>
            <a:ext cx="12268200" cy="1131079"/>
          </a:xfrm>
          <a:prstGeom prst="rect">
            <a:avLst/>
          </a:prstGeom>
        </p:spPr>
        <p:txBody>
          <a:bodyPr wrap="square">
            <a:spAutoFit/>
          </a:bodyPr>
          <a:lstStyle/>
          <a:p>
            <a:pPr>
              <a:lnSpc>
                <a:spcPct val="150000"/>
              </a:lnSpc>
              <a:spcAft>
                <a:spcPts val="800"/>
              </a:spcAft>
            </a:pPr>
            <a:r>
              <a:rPr lang="nl-NL" sz="4500" b="1" smtClean="0">
                <a:solidFill>
                  <a:srgbClr val="000000"/>
                </a:solidFill>
                <a:latin typeface="Arial" panose="020B0604020202020204" pitchFamily="34" charset="0"/>
                <a:ea typeface="Times New Roman" panose="02020603050405020304" pitchFamily="18" charset="0"/>
                <a:cs typeface="Arial" panose="020B0604020202020204" pitchFamily="34" charset="0"/>
              </a:rPr>
              <a:t>Bài 8.1 (SGK – tr.47):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Quan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sát hình 8.11:</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sp>
        <p:nvSpPr>
          <p:cNvPr id="12" name="Rectangle 11"/>
          <p:cNvSpPr/>
          <p:nvPr/>
        </p:nvSpPr>
        <p:spPr>
          <a:xfrm>
            <a:off x="966934" y="7017979"/>
            <a:ext cx="16383000" cy="2739211"/>
          </a:xfrm>
          <a:prstGeom prst="rect">
            <a:avLst/>
          </a:prstGeom>
        </p:spPr>
        <p:txBody>
          <a:bodyPr wrap="square">
            <a:spAutoFit/>
          </a:bodyPr>
          <a:lstStyle/>
          <a:p>
            <a:pPr algn="just">
              <a:lnSpc>
                <a:spcPct val="120000"/>
              </a:lnSpc>
              <a:spcBef>
                <a:spcPts val="600"/>
              </a:spcBef>
              <a:spcAft>
                <a:spcPts val="6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 Giao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điểm của hai đường thẳng a và b là những điểm nào?</a:t>
            </a:r>
            <a:endParaRPr lang="en-US" sz="450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600"/>
              </a:spcBef>
              <a:spcAft>
                <a:spcPts val="6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b) Điểm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A thuộc đường thẳng nào và không thuộc đường thẳng nào? Hãy trả lời câu hỏi bằng câu diễn đạt và bằng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kí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hiệu.</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grpSp>
        <p:nvGrpSpPr>
          <p:cNvPr id="17" name="Group 16"/>
          <p:cNvGrpSpPr/>
          <p:nvPr/>
        </p:nvGrpSpPr>
        <p:grpSpPr>
          <a:xfrm>
            <a:off x="5410200" y="3762400"/>
            <a:ext cx="6214924" cy="2365751"/>
            <a:chOff x="5477273" y="3488086"/>
            <a:chExt cx="6214924" cy="2365751"/>
          </a:xfrm>
        </p:grpSpPr>
        <p:cxnSp>
          <p:nvCxnSpPr>
            <p:cNvPr id="18" name="Straight Connector 17"/>
            <p:cNvCxnSpPr/>
            <p:nvPr/>
          </p:nvCxnSpPr>
          <p:spPr>
            <a:xfrm>
              <a:off x="5845678" y="4645938"/>
              <a:ext cx="5846519" cy="8003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5752320" y="4139560"/>
              <a:ext cx="5482677" cy="16961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2F87412-107F-44E1-A048-F4EEBBD1BFCE}"/>
                </a:ext>
              </a:extLst>
            </p:cNvPr>
            <p:cNvSpPr txBox="1"/>
            <p:nvPr/>
          </p:nvSpPr>
          <p:spPr>
            <a:xfrm flipH="1">
              <a:off x="8014416" y="4075255"/>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P</a:t>
              </a:r>
              <a:endParaRPr lang="en-US" sz="4500" dirty="0">
                <a:solidFill>
                  <a:schemeClr val="tx2"/>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242CFBD7-EAF3-4CD2-AB8F-420462532F1F}"/>
                </a:ext>
              </a:extLst>
            </p:cNvPr>
            <p:cNvSpPr txBox="1"/>
            <p:nvPr/>
          </p:nvSpPr>
          <p:spPr>
            <a:xfrm flipH="1">
              <a:off x="8271952" y="4596167"/>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242CFBD7-EAF3-4CD2-AB8F-420462532F1F}"/>
                </a:ext>
              </a:extLst>
            </p:cNvPr>
            <p:cNvSpPr txBox="1"/>
            <p:nvPr/>
          </p:nvSpPr>
          <p:spPr>
            <a:xfrm flipH="1">
              <a:off x="10316213" y="3976484"/>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242CFBD7-EAF3-4CD2-AB8F-420462532F1F}"/>
                </a:ext>
              </a:extLst>
            </p:cNvPr>
            <p:cNvSpPr txBox="1"/>
            <p:nvPr/>
          </p:nvSpPr>
          <p:spPr>
            <a:xfrm flipH="1">
              <a:off x="10706351" y="4966200"/>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C2F87412-107F-44E1-A048-F4EEBBD1BFCE}"/>
                </a:ext>
              </a:extLst>
            </p:cNvPr>
            <p:cNvSpPr txBox="1"/>
            <p:nvPr/>
          </p:nvSpPr>
          <p:spPr>
            <a:xfrm flipH="1">
              <a:off x="5631584" y="3756319"/>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C2F87412-107F-44E1-A048-F4EEBBD1BFCE}"/>
                </a:ext>
              </a:extLst>
            </p:cNvPr>
            <p:cNvSpPr txBox="1"/>
            <p:nvPr/>
          </p:nvSpPr>
          <p:spPr>
            <a:xfrm flipH="1">
              <a:off x="10582001" y="4552880"/>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C2F87412-107F-44E1-A048-F4EEBBD1BFCE}"/>
                </a:ext>
              </a:extLst>
            </p:cNvPr>
            <p:cNvSpPr txBox="1"/>
            <p:nvPr/>
          </p:nvSpPr>
          <p:spPr>
            <a:xfrm flipH="1">
              <a:off x="10218247" y="3488086"/>
              <a:ext cx="727508"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C2F87412-107F-44E1-A048-F4EEBBD1BFCE}"/>
                </a:ext>
              </a:extLst>
            </p:cNvPr>
            <p:cNvSpPr txBox="1"/>
            <p:nvPr/>
          </p:nvSpPr>
          <p:spPr>
            <a:xfrm flipH="1">
              <a:off x="5477273" y="5069007"/>
              <a:ext cx="703952"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grpSp>
      <p:sp>
        <p:nvSpPr>
          <p:cNvPr id="36" name="Rectangle 35"/>
          <p:cNvSpPr/>
          <p:nvPr/>
        </p:nvSpPr>
        <p:spPr>
          <a:xfrm>
            <a:off x="7408040" y="6081662"/>
            <a:ext cx="2642518"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8.11</a:t>
            </a:r>
            <a:endParaRPr lang="en-US" sz="4500" i="1"/>
          </a:p>
        </p:txBody>
      </p:sp>
    </p:spTree>
    <p:extLst>
      <p:ext uri="{BB962C8B-B14F-4D97-AF65-F5344CB8AC3E}">
        <p14:creationId xmlns:p14="http://schemas.microsoft.com/office/powerpoint/2010/main" val="2301088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3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31249" y="814838"/>
            <a:ext cx="15120507" cy="835751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796324">
            <a:off x="658097" y="7935165"/>
            <a:ext cx="3900415" cy="1304866"/>
          </a:xfrm>
          <a:prstGeom prst="rect">
            <a:avLst/>
          </a:prstGeom>
        </p:spPr>
      </p:pic>
      <p:sp>
        <p:nvSpPr>
          <p:cNvPr id="5" name="TextBox 5"/>
          <p:cNvSpPr txBox="1"/>
          <p:nvPr/>
        </p:nvSpPr>
        <p:spPr>
          <a:xfrm>
            <a:off x="1795012" y="2994344"/>
            <a:ext cx="14801755" cy="3477875"/>
          </a:xfrm>
          <a:prstGeom prst="rect">
            <a:avLst/>
          </a:prstGeom>
        </p:spPr>
        <p:txBody>
          <a:bodyPr wrap="square" lIns="0" tIns="0" rIns="0" bIns="0" rtlCol="0" anchor="t">
            <a:spAutoFit/>
          </a:bodyPr>
          <a:lstStyle/>
          <a:p>
            <a:pPr algn="ctr">
              <a:lnSpc>
                <a:spcPct val="120000"/>
              </a:lnSpc>
              <a:spcBef>
                <a:spcPts val="600"/>
              </a:spcBef>
              <a:spcAft>
                <a:spcPts val="600"/>
              </a:spcAft>
            </a:pPr>
            <a:r>
              <a:rPr lang="en-US" sz="9000" b="1" smtClean="0">
                <a:solidFill>
                  <a:srgbClr val="FFA800"/>
                </a:solidFill>
                <a:latin typeface="Arial" panose="020B0604020202020204" pitchFamily="34" charset="0"/>
                <a:cs typeface="Arial" panose="020B0604020202020204" pitchFamily="34" charset="0"/>
              </a:rPr>
              <a:t>BÀI </a:t>
            </a:r>
            <a:r>
              <a:rPr lang="en-US" sz="9000" b="1" smtClean="0">
                <a:solidFill>
                  <a:srgbClr val="FFA800"/>
                </a:solidFill>
                <a:latin typeface="Arial" panose="020B0604020202020204" pitchFamily="34" charset="0"/>
                <a:cs typeface="Arial" panose="020B0604020202020204" pitchFamily="34" charset="0"/>
              </a:rPr>
              <a:t>32</a:t>
            </a:r>
            <a:endParaRPr lang="en-US" sz="9000" b="1" smtClean="0">
              <a:solidFill>
                <a:srgbClr val="FFA800"/>
              </a:solidFill>
              <a:latin typeface="Arial" panose="020B0604020202020204" pitchFamily="34" charset="0"/>
              <a:cs typeface="Arial" panose="020B0604020202020204" pitchFamily="34" charset="0"/>
            </a:endParaRPr>
          </a:p>
          <a:p>
            <a:pPr algn="ctr">
              <a:lnSpc>
                <a:spcPct val="120000"/>
              </a:lnSpc>
              <a:spcBef>
                <a:spcPts val="600"/>
              </a:spcBef>
              <a:spcAft>
                <a:spcPts val="600"/>
              </a:spcAft>
            </a:pPr>
            <a:r>
              <a:rPr lang="en-GB" sz="9000" b="1" smtClean="0">
                <a:solidFill>
                  <a:srgbClr val="FFA800"/>
                </a:solidFill>
                <a:latin typeface="Arial" panose="020B0604020202020204" pitchFamily="34" charset="0"/>
                <a:cs typeface="Arial" panose="020B0604020202020204" pitchFamily="34" charset="0"/>
              </a:rPr>
              <a:t>ĐIỂM VÀ ĐƯỜNG THẲNG</a:t>
            </a:r>
            <a:endParaRPr lang="en-US" sz="9000" b="1">
              <a:solidFill>
                <a:srgbClr val="FFA800"/>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79051" y="238128"/>
            <a:ext cx="3458507" cy="3269861"/>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316855">
            <a:off x="14087419" y="1204350"/>
            <a:ext cx="3201028" cy="1018509"/>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345435" y="6970206"/>
            <a:ext cx="2812641" cy="2700136"/>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79879" y="0"/>
            <a:ext cx="16565640" cy="9483182"/>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373975"/>
            <a:ext cx="2547573" cy="291302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20502" flipH="1">
            <a:off x="15430883" y="566540"/>
            <a:ext cx="2763229" cy="1708178"/>
          </a:xfrm>
          <a:prstGeom prst="rect">
            <a:avLst/>
          </a:prstGeom>
        </p:spPr>
      </p:pic>
      <p:sp>
        <p:nvSpPr>
          <p:cNvPr id="14" name="TextBox 5"/>
          <p:cNvSpPr txBox="1"/>
          <p:nvPr/>
        </p:nvSpPr>
        <p:spPr>
          <a:xfrm>
            <a:off x="8229600" y="1030265"/>
            <a:ext cx="4201167" cy="780727"/>
          </a:xfrm>
          <a:prstGeom prst="rect">
            <a:avLst/>
          </a:prstGeom>
        </p:spPr>
        <p:txBody>
          <a:bodyPr wrap="square" lIns="0" tIns="0" rIns="0" bIns="0" rtlCol="0" anchor="t">
            <a:spAutoFit/>
          </a:bodyPr>
          <a:lstStyle/>
          <a:p>
            <a:pPr>
              <a:lnSpc>
                <a:spcPts val="6600"/>
              </a:lnSpc>
            </a:pPr>
            <a:r>
              <a:rPr lang="en-US" sz="5000" b="1" smtClean="0">
                <a:solidFill>
                  <a:srgbClr val="CD4343"/>
                </a:solidFill>
                <a:latin typeface="Arial" panose="020B0604020202020204" pitchFamily="34" charset="0"/>
                <a:cs typeface="Arial" panose="020B0604020202020204" pitchFamily="34" charset="0"/>
              </a:rPr>
              <a:t>Trả lời</a:t>
            </a:r>
            <a:endParaRPr lang="en-US" sz="5000" b="1">
              <a:solidFill>
                <a:srgbClr val="CD4343"/>
              </a:solidFill>
              <a:latin typeface="Arial" panose="020B0604020202020204" pitchFamily="34" charset="0"/>
              <a:cs typeface="Arial" panose="020B0604020202020204" pitchFamily="34" charset="0"/>
            </a:endParaRPr>
          </a:p>
        </p:txBody>
      </p:sp>
      <p:grpSp>
        <p:nvGrpSpPr>
          <p:cNvPr id="8" name="Group 7"/>
          <p:cNvGrpSpPr/>
          <p:nvPr/>
        </p:nvGrpSpPr>
        <p:grpSpPr>
          <a:xfrm>
            <a:off x="5943600" y="1810992"/>
            <a:ext cx="6214924" cy="2365751"/>
            <a:chOff x="5477273" y="3488086"/>
            <a:chExt cx="6214924" cy="2365751"/>
          </a:xfrm>
        </p:grpSpPr>
        <p:cxnSp>
          <p:nvCxnSpPr>
            <p:cNvPr id="9" name="Straight Connector 8"/>
            <p:cNvCxnSpPr/>
            <p:nvPr/>
          </p:nvCxnSpPr>
          <p:spPr>
            <a:xfrm>
              <a:off x="5845678" y="4645938"/>
              <a:ext cx="5846519" cy="8003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5752320" y="4139560"/>
              <a:ext cx="5482677" cy="16961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2F87412-107F-44E1-A048-F4EEBBD1BFCE}"/>
                </a:ext>
              </a:extLst>
            </p:cNvPr>
            <p:cNvSpPr txBox="1"/>
            <p:nvPr/>
          </p:nvSpPr>
          <p:spPr>
            <a:xfrm flipH="1">
              <a:off x="8014416" y="4075255"/>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P</a:t>
              </a:r>
              <a:endParaRPr lang="en-US" sz="4500" dirty="0">
                <a:solidFill>
                  <a:schemeClr val="tx2"/>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242CFBD7-EAF3-4CD2-AB8F-420462532F1F}"/>
                </a:ext>
              </a:extLst>
            </p:cNvPr>
            <p:cNvSpPr txBox="1"/>
            <p:nvPr/>
          </p:nvSpPr>
          <p:spPr>
            <a:xfrm flipH="1">
              <a:off x="8271952" y="4596167"/>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42CFBD7-EAF3-4CD2-AB8F-420462532F1F}"/>
                </a:ext>
              </a:extLst>
            </p:cNvPr>
            <p:cNvSpPr txBox="1"/>
            <p:nvPr/>
          </p:nvSpPr>
          <p:spPr>
            <a:xfrm flipH="1">
              <a:off x="10316213" y="3976484"/>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42CFBD7-EAF3-4CD2-AB8F-420462532F1F}"/>
                </a:ext>
              </a:extLst>
            </p:cNvPr>
            <p:cNvSpPr txBox="1"/>
            <p:nvPr/>
          </p:nvSpPr>
          <p:spPr>
            <a:xfrm flipH="1">
              <a:off x="10679667" y="4945338"/>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C2F87412-107F-44E1-A048-F4EEBBD1BFCE}"/>
                </a:ext>
              </a:extLst>
            </p:cNvPr>
            <p:cNvSpPr txBox="1"/>
            <p:nvPr/>
          </p:nvSpPr>
          <p:spPr>
            <a:xfrm flipH="1">
              <a:off x="5631584" y="3756319"/>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2F87412-107F-44E1-A048-F4EEBBD1BFCE}"/>
                </a:ext>
              </a:extLst>
            </p:cNvPr>
            <p:cNvSpPr txBox="1"/>
            <p:nvPr/>
          </p:nvSpPr>
          <p:spPr>
            <a:xfrm flipH="1">
              <a:off x="10582001" y="4552880"/>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C2F87412-107F-44E1-A048-F4EEBBD1BFCE}"/>
                </a:ext>
              </a:extLst>
            </p:cNvPr>
            <p:cNvSpPr txBox="1"/>
            <p:nvPr/>
          </p:nvSpPr>
          <p:spPr>
            <a:xfrm flipH="1">
              <a:off x="10218247" y="3488086"/>
              <a:ext cx="727508"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2F87412-107F-44E1-A048-F4EEBBD1BFCE}"/>
                </a:ext>
              </a:extLst>
            </p:cNvPr>
            <p:cNvSpPr txBox="1"/>
            <p:nvPr/>
          </p:nvSpPr>
          <p:spPr>
            <a:xfrm flipH="1">
              <a:off x="5477273" y="5069007"/>
              <a:ext cx="703952"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grpSp>
      <p:sp>
        <p:nvSpPr>
          <p:cNvPr id="21" name="Rectangle 20"/>
          <p:cNvSpPr/>
          <p:nvPr/>
        </p:nvSpPr>
        <p:spPr>
          <a:xfrm>
            <a:off x="7941440" y="4130254"/>
            <a:ext cx="2642518"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8.11</a:t>
            </a:r>
            <a:endParaRPr lang="en-US" sz="4500" i="1"/>
          </a:p>
        </p:txBody>
      </p:sp>
      <p:sp>
        <p:nvSpPr>
          <p:cNvPr id="4" name="Rectangle 3"/>
          <p:cNvSpPr/>
          <p:nvPr/>
        </p:nvSpPr>
        <p:spPr>
          <a:xfrm>
            <a:off x="3368239" y="5511927"/>
            <a:ext cx="13356613" cy="3387979"/>
          </a:xfrm>
          <a:prstGeom prst="rect">
            <a:avLst/>
          </a:prstGeom>
        </p:spPr>
        <p:txBody>
          <a:bodyPr wrap="square">
            <a:spAutoFit/>
          </a:bodyPr>
          <a:lstStyle/>
          <a:p>
            <a:pPr algn="just">
              <a:lnSpc>
                <a:spcPct val="110000"/>
              </a:lnSpc>
              <a:spcBef>
                <a:spcPts val="600"/>
              </a:spcBef>
              <a:spcAft>
                <a:spcPts val="6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Giao điểm của hai đường thẳng a và b là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điểm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P.</a:t>
            </a:r>
            <a:endParaRPr lang="en-US" sz="4500">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600"/>
              </a:spcBef>
              <a:spcAft>
                <a:spcPts val="6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b)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Điểm A thuộc đường thẳng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và không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thuộc đường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thẳng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US" sz="4500" smtClean="0">
                <a:latin typeface="Arial" panose="020B0604020202020204" pitchFamily="34" charset="0"/>
                <a:ea typeface="Times New Roman" panose="02020603050405020304" pitchFamily="18" charset="0"/>
                <a:cs typeface="Arial" panose="020B0604020202020204" pitchFamily="34" charset="0"/>
              </a:rPr>
              <a:t> </a:t>
            </a:r>
          </a:p>
          <a:p>
            <a:pPr algn="just">
              <a:lnSpc>
                <a:spcPct val="110000"/>
              </a:lnSpc>
              <a:spcBef>
                <a:spcPts val="600"/>
              </a:spcBef>
              <a:spcAft>
                <a:spcPts val="600"/>
              </a:spcAft>
            </a:pP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Kí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hiệu A</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A ∉ b.</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1808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A80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9458" y="0"/>
            <a:ext cx="16104439" cy="910529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121229" y="8085774"/>
            <a:ext cx="1983120" cy="1903795"/>
          </a:xfrm>
          <a:prstGeom prst="rect">
            <a:avLst/>
          </a:prstGeom>
        </p:spPr>
      </p:pic>
      <p:sp>
        <p:nvSpPr>
          <p:cNvPr id="5" name="Rectangle 4"/>
          <p:cNvSpPr/>
          <p:nvPr/>
        </p:nvSpPr>
        <p:spPr>
          <a:xfrm>
            <a:off x="2123675" y="1147048"/>
            <a:ext cx="12681870" cy="923330"/>
          </a:xfrm>
          <a:prstGeom prst="rect">
            <a:avLst/>
          </a:prstGeom>
        </p:spPr>
        <p:txBody>
          <a:bodyPr wrap="none">
            <a:spAutoFit/>
          </a:bodyPr>
          <a:lstStyle/>
          <a:p>
            <a:pPr algn="just">
              <a:lnSpc>
                <a:spcPct val="120000"/>
              </a:lnSpc>
              <a:spcBef>
                <a:spcPts val="600"/>
              </a:spcBef>
              <a:spcAft>
                <a:spcPts val="600"/>
              </a:spcAft>
            </a:pPr>
            <a:r>
              <a:rPr lang="nl-NL" sz="4500" b="1" smtClean="0">
                <a:latin typeface="Arial" panose="020B0604020202020204" pitchFamily="34" charset="0"/>
                <a:ea typeface="Times New Roman" panose="02020603050405020304" pitchFamily="18" charset="0"/>
                <a:cs typeface="Arial" panose="020B0604020202020204" pitchFamily="34" charset="0"/>
              </a:rPr>
              <a:t>Bài 8.2 </a:t>
            </a:r>
            <a:r>
              <a:rPr lang="nl-NL" sz="4500" b="1">
                <a:solidFill>
                  <a:srgbClr val="000000"/>
                </a:solidFill>
                <a:latin typeface="Arial" panose="020B0604020202020204" pitchFamily="34" charset="0"/>
                <a:ea typeface="Times New Roman" panose="02020603050405020304" pitchFamily="18" charset="0"/>
                <a:cs typeface="Arial" panose="020B0604020202020204" pitchFamily="34" charset="0"/>
              </a:rPr>
              <a:t>(SGK – </a:t>
            </a:r>
            <a:r>
              <a:rPr lang="nl-NL" sz="4500" b="1">
                <a:solidFill>
                  <a:srgbClr val="000000"/>
                </a:solidFill>
                <a:latin typeface="Arial" panose="020B0604020202020204" pitchFamily="34" charset="0"/>
                <a:ea typeface="Times New Roman" panose="02020603050405020304" pitchFamily="18" charset="0"/>
                <a:cs typeface="Arial" panose="020B0604020202020204" pitchFamily="34" charset="0"/>
              </a:rPr>
              <a:t>tr.47</a:t>
            </a:r>
            <a:r>
              <a:rPr lang="nl-NL" sz="4500" b="1"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nl-NL" sz="4500" b="1" smtClean="0">
                <a:latin typeface="Arial" panose="020B0604020202020204" pitchFamily="34" charset="0"/>
                <a:ea typeface="Times New Roman" panose="02020603050405020304" pitchFamily="18" charset="0"/>
                <a:cs typeface="Arial" panose="020B0604020202020204" pitchFamily="34" charset="0"/>
              </a:rPr>
              <a:t>:</a:t>
            </a:r>
            <a:r>
              <a:rPr lang="nl-NL" sz="4500" i="1" smtClean="0">
                <a:latin typeface="Arial" panose="020B0604020202020204" pitchFamily="34" charset="0"/>
                <a:ea typeface="Times New Roman" panose="02020603050405020304" pitchFamily="18" charset="0"/>
                <a:cs typeface="Arial" panose="020B0604020202020204" pitchFamily="34" charset="0"/>
              </a:rPr>
              <a:t>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Xem hình 8.12 và trả lời:</a:t>
            </a:r>
            <a:endParaRPr lang="en-US" sz="450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2438400" y="5408728"/>
            <a:ext cx="13894639" cy="2893100"/>
          </a:xfrm>
          <a:prstGeom prst="rect">
            <a:avLst/>
          </a:prstGeom>
        </p:spPr>
        <p:txBody>
          <a:bodyPr wrap="square">
            <a:spAutoFit/>
          </a:bodyPr>
          <a:lstStyle/>
          <a:p>
            <a:pPr>
              <a:lnSpc>
                <a:spcPct val="120000"/>
              </a:lnSpc>
              <a:spcBef>
                <a:spcPts val="600"/>
              </a:spcBef>
              <a:spcAft>
                <a:spcPts val="6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 Có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bao nhiêu bộ ba điểm thẳng hàng?</a:t>
            </a:r>
            <a:endParaRPr lang="en-US" sz="4500">
              <a:latin typeface="Arial" panose="020B0604020202020204" pitchFamily="34" charset="0"/>
              <a:ea typeface="Calibri" panose="020F0502020204030204" pitchFamily="34" charset="0"/>
              <a:cs typeface="Arial" panose="020B0604020202020204" pitchFamily="34" charset="0"/>
            </a:endParaRPr>
          </a:p>
          <a:p>
            <a:pPr>
              <a:lnSpc>
                <a:spcPct val="120000"/>
              </a:lnSpc>
              <a:spcBef>
                <a:spcPts val="600"/>
              </a:spcBef>
              <a:spcAft>
                <a:spcPts val="6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b) Hãy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nêu ít nhất hai bộ ba điểm không thẳng hàng.</a:t>
            </a:r>
            <a:endParaRPr lang="en-US" sz="4500">
              <a:latin typeface="Arial" panose="020B0604020202020204" pitchFamily="34" charset="0"/>
              <a:ea typeface="Calibri" panose="020F0502020204030204" pitchFamily="34" charset="0"/>
              <a:cs typeface="Arial" panose="020B0604020202020204" pitchFamily="34" charset="0"/>
            </a:endParaRPr>
          </a:p>
          <a:p>
            <a:pPr>
              <a:lnSpc>
                <a:spcPct val="120000"/>
              </a:lnSpc>
              <a:spcBef>
                <a:spcPts val="600"/>
              </a:spcBef>
              <a:spcAft>
                <a:spcPts val="600"/>
              </a:spcAft>
            </a:pP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c) Bốn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điểm A, B, C và S có thẳng hàng không?</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grpSp>
        <p:nvGrpSpPr>
          <p:cNvPr id="60" name="Group 59"/>
          <p:cNvGrpSpPr/>
          <p:nvPr/>
        </p:nvGrpSpPr>
        <p:grpSpPr>
          <a:xfrm>
            <a:off x="5048134" y="1991572"/>
            <a:ext cx="7322577" cy="2957669"/>
            <a:chOff x="5490988" y="2209353"/>
            <a:chExt cx="7322577" cy="2957669"/>
          </a:xfrm>
        </p:grpSpPr>
        <p:grpSp>
          <p:nvGrpSpPr>
            <p:cNvPr id="55" name="Group 54"/>
            <p:cNvGrpSpPr/>
            <p:nvPr/>
          </p:nvGrpSpPr>
          <p:grpSpPr>
            <a:xfrm>
              <a:off x="5490988" y="2209353"/>
              <a:ext cx="7322577" cy="2957669"/>
              <a:chOff x="5490988" y="2209353"/>
              <a:chExt cx="7322577" cy="2957669"/>
            </a:xfrm>
          </p:grpSpPr>
          <p:cxnSp>
            <p:nvCxnSpPr>
              <p:cNvPr id="44" name="Straight Connector 43"/>
              <p:cNvCxnSpPr/>
              <p:nvPr/>
            </p:nvCxnSpPr>
            <p:spPr>
              <a:xfrm>
                <a:off x="10562791" y="2633423"/>
                <a:ext cx="541724" cy="253359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5540909" y="3770470"/>
                <a:ext cx="6843394" cy="389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5490988" y="2209353"/>
                <a:ext cx="7322577" cy="2730337"/>
                <a:chOff x="5596197" y="3321299"/>
                <a:chExt cx="7322577" cy="2730337"/>
              </a:xfrm>
            </p:grpSpPr>
            <p:cxnSp>
              <p:nvCxnSpPr>
                <p:cNvPr id="24" name="Straight Connector 23"/>
                <p:cNvCxnSpPr/>
                <p:nvPr/>
              </p:nvCxnSpPr>
              <p:spPr>
                <a:xfrm>
                  <a:off x="6300639" y="3948233"/>
                  <a:ext cx="5593403" cy="201608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6140298" y="3808763"/>
                  <a:ext cx="5753744" cy="224287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42CFBD7-EAF3-4CD2-AB8F-420462532F1F}"/>
                    </a:ext>
                  </a:extLst>
                </p:cNvPr>
                <p:cNvSpPr txBox="1"/>
                <p:nvPr/>
              </p:nvSpPr>
              <p:spPr>
                <a:xfrm flipH="1">
                  <a:off x="5596197" y="4209902"/>
                  <a:ext cx="482742" cy="784830"/>
                </a:xfrm>
                <a:prstGeom prst="rect">
                  <a:avLst/>
                </a:prstGeom>
                <a:solidFill>
                  <a:schemeClr val="bg1">
                    <a:alpha val="2000"/>
                  </a:schemeClr>
                </a:solidFill>
              </p:spPr>
              <p:txBody>
                <a:bodyPr wrap="square" rtlCol="0">
                  <a:spAutoFit/>
                </a:bodyPr>
                <a:lstStyle/>
                <a:p>
                  <a:r>
                    <a:rPr lang="en-US" sz="4500" smtClean="0">
                      <a:solidFill>
                        <a:schemeClr val="accent1"/>
                      </a:solidFill>
                      <a:latin typeface="Arial" panose="020B0604020202020204" pitchFamily="34" charset="0"/>
                      <a:cs typeface="Arial" panose="020B0604020202020204" pitchFamily="34" charset="0"/>
                      <a:sym typeface="Wingdings" panose="05000000000000000000" pitchFamily="2" charset="2"/>
                    </a:rPr>
                    <a:t>p</a:t>
                  </a:r>
                  <a:endParaRPr lang="en-US" sz="4500" dirty="0">
                    <a:solidFill>
                      <a:schemeClr val="accent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C2F87412-107F-44E1-A048-F4EEBBD1BFCE}"/>
                    </a:ext>
                  </a:extLst>
                </p:cNvPr>
                <p:cNvSpPr txBox="1"/>
                <p:nvPr/>
              </p:nvSpPr>
              <p:spPr>
                <a:xfrm flipH="1">
                  <a:off x="11272423" y="5070481"/>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chemeClr val="tx2"/>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242CFBD7-EAF3-4CD2-AB8F-420462532F1F}"/>
                    </a:ext>
                  </a:extLst>
                </p:cNvPr>
                <p:cNvSpPr txBox="1"/>
                <p:nvPr/>
              </p:nvSpPr>
              <p:spPr>
                <a:xfrm flipH="1">
                  <a:off x="8797537" y="4509467"/>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242CFBD7-EAF3-4CD2-AB8F-420462532F1F}"/>
                    </a:ext>
                  </a:extLst>
                </p:cNvPr>
                <p:cNvSpPr txBox="1"/>
                <p:nvPr/>
              </p:nvSpPr>
              <p:spPr>
                <a:xfrm flipH="1">
                  <a:off x="10560704" y="3855092"/>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242CFBD7-EAF3-4CD2-AB8F-420462532F1F}"/>
                    </a:ext>
                  </a:extLst>
                </p:cNvPr>
                <p:cNvSpPr txBox="1"/>
                <p:nvPr/>
              </p:nvSpPr>
              <p:spPr>
                <a:xfrm flipH="1">
                  <a:off x="10677061" y="4533869"/>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242CFBD7-EAF3-4CD2-AB8F-420462532F1F}"/>
                    </a:ext>
                  </a:extLst>
                </p:cNvPr>
                <p:cNvSpPr txBox="1"/>
                <p:nvPr/>
              </p:nvSpPr>
              <p:spPr>
                <a:xfrm flipH="1">
                  <a:off x="10850088" y="5246050"/>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C2F87412-107F-44E1-A048-F4EEBBD1BFCE}"/>
                    </a:ext>
                  </a:extLst>
                </p:cNvPr>
                <p:cNvSpPr txBox="1"/>
                <p:nvPr/>
              </p:nvSpPr>
              <p:spPr>
                <a:xfrm flipH="1">
                  <a:off x="6396569" y="3321299"/>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m</a:t>
                  </a:r>
                  <a:endParaRPr lang="en-US" sz="4500" dirty="0">
                    <a:solidFill>
                      <a:schemeClr val="tx2"/>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C2F87412-107F-44E1-A048-F4EEBBD1BFCE}"/>
                    </a:ext>
                  </a:extLst>
                </p:cNvPr>
                <p:cNvSpPr txBox="1"/>
                <p:nvPr/>
              </p:nvSpPr>
              <p:spPr>
                <a:xfrm flipH="1">
                  <a:off x="11052507" y="4277369"/>
                  <a:ext cx="1866267"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C2F87412-107F-44E1-A048-F4EEBBD1BFCE}"/>
                    </a:ext>
                  </a:extLst>
                </p:cNvPr>
                <p:cNvSpPr txBox="1"/>
                <p:nvPr/>
              </p:nvSpPr>
              <p:spPr>
                <a:xfrm flipH="1">
                  <a:off x="10759720" y="3404464"/>
                  <a:ext cx="727508"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C2F87412-107F-44E1-A048-F4EEBBD1BFCE}"/>
                    </a:ext>
                  </a:extLst>
                </p:cNvPr>
                <p:cNvSpPr txBox="1"/>
                <p:nvPr/>
              </p:nvSpPr>
              <p:spPr>
                <a:xfrm flipH="1">
                  <a:off x="5763900" y="5197493"/>
                  <a:ext cx="536739"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n</a:t>
                  </a:r>
                  <a:endParaRPr lang="en-US" sz="4500" dirty="0">
                    <a:solidFill>
                      <a:schemeClr val="tx2"/>
                    </a:solidFill>
                    <a:latin typeface="Arial" panose="020B0604020202020204" pitchFamily="34" charset="0"/>
                    <a:cs typeface="Arial" panose="020B0604020202020204" pitchFamily="34" charset="0"/>
                  </a:endParaRPr>
                </a:p>
              </p:txBody>
            </p:sp>
          </p:grpSp>
        </p:grpSp>
        <p:sp>
          <p:nvSpPr>
            <p:cNvPr id="59" name="TextBox 58">
              <a:extLst>
                <a:ext uri="{FF2B5EF4-FFF2-40B4-BE49-F238E27FC236}">
                  <a16:creationId xmlns:a16="http://schemas.microsoft.com/office/drawing/2014/main" id="{C2F87412-107F-44E1-A048-F4EEBBD1BFCE}"/>
                </a:ext>
              </a:extLst>
            </p:cNvPr>
            <p:cNvSpPr txBox="1"/>
            <p:nvPr/>
          </p:nvSpPr>
          <p:spPr>
            <a:xfrm flipH="1">
              <a:off x="8674020" y="2798153"/>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S</a:t>
              </a:r>
              <a:endParaRPr lang="en-US" sz="4500" dirty="0">
                <a:solidFill>
                  <a:schemeClr val="tx2"/>
                </a:solidFill>
                <a:latin typeface="Arial" panose="020B0604020202020204" pitchFamily="34" charset="0"/>
                <a:cs typeface="Arial" panose="020B0604020202020204" pitchFamily="34" charset="0"/>
              </a:endParaRPr>
            </a:p>
          </p:txBody>
        </p:sp>
      </p:grpSp>
      <p:sp>
        <p:nvSpPr>
          <p:cNvPr id="61" name="Rectangle 60"/>
          <p:cNvSpPr/>
          <p:nvPr/>
        </p:nvSpPr>
        <p:spPr>
          <a:xfrm>
            <a:off x="7173234" y="4645808"/>
            <a:ext cx="2685351"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8.12</a:t>
            </a:r>
            <a:endParaRPr lang="en-US" sz="4500" i="1"/>
          </a:p>
        </p:txBody>
      </p:sp>
    </p:spTree>
    <p:extLst>
      <p:ext uri="{BB962C8B-B14F-4D97-AF65-F5344CB8AC3E}">
        <p14:creationId xmlns:p14="http://schemas.microsoft.com/office/powerpoint/2010/main" val="248932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1"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73C8B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32046" y="426066"/>
            <a:ext cx="16078436" cy="9715500"/>
          </a:xfrm>
          <a:prstGeom prst="rect">
            <a:avLst/>
          </a:prstGeom>
        </p:spPr>
      </p:pic>
      <p:sp>
        <p:nvSpPr>
          <p:cNvPr id="5" name="TextBox 5"/>
          <p:cNvSpPr txBox="1"/>
          <p:nvPr/>
        </p:nvSpPr>
        <p:spPr>
          <a:xfrm>
            <a:off x="7848600" y="1435776"/>
            <a:ext cx="4201167" cy="780727"/>
          </a:xfrm>
          <a:prstGeom prst="rect">
            <a:avLst/>
          </a:prstGeom>
        </p:spPr>
        <p:txBody>
          <a:bodyPr wrap="square" lIns="0" tIns="0" rIns="0" bIns="0" rtlCol="0" anchor="t">
            <a:spAutoFit/>
          </a:bodyPr>
          <a:lstStyle/>
          <a:p>
            <a:pPr>
              <a:lnSpc>
                <a:spcPts val="6600"/>
              </a:lnSpc>
            </a:pPr>
            <a:r>
              <a:rPr lang="en-US" sz="5000" b="1" smtClean="0">
                <a:solidFill>
                  <a:srgbClr val="CD4343"/>
                </a:solidFill>
                <a:latin typeface="Arial" panose="020B0604020202020204" pitchFamily="34" charset="0"/>
                <a:cs typeface="Arial" panose="020B0604020202020204" pitchFamily="34" charset="0"/>
              </a:rPr>
              <a:t>Trả lời</a:t>
            </a:r>
            <a:endParaRPr lang="en-US" sz="5000" b="1">
              <a:solidFill>
                <a:srgbClr val="CD4343"/>
              </a:solidFill>
              <a:latin typeface="Arial" panose="020B0604020202020204" pitchFamily="34" charset="0"/>
              <a:cs typeface="Arial" panose="020B0604020202020204" pitchFamily="34" charset="0"/>
            </a:endParaRPr>
          </a:p>
        </p:txBody>
      </p:sp>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85800" y="356912"/>
            <a:ext cx="2754086" cy="2643922"/>
          </a:xfrm>
          <a:prstGeom prst="rect">
            <a:avLst/>
          </a:prstGeom>
        </p:spPr>
      </p:pic>
      <p:grpSp>
        <p:nvGrpSpPr>
          <p:cNvPr id="7" name="Group 6"/>
          <p:cNvGrpSpPr/>
          <p:nvPr/>
        </p:nvGrpSpPr>
        <p:grpSpPr>
          <a:xfrm>
            <a:off x="5899646" y="2326147"/>
            <a:ext cx="7322577" cy="2957669"/>
            <a:chOff x="5490988" y="2209353"/>
            <a:chExt cx="7322577" cy="2957669"/>
          </a:xfrm>
        </p:grpSpPr>
        <p:grpSp>
          <p:nvGrpSpPr>
            <p:cNvPr id="8" name="Group 7"/>
            <p:cNvGrpSpPr/>
            <p:nvPr/>
          </p:nvGrpSpPr>
          <p:grpSpPr>
            <a:xfrm>
              <a:off x="5490988" y="2209353"/>
              <a:ext cx="7322577" cy="2957669"/>
              <a:chOff x="5490988" y="2209353"/>
              <a:chExt cx="7322577" cy="2957669"/>
            </a:xfrm>
          </p:grpSpPr>
          <p:cxnSp>
            <p:nvCxnSpPr>
              <p:cNvPr id="12" name="Straight Connector 11"/>
              <p:cNvCxnSpPr/>
              <p:nvPr/>
            </p:nvCxnSpPr>
            <p:spPr>
              <a:xfrm>
                <a:off x="10562791" y="2633423"/>
                <a:ext cx="541724" cy="253359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540909" y="3770470"/>
                <a:ext cx="6843394" cy="389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5490988" y="2209353"/>
                <a:ext cx="7322577" cy="2730337"/>
                <a:chOff x="5596197" y="3321299"/>
                <a:chExt cx="7322577" cy="2730337"/>
              </a:xfrm>
            </p:grpSpPr>
            <p:cxnSp>
              <p:nvCxnSpPr>
                <p:cNvPr id="15" name="Straight Connector 14"/>
                <p:cNvCxnSpPr/>
                <p:nvPr/>
              </p:nvCxnSpPr>
              <p:spPr>
                <a:xfrm>
                  <a:off x="6300639" y="3948233"/>
                  <a:ext cx="5593403" cy="201608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6140298" y="3808763"/>
                  <a:ext cx="5753744" cy="224287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2CFBD7-EAF3-4CD2-AB8F-420462532F1F}"/>
                    </a:ext>
                  </a:extLst>
                </p:cNvPr>
                <p:cNvSpPr txBox="1"/>
                <p:nvPr/>
              </p:nvSpPr>
              <p:spPr>
                <a:xfrm flipH="1">
                  <a:off x="5596197" y="4209902"/>
                  <a:ext cx="482742" cy="784830"/>
                </a:xfrm>
                <a:prstGeom prst="rect">
                  <a:avLst/>
                </a:prstGeom>
                <a:solidFill>
                  <a:schemeClr val="bg1">
                    <a:alpha val="2000"/>
                  </a:schemeClr>
                </a:solidFill>
              </p:spPr>
              <p:txBody>
                <a:bodyPr wrap="square" rtlCol="0">
                  <a:spAutoFit/>
                </a:bodyPr>
                <a:lstStyle/>
                <a:p>
                  <a:r>
                    <a:rPr lang="en-US" sz="4500" smtClean="0">
                      <a:solidFill>
                        <a:schemeClr val="accent1"/>
                      </a:solidFill>
                      <a:latin typeface="Arial" panose="020B0604020202020204" pitchFamily="34" charset="0"/>
                      <a:cs typeface="Arial" panose="020B0604020202020204" pitchFamily="34" charset="0"/>
                      <a:sym typeface="Wingdings" panose="05000000000000000000" pitchFamily="2" charset="2"/>
                    </a:rPr>
                    <a:t>p</a:t>
                  </a:r>
                  <a:endParaRPr lang="en-US" sz="4500" dirty="0">
                    <a:solidFill>
                      <a:schemeClr val="accent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2F87412-107F-44E1-A048-F4EEBBD1BFCE}"/>
                    </a:ext>
                  </a:extLst>
                </p:cNvPr>
                <p:cNvSpPr txBox="1"/>
                <p:nvPr/>
              </p:nvSpPr>
              <p:spPr>
                <a:xfrm flipH="1">
                  <a:off x="11272423" y="5070481"/>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chemeClr val="tx2"/>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242CFBD7-EAF3-4CD2-AB8F-420462532F1F}"/>
                    </a:ext>
                  </a:extLst>
                </p:cNvPr>
                <p:cNvSpPr txBox="1"/>
                <p:nvPr/>
              </p:nvSpPr>
              <p:spPr>
                <a:xfrm flipH="1">
                  <a:off x="8797537" y="4509467"/>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42CFBD7-EAF3-4CD2-AB8F-420462532F1F}"/>
                    </a:ext>
                  </a:extLst>
                </p:cNvPr>
                <p:cNvSpPr txBox="1"/>
                <p:nvPr/>
              </p:nvSpPr>
              <p:spPr>
                <a:xfrm flipH="1">
                  <a:off x="10560704" y="3855092"/>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242CFBD7-EAF3-4CD2-AB8F-420462532F1F}"/>
                    </a:ext>
                  </a:extLst>
                </p:cNvPr>
                <p:cNvSpPr txBox="1"/>
                <p:nvPr/>
              </p:nvSpPr>
              <p:spPr>
                <a:xfrm flipH="1">
                  <a:off x="10677061" y="4533869"/>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242CFBD7-EAF3-4CD2-AB8F-420462532F1F}"/>
                    </a:ext>
                  </a:extLst>
                </p:cNvPr>
                <p:cNvSpPr txBox="1"/>
                <p:nvPr/>
              </p:nvSpPr>
              <p:spPr>
                <a:xfrm flipH="1">
                  <a:off x="10850088" y="5246050"/>
                  <a:ext cx="482742" cy="784830"/>
                </a:xfrm>
                <a:prstGeom prst="rect">
                  <a:avLst/>
                </a:prstGeom>
                <a:solidFill>
                  <a:schemeClr val="bg1">
                    <a:alpha val="2000"/>
                  </a:schemeClr>
                </a:solidFill>
              </p:spPr>
              <p:txBody>
                <a:bodyPr wrap="square" rtlCol="0">
                  <a:spAutoFit/>
                </a:bodyPr>
                <a:lstStyle/>
                <a:p>
                  <a:r>
                    <a:rPr lang="en-US" sz="4500" dirty="0">
                      <a:solidFill>
                        <a:schemeClr val="accent1"/>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accent1"/>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C2F87412-107F-44E1-A048-F4EEBBD1BFCE}"/>
                    </a:ext>
                  </a:extLst>
                </p:cNvPr>
                <p:cNvSpPr txBox="1"/>
                <p:nvPr/>
              </p:nvSpPr>
              <p:spPr>
                <a:xfrm flipH="1">
                  <a:off x="6396569" y="3321299"/>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m</a:t>
                  </a:r>
                  <a:endParaRPr lang="en-US" sz="4500" dirty="0">
                    <a:solidFill>
                      <a:schemeClr val="tx2"/>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2F87412-107F-44E1-A048-F4EEBBD1BFCE}"/>
                    </a:ext>
                  </a:extLst>
                </p:cNvPr>
                <p:cNvSpPr txBox="1"/>
                <p:nvPr/>
              </p:nvSpPr>
              <p:spPr>
                <a:xfrm flipH="1">
                  <a:off x="11052507" y="4277369"/>
                  <a:ext cx="1866267"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C2F87412-107F-44E1-A048-F4EEBBD1BFCE}"/>
                    </a:ext>
                  </a:extLst>
                </p:cNvPr>
                <p:cNvSpPr txBox="1"/>
                <p:nvPr/>
              </p:nvSpPr>
              <p:spPr>
                <a:xfrm flipH="1">
                  <a:off x="10759720" y="3404464"/>
                  <a:ext cx="727508"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C2F87412-107F-44E1-A048-F4EEBBD1BFCE}"/>
                    </a:ext>
                  </a:extLst>
                </p:cNvPr>
                <p:cNvSpPr txBox="1"/>
                <p:nvPr/>
              </p:nvSpPr>
              <p:spPr>
                <a:xfrm flipH="1">
                  <a:off x="5763900" y="5197493"/>
                  <a:ext cx="536739"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n</a:t>
                  </a:r>
                  <a:endParaRPr lang="en-US" sz="4500" dirty="0">
                    <a:solidFill>
                      <a:schemeClr val="tx2"/>
                    </a:solidFill>
                    <a:latin typeface="Arial" panose="020B0604020202020204" pitchFamily="34" charset="0"/>
                    <a:cs typeface="Arial" panose="020B0604020202020204" pitchFamily="34" charset="0"/>
                  </a:endParaRPr>
                </a:p>
              </p:txBody>
            </p:sp>
          </p:grpSp>
        </p:grpSp>
        <p:sp>
          <p:nvSpPr>
            <p:cNvPr id="11" name="TextBox 10">
              <a:extLst>
                <a:ext uri="{FF2B5EF4-FFF2-40B4-BE49-F238E27FC236}">
                  <a16:creationId xmlns:a16="http://schemas.microsoft.com/office/drawing/2014/main" id="{C2F87412-107F-44E1-A048-F4EEBBD1BFCE}"/>
                </a:ext>
              </a:extLst>
            </p:cNvPr>
            <p:cNvSpPr txBox="1"/>
            <p:nvPr/>
          </p:nvSpPr>
          <p:spPr>
            <a:xfrm flipH="1">
              <a:off x="8674020" y="2798153"/>
              <a:ext cx="997815" cy="784830"/>
            </a:xfrm>
            <a:prstGeom prst="rect">
              <a:avLst/>
            </a:prstGeom>
            <a:solidFill>
              <a:schemeClr val="bg1">
                <a:alpha val="2000"/>
              </a:schemeClr>
            </a:solidFill>
          </p:spPr>
          <p:txBody>
            <a:bodyPr wrap="square" rtlCol="0">
              <a:spAutoFit/>
            </a:bodyPr>
            <a:lstStyle/>
            <a:p>
              <a:r>
                <a:rPr lang="en-GB" sz="4500" smtClean="0">
                  <a:solidFill>
                    <a:schemeClr val="tx2"/>
                  </a:solidFill>
                  <a:latin typeface="Arial" panose="020B0604020202020204" pitchFamily="34" charset="0"/>
                  <a:cs typeface="Arial" panose="020B0604020202020204" pitchFamily="34" charset="0"/>
                  <a:sym typeface="Wingdings" panose="05000000000000000000" pitchFamily="2" charset="2"/>
                </a:rPr>
                <a:t>S</a:t>
              </a:r>
              <a:endParaRPr lang="en-US" sz="4500" dirty="0">
                <a:solidFill>
                  <a:schemeClr val="tx2"/>
                </a:solidFill>
                <a:latin typeface="Arial" panose="020B0604020202020204" pitchFamily="34" charset="0"/>
                <a:cs typeface="Arial" panose="020B0604020202020204" pitchFamily="34" charset="0"/>
              </a:endParaRPr>
            </a:p>
          </p:txBody>
        </p:sp>
      </p:grpSp>
      <p:sp>
        <p:nvSpPr>
          <p:cNvPr id="27" name="Rectangle 26"/>
          <p:cNvSpPr/>
          <p:nvPr/>
        </p:nvSpPr>
        <p:spPr>
          <a:xfrm>
            <a:off x="8097899" y="5054624"/>
            <a:ext cx="2685351"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8.12</a:t>
            </a:r>
            <a:endParaRPr lang="en-US" sz="4500" i="1"/>
          </a:p>
        </p:txBody>
      </p:sp>
      <p:sp>
        <p:nvSpPr>
          <p:cNvPr id="4" name="Rectangle 3"/>
          <p:cNvSpPr/>
          <p:nvPr/>
        </p:nvSpPr>
        <p:spPr>
          <a:xfrm>
            <a:off x="1928717" y="6153369"/>
            <a:ext cx="14783803" cy="3576364"/>
          </a:xfrm>
          <a:prstGeom prst="rect">
            <a:avLst/>
          </a:prstGeom>
        </p:spPr>
        <p:txBody>
          <a:bodyPr wrap="square">
            <a:spAutoFit/>
          </a:bodyPr>
          <a:lstStyle/>
          <a:p>
            <a:pPr algn="just">
              <a:lnSpc>
                <a:spcPct val="120000"/>
              </a:lnSpc>
              <a:spcBef>
                <a:spcPts val="600"/>
              </a:spcBef>
              <a:spcAft>
                <a:spcPts val="600"/>
              </a:spcAft>
            </a:pP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a) Có </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rPr>
              <a:t>1 bộ ba điểm thẳng </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rPr>
              <a:t>hàng </a:t>
            </a: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 A, B, C</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30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600"/>
              </a:spcBef>
              <a:spcAft>
                <a:spcPts val="600"/>
              </a:spcAft>
            </a:pP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Hai </a:t>
            </a:r>
            <a:r>
              <a:rPr lang="vi-VN" sz="4300">
                <a:solidFill>
                  <a:srgbClr val="000000"/>
                </a:solidFill>
                <a:latin typeface="Arial" panose="020B0604020202020204" pitchFamily="34" charset="0"/>
                <a:ea typeface="Times New Roman" panose="02020603050405020304" pitchFamily="18" charset="0"/>
                <a:cs typeface="Arial" panose="020B0604020202020204" pitchFamily="34" charset="0"/>
              </a:rPr>
              <a:t>bộ </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ba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điểm </a:t>
            </a:r>
            <a:r>
              <a:rPr lang="vi-VN" sz="4300">
                <a:solidFill>
                  <a:srgbClr val="000000"/>
                </a:solidFill>
                <a:latin typeface="Arial" panose="020B0604020202020204" pitchFamily="34" charset="0"/>
                <a:ea typeface="Times New Roman" panose="02020603050405020304" pitchFamily="18" charset="0"/>
                <a:cs typeface="Arial" panose="020B0604020202020204" pitchFamily="34" charset="0"/>
              </a:rPr>
              <a:t>không thẳng </a:t>
            </a:r>
            <a:r>
              <a:rPr lang="vi-VN" sz="4300">
                <a:solidFill>
                  <a:srgbClr val="000000"/>
                </a:solidFill>
                <a:latin typeface="Arial" panose="020B0604020202020204" pitchFamily="34" charset="0"/>
                <a:ea typeface="Times New Roman" panose="02020603050405020304" pitchFamily="18" charset="0"/>
                <a:cs typeface="Arial" panose="020B0604020202020204" pitchFamily="34" charset="0"/>
              </a:rPr>
              <a:t>hàng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 </a:t>
            </a:r>
            <a:r>
              <a:rPr lang="vi-VN" sz="4300">
                <a:solidFill>
                  <a:srgbClr val="000000"/>
                </a:solidFill>
                <a:latin typeface="Arial" panose="020B0604020202020204" pitchFamily="34" charset="0"/>
                <a:ea typeface="Times New Roman" panose="02020603050405020304" pitchFamily="18" charset="0"/>
                <a:cs typeface="Arial" panose="020B0604020202020204" pitchFamily="34" charset="0"/>
              </a:rPr>
              <a:t>S</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A,</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GB" sz="430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và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S,</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C.</a:t>
            </a:r>
            <a:endPar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Bef>
                <a:spcPts val="600"/>
              </a:spcBef>
              <a:spcAft>
                <a:spcPts val="600"/>
              </a:spcAft>
            </a:pP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c</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a:solidFill>
                  <a:srgbClr val="000000"/>
                </a:solidFill>
                <a:latin typeface="Arial" panose="020B0604020202020204" pitchFamily="34" charset="0"/>
                <a:ea typeface="Times New Roman" panose="02020603050405020304" pitchFamily="18" charset="0"/>
                <a:cs typeface="Arial" panose="020B0604020202020204" pitchFamily="34" charset="0"/>
              </a:rPr>
              <a:t>Bốn điểm </a:t>
            </a:r>
            <a:r>
              <a:rPr lang="vi-VN" sz="4300">
                <a:solidFill>
                  <a:srgbClr val="000000"/>
                </a:solidFill>
                <a:latin typeface="Arial" panose="020B0604020202020204" pitchFamily="34" charset="0"/>
                <a:ea typeface="Times New Roman" panose="02020603050405020304" pitchFamily="18" charset="0"/>
                <a:cs typeface="Arial" panose="020B0604020202020204" pitchFamily="34" charset="0"/>
              </a:rPr>
              <a:t>A</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C,</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S </a:t>
            </a:r>
            <a:r>
              <a:rPr lang="vi-VN" sz="4300">
                <a:solidFill>
                  <a:srgbClr val="000000"/>
                </a:solidFill>
                <a:latin typeface="Arial" panose="020B0604020202020204" pitchFamily="34" charset="0"/>
                <a:ea typeface="Times New Roman" panose="02020603050405020304" pitchFamily="18" charset="0"/>
                <a:cs typeface="Arial" panose="020B0604020202020204" pitchFamily="34" charset="0"/>
              </a:rPr>
              <a:t>không </a:t>
            </a:r>
            <a:r>
              <a:rPr lang="vi-VN" sz="4300">
                <a:solidFill>
                  <a:srgbClr val="000000"/>
                </a:solidFill>
                <a:latin typeface="Arial" panose="020B0604020202020204" pitchFamily="34" charset="0"/>
                <a:ea typeface="Times New Roman" panose="02020603050405020304" pitchFamily="18" charset="0"/>
                <a:cs typeface="Arial" panose="020B0604020202020204" pitchFamily="34" charset="0"/>
              </a:rPr>
              <a:t>thẳng </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hàng</a:t>
            </a:r>
            <a:r>
              <a:rPr lang="en-GB"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 vì điểm S không nằm trên đường thẳng BC</a:t>
            </a:r>
            <a:r>
              <a:rPr lang="vi-VN"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300">
              <a:effectLst/>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27448">
            <a:off x="-585641" y="-7596216"/>
            <a:ext cx="19606554" cy="9879781"/>
          </a:xfrm>
          <a:prstGeom prst="rect">
            <a:avLst/>
          </a:prstGeom>
        </p:spPr>
      </p:pic>
      <p:pic>
        <p:nvPicPr>
          <p:cNvPr id="20"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0" y="-57872"/>
            <a:ext cx="2910541" cy="2153800"/>
          </a:xfrm>
          <a:prstGeom prst="rect">
            <a:avLst/>
          </a:prstGeom>
        </p:spPr>
      </p:pic>
      <p:pic>
        <p:nvPicPr>
          <p:cNvPr id="14" name="Picture 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174585" y="-57872"/>
            <a:ext cx="2773012" cy="3170804"/>
          </a:xfrm>
          <a:prstGeom prst="rect">
            <a:avLst/>
          </a:prstGeom>
        </p:spPr>
      </p:pic>
      <p:sp>
        <p:nvSpPr>
          <p:cNvPr id="22" name="TextBox 7"/>
          <p:cNvSpPr txBox="1"/>
          <p:nvPr/>
        </p:nvSpPr>
        <p:spPr>
          <a:xfrm>
            <a:off x="3412369" y="338655"/>
            <a:ext cx="11357095" cy="1006173"/>
          </a:xfrm>
          <a:prstGeom prst="rect">
            <a:avLst/>
          </a:prstGeom>
        </p:spPr>
        <p:txBody>
          <a:bodyPr wrap="square" lIns="0" tIns="0" rIns="0" bIns="0" rtlCol="0" anchor="t">
            <a:spAutoFit/>
          </a:bodyPr>
          <a:lstStyle/>
          <a:p>
            <a:pPr algn="ctr">
              <a:lnSpc>
                <a:spcPct val="120000"/>
              </a:lnSpc>
              <a:spcBef>
                <a:spcPts val="600"/>
              </a:spcBef>
              <a:spcAft>
                <a:spcPts val="600"/>
              </a:spcAft>
            </a:pPr>
            <a:r>
              <a:rPr lang="en-GB" sz="6000" b="1" smtClean="0">
                <a:solidFill>
                  <a:schemeClr val="accent5">
                    <a:lumMod val="50000"/>
                  </a:schemeClr>
                </a:solidFill>
                <a:latin typeface="Arial" panose="020B0604020202020204" pitchFamily="34" charset="0"/>
                <a:cs typeface="Arial" panose="020B0604020202020204" pitchFamily="34" charset="0"/>
              </a:rPr>
              <a:t>VẬN DỤNG</a:t>
            </a:r>
            <a:endParaRPr lang="en-US" sz="6000" b="1">
              <a:solidFill>
                <a:schemeClr val="accent5">
                  <a:lumMod val="50000"/>
                </a:schemeClr>
              </a:solidFill>
              <a:latin typeface="Arial" panose="020B0604020202020204" pitchFamily="34" charset="0"/>
              <a:cs typeface="Arial" panose="020B0604020202020204" pitchFamily="34" charset="0"/>
            </a:endParaRPr>
          </a:p>
        </p:txBody>
      </p:sp>
      <p:sp>
        <p:nvSpPr>
          <p:cNvPr id="5" name="Rectangle 4"/>
          <p:cNvSpPr/>
          <p:nvPr/>
        </p:nvSpPr>
        <p:spPr>
          <a:xfrm>
            <a:off x="755948" y="3112932"/>
            <a:ext cx="16573230" cy="5463547"/>
          </a:xfrm>
          <a:prstGeom prst="rect">
            <a:avLst/>
          </a:prstGeom>
        </p:spPr>
        <p:txBody>
          <a:bodyPr wrap="square">
            <a:spAutoFit/>
          </a:bodyPr>
          <a:lstStyle/>
          <a:p>
            <a:pPr algn="just">
              <a:lnSpc>
                <a:spcPct val="120000"/>
              </a:lnSpc>
              <a:spcBef>
                <a:spcPts val="600"/>
              </a:spcBef>
              <a:spcAft>
                <a:spcPts val="600"/>
              </a:spcAft>
            </a:pPr>
            <a:r>
              <a:rPr lang="nl-NL" sz="4500" b="1">
                <a:latin typeface="Arial" panose="020B0604020202020204" pitchFamily="34" charset="0"/>
                <a:ea typeface="Times New Roman" panose="02020603050405020304" pitchFamily="18" charset="0"/>
                <a:cs typeface="Arial" panose="020B0604020202020204" pitchFamily="34" charset="0"/>
              </a:rPr>
              <a:t>Bài </a:t>
            </a:r>
            <a:r>
              <a:rPr lang="nl-NL" sz="4500" b="1" smtClean="0">
                <a:latin typeface="Arial" panose="020B0604020202020204" pitchFamily="34" charset="0"/>
                <a:ea typeface="Times New Roman" panose="02020603050405020304" pitchFamily="18" charset="0"/>
                <a:cs typeface="Arial" panose="020B0604020202020204" pitchFamily="34" charset="0"/>
              </a:rPr>
              <a:t>8.4 </a:t>
            </a:r>
            <a:r>
              <a:rPr lang="nl-NL" sz="4500" b="1">
                <a:solidFill>
                  <a:srgbClr val="000000"/>
                </a:solidFill>
                <a:latin typeface="Arial" panose="020B0604020202020204" pitchFamily="34" charset="0"/>
                <a:ea typeface="Times New Roman" panose="02020603050405020304" pitchFamily="18" charset="0"/>
                <a:cs typeface="Arial" panose="020B0604020202020204" pitchFamily="34" charset="0"/>
              </a:rPr>
              <a:t>(SGK – tr.47)</a:t>
            </a:r>
            <a:r>
              <a:rPr lang="nl-NL" sz="4500" b="1">
                <a:latin typeface="Arial" panose="020B0604020202020204" pitchFamily="34" charset="0"/>
                <a:ea typeface="Times New Roman" panose="02020603050405020304" pitchFamily="18" charset="0"/>
                <a:cs typeface="Arial" panose="020B0604020202020204" pitchFamily="34" charset="0"/>
              </a:rPr>
              <a:t>:</a:t>
            </a:r>
            <a:r>
              <a:rPr lang="nl-NL" sz="4500" i="1">
                <a:latin typeface="Arial" panose="020B0604020202020204" pitchFamily="34" charset="0"/>
                <a:ea typeface="Times New Roman" panose="02020603050405020304" pitchFamily="18" charset="0"/>
                <a:cs typeface="Arial" panose="020B0604020202020204" pitchFamily="34" charset="0"/>
              </a:rPr>
              <a:t>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Hình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8.13 mô tả 4 đường thẳng và 5 điểm có tên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A</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B, C, D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và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E</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trong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đó ta chỉ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biết </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vị trí của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điểm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A</a:t>
            </a:r>
            <a:r>
              <a:rPr lang="nl-NL"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Hãy </a:t>
            </a:r>
            <a:r>
              <a:rPr lang="nl-NL" sz="4500">
                <a:solidFill>
                  <a:srgbClr val="000000"/>
                </a:solidFill>
                <a:latin typeface="Arial" panose="020B0604020202020204" pitchFamily="34" charset="0"/>
                <a:ea typeface="Times New Roman" panose="02020603050405020304" pitchFamily="18" charset="0"/>
                <a:cs typeface="Arial" panose="020B0604020202020204" pitchFamily="34" charset="0"/>
              </a:rPr>
              <a:t>điền tên của các điểm còn lại, biết rằng :</a:t>
            </a:r>
            <a:endParaRPr lang="en-US" sz="450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600"/>
              </a:spcBef>
              <a:spcAft>
                <a:spcPts val="600"/>
              </a:spcAft>
            </a:pP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1. D nằm trên 3 trong 4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đường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thẳng</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50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600"/>
              </a:spcBef>
              <a:spcAft>
                <a:spcPts val="600"/>
              </a:spcAft>
            </a:pP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2. Ba điểm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A</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C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thẳng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hàng</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50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600"/>
              </a:spcBef>
              <a:spcAft>
                <a:spcPts val="600"/>
              </a:spcAft>
            </a:pP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3. Ba điểm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D,</a:t>
            </a: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E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thẳng hàng.</a:t>
            </a:r>
            <a:endParaRPr lang="en-US" sz="4500">
              <a:effectLst/>
              <a:latin typeface="Arial" panose="020B0604020202020204" pitchFamily="34" charset="0"/>
              <a:ea typeface="Calibri" panose="020F0502020204030204" pitchFamily="34" charset="0"/>
              <a:cs typeface="Arial" panose="020B0604020202020204" pitchFamily="34" charset="0"/>
            </a:endParaRPr>
          </a:p>
        </p:txBody>
      </p:sp>
      <p:grpSp>
        <p:nvGrpSpPr>
          <p:cNvPr id="59" name="Group 58"/>
          <p:cNvGrpSpPr/>
          <p:nvPr/>
        </p:nvGrpSpPr>
        <p:grpSpPr>
          <a:xfrm>
            <a:off x="11796356" y="5191694"/>
            <a:ext cx="5286320" cy="4191000"/>
            <a:chOff x="10453204" y="4946079"/>
            <a:chExt cx="5286320" cy="4191000"/>
          </a:xfrm>
        </p:grpSpPr>
        <p:cxnSp>
          <p:nvCxnSpPr>
            <p:cNvPr id="47" name="Straight Connector 46"/>
            <p:cNvCxnSpPr/>
            <p:nvPr/>
          </p:nvCxnSpPr>
          <p:spPr>
            <a:xfrm>
              <a:off x="13188692" y="4946079"/>
              <a:ext cx="223501" cy="40647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10453204" y="4946079"/>
              <a:ext cx="5286320" cy="4191000"/>
              <a:chOff x="10949987" y="4683473"/>
              <a:chExt cx="5286320" cy="4191000"/>
            </a:xfrm>
          </p:grpSpPr>
          <p:cxnSp>
            <p:nvCxnSpPr>
              <p:cNvPr id="26" name="Straight Connector 25"/>
              <p:cNvCxnSpPr/>
              <p:nvPr/>
            </p:nvCxnSpPr>
            <p:spPr>
              <a:xfrm flipH="1">
                <a:off x="11098197" y="4759673"/>
                <a:ext cx="3239662" cy="41148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3085621" y="4683473"/>
                <a:ext cx="3150686" cy="40647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0949987" y="7833409"/>
                <a:ext cx="5286320" cy="6129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42CFBD7-EAF3-4CD2-AB8F-420462532F1F}"/>
                  </a:ext>
                </a:extLst>
              </p:cNvPr>
              <p:cNvSpPr txBox="1"/>
              <p:nvPr/>
            </p:nvSpPr>
            <p:spPr>
              <a:xfrm flipH="1">
                <a:off x="13518814" y="5143328"/>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sp>
            <p:nvSpPr>
              <p:cNvPr id="41" name="TextBox 40">
                <a:extLst>
                  <a:ext uri="{FF2B5EF4-FFF2-40B4-BE49-F238E27FC236}">
                    <a16:creationId xmlns:a16="http://schemas.microsoft.com/office/drawing/2014/main" id="{242CFBD7-EAF3-4CD2-AB8F-420462532F1F}"/>
                  </a:ext>
                </a:extLst>
              </p:cNvPr>
              <p:cNvSpPr txBox="1"/>
              <p:nvPr/>
            </p:nvSpPr>
            <p:spPr>
              <a:xfrm flipH="1">
                <a:off x="11263295" y="7963422"/>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2F87412-107F-44E1-A048-F4EEBBD1BFCE}"/>
                  </a:ext>
                </a:extLst>
              </p:cNvPr>
              <p:cNvSpPr txBox="1"/>
              <p:nvPr/>
            </p:nvSpPr>
            <p:spPr>
              <a:xfrm flipH="1">
                <a:off x="11005758" y="7314773"/>
                <a:ext cx="997815" cy="784830"/>
              </a:xfrm>
              <a:prstGeom prst="rect">
                <a:avLst/>
              </a:prstGeom>
              <a:solidFill>
                <a:schemeClr val="bg1">
                  <a:alpha val="2000"/>
                </a:schemeClr>
              </a:solidFill>
            </p:spPr>
            <p:txBody>
              <a:bodyPr wrap="square" rtlCol="0">
                <a:spAutoFit/>
              </a:bodyPr>
              <a:lstStyle/>
              <a:p>
                <a:r>
                  <a:rPr lang="en-GB" sz="4500" smtClean="0">
                    <a:solidFill>
                      <a:srgbClr val="00B0F0"/>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rgbClr val="00B0F0"/>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242CFBD7-EAF3-4CD2-AB8F-420462532F1F}"/>
                  </a:ext>
                </a:extLst>
              </p:cNvPr>
              <p:cNvSpPr txBox="1"/>
              <p:nvPr/>
            </p:nvSpPr>
            <p:spPr>
              <a:xfrm flipH="1">
                <a:off x="13667605" y="7703296"/>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grpSp>
        <p:sp>
          <p:nvSpPr>
            <p:cNvPr id="57" name="TextBox 56">
              <a:extLst>
                <a:ext uri="{FF2B5EF4-FFF2-40B4-BE49-F238E27FC236}">
                  <a16:creationId xmlns:a16="http://schemas.microsoft.com/office/drawing/2014/main" id="{242CFBD7-EAF3-4CD2-AB8F-420462532F1F}"/>
                </a:ext>
              </a:extLst>
            </p:cNvPr>
            <p:cNvSpPr txBox="1"/>
            <p:nvPr/>
          </p:nvSpPr>
          <p:spPr>
            <a:xfrm flipH="1">
              <a:off x="14888647" y="7784383"/>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sp>
          <p:nvSpPr>
            <p:cNvPr id="58" name="TextBox 57">
              <a:extLst>
                <a:ext uri="{FF2B5EF4-FFF2-40B4-BE49-F238E27FC236}">
                  <a16:creationId xmlns:a16="http://schemas.microsoft.com/office/drawing/2014/main" id="{242CFBD7-EAF3-4CD2-AB8F-420462532F1F}"/>
                </a:ext>
              </a:extLst>
            </p:cNvPr>
            <p:cNvSpPr txBox="1"/>
            <p:nvPr/>
          </p:nvSpPr>
          <p:spPr>
            <a:xfrm flipH="1">
              <a:off x="13068950" y="6257218"/>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grpSp>
      <p:sp>
        <p:nvSpPr>
          <p:cNvPr id="60" name="Rectangle 59"/>
          <p:cNvSpPr/>
          <p:nvPr/>
        </p:nvSpPr>
        <p:spPr>
          <a:xfrm>
            <a:off x="13096841" y="9382694"/>
            <a:ext cx="2685351" cy="784830"/>
          </a:xfrm>
          <a:prstGeom prst="rect">
            <a:avLst/>
          </a:prstGeom>
        </p:spPr>
        <p:txBody>
          <a:bodyPr wrap="none">
            <a:spAutoFit/>
          </a:bodyPr>
          <a:lstStyle/>
          <a:p>
            <a:r>
              <a:rPr lang="en-US" sz="4500" i="1">
                <a:latin typeface="Arial" panose="020B0604020202020204" pitchFamily="34" charset="0"/>
                <a:cs typeface="Arial" panose="020B0604020202020204" pitchFamily="34" charset="0"/>
              </a:rPr>
              <a:t>Hình </a:t>
            </a:r>
            <a:r>
              <a:rPr lang="en-US" sz="4500" i="1" smtClean="0">
                <a:latin typeface="Arial" panose="020B0604020202020204" pitchFamily="34" charset="0"/>
                <a:cs typeface="Arial" panose="020B0604020202020204" pitchFamily="34" charset="0"/>
              </a:rPr>
              <a:t>8.13</a:t>
            </a:r>
            <a:endParaRPr lang="en-US" sz="4500" i="1"/>
          </a:p>
        </p:txBody>
      </p:sp>
    </p:spTree>
    <p:extLst>
      <p:ext uri="{BB962C8B-B14F-4D97-AF65-F5344CB8AC3E}">
        <p14:creationId xmlns:p14="http://schemas.microsoft.com/office/powerpoint/2010/main" val="4496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1000"/>
                                        <p:tgtEl>
                                          <p:spTgt spid="60"/>
                                        </p:tgtEl>
                                      </p:cBhvr>
                                    </p:animEffect>
                                    <p:anim calcmode="lin" valueType="num">
                                      <p:cBhvr>
                                        <p:cTn id="8" dur="1000" fill="hold"/>
                                        <p:tgtEl>
                                          <p:spTgt spid="60"/>
                                        </p:tgtEl>
                                        <p:attrNameLst>
                                          <p:attrName>ppt_x</p:attrName>
                                        </p:attrNameLst>
                                      </p:cBhvr>
                                      <p:tavLst>
                                        <p:tav tm="0">
                                          <p:val>
                                            <p:strVal val="#ppt_x"/>
                                          </p:val>
                                        </p:tav>
                                        <p:tav tm="100000">
                                          <p:val>
                                            <p:strVal val="#ppt_x"/>
                                          </p:val>
                                        </p:tav>
                                      </p:tavLst>
                                    </p:anim>
                                    <p:anim calcmode="lin" valueType="num">
                                      <p:cBhvr>
                                        <p:cTn id="9" dur="1000" fill="hold"/>
                                        <p:tgtEl>
                                          <p:spTgt spid="6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animEffect transition="in" filter="fade">
                                      <p:cBhvr>
                                        <p:cTn id="17" dur="1000"/>
                                        <p:tgtEl>
                                          <p:spTgt spid="59"/>
                                        </p:tgtEl>
                                      </p:cBhvr>
                                    </p:animEffect>
                                    <p:anim calcmode="lin" valueType="num">
                                      <p:cBhvr>
                                        <p:cTn id="18" dur="1000" fill="hold"/>
                                        <p:tgtEl>
                                          <p:spTgt spid="59"/>
                                        </p:tgtEl>
                                        <p:attrNameLst>
                                          <p:attrName>ppt_x</p:attrName>
                                        </p:attrNameLst>
                                      </p:cBhvr>
                                      <p:tavLst>
                                        <p:tav tm="0">
                                          <p:val>
                                            <p:strVal val="#ppt_x"/>
                                          </p:val>
                                        </p:tav>
                                        <p:tav tm="100000">
                                          <p:val>
                                            <p:strVal val="#ppt_x"/>
                                          </p:val>
                                        </p:tav>
                                      </p:tavLst>
                                    </p:anim>
                                    <p:anim calcmode="lin" valueType="num">
                                      <p:cBhvr>
                                        <p:cTn id="19"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73C8B1"/>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14400" y="1028700"/>
            <a:ext cx="16078436" cy="7840890"/>
          </a:xfrm>
          <a:prstGeom prst="rect">
            <a:avLst/>
          </a:prstGeom>
        </p:spPr>
      </p:pic>
      <p:pic>
        <p:nvPicPr>
          <p:cNvPr id="8"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737372">
            <a:off x="541886" y="7562926"/>
            <a:ext cx="3032652" cy="1014560"/>
          </a:xfrm>
          <a:prstGeom prst="rect">
            <a:avLst/>
          </a:prstGeom>
        </p:spPr>
      </p:pic>
      <p:sp>
        <p:nvSpPr>
          <p:cNvPr id="11" name="TextBox 3"/>
          <p:cNvSpPr txBox="1"/>
          <p:nvPr/>
        </p:nvSpPr>
        <p:spPr>
          <a:xfrm>
            <a:off x="5849858" y="1647618"/>
            <a:ext cx="4343400" cy="838435"/>
          </a:xfrm>
          <a:prstGeom prst="rect">
            <a:avLst/>
          </a:prstGeom>
        </p:spPr>
        <p:txBody>
          <a:bodyPr wrap="square" lIns="0" tIns="0" rIns="0" bIns="0" rtlCol="0" anchor="t">
            <a:spAutoFit/>
          </a:bodyPr>
          <a:lstStyle/>
          <a:p>
            <a:pPr lvl="0" algn="ctr">
              <a:lnSpc>
                <a:spcPct val="120000"/>
              </a:lnSpc>
              <a:spcBef>
                <a:spcPts val="600"/>
              </a:spcBef>
              <a:spcAft>
                <a:spcPts val="600"/>
              </a:spcAft>
            </a:pPr>
            <a:r>
              <a:rPr lang="en-US" sz="5000" b="1" smtClean="0">
                <a:solidFill>
                  <a:schemeClr val="accent2"/>
                </a:solidFill>
                <a:latin typeface="Arial" panose="020B0604020202020204" pitchFamily="34" charset="0"/>
                <a:cs typeface="Arial" panose="020B0604020202020204" pitchFamily="34" charset="0"/>
              </a:rPr>
              <a:t>Giải</a:t>
            </a:r>
            <a:endParaRPr lang="en-US" sz="5000" b="1">
              <a:solidFill>
                <a:schemeClr val="accent2"/>
              </a:solidFill>
              <a:latin typeface="Arial" panose="020B0604020202020204" pitchFamily="34" charset="0"/>
              <a:cs typeface="Arial" panose="020B0604020202020204" pitchFamily="34" charset="0"/>
            </a:endParaRPr>
          </a:p>
        </p:txBody>
      </p:sp>
      <p:grpSp>
        <p:nvGrpSpPr>
          <p:cNvPr id="9" name="Group 8"/>
          <p:cNvGrpSpPr/>
          <p:nvPr/>
        </p:nvGrpSpPr>
        <p:grpSpPr>
          <a:xfrm>
            <a:off x="6172200" y="4133778"/>
            <a:ext cx="5286320" cy="4191000"/>
            <a:chOff x="10453204" y="4946079"/>
            <a:chExt cx="5286320" cy="4191000"/>
          </a:xfrm>
        </p:grpSpPr>
        <p:cxnSp>
          <p:nvCxnSpPr>
            <p:cNvPr id="15" name="Straight Connector 14"/>
            <p:cNvCxnSpPr/>
            <p:nvPr/>
          </p:nvCxnSpPr>
          <p:spPr>
            <a:xfrm>
              <a:off x="13188692" y="4946079"/>
              <a:ext cx="223501" cy="40647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10453204" y="4946079"/>
              <a:ext cx="5286320" cy="4191000"/>
              <a:chOff x="10949987" y="4683473"/>
              <a:chExt cx="5286320" cy="4191000"/>
            </a:xfrm>
          </p:grpSpPr>
          <p:cxnSp>
            <p:nvCxnSpPr>
              <p:cNvPr id="19" name="Straight Connector 18"/>
              <p:cNvCxnSpPr/>
              <p:nvPr/>
            </p:nvCxnSpPr>
            <p:spPr>
              <a:xfrm flipH="1">
                <a:off x="11098197" y="4759673"/>
                <a:ext cx="3239662" cy="41148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3085621" y="4683473"/>
                <a:ext cx="3150686" cy="40647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0949987" y="7833409"/>
                <a:ext cx="5286320" cy="6129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42CFBD7-EAF3-4CD2-AB8F-420462532F1F}"/>
                  </a:ext>
                </a:extLst>
              </p:cNvPr>
              <p:cNvSpPr txBox="1"/>
              <p:nvPr/>
            </p:nvSpPr>
            <p:spPr>
              <a:xfrm flipH="1">
                <a:off x="13518814" y="5143328"/>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242CFBD7-EAF3-4CD2-AB8F-420462532F1F}"/>
                  </a:ext>
                </a:extLst>
              </p:cNvPr>
              <p:cNvSpPr txBox="1"/>
              <p:nvPr/>
            </p:nvSpPr>
            <p:spPr>
              <a:xfrm flipH="1">
                <a:off x="11263295" y="7963422"/>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2F87412-107F-44E1-A048-F4EEBBD1BFCE}"/>
                  </a:ext>
                </a:extLst>
              </p:cNvPr>
              <p:cNvSpPr txBox="1"/>
              <p:nvPr/>
            </p:nvSpPr>
            <p:spPr>
              <a:xfrm flipH="1">
                <a:off x="11005758" y="7549394"/>
                <a:ext cx="997815" cy="784830"/>
              </a:xfrm>
              <a:prstGeom prst="rect">
                <a:avLst/>
              </a:prstGeom>
              <a:solidFill>
                <a:schemeClr val="bg1">
                  <a:alpha val="2000"/>
                </a:schemeClr>
              </a:solidFill>
            </p:spPr>
            <p:txBody>
              <a:bodyPr wrap="square" rtlCol="0">
                <a:spAutoFit/>
              </a:bodyPr>
              <a:lstStyle/>
              <a:p>
                <a:r>
                  <a:rPr lang="en-GB" sz="4500" smtClean="0">
                    <a:solidFill>
                      <a:srgbClr val="00B0F0"/>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rgbClr val="00B0F0"/>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42CFBD7-EAF3-4CD2-AB8F-420462532F1F}"/>
                  </a:ext>
                </a:extLst>
              </p:cNvPr>
              <p:cNvSpPr txBox="1"/>
              <p:nvPr/>
            </p:nvSpPr>
            <p:spPr>
              <a:xfrm flipH="1">
                <a:off x="13667605" y="7703296"/>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grpSp>
        <p:sp>
          <p:nvSpPr>
            <p:cNvPr id="17" name="TextBox 16">
              <a:extLst>
                <a:ext uri="{FF2B5EF4-FFF2-40B4-BE49-F238E27FC236}">
                  <a16:creationId xmlns:a16="http://schemas.microsoft.com/office/drawing/2014/main" id="{242CFBD7-EAF3-4CD2-AB8F-420462532F1F}"/>
                </a:ext>
              </a:extLst>
            </p:cNvPr>
            <p:cNvSpPr txBox="1"/>
            <p:nvPr/>
          </p:nvSpPr>
          <p:spPr>
            <a:xfrm flipH="1">
              <a:off x="14888647" y="7784383"/>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42CFBD7-EAF3-4CD2-AB8F-420462532F1F}"/>
                </a:ext>
              </a:extLst>
            </p:cNvPr>
            <p:cNvSpPr txBox="1"/>
            <p:nvPr/>
          </p:nvSpPr>
          <p:spPr>
            <a:xfrm flipH="1">
              <a:off x="13068950" y="6257218"/>
              <a:ext cx="482742" cy="784830"/>
            </a:xfrm>
            <a:prstGeom prst="rect">
              <a:avLst/>
            </a:prstGeom>
            <a:solidFill>
              <a:schemeClr val="bg1">
                <a:alpha val="2000"/>
              </a:schemeClr>
            </a:solidFill>
          </p:spPr>
          <p:txBody>
            <a:bodyPr wrap="square" rtlCol="0">
              <a:spAutoFit/>
            </a:bodyPr>
            <a:lstStyle/>
            <a:p>
              <a:r>
                <a:rPr lang="en-US" sz="4500" dirty="0">
                  <a:solidFill>
                    <a:srgbClr val="00B0F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B0F0"/>
                </a:solidFill>
                <a:latin typeface="Arial" panose="020B0604020202020204" pitchFamily="34" charset="0"/>
                <a:cs typeface="Arial" panose="020B0604020202020204" pitchFamily="34" charset="0"/>
              </a:endParaRPr>
            </a:p>
          </p:txBody>
        </p:sp>
      </p:grpSp>
      <p:sp>
        <p:nvSpPr>
          <p:cNvPr id="26" name="Rectangle 25"/>
          <p:cNvSpPr/>
          <p:nvPr/>
        </p:nvSpPr>
        <p:spPr>
          <a:xfrm>
            <a:off x="3431914" y="2804136"/>
            <a:ext cx="11043408" cy="784830"/>
          </a:xfrm>
          <a:prstGeom prst="rect">
            <a:avLst/>
          </a:prstGeom>
        </p:spPr>
        <p:txBody>
          <a:bodyPr wrap="none">
            <a:spAutoFit/>
          </a:bodyPr>
          <a:lstStyle/>
          <a:p>
            <a:r>
              <a:rPr lang="en-US" sz="4500" smtClean="0">
                <a:latin typeface="Arial" panose="020B0604020202020204" pitchFamily="34" charset="0"/>
                <a:cs typeface="Arial" panose="020B0604020202020204" pitchFamily="34" charset="0"/>
              </a:rPr>
              <a:t>Các điểm còn lại được điền như hình sau: </a:t>
            </a:r>
            <a:endParaRPr lang="en-US" sz="4500"/>
          </a:p>
        </p:txBody>
      </p:sp>
      <p:sp>
        <p:nvSpPr>
          <p:cNvPr id="27" name="TextBox 26">
            <a:extLst>
              <a:ext uri="{FF2B5EF4-FFF2-40B4-BE49-F238E27FC236}">
                <a16:creationId xmlns:a16="http://schemas.microsoft.com/office/drawing/2014/main" id="{C2F87412-107F-44E1-A048-F4EEBBD1BFCE}"/>
              </a:ext>
            </a:extLst>
          </p:cNvPr>
          <p:cNvSpPr txBox="1"/>
          <p:nvPr/>
        </p:nvSpPr>
        <p:spPr>
          <a:xfrm flipH="1">
            <a:off x="8339017" y="6908795"/>
            <a:ext cx="997815" cy="784830"/>
          </a:xfrm>
          <a:prstGeom prst="rect">
            <a:avLst/>
          </a:prstGeom>
          <a:solidFill>
            <a:schemeClr val="bg1">
              <a:alpha val="2000"/>
            </a:schemeClr>
          </a:solidFill>
        </p:spPr>
        <p:txBody>
          <a:bodyPr wrap="square" rtlCol="0">
            <a:spAutoFit/>
          </a:bodyPr>
          <a:lstStyle/>
          <a:p>
            <a:r>
              <a:rPr lang="en-GB" sz="4500" smtClean="0">
                <a:solidFill>
                  <a:srgbClr val="C00000"/>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rgbClr val="C0000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C2F87412-107F-44E1-A048-F4EEBBD1BFCE}"/>
              </a:ext>
            </a:extLst>
          </p:cNvPr>
          <p:cNvSpPr txBox="1"/>
          <p:nvPr/>
        </p:nvSpPr>
        <p:spPr>
          <a:xfrm>
            <a:off x="10749438" y="6543975"/>
            <a:ext cx="857292" cy="784830"/>
          </a:xfrm>
          <a:prstGeom prst="rect">
            <a:avLst/>
          </a:prstGeom>
          <a:solidFill>
            <a:schemeClr val="bg1">
              <a:alpha val="2000"/>
            </a:schemeClr>
          </a:solidFill>
        </p:spPr>
        <p:txBody>
          <a:bodyPr wrap="square" rtlCol="0">
            <a:spAutoFit/>
          </a:bodyPr>
          <a:lstStyle/>
          <a:p>
            <a:r>
              <a:rPr lang="en-GB" sz="4500" smtClean="0">
                <a:solidFill>
                  <a:srgbClr val="C00000"/>
                </a:solidFill>
                <a:latin typeface="Arial" panose="020B0604020202020204" pitchFamily="34" charset="0"/>
                <a:cs typeface="Arial" panose="020B0604020202020204" pitchFamily="34" charset="0"/>
                <a:sym typeface="Wingdings" panose="05000000000000000000" pitchFamily="2" charset="2"/>
              </a:rPr>
              <a:t>C</a:t>
            </a:r>
            <a:endParaRPr lang="en-US" sz="4500" dirty="0">
              <a:solidFill>
                <a:srgbClr val="C00000"/>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C2F87412-107F-44E1-A048-F4EEBBD1BFCE}"/>
              </a:ext>
            </a:extLst>
          </p:cNvPr>
          <p:cNvSpPr txBox="1"/>
          <p:nvPr/>
        </p:nvSpPr>
        <p:spPr>
          <a:xfrm flipH="1">
            <a:off x="8360465" y="5486624"/>
            <a:ext cx="834529" cy="784830"/>
          </a:xfrm>
          <a:prstGeom prst="rect">
            <a:avLst/>
          </a:prstGeom>
          <a:solidFill>
            <a:schemeClr val="bg1">
              <a:alpha val="2000"/>
            </a:schemeClr>
          </a:solidFill>
        </p:spPr>
        <p:txBody>
          <a:bodyPr wrap="square" rtlCol="0">
            <a:spAutoFit/>
          </a:bodyPr>
          <a:lstStyle/>
          <a:p>
            <a:r>
              <a:rPr lang="en-GB" sz="4500" smtClean="0">
                <a:solidFill>
                  <a:srgbClr val="C00000"/>
                </a:solidFill>
                <a:latin typeface="Arial" panose="020B0604020202020204" pitchFamily="34" charset="0"/>
                <a:cs typeface="Arial" panose="020B0604020202020204" pitchFamily="34" charset="0"/>
                <a:sym typeface="Wingdings" panose="05000000000000000000" pitchFamily="2" charset="2"/>
              </a:rPr>
              <a:t>E</a:t>
            </a:r>
            <a:endParaRPr lang="en-US" sz="4500" dirty="0">
              <a:solidFill>
                <a:srgbClr val="C0000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C2F87412-107F-44E1-A048-F4EEBBD1BFCE}"/>
              </a:ext>
            </a:extLst>
          </p:cNvPr>
          <p:cNvSpPr txBox="1"/>
          <p:nvPr/>
        </p:nvSpPr>
        <p:spPr>
          <a:xfrm flipH="1">
            <a:off x="8139226" y="4527179"/>
            <a:ext cx="997815" cy="784830"/>
          </a:xfrm>
          <a:prstGeom prst="rect">
            <a:avLst/>
          </a:prstGeom>
          <a:solidFill>
            <a:schemeClr val="bg1">
              <a:alpha val="2000"/>
            </a:schemeClr>
          </a:solidFill>
        </p:spPr>
        <p:txBody>
          <a:bodyPr wrap="square" rtlCol="0">
            <a:spAutoFit/>
          </a:bodyPr>
          <a:lstStyle/>
          <a:p>
            <a:r>
              <a:rPr lang="en-GB" sz="4500" smtClean="0">
                <a:solidFill>
                  <a:srgbClr val="C00000"/>
                </a:solidFill>
                <a:latin typeface="Arial" panose="020B0604020202020204" pitchFamily="34" charset="0"/>
                <a:cs typeface="Arial" panose="020B0604020202020204" pitchFamily="34" charset="0"/>
                <a:sym typeface="Wingdings" panose="05000000000000000000" pitchFamily="2" charset="2"/>
              </a:rPr>
              <a:t>D</a:t>
            </a:r>
            <a:endParaRPr lang="en-US" sz="45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214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barn(inVertic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barn(inVertical)">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arn(inVertical)">
                                      <p:cBhvr>
                                        <p:cTn id="3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P spid="28" grpId="0" animBg="1"/>
      <p:bldP spid="29" grpId="0" animBg="1"/>
      <p:bldP spid="3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1781" y="692819"/>
            <a:ext cx="16104439" cy="890136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935200" y="6832391"/>
            <a:ext cx="2893875" cy="2778120"/>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214871">
            <a:off x="287908" y="973880"/>
            <a:ext cx="3695481" cy="1195992"/>
          </a:xfrm>
          <a:prstGeom prst="rect">
            <a:avLst/>
          </a:prstGeom>
        </p:spPr>
      </p:pic>
      <p:sp>
        <p:nvSpPr>
          <p:cNvPr id="3" name="Rectangle 2"/>
          <p:cNvSpPr/>
          <p:nvPr/>
        </p:nvSpPr>
        <p:spPr>
          <a:xfrm>
            <a:off x="2253004" y="2216680"/>
            <a:ext cx="13868400" cy="1754326"/>
          </a:xfrm>
          <a:prstGeom prst="rect">
            <a:avLst/>
          </a:prstGeom>
        </p:spPr>
        <p:txBody>
          <a:bodyPr wrap="square">
            <a:spAutoFit/>
          </a:bodyPr>
          <a:lstStyle/>
          <a:p>
            <a:pPr algn="just">
              <a:lnSpc>
                <a:spcPct val="120000"/>
              </a:lnSpc>
              <a:spcBef>
                <a:spcPts val="600"/>
              </a:spcBef>
              <a:spcAft>
                <a:spcPts val="600"/>
              </a:spcAft>
            </a:pPr>
            <a:r>
              <a:rPr lang="nl-NL" sz="4500" b="1">
                <a:latin typeface="Arial" panose="020B0604020202020204" pitchFamily="34" charset="0"/>
                <a:ea typeface="Times New Roman" panose="02020603050405020304" pitchFamily="18" charset="0"/>
                <a:cs typeface="Arial" panose="020B0604020202020204" pitchFamily="34" charset="0"/>
              </a:rPr>
              <a:t>Bài </a:t>
            </a:r>
            <a:r>
              <a:rPr lang="nl-NL" sz="4500" b="1" smtClean="0">
                <a:latin typeface="Arial" panose="020B0604020202020204" pitchFamily="34" charset="0"/>
                <a:ea typeface="Times New Roman" panose="02020603050405020304" pitchFamily="18" charset="0"/>
                <a:cs typeface="Arial" panose="020B0604020202020204" pitchFamily="34" charset="0"/>
              </a:rPr>
              <a:t>8.5 </a:t>
            </a:r>
            <a:r>
              <a:rPr lang="nl-NL" sz="4500" b="1">
                <a:solidFill>
                  <a:srgbClr val="000000"/>
                </a:solidFill>
                <a:latin typeface="Arial" panose="020B0604020202020204" pitchFamily="34" charset="0"/>
                <a:ea typeface="Times New Roman" panose="02020603050405020304" pitchFamily="18" charset="0"/>
                <a:cs typeface="Arial" panose="020B0604020202020204" pitchFamily="34" charset="0"/>
              </a:rPr>
              <a:t>(SGK – tr.47)</a:t>
            </a:r>
            <a:r>
              <a:rPr lang="nl-NL" sz="4500" b="1">
                <a:latin typeface="Arial" panose="020B0604020202020204" pitchFamily="34" charset="0"/>
                <a:ea typeface="Times New Roman" panose="02020603050405020304" pitchFamily="18" charset="0"/>
                <a:cs typeface="Arial" panose="020B0604020202020204" pitchFamily="34" charset="0"/>
              </a:rPr>
              <a:t>:</a:t>
            </a:r>
            <a:r>
              <a:rPr lang="nl-NL" sz="4500" i="1">
                <a:latin typeface="Arial" panose="020B0604020202020204" pitchFamily="34" charset="0"/>
                <a:ea typeface="Times New Roman" panose="02020603050405020304" pitchFamily="18" charset="0"/>
                <a:cs typeface="Arial" panose="020B0604020202020204" pitchFamily="34" charset="0"/>
              </a:rPr>
              <a:t> </a:t>
            </a:r>
            <a:r>
              <a:rPr lang="vi-VN" sz="4500" smtClean="0">
                <a:solidFill>
                  <a:srgbClr val="000000"/>
                </a:solidFill>
                <a:ea typeface="Calibri" panose="020F0502020204030204" pitchFamily="34" charset="0"/>
                <a:cs typeface="Times New Roman" panose="02020603050405020304" pitchFamily="18" charset="0"/>
              </a:rPr>
              <a:t>Hãy </a:t>
            </a:r>
            <a:r>
              <a:rPr lang="vi-VN" sz="4500">
                <a:solidFill>
                  <a:srgbClr val="000000"/>
                </a:solidFill>
                <a:ea typeface="Calibri" panose="020F0502020204030204" pitchFamily="34" charset="0"/>
                <a:cs typeface="Times New Roman" panose="02020603050405020304" pitchFamily="18" charset="0"/>
              </a:rPr>
              <a:t>liệt kê các cặp đường thẳng song song trong </a:t>
            </a:r>
            <a:r>
              <a:rPr lang="vi-VN" sz="4500">
                <a:solidFill>
                  <a:srgbClr val="000000"/>
                </a:solidFill>
                <a:ea typeface="Calibri" panose="020F0502020204030204" pitchFamily="34" charset="0"/>
                <a:cs typeface="Times New Roman" panose="02020603050405020304" pitchFamily="18" charset="0"/>
              </a:rPr>
              <a:t>hình </a:t>
            </a:r>
            <a:r>
              <a:rPr lang="vi-VN" sz="4500" smtClean="0">
                <a:solidFill>
                  <a:srgbClr val="000000"/>
                </a:solidFill>
                <a:ea typeface="Calibri" panose="020F0502020204030204" pitchFamily="34" charset="0"/>
                <a:cs typeface="Times New Roman" panose="02020603050405020304" pitchFamily="18" charset="0"/>
              </a:rPr>
              <a:t>sau</a:t>
            </a:r>
            <a:r>
              <a:rPr lang="en-GB" sz="4500" smtClean="0">
                <a:solidFill>
                  <a:srgbClr val="000000"/>
                </a:solidFill>
                <a:ea typeface="Calibri" panose="020F0502020204030204" pitchFamily="34" charset="0"/>
                <a:cs typeface="Times New Roman" panose="02020603050405020304" pitchFamily="18" charset="0"/>
              </a:rPr>
              <a:t>:</a:t>
            </a:r>
            <a:endParaRPr lang="en-US" sz="4500">
              <a:effectLst/>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8"/>
          <a:stretch>
            <a:fillRect/>
          </a:stretch>
        </p:blipFill>
        <p:spPr>
          <a:xfrm>
            <a:off x="6096000" y="4716029"/>
            <a:ext cx="5638800" cy="4232724"/>
          </a:xfrm>
          <a:prstGeom prst="rect">
            <a:avLst/>
          </a:prstGeom>
        </p:spPr>
      </p:pic>
    </p:spTree>
    <p:extLst>
      <p:ext uri="{BB962C8B-B14F-4D97-AF65-F5344CB8AC3E}">
        <p14:creationId xmlns:p14="http://schemas.microsoft.com/office/powerpoint/2010/main" val="41382953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95400" y="-292867"/>
            <a:ext cx="19872358" cy="2051064"/>
          </a:xfrm>
          <a:prstGeom prst="rect">
            <a:avLst/>
          </a:prstGeom>
        </p:spPr>
      </p:pic>
      <p:pic>
        <p:nvPicPr>
          <p:cNvPr id="16"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6374294" y="-94517"/>
            <a:ext cx="1723296" cy="1654364"/>
          </a:xfrm>
          <a:prstGeom prst="rect">
            <a:avLst/>
          </a:prstGeom>
        </p:spPr>
      </p:pic>
      <p:sp>
        <p:nvSpPr>
          <p:cNvPr id="11" name="TextBox 3"/>
          <p:cNvSpPr txBox="1"/>
          <p:nvPr/>
        </p:nvSpPr>
        <p:spPr>
          <a:xfrm>
            <a:off x="5105400" y="276121"/>
            <a:ext cx="7422150" cy="1006173"/>
          </a:xfrm>
          <a:prstGeom prst="rect">
            <a:avLst/>
          </a:prstGeom>
        </p:spPr>
        <p:txBody>
          <a:bodyPr wrap="square" lIns="0" tIns="0" rIns="0" bIns="0" rtlCol="0" anchor="t">
            <a:spAutoFit/>
          </a:bodyPr>
          <a:lstStyle/>
          <a:p>
            <a:pPr lvl="0" algn="ctr">
              <a:lnSpc>
                <a:spcPct val="120000"/>
              </a:lnSpc>
              <a:spcBef>
                <a:spcPts val="600"/>
              </a:spcBef>
              <a:spcAft>
                <a:spcPts val="600"/>
              </a:spcAft>
            </a:pPr>
            <a:r>
              <a:rPr lang="en-US" sz="6000" b="1" smtClean="0">
                <a:solidFill>
                  <a:schemeClr val="bg1"/>
                </a:solidFill>
                <a:latin typeface="Arial" panose="020B0604020202020204" pitchFamily="34" charset="0"/>
                <a:cs typeface="Arial" panose="020B0604020202020204" pitchFamily="34" charset="0"/>
              </a:rPr>
              <a:t>Giải</a:t>
            </a:r>
            <a:endParaRPr lang="en-US" sz="6000" b="1">
              <a:solidFill>
                <a:schemeClr val="bg1"/>
              </a:solidFill>
              <a:latin typeface="Arial" panose="020B0604020202020204" pitchFamily="34" charset="0"/>
              <a:cs typeface="Arial" panose="020B0604020202020204" pitchFamily="34" charset="0"/>
            </a:endParaRPr>
          </a:p>
        </p:txBody>
      </p:sp>
      <p:pic>
        <p:nvPicPr>
          <p:cNvPr id="15" name="Picture 12"/>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87520" y="56035"/>
            <a:ext cx="1350563" cy="1519038"/>
          </a:xfrm>
          <a:prstGeom prst="rect">
            <a:avLst/>
          </a:prstGeom>
        </p:spPr>
      </p:pic>
      <p:pic>
        <p:nvPicPr>
          <p:cNvPr id="17"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0" y="7217107"/>
            <a:ext cx="2626786" cy="3003601"/>
          </a:xfrm>
          <a:prstGeom prst="rect">
            <a:avLst/>
          </a:prstGeom>
        </p:spPr>
      </p:pic>
      <p:pic>
        <p:nvPicPr>
          <p:cNvPr id="19" name="Picture 18"/>
          <p:cNvPicPr>
            <a:picLocks noChangeAspect="1"/>
          </p:cNvPicPr>
          <p:nvPr/>
        </p:nvPicPr>
        <p:blipFill>
          <a:blip r:embed="rId25"/>
          <a:stretch>
            <a:fillRect/>
          </a:stretch>
        </p:blipFill>
        <p:spPr>
          <a:xfrm>
            <a:off x="6248400" y="2203434"/>
            <a:ext cx="6042525" cy="4535777"/>
          </a:xfrm>
          <a:prstGeom prst="rect">
            <a:avLst/>
          </a:prstGeom>
        </p:spPr>
      </p:pic>
      <p:sp>
        <p:nvSpPr>
          <p:cNvPr id="4" name="Rectangle 3"/>
          <p:cNvSpPr/>
          <p:nvPr/>
        </p:nvSpPr>
        <p:spPr>
          <a:xfrm>
            <a:off x="3581400" y="7184448"/>
            <a:ext cx="13070840" cy="923330"/>
          </a:xfrm>
          <a:prstGeom prst="rect">
            <a:avLst/>
          </a:prstGeom>
        </p:spPr>
        <p:txBody>
          <a:bodyPr wrap="square">
            <a:spAutoFit/>
          </a:bodyPr>
          <a:lstStyle/>
          <a:p>
            <a:pPr>
              <a:lnSpc>
                <a:spcPct val="120000"/>
              </a:lnSpc>
              <a:spcBef>
                <a:spcPts val="600"/>
              </a:spcBef>
              <a:spcAft>
                <a:spcPts val="600"/>
              </a:spcAft>
            </a:pP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Những cặp đường thẳng song song trong </a:t>
            </a:r>
            <a:r>
              <a:rPr lang="vi-VN" sz="4500">
                <a:solidFill>
                  <a:srgbClr val="000000"/>
                </a:solidFill>
                <a:latin typeface="Arial" panose="020B0604020202020204" pitchFamily="34" charset="0"/>
                <a:ea typeface="Times New Roman" panose="02020603050405020304" pitchFamily="18" charset="0"/>
                <a:cs typeface="Arial" panose="020B0604020202020204" pitchFamily="34" charset="0"/>
              </a:rPr>
              <a:t>hình </a:t>
            </a:r>
            <a:r>
              <a:rPr lang="vi-VN"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a:t>
            </a:r>
            <a:endParaRPr lang="en-US" sz="4500">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5943600" y="8506316"/>
            <a:ext cx="9144000" cy="846899"/>
          </a:xfrm>
          <a:prstGeom prst="rect">
            <a:avLst/>
          </a:prstGeom>
        </p:spPr>
        <p:txBody>
          <a:bodyPr>
            <a:spAutoFit/>
          </a:bodyPr>
          <a:lstStyle/>
          <a:p>
            <a:pPr>
              <a:lnSpc>
                <a:spcPct val="120000"/>
              </a:lnSpc>
              <a:spcBef>
                <a:spcPts val="600"/>
              </a:spcBef>
              <a:spcAft>
                <a:spcPts val="600"/>
              </a:spcAft>
            </a:pPr>
            <a:r>
              <a:rPr lang="en-GB" sz="4500" smtClean="0">
                <a:solidFill>
                  <a:srgbClr val="000000"/>
                </a:solidFill>
                <a:latin typeface="Arial" panose="020B0604020202020204" pitchFamily="34" charset="0"/>
                <a:ea typeface="Times New Roman" panose="02020603050405020304" pitchFamily="18" charset="0"/>
                <a:cs typeface="Arial" panose="020B0604020202020204" pitchFamily="34" charset="0"/>
              </a:rPr>
              <a:t>AB // ED; DF // CA và EF // CB. </a:t>
            </a:r>
            <a:endParaRPr lang="en-US" sz="450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3288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D4343"/>
        </a:solidFill>
        <a:effectLst/>
      </p:bgPr>
    </p:bg>
    <p:spTree>
      <p:nvGrpSpPr>
        <p:cNvPr id="1" name=""/>
        <p:cNvGrpSpPr/>
        <p:nvPr/>
      </p:nvGrpSpPr>
      <p:grpSpPr>
        <a:xfrm>
          <a:off x="0" y="0"/>
          <a:ext cx="0" cy="0"/>
          <a:chOff x="0" y="0"/>
          <a:chExt cx="0" cy="0"/>
        </a:xfrm>
      </p:grpSpPr>
      <p:sp>
        <p:nvSpPr>
          <p:cNvPr id="9" name="TextBox 3"/>
          <p:cNvSpPr txBox="1"/>
          <p:nvPr/>
        </p:nvSpPr>
        <p:spPr>
          <a:xfrm>
            <a:off x="3849322" y="1267832"/>
            <a:ext cx="12875356" cy="1127360"/>
          </a:xfrm>
          <a:prstGeom prst="rect">
            <a:avLst/>
          </a:prstGeom>
        </p:spPr>
        <p:txBody>
          <a:bodyPr lIns="0" tIns="0" rIns="0" bIns="0" rtlCol="0" anchor="t">
            <a:spAutoFit/>
          </a:bodyPr>
          <a:lstStyle/>
          <a:p>
            <a:pPr algn="ctr">
              <a:lnSpc>
                <a:spcPts val="9900"/>
              </a:lnSpc>
            </a:pPr>
            <a:r>
              <a:rPr lang="en-US" sz="6000" b="1" smtClean="0">
                <a:solidFill>
                  <a:srgbClr val="FFFFFF"/>
                </a:solidFill>
                <a:latin typeface="Arial" panose="020B0604020202020204" pitchFamily="34" charset="0"/>
                <a:cs typeface="Arial" panose="020B0604020202020204" pitchFamily="34" charset="0"/>
              </a:rPr>
              <a:t>HƯỚNG DẪN VỀ NHÀ</a:t>
            </a:r>
            <a:endParaRPr lang="en-US" sz="6000" b="1">
              <a:solidFill>
                <a:srgbClr val="FFFFFF"/>
              </a:solidFill>
              <a:latin typeface="Arial" panose="020B0604020202020204" pitchFamily="34" charset="0"/>
              <a:cs typeface="Arial" panose="020B0604020202020204" pitchFamily="34" charset="0"/>
            </a:endParaRPr>
          </a:p>
        </p:txBody>
      </p:sp>
      <p:pic>
        <p:nvPicPr>
          <p:cNvPr id="12" name="Picture 1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3950870" y="1126140"/>
            <a:ext cx="1901850" cy="1269052"/>
          </a:xfrm>
          <a:prstGeom prst="rect">
            <a:avLst/>
          </a:prstGeom>
        </p:spPr>
      </p:pic>
      <p:pic>
        <p:nvPicPr>
          <p:cNvPr id="13" name="Picture 2"/>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108278" y="4409024"/>
            <a:ext cx="5392842" cy="4087276"/>
          </a:xfrm>
          <a:prstGeom prst="rect">
            <a:avLst/>
          </a:prstGeom>
        </p:spPr>
      </p:pic>
      <p:pic>
        <p:nvPicPr>
          <p:cNvPr id="14" name="Picture 4"/>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47313" y="4660446"/>
            <a:ext cx="4942872" cy="3835853"/>
          </a:xfrm>
          <a:prstGeom prst="rect">
            <a:avLst/>
          </a:prstGeom>
        </p:spPr>
      </p:pic>
      <p:pic>
        <p:nvPicPr>
          <p:cNvPr id="15" name="Picture 5"/>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668762" y="3466498"/>
            <a:ext cx="2098516" cy="1984051"/>
          </a:xfrm>
          <a:prstGeom prst="rect">
            <a:avLst/>
          </a:prstGeom>
        </p:spPr>
      </p:pic>
      <p:pic>
        <p:nvPicPr>
          <p:cNvPr id="16" name="Picture 6"/>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040228" y="3668420"/>
            <a:ext cx="2066720" cy="1984051"/>
          </a:xfrm>
          <a:prstGeom prst="rect">
            <a:avLst/>
          </a:prstGeom>
        </p:spPr>
      </p:pic>
      <p:pic>
        <p:nvPicPr>
          <p:cNvPr id="17" name="Picture 7"/>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552848">
            <a:off x="5404639" y="4110772"/>
            <a:ext cx="2180683" cy="693854"/>
          </a:xfrm>
          <a:prstGeom prst="rect">
            <a:avLst/>
          </a:prstGeom>
        </p:spPr>
      </p:pic>
      <p:sp>
        <p:nvSpPr>
          <p:cNvPr id="18" name="Rectangle 17"/>
          <p:cNvSpPr/>
          <p:nvPr/>
        </p:nvSpPr>
        <p:spPr>
          <a:xfrm>
            <a:off x="906656" y="5797672"/>
            <a:ext cx="4224185" cy="2308324"/>
          </a:xfrm>
          <a:prstGeom prst="rect">
            <a:avLst/>
          </a:prstGeom>
        </p:spPr>
        <p:txBody>
          <a:bodyPr wrap="square">
            <a:spAutoFit/>
          </a:bodyPr>
          <a:lstStyle/>
          <a:p>
            <a:pPr lvl="0" algn="just">
              <a:lnSpc>
                <a:spcPct val="120000"/>
              </a:lnSpc>
              <a:spcBef>
                <a:spcPts val="600"/>
              </a:spcBef>
              <a:spcAft>
                <a:spcPts val="600"/>
              </a:spcAft>
            </a:pPr>
            <a:r>
              <a:rPr lang="en-GB" sz="4000" spc="44">
                <a:solidFill>
                  <a:srgbClr val="002330"/>
                </a:solidFill>
                <a:latin typeface="Arial" panose="020B0604020202020204" pitchFamily="34" charset="0"/>
                <a:cs typeface="Arial" panose="020B0604020202020204" pitchFamily="34" charset="0"/>
              </a:rPr>
              <a:t>Ôn tập các kiến thức đã học trong  bài.</a:t>
            </a:r>
            <a:endParaRPr lang="en-US" sz="4000" spc="44">
              <a:solidFill>
                <a:srgbClr val="002330"/>
              </a:solidFill>
              <a:latin typeface="Arial" panose="020B0604020202020204" pitchFamily="34" charset="0"/>
              <a:cs typeface="Arial" panose="020B0604020202020204" pitchFamily="34" charset="0"/>
            </a:endParaRPr>
          </a:p>
        </p:txBody>
      </p:sp>
      <p:sp>
        <p:nvSpPr>
          <p:cNvPr id="19" name="Rectangle 18"/>
          <p:cNvSpPr/>
          <p:nvPr/>
        </p:nvSpPr>
        <p:spPr>
          <a:xfrm>
            <a:off x="6581316" y="5393911"/>
            <a:ext cx="4728054" cy="2308324"/>
          </a:xfrm>
          <a:prstGeom prst="rect">
            <a:avLst/>
          </a:prstGeom>
        </p:spPr>
        <p:txBody>
          <a:bodyPr wrap="square">
            <a:spAutoFit/>
          </a:bodyPr>
          <a:lstStyle/>
          <a:p>
            <a:pPr lvl="0" algn="just">
              <a:lnSpc>
                <a:spcPct val="120000"/>
              </a:lnSpc>
              <a:spcBef>
                <a:spcPts val="600"/>
              </a:spcBef>
              <a:spcAft>
                <a:spcPts val="600"/>
              </a:spcAft>
            </a:pPr>
            <a:r>
              <a:rPr lang="en-US" sz="4000" spc="44">
                <a:solidFill>
                  <a:srgbClr val="002330"/>
                </a:solidFill>
                <a:latin typeface="Arial" panose="020B0604020202020204" pitchFamily="34" charset="0"/>
                <a:cs typeface="Arial" panose="020B0604020202020204" pitchFamily="34" charset="0"/>
              </a:rPr>
              <a:t>Hoàn thành các bài tập còn lại trong SGK và SBT.</a:t>
            </a:r>
            <a:endParaRPr lang="en-US" sz="4000" spc="44">
              <a:solidFill>
                <a:srgbClr val="002330"/>
              </a:solidFill>
              <a:latin typeface="Arial" panose="020B0604020202020204" pitchFamily="34" charset="0"/>
              <a:cs typeface="Arial" panose="020B0604020202020204" pitchFamily="34" charset="0"/>
            </a:endParaRPr>
          </a:p>
        </p:txBody>
      </p:sp>
      <p:pic>
        <p:nvPicPr>
          <p:cNvPr id="20" name="Picture 2"/>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007112" y="4409024"/>
            <a:ext cx="5776192" cy="4087276"/>
          </a:xfrm>
          <a:prstGeom prst="rect">
            <a:avLst/>
          </a:prstGeom>
        </p:spPr>
      </p:pic>
      <p:sp>
        <p:nvSpPr>
          <p:cNvPr id="21" name="Rectangle 20"/>
          <p:cNvSpPr/>
          <p:nvPr/>
        </p:nvSpPr>
        <p:spPr>
          <a:xfrm>
            <a:off x="12199441" y="5424210"/>
            <a:ext cx="5483767" cy="2308324"/>
          </a:xfrm>
          <a:prstGeom prst="rect">
            <a:avLst/>
          </a:prstGeom>
        </p:spPr>
        <p:txBody>
          <a:bodyPr wrap="square">
            <a:spAutoFit/>
          </a:bodyPr>
          <a:lstStyle/>
          <a:p>
            <a:pPr lvl="0" algn="just">
              <a:lnSpc>
                <a:spcPct val="120000"/>
              </a:lnSpc>
              <a:spcBef>
                <a:spcPts val="600"/>
              </a:spcBef>
              <a:spcAft>
                <a:spcPts val="600"/>
              </a:spcAft>
            </a:pPr>
            <a:r>
              <a:rPr lang="en-US" sz="4000" spc="53">
                <a:solidFill>
                  <a:srgbClr val="002330"/>
                </a:solidFill>
                <a:latin typeface="Arial" panose="020B0604020202020204" pitchFamily="34" charset="0"/>
                <a:cs typeface="Arial" panose="020B0604020202020204" pitchFamily="34" charset="0"/>
              </a:rPr>
              <a:t>Chuẩn bị trước </a:t>
            </a:r>
            <a:r>
              <a:rPr lang="en-US" sz="4000" spc="53">
                <a:solidFill>
                  <a:srgbClr val="002330"/>
                </a:solidFill>
                <a:latin typeface="Arial" panose="020B0604020202020204" pitchFamily="34" charset="0"/>
                <a:cs typeface="Arial" panose="020B0604020202020204" pitchFamily="34" charset="0"/>
              </a:rPr>
              <a:t>bài </a:t>
            </a:r>
            <a:r>
              <a:rPr lang="en-US" sz="4000" spc="53" smtClean="0">
                <a:solidFill>
                  <a:srgbClr val="002330"/>
                </a:solidFill>
                <a:latin typeface="Arial" panose="020B0604020202020204" pitchFamily="34" charset="0"/>
                <a:cs typeface="Arial" panose="020B0604020202020204" pitchFamily="34" charset="0"/>
              </a:rPr>
              <a:t>33: </a:t>
            </a:r>
            <a:r>
              <a:rPr lang="en-US" sz="4000" b="1" spc="53" smtClean="0">
                <a:solidFill>
                  <a:srgbClr val="002330"/>
                </a:solidFill>
                <a:latin typeface="Arial" panose="020B0604020202020204" pitchFamily="34" charset="0"/>
                <a:cs typeface="Arial" panose="020B0604020202020204" pitchFamily="34" charset="0"/>
              </a:rPr>
              <a:t>“Điểm nằm giữa hai điểm. Tia”.</a:t>
            </a:r>
            <a:endParaRPr lang="en-US" sz="4000" b="1" spc="53">
              <a:solidFill>
                <a:srgbClr val="002330"/>
              </a:solidFill>
              <a:latin typeface="Arial" panose="020B0604020202020204" pitchFamily="34" charset="0"/>
              <a:cs typeface="Arial" panose="020B0604020202020204" pitchFamily="34" charset="0"/>
            </a:endParaRPr>
          </a:p>
        </p:txBody>
      </p:sp>
      <p:pic>
        <p:nvPicPr>
          <p:cNvPr id="22" name="Picture 8"/>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736615">
            <a:off x="14983724" y="4074337"/>
            <a:ext cx="2291841" cy="766725"/>
          </a:xfrm>
          <a:prstGeom prst="rect">
            <a:avLst/>
          </a:prstGeom>
        </p:spPr>
      </p:pic>
    </p:spTree>
    <p:extLst>
      <p:ext uri="{BB962C8B-B14F-4D97-AF65-F5344CB8AC3E}">
        <p14:creationId xmlns:p14="http://schemas.microsoft.com/office/powerpoint/2010/main" val="86477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A9D9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762633" y="1130720"/>
            <a:ext cx="14762735" cy="8025559"/>
          </a:xfrm>
          <a:prstGeom prst="rect">
            <a:avLst/>
          </a:prstGeom>
        </p:spPr>
      </p:pic>
      <p:sp>
        <p:nvSpPr>
          <p:cNvPr id="5" name="TextBox 5"/>
          <p:cNvSpPr txBox="1"/>
          <p:nvPr/>
        </p:nvSpPr>
        <p:spPr>
          <a:xfrm>
            <a:off x="4479436" y="3078067"/>
            <a:ext cx="9978172" cy="4833183"/>
          </a:xfrm>
          <a:prstGeom prst="rect">
            <a:avLst/>
          </a:prstGeom>
        </p:spPr>
        <p:txBody>
          <a:bodyPr lIns="0" tIns="0" rIns="0" bIns="0" rtlCol="0" anchor="t">
            <a:spAutoFit/>
          </a:bodyPr>
          <a:lstStyle/>
          <a:p>
            <a:pPr algn="ctr">
              <a:lnSpc>
                <a:spcPct val="120000"/>
              </a:lnSpc>
              <a:spcBef>
                <a:spcPts val="600"/>
              </a:spcBef>
              <a:spcAft>
                <a:spcPts val="600"/>
              </a:spcAft>
            </a:pPr>
            <a:r>
              <a:rPr lang="en-US" sz="9000" b="1" smtClean="0">
                <a:solidFill>
                  <a:srgbClr val="FFA800"/>
                </a:solidFill>
                <a:latin typeface="Arial" panose="020B0604020202020204" pitchFamily="34" charset="0"/>
                <a:cs typeface="Arial" panose="020B0604020202020204" pitchFamily="34" charset="0"/>
              </a:rPr>
              <a:t>CẢM ƠN CÁC EM ĐÃ LẮNG NGHE BÀI GIẢNG!</a:t>
            </a:r>
            <a:endParaRPr lang="en-US" sz="9000" b="1">
              <a:solidFill>
                <a:srgbClr val="FFA800"/>
              </a:solidFill>
              <a:latin typeface="Arial" panose="020B0604020202020204" pitchFamily="34" charset="0"/>
              <a:cs typeface="Arial" panose="020B0604020202020204" pitchFamily="34" charset="0"/>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322698">
            <a:off x="13773244" y="7559003"/>
            <a:ext cx="3766556" cy="1218994"/>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28700" y="1341118"/>
            <a:ext cx="3641361" cy="2694607"/>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421714">
            <a:off x="1290136" y="6873252"/>
            <a:ext cx="3126214" cy="1932569"/>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824574" y="1130720"/>
            <a:ext cx="2434726" cy="2337337"/>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D434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658946" y="4196189"/>
            <a:ext cx="5111554" cy="3461911"/>
          </a:xfrm>
          <a:prstGeom prst="rect">
            <a:avLst/>
          </a:prstGeom>
        </p:spPr>
      </p:pic>
      <p:sp>
        <p:nvSpPr>
          <p:cNvPr id="3" name="TextBox 3"/>
          <p:cNvSpPr txBox="1"/>
          <p:nvPr/>
        </p:nvSpPr>
        <p:spPr>
          <a:xfrm>
            <a:off x="2939485" y="767809"/>
            <a:ext cx="12875356" cy="1127360"/>
          </a:xfrm>
          <a:prstGeom prst="rect">
            <a:avLst/>
          </a:prstGeom>
        </p:spPr>
        <p:txBody>
          <a:bodyPr lIns="0" tIns="0" rIns="0" bIns="0" rtlCol="0" anchor="t">
            <a:spAutoFit/>
          </a:bodyPr>
          <a:lstStyle/>
          <a:p>
            <a:pPr algn="ctr">
              <a:lnSpc>
                <a:spcPts val="9900"/>
              </a:lnSpc>
            </a:pPr>
            <a:r>
              <a:rPr lang="en-US" sz="6000" b="1" smtClean="0">
                <a:solidFill>
                  <a:srgbClr val="FFFFFF"/>
                </a:solidFill>
                <a:latin typeface="Arial" panose="020B0604020202020204" pitchFamily="34" charset="0"/>
                <a:cs typeface="Arial" panose="020B0604020202020204" pitchFamily="34" charset="0"/>
              </a:rPr>
              <a:t>NỘI DUNG BÀI HỌC</a:t>
            </a:r>
            <a:endParaRPr lang="en-US" sz="6000" b="1">
              <a:solidFill>
                <a:srgbClr val="FFFFFF"/>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76859" y="4398936"/>
            <a:ext cx="5518122" cy="3282488"/>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198163" y="3161807"/>
            <a:ext cx="2098516" cy="1984051"/>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089093" y="3161807"/>
            <a:ext cx="2066720" cy="1984051"/>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552848">
            <a:off x="5753558" y="3913949"/>
            <a:ext cx="2180683" cy="693854"/>
          </a:xfrm>
          <a:prstGeom prst="rect">
            <a:avLst/>
          </a:prstGeom>
        </p:spPr>
      </p:pic>
      <p:sp>
        <p:nvSpPr>
          <p:cNvPr id="9" name="Rectangle 8"/>
          <p:cNvSpPr/>
          <p:nvPr/>
        </p:nvSpPr>
        <p:spPr>
          <a:xfrm>
            <a:off x="852843" y="5400059"/>
            <a:ext cx="4966153" cy="1323439"/>
          </a:xfrm>
          <a:prstGeom prst="rect">
            <a:avLst/>
          </a:prstGeom>
        </p:spPr>
        <p:txBody>
          <a:bodyPr wrap="square">
            <a:spAutoFit/>
          </a:bodyPr>
          <a:lstStyle/>
          <a:p>
            <a:pPr lvl="0" algn="just"/>
            <a:r>
              <a:rPr lang="en-GB" sz="4000" b="1" smtClean="0">
                <a:solidFill>
                  <a:srgbClr val="002060"/>
                </a:solidFill>
                <a:latin typeface="Arial" panose="020B0604020202020204" pitchFamily="34" charset="0"/>
                <a:cs typeface="Arial" panose="020B0604020202020204" pitchFamily="34" charset="0"/>
              </a:rPr>
              <a:t>Điểm thuộc, không thuộc đường thẳng</a:t>
            </a:r>
            <a:endParaRPr lang="en-US" sz="4000" b="1" dirty="0">
              <a:solidFill>
                <a:srgbClr val="002060"/>
              </a:solidFill>
              <a:latin typeface="Arial" panose="020B0604020202020204" pitchFamily="34" charset="0"/>
              <a:cs typeface="Arial" panose="020B0604020202020204" pitchFamily="34" charset="0"/>
            </a:endParaRPr>
          </a:p>
        </p:txBody>
      </p:sp>
      <p:sp>
        <p:nvSpPr>
          <p:cNvPr id="10" name="Rectangle 9"/>
          <p:cNvSpPr/>
          <p:nvPr/>
        </p:nvSpPr>
        <p:spPr>
          <a:xfrm>
            <a:off x="6735001" y="5536370"/>
            <a:ext cx="5913954" cy="707886"/>
          </a:xfrm>
          <a:prstGeom prst="rect">
            <a:avLst/>
          </a:prstGeom>
        </p:spPr>
        <p:txBody>
          <a:bodyPr wrap="square">
            <a:spAutoFit/>
          </a:bodyPr>
          <a:lstStyle/>
          <a:p>
            <a:pPr lvl="0" algn="just"/>
            <a:r>
              <a:rPr lang="en-US" sz="4000" b="1" smtClean="0">
                <a:solidFill>
                  <a:srgbClr val="002060"/>
                </a:solidFill>
                <a:latin typeface="Arial" panose="020B0604020202020204" pitchFamily="34" charset="0"/>
                <a:cs typeface="Arial" panose="020B0604020202020204" pitchFamily="34" charset="0"/>
              </a:rPr>
              <a:t>Ba điểm thẳng hàng</a:t>
            </a:r>
            <a:endParaRPr lang="en-US" sz="4000" b="1" dirty="0">
              <a:solidFill>
                <a:srgbClr val="002060"/>
              </a:solidFill>
              <a:latin typeface="Arial" panose="020B0604020202020204" pitchFamily="34" charset="0"/>
              <a:cs typeface="Arial" panose="020B0604020202020204" pitchFamily="34" charset="0"/>
            </a:endParaRPr>
          </a:p>
        </p:txBody>
      </p:sp>
      <p:pic>
        <p:nvPicPr>
          <p:cNvPr id="14"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296679" y="4147513"/>
            <a:ext cx="5111554" cy="3586787"/>
          </a:xfrm>
          <a:prstGeom prst="rect">
            <a:avLst/>
          </a:prstGeom>
        </p:spPr>
      </p:pic>
      <p:sp>
        <p:nvSpPr>
          <p:cNvPr id="11" name="Rectangle 10"/>
          <p:cNvSpPr/>
          <p:nvPr/>
        </p:nvSpPr>
        <p:spPr>
          <a:xfrm>
            <a:off x="12663605" y="5145858"/>
            <a:ext cx="4377701" cy="1938992"/>
          </a:xfrm>
          <a:prstGeom prst="rect">
            <a:avLst/>
          </a:prstGeom>
        </p:spPr>
        <p:txBody>
          <a:bodyPr wrap="square">
            <a:spAutoFit/>
          </a:bodyPr>
          <a:lstStyle/>
          <a:p>
            <a:pPr lvl="0" algn="just"/>
            <a:r>
              <a:rPr lang="en-US" sz="4000" b="1" smtClean="0">
                <a:solidFill>
                  <a:srgbClr val="002060"/>
                </a:solidFill>
                <a:latin typeface="Arial" panose="020B0604020202020204" pitchFamily="34" charset="0"/>
                <a:cs typeface="Arial" panose="020B0604020202020204" pitchFamily="34" charset="0"/>
              </a:rPr>
              <a:t>Hai đường thẳng song song, cắt nhau, trùng nhau</a:t>
            </a:r>
            <a:endParaRPr lang="en-US" sz="4000" b="1" dirty="0">
              <a:solidFill>
                <a:srgbClr val="002060"/>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736615">
            <a:off x="15013270" y="3812826"/>
            <a:ext cx="2291841" cy="766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3C8B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89751" y="571500"/>
            <a:ext cx="16104439" cy="8901363"/>
          </a:xfrm>
          <a:prstGeom prst="rect">
            <a:avLst/>
          </a:prstGeom>
        </p:spPr>
      </p:pic>
      <p:sp>
        <p:nvSpPr>
          <p:cNvPr id="3" name="TextBox 3"/>
          <p:cNvSpPr txBox="1"/>
          <p:nvPr/>
        </p:nvSpPr>
        <p:spPr>
          <a:xfrm>
            <a:off x="1189751" y="1743852"/>
            <a:ext cx="13649955" cy="838435"/>
          </a:xfrm>
          <a:prstGeom prst="rect">
            <a:avLst/>
          </a:prstGeom>
        </p:spPr>
        <p:txBody>
          <a:bodyPr wrap="square" lIns="0" tIns="0" rIns="0" bIns="0" rtlCol="0" anchor="t">
            <a:spAutoFit/>
          </a:bodyPr>
          <a:lstStyle/>
          <a:p>
            <a:pPr lvl="0" algn="ctr">
              <a:lnSpc>
                <a:spcPct val="120000"/>
              </a:lnSpc>
              <a:spcBef>
                <a:spcPts val="600"/>
              </a:spcBef>
              <a:spcAft>
                <a:spcPts val="600"/>
              </a:spcAft>
            </a:pPr>
            <a:r>
              <a:rPr lang="en-US" sz="5000" b="1" smtClean="0">
                <a:solidFill>
                  <a:schemeClr val="accent2"/>
                </a:solidFill>
                <a:latin typeface="Arial" panose="020B0604020202020204" pitchFamily="34" charset="0"/>
                <a:cs typeface="Arial" panose="020B0604020202020204" pitchFamily="34" charset="0"/>
              </a:rPr>
              <a:t>1. Điểm thuộc, không thuộc đường thẳng</a:t>
            </a:r>
            <a:endParaRPr lang="en-US" sz="5000" b="1">
              <a:solidFill>
                <a:schemeClr val="accent2"/>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52848">
            <a:off x="36126" y="8265652"/>
            <a:ext cx="3564719" cy="113422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839706" y="266700"/>
            <a:ext cx="3067924" cy="2270264"/>
          </a:xfrm>
          <a:prstGeom prst="rect">
            <a:avLst/>
          </a:prstGeom>
        </p:spPr>
      </p:pic>
      <p:pic>
        <p:nvPicPr>
          <p:cNvPr id="9" name="Picture 8"/>
          <p:cNvPicPr>
            <a:picLocks noChangeAspect="1"/>
          </p:cNvPicPr>
          <p:nvPr/>
        </p:nvPicPr>
        <p:blipFill>
          <a:blip r:embed="rId8"/>
          <a:stretch>
            <a:fillRect/>
          </a:stretch>
        </p:blipFill>
        <p:spPr>
          <a:xfrm>
            <a:off x="5635521" y="2936072"/>
            <a:ext cx="7212897" cy="3559408"/>
          </a:xfrm>
          <a:prstGeom prst="rect">
            <a:avLst/>
          </a:prstGeom>
        </p:spPr>
      </p:pic>
      <p:sp>
        <p:nvSpPr>
          <p:cNvPr id="10" name="Rectangle 9"/>
          <p:cNvSpPr/>
          <p:nvPr/>
        </p:nvSpPr>
        <p:spPr>
          <a:xfrm>
            <a:off x="2422068" y="6941528"/>
            <a:ext cx="14113331" cy="1501758"/>
          </a:xfrm>
          <a:prstGeom prst="rect">
            <a:avLst/>
          </a:prstGeom>
        </p:spPr>
        <p:txBody>
          <a:bodyPr wrap="square">
            <a:spAutoFit/>
          </a:bodyPr>
          <a:lstStyle/>
          <a:p>
            <a:pPr algn="ctr">
              <a:lnSpc>
                <a:spcPct val="120000"/>
              </a:lnSpc>
              <a:spcBef>
                <a:spcPts val="600"/>
              </a:spcBef>
              <a:spcAft>
                <a:spcPts val="600"/>
              </a:spcAft>
            </a:pPr>
            <a:r>
              <a:rPr lang="en-US" sz="4000">
                <a:latin typeface="Arial" panose="020B0604020202020204" pitchFamily="34" charset="0"/>
                <a:cs typeface="Arial" panose="020B0604020202020204" pitchFamily="34" charset="0"/>
              </a:rPr>
              <a:t>Quả bóng nằm trên vạch vôi của sân </a:t>
            </a:r>
            <a:r>
              <a:rPr lang="en-US" sz="4000">
                <a:latin typeface="Arial" panose="020B0604020202020204" pitchFamily="34" charset="0"/>
                <a:cs typeface="Arial" panose="020B0604020202020204" pitchFamily="34" charset="0"/>
              </a:rPr>
              <a:t>bóng </a:t>
            </a:r>
            <a:r>
              <a:rPr lang="en-US" sz="4000" smtClean="0">
                <a:latin typeface="Arial" panose="020B0604020202020204" pitchFamily="34" charset="0"/>
                <a:cs typeface="Arial" panose="020B0604020202020204" pitchFamily="34" charset="0"/>
              </a:rPr>
              <a:t>đá như </a:t>
            </a:r>
            <a:r>
              <a:rPr lang="en-US" sz="4000">
                <a:latin typeface="Arial" panose="020B0604020202020204" pitchFamily="34" charset="0"/>
                <a:cs typeface="Arial" panose="020B0604020202020204" pitchFamily="34" charset="0"/>
              </a:rPr>
              <a:t>hình </a:t>
            </a:r>
            <a:r>
              <a:rPr lang="en-US" sz="4000" smtClean="0">
                <a:latin typeface="Arial" panose="020B0604020202020204" pitchFamily="34" charset="0"/>
                <a:cs typeface="Arial" panose="020B0604020202020204" pitchFamily="34" charset="0"/>
              </a:rPr>
              <a:t>trên </a:t>
            </a:r>
            <a:r>
              <a:rPr lang="en-US" sz="4000">
                <a:latin typeface="Arial" panose="020B0604020202020204" pitchFamily="34" charset="0"/>
                <a:cs typeface="Arial" panose="020B0604020202020204" pitchFamily="34" charset="0"/>
              </a:rPr>
              <a:t>cho ta hình ảnh một </a:t>
            </a:r>
            <a:r>
              <a:rPr lang="en-US" sz="4000">
                <a:latin typeface="Arial" panose="020B0604020202020204" pitchFamily="34" charset="0"/>
                <a:cs typeface="Arial" panose="020B0604020202020204" pitchFamily="34" charset="0"/>
              </a:rPr>
              <a:t>điểm </a:t>
            </a:r>
            <a:r>
              <a:rPr lang="en-US" sz="4000" smtClean="0">
                <a:latin typeface="Arial" panose="020B0604020202020204" pitchFamily="34" charset="0"/>
                <a:cs typeface="Arial" panose="020B0604020202020204" pitchFamily="34" charset="0"/>
              </a:rPr>
              <a:t>nằm trên </a:t>
            </a:r>
            <a:r>
              <a:rPr lang="en-US" sz="4000">
                <a:latin typeface="Arial" panose="020B0604020202020204" pitchFamily="34" charset="0"/>
                <a:cs typeface="Arial" panose="020B0604020202020204" pitchFamily="34" charset="0"/>
              </a:rPr>
              <a:t>một </a:t>
            </a:r>
            <a:r>
              <a:rPr lang="en-US" sz="4000">
                <a:latin typeface="Arial" panose="020B0604020202020204" pitchFamily="34" charset="0"/>
                <a:cs typeface="Arial" panose="020B0604020202020204" pitchFamily="34" charset="0"/>
              </a:rPr>
              <a:t>đường </a:t>
            </a:r>
            <a:r>
              <a:rPr lang="en-US" sz="4000" smtClean="0">
                <a:latin typeface="Arial" panose="020B0604020202020204" pitchFamily="34" charset="0"/>
                <a:cs typeface="Arial" panose="020B0604020202020204" pitchFamily="34" charset="0"/>
              </a:rPr>
              <a:t>thẳng</a:t>
            </a:r>
            <a:r>
              <a:rPr lang="en-US" sz="4000">
                <a:latin typeface="Arial" panose="020B0604020202020204" pitchFamily="34" charset="0"/>
                <a:cs typeface="Arial" panose="020B060402020202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27448">
            <a:off x="-644843" y="-7596216"/>
            <a:ext cx="19606554" cy="9879781"/>
          </a:xfrm>
          <a:prstGeom prst="rect">
            <a:avLst/>
          </a:prstGeom>
        </p:spPr>
      </p:pic>
      <p:sp>
        <p:nvSpPr>
          <p:cNvPr id="3" name="TextBox 3"/>
          <p:cNvSpPr txBox="1"/>
          <p:nvPr/>
        </p:nvSpPr>
        <p:spPr>
          <a:xfrm>
            <a:off x="4344632" y="495512"/>
            <a:ext cx="10030449" cy="838435"/>
          </a:xfrm>
          <a:prstGeom prst="rect">
            <a:avLst/>
          </a:prstGeom>
        </p:spPr>
        <p:txBody>
          <a:bodyPr lIns="0" tIns="0" rIns="0" bIns="0" rtlCol="0" anchor="t">
            <a:spAutoFit/>
          </a:bodyPr>
          <a:lstStyle/>
          <a:p>
            <a:pPr algn="ctr">
              <a:lnSpc>
                <a:spcPct val="120000"/>
              </a:lnSpc>
              <a:spcBef>
                <a:spcPts val="600"/>
              </a:spcBef>
              <a:spcAft>
                <a:spcPts val="600"/>
              </a:spcAft>
            </a:pPr>
            <a:r>
              <a:rPr lang="en-GB" sz="5000" b="1" smtClean="0">
                <a:solidFill>
                  <a:schemeClr val="accent5">
                    <a:lumMod val="50000"/>
                  </a:schemeClr>
                </a:solidFill>
                <a:latin typeface="Arial" panose="020B0604020202020204" pitchFamily="34" charset="0"/>
                <a:cs typeface="Arial" panose="020B0604020202020204" pitchFamily="34" charset="0"/>
              </a:rPr>
              <a:t>Điểm thuộc đường thẳng</a:t>
            </a:r>
            <a:endParaRPr lang="en-US" sz="5000" b="1">
              <a:solidFill>
                <a:schemeClr val="accent5">
                  <a:lumMod val="50000"/>
                </a:schemeClr>
              </a:solidFill>
              <a:latin typeface="Arial" panose="020B0604020202020204" pitchFamily="34" charset="0"/>
              <a:cs typeface="Arial" panose="020B0604020202020204" pitchFamily="34" charset="0"/>
            </a:endParaRPr>
          </a:p>
        </p:txBody>
      </p:sp>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54646">
            <a:off x="-733841" y="11872"/>
            <a:ext cx="4046232" cy="130950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534679">
            <a:off x="15171116" y="-313477"/>
            <a:ext cx="3170920" cy="1960205"/>
          </a:xfrm>
          <a:prstGeom prst="rect">
            <a:avLst/>
          </a:prstGeom>
        </p:spPr>
      </p:pic>
      <p:sp>
        <p:nvSpPr>
          <p:cNvPr id="17" name="Rectangle 16"/>
          <p:cNvSpPr/>
          <p:nvPr/>
        </p:nvSpPr>
        <p:spPr>
          <a:xfrm>
            <a:off x="670659" y="2509218"/>
            <a:ext cx="16890930" cy="1569660"/>
          </a:xfrm>
          <a:prstGeom prst="rect">
            <a:avLst/>
          </a:prstGeom>
        </p:spPr>
        <p:txBody>
          <a:bodyPr wrap="square">
            <a:spAutoFit/>
          </a:bodyPr>
          <a:lstStyle/>
          <a:p>
            <a:pPr marL="571500" indent="-571500" algn="just">
              <a:lnSpc>
                <a:spcPct val="120000"/>
              </a:lnSpc>
              <a:spcBef>
                <a:spcPts val="600"/>
              </a:spcBef>
              <a:spcAft>
                <a:spcPts val="600"/>
              </a:spcAft>
              <a:buFont typeface="Arial" panose="020B0604020202020204" pitchFamily="34" charset="0"/>
              <a:buChar char="•"/>
            </a:pPr>
            <a:r>
              <a:rPr lang="en-US" sz="4000">
                <a:latin typeface="Arial" panose="020B0604020202020204" pitchFamily="34" charset="0"/>
                <a:cs typeface="Arial" panose="020B0604020202020204" pitchFamily="34" charset="0"/>
              </a:rPr>
              <a:t>Ta thường dùng chữ cái in </a:t>
            </a:r>
            <a:r>
              <a:rPr lang="en-US" sz="4000">
                <a:latin typeface="Arial" panose="020B0604020202020204" pitchFamily="34" charset="0"/>
                <a:cs typeface="Arial" panose="020B0604020202020204" pitchFamily="34" charset="0"/>
              </a:rPr>
              <a:t>hoa </a:t>
            </a:r>
            <a:r>
              <a:rPr lang="en-US" sz="4000" smtClean="0">
                <a:latin typeface="Arial" panose="020B0604020202020204" pitchFamily="34" charset="0"/>
                <a:cs typeface="Arial" panose="020B0604020202020204" pitchFamily="34" charset="0"/>
              </a:rPr>
              <a:t>để </a:t>
            </a:r>
            <a:r>
              <a:rPr lang="en-US" sz="4000">
                <a:latin typeface="Arial" panose="020B0604020202020204" pitchFamily="34" charset="0"/>
                <a:cs typeface="Arial" panose="020B0604020202020204" pitchFamily="34" charset="0"/>
              </a:rPr>
              <a:t>đặt tên điểm và chữ cái </a:t>
            </a:r>
            <a:r>
              <a:rPr lang="en-US" sz="4000">
                <a:latin typeface="Arial" panose="020B0604020202020204" pitchFamily="34" charset="0"/>
                <a:cs typeface="Arial" panose="020B0604020202020204" pitchFamily="34" charset="0"/>
              </a:rPr>
              <a:t>thường </a:t>
            </a:r>
            <a:r>
              <a:rPr lang="en-US" sz="4000" smtClean="0">
                <a:latin typeface="Arial" panose="020B0604020202020204" pitchFamily="34" charset="0"/>
                <a:cs typeface="Arial" panose="020B0604020202020204" pitchFamily="34" charset="0"/>
              </a:rPr>
              <a:t>để </a:t>
            </a:r>
            <a:r>
              <a:rPr lang="en-US" sz="4000">
                <a:latin typeface="Arial" panose="020B0604020202020204" pitchFamily="34" charset="0"/>
                <a:cs typeface="Arial" panose="020B0604020202020204" pitchFamily="34" charset="0"/>
              </a:rPr>
              <a:t>đặt </a:t>
            </a:r>
            <a:r>
              <a:rPr lang="en-US" sz="4000">
                <a:latin typeface="Arial" panose="020B0604020202020204" pitchFamily="34" charset="0"/>
                <a:cs typeface="Arial" panose="020B0604020202020204" pitchFamily="34" charset="0"/>
              </a:rPr>
              <a:t>tên </a:t>
            </a:r>
            <a:r>
              <a:rPr lang="en-US" sz="4000" smtClean="0">
                <a:latin typeface="Arial" panose="020B0604020202020204" pitchFamily="34" charset="0"/>
                <a:cs typeface="Arial" panose="020B0604020202020204" pitchFamily="34" charset="0"/>
              </a:rPr>
              <a:t>đường thẳng</a:t>
            </a:r>
            <a:r>
              <a:rPr lang="en-US" sz="4000">
                <a:latin typeface="Arial" panose="020B0604020202020204" pitchFamily="34" charset="0"/>
                <a:cs typeface="Arial" panose="020B0604020202020204" pitchFamily="34" charset="0"/>
              </a:rPr>
              <a:t>, </a:t>
            </a:r>
            <a:r>
              <a:rPr lang="en-US" sz="4000" smtClean="0">
                <a:latin typeface="Arial" panose="020B0604020202020204" pitchFamily="34" charset="0"/>
                <a:cs typeface="Arial" panose="020B0604020202020204" pitchFamily="34" charset="0"/>
              </a:rPr>
              <a:t>chẳng </a:t>
            </a:r>
            <a:r>
              <a:rPr lang="en-US" sz="4000">
                <a:latin typeface="Arial" panose="020B0604020202020204" pitchFamily="34" charset="0"/>
                <a:cs typeface="Arial" panose="020B0604020202020204" pitchFamily="34" charset="0"/>
              </a:rPr>
              <a:t>hạn </a:t>
            </a:r>
            <a:r>
              <a:rPr lang="en-US" sz="4000" smtClean="0">
                <a:latin typeface="Arial" panose="020B0604020202020204" pitchFamily="34" charset="0"/>
                <a:cs typeface="Arial" panose="020B0604020202020204" pitchFamily="34" charset="0"/>
              </a:rPr>
              <a:t>điểm </a:t>
            </a:r>
            <a:r>
              <a:rPr lang="en-US" sz="4000">
                <a:latin typeface="Arial" panose="020B0604020202020204" pitchFamily="34" charset="0"/>
                <a:cs typeface="Arial" panose="020B0604020202020204" pitchFamily="34" charset="0"/>
              </a:rPr>
              <a:t>M, </a:t>
            </a:r>
            <a:r>
              <a:rPr lang="en-US" sz="4000">
                <a:latin typeface="Arial" panose="020B0604020202020204" pitchFamily="34" charset="0"/>
                <a:cs typeface="Arial" panose="020B0604020202020204" pitchFamily="34" charset="0"/>
              </a:rPr>
              <a:t>đường </a:t>
            </a:r>
            <a:r>
              <a:rPr lang="en-US" sz="4000" smtClean="0">
                <a:latin typeface="Arial" panose="020B0604020202020204" pitchFamily="34" charset="0"/>
                <a:cs typeface="Arial" panose="020B0604020202020204" pitchFamily="34" charset="0"/>
              </a:rPr>
              <a:t>thẳng </a:t>
            </a:r>
            <a:r>
              <a:rPr lang="en-US" sz="4000">
                <a:latin typeface="Arial" panose="020B0604020202020204" pitchFamily="34" charset="0"/>
                <a:cs typeface="Arial" panose="020B0604020202020204" pitchFamily="34" charset="0"/>
              </a:rPr>
              <a:t>d,....</a:t>
            </a:r>
          </a:p>
        </p:txBody>
      </p:sp>
      <p:sp>
        <p:nvSpPr>
          <p:cNvPr id="22" name="Rectangle 21"/>
          <p:cNvSpPr/>
          <p:nvPr/>
        </p:nvSpPr>
        <p:spPr>
          <a:xfrm>
            <a:off x="14168201" y="6986178"/>
            <a:ext cx="2268570" cy="754053"/>
          </a:xfrm>
          <a:prstGeom prst="rect">
            <a:avLst/>
          </a:prstGeom>
        </p:spPr>
        <p:txBody>
          <a:bodyPr wrap="none">
            <a:spAutoFit/>
          </a:bodyPr>
          <a:lstStyle/>
          <a:p>
            <a:r>
              <a:rPr lang="en-US" sz="4300" i="1">
                <a:latin typeface="Arial" panose="020B0604020202020204" pitchFamily="34" charset="0"/>
                <a:cs typeface="Arial" panose="020B0604020202020204" pitchFamily="34" charset="0"/>
              </a:rPr>
              <a:t>Hình </a:t>
            </a:r>
            <a:r>
              <a:rPr lang="en-US" sz="4300" i="1" smtClean="0">
                <a:latin typeface="Arial" panose="020B0604020202020204" pitchFamily="34" charset="0"/>
                <a:cs typeface="Arial" panose="020B0604020202020204" pitchFamily="34" charset="0"/>
              </a:rPr>
              <a:t>8.1</a:t>
            </a:r>
            <a:endParaRPr lang="en-US" sz="4300" i="1"/>
          </a:p>
        </p:txBody>
      </p:sp>
      <p:grpSp>
        <p:nvGrpSpPr>
          <p:cNvPr id="23" name="Group 22"/>
          <p:cNvGrpSpPr/>
          <p:nvPr/>
        </p:nvGrpSpPr>
        <p:grpSpPr>
          <a:xfrm>
            <a:off x="12609361" y="4878509"/>
            <a:ext cx="5331114" cy="1930007"/>
            <a:chOff x="5104356" y="188323"/>
            <a:chExt cx="5331114" cy="1930007"/>
          </a:xfrm>
        </p:grpSpPr>
        <p:grpSp>
          <p:nvGrpSpPr>
            <p:cNvPr id="24" name="Group 23"/>
            <p:cNvGrpSpPr/>
            <p:nvPr/>
          </p:nvGrpSpPr>
          <p:grpSpPr>
            <a:xfrm>
              <a:off x="5104356" y="925755"/>
              <a:ext cx="5331114" cy="817946"/>
              <a:chOff x="1827756" y="6821848"/>
              <a:chExt cx="5331114" cy="817946"/>
            </a:xfrm>
          </p:grpSpPr>
          <p:cxnSp>
            <p:nvCxnSpPr>
              <p:cNvPr id="29" name="Straight Connector 28"/>
              <p:cNvCxnSpPr/>
              <p:nvPr/>
            </p:nvCxnSpPr>
            <p:spPr>
              <a:xfrm>
                <a:off x="1827756" y="7635326"/>
                <a:ext cx="5007522" cy="44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C2F87412-107F-44E1-A048-F4EEBBD1BFCE}"/>
                  </a:ext>
                </a:extLst>
              </p:cNvPr>
              <p:cNvSpPr txBox="1"/>
              <p:nvPr/>
            </p:nvSpPr>
            <p:spPr>
              <a:xfrm>
                <a:off x="6282220" y="6821848"/>
                <a:ext cx="876650" cy="784830"/>
              </a:xfrm>
              <a:prstGeom prst="rect">
                <a:avLst/>
              </a:prstGeom>
              <a:solidFill>
                <a:schemeClr val="bg1">
                  <a:alpha val="2000"/>
                </a:schemeClr>
              </a:solidFill>
            </p:spPr>
            <p:txBody>
              <a:bodyPr wrap="square" rtlCol="0">
                <a:spAutoFit/>
              </a:bodyPr>
              <a:lstStyle/>
              <a:p>
                <a:r>
                  <a:rPr lang="en-GB" sz="4500">
                    <a:solidFill>
                      <a:srgbClr val="0070C0"/>
                    </a:solidFill>
                    <a:latin typeface="Arial" panose="020B0604020202020204" pitchFamily="34" charset="0"/>
                    <a:cs typeface="Arial" panose="020B0604020202020204" pitchFamily="34" charset="0"/>
                    <a:sym typeface="Wingdings" panose="05000000000000000000" pitchFamily="2" charset="2"/>
                  </a:rPr>
                  <a:t>d</a:t>
                </a:r>
                <a:endParaRPr lang="en-US" sz="4500" dirty="0">
                  <a:solidFill>
                    <a:srgbClr val="0070C0"/>
                  </a:solidFill>
                  <a:latin typeface="Arial" panose="020B0604020202020204" pitchFamily="34" charset="0"/>
                  <a:cs typeface="Arial" panose="020B0604020202020204" pitchFamily="34" charset="0"/>
                </a:endParaRPr>
              </a:p>
            </p:txBody>
          </p:sp>
        </p:grpSp>
        <p:sp>
          <p:nvSpPr>
            <p:cNvPr id="25" name="TextBox 24">
              <a:extLst>
                <a:ext uri="{FF2B5EF4-FFF2-40B4-BE49-F238E27FC236}">
                  <a16:creationId xmlns:a16="http://schemas.microsoft.com/office/drawing/2014/main" id="{C2F87412-107F-44E1-A048-F4EEBBD1BFCE}"/>
                </a:ext>
              </a:extLst>
            </p:cNvPr>
            <p:cNvSpPr txBox="1"/>
            <p:nvPr/>
          </p:nvSpPr>
          <p:spPr>
            <a:xfrm>
              <a:off x="5524150" y="782799"/>
              <a:ext cx="876650" cy="784830"/>
            </a:xfrm>
            <a:prstGeom prst="rect">
              <a:avLst/>
            </a:prstGeom>
            <a:solidFill>
              <a:schemeClr val="bg1">
                <a:alpha val="2000"/>
              </a:schemeClr>
            </a:solidFill>
          </p:spPr>
          <p:txBody>
            <a:bodyPr wrap="square" rtlCol="0">
              <a:spAutoFit/>
            </a:bodyPr>
            <a:lstStyle/>
            <a:p>
              <a:r>
                <a:rPr lang="en-US" sz="4500" smtClean="0">
                  <a:solidFill>
                    <a:srgbClr val="0070C0"/>
                  </a:solidFill>
                  <a:latin typeface="Arial" panose="020B0604020202020204" pitchFamily="34" charset="0"/>
                  <a:cs typeface="Arial" panose="020B0604020202020204" pitchFamily="34" charset="0"/>
                  <a:sym typeface="Wingdings" panose="05000000000000000000" pitchFamily="2" charset="2"/>
                </a:rPr>
                <a:t>M</a:t>
              </a:r>
              <a:endParaRPr lang="en-US" sz="4500" dirty="0">
                <a:solidFill>
                  <a:srgbClr val="0070C0"/>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242CFBD7-EAF3-4CD2-AB8F-420462532F1F}"/>
                </a:ext>
              </a:extLst>
            </p:cNvPr>
            <p:cNvSpPr txBox="1"/>
            <p:nvPr/>
          </p:nvSpPr>
          <p:spPr>
            <a:xfrm>
              <a:off x="5577356" y="1333500"/>
              <a:ext cx="457200"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C2F87412-107F-44E1-A048-F4EEBBD1BFCE}"/>
                </a:ext>
              </a:extLst>
            </p:cNvPr>
            <p:cNvSpPr txBox="1"/>
            <p:nvPr/>
          </p:nvSpPr>
          <p:spPr>
            <a:xfrm>
              <a:off x="8503526" y="188323"/>
              <a:ext cx="876650" cy="784830"/>
            </a:xfrm>
            <a:prstGeom prst="rect">
              <a:avLst/>
            </a:prstGeom>
            <a:solidFill>
              <a:schemeClr val="bg1">
                <a:alpha val="2000"/>
              </a:schemeClr>
            </a:solidFill>
          </p:spPr>
          <p:txBody>
            <a:bodyPr wrap="square" rtlCol="0">
              <a:spAutoFit/>
            </a:bodyPr>
            <a:lstStyle/>
            <a:p>
              <a:r>
                <a:rPr lang="en-US" sz="4500" smtClean="0">
                  <a:solidFill>
                    <a:srgbClr val="0070C0"/>
                  </a:solidFill>
                  <a:latin typeface="Arial" panose="020B0604020202020204" pitchFamily="34" charset="0"/>
                  <a:cs typeface="Arial" panose="020B0604020202020204" pitchFamily="34" charset="0"/>
                  <a:sym typeface="Wingdings" panose="05000000000000000000" pitchFamily="2" charset="2"/>
                </a:rPr>
                <a:t>N</a:t>
              </a:r>
              <a:endParaRPr lang="en-US" sz="4500" dirty="0">
                <a:solidFill>
                  <a:srgbClr val="0070C0"/>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242CFBD7-EAF3-4CD2-AB8F-420462532F1F}"/>
                </a:ext>
              </a:extLst>
            </p:cNvPr>
            <p:cNvSpPr txBox="1"/>
            <p:nvPr/>
          </p:nvSpPr>
          <p:spPr>
            <a:xfrm>
              <a:off x="8274926" y="705293"/>
              <a:ext cx="457200"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grpSp>
      <p:sp>
        <p:nvSpPr>
          <p:cNvPr id="33" name="Rectangle 32"/>
          <p:cNvSpPr/>
          <p:nvPr/>
        </p:nvSpPr>
        <p:spPr>
          <a:xfrm>
            <a:off x="702084" y="4145448"/>
            <a:ext cx="6830831" cy="830997"/>
          </a:xfrm>
          <a:prstGeom prst="rect">
            <a:avLst/>
          </a:prstGeom>
        </p:spPr>
        <p:txBody>
          <a:bodyPr wrap="square">
            <a:spAutoFit/>
          </a:bodyPr>
          <a:lstStyle/>
          <a:p>
            <a:pPr marL="571500" indent="-571500" algn="just">
              <a:lnSpc>
                <a:spcPct val="120000"/>
              </a:lnSpc>
              <a:spcBef>
                <a:spcPts val="600"/>
              </a:spcBef>
              <a:spcAft>
                <a:spcPts val="600"/>
              </a:spcAft>
              <a:buFont typeface="Arial" panose="020B0604020202020204" pitchFamily="34" charset="0"/>
              <a:buChar char="•"/>
            </a:pPr>
            <a:r>
              <a:rPr lang="en-US" sz="4000" smtClean="0">
                <a:latin typeface="Arial" panose="020B0604020202020204" pitchFamily="34" charset="0"/>
                <a:cs typeface="Arial" panose="020B0604020202020204" pitchFamily="34" charset="0"/>
              </a:rPr>
              <a:t>Quan sát hình 8.1:</a:t>
            </a:r>
            <a:endParaRPr lang="en-US" sz="4000">
              <a:latin typeface="Arial" panose="020B0604020202020204" pitchFamily="34" charset="0"/>
              <a:cs typeface="Arial" panose="020B0604020202020204" pitchFamily="34" charset="0"/>
            </a:endParaRPr>
          </a:p>
        </p:txBody>
      </p:sp>
      <p:sp>
        <p:nvSpPr>
          <p:cNvPr id="34" name="Rectangle 33"/>
          <p:cNvSpPr/>
          <p:nvPr/>
        </p:nvSpPr>
        <p:spPr>
          <a:xfrm>
            <a:off x="1041316" y="5267640"/>
            <a:ext cx="10975245" cy="830997"/>
          </a:xfrm>
          <a:prstGeom prst="rect">
            <a:avLst/>
          </a:prstGeom>
        </p:spPr>
        <p:txBody>
          <a:bodyPr wrap="square">
            <a:spAutoFit/>
          </a:bodyPr>
          <a:lstStyle/>
          <a:p>
            <a:pPr>
              <a:lnSpc>
                <a:spcPct val="120000"/>
              </a:lnSpc>
              <a:spcBef>
                <a:spcPts val="600"/>
              </a:spcBef>
              <a:spcAft>
                <a:spcPts val="600"/>
              </a:spcAft>
            </a:pPr>
            <a:r>
              <a:rPr lang="en-US" sz="4000" smtClean="0">
                <a:latin typeface="Arial" panose="020B0604020202020204" pitchFamily="34" charset="0"/>
                <a:cs typeface="Arial" panose="020B0604020202020204" pitchFamily="34" charset="0"/>
              </a:rPr>
              <a:t>- Điểm </a:t>
            </a:r>
            <a:r>
              <a:rPr lang="en-US" sz="4000">
                <a:latin typeface="Arial" panose="020B0604020202020204" pitchFamily="34" charset="0"/>
                <a:cs typeface="Arial" panose="020B0604020202020204" pitchFamily="34" charset="0"/>
              </a:rPr>
              <a:t>M </a:t>
            </a:r>
            <a:r>
              <a:rPr lang="en-US" sz="4000">
                <a:solidFill>
                  <a:srgbClr val="FF0000"/>
                </a:solidFill>
                <a:latin typeface="Arial" panose="020B0604020202020204" pitchFamily="34" charset="0"/>
                <a:cs typeface="Arial" panose="020B0604020202020204" pitchFamily="34" charset="0"/>
              </a:rPr>
              <a:t>thuộc</a:t>
            </a:r>
            <a:r>
              <a:rPr lang="en-US" sz="4000">
                <a:latin typeface="Arial" panose="020B0604020202020204" pitchFamily="34" charset="0"/>
                <a:cs typeface="Arial" panose="020B0604020202020204" pitchFamily="34" charset="0"/>
              </a:rPr>
              <a:t> </a:t>
            </a:r>
            <a:r>
              <a:rPr lang="en-US" sz="4000">
                <a:latin typeface="Arial" panose="020B0604020202020204" pitchFamily="34" charset="0"/>
                <a:cs typeface="Arial" panose="020B0604020202020204" pitchFamily="34" charset="0"/>
              </a:rPr>
              <a:t>đường </a:t>
            </a:r>
            <a:r>
              <a:rPr lang="en-US" sz="4000" smtClean="0">
                <a:latin typeface="Arial" panose="020B0604020202020204" pitchFamily="34" charset="0"/>
                <a:cs typeface="Arial" panose="020B0604020202020204" pitchFamily="34" charset="0"/>
              </a:rPr>
              <a:t>thẳng d. Kí </a:t>
            </a:r>
            <a:r>
              <a:rPr lang="en-US" sz="4000">
                <a:latin typeface="Arial" panose="020B0604020202020204" pitchFamily="34" charset="0"/>
                <a:cs typeface="Arial" panose="020B0604020202020204" pitchFamily="34" charset="0"/>
              </a:rPr>
              <a:t>hiệu</a:t>
            </a:r>
            <a:r>
              <a:rPr lang="en-US" sz="4000" smtClean="0">
                <a:latin typeface="Arial" panose="020B0604020202020204" pitchFamily="34" charset="0"/>
                <a:cs typeface="Arial" panose="020B0604020202020204" pitchFamily="34" charset="0"/>
              </a:rPr>
              <a:t>: M </a:t>
            </a:r>
            <a:r>
              <a:rPr lang="en-US" sz="4000" smtClean="0">
                <a:latin typeface="Arial" panose="020B0604020202020204" pitchFamily="34" charset="0"/>
                <a:cs typeface="Arial" panose="020B0604020202020204" pitchFamily="34" charset="0"/>
                <a:sym typeface="Symbol" panose="05050102010706020507" pitchFamily="18" charset="2"/>
              </a:rPr>
              <a:t> d.</a:t>
            </a:r>
            <a:r>
              <a:rPr lang="en-US" sz="4000" smtClean="0">
                <a:latin typeface="Arial" panose="020B0604020202020204" pitchFamily="34" charset="0"/>
                <a:cs typeface="Arial" panose="020B0604020202020204" pitchFamily="34" charset="0"/>
              </a:rPr>
              <a:t> </a:t>
            </a:r>
          </a:p>
        </p:txBody>
      </p:sp>
      <p:sp>
        <p:nvSpPr>
          <p:cNvPr id="35" name="Rectangle 34"/>
          <p:cNvSpPr/>
          <p:nvPr/>
        </p:nvSpPr>
        <p:spPr>
          <a:xfrm>
            <a:off x="1305882" y="8065899"/>
            <a:ext cx="13072608" cy="1569660"/>
          </a:xfrm>
          <a:prstGeom prst="rect">
            <a:avLst/>
          </a:prstGeom>
        </p:spPr>
        <p:txBody>
          <a:bodyPr wrap="square">
            <a:spAutoFit/>
          </a:bodyPr>
          <a:lstStyle/>
          <a:p>
            <a:pPr algn="just">
              <a:lnSpc>
                <a:spcPct val="120000"/>
              </a:lnSpc>
              <a:spcBef>
                <a:spcPts val="600"/>
              </a:spcBef>
              <a:spcAft>
                <a:spcPts val="600"/>
              </a:spcAft>
            </a:pPr>
            <a:r>
              <a:rPr lang="en-US" sz="4000">
                <a:latin typeface="Arial" panose="020B0604020202020204" pitchFamily="34" charset="0"/>
                <a:cs typeface="Arial" panose="020B0604020202020204" pitchFamily="34" charset="0"/>
              </a:rPr>
              <a:t>Khi </a:t>
            </a:r>
            <a:r>
              <a:rPr lang="en-US" sz="4000">
                <a:latin typeface="Arial" panose="020B0604020202020204" pitchFamily="34" charset="0"/>
                <a:cs typeface="Arial" panose="020B0604020202020204" pitchFamily="34" charset="0"/>
              </a:rPr>
              <a:t>M </a:t>
            </a:r>
            <a:r>
              <a:rPr lang="en-US" sz="4000">
                <a:latin typeface="Arial" panose="020B0604020202020204" pitchFamily="34" charset="0"/>
                <a:cs typeface="Arial" panose="020B0604020202020204" pitchFamily="34" charset="0"/>
                <a:sym typeface="Symbol" panose="05050102010706020507" pitchFamily="18" charset="2"/>
              </a:rPr>
              <a:t> d</a:t>
            </a:r>
            <a:r>
              <a:rPr lang="en-US" sz="4000" smtClean="0">
                <a:latin typeface="Arial" panose="020B0604020202020204" pitchFamily="34" charset="0"/>
                <a:cs typeface="Arial" panose="020B0604020202020204" pitchFamily="34" charset="0"/>
              </a:rPr>
              <a:t>, </a:t>
            </a:r>
            <a:r>
              <a:rPr lang="en-US" sz="4000">
                <a:latin typeface="Arial" panose="020B0604020202020204" pitchFamily="34" charset="0"/>
                <a:cs typeface="Arial" panose="020B0604020202020204" pitchFamily="34" charset="0"/>
              </a:rPr>
              <a:t>ta còn nói: Điểm </a:t>
            </a:r>
            <a:r>
              <a:rPr lang="en-US" sz="4000" i="1">
                <a:latin typeface="Arial" panose="020B0604020202020204" pitchFamily="34" charset="0"/>
                <a:cs typeface="Arial" panose="020B0604020202020204" pitchFamily="34" charset="0"/>
              </a:rPr>
              <a:t>M nằm trên </a:t>
            </a:r>
            <a:r>
              <a:rPr lang="en-US" sz="4000">
                <a:latin typeface="Arial" panose="020B0604020202020204" pitchFamily="34" charset="0"/>
                <a:cs typeface="Arial" panose="020B0604020202020204" pitchFamily="34" charset="0"/>
              </a:rPr>
              <a:t>đường thẳng d, hay đường thẳng </a:t>
            </a:r>
            <a:r>
              <a:rPr lang="en-US" sz="4000" i="1">
                <a:latin typeface="Arial" panose="020B0604020202020204" pitchFamily="34" charset="0"/>
                <a:cs typeface="Arial" panose="020B0604020202020204" pitchFamily="34" charset="0"/>
              </a:rPr>
              <a:t>d đi </a:t>
            </a:r>
            <a:r>
              <a:rPr lang="en-US" sz="4000" i="1">
                <a:latin typeface="Arial" panose="020B0604020202020204" pitchFamily="34" charset="0"/>
                <a:cs typeface="Arial" panose="020B0604020202020204" pitchFamily="34" charset="0"/>
              </a:rPr>
              <a:t>qua </a:t>
            </a:r>
            <a:r>
              <a:rPr lang="en-US" sz="4000" smtClean="0">
                <a:latin typeface="Arial" panose="020B0604020202020204" pitchFamily="34" charset="0"/>
                <a:cs typeface="Arial" panose="020B0604020202020204" pitchFamily="34" charset="0"/>
              </a:rPr>
              <a:t>điểm </a:t>
            </a:r>
            <a:r>
              <a:rPr lang="en-US" sz="4000">
                <a:latin typeface="Arial" panose="020B0604020202020204" pitchFamily="34" charset="0"/>
                <a:cs typeface="Arial" panose="020B0604020202020204" pitchFamily="34" charset="0"/>
              </a:rPr>
              <a:t>M.</a:t>
            </a:r>
            <a:endParaRPr lang="en-US" sz="4000">
              <a:latin typeface="Arial" panose="020B0604020202020204" pitchFamily="34" charset="0"/>
              <a:cs typeface="Arial" panose="020B0604020202020204" pitchFamily="34" charset="0"/>
            </a:endParaRPr>
          </a:p>
        </p:txBody>
      </p:sp>
      <p:sp>
        <p:nvSpPr>
          <p:cNvPr id="36" name="Rectangle 35"/>
          <p:cNvSpPr/>
          <p:nvPr/>
        </p:nvSpPr>
        <p:spPr>
          <a:xfrm>
            <a:off x="889550" y="6324635"/>
            <a:ext cx="10975245" cy="1569660"/>
          </a:xfrm>
          <a:prstGeom prst="rect">
            <a:avLst/>
          </a:prstGeom>
        </p:spPr>
        <p:txBody>
          <a:bodyPr wrap="square">
            <a:spAutoFit/>
          </a:bodyPr>
          <a:lstStyle/>
          <a:p>
            <a:pPr marL="457200" indent="-457200">
              <a:lnSpc>
                <a:spcPct val="120000"/>
              </a:lnSpc>
              <a:spcBef>
                <a:spcPts val="600"/>
              </a:spcBef>
              <a:spcAft>
                <a:spcPts val="600"/>
              </a:spcAft>
            </a:pPr>
            <a:r>
              <a:rPr lang="en-US" sz="4000" smtClean="0">
                <a:latin typeface="Arial" panose="020B0604020202020204" pitchFamily="34" charset="0"/>
                <a:cs typeface="Arial" panose="020B0604020202020204" pitchFamily="34" charset="0"/>
              </a:rPr>
              <a:t> - Điểm N </a:t>
            </a:r>
            <a:r>
              <a:rPr lang="en-US" sz="4000">
                <a:solidFill>
                  <a:srgbClr val="FF0000"/>
                </a:solidFill>
                <a:latin typeface="Arial" panose="020B0604020202020204" pitchFamily="34" charset="0"/>
                <a:cs typeface="Arial" panose="020B0604020202020204" pitchFamily="34" charset="0"/>
              </a:rPr>
              <a:t>không thuộc </a:t>
            </a:r>
            <a:r>
              <a:rPr lang="en-US" sz="4000">
                <a:latin typeface="Arial" panose="020B0604020202020204" pitchFamily="34" charset="0"/>
                <a:cs typeface="Arial" panose="020B0604020202020204" pitchFamily="34" charset="0"/>
              </a:rPr>
              <a:t>đường thẳng </a:t>
            </a:r>
            <a:r>
              <a:rPr lang="en-US" sz="4000">
                <a:latin typeface="Arial" panose="020B0604020202020204" pitchFamily="34" charset="0"/>
                <a:cs typeface="Arial" panose="020B0604020202020204" pitchFamily="34" charset="0"/>
              </a:rPr>
              <a:t>d</a:t>
            </a:r>
            <a:r>
              <a:rPr lang="en-US" sz="4000" smtClean="0">
                <a:latin typeface="Arial" panose="020B0604020202020204" pitchFamily="34" charset="0"/>
                <a:cs typeface="Arial" panose="020B0604020202020204" pitchFamily="34" charset="0"/>
              </a:rPr>
              <a:t>. </a:t>
            </a:r>
            <a:r>
              <a:rPr lang="en-US" sz="4000">
                <a:latin typeface="Arial" panose="020B0604020202020204" pitchFamily="34" charset="0"/>
                <a:cs typeface="Arial" panose="020B0604020202020204" pitchFamily="34" charset="0"/>
              </a:rPr>
              <a:t>Kí hiệu</a:t>
            </a:r>
            <a:r>
              <a:rPr lang="en-US" sz="4000">
                <a:latin typeface="Arial" panose="020B0604020202020204" pitchFamily="34" charset="0"/>
                <a:cs typeface="Arial" panose="020B0604020202020204" pitchFamily="34" charset="0"/>
              </a:rPr>
              <a:t>: </a:t>
            </a:r>
            <a:r>
              <a:rPr lang="en-US" sz="4000" smtClean="0">
                <a:latin typeface="Arial" panose="020B0604020202020204" pitchFamily="34" charset="0"/>
                <a:cs typeface="Arial" panose="020B0604020202020204" pitchFamily="34" charset="0"/>
              </a:rPr>
              <a:t>N </a:t>
            </a:r>
            <a:r>
              <a:rPr lang="en-US" sz="4000" smtClean="0">
                <a:latin typeface="Arial" panose="020B0604020202020204" pitchFamily="34" charset="0"/>
                <a:cs typeface="Arial" panose="020B0604020202020204" pitchFamily="34" charset="0"/>
                <a:sym typeface="Symbol" panose="05050102010706020507" pitchFamily="18" charset="2"/>
              </a:rPr>
              <a:t> d.</a:t>
            </a:r>
            <a:endParaRPr lang="en-US" sz="400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1000"/>
                                        <p:tgtEl>
                                          <p:spTgt spid="33"/>
                                        </p:tgtEl>
                                      </p:cBhvr>
                                    </p:animEffect>
                                    <p:anim calcmode="lin" valueType="num">
                                      <p:cBhvr>
                                        <p:cTn id="23" dur="1000" fill="hold"/>
                                        <p:tgtEl>
                                          <p:spTgt spid="33"/>
                                        </p:tgtEl>
                                        <p:attrNameLst>
                                          <p:attrName>ppt_x</p:attrName>
                                        </p:attrNameLst>
                                      </p:cBhvr>
                                      <p:tavLst>
                                        <p:tav tm="0">
                                          <p:val>
                                            <p:strVal val="#ppt_x"/>
                                          </p:val>
                                        </p:tav>
                                        <p:tav tm="100000">
                                          <p:val>
                                            <p:strVal val="#ppt_x"/>
                                          </p:val>
                                        </p:tav>
                                      </p:tavLst>
                                    </p:anim>
                                    <p:anim calcmode="lin" valueType="num">
                                      <p:cBhvr>
                                        <p:cTn id="2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1000"/>
                                        <p:tgtEl>
                                          <p:spTgt spid="34"/>
                                        </p:tgtEl>
                                      </p:cBhvr>
                                    </p:animEffect>
                                    <p:anim calcmode="lin" valueType="num">
                                      <p:cBhvr>
                                        <p:cTn id="30" dur="1000" fill="hold"/>
                                        <p:tgtEl>
                                          <p:spTgt spid="34"/>
                                        </p:tgtEl>
                                        <p:attrNameLst>
                                          <p:attrName>ppt_x</p:attrName>
                                        </p:attrNameLst>
                                      </p:cBhvr>
                                      <p:tavLst>
                                        <p:tav tm="0">
                                          <p:val>
                                            <p:strVal val="#ppt_x"/>
                                          </p:val>
                                        </p:tav>
                                        <p:tav tm="100000">
                                          <p:val>
                                            <p:strVal val="#ppt_x"/>
                                          </p:val>
                                        </p:tav>
                                      </p:tavLst>
                                    </p:anim>
                                    <p:anim calcmode="lin" valueType="num">
                                      <p:cBhvr>
                                        <p:cTn id="3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1000"/>
                                        <p:tgtEl>
                                          <p:spTgt spid="36"/>
                                        </p:tgtEl>
                                      </p:cBhvr>
                                    </p:animEffect>
                                    <p:anim calcmode="lin" valueType="num">
                                      <p:cBhvr>
                                        <p:cTn id="37" dur="1000" fill="hold"/>
                                        <p:tgtEl>
                                          <p:spTgt spid="36"/>
                                        </p:tgtEl>
                                        <p:attrNameLst>
                                          <p:attrName>ppt_x</p:attrName>
                                        </p:attrNameLst>
                                      </p:cBhvr>
                                      <p:tavLst>
                                        <p:tav tm="0">
                                          <p:val>
                                            <p:strVal val="#ppt_x"/>
                                          </p:val>
                                        </p:tav>
                                        <p:tav tm="100000">
                                          <p:val>
                                            <p:strVal val="#ppt_x"/>
                                          </p:val>
                                        </p:tav>
                                      </p:tavLst>
                                    </p:anim>
                                    <p:anim calcmode="lin" valueType="num">
                                      <p:cBhvr>
                                        <p:cTn id="3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1000"/>
                                        <p:tgtEl>
                                          <p:spTgt spid="35"/>
                                        </p:tgtEl>
                                      </p:cBhvr>
                                    </p:animEffect>
                                    <p:anim calcmode="lin" valueType="num">
                                      <p:cBhvr>
                                        <p:cTn id="44" dur="1000" fill="hold"/>
                                        <p:tgtEl>
                                          <p:spTgt spid="35"/>
                                        </p:tgtEl>
                                        <p:attrNameLst>
                                          <p:attrName>ppt_x</p:attrName>
                                        </p:attrNameLst>
                                      </p:cBhvr>
                                      <p:tavLst>
                                        <p:tav tm="0">
                                          <p:val>
                                            <p:strVal val="#ppt_x"/>
                                          </p:val>
                                        </p:tav>
                                        <p:tav tm="100000">
                                          <p:val>
                                            <p:strVal val="#ppt_x"/>
                                          </p:val>
                                        </p:tav>
                                      </p:tavLst>
                                    </p:anim>
                                    <p:anim calcmode="lin" valueType="num">
                                      <p:cBhvr>
                                        <p:cTn id="4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33" grpId="0"/>
      <p:bldP spid="34" grpId="0"/>
      <p:bldP spid="35"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0" y="8280245"/>
            <a:ext cx="2199981" cy="2079982"/>
          </a:xfrm>
          <a:prstGeom prst="rect">
            <a:avLst/>
          </a:prstGeom>
        </p:spPr>
      </p:pic>
      <p:sp>
        <p:nvSpPr>
          <p:cNvPr id="3" name="TextBox 3"/>
          <p:cNvSpPr txBox="1"/>
          <p:nvPr/>
        </p:nvSpPr>
        <p:spPr>
          <a:xfrm>
            <a:off x="2395224" y="743292"/>
            <a:ext cx="15163800" cy="1515095"/>
          </a:xfrm>
          <a:prstGeom prst="rect">
            <a:avLst/>
          </a:prstGeom>
        </p:spPr>
        <p:txBody>
          <a:bodyPr wrap="square" lIns="0" tIns="0" rIns="0" bIns="0" rtlCol="0" anchor="t">
            <a:spAutoFit/>
          </a:bodyPr>
          <a:lstStyle/>
          <a:p>
            <a:pPr algn="ctr">
              <a:lnSpc>
                <a:spcPct val="120000"/>
              </a:lnSpc>
            </a:pPr>
            <a:r>
              <a:rPr lang="en-US" sz="4300" smtClean="0">
                <a:latin typeface="Arial" panose="020B0604020202020204" pitchFamily="34" charset="0"/>
                <a:cs typeface="Arial" panose="020B0604020202020204" pitchFamily="34" charset="0"/>
              </a:rPr>
              <a:t>Trong hình 8.2, những điểm nào thuộc đường thẳng d, điểm nào không thuộc đường thẳng d </a:t>
            </a:r>
            <a:endParaRPr lang="en-US" sz="4300">
              <a:latin typeface="Arial" panose="020B0604020202020204" pitchFamily="34" charset="0"/>
              <a:cs typeface="Arial" panose="020B0604020202020204" pitchFamily="34" charset="0"/>
            </a:endParaRPr>
          </a:p>
        </p:txBody>
      </p:sp>
      <p:pic>
        <p:nvPicPr>
          <p:cNvPr id="88"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16764000" y="8493054"/>
            <a:ext cx="1350563" cy="1654364"/>
          </a:xfrm>
          <a:prstGeom prst="rect">
            <a:avLst/>
          </a:prstGeom>
        </p:spPr>
      </p:pic>
      <p:pic>
        <p:nvPicPr>
          <p:cNvPr id="43" name="Picture 8"/>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685800" y="390678"/>
            <a:ext cx="2188095" cy="1917318"/>
          </a:xfrm>
          <a:prstGeom prst="rect">
            <a:avLst/>
          </a:prstGeom>
        </p:spPr>
      </p:pic>
      <p:grpSp>
        <p:nvGrpSpPr>
          <p:cNvPr id="4" name="Group 3"/>
          <p:cNvGrpSpPr/>
          <p:nvPr/>
        </p:nvGrpSpPr>
        <p:grpSpPr>
          <a:xfrm>
            <a:off x="5181600" y="2857500"/>
            <a:ext cx="7467600" cy="3316720"/>
            <a:chOff x="5257800" y="2486828"/>
            <a:chExt cx="7467600" cy="3316720"/>
          </a:xfrm>
        </p:grpSpPr>
        <p:cxnSp>
          <p:nvCxnSpPr>
            <p:cNvPr id="44" name="Straight Connector 43"/>
            <p:cNvCxnSpPr/>
            <p:nvPr/>
          </p:nvCxnSpPr>
          <p:spPr>
            <a:xfrm flipV="1">
              <a:off x="5257800" y="3255329"/>
              <a:ext cx="7467600" cy="17495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7728736" y="5049495"/>
              <a:ext cx="2268570" cy="754053"/>
            </a:xfrm>
            <a:prstGeom prst="rect">
              <a:avLst/>
            </a:prstGeom>
          </p:spPr>
          <p:txBody>
            <a:bodyPr wrap="none">
              <a:spAutoFit/>
            </a:bodyPr>
            <a:lstStyle/>
            <a:p>
              <a:r>
                <a:rPr lang="en-US" sz="4300" i="1">
                  <a:latin typeface="Arial" panose="020B0604020202020204" pitchFamily="34" charset="0"/>
                  <a:cs typeface="Arial" panose="020B0604020202020204" pitchFamily="34" charset="0"/>
                </a:rPr>
                <a:t>Hình </a:t>
              </a:r>
              <a:r>
                <a:rPr lang="en-US" sz="4300" i="1" smtClean="0">
                  <a:latin typeface="Arial" panose="020B0604020202020204" pitchFamily="34" charset="0"/>
                  <a:cs typeface="Arial" panose="020B0604020202020204" pitchFamily="34" charset="0"/>
                </a:rPr>
                <a:t>8.2</a:t>
              </a:r>
              <a:endParaRPr lang="en-US" sz="4300" i="1"/>
            </a:p>
          </p:txBody>
        </p:sp>
        <p:sp>
          <p:nvSpPr>
            <p:cNvPr id="46" name="TextBox 45">
              <a:extLst>
                <a:ext uri="{FF2B5EF4-FFF2-40B4-BE49-F238E27FC236}">
                  <a16:creationId xmlns:a16="http://schemas.microsoft.com/office/drawing/2014/main" id="{C2F87412-107F-44E1-A048-F4EEBBD1BFCE}"/>
                </a:ext>
              </a:extLst>
            </p:cNvPr>
            <p:cNvSpPr txBox="1"/>
            <p:nvPr/>
          </p:nvSpPr>
          <p:spPr>
            <a:xfrm>
              <a:off x="11582400" y="2486828"/>
              <a:ext cx="876650" cy="784830"/>
            </a:xfrm>
            <a:prstGeom prst="rect">
              <a:avLst/>
            </a:prstGeom>
            <a:solidFill>
              <a:schemeClr val="bg1">
                <a:alpha val="2000"/>
              </a:schemeClr>
            </a:solidFill>
          </p:spPr>
          <p:txBody>
            <a:bodyPr wrap="square" rtlCol="0">
              <a:spAutoFit/>
            </a:bodyPr>
            <a:lstStyle/>
            <a:p>
              <a:r>
                <a:rPr lang="en-US" sz="4500" smtClean="0">
                  <a:solidFill>
                    <a:srgbClr val="0070C0"/>
                  </a:solidFill>
                  <a:latin typeface="Arial" panose="020B0604020202020204" pitchFamily="34" charset="0"/>
                  <a:cs typeface="Arial" panose="020B0604020202020204" pitchFamily="34" charset="0"/>
                  <a:sym typeface="Wingdings" panose="05000000000000000000" pitchFamily="2" charset="2"/>
                </a:rPr>
                <a:t>d</a:t>
              </a:r>
              <a:endParaRPr lang="en-US" sz="4500" dirty="0">
                <a:solidFill>
                  <a:srgbClr val="0070C0"/>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C2F87412-107F-44E1-A048-F4EEBBD1BFCE}"/>
                </a:ext>
              </a:extLst>
            </p:cNvPr>
            <p:cNvSpPr txBox="1"/>
            <p:nvPr/>
          </p:nvSpPr>
          <p:spPr>
            <a:xfrm>
              <a:off x="6705600" y="3655569"/>
              <a:ext cx="876650" cy="754053"/>
            </a:xfrm>
            <a:prstGeom prst="rect">
              <a:avLst/>
            </a:prstGeom>
            <a:solidFill>
              <a:schemeClr val="bg1">
                <a:alpha val="2000"/>
              </a:schemeClr>
            </a:solidFill>
          </p:spPr>
          <p:txBody>
            <a:bodyPr wrap="square" rtlCol="0">
              <a:spAutoFit/>
            </a:bodyPr>
            <a:lstStyle/>
            <a:p>
              <a:r>
                <a:rPr lang="en-US" sz="4300" smtClean="0">
                  <a:solidFill>
                    <a:srgbClr val="0070C0"/>
                  </a:solidFill>
                  <a:latin typeface="Arial" panose="020B0604020202020204" pitchFamily="34" charset="0"/>
                  <a:cs typeface="Arial" panose="020B0604020202020204" pitchFamily="34" charset="0"/>
                  <a:sym typeface="Wingdings" panose="05000000000000000000" pitchFamily="2" charset="2"/>
                </a:rPr>
                <a:t>A</a:t>
              </a:r>
              <a:endParaRPr lang="en-US" sz="4300" dirty="0">
                <a:solidFill>
                  <a:srgbClr val="0070C0"/>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242CFBD7-EAF3-4CD2-AB8F-420462532F1F}"/>
                </a:ext>
              </a:extLst>
            </p:cNvPr>
            <p:cNvSpPr txBox="1"/>
            <p:nvPr/>
          </p:nvSpPr>
          <p:spPr>
            <a:xfrm>
              <a:off x="6758806" y="4206270"/>
              <a:ext cx="457200"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C2F87412-107F-44E1-A048-F4EEBBD1BFCE}"/>
                </a:ext>
              </a:extLst>
            </p:cNvPr>
            <p:cNvSpPr txBox="1"/>
            <p:nvPr/>
          </p:nvSpPr>
          <p:spPr>
            <a:xfrm>
              <a:off x="9715500" y="2972208"/>
              <a:ext cx="876650" cy="754053"/>
            </a:xfrm>
            <a:prstGeom prst="rect">
              <a:avLst/>
            </a:prstGeom>
            <a:solidFill>
              <a:schemeClr val="bg1">
                <a:alpha val="2000"/>
              </a:schemeClr>
            </a:solidFill>
          </p:spPr>
          <p:txBody>
            <a:bodyPr wrap="square" rtlCol="0">
              <a:spAutoFit/>
            </a:bodyPr>
            <a:lstStyle/>
            <a:p>
              <a:r>
                <a:rPr lang="en-US" sz="4300" smtClean="0">
                  <a:solidFill>
                    <a:srgbClr val="0070C0"/>
                  </a:solidFill>
                  <a:latin typeface="Arial" panose="020B0604020202020204" pitchFamily="34" charset="0"/>
                  <a:cs typeface="Arial" panose="020B0604020202020204" pitchFamily="34" charset="0"/>
                  <a:sym typeface="Wingdings" panose="05000000000000000000" pitchFamily="2" charset="2"/>
                </a:rPr>
                <a:t>B</a:t>
              </a:r>
              <a:endParaRPr lang="en-US" sz="4300" dirty="0">
                <a:solidFill>
                  <a:srgbClr val="0070C0"/>
                </a:solidFill>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242CFBD7-EAF3-4CD2-AB8F-420462532F1F}"/>
                </a:ext>
              </a:extLst>
            </p:cNvPr>
            <p:cNvSpPr txBox="1"/>
            <p:nvPr/>
          </p:nvSpPr>
          <p:spPr>
            <a:xfrm>
              <a:off x="9768706" y="3522909"/>
              <a:ext cx="457200"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sp>
          <p:nvSpPr>
            <p:cNvPr id="54" name="TextBox 53">
              <a:extLst>
                <a:ext uri="{FF2B5EF4-FFF2-40B4-BE49-F238E27FC236}">
                  <a16:creationId xmlns:a16="http://schemas.microsoft.com/office/drawing/2014/main" id="{C2F87412-107F-44E1-A048-F4EEBBD1BFCE}"/>
                </a:ext>
              </a:extLst>
            </p:cNvPr>
            <p:cNvSpPr txBox="1"/>
            <p:nvPr/>
          </p:nvSpPr>
          <p:spPr>
            <a:xfrm>
              <a:off x="10994571" y="4598685"/>
              <a:ext cx="876650" cy="754053"/>
            </a:xfrm>
            <a:prstGeom prst="rect">
              <a:avLst/>
            </a:prstGeom>
            <a:solidFill>
              <a:schemeClr val="bg1">
                <a:alpha val="2000"/>
              </a:schemeClr>
            </a:solidFill>
          </p:spPr>
          <p:txBody>
            <a:bodyPr wrap="square" rtlCol="0">
              <a:spAutoFit/>
            </a:bodyPr>
            <a:lstStyle/>
            <a:p>
              <a:r>
                <a:rPr lang="en-US" sz="4300" smtClean="0">
                  <a:solidFill>
                    <a:srgbClr val="0070C0"/>
                  </a:solidFill>
                  <a:latin typeface="Arial" panose="020B0604020202020204" pitchFamily="34" charset="0"/>
                  <a:cs typeface="Arial" panose="020B0604020202020204" pitchFamily="34" charset="0"/>
                  <a:sym typeface="Wingdings" panose="05000000000000000000" pitchFamily="2" charset="2"/>
                </a:rPr>
                <a:t>C</a:t>
              </a:r>
              <a:endParaRPr lang="en-US" sz="4300" dirty="0">
                <a:solidFill>
                  <a:srgbClr val="0070C0"/>
                </a:solidFill>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42CFBD7-EAF3-4CD2-AB8F-420462532F1F}"/>
                </a:ext>
              </a:extLst>
            </p:cNvPr>
            <p:cNvSpPr txBox="1"/>
            <p:nvPr/>
          </p:nvSpPr>
          <p:spPr>
            <a:xfrm>
              <a:off x="10652209" y="4220036"/>
              <a:ext cx="457200" cy="784830"/>
            </a:xfrm>
            <a:prstGeom prst="rect">
              <a:avLst/>
            </a:prstGeom>
            <a:solidFill>
              <a:schemeClr val="bg1">
                <a:alpha val="2000"/>
              </a:schemeClr>
            </a:solidFill>
          </p:spPr>
          <p:txBody>
            <a:bodyPr wrap="square" rtlCol="0">
              <a:spAutoFit/>
            </a:bodyPr>
            <a:lstStyle/>
            <a:p>
              <a:r>
                <a:rPr lang="en-US" sz="4500" dirty="0">
                  <a:solidFill>
                    <a:srgbClr val="0070C0"/>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rgbClr val="0070C0"/>
                </a:solidFill>
                <a:latin typeface="Arial" panose="020B0604020202020204" pitchFamily="34" charset="0"/>
                <a:cs typeface="Arial" panose="020B0604020202020204" pitchFamily="34" charset="0"/>
              </a:endParaRPr>
            </a:p>
          </p:txBody>
        </p:sp>
      </p:grpSp>
      <p:sp>
        <p:nvSpPr>
          <p:cNvPr id="56" name="Rectangle 55"/>
          <p:cNvSpPr/>
          <p:nvPr/>
        </p:nvSpPr>
        <p:spPr>
          <a:xfrm>
            <a:off x="2694931" y="6991104"/>
            <a:ext cx="13508805" cy="3003899"/>
          </a:xfrm>
          <a:prstGeom prst="rect">
            <a:avLst/>
          </a:prstGeom>
        </p:spPr>
        <p:txBody>
          <a:bodyPr wrap="square">
            <a:spAutoFit/>
          </a:bodyPr>
          <a:lstStyle/>
          <a:p>
            <a:pPr>
              <a:lnSpc>
                <a:spcPct val="120000"/>
              </a:lnSpc>
              <a:spcBef>
                <a:spcPts val="600"/>
              </a:spcBef>
              <a:spcAft>
                <a:spcPts val="600"/>
              </a:spcAft>
            </a:pPr>
            <a:r>
              <a:rPr lang="en-US" sz="4500" smtClean="0">
                <a:solidFill>
                  <a:srgbClr val="C00000"/>
                </a:solidFill>
                <a:latin typeface="Arial" panose="020B0604020202020204" pitchFamily="34" charset="0"/>
                <a:cs typeface="Arial" panose="020B0604020202020204" pitchFamily="34" charset="0"/>
              </a:rPr>
              <a:t>Trong hình 8.2:</a:t>
            </a:r>
            <a:endParaRPr lang="en-US" sz="4500">
              <a:solidFill>
                <a:srgbClr val="C00000"/>
              </a:solidFill>
              <a:latin typeface="Arial" panose="020B0604020202020204" pitchFamily="34" charset="0"/>
              <a:cs typeface="Arial" panose="020B0604020202020204" pitchFamily="34" charset="0"/>
            </a:endParaRPr>
          </a:p>
          <a:p>
            <a:pPr marL="1154113" indent="-762000">
              <a:lnSpc>
                <a:spcPct val="120000"/>
              </a:lnSpc>
              <a:spcBef>
                <a:spcPts val="600"/>
              </a:spcBef>
              <a:spcAft>
                <a:spcPts val="600"/>
              </a:spcAft>
              <a:buFont typeface="Wingdings" panose="05000000000000000000" pitchFamily="2" charset="2"/>
              <a:buChar char="Ø"/>
            </a:pPr>
            <a:r>
              <a:rPr lang="en-GB" sz="4500" smtClean="0">
                <a:solidFill>
                  <a:srgbClr val="C00000"/>
                </a:solidFill>
                <a:latin typeface="Arial" panose="020B0604020202020204" pitchFamily="34" charset="0"/>
                <a:cs typeface="Arial" panose="020B0604020202020204" pitchFamily="34" charset="0"/>
              </a:rPr>
              <a:t>Điểm A, B thuộc đường thẳng d: A </a:t>
            </a:r>
            <a:r>
              <a:rPr lang="en-US" sz="4500" smtClean="0">
                <a:solidFill>
                  <a:srgbClr val="C00000"/>
                </a:solidFill>
                <a:latin typeface="Arial" panose="020B0604020202020204" pitchFamily="34" charset="0"/>
                <a:cs typeface="Arial" panose="020B0604020202020204" pitchFamily="34" charset="0"/>
                <a:sym typeface="Symbol" panose="05050102010706020507" pitchFamily="18" charset="2"/>
              </a:rPr>
              <a:t> d, B  d</a:t>
            </a:r>
            <a:r>
              <a:rPr lang="en-GB" sz="4500" smtClean="0">
                <a:solidFill>
                  <a:srgbClr val="C00000"/>
                </a:solidFill>
                <a:latin typeface="Arial" panose="020B0604020202020204" pitchFamily="34" charset="0"/>
                <a:cs typeface="Arial" panose="020B0604020202020204" pitchFamily="34" charset="0"/>
              </a:rPr>
              <a:t>;</a:t>
            </a:r>
          </a:p>
          <a:p>
            <a:pPr marL="1154113" indent="-762000">
              <a:lnSpc>
                <a:spcPct val="120000"/>
              </a:lnSpc>
              <a:spcBef>
                <a:spcPts val="600"/>
              </a:spcBef>
              <a:spcAft>
                <a:spcPts val="600"/>
              </a:spcAft>
              <a:buFont typeface="Wingdings" panose="05000000000000000000" pitchFamily="2" charset="2"/>
              <a:buChar char="Ø"/>
            </a:pPr>
            <a:r>
              <a:rPr lang="en-GB" sz="4500" smtClean="0">
                <a:solidFill>
                  <a:srgbClr val="C00000"/>
                </a:solidFill>
                <a:latin typeface="Arial" panose="020B0604020202020204" pitchFamily="34" charset="0"/>
                <a:cs typeface="Arial" panose="020B0604020202020204" pitchFamily="34" charset="0"/>
              </a:rPr>
              <a:t>Điểm C không thuộc đường thẳng d: C</a:t>
            </a:r>
            <a:r>
              <a:rPr lang="en-US" sz="4500">
                <a:solidFill>
                  <a:srgbClr val="C00000"/>
                </a:solidFill>
                <a:latin typeface="Arial" panose="020B0604020202020204" pitchFamily="34" charset="0"/>
                <a:cs typeface="Arial" panose="020B0604020202020204" pitchFamily="34" charset="0"/>
                <a:sym typeface="Symbol" panose="05050102010706020507" pitchFamily="18" charset="2"/>
              </a:rPr>
              <a:t>  d</a:t>
            </a:r>
            <a:r>
              <a:rPr lang="en-GB" sz="4500" smtClean="0">
                <a:solidFill>
                  <a:srgbClr val="C00000"/>
                </a:solidFill>
                <a:latin typeface="Arial" panose="020B0604020202020204" pitchFamily="34" charset="0"/>
                <a:cs typeface="Arial" panose="020B0604020202020204" pitchFamily="34" charset="0"/>
              </a:rPr>
              <a:t> .</a:t>
            </a:r>
            <a:endParaRPr lang="en-US" sz="4500" dirty="0">
              <a:solidFill>
                <a:srgbClr val="C000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1000"/>
                                        <p:tgtEl>
                                          <p:spTgt spid="56"/>
                                        </p:tgtEl>
                                      </p:cBhvr>
                                    </p:animEffect>
                                    <p:anim calcmode="lin" valueType="num">
                                      <p:cBhvr>
                                        <p:cTn id="13" dur="1000" fill="hold"/>
                                        <p:tgtEl>
                                          <p:spTgt spid="56"/>
                                        </p:tgtEl>
                                        <p:attrNameLst>
                                          <p:attrName>ppt_x</p:attrName>
                                        </p:attrNameLst>
                                      </p:cBhvr>
                                      <p:tavLst>
                                        <p:tav tm="0">
                                          <p:val>
                                            <p:strVal val="#ppt_x"/>
                                          </p:val>
                                        </p:tav>
                                        <p:tav tm="100000">
                                          <p:val>
                                            <p:strVal val="#ppt_x"/>
                                          </p:val>
                                        </p:tav>
                                      </p:tavLst>
                                    </p:anim>
                                    <p:anim calcmode="lin" valueType="num">
                                      <p:cBhvr>
                                        <p:cTn id="1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1" name="Straight Connector 30"/>
          <p:cNvCxnSpPr/>
          <p:nvPr/>
        </p:nvCxnSpPr>
        <p:spPr>
          <a:xfrm>
            <a:off x="5721976" y="8187386"/>
            <a:ext cx="4336424" cy="411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8157" y="5460583"/>
            <a:ext cx="2347524" cy="2753269"/>
          </a:xfrm>
          <a:prstGeom prst="rect">
            <a:avLst/>
          </a:prstGeom>
        </p:spPr>
      </p:pic>
      <p:cxnSp>
        <p:nvCxnSpPr>
          <p:cNvPr id="22" name="Straight Connector 21"/>
          <p:cNvCxnSpPr/>
          <p:nvPr/>
        </p:nvCxnSpPr>
        <p:spPr>
          <a:xfrm>
            <a:off x="5721976" y="8179250"/>
            <a:ext cx="4336424" cy="4114"/>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95400" y="-292867"/>
            <a:ext cx="19872358" cy="2051064"/>
          </a:xfrm>
          <a:prstGeom prst="rect">
            <a:avLst/>
          </a:prstGeom>
        </p:spPr>
      </p:pic>
      <p:pic>
        <p:nvPicPr>
          <p:cNvPr id="16" name="Picture 1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6374294" y="-94517"/>
            <a:ext cx="1723296" cy="1654364"/>
          </a:xfrm>
          <a:prstGeom prst="rect">
            <a:avLst/>
          </a:prstGeom>
        </p:spPr>
      </p:pic>
      <p:pic>
        <p:nvPicPr>
          <p:cNvPr id="23"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736258" y="-40794"/>
            <a:ext cx="1382371" cy="1600641"/>
          </a:xfrm>
          <a:prstGeom prst="rect">
            <a:avLst/>
          </a:prstGeom>
        </p:spPr>
      </p:pic>
      <p:pic>
        <p:nvPicPr>
          <p:cNvPr id="3" name="Picture 2"/>
          <p:cNvPicPr>
            <a:picLocks noChangeAspect="1"/>
          </p:cNvPicPr>
          <p:nvPr/>
        </p:nvPicPr>
        <p:blipFill>
          <a:blip r:embed="rId22"/>
          <a:stretch>
            <a:fillRect/>
          </a:stretch>
        </p:blipFill>
        <p:spPr>
          <a:xfrm>
            <a:off x="437466" y="1811920"/>
            <a:ext cx="1681163" cy="1837147"/>
          </a:xfrm>
          <a:prstGeom prst="rect">
            <a:avLst/>
          </a:prstGeom>
        </p:spPr>
      </p:pic>
      <p:sp>
        <p:nvSpPr>
          <p:cNvPr id="4" name="Rectangle 3"/>
          <p:cNvSpPr/>
          <p:nvPr/>
        </p:nvSpPr>
        <p:spPr>
          <a:xfrm>
            <a:off x="2438400" y="3009900"/>
            <a:ext cx="15240000" cy="3508653"/>
          </a:xfrm>
          <a:prstGeom prst="rect">
            <a:avLst/>
          </a:prstGeom>
        </p:spPr>
        <p:txBody>
          <a:bodyPr wrap="square">
            <a:spAutoFit/>
          </a:bodyPr>
          <a:lstStyle/>
          <a:p>
            <a:pPr>
              <a:lnSpc>
                <a:spcPct val="120000"/>
              </a:lnSpc>
              <a:spcBef>
                <a:spcPts val="600"/>
              </a:spcBef>
              <a:spcAft>
                <a:spcPts val="600"/>
              </a:spcAft>
            </a:pPr>
            <a:r>
              <a:rPr lang="en-US" sz="4000">
                <a:latin typeface="Arial" panose="020B0604020202020204" pitchFamily="34" charset="0"/>
                <a:cs typeface="Arial" panose="020B0604020202020204" pitchFamily="34" charset="0"/>
              </a:rPr>
              <a:t>Đánh dấu hai điểm phân biệt A, B trên </a:t>
            </a:r>
            <a:r>
              <a:rPr lang="en-US" sz="4000">
                <a:latin typeface="Arial" panose="020B0604020202020204" pitchFamily="34" charset="0"/>
                <a:cs typeface="Arial" panose="020B0604020202020204" pitchFamily="34" charset="0"/>
              </a:rPr>
              <a:t>một </a:t>
            </a:r>
            <a:r>
              <a:rPr lang="en-US" sz="4000" smtClean="0">
                <a:latin typeface="Arial" panose="020B0604020202020204" pitchFamily="34" charset="0"/>
                <a:cs typeface="Arial" panose="020B0604020202020204" pitchFamily="34" charset="0"/>
              </a:rPr>
              <a:t>tờ giấy trắng</a:t>
            </a:r>
            <a:r>
              <a:rPr lang="en-US" sz="4000">
                <a:latin typeface="Arial" panose="020B0604020202020204" pitchFamily="34" charset="0"/>
                <a:cs typeface="Arial" panose="020B0604020202020204" pitchFamily="34" charset="0"/>
              </a:rPr>
              <a:t>.</a:t>
            </a:r>
          </a:p>
          <a:p>
            <a:pPr marL="282575" indent="-282575">
              <a:lnSpc>
                <a:spcPct val="120000"/>
              </a:lnSpc>
              <a:spcBef>
                <a:spcPts val="600"/>
              </a:spcBef>
              <a:spcAft>
                <a:spcPts val="600"/>
              </a:spcAft>
              <a:buFont typeface="Arial" panose="020B0604020202020204" pitchFamily="34" charset="0"/>
              <a:buChar char="•"/>
            </a:pPr>
            <a:r>
              <a:rPr lang="en-US" sz="4000" smtClean="0">
                <a:latin typeface="Arial" panose="020B0604020202020204" pitchFamily="34" charset="0"/>
                <a:cs typeface="Arial" panose="020B0604020202020204" pitchFamily="34" charset="0"/>
              </a:rPr>
              <a:t>Dùng </a:t>
            </a:r>
            <a:r>
              <a:rPr lang="en-US" sz="4000">
                <a:latin typeface="Arial" panose="020B0604020202020204" pitchFamily="34" charset="0"/>
                <a:cs typeface="Arial" panose="020B0604020202020204" pitchFamily="34" charset="0"/>
              </a:rPr>
              <a:t>bút chì vẽ một đường thẳng đi </a:t>
            </a:r>
            <a:r>
              <a:rPr lang="en-US" sz="4000">
                <a:latin typeface="Arial" panose="020B0604020202020204" pitchFamily="34" charset="0"/>
                <a:cs typeface="Arial" panose="020B0604020202020204" pitchFamily="34" charset="0"/>
              </a:rPr>
              <a:t>qua </a:t>
            </a:r>
            <a:r>
              <a:rPr lang="en-US" sz="4000" smtClean="0">
                <a:latin typeface="Arial" panose="020B0604020202020204" pitchFamily="34" charset="0"/>
                <a:cs typeface="Arial" panose="020B0604020202020204" pitchFamily="34" charset="0"/>
              </a:rPr>
              <a:t>hai điểm </a:t>
            </a:r>
            <a:r>
              <a:rPr lang="en-US" sz="4000">
                <a:latin typeface="Arial" panose="020B0604020202020204" pitchFamily="34" charset="0"/>
                <a:cs typeface="Arial" panose="020B0604020202020204" pitchFamily="34" charset="0"/>
              </a:rPr>
              <a:t>A, B.</a:t>
            </a:r>
          </a:p>
          <a:p>
            <a:pPr marL="282575" indent="-282575">
              <a:lnSpc>
                <a:spcPct val="120000"/>
              </a:lnSpc>
              <a:spcBef>
                <a:spcPts val="600"/>
              </a:spcBef>
              <a:spcAft>
                <a:spcPts val="600"/>
              </a:spcAft>
              <a:buFont typeface="Arial" panose="020B0604020202020204" pitchFamily="34" charset="0"/>
              <a:buChar char="•"/>
            </a:pPr>
            <a:r>
              <a:rPr lang="en-US" sz="4000" smtClean="0">
                <a:latin typeface="Arial" panose="020B0604020202020204" pitchFamily="34" charset="0"/>
                <a:cs typeface="Arial" panose="020B0604020202020204" pitchFamily="34" charset="0"/>
              </a:rPr>
              <a:t>Tiếp </a:t>
            </a:r>
            <a:r>
              <a:rPr lang="en-US" sz="4000">
                <a:latin typeface="Arial" panose="020B0604020202020204" pitchFamily="34" charset="0"/>
                <a:cs typeface="Arial" panose="020B0604020202020204" pitchFamily="34" charset="0"/>
              </a:rPr>
              <a:t>tục dùng bút mực vẽ một đường </a:t>
            </a:r>
            <a:r>
              <a:rPr lang="en-US" sz="4000">
                <a:latin typeface="Arial" panose="020B0604020202020204" pitchFamily="34" charset="0"/>
                <a:cs typeface="Arial" panose="020B0604020202020204" pitchFamily="34" charset="0"/>
              </a:rPr>
              <a:t>thẳng </a:t>
            </a:r>
            <a:r>
              <a:rPr lang="en-US" sz="4000" smtClean="0">
                <a:latin typeface="Arial" panose="020B0604020202020204" pitchFamily="34" charset="0"/>
                <a:cs typeface="Arial" panose="020B0604020202020204" pitchFamily="34" charset="0"/>
              </a:rPr>
              <a:t>đi qua </a:t>
            </a:r>
            <a:r>
              <a:rPr lang="en-US" sz="4000">
                <a:latin typeface="Arial" panose="020B0604020202020204" pitchFamily="34" charset="0"/>
                <a:cs typeface="Arial" panose="020B0604020202020204" pitchFamily="34" charset="0"/>
              </a:rPr>
              <a:t>hai điểm A</a:t>
            </a:r>
            <a:r>
              <a:rPr lang="en-US" sz="4000">
                <a:latin typeface="Arial" panose="020B0604020202020204" pitchFamily="34" charset="0"/>
                <a:cs typeface="Arial" panose="020B0604020202020204" pitchFamily="34" charset="0"/>
              </a:rPr>
              <a:t>, </a:t>
            </a:r>
            <a:r>
              <a:rPr lang="en-US" sz="4000" smtClean="0">
                <a:latin typeface="Arial" panose="020B0604020202020204" pitchFamily="34" charset="0"/>
                <a:cs typeface="Arial" panose="020B0604020202020204" pitchFamily="34" charset="0"/>
              </a:rPr>
              <a:t>B.</a:t>
            </a:r>
            <a:endParaRPr lang="en-US" sz="4000">
              <a:latin typeface="Arial" panose="020B0604020202020204" pitchFamily="34" charset="0"/>
              <a:cs typeface="Arial" panose="020B0604020202020204" pitchFamily="34" charset="0"/>
            </a:endParaRPr>
          </a:p>
          <a:p>
            <a:pPr>
              <a:lnSpc>
                <a:spcPct val="120000"/>
              </a:lnSpc>
              <a:spcBef>
                <a:spcPts val="600"/>
              </a:spcBef>
              <a:spcAft>
                <a:spcPts val="600"/>
              </a:spcAft>
            </a:pPr>
            <a:r>
              <a:rPr lang="en-US" sz="4000">
                <a:latin typeface="Arial" panose="020B0604020202020204" pitchFamily="34" charset="0"/>
                <a:cs typeface="Arial" panose="020B0604020202020204" pitchFamily="34" charset="0"/>
              </a:rPr>
              <a:t>Em có nhận xét gì về hai đường thẳng vừa vẽ?</a:t>
            </a:r>
          </a:p>
        </p:txBody>
      </p:sp>
      <p:pic>
        <p:nvPicPr>
          <p:cNvPr id="17" name="Picture 166"/>
          <p:cNvPicPr>
            <a:picLocks noChangeAspect="1" noChangeArrowheads="1"/>
          </p:cNvPicPr>
          <p:nvPr/>
        </p:nvPicPr>
        <p:blipFill>
          <a:blip r:embed="rId23"/>
          <a:srcRect/>
          <a:stretch>
            <a:fillRect/>
          </a:stretch>
        </p:blipFill>
        <p:spPr bwMode="auto">
          <a:xfrm>
            <a:off x="3200400" y="8213852"/>
            <a:ext cx="10203330" cy="1792776"/>
          </a:xfrm>
          <a:prstGeom prst="rect">
            <a:avLst/>
          </a:prstGeom>
          <a:solidFill>
            <a:srgbClr val="FFFFFF">
              <a:alpha val="19000"/>
            </a:srgbClr>
          </a:solidFill>
        </p:spPr>
      </p:pic>
      <p:sp>
        <p:nvSpPr>
          <p:cNvPr id="18" name="TextBox 17">
            <a:extLst>
              <a:ext uri="{FF2B5EF4-FFF2-40B4-BE49-F238E27FC236}">
                <a16:creationId xmlns:a16="http://schemas.microsoft.com/office/drawing/2014/main" id="{C2F87412-107F-44E1-A048-F4EEBBD1BFCE}"/>
              </a:ext>
            </a:extLst>
          </p:cNvPr>
          <p:cNvSpPr txBox="1"/>
          <p:nvPr/>
        </p:nvSpPr>
        <p:spPr>
          <a:xfrm>
            <a:off x="6248400" y="6964770"/>
            <a:ext cx="876650" cy="784830"/>
          </a:xfrm>
          <a:prstGeom prst="rect">
            <a:avLst/>
          </a:prstGeom>
          <a:solidFill>
            <a:schemeClr val="bg1">
              <a:alpha val="2000"/>
            </a:schemeClr>
          </a:solidFill>
        </p:spPr>
        <p:txBody>
          <a:bodyPr wrap="square" rtlCol="0">
            <a:spAutoFit/>
          </a:bodyPr>
          <a:lstStyle/>
          <a:p>
            <a:r>
              <a:rPr lang="en-US" sz="4500" dirty="0">
                <a:solidFill>
                  <a:schemeClr val="tx2"/>
                </a:solidFill>
                <a:latin typeface="Arial" panose="020B0604020202020204" pitchFamily="34" charset="0"/>
                <a:cs typeface="Arial" panose="020B0604020202020204" pitchFamily="34" charset="0"/>
                <a:sym typeface="Wingdings" panose="05000000000000000000" pitchFamily="2" charset="2"/>
              </a:rPr>
              <a:t>A</a:t>
            </a:r>
            <a:endParaRPr lang="en-US" sz="4500" dirty="0">
              <a:solidFill>
                <a:schemeClr val="tx2"/>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242CFBD7-EAF3-4CD2-AB8F-420462532F1F}"/>
              </a:ext>
            </a:extLst>
          </p:cNvPr>
          <p:cNvSpPr txBox="1"/>
          <p:nvPr/>
        </p:nvSpPr>
        <p:spPr>
          <a:xfrm>
            <a:off x="6281057" y="7794223"/>
            <a:ext cx="457200" cy="784830"/>
          </a:xfrm>
          <a:prstGeom prst="rect">
            <a:avLst/>
          </a:prstGeom>
          <a:solidFill>
            <a:schemeClr val="bg1">
              <a:alpha val="2000"/>
            </a:schemeClr>
          </a:solidFill>
        </p:spPr>
        <p:txBody>
          <a:bodyPr wrap="square" rtlCol="0">
            <a:spAutoFit/>
          </a:bodyPr>
          <a:lstStyle/>
          <a:p>
            <a:r>
              <a:rPr lang="en-US" sz="4500" dirty="0">
                <a:solidFill>
                  <a:schemeClr val="tx2"/>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tx2"/>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2F87412-107F-44E1-A048-F4EEBBD1BFCE}"/>
              </a:ext>
            </a:extLst>
          </p:cNvPr>
          <p:cNvSpPr txBox="1"/>
          <p:nvPr/>
        </p:nvSpPr>
        <p:spPr>
          <a:xfrm>
            <a:off x="8806311" y="6955822"/>
            <a:ext cx="718457" cy="790273"/>
          </a:xfrm>
          <a:prstGeom prst="rect">
            <a:avLst/>
          </a:prstGeom>
          <a:solidFill>
            <a:schemeClr val="bg1">
              <a:alpha val="2000"/>
            </a:schemeClr>
          </a:solidFill>
        </p:spPr>
        <p:txBody>
          <a:bodyPr wrap="square" rtlCol="0">
            <a:spAutoFit/>
          </a:bodyPr>
          <a:lstStyle/>
          <a:p>
            <a:r>
              <a:rPr lang="en-US" sz="4500" smtClean="0">
                <a:solidFill>
                  <a:schemeClr val="tx2"/>
                </a:solidFill>
                <a:latin typeface="Arial" panose="020B0604020202020204" pitchFamily="34" charset="0"/>
                <a:cs typeface="Arial" panose="020B0604020202020204" pitchFamily="34" charset="0"/>
                <a:sym typeface="Wingdings" panose="05000000000000000000" pitchFamily="2" charset="2"/>
              </a:rPr>
              <a:t>B</a:t>
            </a:r>
            <a:endParaRPr lang="en-US" sz="4500" dirty="0">
              <a:solidFill>
                <a:schemeClr val="tx2"/>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242CFBD7-EAF3-4CD2-AB8F-420462532F1F}"/>
              </a:ext>
            </a:extLst>
          </p:cNvPr>
          <p:cNvSpPr txBox="1"/>
          <p:nvPr/>
        </p:nvSpPr>
        <p:spPr>
          <a:xfrm>
            <a:off x="8936939" y="7821437"/>
            <a:ext cx="457200" cy="784830"/>
          </a:xfrm>
          <a:prstGeom prst="rect">
            <a:avLst/>
          </a:prstGeom>
          <a:solidFill>
            <a:schemeClr val="bg1">
              <a:alpha val="2000"/>
            </a:schemeClr>
          </a:solidFill>
        </p:spPr>
        <p:txBody>
          <a:bodyPr wrap="square" rtlCol="0">
            <a:spAutoFit/>
          </a:bodyPr>
          <a:lstStyle/>
          <a:p>
            <a:r>
              <a:rPr lang="en-US" sz="4500" dirty="0">
                <a:solidFill>
                  <a:schemeClr val="tx2"/>
                </a:solidFill>
                <a:latin typeface="Arial" panose="020B0604020202020204" pitchFamily="34" charset="0"/>
                <a:cs typeface="Arial" panose="020B0604020202020204" pitchFamily="34" charset="0"/>
                <a:sym typeface="Wingdings" panose="05000000000000000000" pitchFamily="2" charset="2"/>
              </a:rPr>
              <a:t></a:t>
            </a:r>
            <a:endParaRPr lang="en-US" sz="4500" dirty="0">
              <a:solidFill>
                <a:schemeClr val="tx2"/>
              </a:solidFill>
              <a:latin typeface="Arial" panose="020B0604020202020204" pitchFamily="34" charset="0"/>
              <a:cs typeface="Arial" panose="020B0604020202020204" pitchFamily="34" charset="0"/>
            </a:endParaRPr>
          </a:p>
        </p:txBody>
      </p:sp>
      <p:pic>
        <p:nvPicPr>
          <p:cNvPr id="1028" name="Picture 4" descr="Montblanc Meisterstuck Fountain Pen - 149 Black - Gold Trim – Pen Boutique  Ltd"/>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rot="937720">
            <a:off x="5344933" y="5081080"/>
            <a:ext cx="3312215" cy="331221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830808" y="8964080"/>
            <a:ext cx="14422538" cy="830997"/>
          </a:xfrm>
          <a:prstGeom prst="rect">
            <a:avLst/>
          </a:prstGeom>
        </p:spPr>
        <p:txBody>
          <a:bodyPr wrap="none">
            <a:spAutoFit/>
          </a:bodyPr>
          <a:lstStyle/>
          <a:p>
            <a:pPr>
              <a:lnSpc>
                <a:spcPct val="120000"/>
              </a:lnSpc>
              <a:spcBef>
                <a:spcPts val="600"/>
              </a:spcBef>
              <a:spcAft>
                <a:spcPts val="600"/>
              </a:spcAft>
            </a:pPr>
            <a:r>
              <a:rPr lang="en-US" sz="4000" b="1">
                <a:solidFill>
                  <a:srgbClr val="C00000"/>
                </a:solidFill>
                <a:latin typeface="Arial" panose="020B0604020202020204" pitchFamily="34" charset="0"/>
                <a:cs typeface="Arial" panose="020B0604020202020204" pitchFamily="34" charset="0"/>
              </a:rPr>
              <a:t>H</a:t>
            </a:r>
            <a:r>
              <a:rPr lang="en-US" sz="4000" b="1" smtClean="0">
                <a:solidFill>
                  <a:srgbClr val="C00000"/>
                </a:solidFill>
                <a:latin typeface="Arial" panose="020B0604020202020204" pitchFamily="34" charset="0"/>
                <a:cs typeface="Arial" panose="020B0604020202020204" pitchFamily="34" charset="0"/>
              </a:rPr>
              <a:t>ai </a:t>
            </a:r>
            <a:r>
              <a:rPr lang="en-US" sz="4000" b="1">
                <a:solidFill>
                  <a:srgbClr val="C00000"/>
                </a:solidFill>
                <a:latin typeface="Arial" panose="020B0604020202020204" pitchFamily="34" charset="0"/>
                <a:cs typeface="Arial" panose="020B0604020202020204" pitchFamily="34" charset="0"/>
              </a:rPr>
              <a:t>đường thẳng </a:t>
            </a:r>
            <a:r>
              <a:rPr lang="en-US" sz="4000" b="1">
                <a:solidFill>
                  <a:srgbClr val="C00000"/>
                </a:solidFill>
                <a:latin typeface="Arial" panose="020B0604020202020204" pitchFamily="34" charset="0"/>
                <a:cs typeface="Arial" panose="020B0604020202020204" pitchFamily="34" charset="0"/>
              </a:rPr>
              <a:t>vừa </a:t>
            </a:r>
            <a:r>
              <a:rPr lang="en-US" sz="4000" b="1" smtClean="0">
                <a:solidFill>
                  <a:srgbClr val="C00000"/>
                </a:solidFill>
                <a:latin typeface="Arial" panose="020B0604020202020204" pitchFamily="34" charset="0"/>
                <a:cs typeface="Arial" panose="020B0604020202020204" pitchFamily="34" charset="0"/>
              </a:rPr>
              <a:t>vẽ trùng nhau (chồng khít lên nhau).</a:t>
            </a:r>
            <a:endParaRPr lang="en-US" sz="4000" b="1">
              <a:solidFill>
                <a:srgbClr val="C00000"/>
              </a:solidFill>
              <a:latin typeface="Arial" panose="020B0604020202020204" pitchFamily="34" charset="0"/>
              <a:cs typeface="Arial" panose="020B0604020202020204" pitchFamily="34" charset="0"/>
            </a:endParaRPr>
          </a:p>
        </p:txBody>
      </p:sp>
      <p:pic>
        <p:nvPicPr>
          <p:cNvPr id="32" name="Picture 166"/>
          <p:cNvPicPr>
            <a:picLocks noChangeAspect="1" noChangeArrowheads="1"/>
          </p:cNvPicPr>
          <p:nvPr/>
        </p:nvPicPr>
        <p:blipFill>
          <a:blip r:embed="rId23"/>
          <a:srcRect/>
          <a:stretch>
            <a:fillRect/>
          </a:stretch>
        </p:blipFill>
        <p:spPr bwMode="auto">
          <a:xfrm>
            <a:off x="3222171" y="8213852"/>
            <a:ext cx="10203330" cy="1792776"/>
          </a:xfrm>
          <a:prstGeom prst="rect">
            <a:avLst/>
          </a:prstGeom>
          <a:solidFill>
            <a:srgbClr val="FFFFFF">
              <a:alpha val="19000"/>
            </a:srgbClr>
          </a:solidFill>
        </p:spPr>
      </p:pic>
    </p:spTree>
    <p:extLst>
      <p:ext uri="{BB962C8B-B14F-4D97-AF65-F5344CB8AC3E}">
        <p14:creationId xmlns:p14="http://schemas.microsoft.com/office/powerpoint/2010/main" val="100984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inVertical)">
                                      <p:cBhvr>
                                        <p:cTn id="14" dur="500"/>
                                        <p:tgtEl>
                                          <p:spTgt spid="20"/>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barn(inVertical)">
                                      <p:cBhvr>
                                        <p:cTn id="28" dur="500"/>
                                        <p:tgtEl>
                                          <p:spTgt spid="4">
                                            <p:txEl>
                                              <p:pRg st="1" end="1"/>
                                            </p:txEl>
                                          </p:spTgt>
                                        </p:tgtEl>
                                      </p:cBhvr>
                                    </p:animEffect>
                                  </p:childTnLst>
                                </p:cTn>
                              </p:par>
                              <p:par>
                                <p:cTn id="29" presetID="2" presetClass="entr" presetSubtype="4"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3" presetClass="path" presetSubtype="0" accel="50000" decel="50000" fill="hold" nodeType="clickEffect">
                                  <p:stCondLst>
                                    <p:cond delay="0"/>
                                  </p:stCondLst>
                                  <p:childTnLst>
                                    <p:animMotion origin="layout" path="M 0 0 L 0.25 0 E" pathEditMode="relative" ptsTypes="">
                                      <p:cBhvr>
                                        <p:cTn id="40" dur="2000" fill="hold"/>
                                        <p:tgtEl>
                                          <p:spTgt spid="8"/>
                                        </p:tgtEl>
                                        <p:attrNameLst>
                                          <p:attrName>ppt_x</p:attrName>
                                          <p:attrName>ppt_y</p:attrName>
                                        </p:attrNameLst>
                                      </p:cBhvr>
                                    </p:animMotion>
                                  </p:childTnLst>
                                </p:cTn>
                              </p:par>
                              <p:par>
                                <p:cTn id="41" presetID="22" presetClass="entr" presetSubtype="4"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down)">
                                      <p:cBhvr>
                                        <p:cTn id="43" dur="20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xit" presetSubtype="21" fill="hold" nodeType="clickEffect">
                                  <p:stCondLst>
                                    <p:cond delay="0"/>
                                  </p:stCondLst>
                                  <p:childTnLst>
                                    <p:animEffect transition="out" filter="barn(inVertical)">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par>
                                <p:cTn id="49" presetID="16" presetClass="exit" presetSubtype="21" fill="hold" nodeType="withEffect">
                                  <p:stCondLst>
                                    <p:cond delay="0"/>
                                  </p:stCondLst>
                                  <p:childTnLst>
                                    <p:animEffect transition="out" filter="barn(inVertical)">
                                      <p:cBhvr>
                                        <p:cTn id="50" dur="500"/>
                                        <p:tgtEl>
                                          <p:spTgt spid="8"/>
                                        </p:tgtEl>
                                      </p:cBhvr>
                                    </p:animEffect>
                                    <p:set>
                                      <p:cBhvr>
                                        <p:cTn id="51" dur="1" fill="hold">
                                          <p:stCondLst>
                                            <p:cond delay="499"/>
                                          </p:stCondLst>
                                        </p:cTn>
                                        <p:tgtEl>
                                          <p:spTgt spid="8"/>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4">
                                            <p:txEl>
                                              <p:pRg st="2" end="2"/>
                                            </p:txEl>
                                          </p:spTgt>
                                        </p:tgtEl>
                                        <p:attrNameLst>
                                          <p:attrName>style.visibility</p:attrName>
                                        </p:attrNameLst>
                                      </p:cBhvr>
                                      <p:to>
                                        <p:strVal val="visible"/>
                                      </p:to>
                                    </p:set>
                                    <p:animEffect transition="in" filter="barn(inVertical)">
                                      <p:cBhvr>
                                        <p:cTn id="56" dur="500"/>
                                        <p:tgtEl>
                                          <p:spTgt spid="4">
                                            <p:txEl>
                                              <p:pRg st="2" end="2"/>
                                            </p:txEl>
                                          </p:spTgt>
                                        </p:tgtEl>
                                      </p:cBhvr>
                                    </p:animEffect>
                                  </p:childTnLst>
                                </p:cTn>
                              </p:par>
                              <p:par>
                                <p:cTn id="57" presetID="16" presetClass="entr" presetSubtype="21" fill="hold" nodeType="withEffect">
                                  <p:stCondLst>
                                    <p:cond delay="0"/>
                                  </p:stCondLst>
                                  <p:childTnLst>
                                    <p:set>
                                      <p:cBhvr>
                                        <p:cTn id="58" dur="1" fill="hold">
                                          <p:stCondLst>
                                            <p:cond delay="0"/>
                                          </p:stCondLst>
                                        </p:cTn>
                                        <p:tgtEl>
                                          <p:spTgt spid="1028"/>
                                        </p:tgtEl>
                                        <p:attrNameLst>
                                          <p:attrName>style.visibility</p:attrName>
                                        </p:attrNameLst>
                                      </p:cBhvr>
                                      <p:to>
                                        <p:strVal val="visible"/>
                                      </p:to>
                                    </p:set>
                                    <p:animEffect transition="in" filter="barn(inVertical)">
                                      <p:cBhvr>
                                        <p:cTn id="59" dur="500"/>
                                        <p:tgtEl>
                                          <p:spTgt spid="1028"/>
                                        </p:tgtEl>
                                      </p:cBhvr>
                                    </p:animEffect>
                                  </p:childTnLst>
                                </p:cTn>
                              </p:par>
                              <p:par>
                                <p:cTn id="60" presetID="2" presetClass="entr" presetSubtype="4" fill="hold" nodeType="withEffect">
                                  <p:stCondLst>
                                    <p:cond delay="0"/>
                                  </p:stCondLst>
                                  <p:childTnLst>
                                    <p:set>
                                      <p:cBhvr>
                                        <p:cTn id="61" dur="1" fill="hold">
                                          <p:stCondLst>
                                            <p:cond delay="0"/>
                                          </p:stCondLst>
                                        </p:cTn>
                                        <p:tgtEl>
                                          <p:spTgt spid="32"/>
                                        </p:tgtEl>
                                        <p:attrNameLst>
                                          <p:attrName>style.visibility</p:attrName>
                                        </p:attrNameLst>
                                      </p:cBhvr>
                                      <p:to>
                                        <p:strVal val="visible"/>
                                      </p:to>
                                    </p:set>
                                    <p:anim calcmode="lin" valueType="num">
                                      <p:cBhvr additive="base">
                                        <p:cTn id="62" dur="500" fill="hold"/>
                                        <p:tgtEl>
                                          <p:spTgt spid="32"/>
                                        </p:tgtEl>
                                        <p:attrNameLst>
                                          <p:attrName>ppt_x</p:attrName>
                                        </p:attrNameLst>
                                      </p:cBhvr>
                                      <p:tavLst>
                                        <p:tav tm="0">
                                          <p:val>
                                            <p:strVal val="#ppt_x"/>
                                          </p:val>
                                        </p:tav>
                                        <p:tav tm="100000">
                                          <p:val>
                                            <p:strVal val="#ppt_x"/>
                                          </p:val>
                                        </p:tav>
                                      </p:tavLst>
                                    </p:anim>
                                    <p:anim calcmode="lin" valueType="num">
                                      <p:cBhvr additive="base">
                                        <p:cTn id="6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63" presetClass="path" presetSubtype="0" accel="50000" decel="50000" fill="hold" nodeType="clickEffect">
                                  <p:stCondLst>
                                    <p:cond delay="0"/>
                                  </p:stCondLst>
                                  <p:childTnLst>
                                    <p:animMotion origin="layout" path="M -2.5E-6 1.7284E-6 L 0.25 1.7284E-6 " pathEditMode="relative" rAng="0" ptsTypes="AA">
                                      <p:cBhvr>
                                        <p:cTn id="67" dur="2000" fill="hold"/>
                                        <p:tgtEl>
                                          <p:spTgt spid="1028"/>
                                        </p:tgtEl>
                                        <p:attrNameLst>
                                          <p:attrName>ppt_x</p:attrName>
                                          <p:attrName>ppt_y</p:attrName>
                                        </p:attrNameLst>
                                      </p:cBhvr>
                                      <p:rCtr x="12500" y="0"/>
                                    </p:animMotion>
                                  </p:childTnLst>
                                </p:cTn>
                              </p:par>
                              <p:par>
                                <p:cTn id="68" presetID="22" presetClass="entr" presetSubtype="4" fill="hold"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down)">
                                      <p:cBhvr>
                                        <p:cTn id="70" dur="20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xit" presetSubtype="21" fill="hold" nodeType="clickEffect">
                                  <p:stCondLst>
                                    <p:cond delay="0"/>
                                  </p:stCondLst>
                                  <p:childTnLst>
                                    <p:animEffect transition="out" filter="barn(inVertical)">
                                      <p:cBhvr>
                                        <p:cTn id="74" dur="1000"/>
                                        <p:tgtEl>
                                          <p:spTgt spid="17"/>
                                        </p:tgtEl>
                                      </p:cBhvr>
                                    </p:animEffect>
                                    <p:set>
                                      <p:cBhvr>
                                        <p:cTn id="75" dur="1" fill="hold">
                                          <p:stCondLst>
                                            <p:cond delay="999"/>
                                          </p:stCondLst>
                                        </p:cTn>
                                        <p:tgtEl>
                                          <p:spTgt spid="17"/>
                                        </p:tgtEl>
                                        <p:attrNameLst>
                                          <p:attrName>style.visibility</p:attrName>
                                        </p:attrNameLst>
                                      </p:cBhvr>
                                      <p:to>
                                        <p:strVal val="hidden"/>
                                      </p:to>
                                    </p:set>
                                  </p:childTnLst>
                                </p:cTn>
                              </p:par>
                              <p:par>
                                <p:cTn id="76" presetID="16" presetClass="exit" presetSubtype="21" fill="hold" nodeType="withEffect">
                                  <p:stCondLst>
                                    <p:cond delay="0"/>
                                  </p:stCondLst>
                                  <p:childTnLst>
                                    <p:animEffect transition="out" filter="barn(inVertical)">
                                      <p:cBhvr>
                                        <p:cTn id="77" dur="500"/>
                                        <p:tgtEl>
                                          <p:spTgt spid="1028"/>
                                        </p:tgtEl>
                                      </p:cBhvr>
                                    </p:animEffect>
                                    <p:set>
                                      <p:cBhvr>
                                        <p:cTn id="78" dur="1" fill="hold">
                                          <p:stCondLst>
                                            <p:cond delay="499"/>
                                          </p:stCondLst>
                                        </p:cTn>
                                        <p:tgtEl>
                                          <p:spTgt spid="1028"/>
                                        </p:tgtEl>
                                        <p:attrNameLst>
                                          <p:attrName>style.visibility</p:attrName>
                                        </p:attrNameLst>
                                      </p:cBhvr>
                                      <p:to>
                                        <p:strVal val="hidden"/>
                                      </p:to>
                                    </p:set>
                                  </p:childTnLst>
                                </p:cTn>
                              </p:par>
                              <p:par>
                                <p:cTn id="79" presetID="16" presetClass="exit" presetSubtype="21" fill="hold" nodeType="withEffect">
                                  <p:stCondLst>
                                    <p:cond delay="0"/>
                                  </p:stCondLst>
                                  <p:childTnLst>
                                    <p:animEffect transition="out" filter="barn(inVertical)">
                                      <p:cBhvr>
                                        <p:cTn id="80" dur="500"/>
                                        <p:tgtEl>
                                          <p:spTgt spid="32"/>
                                        </p:tgtEl>
                                      </p:cBhvr>
                                    </p:animEffect>
                                    <p:set>
                                      <p:cBhvr>
                                        <p:cTn id="81" dur="1" fill="hold">
                                          <p:stCondLst>
                                            <p:cond delay="499"/>
                                          </p:stCondLst>
                                        </p:cTn>
                                        <p:tgtEl>
                                          <p:spTgt spid="32"/>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nodeType="clickEffect">
                                  <p:stCondLst>
                                    <p:cond delay="0"/>
                                  </p:stCondLst>
                                  <p:childTnLst>
                                    <p:set>
                                      <p:cBhvr>
                                        <p:cTn id="85" dur="1" fill="hold">
                                          <p:stCondLst>
                                            <p:cond delay="0"/>
                                          </p:stCondLst>
                                        </p:cTn>
                                        <p:tgtEl>
                                          <p:spTgt spid="4">
                                            <p:txEl>
                                              <p:pRg st="3" end="3"/>
                                            </p:txEl>
                                          </p:spTgt>
                                        </p:tgtEl>
                                        <p:attrNameLst>
                                          <p:attrName>style.visibility</p:attrName>
                                        </p:attrNameLst>
                                      </p:cBhvr>
                                      <p:to>
                                        <p:strVal val="visible"/>
                                      </p:to>
                                    </p:set>
                                    <p:animEffect transition="in" filter="barn(inVertical)">
                                      <p:cBhvr>
                                        <p:cTn id="86" dur="500"/>
                                        <p:tgtEl>
                                          <p:spTgt spid="4">
                                            <p:txEl>
                                              <p:pRg st="3" end="3"/>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10"/>
                                        </p:tgtEl>
                                        <p:attrNameLst>
                                          <p:attrName>style.visibility</p:attrName>
                                        </p:attrNameLst>
                                      </p:cBhvr>
                                      <p:to>
                                        <p:strVal val="visible"/>
                                      </p:to>
                                    </p:set>
                                    <p:animEffect transition="in" filter="barn(inVertical)">
                                      <p:cBhvr>
                                        <p:cTn id="9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2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95400" y="495300"/>
            <a:ext cx="16104439" cy="890136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405809" y="7946759"/>
            <a:ext cx="2455139" cy="232122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70680" y="515012"/>
            <a:ext cx="2883682" cy="1782640"/>
          </a:xfrm>
          <a:prstGeom prst="rect">
            <a:avLst/>
          </a:prstGeom>
        </p:spPr>
      </p:pic>
      <p:sp>
        <p:nvSpPr>
          <p:cNvPr id="8" name="Rectangle 7"/>
          <p:cNvSpPr/>
          <p:nvPr/>
        </p:nvSpPr>
        <p:spPr>
          <a:xfrm>
            <a:off x="1676400" y="2766134"/>
            <a:ext cx="9525000" cy="3046988"/>
          </a:xfrm>
          <a:prstGeom prst="rect">
            <a:avLst/>
          </a:prstGeom>
        </p:spPr>
        <p:txBody>
          <a:bodyPr wrap="square">
            <a:spAutoFit/>
          </a:bodyPr>
          <a:lstStyle/>
          <a:p>
            <a:pPr algn="just">
              <a:lnSpc>
                <a:spcPct val="120000"/>
              </a:lnSpc>
              <a:spcBef>
                <a:spcPts val="600"/>
              </a:spcBef>
              <a:spcAft>
                <a:spcPts val="600"/>
              </a:spcAft>
            </a:pPr>
            <a:r>
              <a:rPr lang="en-US" sz="4000" smtClean="0">
                <a:latin typeface="Arial" panose="020B0604020202020204" pitchFamily="34" charset="0"/>
                <a:cs typeface="Arial" panose="020B0604020202020204" pitchFamily="34" charset="0"/>
              </a:rPr>
              <a:t>Ta thấy chỉ có thể vẽ được đúng một đường thẳng đi qua hai điểm phân biệt A, B. Đường thẳng đó được gọi là đường thẳng AB hoặc đường thẳng BA.</a:t>
            </a:r>
            <a:endParaRPr lang="en-US" sz="4000">
              <a:latin typeface="Arial" panose="020B0604020202020204" pitchFamily="34" charset="0"/>
              <a:cs typeface="Arial" panose="020B0604020202020204" pitchFamily="34" charset="0"/>
            </a:endParaRPr>
          </a:p>
        </p:txBody>
      </p:sp>
      <p:sp>
        <p:nvSpPr>
          <p:cNvPr id="9" name="Rectangle 8"/>
          <p:cNvSpPr/>
          <p:nvPr/>
        </p:nvSpPr>
        <p:spPr>
          <a:xfrm>
            <a:off x="4114800" y="1294434"/>
            <a:ext cx="11899119" cy="846899"/>
          </a:xfrm>
          <a:prstGeom prst="rect">
            <a:avLst/>
          </a:prstGeom>
        </p:spPr>
        <p:txBody>
          <a:bodyPr wrap="square">
            <a:spAutoFit/>
          </a:bodyPr>
          <a:lstStyle/>
          <a:p>
            <a:pPr>
              <a:lnSpc>
                <a:spcPct val="120000"/>
              </a:lnSpc>
              <a:spcBef>
                <a:spcPts val="600"/>
              </a:spcBef>
              <a:spcAft>
                <a:spcPts val="600"/>
              </a:spcAft>
            </a:pPr>
            <a:r>
              <a:rPr lang="en-US" sz="4500" b="1">
                <a:solidFill>
                  <a:schemeClr val="accent5">
                    <a:lumMod val="50000"/>
                  </a:schemeClr>
                </a:solidFill>
                <a:latin typeface="Arial" panose="020B0604020202020204" pitchFamily="34" charset="0"/>
                <a:cs typeface="Arial" panose="020B0604020202020204" pitchFamily="34" charset="0"/>
              </a:rPr>
              <a:t>Đường </a:t>
            </a:r>
            <a:r>
              <a:rPr lang="en-US" sz="4500" b="1" smtClean="0">
                <a:solidFill>
                  <a:schemeClr val="accent5">
                    <a:lumMod val="50000"/>
                  </a:schemeClr>
                </a:solidFill>
                <a:latin typeface="Arial" panose="020B0604020202020204" pitchFamily="34" charset="0"/>
                <a:cs typeface="Arial" panose="020B0604020202020204" pitchFamily="34" charset="0"/>
              </a:rPr>
              <a:t>thẳng </a:t>
            </a:r>
            <a:r>
              <a:rPr lang="en-US" sz="4500" b="1">
                <a:solidFill>
                  <a:schemeClr val="accent5">
                    <a:lumMod val="50000"/>
                  </a:schemeClr>
                </a:solidFill>
                <a:latin typeface="Arial" panose="020B0604020202020204" pitchFamily="34" charset="0"/>
                <a:cs typeface="Arial" panose="020B0604020202020204" pitchFamily="34" charset="0"/>
              </a:rPr>
              <a:t>đi qua </a:t>
            </a:r>
            <a:r>
              <a:rPr lang="en-US" sz="4500" b="1">
                <a:solidFill>
                  <a:schemeClr val="accent5">
                    <a:lumMod val="50000"/>
                  </a:schemeClr>
                </a:solidFill>
                <a:latin typeface="Arial" panose="020B0604020202020204" pitchFamily="34" charset="0"/>
                <a:cs typeface="Arial" panose="020B0604020202020204" pitchFamily="34" charset="0"/>
              </a:rPr>
              <a:t>hai </a:t>
            </a:r>
            <a:r>
              <a:rPr lang="en-US" sz="4500" b="1" smtClean="0">
                <a:solidFill>
                  <a:schemeClr val="accent5">
                    <a:lumMod val="50000"/>
                  </a:schemeClr>
                </a:solidFill>
                <a:latin typeface="Arial" panose="020B0604020202020204" pitchFamily="34" charset="0"/>
                <a:cs typeface="Arial" panose="020B0604020202020204" pitchFamily="34" charset="0"/>
              </a:rPr>
              <a:t>điểm </a:t>
            </a:r>
            <a:r>
              <a:rPr lang="en-US" sz="4500" b="1">
                <a:solidFill>
                  <a:schemeClr val="accent5">
                    <a:lumMod val="50000"/>
                  </a:schemeClr>
                </a:solidFill>
                <a:latin typeface="Arial" panose="020B0604020202020204" pitchFamily="34" charset="0"/>
                <a:cs typeface="Arial" panose="020B0604020202020204" pitchFamily="34" charset="0"/>
              </a:rPr>
              <a:t>phân </a:t>
            </a:r>
            <a:r>
              <a:rPr lang="en-US" sz="4500" b="1" smtClean="0">
                <a:solidFill>
                  <a:schemeClr val="accent5">
                    <a:lumMod val="50000"/>
                  </a:schemeClr>
                </a:solidFill>
                <a:latin typeface="Arial" panose="020B0604020202020204" pitchFamily="34" charset="0"/>
                <a:cs typeface="Arial" panose="020B0604020202020204" pitchFamily="34" charset="0"/>
              </a:rPr>
              <a:t>biệt</a:t>
            </a:r>
            <a:endParaRPr lang="en-US" sz="4500" b="1">
              <a:solidFill>
                <a:schemeClr val="accent5">
                  <a:lumMod val="50000"/>
                </a:schemeClr>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8"/>
          <a:stretch>
            <a:fillRect/>
          </a:stretch>
        </p:blipFill>
        <p:spPr>
          <a:xfrm>
            <a:off x="12041194" y="2722010"/>
            <a:ext cx="4198854" cy="2878690"/>
          </a:xfrm>
          <a:prstGeom prst="rect">
            <a:avLst/>
          </a:prstGeom>
        </p:spPr>
      </p:pic>
      <p:grpSp>
        <p:nvGrpSpPr>
          <p:cNvPr id="13" name="Group 12"/>
          <p:cNvGrpSpPr/>
          <p:nvPr/>
        </p:nvGrpSpPr>
        <p:grpSpPr>
          <a:xfrm>
            <a:off x="1676400" y="6276161"/>
            <a:ext cx="13927212" cy="1964602"/>
            <a:chOff x="1665514" y="6181377"/>
            <a:chExt cx="13927212" cy="1964602"/>
          </a:xfrm>
        </p:grpSpPr>
        <p:sp>
          <p:nvSpPr>
            <p:cNvPr id="11" name="Rounded Rectangle 10"/>
            <p:cNvSpPr/>
            <p:nvPr/>
          </p:nvSpPr>
          <p:spPr>
            <a:xfrm>
              <a:off x="1665514" y="6181377"/>
              <a:ext cx="13927212" cy="1964602"/>
            </a:xfrm>
            <a:prstGeom prst="roundRect">
              <a:avLst/>
            </a:prstGeom>
            <a:solidFill>
              <a:srgbClr val="FFFF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olSlant"/>
            </a:sp3d>
          </p:spPr>
          <p:style>
            <a:lnRef idx="0">
              <a:schemeClr val="accent1"/>
            </a:lnRef>
            <a:fillRef idx="3">
              <a:schemeClr val="accent1"/>
            </a:fillRef>
            <a:effectRef idx="3">
              <a:schemeClr val="accent1"/>
            </a:effectRef>
            <a:fontRef idx="minor">
              <a:schemeClr val="lt1"/>
            </a:fontRef>
          </p:style>
          <p:txBody>
            <a:bodyPr rtlCol="0" anchor="ctr"/>
            <a:lstStyle/>
            <a:p>
              <a:pPr algn="ctr">
                <a:lnSpc>
                  <a:spcPct val="150000"/>
                </a:lnSpc>
              </a:pPr>
              <a:endParaRPr lang="vi-VN" sz="2800" dirty="0">
                <a:solidFill>
                  <a:schemeClr val="tx1"/>
                </a:solidFill>
              </a:endParaRPr>
            </a:p>
          </p:txBody>
        </p:sp>
        <p:sp>
          <p:nvSpPr>
            <p:cNvPr id="12" name="Content Placeholder 2">
              <a:extLst>
                <a:ext uri="{FF2B5EF4-FFF2-40B4-BE49-F238E27FC236}">
                  <a16:creationId xmlns:a16="http://schemas.microsoft.com/office/drawing/2014/main" id="{85F88710-04F3-43DC-98E6-E3E16C3B1771}"/>
                </a:ext>
              </a:extLst>
            </p:cNvPr>
            <p:cNvSpPr txBox="1">
              <a:spLocks/>
            </p:cNvSpPr>
            <p:nvPr/>
          </p:nvSpPr>
          <p:spPr>
            <a:xfrm>
              <a:off x="2063902" y="6430924"/>
              <a:ext cx="13528824" cy="151583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0000"/>
                </a:lnSpc>
                <a:spcBef>
                  <a:spcPts val="600"/>
                </a:spcBef>
                <a:spcAft>
                  <a:spcPts val="600"/>
                </a:spcAft>
                <a:buNone/>
              </a:pPr>
              <a:r>
                <a:rPr lang="en-GB" sz="4000" smtClean="0">
                  <a:latin typeface="Arial" panose="020B0604020202020204" pitchFamily="34" charset="0"/>
                  <a:cs typeface="Arial" panose="020B0604020202020204" pitchFamily="34" charset="0"/>
                </a:rPr>
                <a:t>Có một </a:t>
              </a:r>
              <a:r>
                <a:rPr lang="en-GB" sz="4000" smtClean="0">
                  <a:latin typeface="Arial" panose="020B0604020202020204" pitchFamily="34" charset="0"/>
                  <a:cs typeface="Arial" panose="020B0604020202020204" pitchFamily="34" charset="0"/>
                </a:rPr>
                <a:t>đường thẳng </a:t>
              </a:r>
              <a:r>
                <a:rPr lang="en-GB" sz="4000" smtClean="0">
                  <a:latin typeface="Arial" panose="020B0604020202020204" pitchFamily="34" charset="0"/>
                  <a:cs typeface="Arial" panose="020B0604020202020204" pitchFamily="34" charset="0"/>
                </a:rPr>
                <a:t>và </a:t>
              </a:r>
              <a:r>
                <a:rPr lang="en-GB" sz="4000" smtClean="0">
                  <a:latin typeface="Arial" panose="020B0604020202020204" pitchFamily="34" charset="0"/>
                  <a:cs typeface="Arial" panose="020B0604020202020204" pitchFamily="34" charset="0"/>
                </a:rPr>
                <a:t>chỉ một đường thẳng đi qua hai điểm phân </a:t>
              </a:r>
              <a:r>
                <a:rPr lang="en-GB" sz="4000" smtClean="0">
                  <a:latin typeface="Arial" panose="020B0604020202020204" pitchFamily="34" charset="0"/>
                  <a:cs typeface="Arial" panose="020B0604020202020204" pitchFamily="34" charset="0"/>
                </a:rPr>
                <a:t>biệt.</a:t>
              </a:r>
              <a:endParaRPr lang="en-US" sz="4000" dirty="0">
                <a:latin typeface="Arial" panose="020B0604020202020204" pitchFamily="34" charset="0"/>
                <a:cs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869</TotalTime>
  <Words>2043</Words>
  <Application>Microsoft Office PowerPoint</Application>
  <PresentationFormat>Custom</PresentationFormat>
  <Paragraphs>296</Paragraphs>
  <Slides>38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Symbol</vt:lpstr>
      <vt:lpstr>Calibri</vt:lpstr>
      <vt:lpstr>Wingdings</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and Yellow Handwritten Classroom Rules Blank Education Presentation</dc:title>
  <cp:lastModifiedBy>Admin</cp:lastModifiedBy>
  <cp:revision>69</cp:revision>
  <dcterms:created xsi:type="dcterms:W3CDTF">2006-08-16T00:00:00Z</dcterms:created>
  <dcterms:modified xsi:type="dcterms:W3CDTF">2021-10-29T10:37:05Z</dcterms:modified>
  <dc:identifier>DAEqCc6zOxI</dc:identifier>
</cp:coreProperties>
</file>