
<file path=[Content_Types].xml><?xml version="1.0" encoding="utf-8"?>
<Types xmlns="http://schemas.openxmlformats.org/package/2006/content-types">
  <Default Extension="png" ContentType="image/png"/>
  <Default Extension="mp3" ContentType="audio/mpe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 id="2147483730" r:id="rId2"/>
    <p:sldMasterId id="2147483742" r:id="rId3"/>
    <p:sldMasterId id="2147483754" r:id="rId4"/>
    <p:sldMasterId id="2147483766" r:id="rId5"/>
    <p:sldMasterId id="2147483778" r:id="rId6"/>
  </p:sldMasterIdLst>
  <p:notesMasterIdLst>
    <p:notesMasterId r:id="rId51"/>
  </p:notesMasterIdLst>
  <p:handoutMasterIdLst>
    <p:handoutMasterId r:id="rId52"/>
  </p:handoutMasterIdLst>
  <p:sldIdLst>
    <p:sldId id="1276" r:id="rId7"/>
    <p:sldId id="1174" r:id="rId8"/>
    <p:sldId id="1173" r:id="rId9"/>
    <p:sldId id="1277" r:id="rId10"/>
    <p:sldId id="1183" r:id="rId11"/>
    <p:sldId id="1225" r:id="rId12"/>
    <p:sldId id="1248" r:id="rId13"/>
    <p:sldId id="1249" r:id="rId14"/>
    <p:sldId id="1252" r:id="rId15"/>
    <p:sldId id="1250" r:id="rId16"/>
    <p:sldId id="1251" r:id="rId17"/>
    <p:sldId id="1253" r:id="rId18"/>
    <p:sldId id="1254" r:id="rId19"/>
    <p:sldId id="1257" r:id="rId20"/>
    <p:sldId id="1263" r:id="rId21"/>
    <p:sldId id="1264" r:id="rId22"/>
    <p:sldId id="1265" r:id="rId23"/>
    <p:sldId id="1266" r:id="rId24"/>
    <p:sldId id="1259" r:id="rId25"/>
    <p:sldId id="1274" r:id="rId26"/>
    <p:sldId id="1260" r:id="rId27"/>
    <p:sldId id="1267" r:id="rId28"/>
    <p:sldId id="1261" r:id="rId29"/>
    <p:sldId id="1268" r:id="rId30"/>
    <p:sldId id="1262" r:id="rId31"/>
    <p:sldId id="1290" r:id="rId32"/>
    <p:sldId id="1275" r:id="rId33"/>
    <p:sldId id="1272" r:id="rId34"/>
    <p:sldId id="1279" r:id="rId35"/>
    <p:sldId id="1280" r:id="rId36"/>
    <p:sldId id="1283" r:id="rId37"/>
    <p:sldId id="1282" r:id="rId38"/>
    <p:sldId id="1281" r:id="rId39"/>
    <p:sldId id="1284" r:id="rId40"/>
    <p:sldId id="1285" r:id="rId41"/>
    <p:sldId id="1286" r:id="rId42"/>
    <p:sldId id="1287" r:id="rId43"/>
    <p:sldId id="1289" r:id="rId44"/>
    <p:sldId id="1288" r:id="rId45"/>
    <p:sldId id="1278" r:id="rId46"/>
    <p:sldId id="1270" r:id="rId47"/>
    <p:sldId id="1269" r:id="rId48"/>
    <p:sldId id="1271" r:id="rId49"/>
    <p:sldId id="1273" r:id="rId50"/>
  </p:sldIdLst>
  <p:sldSz cx="9144000" cy="5143500" type="screen16x9"/>
  <p:notesSz cx="6858000" cy="9144000"/>
  <p:custDataLst>
    <p:tags r:id="rId53"/>
  </p:custDataLst>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8EE0446-DE6E-4F82-9345-017794F56DDB}">
          <p14:sldIdLst>
            <p14:sldId id="1276"/>
            <p14:sldId id="1174"/>
            <p14:sldId id="1173"/>
            <p14:sldId id="1277"/>
            <p14:sldId id="1183"/>
            <p14:sldId id="1225"/>
            <p14:sldId id="1248"/>
            <p14:sldId id="1249"/>
            <p14:sldId id="1252"/>
            <p14:sldId id="1250"/>
            <p14:sldId id="1251"/>
            <p14:sldId id="1253"/>
            <p14:sldId id="1254"/>
            <p14:sldId id="1257"/>
            <p14:sldId id="1263"/>
            <p14:sldId id="1264"/>
            <p14:sldId id="1265"/>
            <p14:sldId id="1266"/>
            <p14:sldId id="1259"/>
            <p14:sldId id="1274"/>
            <p14:sldId id="1260"/>
            <p14:sldId id="1267"/>
            <p14:sldId id="1261"/>
            <p14:sldId id="1268"/>
            <p14:sldId id="1262"/>
            <p14:sldId id="1290"/>
            <p14:sldId id="1275"/>
            <p14:sldId id="1272"/>
            <p14:sldId id="1279"/>
            <p14:sldId id="1280"/>
            <p14:sldId id="1283"/>
            <p14:sldId id="1282"/>
            <p14:sldId id="1281"/>
            <p14:sldId id="1284"/>
            <p14:sldId id="1285"/>
            <p14:sldId id="1286"/>
            <p14:sldId id="1287"/>
            <p14:sldId id="1289"/>
            <p14:sldId id="1288"/>
            <p14:sldId id="1278"/>
            <p14:sldId id="1270"/>
            <p14:sldId id="1269"/>
            <p14:sldId id="1271"/>
            <p14:sldId id="1273"/>
          </p14:sldIdLst>
        </p14:section>
        <p14:section name="Untitled Section" id="{0872A3D0-5896-48CE-BEBF-1A8258757852}">
          <p14:sldIdLst/>
        </p14:section>
        <p14:section name="Untitled Section" id="{9F8E1FE8-B535-4D12-900D-1D4FE1285E7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6" pos="528" userDrawn="1">
          <p15:clr>
            <a:srgbClr val="A4A3A4"/>
          </p15:clr>
        </p15:guide>
        <p15:guide id="7" pos="7152" userDrawn="1">
          <p15:clr>
            <a:srgbClr val="A4A3A4"/>
          </p15:clr>
        </p15:guide>
        <p15:guide id="8" orient="horz" pos="1620">
          <p15:clr>
            <a:srgbClr val="A4A3A4"/>
          </p15:clr>
        </p15:guide>
        <p15:guide id="9" pos="2880">
          <p15:clr>
            <a:srgbClr val="A4A3A4"/>
          </p15:clr>
        </p15:guide>
        <p15:guide id="10" pos="396">
          <p15:clr>
            <a:srgbClr val="A4A3A4"/>
          </p15:clr>
        </p15:guide>
        <p15:guide id="11" pos="536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DAD0"/>
    <a:srgbClr val="58B46E"/>
    <a:srgbClr val="CA0001"/>
    <a:srgbClr val="980001"/>
    <a:srgbClr val="C4C4C4"/>
    <a:srgbClr val="BCBCBC"/>
    <a:srgbClr val="82D6E1"/>
    <a:srgbClr val="A3EFE8"/>
    <a:srgbClr val="AACD4C"/>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75" autoAdjust="0"/>
    <p:restoredTop sz="93238" autoAdjust="0"/>
  </p:normalViewPr>
  <p:slideViewPr>
    <p:cSldViewPr snapToGrid="0">
      <p:cViewPr varScale="1">
        <p:scale>
          <a:sx n="107" d="100"/>
          <a:sy n="107" d="100"/>
        </p:scale>
        <p:origin x="590" y="62"/>
      </p:cViewPr>
      <p:guideLst>
        <p:guide orient="horz" pos="2160"/>
        <p:guide pos="3840"/>
        <p:guide pos="528"/>
        <p:guide pos="7152"/>
        <p:guide orient="horz" pos="1620"/>
        <p:guide pos="2880"/>
        <p:guide pos="396"/>
        <p:guide pos="5364"/>
      </p:guideLst>
    </p:cSldViewPr>
  </p:slideViewPr>
  <p:notesTextViewPr>
    <p:cViewPr>
      <p:scale>
        <a:sx n="1" d="1"/>
        <a:sy n="1" d="1"/>
      </p:scale>
      <p:origin x="0" y="0"/>
    </p:cViewPr>
  </p:notesTextViewPr>
  <p:sorterViewPr>
    <p:cViewPr>
      <p:scale>
        <a:sx n="64" d="100"/>
        <a:sy n="64" d="100"/>
      </p:scale>
      <p:origin x="0" y="0"/>
    </p:cViewPr>
  </p:sorterViewPr>
  <p:notesViewPr>
    <p:cSldViewPr snapToGrid="0" showGuides="1">
      <p:cViewPr varScale="1">
        <p:scale>
          <a:sx n="88" d="100"/>
          <a:sy n="88" d="100"/>
        </p:scale>
        <p:origin x="3822" y="102"/>
      </p:cViewPr>
      <p:guideLst/>
    </p:cSldViewPr>
  </p:notesViewPr>
  <p:gridSpacing cx="457200" cy="457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gs" Target="tags/tag1.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52253F-1DC1-44AB-85F9-14DB9D873A39}" type="datetimeFigureOut">
              <a:rPr lang="en-US" smtClean="0"/>
              <a:t>7/10/2023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F8A4E4-7001-4196-8720-A0FCB0AEBF4A}" type="slidenum">
              <a:rPr lang="en-US" smtClean="0"/>
              <a:t>‹#›</a:t>
            </a:fld>
            <a:endParaRPr lang="en-US"/>
          </a:p>
        </p:txBody>
      </p:sp>
    </p:spTree>
    <p:extLst>
      <p:ext uri="{BB962C8B-B14F-4D97-AF65-F5344CB8AC3E}">
        <p14:creationId xmlns:p14="http://schemas.microsoft.com/office/powerpoint/2010/main" val="28691813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64D076-05C0-4F10-BAEB-F2DA581BE89B}" type="datetimeFigureOut">
              <a:rPr lang="en-US" smtClean="0"/>
              <a:t>7/10/2023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E7B7F8-81FA-46DC-8926-8D6B124E54D6}" type="slidenum">
              <a:rPr lang="en-US" smtClean="0"/>
              <a:t>‹#›</a:t>
            </a:fld>
            <a:endParaRPr lang="en-US"/>
          </a:p>
        </p:txBody>
      </p:sp>
    </p:spTree>
    <p:extLst>
      <p:ext uri="{BB962C8B-B14F-4D97-AF65-F5344CB8AC3E}">
        <p14:creationId xmlns:p14="http://schemas.microsoft.com/office/powerpoint/2010/main" val="115145577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1</a:t>
            </a:fld>
            <a:endParaRPr lang="en-US"/>
          </a:p>
        </p:txBody>
      </p:sp>
    </p:spTree>
    <p:extLst>
      <p:ext uri="{BB962C8B-B14F-4D97-AF65-F5344CB8AC3E}">
        <p14:creationId xmlns:p14="http://schemas.microsoft.com/office/powerpoint/2010/main" val="2710949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2</a:t>
            </a:fld>
            <a:endParaRPr lang="en-US"/>
          </a:p>
        </p:txBody>
      </p:sp>
    </p:spTree>
    <p:extLst>
      <p:ext uri="{BB962C8B-B14F-4D97-AF65-F5344CB8AC3E}">
        <p14:creationId xmlns:p14="http://schemas.microsoft.com/office/powerpoint/2010/main" val="428517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3</a:t>
            </a:fld>
            <a:endParaRPr lang="en-US"/>
          </a:p>
        </p:txBody>
      </p:sp>
    </p:spTree>
    <p:extLst>
      <p:ext uri="{BB962C8B-B14F-4D97-AF65-F5344CB8AC3E}">
        <p14:creationId xmlns:p14="http://schemas.microsoft.com/office/powerpoint/2010/main" val="1822668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4</a:t>
            </a:fld>
            <a:endParaRPr lang="en-US"/>
          </a:p>
        </p:txBody>
      </p:sp>
    </p:spTree>
    <p:extLst>
      <p:ext uri="{BB962C8B-B14F-4D97-AF65-F5344CB8AC3E}">
        <p14:creationId xmlns:p14="http://schemas.microsoft.com/office/powerpoint/2010/main" val="3291641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5</a:t>
            </a:fld>
            <a:endParaRPr lang="en-US"/>
          </a:p>
        </p:txBody>
      </p:sp>
    </p:spTree>
    <p:extLst>
      <p:ext uri="{BB962C8B-B14F-4D97-AF65-F5344CB8AC3E}">
        <p14:creationId xmlns:p14="http://schemas.microsoft.com/office/powerpoint/2010/main" val="1607433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6</a:t>
            </a:fld>
            <a:endParaRPr lang="en-US"/>
          </a:p>
        </p:txBody>
      </p:sp>
    </p:spTree>
    <p:extLst>
      <p:ext uri="{BB962C8B-B14F-4D97-AF65-F5344CB8AC3E}">
        <p14:creationId xmlns:p14="http://schemas.microsoft.com/office/powerpoint/2010/main" val="1076589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29</a:t>
            </a:fld>
            <a:endParaRPr lang="en-US"/>
          </a:p>
        </p:txBody>
      </p:sp>
    </p:spTree>
    <p:extLst>
      <p:ext uri="{BB962C8B-B14F-4D97-AF65-F5344CB8AC3E}">
        <p14:creationId xmlns:p14="http://schemas.microsoft.com/office/powerpoint/2010/main" val="2568568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40</a:t>
            </a:fld>
            <a:endParaRPr lang="en-US"/>
          </a:p>
        </p:txBody>
      </p:sp>
    </p:spTree>
    <p:extLst>
      <p:ext uri="{BB962C8B-B14F-4D97-AF65-F5344CB8AC3E}">
        <p14:creationId xmlns:p14="http://schemas.microsoft.com/office/powerpoint/2010/main" val="399549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2900190"/>
            <a:ext cx="9144000" cy="224331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2" name="Rectangle 11"/>
          <p:cNvSpPr/>
          <p:nvPr/>
        </p:nvSpPr>
        <p:spPr>
          <a:xfrm>
            <a:off x="0" y="0"/>
            <a:ext cx="9144000" cy="290019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p>
        </p:txBody>
      </p:sp>
      <p:sp>
        <p:nvSpPr>
          <p:cNvPr id="13" name="Rectangle 12"/>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4" name="Oval 13"/>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3" name="Subtitle 2"/>
          <p:cNvSpPr>
            <a:spLocks noGrp="1"/>
          </p:cNvSpPr>
          <p:nvPr>
            <p:ph type="subTitle" idx="1"/>
          </p:nvPr>
        </p:nvSpPr>
        <p:spPr>
          <a:xfrm>
            <a:off x="1473795" y="3789418"/>
            <a:ext cx="5637010" cy="66158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E80666-FB37-4B36-9149-507F3B0178E3}"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
        <p:nvSpPr>
          <p:cNvPr id="2" name="Title 1"/>
          <p:cNvSpPr>
            <a:spLocks noGrp="1"/>
          </p:cNvSpPr>
          <p:nvPr>
            <p:ph type="ctrTitle"/>
          </p:nvPr>
        </p:nvSpPr>
        <p:spPr>
          <a:xfrm>
            <a:off x="817591" y="2349223"/>
            <a:ext cx="7175351" cy="1344875"/>
          </a:xfrm>
          <a:effectLst/>
        </p:spPr>
        <p:txBody>
          <a:bodyPr>
            <a:noAutofit/>
          </a:bodyPr>
          <a:lstStyle>
            <a:lvl1pPr marL="640080" indent="-457200" algn="l">
              <a:defRPr sz="5400"/>
            </a:lvl1pPr>
          </a:lstStyle>
          <a:p>
            <a:r>
              <a:rPr lang="en-US"/>
              <a:t>Click to edit Master title style</a:t>
            </a:r>
            <a:endParaRPr lang="en-US" dirty="0"/>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905000" y="548639"/>
            <a:ext cx="6400800" cy="26060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E80666-FB37-4B36-9149-507F3B0178E3}"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282388"/>
            <a:ext cx="2057400" cy="3928754"/>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3324123" y="548649"/>
            <a:ext cx="4829287" cy="367104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E80666-FB37-4B36-9149-507F3B0178E3}"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97604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9776919"/>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054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63026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8861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6605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94763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42502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8E80666-FB37-4B36-9149-507F3B0178E3}"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548640"/>
            <a:ext cx="6400800" cy="2606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6631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843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842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39413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5899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976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976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485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976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976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2900190"/>
            <a:ext cx="9144000" cy="224331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8" name="Rectangle 7"/>
          <p:cNvSpPr/>
          <p:nvPr/>
        </p:nvSpPr>
        <p:spPr>
          <a:xfrm>
            <a:off x="0" y="0"/>
            <a:ext cx="9144000" cy="290019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p>
        </p:txBody>
      </p:sp>
      <p:sp>
        <p:nvSpPr>
          <p:cNvPr id="9" name="Rectangle 8"/>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0" name="Oval 9"/>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2" name="Title 1"/>
          <p:cNvSpPr>
            <a:spLocks noGrp="1"/>
          </p:cNvSpPr>
          <p:nvPr>
            <p:ph type="title"/>
          </p:nvPr>
        </p:nvSpPr>
        <p:spPr>
          <a:xfrm>
            <a:off x="2033195" y="1629486"/>
            <a:ext cx="5966666" cy="1817510"/>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022438" y="3455633"/>
            <a:ext cx="5970494" cy="626595"/>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E80666-FB37-4B36-9149-507F3B0178E3}"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485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485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24327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29413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85221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0363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5306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11131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75155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9" y="136527"/>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34" y="136527"/>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9"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5705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8E80666-FB37-4B36-9149-507F3B0178E3}"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a:t>
            </a:fld>
            <a:endParaRPr lang="en-US"/>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142999" y="548639"/>
            <a:ext cx="3346704" cy="2606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548640"/>
            <a:ext cx="3346704" cy="2606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9"/>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72"/>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55189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00318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25"/>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25"/>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75928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7688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03068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60937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56730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41755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97787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7195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548640"/>
            <a:ext cx="3346704" cy="47982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6447" y="1050245"/>
            <a:ext cx="3346704" cy="20574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7302" y="548640"/>
            <a:ext cx="3346704" cy="47982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4645025" y="1049274"/>
            <a:ext cx="3346704" cy="20574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E80666-FB37-4B36-9149-507F3B0178E3}" type="datetimeFigureOut">
              <a:rPr lang="en-US" smtClean="0"/>
              <a:pPr/>
              <a:t>7/10/2023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E63A33-8271-4DD0-9C48-789913D7C115}"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7" y="136527"/>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32" y="136527"/>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7"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51269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7"/>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72"/>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79679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28774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25"/>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25"/>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62804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04892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746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5591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9599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65135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4578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E80666-FB37-4B36-9149-507F3B0178E3}" type="datetimeFigureOut">
              <a:rPr lang="en-US" smtClean="0"/>
              <a:pPr/>
              <a:t>7/10/2023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95243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4" y="136527"/>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9" y="136527"/>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4"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74118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4"/>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72"/>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47122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92820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23"/>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23"/>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53821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424556"/>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p:cNvSpPr>
            <a:spLocks noGrp="1"/>
          </p:cNvSpPr>
          <p:nvPr>
            <p:ph type="ctrTitle"/>
          </p:nvPr>
        </p:nvSpPr>
        <p:spPr>
          <a:xfrm>
            <a:off x="1143000" y="841772"/>
            <a:ext cx="6858000" cy="1790700"/>
          </a:xfrm>
        </p:spPr>
        <p:txBody>
          <a:bodyPr anchor="b"/>
          <a:lstStyle>
            <a:lvl1pPr algn="ctr">
              <a:defRPr sz="4500"/>
            </a:lvl1pPr>
          </a:lstStyle>
          <a:p>
            <a:r>
              <a:rPr lang="vi-VN"/>
              <a:t>Bấm để sửa kiểu tiêu đề Bản cái</a:t>
            </a:r>
          </a:p>
        </p:txBody>
      </p:sp>
      <p:sp>
        <p:nvSpPr>
          <p:cNvPr id="3" name="Tiêu đề phụ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vi-VN"/>
              <a:t>Bấm để chỉnh sửa kiểu tiêu đề phụ của Bản cái</a:t>
            </a:r>
          </a:p>
        </p:txBody>
      </p:sp>
      <p:sp>
        <p:nvSpPr>
          <p:cNvPr id="4"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Chỗ dành sẵn cho Số hiệu Bản chiếu 5"/>
          <p:cNvSpPr>
            <a:spLocks noGrp="1"/>
          </p:cNvSpPr>
          <p:nvPr>
            <p:ph type="sldNum" sz="quarter" idx="12"/>
          </p:nvPr>
        </p:nvSpPr>
        <p:spPr/>
        <p:txBody>
          <a:bodyPr/>
          <a:lstStyle>
            <a:lvl1pPr>
              <a:defRPr/>
            </a:lvl1pPr>
          </a:lstStyle>
          <a:p>
            <a:fld id="{E545BC2A-90AE-4608-AE86-BF37B4323DCD}" type="slidenum">
              <a:rPr lang="en-US" altLang="vi-VN"/>
              <a:pPr/>
              <a:t>‹#›</a:t>
            </a:fld>
            <a:endParaRPr lang="en-US" altLang="vi-VN"/>
          </a:p>
        </p:txBody>
      </p:sp>
    </p:spTree>
    <p:extLst>
      <p:ext uri="{BB962C8B-B14F-4D97-AF65-F5344CB8AC3E}">
        <p14:creationId xmlns:p14="http://schemas.microsoft.com/office/powerpoint/2010/main" val="2905283996"/>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vi-VN"/>
              <a:t>Bấm để sửa kiểu tiêu đề Bản cái</a:t>
            </a:r>
          </a:p>
        </p:txBody>
      </p:sp>
      <p:sp>
        <p:nvSpPr>
          <p:cNvPr id="3" name="Chỗ dành sẵn cho Nội dung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Chỗ dành sẵn cho Số hiệu Bản chiếu 5"/>
          <p:cNvSpPr>
            <a:spLocks noGrp="1"/>
          </p:cNvSpPr>
          <p:nvPr>
            <p:ph type="sldNum" sz="quarter" idx="12"/>
          </p:nvPr>
        </p:nvSpPr>
        <p:spPr/>
        <p:txBody>
          <a:bodyPr/>
          <a:lstStyle>
            <a:lvl1pPr>
              <a:defRPr/>
            </a:lvl1pPr>
          </a:lstStyle>
          <a:p>
            <a:fld id="{F55FEDEF-70C6-4AEF-9114-2A46CC3181CC}" type="slidenum">
              <a:rPr lang="en-US" altLang="vi-VN"/>
              <a:pPr/>
              <a:t>‹#›</a:t>
            </a:fld>
            <a:endParaRPr lang="en-US" altLang="vi-VN"/>
          </a:p>
        </p:txBody>
      </p:sp>
    </p:spTree>
    <p:extLst>
      <p:ext uri="{BB962C8B-B14F-4D97-AF65-F5344CB8AC3E}">
        <p14:creationId xmlns:p14="http://schemas.microsoft.com/office/powerpoint/2010/main" val="1070762381"/>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p:cNvSpPr>
            <a:spLocks noGrp="1"/>
          </p:cNvSpPr>
          <p:nvPr>
            <p:ph type="title"/>
          </p:nvPr>
        </p:nvSpPr>
        <p:spPr>
          <a:xfrm>
            <a:off x="623888" y="1282309"/>
            <a:ext cx="7886700" cy="2139553"/>
          </a:xfrm>
        </p:spPr>
        <p:txBody>
          <a:bodyPr anchor="b"/>
          <a:lstStyle>
            <a:lvl1pPr>
              <a:defRPr sz="4500"/>
            </a:lvl1pPr>
          </a:lstStyle>
          <a:p>
            <a:r>
              <a:rPr lang="vi-VN"/>
              <a:t>Bấm để sửa kiểu tiêu đề Bản cái</a:t>
            </a:r>
          </a:p>
        </p:txBody>
      </p:sp>
      <p:sp>
        <p:nvSpPr>
          <p:cNvPr id="3" name="Chỗ dành sẵn cho Văn bản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vi-VN"/>
              <a:t>Bấm để chỉnh sửa kiểu văn bản của Bản cái</a:t>
            </a:r>
          </a:p>
        </p:txBody>
      </p:sp>
      <p:sp>
        <p:nvSpPr>
          <p:cNvPr id="4"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Chỗ dành sẵn cho Số hiệu Bản chiếu 5"/>
          <p:cNvSpPr>
            <a:spLocks noGrp="1"/>
          </p:cNvSpPr>
          <p:nvPr>
            <p:ph type="sldNum" sz="quarter" idx="12"/>
          </p:nvPr>
        </p:nvSpPr>
        <p:spPr/>
        <p:txBody>
          <a:bodyPr/>
          <a:lstStyle>
            <a:lvl1pPr>
              <a:defRPr/>
            </a:lvl1pPr>
          </a:lstStyle>
          <a:p>
            <a:fld id="{76DD7795-3FD7-4CF3-B69C-3E99165EE5A5}" type="slidenum">
              <a:rPr lang="en-US" altLang="vi-VN"/>
              <a:pPr/>
              <a:t>‹#›</a:t>
            </a:fld>
            <a:endParaRPr lang="en-US" altLang="vi-VN"/>
          </a:p>
        </p:txBody>
      </p:sp>
    </p:spTree>
    <p:extLst>
      <p:ext uri="{BB962C8B-B14F-4D97-AF65-F5344CB8AC3E}">
        <p14:creationId xmlns:p14="http://schemas.microsoft.com/office/powerpoint/2010/main" val="2417193607"/>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vi-VN"/>
              <a:t>Bấm để sửa kiểu tiêu đề Bản cái</a:t>
            </a:r>
          </a:p>
        </p:txBody>
      </p:sp>
      <p:sp>
        <p:nvSpPr>
          <p:cNvPr id="3" name="Chỗ dành sẵn cho Nội dung 2"/>
          <p:cNvSpPr>
            <a:spLocks noGrp="1"/>
          </p:cNvSpPr>
          <p:nvPr>
            <p:ph sz="half" idx="1"/>
          </p:nvPr>
        </p:nvSpPr>
        <p:spPr>
          <a:xfrm>
            <a:off x="628650" y="1369219"/>
            <a:ext cx="3886200" cy="326350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ội dung 3"/>
          <p:cNvSpPr>
            <a:spLocks noGrp="1"/>
          </p:cNvSpPr>
          <p:nvPr>
            <p:ph sz="half" idx="2"/>
          </p:nvPr>
        </p:nvSpPr>
        <p:spPr>
          <a:xfrm>
            <a:off x="4629150" y="1369219"/>
            <a:ext cx="3886200" cy="326350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Chỗ dành sẵn cho Số hiệu Bản chiếu 5"/>
          <p:cNvSpPr>
            <a:spLocks noGrp="1"/>
          </p:cNvSpPr>
          <p:nvPr>
            <p:ph type="sldNum" sz="quarter" idx="12"/>
          </p:nvPr>
        </p:nvSpPr>
        <p:spPr/>
        <p:txBody>
          <a:bodyPr/>
          <a:lstStyle>
            <a:lvl1pPr>
              <a:defRPr/>
            </a:lvl1pPr>
          </a:lstStyle>
          <a:p>
            <a:fld id="{C08A0EF6-195D-4D04-8101-30A7AE229716}" type="slidenum">
              <a:rPr lang="en-US" altLang="vi-VN"/>
              <a:pPr/>
              <a:t>‹#›</a:t>
            </a:fld>
            <a:endParaRPr lang="en-US" altLang="vi-VN"/>
          </a:p>
        </p:txBody>
      </p:sp>
    </p:spTree>
    <p:extLst>
      <p:ext uri="{BB962C8B-B14F-4D97-AF65-F5344CB8AC3E}">
        <p14:creationId xmlns:p14="http://schemas.microsoft.com/office/powerpoint/2010/main" val="388118908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E80666-FB37-4B36-9149-507F3B0178E3}" type="datetimeFigureOut">
              <a:rPr lang="en-US" smtClean="0"/>
              <a:pPr/>
              <a:t>7/10/2023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p:cNvSpPr>
            <a:spLocks noGrp="1"/>
          </p:cNvSpPr>
          <p:nvPr>
            <p:ph type="title"/>
          </p:nvPr>
        </p:nvSpPr>
        <p:spPr>
          <a:xfrm>
            <a:off x="629841" y="273845"/>
            <a:ext cx="7886700" cy="994172"/>
          </a:xfrm>
        </p:spPr>
        <p:txBody>
          <a:bodyPr/>
          <a:lstStyle/>
          <a:p>
            <a:r>
              <a:rPr lang="vi-VN"/>
              <a:t>Bấm để sửa kiểu tiêu đề Bản cái</a:t>
            </a:r>
          </a:p>
        </p:txBody>
      </p:sp>
      <p:sp>
        <p:nvSpPr>
          <p:cNvPr id="3" name="Chỗ dành sẵn cho Văn bản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4" name="Chỗ dành sẵn cho Nội dung 3"/>
          <p:cNvSpPr>
            <a:spLocks noGrp="1"/>
          </p:cNvSpPr>
          <p:nvPr>
            <p:ph sz="half" idx="2"/>
          </p:nvPr>
        </p:nvSpPr>
        <p:spPr>
          <a:xfrm>
            <a:off x="629842" y="1878807"/>
            <a:ext cx="3868340" cy="276344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Văn bản 4"/>
          <p:cNvSpPr>
            <a:spLocks noGrp="1"/>
          </p:cNvSpPr>
          <p:nvPr>
            <p:ph type="body" sz="quarter" idx="3"/>
          </p:nvPr>
        </p:nvSpPr>
        <p:spPr>
          <a:xfrm>
            <a:off x="4629155"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6" name="Chỗ dành sẵn cho Nội dung 5"/>
          <p:cNvSpPr>
            <a:spLocks noGrp="1"/>
          </p:cNvSpPr>
          <p:nvPr>
            <p:ph sz="quarter" idx="4"/>
          </p:nvPr>
        </p:nvSpPr>
        <p:spPr>
          <a:xfrm>
            <a:off x="4629155" y="1878807"/>
            <a:ext cx="3887391" cy="276344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7"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Chỗ dành sẵn cho Số hiệu Bản chiếu 5"/>
          <p:cNvSpPr>
            <a:spLocks noGrp="1"/>
          </p:cNvSpPr>
          <p:nvPr>
            <p:ph type="sldNum" sz="quarter" idx="12"/>
          </p:nvPr>
        </p:nvSpPr>
        <p:spPr/>
        <p:txBody>
          <a:bodyPr/>
          <a:lstStyle>
            <a:lvl1pPr>
              <a:defRPr/>
            </a:lvl1pPr>
          </a:lstStyle>
          <a:p>
            <a:fld id="{45D11642-7CE1-48D4-BBDE-652F228204A3}" type="slidenum">
              <a:rPr lang="en-US" altLang="vi-VN"/>
              <a:pPr/>
              <a:t>‹#›</a:t>
            </a:fld>
            <a:endParaRPr lang="en-US" altLang="vi-VN"/>
          </a:p>
        </p:txBody>
      </p:sp>
    </p:spTree>
    <p:extLst>
      <p:ext uri="{BB962C8B-B14F-4D97-AF65-F5344CB8AC3E}">
        <p14:creationId xmlns:p14="http://schemas.microsoft.com/office/powerpoint/2010/main" val="2017811917"/>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vi-VN"/>
              <a:t>Bấm để sửa kiểu tiêu đề Bản cái</a:t>
            </a:r>
          </a:p>
        </p:txBody>
      </p:sp>
      <p:sp>
        <p:nvSpPr>
          <p:cNvPr id="3"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Chỗ dành sẵn cho Số hiệu Bản chiếu 5"/>
          <p:cNvSpPr>
            <a:spLocks noGrp="1"/>
          </p:cNvSpPr>
          <p:nvPr>
            <p:ph type="sldNum" sz="quarter" idx="12"/>
          </p:nvPr>
        </p:nvSpPr>
        <p:spPr/>
        <p:txBody>
          <a:bodyPr/>
          <a:lstStyle>
            <a:lvl1pPr>
              <a:defRPr/>
            </a:lvl1pPr>
          </a:lstStyle>
          <a:p>
            <a:fld id="{F7D8C48F-9BA5-4EFB-9244-BE221015AB71}" type="slidenum">
              <a:rPr lang="en-US" altLang="vi-VN"/>
              <a:pPr/>
              <a:t>‹#›</a:t>
            </a:fld>
            <a:endParaRPr lang="en-US" altLang="vi-VN"/>
          </a:p>
        </p:txBody>
      </p:sp>
    </p:spTree>
    <p:extLst>
      <p:ext uri="{BB962C8B-B14F-4D97-AF65-F5344CB8AC3E}">
        <p14:creationId xmlns:p14="http://schemas.microsoft.com/office/powerpoint/2010/main" val="14899757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Chỗ dành sẵn cho Số hiệu Bản chiếu 5"/>
          <p:cNvSpPr>
            <a:spLocks noGrp="1"/>
          </p:cNvSpPr>
          <p:nvPr>
            <p:ph type="sldNum" sz="quarter" idx="12"/>
          </p:nvPr>
        </p:nvSpPr>
        <p:spPr/>
        <p:txBody>
          <a:bodyPr/>
          <a:lstStyle>
            <a:lvl1pPr>
              <a:defRPr/>
            </a:lvl1pPr>
          </a:lstStyle>
          <a:p>
            <a:fld id="{56144852-4E8F-4A31-B6F4-CD81DC41237A}" type="slidenum">
              <a:rPr lang="en-US" altLang="vi-VN"/>
              <a:pPr/>
              <a:t>‹#›</a:t>
            </a:fld>
            <a:endParaRPr lang="en-US" altLang="vi-VN"/>
          </a:p>
        </p:txBody>
      </p:sp>
    </p:spTree>
    <p:extLst>
      <p:ext uri="{BB962C8B-B14F-4D97-AF65-F5344CB8AC3E}">
        <p14:creationId xmlns:p14="http://schemas.microsoft.com/office/powerpoint/2010/main" val="1923308992"/>
      </p:ext>
    </p:extLst>
  </p:cSld>
  <p:clrMapOvr>
    <a:masterClrMapping/>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p>
        </p:txBody>
      </p:sp>
      <p:sp>
        <p:nvSpPr>
          <p:cNvPr id="3" name="Chỗ dành sẵn cho Nội dung 2"/>
          <p:cNvSpPr>
            <a:spLocks noGrp="1"/>
          </p:cNvSpPr>
          <p:nvPr>
            <p:ph idx="1"/>
          </p:nvPr>
        </p:nvSpPr>
        <p:spPr>
          <a:xfrm>
            <a:off x="3887391" y="740574"/>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Văn bản 3"/>
          <p:cNvSpPr>
            <a:spLocks noGrp="1"/>
          </p:cNvSpPr>
          <p:nvPr>
            <p:ph type="body" sz="half" idx="2"/>
          </p:nvPr>
        </p:nvSpPr>
        <p:spPr>
          <a:xfrm>
            <a:off x="629841" y="1543054"/>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vi-VN"/>
              <a:t>Bấm để chỉnh sửa kiểu văn bản của Bản cái</a:t>
            </a:r>
          </a:p>
        </p:txBody>
      </p:sp>
      <p:sp>
        <p:nvSpPr>
          <p:cNvPr id="5"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Chỗ dành sẵn cho Số hiệu Bản chiếu 5"/>
          <p:cNvSpPr>
            <a:spLocks noGrp="1"/>
          </p:cNvSpPr>
          <p:nvPr>
            <p:ph type="sldNum" sz="quarter" idx="12"/>
          </p:nvPr>
        </p:nvSpPr>
        <p:spPr/>
        <p:txBody>
          <a:bodyPr/>
          <a:lstStyle>
            <a:lvl1pPr>
              <a:defRPr/>
            </a:lvl1pPr>
          </a:lstStyle>
          <a:p>
            <a:fld id="{1A19CB3B-CCC9-40E6-840D-36193221130B}" type="slidenum">
              <a:rPr lang="en-US" altLang="vi-VN"/>
              <a:pPr/>
              <a:t>‹#›</a:t>
            </a:fld>
            <a:endParaRPr lang="en-US" altLang="vi-VN"/>
          </a:p>
        </p:txBody>
      </p:sp>
    </p:spTree>
    <p:extLst>
      <p:ext uri="{BB962C8B-B14F-4D97-AF65-F5344CB8AC3E}">
        <p14:creationId xmlns:p14="http://schemas.microsoft.com/office/powerpoint/2010/main" val="2235535424"/>
      </p:ext>
    </p:extLst>
  </p:cSld>
  <p:clrMapOvr>
    <a:masterClrMapping/>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p>
        </p:txBody>
      </p:sp>
      <p:sp>
        <p:nvSpPr>
          <p:cNvPr id="3" name="Chỗ dành sẵn cho Hình ảnh 2"/>
          <p:cNvSpPr>
            <a:spLocks noGrp="1"/>
          </p:cNvSpPr>
          <p:nvPr>
            <p:ph type="pic" idx="1"/>
          </p:nvPr>
        </p:nvSpPr>
        <p:spPr>
          <a:xfrm>
            <a:off x="3887391" y="740574"/>
            <a:ext cx="4629150" cy="365521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vi-VN" noProof="0"/>
          </a:p>
        </p:txBody>
      </p:sp>
      <p:sp>
        <p:nvSpPr>
          <p:cNvPr id="4" name="Chỗ dành sẵn cho Văn bản 3"/>
          <p:cNvSpPr>
            <a:spLocks noGrp="1"/>
          </p:cNvSpPr>
          <p:nvPr>
            <p:ph type="body" sz="half" idx="2"/>
          </p:nvPr>
        </p:nvSpPr>
        <p:spPr>
          <a:xfrm>
            <a:off x="629841" y="1543054"/>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vi-VN"/>
              <a:t>Bấm để chỉnh sửa kiểu văn bản của Bản cái</a:t>
            </a:r>
          </a:p>
        </p:txBody>
      </p:sp>
      <p:sp>
        <p:nvSpPr>
          <p:cNvPr id="5"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Chỗ dành sẵn cho Số hiệu Bản chiếu 5"/>
          <p:cNvSpPr>
            <a:spLocks noGrp="1"/>
          </p:cNvSpPr>
          <p:nvPr>
            <p:ph type="sldNum" sz="quarter" idx="12"/>
          </p:nvPr>
        </p:nvSpPr>
        <p:spPr/>
        <p:txBody>
          <a:bodyPr/>
          <a:lstStyle>
            <a:lvl1pPr>
              <a:defRPr/>
            </a:lvl1pPr>
          </a:lstStyle>
          <a:p>
            <a:fld id="{B8566BDE-EB1F-4727-94FB-E83605EA1926}" type="slidenum">
              <a:rPr lang="en-US" altLang="vi-VN"/>
              <a:pPr/>
              <a:t>‹#›</a:t>
            </a:fld>
            <a:endParaRPr lang="en-US" altLang="vi-VN"/>
          </a:p>
        </p:txBody>
      </p:sp>
    </p:spTree>
    <p:extLst>
      <p:ext uri="{BB962C8B-B14F-4D97-AF65-F5344CB8AC3E}">
        <p14:creationId xmlns:p14="http://schemas.microsoft.com/office/powerpoint/2010/main" val="1599623114"/>
      </p:ext>
    </p:extLst>
  </p:cSld>
  <p:clrMapOvr>
    <a:masterClrMapping/>
  </p:clrMapOvr>
  <p:hf sldNum="0"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vi-VN"/>
              <a:t>Bấm để sửa kiểu tiêu đề Bản cái</a:t>
            </a:r>
          </a:p>
        </p:txBody>
      </p:sp>
      <p:sp>
        <p:nvSpPr>
          <p:cNvPr id="3" name="Chỗ dành sẵn cho Văn bản Dọc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Chỗ dành sẵn cho Số hiệu Bản chiếu 5"/>
          <p:cNvSpPr>
            <a:spLocks noGrp="1"/>
          </p:cNvSpPr>
          <p:nvPr>
            <p:ph type="sldNum" sz="quarter" idx="12"/>
          </p:nvPr>
        </p:nvSpPr>
        <p:spPr/>
        <p:txBody>
          <a:bodyPr/>
          <a:lstStyle>
            <a:lvl1pPr>
              <a:defRPr/>
            </a:lvl1pPr>
          </a:lstStyle>
          <a:p>
            <a:fld id="{5246F210-02AC-4AD0-BDC7-0ED5B0F5ABDB}" type="slidenum">
              <a:rPr lang="en-US" altLang="vi-VN"/>
              <a:pPr/>
              <a:t>‹#›</a:t>
            </a:fld>
            <a:endParaRPr lang="en-US" altLang="vi-VN"/>
          </a:p>
        </p:txBody>
      </p:sp>
    </p:spTree>
    <p:extLst>
      <p:ext uri="{BB962C8B-B14F-4D97-AF65-F5344CB8AC3E}">
        <p14:creationId xmlns:p14="http://schemas.microsoft.com/office/powerpoint/2010/main" val="199243163"/>
      </p:ext>
    </p:extLst>
  </p:cSld>
  <p:clrMapOvr>
    <a:masterClrMapping/>
  </p:clrMapOvr>
  <p:hf sldNum="0"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p:cNvSpPr>
            <a:spLocks noGrp="1"/>
          </p:cNvSpPr>
          <p:nvPr>
            <p:ph type="title" orient="vert"/>
          </p:nvPr>
        </p:nvSpPr>
        <p:spPr>
          <a:xfrm>
            <a:off x="6543676" y="273848"/>
            <a:ext cx="1971675" cy="4358879"/>
          </a:xfrm>
        </p:spPr>
        <p:txBody>
          <a:bodyPr vert="eaVert"/>
          <a:lstStyle/>
          <a:p>
            <a:r>
              <a:rPr lang="vi-VN"/>
              <a:t>Bấm để sửa kiểu tiêu đề Bản cái</a:t>
            </a:r>
          </a:p>
        </p:txBody>
      </p:sp>
      <p:sp>
        <p:nvSpPr>
          <p:cNvPr id="3" name="Chỗ dành sẵn cho Văn bản Dọc 2"/>
          <p:cNvSpPr>
            <a:spLocks noGrp="1"/>
          </p:cNvSpPr>
          <p:nvPr>
            <p:ph type="body" orient="vert" idx="1"/>
          </p:nvPr>
        </p:nvSpPr>
        <p:spPr>
          <a:xfrm>
            <a:off x="628655" y="273848"/>
            <a:ext cx="5800725" cy="4358879"/>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Chỗ dành sẵn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Chỗ dành sẵn cho Số hiệu Bản chiếu 5"/>
          <p:cNvSpPr>
            <a:spLocks noGrp="1"/>
          </p:cNvSpPr>
          <p:nvPr>
            <p:ph type="sldNum" sz="quarter" idx="12"/>
          </p:nvPr>
        </p:nvSpPr>
        <p:spPr/>
        <p:txBody>
          <a:bodyPr/>
          <a:lstStyle>
            <a:lvl1pPr>
              <a:defRPr/>
            </a:lvl1pPr>
          </a:lstStyle>
          <a:p>
            <a:fld id="{397783AD-395E-40A4-B187-924B2F24B1A5}" type="slidenum">
              <a:rPr lang="en-US" altLang="vi-VN"/>
              <a:pPr/>
              <a:t>‹#›</a:t>
            </a:fld>
            <a:endParaRPr lang="en-US" altLang="vi-VN"/>
          </a:p>
        </p:txBody>
      </p:sp>
    </p:spTree>
    <p:extLst>
      <p:ext uri="{BB962C8B-B14F-4D97-AF65-F5344CB8AC3E}">
        <p14:creationId xmlns:p14="http://schemas.microsoft.com/office/powerpoint/2010/main" val="3657374131"/>
      </p:ext>
    </p:extLst>
  </p:cSld>
  <p:clrMapOvr>
    <a:masterClrMapping/>
  </p:clrMapOvr>
  <p:hf sldNum="0"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4127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23566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553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105" y="1657350"/>
            <a:ext cx="3636085" cy="943870"/>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4593525" y="548640"/>
            <a:ext cx="4017085" cy="3671048"/>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5765" y="2623353"/>
            <a:ext cx="3388660" cy="160463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E80666-FB37-4B36-9149-507F3B0178E3}"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49974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27573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5092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431568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30339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166652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46100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588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2900190"/>
            <a:ext cx="9144000" cy="224331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9" name="Rectangle 8"/>
          <p:cNvSpPr/>
          <p:nvPr/>
        </p:nvSpPr>
        <p:spPr>
          <a:xfrm>
            <a:off x="0" y="0"/>
            <a:ext cx="9144000" cy="290019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p>
        </p:txBody>
      </p:sp>
      <p:sp>
        <p:nvSpPr>
          <p:cNvPr id="10" name="Rectangle 9"/>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1" name="Oval 10"/>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3" name="Picture Placeholder 2"/>
          <p:cNvSpPr>
            <a:spLocks noGrp="1"/>
          </p:cNvSpPr>
          <p:nvPr>
            <p:ph type="pic" idx="1"/>
          </p:nvPr>
        </p:nvSpPr>
        <p:spPr>
          <a:xfrm>
            <a:off x="4475175" y="857257"/>
            <a:ext cx="4114800" cy="2345855"/>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77887" y="757874"/>
            <a:ext cx="3694114" cy="1622265"/>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E80666-FB37-4B36-9149-507F3B0178E3}"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a:t>
            </a:fld>
            <a:endParaRPr lang="en-US"/>
          </a:p>
        </p:txBody>
      </p:sp>
      <p:sp>
        <p:nvSpPr>
          <p:cNvPr id="2" name="Title 1"/>
          <p:cNvSpPr>
            <a:spLocks noGrp="1"/>
          </p:cNvSpPr>
          <p:nvPr>
            <p:ph type="title"/>
          </p:nvPr>
        </p:nvSpPr>
        <p:spPr>
          <a:xfrm>
            <a:off x="727268" y="3348316"/>
            <a:ext cx="6383538" cy="857250"/>
          </a:xfrm>
        </p:spPr>
        <p:txBody>
          <a:bodyPr anchor="b">
            <a:noAutofit/>
          </a:bodyPr>
          <a:lstStyle>
            <a:lvl1pPr algn="l">
              <a:defRPr sz="4600" b="1"/>
            </a:lvl1pPr>
          </a:lstStyle>
          <a:p>
            <a:r>
              <a:rPr lang="en-US"/>
              <a:t>Click to edit Master title style</a:t>
            </a:r>
            <a:endParaRPr lang="en-US" dirty="0"/>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2.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3.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4.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5.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6.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3829050"/>
            <a:ext cx="9144000" cy="131445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8" name="Rectangle 7"/>
          <p:cNvSpPr/>
          <p:nvPr/>
        </p:nvSpPr>
        <p:spPr>
          <a:xfrm>
            <a:off x="0" y="0"/>
            <a:ext cx="9144000" cy="382905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p>
        </p:txBody>
      </p:sp>
      <p:sp>
        <p:nvSpPr>
          <p:cNvPr id="9" name="Rectangle 8"/>
          <p:cNvSpPr/>
          <p:nvPr/>
        </p:nvSpPr>
        <p:spPr>
          <a:xfrm>
            <a:off x="0" y="2826228"/>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0" name="Oval 9"/>
          <p:cNvSpPr/>
          <p:nvPr/>
        </p:nvSpPr>
        <p:spPr>
          <a:xfrm>
            <a:off x="0" y="1200150"/>
            <a:ext cx="9144000" cy="382905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2" name="Title Placeholder 1"/>
          <p:cNvSpPr>
            <a:spLocks noGrp="1"/>
          </p:cNvSpPr>
          <p:nvPr>
            <p:ph type="title"/>
          </p:nvPr>
        </p:nvSpPr>
        <p:spPr>
          <a:xfrm>
            <a:off x="1793297" y="3279126"/>
            <a:ext cx="6512511" cy="85725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143000" y="549195"/>
            <a:ext cx="6400800" cy="26060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4629150"/>
            <a:ext cx="2514600" cy="273844"/>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8E80666-FB37-4B36-9149-507F3B0178E3}" type="datetimeFigureOut">
              <a:rPr lang="en-US" smtClean="0"/>
              <a:pPr/>
              <a:t>7/10/2023</a:t>
            </a:fld>
            <a:endParaRPr lang="en-US" dirty="0"/>
          </a:p>
        </p:txBody>
      </p:sp>
      <p:sp>
        <p:nvSpPr>
          <p:cNvPr id="5" name="Footer Placeholder 4"/>
          <p:cNvSpPr>
            <a:spLocks noGrp="1"/>
          </p:cNvSpPr>
          <p:nvPr>
            <p:ph type="ftr" sz="quarter" idx="3"/>
          </p:nvPr>
        </p:nvSpPr>
        <p:spPr>
          <a:xfrm>
            <a:off x="457209" y="4629150"/>
            <a:ext cx="3352801" cy="273844"/>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3810000" y="4629150"/>
            <a:ext cx="1828800" cy="273844"/>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7E63A33-8271-4DD0-9C48-789913D7C115}" type="slidenum">
              <a:rPr lang="en-US" smtClean="0"/>
              <a:pPr/>
              <a:t>‹#›</a:t>
            </a:fld>
            <a:endParaRPr lang="en-US" dirty="0"/>
          </a:p>
        </p:txBody>
      </p:sp>
      <p:pic>
        <p:nvPicPr>
          <p:cNvPr id="11" name="图片 1"/>
          <p:cNvPicPr>
            <a:picLocks noChangeAspect="1"/>
          </p:cNvPicPr>
          <p:nvPr userDrawn="1"/>
        </p:nvPicPr>
        <p:blipFill rotWithShape="1">
          <a:blip r:embed="rId33">
            <a:extLst>
              <a:ext uri="{28A0092B-C50C-407E-A947-70E740481C1C}">
                <a14:useLocalDpi xmlns:a14="http://schemas.microsoft.com/office/drawing/2010/main" val="0"/>
              </a:ext>
            </a:extLst>
          </a:blip>
          <a:srcRect t="57717" b="20988"/>
          <a:stretch/>
        </p:blipFill>
        <p:spPr>
          <a:xfrm>
            <a:off x="0" y="4048168"/>
            <a:ext cx="9144000" cy="1095332"/>
          </a:xfrm>
          <a:prstGeom prst="rect">
            <a:avLst/>
          </a:prstGeom>
        </p:spPr>
      </p:pic>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649" r:id="rId14"/>
    <p:sldLayoutId id="2147483650" r:id="rId15"/>
    <p:sldLayoutId id="2147483651" r:id="rId16"/>
    <p:sldLayoutId id="2147483652" r:id="rId17"/>
    <p:sldLayoutId id="2147483653" r:id="rId18"/>
    <p:sldLayoutId id="2147483667" r:id="rId19"/>
    <p:sldLayoutId id="2147483666" r:id="rId20"/>
    <p:sldLayoutId id="2147483656" r:id="rId21"/>
    <p:sldLayoutId id="2147483657" r:id="rId22"/>
    <p:sldLayoutId id="2147483658" r:id="rId23"/>
    <p:sldLayoutId id="2147483659" r:id="rId24"/>
    <p:sldLayoutId id="2147483668" r:id="rId25"/>
    <p:sldLayoutId id="2147483669" r:id="rId26"/>
    <p:sldLayoutId id="2147483670" r:id="rId27"/>
    <p:sldLayoutId id="2147483671" r:id="rId28"/>
    <p:sldLayoutId id="2147483672" r:id="rId29"/>
    <p:sldLayoutId id="2147483673" r:id="rId30"/>
    <p:sldLayoutId id="2147483674" r:id="rId3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45720" tIns="22860" rIns="45720" bIns="2286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45720" tIns="22860" rIns="45720" bIns="2286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84"/>
            <a:ext cx="1066800" cy="182563"/>
          </a:xfrm>
          <a:prstGeom prst="rect">
            <a:avLst/>
          </a:prstGeom>
        </p:spPr>
        <p:txBody>
          <a:bodyPr vert="horz" lIns="45720" tIns="22860" rIns="45720" bIns="2286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pPr defTabSz="457200"/>
              <a:t>7/10/2023</a:t>
            </a:fld>
            <a:endParaRPr lang="en-US">
              <a:solidFill>
                <a:prstClr val="black">
                  <a:tint val="75000"/>
                </a:prstClr>
              </a:solidFill>
            </a:endParaRPr>
          </a:p>
        </p:txBody>
      </p:sp>
      <p:sp>
        <p:nvSpPr>
          <p:cNvPr id="5" name="Footer Placeholder 4"/>
          <p:cNvSpPr>
            <a:spLocks noGrp="1"/>
          </p:cNvSpPr>
          <p:nvPr>
            <p:ph type="ftr" sz="quarter" idx="3"/>
          </p:nvPr>
        </p:nvSpPr>
        <p:spPr>
          <a:xfrm>
            <a:off x="1562100" y="3178184"/>
            <a:ext cx="1447800" cy="182563"/>
          </a:xfrm>
          <a:prstGeom prst="rect">
            <a:avLst/>
          </a:prstGeom>
        </p:spPr>
        <p:txBody>
          <a:bodyPr vert="horz" lIns="45720" tIns="22860" rIns="45720" bIns="2286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84"/>
            <a:ext cx="1066800" cy="182563"/>
          </a:xfrm>
          <a:prstGeom prst="rect">
            <a:avLst/>
          </a:prstGeom>
        </p:spPr>
        <p:txBody>
          <a:bodyPr vert="horz" lIns="45720" tIns="22860" rIns="45720" bIns="2286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442198559"/>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45720" tIns="22860" rIns="45720" bIns="2286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45720" tIns="22860" rIns="45720" bIns="2286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82"/>
            <a:ext cx="1066800" cy="182563"/>
          </a:xfrm>
          <a:prstGeom prst="rect">
            <a:avLst/>
          </a:prstGeom>
        </p:spPr>
        <p:txBody>
          <a:bodyPr vert="horz" lIns="45720" tIns="22860" rIns="45720" bIns="2286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pPr defTabSz="457200"/>
              <a:t>7/10/2023</a:t>
            </a:fld>
            <a:endParaRPr lang="en-US">
              <a:solidFill>
                <a:prstClr val="black">
                  <a:tint val="75000"/>
                </a:prstClr>
              </a:solidFill>
            </a:endParaRPr>
          </a:p>
        </p:txBody>
      </p:sp>
      <p:sp>
        <p:nvSpPr>
          <p:cNvPr id="5" name="Footer Placeholder 4"/>
          <p:cNvSpPr>
            <a:spLocks noGrp="1"/>
          </p:cNvSpPr>
          <p:nvPr>
            <p:ph type="ftr" sz="quarter" idx="3"/>
          </p:nvPr>
        </p:nvSpPr>
        <p:spPr>
          <a:xfrm>
            <a:off x="1562100" y="3178182"/>
            <a:ext cx="1447800" cy="182563"/>
          </a:xfrm>
          <a:prstGeom prst="rect">
            <a:avLst/>
          </a:prstGeom>
        </p:spPr>
        <p:txBody>
          <a:bodyPr vert="horz" lIns="45720" tIns="22860" rIns="45720" bIns="2286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82"/>
            <a:ext cx="1066800" cy="182563"/>
          </a:xfrm>
          <a:prstGeom prst="rect">
            <a:avLst/>
          </a:prstGeom>
        </p:spPr>
        <p:txBody>
          <a:bodyPr vert="horz" lIns="45720" tIns="22860" rIns="45720" bIns="2286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906211254"/>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45720" tIns="22860" rIns="45720" bIns="2286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45720" tIns="22860" rIns="45720" bIns="2286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9"/>
            <a:ext cx="1066800" cy="182563"/>
          </a:xfrm>
          <a:prstGeom prst="rect">
            <a:avLst/>
          </a:prstGeom>
        </p:spPr>
        <p:txBody>
          <a:bodyPr vert="horz" lIns="45720" tIns="22860" rIns="45720" bIns="2286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pPr defTabSz="457200"/>
              <a:t>7/10/2023</a:t>
            </a:fld>
            <a:endParaRPr lang="en-US">
              <a:solidFill>
                <a:prstClr val="black">
                  <a:tint val="75000"/>
                </a:prstClr>
              </a:solidFill>
            </a:endParaRPr>
          </a:p>
        </p:txBody>
      </p:sp>
      <p:sp>
        <p:nvSpPr>
          <p:cNvPr id="5" name="Footer Placeholder 4"/>
          <p:cNvSpPr>
            <a:spLocks noGrp="1"/>
          </p:cNvSpPr>
          <p:nvPr>
            <p:ph type="ftr" sz="quarter" idx="3"/>
          </p:nvPr>
        </p:nvSpPr>
        <p:spPr>
          <a:xfrm>
            <a:off x="1562100" y="3178179"/>
            <a:ext cx="1447800" cy="182563"/>
          </a:xfrm>
          <a:prstGeom prst="rect">
            <a:avLst/>
          </a:prstGeom>
        </p:spPr>
        <p:txBody>
          <a:bodyPr vert="horz" lIns="45720" tIns="22860" rIns="45720" bIns="2286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79"/>
            <a:ext cx="1066800" cy="182563"/>
          </a:xfrm>
          <a:prstGeom prst="rect">
            <a:avLst/>
          </a:prstGeom>
        </p:spPr>
        <p:txBody>
          <a:bodyPr vert="horz" lIns="45720" tIns="22860" rIns="45720" bIns="2286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581477491"/>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90" r:id="rId12"/>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Chỗ dành sẵn cho Tiêu đề 1"/>
          <p:cNvSpPr>
            <a:spLocks noGrp="1" noChangeArrowheads="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vi-VN"/>
              <a:t>Bấm để sửa kiểu tiêu đề Bản cái</a:t>
            </a:r>
          </a:p>
        </p:txBody>
      </p:sp>
      <p:sp>
        <p:nvSpPr>
          <p:cNvPr id="1027" name="Chỗ dành sẵn cho Văn bản 2"/>
          <p:cNvSpPr>
            <a:spLocks noGrp="1" noChangeArrowheads="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vi-VN"/>
              <a:t>Bấm để chỉnh sửa kiểu văn bản của Bản cái</a:t>
            </a:r>
          </a:p>
          <a:p>
            <a:pPr lvl="1"/>
            <a:r>
              <a:rPr lang="vi-VN" altLang="vi-VN"/>
              <a:t>Mức hai</a:t>
            </a:r>
          </a:p>
          <a:p>
            <a:pPr lvl="2"/>
            <a:r>
              <a:rPr lang="vi-VN" altLang="vi-VN"/>
              <a:t>Mức ba</a:t>
            </a:r>
          </a:p>
          <a:p>
            <a:pPr lvl="3"/>
            <a:r>
              <a:rPr lang="vi-VN" altLang="vi-VN"/>
              <a:t>Mức bốn</a:t>
            </a:r>
          </a:p>
          <a:p>
            <a:pPr lvl="4"/>
            <a:r>
              <a:rPr lang="vi-VN" altLang="vi-VN"/>
              <a:t>Mức năm</a:t>
            </a:r>
          </a:p>
        </p:txBody>
      </p:sp>
      <p:sp>
        <p:nvSpPr>
          <p:cNvPr id="4" name="Chỗ dành sẵn cho Ngày tháng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defTabSz="914400">
              <a:defRPr/>
            </a:pPr>
            <a:endParaRPr lang="en-US">
              <a:solidFill>
                <a:prstClr val="black">
                  <a:tint val="75000"/>
                </a:prstClr>
              </a:solidFill>
            </a:endParaRPr>
          </a:p>
        </p:txBody>
      </p:sp>
      <p:sp>
        <p:nvSpPr>
          <p:cNvPr id="5" name="Chỗ dành sẵn cho Chân trang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defTabSz="914400">
              <a:defRPr/>
            </a:pPr>
            <a:endParaRPr lang="en-US">
              <a:solidFill>
                <a:prstClr val="black">
                  <a:tint val="75000"/>
                </a:prstClr>
              </a:solidFill>
            </a:endParaRPr>
          </a:p>
        </p:txBody>
      </p:sp>
      <p:sp>
        <p:nvSpPr>
          <p:cNvPr id="6" name="Chỗ dành sẵn cho Số hiệu Bản chiếu 5"/>
          <p:cNvSpPr>
            <a:spLocks noGrp="1"/>
          </p:cNvSpPr>
          <p:nvPr>
            <p:ph type="sldNum" sz="quarter" idx="4"/>
          </p:nvPr>
        </p:nvSpPr>
        <p:spPr>
          <a:xfrm>
            <a:off x="6457950" y="4767263"/>
            <a:ext cx="20574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defTabSz="914400" fontAlgn="base">
              <a:spcBef>
                <a:spcPct val="0"/>
              </a:spcBef>
              <a:spcAft>
                <a:spcPct val="0"/>
              </a:spcAft>
            </a:pPr>
            <a:fld id="{7F4E54DA-A06D-41D9-BEEB-6933ED8D22BB}" type="slidenum">
              <a:rPr lang="en-US" altLang="vi-VN" smtClean="0"/>
              <a:pPr defTabSz="914400" fontAlgn="base">
                <a:spcBef>
                  <a:spcPct val="0"/>
                </a:spcBef>
                <a:spcAft>
                  <a:spcPct val="0"/>
                </a:spcAft>
              </a:pPr>
              <a:t>‹#›</a:t>
            </a:fld>
            <a:endParaRPr lang="en-US" altLang="vi-VN"/>
          </a:p>
        </p:txBody>
      </p:sp>
    </p:spTree>
    <p:extLst>
      <p:ext uri="{BB962C8B-B14F-4D97-AF65-F5344CB8AC3E}">
        <p14:creationId xmlns:p14="http://schemas.microsoft.com/office/powerpoint/2010/main" val="900770222"/>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5pPr>
      <a:lvl6pPr marL="457200" algn="l" defTabSz="685800" rtl="0" fontAlgn="base">
        <a:lnSpc>
          <a:spcPct val="90000"/>
        </a:lnSpc>
        <a:spcBef>
          <a:spcPct val="0"/>
        </a:spcBef>
        <a:spcAft>
          <a:spcPct val="0"/>
        </a:spcAft>
        <a:defRPr sz="3300">
          <a:solidFill>
            <a:schemeClr val="tx1"/>
          </a:solidFill>
          <a:latin typeface="Times New Roman" panose="02020603050405020304" pitchFamily="18" charset="0"/>
        </a:defRPr>
      </a:lvl6pPr>
      <a:lvl7pPr marL="914400" algn="l" defTabSz="685800" rtl="0" fontAlgn="base">
        <a:lnSpc>
          <a:spcPct val="90000"/>
        </a:lnSpc>
        <a:spcBef>
          <a:spcPct val="0"/>
        </a:spcBef>
        <a:spcAft>
          <a:spcPct val="0"/>
        </a:spcAft>
        <a:defRPr sz="3300">
          <a:solidFill>
            <a:schemeClr val="tx1"/>
          </a:solidFill>
          <a:latin typeface="Times New Roman" panose="02020603050405020304" pitchFamily="18" charset="0"/>
        </a:defRPr>
      </a:lvl7pPr>
      <a:lvl8pPr marL="1371600" algn="l" defTabSz="685800" rtl="0" fontAlgn="base">
        <a:lnSpc>
          <a:spcPct val="90000"/>
        </a:lnSpc>
        <a:spcBef>
          <a:spcPct val="0"/>
        </a:spcBef>
        <a:spcAft>
          <a:spcPct val="0"/>
        </a:spcAft>
        <a:defRPr sz="3300">
          <a:solidFill>
            <a:schemeClr val="tx1"/>
          </a:solidFill>
          <a:latin typeface="Times New Roman" panose="02020603050405020304" pitchFamily="18" charset="0"/>
        </a:defRPr>
      </a:lvl8pPr>
      <a:lvl9pPr marL="1828800" algn="l" defTabSz="685800" rtl="0" fontAlgn="base">
        <a:lnSpc>
          <a:spcPct val="90000"/>
        </a:lnSpc>
        <a:spcBef>
          <a:spcPct val="0"/>
        </a:spcBef>
        <a:spcAft>
          <a:spcPct val="0"/>
        </a:spcAft>
        <a:defRPr sz="3300">
          <a:solidFill>
            <a:schemeClr val="tx1"/>
          </a:solidFill>
          <a:latin typeface="Times New Roman" panose="02020603050405020304" pitchFamily="18" charset="0"/>
        </a:defRPr>
      </a:lvl9pPr>
    </p:titleStyle>
    <p:bodyStyle>
      <a:lvl1pPr marL="171450" indent="-171450" algn="l" defTabSz="685800" rtl="0" eaLnBrk="0" fontAlgn="base" hangingPunct="0">
        <a:lnSpc>
          <a:spcPct val="90000"/>
        </a:lnSpc>
        <a:spcBef>
          <a:spcPts val="750"/>
        </a:spcBef>
        <a:spcAft>
          <a:spcPct val="0"/>
        </a:spcAft>
        <a:buFont typeface="Arial"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vi-V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45720" tIns="22860" rIns="45720" bIns="2286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45720" tIns="22860" rIns="45720" bIns="2286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5"/>
            <a:ext cx="1066800" cy="182563"/>
          </a:xfrm>
          <a:prstGeom prst="rect">
            <a:avLst/>
          </a:prstGeom>
        </p:spPr>
        <p:txBody>
          <a:bodyPr vert="horz" lIns="45720" tIns="22860" rIns="45720" bIns="2286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pPr defTabSz="457200"/>
              <a:t>7/10/2023</a:t>
            </a:fld>
            <a:endParaRPr lang="en-US">
              <a:solidFill>
                <a:prstClr val="black">
                  <a:tint val="75000"/>
                </a:prstClr>
              </a:solidFill>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45720" tIns="22860" rIns="45720" bIns="2286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45720" tIns="22860" rIns="45720" bIns="2286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103878763"/>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1.png"/><Relationship Id="rId7" Type="http://schemas.openxmlformats.org/officeDocument/2006/relationships/image" Target="../media/image2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14.svg"/><Relationship Id="rId11" Type="http://schemas.openxmlformats.org/officeDocument/2006/relationships/image" Target="../media/image27.png"/><Relationship Id="rId5" Type="http://schemas.openxmlformats.org/officeDocument/2006/relationships/image" Target="../media/image13.png"/><Relationship Id="rId10" Type="http://schemas.openxmlformats.org/officeDocument/2006/relationships/image" Target="../media/image26.png"/><Relationship Id="rId4" Type="http://schemas.openxmlformats.org/officeDocument/2006/relationships/image" Target="../media/image12.sv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3.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slideLayout" Target="../slideLayouts/slideLayout49.xml"/><Relationship Id="rId7" Type="http://schemas.openxmlformats.org/officeDocument/2006/relationships/image" Target="../media/image1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4.svg"/><Relationship Id="rId11" Type="http://schemas.openxmlformats.org/officeDocument/2006/relationships/image" Target="../media/image28.png"/><Relationship Id="rId5" Type="http://schemas.openxmlformats.org/officeDocument/2006/relationships/image" Target="../media/image23.png"/><Relationship Id="rId10" Type="http://schemas.openxmlformats.org/officeDocument/2006/relationships/image" Target="../media/image14.svg"/><Relationship Id="rId4" Type="http://schemas.openxmlformats.org/officeDocument/2006/relationships/image" Target="../media/image10.jpeg"/><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Layout" Target="../slideLayouts/slideLayout38.xml"/><Relationship Id="rId7" Type="http://schemas.openxmlformats.org/officeDocument/2006/relationships/image" Target="../media/image13.png"/><Relationship Id="rId12" Type="http://schemas.openxmlformats.org/officeDocument/2006/relationships/image" Target="../media/image2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2.svg"/><Relationship Id="rId11" Type="http://schemas.openxmlformats.org/officeDocument/2006/relationships/image" Target="../media/image25.png"/><Relationship Id="rId5" Type="http://schemas.openxmlformats.org/officeDocument/2006/relationships/image" Target="../media/image11.png"/><Relationship Id="rId10" Type="http://schemas.openxmlformats.org/officeDocument/2006/relationships/image" Target="../media/image24.svg"/><Relationship Id="rId4" Type="http://schemas.openxmlformats.org/officeDocument/2006/relationships/image" Target="../media/image10.jpe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7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1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3.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slideLayout" Target="../slideLayouts/slideLayout49.xml"/><Relationship Id="rId7" Type="http://schemas.openxmlformats.org/officeDocument/2006/relationships/image" Target="../media/image11.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24.svg"/><Relationship Id="rId11" Type="http://schemas.openxmlformats.org/officeDocument/2006/relationships/image" Target="../media/image43.png"/><Relationship Id="rId5" Type="http://schemas.openxmlformats.org/officeDocument/2006/relationships/image" Target="../media/image23.png"/><Relationship Id="rId10" Type="http://schemas.openxmlformats.org/officeDocument/2006/relationships/image" Target="../media/image14.svg"/><Relationship Id="rId4" Type="http://schemas.openxmlformats.org/officeDocument/2006/relationships/image" Target="../media/image10.jpeg"/><Relationship Id="rId9"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12.svg"/></Relationships>
</file>

<file path=ppt/slides/_rels/slide2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3.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4.svg"/><Relationship Id="rId9" Type="http://schemas.openxmlformats.org/officeDocument/2006/relationships/image" Target="../media/image46.png"/></Relationships>
</file>

<file path=ppt/slides/_rels/slide2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3.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4.svg"/><Relationship Id="rId9"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4" Type="http://schemas.openxmlformats.org/officeDocument/2006/relationships/image" Target="../media/image20.svg"/></Relationships>
</file>

<file path=ppt/slides/_rels/slide2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2.sv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9.xml"/><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0.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65.xml"/></Relationships>
</file>

<file path=ppt/slides/_rels/slide4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1.png"/><Relationship Id="rId7" Type="http://schemas.openxmlformats.org/officeDocument/2006/relationships/image" Target="../media/image2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4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3.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4.svg"/></Relationships>
</file>

<file path=ppt/slides/_rels/slide4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3.png"/><Relationship Id="rId7"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4.svg"/></Relationships>
</file>

<file path=ppt/slides/_rels/slide44.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10.jpeg"/><Relationship Id="rId1" Type="http://schemas.openxmlformats.org/officeDocument/2006/relationships/slideLayout" Target="../slideLayouts/slideLayout83.xml"/><Relationship Id="rId6" Type="http://schemas.openxmlformats.org/officeDocument/2006/relationships/image" Target="../media/image58.svg"/><Relationship Id="rId5" Type="http://schemas.openxmlformats.org/officeDocument/2006/relationships/image" Target="../media/image57.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emf"/><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9.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60.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0">
            <a:extLst>
              <a:ext uri="{FF2B5EF4-FFF2-40B4-BE49-F238E27FC236}">
                <a16:creationId xmlns:a16="http://schemas.microsoft.com/office/drawing/2014/main" id="{90864814-99A2-437E-B7E4-FBEAA99D726B}"/>
              </a:ext>
            </a:extLst>
          </p:cNvPr>
          <p:cNvPicPr>
            <a:picLocks noChangeAspect="1"/>
          </p:cNvPicPr>
          <p:nvPr/>
        </p:nvPicPr>
        <p:blipFill rotWithShape="1">
          <a:blip r:embed="rId3">
            <a:extLst>
              <a:ext uri="{28A0092B-C50C-407E-A947-70E740481C1C}">
                <a14:useLocalDpi xmlns:a14="http://schemas.microsoft.com/office/drawing/2010/main" val="0"/>
              </a:ext>
            </a:extLst>
          </a:blip>
          <a:srcRect l="41250" t="5185" r="9345" b="24550"/>
          <a:stretch>
            <a:fillRect/>
          </a:stretch>
        </p:blipFill>
        <p:spPr>
          <a:xfrm>
            <a:off x="1244228" y="258079"/>
            <a:ext cx="6023429" cy="4818743"/>
          </a:xfrm>
          <a:prstGeom prst="rect">
            <a:avLst/>
          </a:prstGeom>
        </p:spPr>
      </p:pic>
      <p:sp>
        <p:nvSpPr>
          <p:cNvPr id="7" name="文本框 31">
            <a:extLst>
              <a:ext uri="{FF2B5EF4-FFF2-40B4-BE49-F238E27FC236}">
                <a16:creationId xmlns:a16="http://schemas.microsoft.com/office/drawing/2014/main" id="{0CBD3282-247E-4933-8A25-92135271EE63}"/>
              </a:ext>
            </a:extLst>
          </p:cNvPr>
          <p:cNvSpPr txBox="1"/>
          <p:nvPr/>
        </p:nvSpPr>
        <p:spPr>
          <a:xfrm>
            <a:off x="2375378" y="1863864"/>
            <a:ext cx="4123489" cy="707886"/>
          </a:xfrm>
          <a:prstGeom prst="rect">
            <a:avLst/>
          </a:prstGeom>
          <a:noFill/>
          <a:effectLst>
            <a:outerShdw blurRad="50800" dist="38100" dir="5400000" algn="t" rotWithShape="0">
              <a:prstClr val="black">
                <a:alpha val="40000"/>
              </a:prstClr>
            </a:outerShdw>
          </a:effectLst>
        </p:spPr>
        <p:txBody>
          <a:bodyPr wrap="square" rtlCol="0">
            <a:spAutoFit/>
          </a:bodyPr>
          <a:lstStyle/>
          <a:p>
            <a:pPr algn="dist"/>
            <a:r>
              <a:rPr lang="en-US" altLang="zh-CN" sz="4000" b="1" dirty="0">
                <a:ln w="28575">
                  <a:solidFill>
                    <a:schemeClr val="bg1"/>
                  </a:solidFill>
                </a:ln>
                <a:solidFill>
                  <a:schemeClr val="accent1"/>
                </a:solidFill>
                <a:latin typeface="Arial" panose="020B0604020202020204" pitchFamily="34" charset="0"/>
                <a:ea typeface="微软雅黑" panose="020B0503020204020204" pitchFamily="34" charset="-122"/>
                <a:cs typeface="Arial" panose="020B0604020202020204" pitchFamily="34" charset="0"/>
              </a:rPr>
              <a:t>KHỞI ĐỘNG</a:t>
            </a:r>
            <a:endParaRPr lang="zh-CN" altLang="en-US" sz="4000" b="1" dirty="0">
              <a:ln w="28575">
                <a:solidFill>
                  <a:schemeClr val="bg1"/>
                </a:solidFill>
              </a:ln>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107765452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19"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3463" y="94815"/>
            <a:ext cx="9144000" cy="140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p:nvPr/>
        </p:nvSpPr>
        <p:spPr>
          <a:xfrm>
            <a:off x="659028" y="1407471"/>
            <a:ext cx="3601307" cy="461665"/>
          </a:xfrm>
          <a:prstGeom prst="rect">
            <a:avLst/>
          </a:prstGeom>
        </p:spPr>
        <p:txBody>
          <a:bodyPr wrap="none" lIns="91440" tIns="45720" rIns="91440" bIns="45720">
            <a:spAutoFit/>
          </a:bodyPr>
          <a:lstStyle/>
          <a:p>
            <a:r>
              <a:rPr lang="en-US" sz="2400" b="1" dirty="0">
                <a:latin typeface="Arial" pitchFamily="34" charset="0"/>
                <a:ea typeface="Courier New"/>
                <a:cs typeface="Arial" pitchFamily="34" charset="0"/>
              </a:rPr>
              <a:t>I.2 </a:t>
            </a:r>
            <a:r>
              <a:rPr lang="nl-NL" sz="2400" b="1" dirty="0">
                <a:latin typeface="Arial" pitchFamily="34" charset="0"/>
                <a:ea typeface="Courier New"/>
                <a:cs typeface="Arial" pitchFamily="34" charset="0"/>
              </a:rPr>
              <a:t> Miễn dịch và Vacxin</a:t>
            </a:r>
            <a:endParaRPr lang="en-US" sz="2400" b="1" dirty="0">
              <a:latin typeface="Arial" pitchFamily="34" charset="0"/>
              <a:cs typeface="Arial" pitchFamily="34" charset="0"/>
            </a:endParaRPr>
          </a:p>
        </p:txBody>
      </p:sp>
      <p:sp>
        <p:nvSpPr>
          <p:cNvPr id="21" name="Rectangle 20"/>
          <p:cNvSpPr/>
          <p:nvPr/>
        </p:nvSpPr>
        <p:spPr>
          <a:xfrm>
            <a:off x="831896" y="150242"/>
            <a:ext cx="3601307" cy="461665"/>
          </a:xfrm>
          <a:prstGeom prst="rect">
            <a:avLst/>
          </a:prstGeom>
        </p:spPr>
        <p:txBody>
          <a:bodyPr wrap="none" lIns="91440" tIns="45720" rIns="91440" bIns="45720">
            <a:spAutoFit/>
          </a:bodyPr>
          <a:lstStyle/>
          <a:p>
            <a:r>
              <a:rPr lang="en-US" sz="2400" b="1" dirty="0">
                <a:latin typeface="Arial" pitchFamily="34" charset="0"/>
                <a:ea typeface="Courier New"/>
                <a:cs typeface="Arial" pitchFamily="34" charset="0"/>
              </a:rPr>
              <a:t>I.2 </a:t>
            </a:r>
            <a:r>
              <a:rPr lang="nl-NL" sz="2400" b="1" dirty="0">
                <a:latin typeface="Arial" pitchFamily="34" charset="0"/>
                <a:ea typeface="Courier New"/>
                <a:cs typeface="Arial" pitchFamily="34" charset="0"/>
              </a:rPr>
              <a:t> Miễn dịch và Vacxin</a:t>
            </a:r>
            <a:endParaRPr lang="en-US" sz="2400" b="1" dirty="0">
              <a:latin typeface="Arial" pitchFamily="34" charset="0"/>
              <a:cs typeface="Arial" pitchFamily="34" charset="0"/>
            </a:endParaRPr>
          </a:p>
        </p:txBody>
      </p:sp>
      <p:sp>
        <p:nvSpPr>
          <p:cNvPr id="4" name="TextBox 3"/>
          <p:cNvSpPr txBox="1"/>
          <p:nvPr/>
        </p:nvSpPr>
        <p:spPr>
          <a:xfrm>
            <a:off x="589541" y="563388"/>
            <a:ext cx="7709245" cy="830997"/>
          </a:xfrm>
          <a:prstGeom prst="rect">
            <a:avLst/>
          </a:prstGeom>
          <a:noFill/>
        </p:spPr>
        <p:txBody>
          <a:bodyPr wrap="square" lIns="91440" tIns="45720" rIns="91440" bIns="45720" rtlCol="0">
            <a:spAutoFit/>
          </a:bodyPr>
          <a:lstStyle/>
          <a:p>
            <a:r>
              <a:rPr lang="nl-NL" sz="2400" dirty="0">
                <a:latin typeface="Arial" pitchFamily="34" charset="0"/>
                <a:ea typeface="Courier New"/>
                <a:cs typeface="Arial" pitchFamily="34" charset="0"/>
              </a:rPr>
              <a:t>Đọc thông tin sgk, kết hợp với quan sát hình sau đó thảo luận nhóm cặp đôi để trả lời các câu hỏi sau:</a:t>
            </a:r>
            <a:endParaRPr lang="en-US" sz="2400" dirty="0">
              <a:latin typeface="Arial" pitchFamily="34" charset="0"/>
              <a:cs typeface="Arial" pitchFamily="34" charset="0"/>
            </a:endParaRPr>
          </a:p>
        </p:txBody>
      </p:sp>
      <p:sp>
        <p:nvSpPr>
          <p:cNvPr id="22" name="Rectangle 21"/>
          <p:cNvSpPr/>
          <p:nvPr/>
        </p:nvSpPr>
        <p:spPr>
          <a:xfrm>
            <a:off x="329512" y="542194"/>
            <a:ext cx="8484976" cy="1052596"/>
          </a:xfrm>
          <a:prstGeom prst="rect">
            <a:avLst/>
          </a:prstGeom>
        </p:spPr>
        <p:txBody>
          <a:bodyPr wrap="square" lIns="91440" tIns="45720" rIns="91440" bIns="45720">
            <a:spAutoFit/>
          </a:bodyPr>
          <a:lstStyle/>
          <a:p>
            <a:pPr indent="457200" algn="just" defTabSz="914400">
              <a:lnSpc>
                <a:spcPct val="130000"/>
              </a:lnSpc>
            </a:pPr>
            <a:r>
              <a:rPr lang="en-US" sz="2400" kern="0" dirty="0">
                <a:solidFill>
                  <a:srgbClr val="212745">
                    <a:lumMod val="50000"/>
                    <a:lumOff val="50000"/>
                  </a:srgbClr>
                </a:solidFill>
                <a:latin typeface="Arial" pitchFamily="34" charset="0"/>
                <a:ea typeface="Segoe UI"/>
                <a:cs typeface="Arial" pitchFamily="34" charset="0"/>
              </a:rPr>
              <a:t>Câu 1: Giải thích vì sao con người sống trong môi trường chứa nhiều vi khuẩn có hại nhưng vẫn sống khỏe mạnh?</a:t>
            </a:r>
          </a:p>
        </p:txBody>
      </p:sp>
      <p:sp>
        <p:nvSpPr>
          <p:cNvPr id="23" name="Rectangle 22"/>
          <p:cNvSpPr/>
          <p:nvPr/>
        </p:nvSpPr>
        <p:spPr>
          <a:xfrm>
            <a:off x="639848" y="1430500"/>
            <a:ext cx="6804299" cy="572464"/>
          </a:xfrm>
          <a:prstGeom prst="rect">
            <a:avLst/>
          </a:prstGeom>
        </p:spPr>
        <p:txBody>
          <a:bodyPr wrap="none" lIns="91440" tIns="45720" rIns="91440" bIns="45720">
            <a:spAutoFit/>
          </a:bodyPr>
          <a:lstStyle/>
          <a:p>
            <a:pPr indent="457200" algn="just">
              <a:lnSpc>
                <a:spcPct val="130000"/>
              </a:lnSpc>
            </a:pPr>
            <a:r>
              <a:rPr lang="en-US" sz="2400" dirty="0">
                <a:solidFill>
                  <a:schemeClr val="accent1"/>
                </a:solidFill>
                <a:latin typeface="Arial" pitchFamily="34" charset="0"/>
                <a:ea typeface="Segoe UI"/>
                <a:cs typeface="Arial" pitchFamily="34" charset="0"/>
              </a:rPr>
              <a:t>Câu 2: Thế nào là kháng nguyên, kháng thể?</a:t>
            </a:r>
          </a:p>
        </p:txBody>
      </p:sp>
      <p:sp>
        <p:nvSpPr>
          <p:cNvPr id="24" name="Rectangle 23"/>
          <p:cNvSpPr/>
          <p:nvPr/>
        </p:nvSpPr>
        <p:spPr>
          <a:xfrm>
            <a:off x="418984" y="1902554"/>
            <a:ext cx="8725019" cy="1532727"/>
          </a:xfrm>
          <a:prstGeom prst="rect">
            <a:avLst/>
          </a:prstGeom>
        </p:spPr>
        <p:txBody>
          <a:bodyPr wrap="square" lIns="91440" tIns="45720" rIns="91440" bIns="45720">
            <a:spAutoFit/>
          </a:bodyPr>
          <a:lstStyle/>
          <a:p>
            <a:pPr indent="457200" algn="just">
              <a:lnSpc>
                <a:spcPct val="130000"/>
              </a:lnSpc>
            </a:pPr>
            <a:r>
              <a:rPr lang="en-US" sz="2400" dirty="0">
                <a:solidFill>
                  <a:schemeClr val="accent1"/>
                </a:solidFill>
                <a:latin typeface="Arial" pitchFamily="34" charset="0"/>
                <a:ea typeface="Segoe UI"/>
                <a:cs typeface="Arial" pitchFamily="34" charset="0"/>
              </a:rPr>
              <a:t>Câu 3: Tiêm vacxin có vai trò gì trong việc phòng bệnh? Kể tên một số loại bệnh mà em đã được tiêm vacxin để phòng tránh?</a:t>
            </a:r>
          </a:p>
        </p:txBody>
      </p:sp>
      <p:pic>
        <p:nvPicPr>
          <p:cNvPr id="25"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72000" y="3013666"/>
            <a:ext cx="2130360" cy="2073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876364" y="3489959"/>
            <a:ext cx="2081193" cy="1293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283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2"/>
                                        </p:tgtEl>
                                      </p:cBhvr>
                                    </p:animEffect>
                                    <p:set>
                                      <p:cBhvr>
                                        <p:cTn id="20" dur="1" fill="hold">
                                          <p:stCondLst>
                                            <p:cond delay="499"/>
                                          </p:stCondLst>
                                        </p:cTn>
                                        <p:tgtEl>
                                          <p:spTgt spid="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1" nodeType="clickEffect">
                                  <p:stCondLst>
                                    <p:cond delay="0"/>
                                  </p:stCondLst>
                                  <p:childTnLst>
                                    <p:anim calcmode="lin" valueType="num">
                                      <p:cBhvr additive="base">
                                        <p:cTn id="38" dur="500"/>
                                        <p:tgtEl>
                                          <p:spTgt spid="4"/>
                                        </p:tgtEl>
                                        <p:attrNameLst>
                                          <p:attrName>ppt_x</p:attrName>
                                        </p:attrNameLst>
                                      </p:cBhvr>
                                      <p:tavLst>
                                        <p:tav tm="0">
                                          <p:val>
                                            <p:strVal val="ppt_x"/>
                                          </p:val>
                                        </p:tav>
                                        <p:tav tm="100000">
                                          <p:val>
                                            <p:strVal val="ppt_x"/>
                                          </p:val>
                                        </p:tav>
                                      </p:tavLst>
                                    </p:anim>
                                    <p:anim calcmode="lin" valueType="num">
                                      <p:cBhvr additive="base">
                                        <p:cTn id="39" dur="500"/>
                                        <p:tgtEl>
                                          <p:spTgt spid="4"/>
                                        </p:tgtEl>
                                        <p:attrNameLst>
                                          <p:attrName>ppt_y</p:attrName>
                                        </p:attrNameLst>
                                      </p:cBhvr>
                                      <p:tavLst>
                                        <p:tav tm="0">
                                          <p:val>
                                            <p:strVal val="ppt_y"/>
                                          </p:val>
                                        </p:tav>
                                        <p:tav tm="100000">
                                          <p:val>
                                            <p:strVal val="1+ppt_h/2"/>
                                          </p:val>
                                        </p:tav>
                                      </p:tavLst>
                                    </p:anim>
                                    <p:set>
                                      <p:cBhvr>
                                        <p:cTn id="40" dur="1" fill="hold">
                                          <p:stCondLst>
                                            <p:cond delay="499"/>
                                          </p:stCondLst>
                                        </p:cTn>
                                        <p:tgtEl>
                                          <p:spTgt spid="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1000"/>
                                        <p:tgtEl>
                                          <p:spTgt spid="24"/>
                                        </p:tgtEl>
                                      </p:cBhvr>
                                    </p:animEffect>
                                    <p:anim calcmode="lin" valueType="num">
                                      <p:cBhvr>
                                        <p:cTn id="60" dur="1000" fill="hold"/>
                                        <p:tgtEl>
                                          <p:spTgt spid="24"/>
                                        </p:tgtEl>
                                        <p:attrNameLst>
                                          <p:attrName>ppt_x</p:attrName>
                                        </p:attrNameLst>
                                      </p:cBhvr>
                                      <p:tavLst>
                                        <p:tav tm="0">
                                          <p:val>
                                            <p:strVal val="#ppt_x"/>
                                          </p:val>
                                        </p:tav>
                                        <p:tav tm="100000">
                                          <p:val>
                                            <p:strVal val="#ppt_x"/>
                                          </p:val>
                                        </p:tav>
                                      </p:tavLst>
                                    </p:anim>
                                    <p:anim calcmode="lin" valueType="num">
                                      <p:cBhvr>
                                        <p:cTn id="6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1000"/>
                                        <p:tgtEl>
                                          <p:spTgt spid="25"/>
                                        </p:tgtEl>
                                      </p:cBhvr>
                                    </p:animEffect>
                                    <p:anim calcmode="lin" valueType="num">
                                      <p:cBhvr>
                                        <p:cTn id="67" dur="1000" fill="hold"/>
                                        <p:tgtEl>
                                          <p:spTgt spid="25"/>
                                        </p:tgtEl>
                                        <p:attrNameLst>
                                          <p:attrName>ppt_x</p:attrName>
                                        </p:attrNameLst>
                                      </p:cBhvr>
                                      <p:tavLst>
                                        <p:tav tm="0">
                                          <p:val>
                                            <p:strVal val="#ppt_x"/>
                                          </p:val>
                                        </p:tav>
                                        <p:tav tm="100000">
                                          <p:val>
                                            <p:strVal val="#ppt_x"/>
                                          </p:val>
                                        </p:tav>
                                      </p:tavLst>
                                    </p:anim>
                                    <p:anim calcmode="lin" valueType="num">
                                      <p:cBhvr>
                                        <p:cTn id="68" dur="1000" fill="hold"/>
                                        <p:tgtEl>
                                          <p:spTgt spid="25"/>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1000"/>
                                        <p:tgtEl>
                                          <p:spTgt spid="26"/>
                                        </p:tgtEl>
                                      </p:cBhvr>
                                    </p:animEffect>
                                    <p:anim calcmode="lin" valueType="num">
                                      <p:cBhvr>
                                        <p:cTn id="72" dur="1000" fill="hold"/>
                                        <p:tgtEl>
                                          <p:spTgt spid="26"/>
                                        </p:tgtEl>
                                        <p:attrNameLst>
                                          <p:attrName>ppt_x</p:attrName>
                                        </p:attrNameLst>
                                      </p:cBhvr>
                                      <p:tavLst>
                                        <p:tav tm="0">
                                          <p:val>
                                            <p:strVal val="#ppt_x"/>
                                          </p:val>
                                        </p:tav>
                                        <p:tav tm="100000">
                                          <p:val>
                                            <p:strVal val="#ppt_x"/>
                                          </p:val>
                                        </p:tav>
                                      </p:tavLst>
                                    </p:anim>
                                    <p:anim calcmode="lin" valueType="num">
                                      <p:cBhvr>
                                        <p:cTn id="7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P spid="4" grpId="0"/>
      <p:bldP spid="4" grpId="1"/>
      <p:bldP spid="22"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0" name="Freeform 10"/>
          <p:cNvSpPr/>
          <p:nvPr/>
        </p:nvSpPr>
        <p:spPr>
          <a:xfrm>
            <a:off x="7492978" y="2260397"/>
            <a:ext cx="1615211" cy="1506184"/>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Freeform 14"/>
          <p:cNvSpPr/>
          <p:nvPr/>
        </p:nvSpPr>
        <p:spPr>
          <a:xfrm>
            <a:off x="7710442" y="1245935"/>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TextBox 2"/>
          <p:cNvSpPr txBox="1"/>
          <p:nvPr/>
        </p:nvSpPr>
        <p:spPr>
          <a:xfrm>
            <a:off x="1231440" y="147263"/>
            <a:ext cx="6534819" cy="461665"/>
          </a:xfrm>
          <a:prstGeom prst="rect">
            <a:avLst/>
          </a:prstGeom>
          <a:solidFill>
            <a:schemeClr val="accent6">
              <a:lumMod val="20000"/>
              <a:lumOff val="80000"/>
            </a:schemeClr>
          </a:solidFill>
        </p:spPr>
        <p:txBody>
          <a:bodyPr wrap="square" lIns="91440" tIns="45720" rIns="91440" bIns="45720" rtlCol="0">
            <a:spAutoFit/>
          </a:bodyPr>
          <a:lstStyle/>
          <a:p>
            <a:r>
              <a:rPr lang="nl-NL" sz="2400" dirty="0">
                <a:latin typeface="Arial" pitchFamily="34" charset="0"/>
                <a:ea typeface="Courier New"/>
                <a:cs typeface="Arial" pitchFamily="34" charset="0"/>
              </a:rPr>
              <a:t>Quan sát đoạn video và tiếp tục trả lời câu hỏi:</a:t>
            </a:r>
            <a:endParaRPr lang="en-US" sz="2400" dirty="0">
              <a:latin typeface="Arial" pitchFamily="34" charset="0"/>
              <a:cs typeface="Arial" pitchFamily="34" charset="0"/>
            </a:endParaRPr>
          </a:p>
        </p:txBody>
      </p:sp>
      <p:sp>
        <p:nvSpPr>
          <p:cNvPr id="19" name="Rectangle 18"/>
          <p:cNvSpPr/>
          <p:nvPr/>
        </p:nvSpPr>
        <p:spPr>
          <a:xfrm>
            <a:off x="50008" y="606841"/>
            <a:ext cx="9029700" cy="3293209"/>
          </a:xfrm>
          <a:prstGeom prst="rect">
            <a:avLst/>
          </a:prstGeom>
          <a:solidFill>
            <a:schemeClr val="accent1">
              <a:lumMod val="20000"/>
              <a:lumOff val="80000"/>
            </a:schemeClr>
          </a:solidFill>
        </p:spPr>
        <p:txBody>
          <a:bodyPr wrap="square" lIns="91440" tIns="45720" rIns="91440" bIns="45720">
            <a:spAutoFit/>
          </a:bodyPr>
          <a:lstStyle/>
          <a:p>
            <a:pPr indent="457200" algn="just">
              <a:lnSpc>
                <a:spcPct val="130000"/>
              </a:lnSpc>
            </a:pPr>
            <a:r>
              <a:rPr lang="nl-NL" sz="2000" dirty="0">
                <a:latin typeface="Arial" pitchFamily="34" charset="0"/>
                <a:ea typeface="Segoe UI"/>
                <a:cs typeface="Arial" pitchFamily="34" charset="0"/>
              </a:rPr>
              <a:t>Câu 4: </a:t>
            </a:r>
            <a:endParaRPr lang="en-US" sz="2000" dirty="0">
              <a:latin typeface="Arial" pitchFamily="34" charset="0"/>
              <a:ea typeface="Segoe UI"/>
              <a:cs typeface="Arial" pitchFamily="34" charset="0"/>
            </a:endParaRPr>
          </a:p>
          <a:p>
            <a:pPr indent="457200" algn="just">
              <a:lnSpc>
                <a:spcPct val="130000"/>
              </a:lnSpc>
            </a:pPr>
            <a:r>
              <a:rPr lang="nl-NL" sz="2000" dirty="0">
                <a:latin typeface="Arial" pitchFamily="34" charset="0"/>
                <a:ea typeface="Segoe UI"/>
                <a:cs typeface="Arial" pitchFamily="34" charset="0"/>
              </a:rPr>
              <a:t>a. Hoạt động miễn dịch của cơ thể có sự tham gia của những tế bào nào?</a:t>
            </a:r>
            <a:endParaRPr lang="en-US" sz="2000" dirty="0">
              <a:latin typeface="Arial" pitchFamily="34" charset="0"/>
              <a:ea typeface="Segoe UI"/>
              <a:cs typeface="Arial" pitchFamily="34" charset="0"/>
            </a:endParaRPr>
          </a:p>
          <a:p>
            <a:pPr indent="457200" algn="just">
              <a:lnSpc>
                <a:spcPct val="130000"/>
              </a:lnSpc>
            </a:pPr>
            <a:r>
              <a:rPr lang="nl-NL" sz="2000" dirty="0">
                <a:latin typeface="Arial" pitchFamily="34" charset="0"/>
                <a:ea typeface="Segoe UI"/>
                <a:cs typeface="Arial" pitchFamily="34" charset="0"/>
              </a:rPr>
              <a:t>b. Điền thông tin loại tế bào phù hợp với thông tin tương ứng dưới đây:</a:t>
            </a:r>
            <a:endParaRPr lang="en-US" sz="2000" dirty="0">
              <a:latin typeface="Arial" pitchFamily="34" charset="0"/>
              <a:ea typeface="Segoe UI"/>
              <a:cs typeface="Arial" pitchFamily="34" charset="0"/>
            </a:endParaRPr>
          </a:p>
          <a:p>
            <a:pPr indent="457200" algn="just">
              <a:lnSpc>
                <a:spcPct val="130000"/>
              </a:lnSpc>
            </a:pPr>
            <a:r>
              <a:rPr lang="nl-NL" sz="2000" dirty="0">
                <a:latin typeface="Arial" pitchFamily="34" charset="0"/>
                <a:ea typeface="Segoe UI"/>
                <a:cs typeface="Arial" pitchFamily="34" charset="0"/>
              </a:rPr>
              <a:t>- .....(1).......đến bắt và tiêu hóa mầm bệnh khi chúng mới đến xâm nhập.</a:t>
            </a:r>
            <a:endParaRPr lang="en-US" sz="2000" dirty="0">
              <a:latin typeface="Arial" pitchFamily="34" charset="0"/>
              <a:ea typeface="Segoe UI"/>
              <a:cs typeface="Arial" pitchFamily="34" charset="0"/>
            </a:endParaRPr>
          </a:p>
          <a:p>
            <a:pPr indent="457200" algn="just">
              <a:lnSpc>
                <a:spcPct val="130000"/>
              </a:lnSpc>
            </a:pPr>
            <a:r>
              <a:rPr lang="nl-NL" sz="2000" dirty="0">
                <a:latin typeface="Arial" pitchFamily="34" charset="0"/>
                <a:ea typeface="Segoe UI"/>
                <a:cs typeface="Arial" pitchFamily="34" charset="0"/>
              </a:rPr>
              <a:t>- ......(2)..... tạo ra các hàng rào bẫy và giết các vi khuần.</a:t>
            </a:r>
            <a:endParaRPr lang="en-US" sz="2000" dirty="0">
              <a:latin typeface="Arial" pitchFamily="34" charset="0"/>
              <a:ea typeface="Segoe UI"/>
              <a:cs typeface="Arial" pitchFamily="34" charset="0"/>
            </a:endParaRPr>
          </a:p>
          <a:p>
            <a:pPr indent="457200" algn="just">
              <a:lnSpc>
                <a:spcPct val="130000"/>
              </a:lnSpc>
            </a:pPr>
            <a:r>
              <a:rPr lang="nl-NL" sz="2000" dirty="0">
                <a:latin typeface="Arial" pitchFamily="34" charset="0"/>
                <a:ea typeface="Segoe UI"/>
                <a:cs typeface="Arial" pitchFamily="34" charset="0"/>
              </a:rPr>
              <a:t>- .....(3)...... và ......(4)....... tham gia vào quá trình tạo ra kháng thể để bất hoạt và tiêu diệt mầm bệnh.</a:t>
            </a:r>
            <a:endParaRPr lang="en-US" sz="2000" dirty="0">
              <a:latin typeface="Arial" pitchFamily="34" charset="0"/>
              <a:ea typeface="Segoe UI"/>
              <a:cs typeface="Arial" pitchFamily="34" charset="0"/>
            </a:endParaRPr>
          </a:p>
          <a:p>
            <a:pPr indent="457200" algn="just">
              <a:lnSpc>
                <a:spcPct val="130000"/>
              </a:lnSpc>
            </a:pPr>
            <a:r>
              <a:rPr lang="nl-NL" sz="2000" dirty="0">
                <a:latin typeface="Arial" pitchFamily="34" charset="0"/>
                <a:ea typeface="Segoe UI"/>
                <a:cs typeface="Arial" pitchFamily="34" charset="0"/>
              </a:rPr>
              <a:t>- ......(5)........ có khả năng ghi nhớ mầm bệnh để tiêu diệt chúng lần sau.</a:t>
            </a:r>
            <a:endParaRPr lang="en-US" sz="2000" dirty="0">
              <a:latin typeface="Arial" pitchFamily="34" charset="0"/>
              <a:ea typeface="Segoe UI"/>
              <a:cs typeface="Arial" pitchFamily="34" charset="0"/>
            </a:endParaRPr>
          </a:p>
        </p:txBody>
      </p:sp>
    </p:spTree>
    <p:extLst>
      <p:ext uri="{BB962C8B-B14F-4D97-AF65-F5344CB8AC3E}">
        <p14:creationId xmlns:p14="http://schemas.microsoft.com/office/powerpoint/2010/main" val="121500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alphaModFix amt="68000"/>
          </a:blip>
          <a:srcRect l="16666" t="21875" r="16666" b="21875"/>
          <a:stretch>
            <a:fillRect/>
          </a:stretch>
        </p:blipFill>
        <p:spPr>
          <a:xfrm>
            <a:off x="0" y="-40974"/>
            <a:ext cx="9144000" cy="5143500"/>
          </a:xfrm>
          <a:prstGeom prst="rect">
            <a:avLst/>
          </a:prstGeom>
        </p:spPr>
      </p:pic>
      <p:sp>
        <p:nvSpPr>
          <p:cNvPr id="10" name="Freeform 10"/>
          <p:cNvSpPr/>
          <p:nvPr/>
        </p:nvSpPr>
        <p:spPr>
          <a:xfrm>
            <a:off x="7492978" y="2260397"/>
            <a:ext cx="1615211" cy="1506184"/>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Freeform 14"/>
          <p:cNvSpPr/>
          <p:nvPr/>
        </p:nvSpPr>
        <p:spPr>
          <a:xfrm>
            <a:off x="7710442" y="1245935"/>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pic>
        <p:nvPicPr>
          <p:cNvPr id="3" name="Bạn có biết- Cách hệ miễn dịch chiến đấu để bảo vệ cơ thể.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72843" y="-40974"/>
            <a:ext cx="9216843" cy="5184475"/>
          </a:xfrm>
          <a:prstGeom prst="rect">
            <a:avLst/>
          </a:prstGeom>
        </p:spPr>
      </p:pic>
    </p:spTree>
    <p:extLst>
      <p:ext uri="{BB962C8B-B14F-4D97-AF65-F5344CB8AC3E}">
        <p14:creationId xmlns:p14="http://schemas.microsoft.com/office/powerpoint/2010/main" val="37549698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Rectangle 2"/>
          <p:cNvSpPr/>
          <p:nvPr/>
        </p:nvSpPr>
        <p:spPr>
          <a:xfrm>
            <a:off x="837969" y="146379"/>
            <a:ext cx="8055663" cy="830997"/>
          </a:xfrm>
          <a:prstGeom prst="rect">
            <a:avLst/>
          </a:prstGeom>
        </p:spPr>
        <p:txBody>
          <a:bodyPr wrap="square" lIns="91440" tIns="45720" rIns="91440" bIns="45720">
            <a:spAutoFit/>
          </a:bodyPr>
          <a:lstStyle/>
          <a:p>
            <a:r>
              <a:rPr lang="nl-NL" sz="2400" dirty="0">
                <a:latin typeface="Arial" pitchFamily="34" charset="0"/>
                <a:ea typeface="Courier New"/>
                <a:cs typeface="Arial" pitchFamily="34" charset="0"/>
              </a:rPr>
              <a:t>a. Hoạt động miễn dịch của cơ thể có sự tham gia của các tế bào bạch cầu</a:t>
            </a:r>
            <a:endParaRPr lang="en-US" sz="2400" dirty="0">
              <a:latin typeface="Arial" pitchFamily="34" charset="0"/>
              <a:cs typeface="Arial" pitchFamily="34" charset="0"/>
            </a:endParaRPr>
          </a:p>
        </p:txBody>
      </p:sp>
      <p:sp>
        <p:nvSpPr>
          <p:cNvPr id="4" name="Rectangle 3"/>
          <p:cNvSpPr/>
          <p:nvPr/>
        </p:nvSpPr>
        <p:spPr>
          <a:xfrm>
            <a:off x="418989" y="977372"/>
            <a:ext cx="8558599" cy="1052596"/>
          </a:xfrm>
          <a:prstGeom prst="rect">
            <a:avLst/>
          </a:prstGeom>
        </p:spPr>
        <p:txBody>
          <a:bodyPr wrap="square" lIns="91440" tIns="45720" rIns="91440" bIns="45720">
            <a:spAutoFit/>
          </a:bodyPr>
          <a:lstStyle/>
          <a:p>
            <a:pPr indent="457200" algn="just">
              <a:lnSpc>
                <a:spcPct val="130000"/>
              </a:lnSpc>
            </a:pPr>
            <a:r>
              <a:rPr lang="nl-NL" sz="2400" dirty="0">
                <a:solidFill>
                  <a:prstClr val="black"/>
                </a:solidFill>
                <a:latin typeface="Arial" pitchFamily="34" charset="0"/>
                <a:ea typeface="Segoe UI"/>
                <a:cs typeface="Arial" pitchFamily="34" charset="0"/>
              </a:rPr>
              <a:t>b. Điền thông tin loại tế bào phù hợp với thông tin tương ứng dưới đây:</a:t>
            </a:r>
            <a:endParaRPr lang="en-US" sz="2400" dirty="0">
              <a:solidFill>
                <a:prstClr val="black"/>
              </a:solidFill>
              <a:latin typeface="Arial" pitchFamily="34" charset="0"/>
              <a:ea typeface="Segoe UI"/>
              <a:cs typeface="Arial" pitchFamily="34" charset="0"/>
            </a:endParaRPr>
          </a:p>
        </p:txBody>
      </p:sp>
      <p:sp>
        <p:nvSpPr>
          <p:cNvPr id="5" name="Rectangle 4"/>
          <p:cNvSpPr/>
          <p:nvPr/>
        </p:nvSpPr>
        <p:spPr>
          <a:xfrm>
            <a:off x="289598" y="1861898"/>
            <a:ext cx="8010982" cy="892552"/>
          </a:xfrm>
          <a:prstGeom prst="rect">
            <a:avLst/>
          </a:prstGeom>
        </p:spPr>
        <p:txBody>
          <a:bodyPr wrap="square" lIns="91440" tIns="45720" rIns="91440" bIns="45720">
            <a:spAutoFit/>
          </a:bodyPr>
          <a:lstStyle/>
          <a:p>
            <a:pPr indent="457200" algn="just">
              <a:lnSpc>
                <a:spcPct val="130000"/>
              </a:lnSpc>
            </a:pPr>
            <a:r>
              <a:rPr lang="nl-NL" sz="2000" dirty="0">
                <a:solidFill>
                  <a:prstClr val="black"/>
                </a:solidFill>
                <a:latin typeface="Arial" pitchFamily="34" charset="0"/>
                <a:ea typeface="Segoe UI"/>
                <a:cs typeface="Arial" pitchFamily="34" charset="0"/>
              </a:rPr>
              <a:t>- </a:t>
            </a:r>
            <a:r>
              <a:rPr lang="nl-NL" sz="2000" dirty="0">
                <a:solidFill>
                  <a:srgbClr val="FF0000"/>
                </a:solidFill>
                <a:latin typeface="Arial" pitchFamily="34" charset="0"/>
                <a:ea typeface="Segoe UI"/>
                <a:cs typeface="Arial" pitchFamily="34" charset="0"/>
              </a:rPr>
              <a:t>Đại thực bào </a:t>
            </a:r>
            <a:r>
              <a:rPr lang="nl-NL" sz="2000" dirty="0">
                <a:solidFill>
                  <a:prstClr val="black"/>
                </a:solidFill>
                <a:latin typeface="Arial" pitchFamily="34" charset="0"/>
                <a:ea typeface="Segoe UI"/>
                <a:cs typeface="Arial" pitchFamily="34" charset="0"/>
              </a:rPr>
              <a:t>đến bắt và tiêu hóa mầm bệnh khi chúng mới đến xâm nhập.</a:t>
            </a:r>
            <a:endParaRPr lang="en-US" sz="2000" dirty="0">
              <a:solidFill>
                <a:prstClr val="black"/>
              </a:solidFill>
              <a:latin typeface="Arial" pitchFamily="34" charset="0"/>
              <a:ea typeface="Segoe UI"/>
              <a:cs typeface="Arial" pitchFamily="34" charset="0"/>
            </a:endParaRPr>
          </a:p>
        </p:txBody>
      </p:sp>
      <p:sp>
        <p:nvSpPr>
          <p:cNvPr id="6" name="Rectangle 5"/>
          <p:cNvSpPr/>
          <p:nvPr/>
        </p:nvSpPr>
        <p:spPr>
          <a:xfrm>
            <a:off x="289602" y="2585361"/>
            <a:ext cx="8170761" cy="492443"/>
          </a:xfrm>
          <a:prstGeom prst="rect">
            <a:avLst/>
          </a:prstGeom>
        </p:spPr>
        <p:txBody>
          <a:bodyPr wrap="square" lIns="91440" tIns="45720" rIns="91440" bIns="45720">
            <a:spAutoFit/>
          </a:bodyPr>
          <a:lstStyle/>
          <a:p>
            <a:pPr indent="457200" algn="just">
              <a:lnSpc>
                <a:spcPct val="130000"/>
              </a:lnSpc>
            </a:pPr>
            <a:r>
              <a:rPr lang="nl-NL" sz="2000" dirty="0">
                <a:solidFill>
                  <a:prstClr val="black"/>
                </a:solidFill>
                <a:latin typeface="Arial" pitchFamily="34" charset="0"/>
                <a:ea typeface="Segoe UI"/>
                <a:cs typeface="Arial" pitchFamily="34" charset="0"/>
              </a:rPr>
              <a:t>- </a:t>
            </a:r>
            <a:r>
              <a:rPr lang="nl-NL" sz="2000" dirty="0">
                <a:solidFill>
                  <a:srgbClr val="FF0000"/>
                </a:solidFill>
                <a:latin typeface="Arial" pitchFamily="34" charset="0"/>
                <a:ea typeface="Segoe UI"/>
                <a:cs typeface="Arial" pitchFamily="34" charset="0"/>
              </a:rPr>
              <a:t>Bạch cầu trung tính </a:t>
            </a:r>
            <a:r>
              <a:rPr lang="nl-NL" sz="2000" dirty="0">
                <a:solidFill>
                  <a:prstClr val="black"/>
                </a:solidFill>
                <a:latin typeface="Arial" pitchFamily="34" charset="0"/>
                <a:ea typeface="Segoe UI"/>
                <a:cs typeface="Arial" pitchFamily="34" charset="0"/>
              </a:rPr>
              <a:t>tạo ra các hàng rào bẫy và giết các vi khuần.</a:t>
            </a:r>
            <a:endParaRPr lang="en-US" sz="2000" dirty="0">
              <a:solidFill>
                <a:prstClr val="black"/>
              </a:solidFill>
              <a:latin typeface="Arial" pitchFamily="34" charset="0"/>
              <a:ea typeface="Segoe UI"/>
              <a:cs typeface="Arial" pitchFamily="34" charset="0"/>
            </a:endParaRPr>
          </a:p>
        </p:txBody>
      </p:sp>
      <p:sp>
        <p:nvSpPr>
          <p:cNvPr id="7" name="Rectangle 6"/>
          <p:cNvSpPr/>
          <p:nvPr/>
        </p:nvSpPr>
        <p:spPr>
          <a:xfrm>
            <a:off x="254288" y="3048465"/>
            <a:ext cx="8429374" cy="892552"/>
          </a:xfrm>
          <a:prstGeom prst="rect">
            <a:avLst/>
          </a:prstGeom>
        </p:spPr>
        <p:txBody>
          <a:bodyPr wrap="square" lIns="91440" tIns="45720" rIns="91440" bIns="45720">
            <a:spAutoFit/>
          </a:bodyPr>
          <a:lstStyle/>
          <a:p>
            <a:pPr indent="457200" algn="just">
              <a:lnSpc>
                <a:spcPct val="130000"/>
              </a:lnSpc>
            </a:pPr>
            <a:r>
              <a:rPr lang="nl-NL" sz="2000" dirty="0">
                <a:solidFill>
                  <a:prstClr val="black"/>
                </a:solidFill>
                <a:latin typeface="Arial" pitchFamily="34" charset="0"/>
                <a:ea typeface="Segoe UI"/>
                <a:cs typeface="Arial" pitchFamily="34" charset="0"/>
              </a:rPr>
              <a:t>- </a:t>
            </a:r>
            <a:r>
              <a:rPr lang="nl-NL" sz="2000" dirty="0">
                <a:solidFill>
                  <a:srgbClr val="FF0000"/>
                </a:solidFill>
                <a:latin typeface="Arial" pitchFamily="34" charset="0"/>
                <a:ea typeface="Courier New"/>
                <a:cs typeface="Arial" pitchFamily="34" charset="0"/>
              </a:rPr>
              <a:t>Tế bào Limpho B </a:t>
            </a:r>
            <a:r>
              <a:rPr lang="nl-NL" sz="2000" dirty="0">
                <a:latin typeface="Arial" pitchFamily="34" charset="0"/>
                <a:ea typeface="Courier New"/>
                <a:cs typeface="Arial" pitchFamily="34" charset="0"/>
              </a:rPr>
              <a:t>và</a:t>
            </a:r>
            <a:r>
              <a:rPr lang="nl-NL" sz="2000" dirty="0">
                <a:solidFill>
                  <a:srgbClr val="FF0000"/>
                </a:solidFill>
                <a:latin typeface="Arial" pitchFamily="34" charset="0"/>
                <a:ea typeface="Courier New"/>
                <a:cs typeface="Arial" pitchFamily="34" charset="0"/>
              </a:rPr>
              <a:t> tế bào Limpho T </a:t>
            </a:r>
            <a:r>
              <a:rPr lang="nl-NL" sz="2000" dirty="0">
                <a:solidFill>
                  <a:prstClr val="black"/>
                </a:solidFill>
                <a:latin typeface="Arial" pitchFamily="34" charset="0"/>
                <a:ea typeface="Segoe UI"/>
                <a:cs typeface="Arial" pitchFamily="34" charset="0"/>
              </a:rPr>
              <a:t>tham gia vào quá trình tạo ra kháng thể để bất hoạt và tiêu diệt mầm bệnh.</a:t>
            </a:r>
            <a:endParaRPr lang="en-US" sz="2000" dirty="0">
              <a:solidFill>
                <a:prstClr val="black"/>
              </a:solidFill>
              <a:latin typeface="Arial" pitchFamily="34" charset="0"/>
              <a:ea typeface="Segoe UI"/>
              <a:cs typeface="Arial" pitchFamily="34" charset="0"/>
            </a:endParaRPr>
          </a:p>
        </p:txBody>
      </p:sp>
      <p:sp>
        <p:nvSpPr>
          <p:cNvPr id="8" name="Rectangle 7"/>
          <p:cNvSpPr/>
          <p:nvPr/>
        </p:nvSpPr>
        <p:spPr>
          <a:xfrm>
            <a:off x="831892" y="4075771"/>
            <a:ext cx="8061736" cy="707886"/>
          </a:xfrm>
          <a:prstGeom prst="rect">
            <a:avLst/>
          </a:prstGeom>
        </p:spPr>
        <p:txBody>
          <a:bodyPr wrap="square" lIns="91440" tIns="45720" rIns="91440" bIns="45720">
            <a:spAutoFit/>
          </a:bodyPr>
          <a:lstStyle/>
          <a:p>
            <a:r>
              <a:rPr lang="nl-NL" sz="2000" dirty="0">
                <a:solidFill>
                  <a:prstClr val="black"/>
                </a:solidFill>
                <a:latin typeface="Arial" pitchFamily="34" charset="0"/>
                <a:ea typeface="Segoe UI"/>
                <a:cs typeface="Arial" pitchFamily="34" charset="0"/>
              </a:rPr>
              <a:t>- </a:t>
            </a:r>
            <a:r>
              <a:rPr lang="nl-NL" sz="2000" dirty="0">
                <a:solidFill>
                  <a:srgbClr val="FF0000"/>
                </a:solidFill>
                <a:latin typeface="Arial" panose="020B0604020202020204" pitchFamily="34" charset="0"/>
                <a:ea typeface="Courier New"/>
                <a:cs typeface="Arial" panose="020B0604020202020204" pitchFamily="34" charset="0"/>
              </a:rPr>
              <a:t>Tế bào Limpho T </a:t>
            </a:r>
            <a:r>
              <a:rPr lang="nl-NL" sz="2000" dirty="0">
                <a:solidFill>
                  <a:prstClr val="black"/>
                </a:solidFill>
                <a:latin typeface="Arial" pitchFamily="34" charset="0"/>
                <a:ea typeface="Segoe UI"/>
                <a:cs typeface="Arial" pitchFamily="34" charset="0"/>
              </a:rPr>
              <a:t>có khả năng ghi nhớ mầm bệnh để tiêu diệt chúng lần sau</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251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30630" y="-51707"/>
            <a:ext cx="9144000" cy="5143500"/>
          </a:xfrm>
          <a:prstGeom prst="rect">
            <a:avLst/>
          </a:prstGeom>
        </p:spPr>
      </p:pic>
      <p:sp>
        <p:nvSpPr>
          <p:cNvPr id="4" name="TextBox 4"/>
          <p:cNvSpPr txBox="1"/>
          <p:nvPr/>
        </p:nvSpPr>
        <p:spPr>
          <a:xfrm>
            <a:off x="789864" y="230155"/>
            <a:ext cx="7564272" cy="643670"/>
          </a:xfrm>
          <a:prstGeom prst="rect">
            <a:avLst/>
          </a:prstGeom>
        </p:spPr>
        <p:txBody>
          <a:bodyPr lIns="0" tIns="0" rIns="0" bIns="0" rtlCol="0" anchor="t">
            <a:spAutoFit/>
          </a:bodyPr>
          <a:lstStyle/>
          <a:p>
            <a:pPr algn="ctr" defTabSz="457200">
              <a:lnSpc>
                <a:spcPts val="4950"/>
              </a:lnSpc>
            </a:pPr>
            <a:r>
              <a:rPr lang="en-US" sz="5000" spc="163" dirty="0">
                <a:solidFill>
                  <a:srgbClr val="9BBB59">
                    <a:lumMod val="50000"/>
                  </a:srgbClr>
                </a:solidFill>
                <a:latin typeface="Candara" panose="020E0502030303020204" pitchFamily="34" charset="0"/>
              </a:rPr>
              <a:t>KẾT LUẬN</a:t>
            </a:r>
          </a:p>
        </p:txBody>
      </p:sp>
      <p:sp>
        <p:nvSpPr>
          <p:cNvPr id="9" name="Freeform 9"/>
          <p:cNvSpPr/>
          <p:nvPr/>
        </p:nvSpPr>
        <p:spPr>
          <a:xfrm>
            <a:off x="7058412" y="3293488"/>
            <a:ext cx="1606181" cy="1556535"/>
          </a:xfrm>
          <a:custGeom>
            <a:avLst/>
            <a:gdLst/>
            <a:ahLst/>
            <a:cxnLst/>
            <a:rect l="l" t="t" r="r" b="b"/>
            <a:pathLst>
              <a:path w="3212361" h="3113070">
                <a:moveTo>
                  <a:pt x="0" y="0"/>
                </a:moveTo>
                <a:lnTo>
                  <a:pt x="3212361" y="0"/>
                </a:lnTo>
                <a:lnTo>
                  <a:pt x="3212361" y="3113070"/>
                </a:lnTo>
                <a:lnTo>
                  <a:pt x="0" y="31130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a:off x="6691845" y="271518"/>
            <a:ext cx="560944" cy="560944"/>
          </a:xfrm>
          <a:custGeom>
            <a:avLst/>
            <a:gdLst/>
            <a:ahLst/>
            <a:cxnLst/>
            <a:rect l="l" t="t" r="r" b="b"/>
            <a:pathLst>
              <a:path w="1121887" h="1121887">
                <a:moveTo>
                  <a:pt x="0" y="0"/>
                </a:moveTo>
                <a:lnTo>
                  <a:pt x="1121887" y="0"/>
                </a:lnTo>
                <a:lnTo>
                  <a:pt x="1121887" y="1121887"/>
                </a:lnTo>
                <a:lnTo>
                  <a:pt x="0" y="11218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Rectangle 11"/>
          <p:cNvSpPr/>
          <p:nvPr/>
        </p:nvSpPr>
        <p:spPr>
          <a:xfrm>
            <a:off x="304804" y="885205"/>
            <a:ext cx="8458199" cy="1006429"/>
          </a:xfrm>
          <a:prstGeom prst="rect">
            <a:avLst/>
          </a:prstGeom>
        </p:spPr>
        <p:txBody>
          <a:bodyPr wrap="square" lIns="45720" tIns="22860" rIns="45720" bIns="22860">
            <a:spAutoFit/>
          </a:bodyPr>
          <a:lstStyle/>
          <a:p>
            <a:pPr indent="457200" algn="just">
              <a:lnSpc>
                <a:spcPct val="130000"/>
              </a:lnSpc>
            </a:pPr>
            <a:r>
              <a:rPr lang="nl-NL" sz="2400" dirty="0">
                <a:solidFill>
                  <a:prstClr val="black"/>
                </a:solidFill>
                <a:latin typeface="Times New Roman"/>
                <a:ea typeface="Segoe UI"/>
              </a:rPr>
              <a:t>- Miễn dịch là khả năng cơ thể ngăn cản sự xâm nhập của mầm bệnh đồng thời chống lại mầm bệnh khi nó đã xâm nhập vào cơ thể.</a:t>
            </a:r>
            <a:endParaRPr lang="en-US" sz="2400" dirty="0">
              <a:solidFill>
                <a:prstClr val="black"/>
              </a:solidFill>
              <a:latin typeface="Segoe UI"/>
              <a:ea typeface="Segoe UI"/>
            </a:endParaRPr>
          </a:p>
        </p:txBody>
      </p:sp>
      <p:sp>
        <p:nvSpPr>
          <p:cNvPr id="13" name="Rectangle 12"/>
          <p:cNvSpPr/>
          <p:nvPr/>
        </p:nvSpPr>
        <p:spPr>
          <a:xfrm>
            <a:off x="324623" y="1875279"/>
            <a:ext cx="8438376" cy="1486561"/>
          </a:xfrm>
          <a:prstGeom prst="rect">
            <a:avLst/>
          </a:prstGeom>
        </p:spPr>
        <p:txBody>
          <a:bodyPr wrap="square" lIns="45720" tIns="22860" rIns="45720" bIns="22860">
            <a:spAutoFit/>
          </a:bodyPr>
          <a:lstStyle/>
          <a:p>
            <a:pPr indent="457200" algn="just">
              <a:lnSpc>
                <a:spcPct val="130000"/>
              </a:lnSpc>
            </a:pPr>
            <a:r>
              <a:rPr lang="en-US" sz="2400" dirty="0">
                <a:solidFill>
                  <a:prstClr val="black"/>
                </a:solidFill>
                <a:latin typeface="Times New Roman"/>
                <a:ea typeface="Segoe UI"/>
              </a:rPr>
              <a:t>- Kháng nguyên: là các chất lạ, khi xâm nhập vào cơ thể sẽ được các bạch cầu nhận diện và sinh ra kháng thể để chống lại kháng nguyên.</a:t>
            </a:r>
            <a:endParaRPr lang="en-US" sz="2400" dirty="0">
              <a:solidFill>
                <a:prstClr val="black"/>
              </a:solidFill>
              <a:latin typeface="Segoe UI"/>
              <a:ea typeface="Segoe UI"/>
            </a:endParaRPr>
          </a:p>
        </p:txBody>
      </p:sp>
      <p:sp>
        <p:nvSpPr>
          <p:cNvPr id="5" name="Notched Right Arrow 4"/>
          <p:cNvSpPr/>
          <p:nvPr/>
        </p:nvSpPr>
        <p:spPr>
          <a:xfrm>
            <a:off x="2438400" y="434809"/>
            <a:ext cx="533410" cy="304800"/>
          </a:xfrm>
          <a:prstGeom prst="notched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defTabSz="457200"/>
            <a:endParaRPr lang="en-US" sz="900">
              <a:solidFill>
                <a:prstClr val="white"/>
              </a:solidFill>
            </a:endParaRPr>
          </a:p>
        </p:txBody>
      </p:sp>
      <p:sp>
        <p:nvSpPr>
          <p:cNvPr id="16" name="Rectangle 15"/>
          <p:cNvSpPr/>
          <p:nvPr/>
        </p:nvSpPr>
        <p:spPr>
          <a:xfrm>
            <a:off x="283038" y="3310487"/>
            <a:ext cx="8186057" cy="1052596"/>
          </a:xfrm>
          <a:prstGeom prst="rect">
            <a:avLst/>
          </a:prstGeom>
        </p:spPr>
        <p:txBody>
          <a:bodyPr wrap="square" lIns="91440" tIns="45720" rIns="91440" bIns="45720">
            <a:spAutoFit/>
          </a:bodyPr>
          <a:lstStyle/>
          <a:p>
            <a:pPr indent="457200" algn="just">
              <a:lnSpc>
                <a:spcPct val="130000"/>
              </a:lnSpc>
            </a:pPr>
            <a:r>
              <a:rPr lang="en-US" sz="2400" dirty="0">
                <a:solidFill>
                  <a:prstClr val="black"/>
                </a:solidFill>
                <a:latin typeface="Times New Roman"/>
                <a:ea typeface="Segoe UI"/>
              </a:rPr>
              <a:t>- Kháng thể: Do bạch cầu tiết ra, có khả năng liên kết đặc hiệu với kháng nguyên.</a:t>
            </a:r>
            <a:endParaRPr lang="en-US" sz="2400" dirty="0">
              <a:solidFill>
                <a:prstClr val="black"/>
              </a:solidFill>
              <a:latin typeface="Segoe UI"/>
              <a:ea typeface="Segoe UI"/>
            </a:endParaRPr>
          </a:p>
        </p:txBody>
      </p:sp>
      <p:sp>
        <p:nvSpPr>
          <p:cNvPr id="17" name="Rectangle 16"/>
          <p:cNvSpPr/>
          <p:nvPr/>
        </p:nvSpPr>
        <p:spPr>
          <a:xfrm>
            <a:off x="97976" y="4379124"/>
            <a:ext cx="7913914" cy="572465"/>
          </a:xfrm>
          <a:prstGeom prst="rect">
            <a:avLst/>
          </a:prstGeom>
        </p:spPr>
        <p:txBody>
          <a:bodyPr wrap="square" lIns="91440" tIns="45720" rIns="91440" bIns="45720">
            <a:spAutoFit/>
          </a:bodyPr>
          <a:lstStyle/>
          <a:p>
            <a:pPr indent="457200" algn="just">
              <a:lnSpc>
                <a:spcPct val="130000"/>
              </a:lnSpc>
            </a:pPr>
            <a:r>
              <a:rPr lang="en-US" sz="2400" dirty="0">
                <a:solidFill>
                  <a:prstClr val="black"/>
                </a:solidFill>
                <a:latin typeface="Times New Roman"/>
                <a:ea typeface="Segoe UI"/>
              </a:rPr>
              <a:t>- Tiêm vacxin để tạo miễn dịch cho cơ thể.</a:t>
            </a:r>
            <a:endParaRPr lang="en-US" sz="2400" dirty="0">
              <a:solidFill>
                <a:prstClr val="black"/>
              </a:solidFill>
              <a:latin typeface="Segoe UI"/>
              <a:ea typeface="Segoe UI"/>
            </a:endParaRPr>
          </a:p>
        </p:txBody>
      </p:sp>
    </p:spTree>
    <p:extLst>
      <p:ext uri="{BB962C8B-B14F-4D97-AF65-F5344CB8AC3E}">
        <p14:creationId xmlns:p14="http://schemas.microsoft.com/office/powerpoint/2010/main" val="210265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1"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1"/>
      <p:bldP spid="13" grpId="0"/>
      <p:bldP spid="5" grpId="0" animBg="1"/>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alphaModFix amt="68000"/>
          </a:blip>
          <a:srcRect l="16666" t="21875" r="16666" b="21875"/>
          <a:stretch>
            <a:fillRect/>
          </a:stretch>
        </p:blipFill>
        <p:spPr>
          <a:xfrm>
            <a:off x="0" y="-40974"/>
            <a:ext cx="9144000" cy="5143500"/>
          </a:xfrm>
          <a:prstGeom prst="rect">
            <a:avLst/>
          </a:prstGeom>
        </p:spPr>
      </p:pic>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19"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3463" y="94815"/>
            <a:ext cx="9144000" cy="140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p:nvPr/>
        </p:nvSpPr>
        <p:spPr>
          <a:xfrm>
            <a:off x="659032" y="1407471"/>
            <a:ext cx="4373313" cy="461665"/>
          </a:xfrm>
          <a:prstGeom prst="rect">
            <a:avLst/>
          </a:prstGeom>
        </p:spPr>
        <p:txBody>
          <a:bodyPr wrap="none" lIns="91440" tIns="45720" rIns="91440" bIns="45720">
            <a:spAutoFit/>
          </a:bodyPr>
          <a:lstStyle/>
          <a:p>
            <a:r>
              <a:rPr lang="en-US" sz="2400" b="1" dirty="0">
                <a:solidFill>
                  <a:prstClr val="black"/>
                </a:solidFill>
                <a:latin typeface="Arial" pitchFamily="34" charset="0"/>
                <a:ea typeface="Courier New"/>
                <a:cs typeface="Arial" pitchFamily="34" charset="0"/>
              </a:rPr>
              <a:t>I.3 Nhóm máu và truyền máu</a:t>
            </a:r>
            <a:endParaRPr lang="en-US" sz="2400" b="1" dirty="0">
              <a:solidFill>
                <a:prstClr val="black"/>
              </a:solidFill>
              <a:latin typeface="Arial" pitchFamily="34" charset="0"/>
              <a:cs typeface="Arial" pitchFamily="34" charset="0"/>
            </a:endParaRPr>
          </a:p>
        </p:txBody>
      </p:sp>
      <p:sp>
        <p:nvSpPr>
          <p:cNvPr id="21" name="Rectangle 20"/>
          <p:cNvSpPr/>
          <p:nvPr/>
        </p:nvSpPr>
        <p:spPr>
          <a:xfrm>
            <a:off x="831896" y="150242"/>
            <a:ext cx="4373313" cy="461665"/>
          </a:xfrm>
          <a:prstGeom prst="rect">
            <a:avLst/>
          </a:prstGeom>
        </p:spPr>
        <p:txBody>
          <a:bodyPr wrap="none" lIns="91440" tIns="45720" rIns="91440" bIns="45720">
            <a:spAutoFit/>
          </a:bodyPr>
          <a:lstStyle/>
          <a:p>
            <a:r>
              <a:rPr lang="en-US" sz="2400" b="1" dirty="0">
                <a:solidFill>
                  <a:prstClr val="black"/>
                </a:solidFill>
                <a:latin typeface="Arial" pitchFamily="34" charset="0"/>
                <a:ea typeface="Courier New"/>
                <a:cs typeface="Arial" pitchFamily="34" charset="0"/>
              </a:rPr>
              <a:t>I.3 Nhóm máu và truyền máu</a:t>
            </a:r>
            <a:endParaRPr lang="en-US" sz="2400" b="1" dirty="0">
              <a:solidFill>
                <a:prstClr val="black"/>
              </a:solidFill>
              <a:latin typeface="Arial" pitchFamily="34" charset="0"/>
              <a:cs typeface="Arial" pitchFamily="34" charset="0"/>
            </a:endParaRPr>
          </a:p>
        </p:txBody>
      </p:sp>
      <p:sp>
        <p:nvSpPr>
          <p:cNvPr id="3" name="Rectangle 2"/>
          <p:cNvSpPr/>
          <p:nvPr/>
        </p:nvSpPr>
        <p:spPr>
          <a:xfrm>
            <a:off x="732548" y="611907"/>
            <a:ext cx="7812738" cy="830997"/>
          </a:xfrm>
          <a:prstGeom prst="rect">
            <a:avLst/>
          </a:prstGeom>
        </p:spPr>
        <p:txBody>
          <a:bodyPr wrap="square" lIns="91440" tIns="45720" rIns="91440" bIns="45720">
            <a:spAutoFit/>
          </a:bodyPr>
          <a:lstStyle/>
          <a:p>
            <a:pPr marL="457200" indent="457200" algn="just"/>
            <a:r>
              <a:rPr lang="nl-NL" sz="2400" dirty="0">
                <a:solidFill>
                  <a:srgbClr val="000000"/>
                </a:solidFill>
                <a:latin typeface="Arial" pitchFamily="34" charset="0"/>
                <a:ea typeface="Courier New"/>
                <a:cs typeface="Arial" pitchFamily="34" charset="0"/>
              </a:rPr>
              <a:t>Em hãy cho biết người ta dùng căn cứ nào để phân chia nhóm máu?</a:t>
            </a:r>
            <a:endParaRPr lang="en-US" sz="2400" dirty="0">
              <a:solidFill>
                <a:srgbClr val="000000"/>
              </a:solidFill>
              <a:latin typeface="Arial" pitchFamily="34" charset="0"/>
              <a:ea typeface="Courier New"/>
              <a:cs typeface="Arial" pitchFamily="34" charset="0"/>
            </a:endParaRPr>
          </a:p>
        </p:txBody>
      </p:sp>
      <p:sp>
        <p:nvSpPr>
          <p:cNvPr id="5" name="Rectangle 4"/>
          <p:cNvSpPr/>
          <p:nvPr/>
        </p:nvSpPr>
        <p:spPr>
          <a:xfrm>
            <a:off x="659028" y="654878"/>
            <a:ext cx="8318556" cy="1569660"/>
          </a:xfrm>
          <a:prstGeom prst="rect">
            <a:avLst/>
          </a:prstGeom>
        </p:spPr>
        <p:txBody>
          <a:bodyPr wrap="square" lIns="91440" tIns="45720" rIns="91440" bIns="45720">
            <a:spAutoFit/>
          </a:bodyPr>
          <a:lstStyle/>
          <a:p>
            <a:pPr marL="457200" indent="457200" algn="just"/>
            <a:r>
              <a:rPr lang="nl-NL" sz="2400" dirty="0">
                <a:solidFill>
                  <a:srgbClr val="000000"/>
                </a:solidFill>
                <a:latin typeface="Arial" pitchFamily="34" charset="0"/>
                <a:ea typeface="Courier New"/>
                <a:cs typeface="Arial" pitchFamily="34" charset="0"/>
              </a:rPr>
              <a:t>Các nhóm tham gia trò chơi như sau: Mỗi nhóm sẽ được nhận các tấm thẻ có tên các kháng nguyên và kháng thể. Trong thời gian 2 phút các nhóm sẽ chọn các kháng nguyên và kháng thể dán vào ô tương ứng.</a:t>
            </a:r>
            <a:endParaRPr lang="en-US" sz="2400" dirty="0">
              <a:solidFill>
                <a:srgbClr val="000000"/>
              </a:solidFill>
              <a:latin typeface="Arial" pitchFamily="34" charset="0"/>
              <a:ea typeface="Courier New"/>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92219114"/>
              </p:ext>
            </p:extLst>
          </p:nvPr>
        </p:nvGraphicFramePr>
        <p:xfrm>
          <a:off x="1338947" y="2387804"/>
          <a:ext cx="6662057" cy="2560320"/>
        </p:xfrm>
        <a:graphic>
          <a:graphicData uri="http://schemas.openxmlformats.org/drawingml/2006/table">
            <a:tbl>
              <a:tblPr firstRow="1" firstCol="1" bandRow="1">
                <a:tableStyleId>{5C22544A-7EE6-4342-B048-85BDC9FD1C3A}</a:tableStyleId>
              </a:tblPr>
              <a:tblGrid>
                <a:gridCol w="1545771">
                  <a:extLst>
                    <a:ext uri="{9D8B030D-6E8A-4147-A177-3AD203B41FA5}">
                      <a16:colId xmlns:a16="http://schemas.microsoft.com/office/drawing/2014/main" val="20000"/>
                    </a:ext>
                  </a:extLst>
                </a:gridCol>
                <a:gridCol w="2612572">
                  <a:extLst>
                    <a:ext uri="{9D8B030D-6E8A-4147-A177-3AD203B41FA5}">
                      <a16:colId xmlns:a16="http://schemas.microsoft.com/office/drawing/2014/main" val="20001"/>
                    </a:ext>
                  </a:extLst>
                </a:gridCol>
                <a:gridCol w="2503714">
                  <a:extLst>
                    <a:ext uri="{9D8B030D-6E8A-4147-A177-3AD203B41FA5}">
                      <a16:colId xmlns:a16="http://schemas.microsoft.com/office/drawing/2014/main" val="20002"/>
                    </a:ext>
                  </a:extLst>
                </a:gridCol>
              </a:tblGrid>
              <a:tr h="1097280">
                <a:tc>
                  <a:txBody>
                    <a:bodyPr/>
                    <a:lstStyle/>
                    <a:p>
                      <a:pPr marL="457200" algn="ctr">
                        <a:spcAft>
                          <a:spcPts val="0"/>
                        </a:spcAft>
                      </a:pPr>
                      <a:r>
                        <a:rPr lang="nl-NL" sz="2400" dirty="0">
                          <a:effectLst/>
                          <a:latin typeface="Arial" pitchFamily="34" charset="0"/>
                          <a:cs typeface="Arial" pitchFamily="34" charset="0"/>
                        </a:rPr>
                        <a:t>Nhóm máu</a:t>
                      </a:r>
                      <a:endParaRPr lang="en-US" sz="2400" dirty="0">
                        <a:solidFill>
                          <a:srgbClr val="000000"/>
                        </a:solidFill>
                        <a:effectLst/>
                        <a:latin typeface="Arial" pitchFamily="34" charset="0"/>
                        <a:ea typeface="Courier New"/>
                        <a:cs typeface="Arial" pitchFamily="34" charset="0"/>
                      </a:endParaRPr>
                    </a:p>
                  </a:txBody>
                  <a:tcPr marL="46927" marR="46927" marT="0" marB="0"/>
                </a:tc>
                <a:tc>
                  <a:txBody>
                    <a:bodyPr/>
                    <a:lstStyle/>
                    <a:p>
                      <a:pPr marL="457200" algn="ctr">
                        <a:spcAft>
                          <a:spcPts val="0"/>
                        </a:spcAft>
                      </a:pPr>
                      <a:r>
                        <a:rPr lang="nl-NL" sz="2400" dirty="0">
                          <a:effectLst/>
                          <a:latin typeface="Arial" pitchFamily="34" charset="0"/>
                          <a:cs typeface="Arial" pitchFamily="34" charset="0"/>
                        </a:rPr>
                        <a:t>Kháng nguyên trên hồng cầu</a:t>
                      </a:r>
                      <a:endParaRPr lang="en-US" sz="2400" dirty="0">
                        <a:solidFill>
                          <a:srgbClr val="000000"/>
                        </a:solidFill>
                        <a:effectLst/>
                        <a:latin typeface="Arial" pitchFamily="34" charset="0"/>
                        <a:ea typeface="Courier New"/>
                        <a:cs typeface="Arial" pitchFamily="34" charset="0"/>
                      </a:endParaRPr>
                    </a:p>
                  </a:txBody>
                  <a:tcPr marL="46927" marR="46927" marT="0" marB="0"/>
                </a:tc>
                <a:tc>
                  <a:txBody>
                    <a:bodyPr/>
                    <a:lstStyle/>
                    <a:p>
                      <a:pPr marL="457200" algn="ctr">
                        <a:spcAft>
                          <a:spcPts val="0"/>
                        </a:spcAft>
                      </a:pPr>
                      <a:r>
                        <a:rPr lang="nl-NL" sz="2400" dirty="0">
                          <a:effectLst/>
                          <a:latin typeface="Arial" pitchFamily="34" charset="0"/>
                          <a:cs typeface="Arial" pitchFamily="34" charset="0"/>
                        </a:rPr>
                        <a:t>Kháng thể trong huyết tương</a:t>
                      </a:r>
                      <a:endParaRPr lang="en-US" sz="2400" dirty="0">
                        <a:solidFill>
                          <a:srgbClr val="000000"/>
                        </a:solidFill>
                        <a:effectLst/>
                        <a:latin typeface="Arial" pitchFamily="34" charset="0"/>
                        <a:ea typeface="Courier New"/>
                        <a:cs typeface="Arial" pitchFamily="34" charset="0"/>
                      </a:endParaRPr>
                    </a:p>
                  </a:txBody>
                  <a:tcPr marL="46927" marR="46927" marT="0" marB="0"/>
                </a:tc>
                <a:extLst>
                  <a:ext uri="{0D108BD9-81ED-4DB2-BD59-A6C34878D82A}">
                    <a16:rowId xmlns:a16="http://schemas.microsoft.com/office/drawing/2014/main" val="10000"/>
                  </a:ext>
                </a:extLst>
              </a:tr>
              <a:tr h="365760">
                <a:tc>
                  <a:txBody>
                    <a:bodyPr/>
                    <a:lstStyle/>
                    <a:p>
                      <a:pPr marL="457200" algn="just">
                        <a:spcAft>
                          <a:spcPts val="0"/>
                        </a:spcAft>
                      </a:pPr>
                      <a:r>
                        <a:rPr lang="nl-NL" sz="2400">
                          <a:effectLst/>
                          <a:latin typeface="Arial" pitchFamily="34" charset="0"/>
                          <a:cs typeface="Arial" pitchFamily="34" charset="0"/>
                        </a:rPr>
                        <a:t>A</a:t>
                      </a:r>
                      <a:endParaRPr lang="en-US" sz="2400">
                        <a:solidFill>
                          <a:srgbClr val="000000"/>
                        </a:solidFill>
                        <a:effectLst/>
                        <a:latin typeface="Arial" pitchFamily="34" charset="0"/>
                        <a:ea typeface="Courier New"/>
                        <a:cs typeface="Arial" pitchFamily="34" charset="0"/>
                      </a:endParaRPr>
                    </a:p>
                  </a:txBody>
                  <a:tcPr marL="46927" marR="46927" marT="0" marB="0"/>
                </a:tc>
                <a:tc>
                  <a:txBody>
                    <a:bodyPr/>
                    <a:lstStyle/>
                    <a:p>
                      <a:pPr marL="457200" algn="just">
                        <a:spcAft>
                          <a:spcPts val="0"/>
                        </a:spcAft>
                      </a:pPr>
                      <a:r>
                        <a:rPr lang="nl-NL" sz="1000">
                          <a:effectLst/>
                        </a:rPr>
                        <a:t> </a:t>
                      </a:r>
                      <a:endParaRPr lang="en-US" sz="800">
                        <a:solidFill>
                          <a:srgbClr val="000000"/>
                        </a:solidFill>
                        <a:effectLst/>
                        <a:latin typeface="Courier New"/>
                        <a:ea typeface="Courier New"/>
                      </a:endParaRPr>
                    </a:p>
                  </a:txBody>
                  <a:tcPr marL="46927" marR="46927" marT="0" marB="0"/>
                </a:tc>
                <a:tc>
                  <a:txBody>
                    <a:bodyPr/>
                    <a:lstStyle/>
                    <a:p>
                      <a:pPr marL="457200" algn="just">
                        <a:spcAft>
                          <a:spcPts val="0"/>
                        </a:spcAft>
                      </a:pPr>
                      <a:r>
                        <a:rPr lang="nl-NL" sz="1000" dirty="0">
                          <a:effectLst/>
                        </a:rPr>
                        <a:t> </a:t>
                      </a:r>
                      <a:endParaRPr lang="en-US" sz="800" dirty="0">
                        <a:solidFill>
                          <a:srgbClr val="000000"/>
                        </a:solidFill>
                        <a:effectLst/>
                        <a:latin typeface="Courier New"/>
                        <a:ea typeface="Courier New"/>
                      </a:endParaRPr>
                    </a:p>
                  </a:txBody>
                  <a:tcPr marL="46927" marR="46927" marT="0" marB="0"/>
                </a:tc>
                <a:extLst>
                  <a:ext uri="{0D108BD9-81ED-4DB2-BD59-A6C34878D82A}">
                    <a16:rowId xmlns:a16="http://schemas.microsoft.com/office/drawing/2014/main" val="10001"/>
                  </a:ext>
                </a:extLst>
              </a:tr>
              <a:tr h="365760">
                <a:tc>
                  <a:txBody>
                    <a:bodyPr/>
                    <a:lstStyle/>
                    <a:p>
                      <a:pPr marL="457200" algn="just">
                        <a:spcAft>
                          <a:spcPts val="0"/>
                        </a:spcAft>
                      </a:pPr>
                      <a:r>
                        <a:rPr lang="nl-NL" sz="2400">
                          <a:effectLst/>
                          <a:latin typeface="Arial" pitchFamily="34" charset="0"/>
                          <a:cs typeface="Arial" pitchFamily="34" charset="0"/>
                        </a:rPr>
                        <a:t>B</a:t>
                      </a:r>
                      <a:endParaRPr lang="en-US" sz="2400">
                        <a:solidFill>
                          <a:srgbClr val="000000"/>
                        </a:solidFill>
                        <a:effectLst/>
                        <a:latin typeface="Arial" pitchFamily="34" charset="0"/>
                        <a:ea typeface="Courier New"/>
                        <a:cs typeface="Arial" pitchFamily="34" charset="0"/>
                      </a:endParaRPr>
                    </a:p>
                  </a:txBody>
                  <a:tcPr marL="46927" marR="46927" marT="0" marB="0"/>
                </a:tc>
                <a:tc>
                  <a:txBody>
                    <a:bodyPr/>
                    <a:lstStyle/>
                    <a:p>
                      <a:pPr marL="457200" algn="just">
                        <a:spcAft>
                          <a:spcPts val="0"/>
                        </a:spcAft>
                      </a:pPr>
                      <a:r>
                        <a:rPr lang="nl-NL" sz="1000">
                          <a:effectLst/>
                        </a:rPr>
                        <a:t> </a:t>
                      </a:r>
                      <a:endParaRPr lang="en-US" sz="800">
                        <a:solidFill>
                          <a:srgbClr val="000000"/>
                        </a:solidFill>
                        <a:effectLst/>
                        <a:latin typeface="Courier New"/>
                        <a:ea typeface="Courier New"/>
                      </a:endParaRPr>
                    </a:p>
                  </a:txBody>
                  <a:tcPr marL="46927" marR="46927" marT="0" marB="0"/>
                </a:tc>
                <a:tc>
                  <a:txBody>
                    <a:bodyPr/>
                    <a:lstStyle/>
                    <a:p>
                      <a:pPr marL="457200" algn="just">
                        <a:spcAft>
                          <a:spcPts val="0"/>
                        </a:spcAft>
                      </a:pPr>
                      <a:r>
                        <a:rPr lang="nl-NL" sz="1000">
                          <a:effectLst/>
                        </a:rPr>
                        <a:t> </a:t>
                      </a:r>
                      <a:endParaRPr lang="en-US" sz="800">
                        <a:solidFill>
                          <a:srgbClr val="000000"/>
                        </a:solidFill>
                        <a:effectLst/>
                        <a:latin typeface="Courier New"/>
                        <a:ea typeface="Courier New"/>
                      </a:endParaRPr>
                    </a:p>
                  </a:txBody>
                  <a:tcPr marL="46927" marR="46927" marT="0" marB="0"/>
                </a:tc>
                <a:extLst>
                  <a:ext uri="{0D108BD9-81ED-4DB2-BD59-A6C34878D82A}">
                    <a16:rowId xmlns:a16="http://schemas.microsoft.com/office/drawing/2014/main" val="10002"/>
                  </a:ext>
                </a:extLst>
              </a:tr>
              <a:tr h="365760">
                <a:tc>
                  <a:txBody>
                    <a:bodyPr/>
                    <a:lstStyle/>
                    <a:p>
                      <a:pPr marL="457200" algn="just">
                        <a:spcAft>
                          <a:spcPts val="0"/>
                        </a:spcAft>
                      </a:pPr>
                      <a:r>
                        <a:rPr lang="nl-NL" sz="2400">
                          <a:effectLst/>
                          <a:latin typeface="Arial" pitchFamily="34" charset="0"/>
                          <a:cs typeface="Arial" pitchFamily="34" charset="0"/>
                        </a:rPr>
                        <a:t>O</a:t>
                      </a:r>
                      <a:endParaRPr lang="en-US" sz="2400">
                        <a:solidFill>
                          <a:srgbClr val="000000"/>
                        </a:solidFill>
                        <a:effectLst/>
                        <a:latin typeface="Arial" pitchFamily="34" charset="0"/>
                        <a:ea typeface="Courier New"/>
                        <a:cs typeface="Arial" pitchFamily="34" charset="0"/>
                      </a:endParaRPr>
                    </a:p>
                  </a:txBody>
                  <a:tcPr marL="46927" marR="46927" marT="0" marB="0"/>
                </a:tc>
                <a:tc>
                  <a:txBody>
                    <a:bodyPr/>
                    <a:lstStyle/>
                    <a:p>
                      <a:pPr marL="457200" algn="just">
                        <a:spcAft>
                          <a:spcPts val="0"/>
                        </a:spcAft>
                      </a:pPr>
                      <a:r>
                        <a:rPr lang="nl-NL" sz="1000">
                          <a:effectLst/>
                        </a:rPr>
                        <a:t> </a:t>
                      </a:r>
                      <a:endParaRPr lang="en-US" sz="800">
                        <a:solidFill>
                          <a:srgbClr val="000000"/>
                        </a:solidFill>
                        <a:effectLst/>
                        <a:latin typeface="Courier New"/>
                        <a:ea typeface="Courier New"/>
                      </a:endParaRPr>
                    </a:p>
                  </a:txBody>
                  <a:tcPr marL="46927" marR="46927" marT="0" marB="0"/>
                </a:tc>
                <a:tc>
                  <a:txBody>
                    <a:bodyPr/>
                    <a:lstStyle/>
                    <a:p>
                      <a:pPr marL="457200" algn="just">
                        <a:spcAft>
                          <a:spcPts val="0"/>
                        </a:spcAft>
                      </a:pPr>
                      <a:r>
                        <a:rPr lang="nl-NL" sz="1000">
                          <a:effectLst/>
                        </a:rPr>
                        <a:t> </a:t>
                      </a:r>
                      <a:endParaRPr lang="en-US" sz="800">
                        <a:solidFill>
                          <a:srgbClr val="000000"/>
                        </a:solidFill>
                        <a:effectLst/>
                        <a:latin typeface="Courier New"/>
                        <a:ea typeface="Courier New"/>
                      </a:endParaRPr>
                    </a:p>
                  </a:txBody>
                  <a:tcPr marL="46927" marR="46927" marT="0" marB="0"/>
                </a:tc>
                <a:extLst>
                  <a:ext uri="{0D108BD9-81ED-4DB2-BD59-A6C34878D82A}">
                    <a16:rowId xmlns:a16="http://schemas.microsoft.com/office/drawing/2014/main" val="10003"/>
                  </a:ext>
                </a:extLst>
              </a:tr>
              <a:tr h="365760">
                <a:tc>
                  <a:txBody>
                    <a:bodyPr/>
                    <a:lstStyle/>
                    <a:p>
                      <a:pPr marL="457200" algn="just">
                        <a:spcAft>
                          <a:spcPts val="0"/>
                        </a:spcAft>
                      </a:pPr>
                      <a:r>
                        <a:rPr lang="nl-NL" sz="2400" dirty="0">
                          <a:effectLst/>
                          <a:latin typeface="Arial" pitchFamily="34" charset="0"/>
                          <a:cs typeface="Arial" pitchFamily="34" charset="0"/>
                        </a:rPr>
                        <a:t>AB</a:t>
                      </a:r>
                      <a:endParaRPr lang="en-US" sz="2400" dirty="0">
                        <a:solidFill>
                          <a:srgbClr val="000000"/>
                        </a:solidFill>
                        <a:effectLst/>
                        <a:latin typeface="Arial" pitchFamily="34" charset="0"/>
                        <a:ea typeface="Courier New"/>
                        <a:cs typeface="Arial" pitchFamily="34" charset="0"/>
                      </a:endParaRPr>
                    </a:p>
                  </a:txBody>
                  <a:tcPr marL="46927" marR="46927" marT="0" marB="0"/>
                </a:tc>
                <a:tc>
                  <a:txBody>
                    <a:bodyPr/>
                    <a:lstStyle/>
                    <a:p>
                      <a:pPr marL="457200" algn="just">
                        <a:spcAft>
                          <a:spcPts val="0"/>
                        </a:spcAft>
                      </a:pPr>
                      <a:r>
                        <a:rPr lang="nl-NL" sz="1000">
                          <a:effectLst/>
                        </a:rPr>
                        <a:t> </a:t>
                      </a:r>
                      <a:endParaRPr lang="en-US" sz="800">
                        <a:solidFill>
                          <a:srgbClr val="000000"/>
                        </a:solidFill>
                        <a:effectLst/>
                        <a:latin typeface="Courier New"/>
                        <a:ea typeface="Courier New"/>
                      </a:endParaRPr>
                    </a:p>
                  </a:txBody>
                  <a:tcPr marL="46927" marR="46927" marT="0" marB="0"/>
                </a:tc>
                <a:tc>
                  <a:txBody>
                    <a:bodyPr/>
                    <a:lstStyle/>
                    <a:p>
                      <a:pPr marL="457200" algn="just">
                        <a:spcAft>
                          <a:spcPts val="0"/>
                        </a:spcAft>
                      </a:pPr>
                      <a:r>
                        <a:rPr lang="nl-NL" sz="1000" dirty="0">
                          <a:effectLst/>
                        </a:rPr>
                        <a:t> </a:t>
                      </a:r>
                      <a:endParaRPr lang="en-US" sz="800" dirty="0">
                        <a:solidFill>
                          <a:srgbClr val="000000"/>
                        </a:solidFill>
                        <a:effectLst/>
                        <a:latin typeface="Courier New"/>
                        <a:ea typeface="Courier New"/>
                      </a:endParaRPr>
                    </a:p>
                  </a:txBody>
                  <a:tcPr marL="46927" marR="46927" marT="0" marB="0"/>
                </a:tc>
                <a:extLst>
                  <a:ext uri="{0D108BD9-81ED-4DB2-BD59-A6C34878D82A}">
                    <a16:rowId xmlns:a16="http://schemas.microsoft.com/office/drawing/2014/main" val="10004"/>
                  </a:ext>
                </a:extLst>
              </a:tr>
            </a:tbl>
          </a:graphicData>
        </a:graphic>
      </p:graphicFrame>
      <p:pic>
        <p:nvPicPr>
          <p:cNvPr id="7" name="Đồng hồ đếm ngược 2 phút có tiế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8346213" y="4347476"/>
            <a:ext cx="631371" cy="355146"/>
          </a:xfrm>
          <a:prstGeom prst="rect">
            <a:avLst/>
          </a:prstGeom>
        </p:spPr>
      </p:pic>
    </p:spTree>
    <p:extLst>
      <p:ext uri="{BB962C8B-B14F-4D97-AF65-F5344CB8AC3E}">
        <p14:creationId xmlns:p14="http://schemas.microsoft.com/office/powerpoint/2010/main" val="195678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2"/>
                                        </p:tgtEl>
                                      </p:cBhvr>
                                    </p:animEffect>
                                    <p:set>
                                      <p:cBhvr>
                                        <p:cTn id="20" dur="1" fill="hold">
                                          <p:stCondLst>
                                            <p:cond delay="499"/>
                                          </p:stCondLst>
                                        </p:cTn>
                                        <p:tgtEl>
                                          <p:spTgt spid="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1" nodeType="clickEffect">
                                  <p:stCondLst>
                                    <p:cond delay="0"/>
                                  </p:stCondLst>
                                  <p:childTnLst>
                                    <p:anim calcmode="lin" valueType="num">
                                      <p:cBhvr additive="base">
                                        <p:cTn id="38" dur="500"/>
                                        <p:tgtEl>
                                          <p:spTgt spid="3"/>
                                        </p:tgtEl>
                                        <p:attrNameLst>
                                          <p:attrName>ppt_x</p:attrName>
                                        </p:attrNameLst>
                                      </p:cBhvr>
                                      <p:tavLst>
                                        <p:tav tm="0">
                                          <p:val>
                                            <p:strVal val="ppt_x"/>
                                          </p:val>
                                        </p:tav>
                                        <p:tav tm="100000">
                                          <p:val>
                                            <p:strVal val="ppt_x"/>
                                          </p:val>
                                        </p:tav>
                                      </p:tavLst>
                                    </p:anim>
                                    <p:anim calcmode="lin" valueType="num">
                                      <p:cBhvr additive="base">
                                        <p:cTn id="39" dur="500"/>
                                        <p:tgtEl>
                                          <p:spTgt spid="3"/>
                                        </p:tgtEl>
                                        <p:attrNameLst>
                                          <p:attrName>ppt_y</p:attrName>
                                        </p:attrNameLst>
                                      </p:cBhvr>
                                      <p:tavLst>
                                        <p:tav tm="0">
                                          <p:val>
                                            <p:strVal val="ppt_y"/>
                                          </p:val>
                                        </p:tav>
                                        <p:tav tm="100000">
                                          <p:val>
                                            <p:strVal val="1+ppt_h/2"/>
                                          </p:val>
                                        </p:tav>
                                      </p:tavLst>
                                    </p:anim>
                                    <p:set>
                                      <p:cBhvr>
                                        <p:cTn id="40" dur="1" fill="hold">
                                          <p:stCondLst>
                                            <p:cond delay="499"/>
                                          </p:stCondLst>
                                        </p:cTn>
                                        <p:tgtEl>
                                          <p:spTgt spid="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1000"/>
                                        <p:tgtEl>
                                          <p:spTgt spid="5"/>
                                        </p:tgtEl>
                                      </p:cBhvr>
                                    </p:animEffect>
                                    <p:anim calcmode="lin" valueType="num">
                                      <p:cBhvr>
                                        <p:cTn id="46" dur="1000" fill="hold"/>
                                        <p:tgtEl>
                                          <p:spTgt spid="5"/>
                                        </p:tgtEl>
                                        <p:attrNameLst>
                                          <p:attrName>ppt_x</p:attrName>
                                        </p:attrNameLst>
                                      </p:cBhvr>
                                      <p:tavLst>
                                        <p:tav tm="0">
                                          <p:val>
                                            <p:strVal val="#ppt_x"/>
                                          </p:val>
                                        </p:tav>
                                        <p:tav tm="100000">
                                          <p:val>
                                            <p:strVal val="#ppt_x"/>
                                          </p:val>
                                        </p:tav>
                                      </p:tavLst>
                                    </p:anim>
                                    <p:anim calcmode="lin" valueType="num">
                                      <p:cBhvr>
                                        <p:cTn id="4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barn(inVertical)">
                                      <p:cBhvr>
                                        <p:cTn id="5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7"/>
                    </p:tgtEl>
                  </p:cond>
                </p:stCondLst>
                <p:endSync evt="end" delay="0">
                  <p:rtn val="all"/>
                </p:endSync>
                <p:childTnLst>
                  <p:par>
                    <p:cTn id="54" fill="hold">
                      <p:stCondLst>
                        <p:cond delay="0"/>
                      </p:stCondLst>
                      <p:childTnLst>
                        <p:par>
                          <p:cTn id="55" fill="hold">
                            <p:stCondLst>
                              <p:cond delay="0"/>
                            </p:stCondLst>
                            <p:childTnLst>
                              <p:par>
                                <p:cTn id="56" presetID="2" presetClass="mediacall" presetSubtype="0" fill="hold" nodeType="clickEffect">
                                  <p:stCondLst>
                                    <p:cond delay="0"/>
                                  </p:stCondLst>
                                  <p:childTnLst>
                                    <p:cmd type="call" cmd="togglePause">
                                      <p:cBhvr>
                                        <p:cTn id="57" dur="1" fill="hold"/>
                                        <p:tgtEl>
                                          <p:spTgt spid="7"/>
                                        </p:tgtEl>
                                      </p:cBhvr>
                                    </p:cmd>
                                  </p:childTnLst>
                                </p:cTn>
                              </p:par>
                            </p:childTnLst>
                          </p:cTn>
                        </p:par>
                      </p:childTnLst>
                    </p:cTn>
                  </p:par>
                </p:childTnLst>
              </p:cTn>
              <p:nextCondLst>
                <p:cond evt="onClick" delay="0">
                  <p:tgtEl>
                    <p:spTgt spid="7"/>
                  </p:tgtEl>
                </p:cond>
              </p:nextCondLst>
            </p:seq>
            <p:video>
              <p:cMediaNode vol="80000">
                <p:cTn id="58" fill="hold" display="0">
                  <p:stCondLst>
                    <p:cond delay="indefinite"/>
                  </p:stCondLst>
                </p:cTn>
                <p:tgtEl>
                  <p:spTgt spid="7"/>
                </p:tgtEl>
              </p:cMediaNode>
            </p:video>
          </p:childTnLst>
        </p:cTn>
      </p:par>
    </p:tnLst>
    <p:bldLst>
      <p:bldP spid="20" grpId="0"/>
      <p:bldP spid="20" grpId="1"/>
      <p:bldP spid="21" grpId="0"/>
      <p:bldP spid="3" grpId="0"/>
      <p:bldP spid="3" grpId="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4850" y="1785942"/>
            <a:ext cx="2025650" cy="1379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23" name="Picture 3"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1704" y="798913"/>
            <a:ext cx="2105025" cy="139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24" name="Picture 4" descr="image0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9478" y="1528767"/>
            <a:ext cx="2479675" cy="813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25" name="Picture 5" descr="image0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5" y="2695580"/>
            <a:ext cx="1870075" cy="118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26" name="Picture 6" descr="image00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6125" y="2721773"/>
            <a:ext cx="2260600" cy="109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27" name="Picture 7" descr="image00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05488" y="3436148"/>
            <a:ext cx="2373312" cy="839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28" name="Picture 8" descr="image00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98813" y="2695576"/>
            <a:ext cx="1943100" cy="1135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29" name="Picture 9" descr="image00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0130" y="2864644"/>
            <a:ext cx="274002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30" name="Picture 10" descr="image0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6493" y="3398048"/>
            <a:ext cx="2682875" cy="946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31" name="Picture 11" descr="image0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14668" y="1945482"/>
            <a:ext cx="2135187" cy="122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32" name="Picture 12" descr="image0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65263" y="1037039"/>
            <a:ext cx="2112962" cy="1320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33" name="Picture 13" descr="image0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4850" y="1819280"/>
            <a:ext cx="2895600" cy="707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34" name="Picture 14" descr="image00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33863" y="2624141"/>
            <a:ext cx="119697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71" name="Rectangle 15"/>
          <p:cNvSpPr>
            <a:spLocks noChangeArrowheads="1"/>
          </p:cNvSpPr>
          <p:nvPr/>
        </p:nvSpPr>
        <p:spPr bwMode="auto">
          <a:xfrm>
            <a:off x="3165476" y="4275535"/>
            <a:ext cx="35734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spAutoFit/>
          </a:bodyPr>
          <a:lstStyle/>
          <a:p>
            <a:pPr defTabSz="914400" fontAlgn="base">
              <a:spcBef>
                <a:spcPct val="0"/>
              </a:spcBef>
              <a:spcAft>
                <a:spcPct val="0"/>
              </a:spcAft>
            </a:pPr>
            <a:r>
              <a:rPr lang="en-US" altLang="en-US" sz="2800" b="1">
                <a:solidFill>
                  <a:srgbClr val="0000FF"/>
                </a:solidFill>
                <a:latin typeface="Times New Roman" pitchFamily="18" charset="0"/>
                <a:cs typeface="Times New Roman" pitchFamily="18" charset="0"/>
              </a:rPr>
              <a:t>Người có 4 nhóm máu</a:t>
            </a:r>
          </a:p>
        </p:txBody>
      </p:sp>
      <p:sp>
        <p:nvSpPr>
          <p:cNvPr id="19472" name="TextBox 6"/>
          <p:cNvSpPr txBox="1">
            <a:spLocks noChangeArrowheads="1"/>
          </p:cNvSpPr>
          <p:nvPr/>
        </p:nvSpPr>
        <p:spPr bwMode="auto">
          <a:xfrm>
            <a:off x="1692280" y="258367"/>
            <a:ext cx="66135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defTabSz="914400" fontAlgn="base">
              <a:spcBef>
                <a:spcPct val="50000"/>
              </a:spcBef>
              <a:spcAft>
                <a:spcPct val="0"/>
              </a:spcAft>
            </a:pPr>
            <a:r>
              <a:rPr lang="en-US" altLang="en-US" sz="2800" dirty="0">
                <a:solidFill>
                  <a:srgbClr val="7030A0"/>
                </a:solidFill>
                <a:latin typeface="Times New Roman" pitchFamily="18" charset="0"/>
                <a:cs typeface="Times New Roman" pitchFamily="18" charset="0"/>
              </a:rPr>
              <a:t>      Đặc điểm các nhóm máu ở người</a:t>
            </a:r>
          </a:p>
        </p:txBody>
      </p:sp>
    </p:spTree>
    <p:extLst>
      <p:ext uri="{BB962C8B-B14F-4D97-AF65-F5344CB8AC3E}">
        <p14:creationId xmlns:p14="http://schemas.microsoft.com/office/powerpoint/2010/main" val="20775033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184334"/>
                                        </p:tgtEl>
                                        <p:attrNameLst>
                                          <p:attrName>style.visibility</p:attrName>
                                        </p:attrNameLst>
                                      </p:cBhvr>
                                      <p:to>
                                        <p:strVal val="visible"/>
                                      </p:to>
                                    </p:set>
                                    <p:animEffect transition="in" filter="box(out)">
                                      <p:cBhvr>
                                        <p:cTn id="7" dur="500"/>
                                        <p:tgtEl>
                                          <p:spTgt spid="1843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84322"/>
                                        </p:tgtEl>
                                        <p:attrNameLst>
                                          <p:attrName>style.visibility</p:attrName>
                                        </p:attrNameLst>
                                      </p:cBhvr>
                                      <p:to>
                                        <p:strVal val="visible"/>
                                      </p:to>
                                    </p:set>
                                    <p:animEffect transition="in" filter="wipe(left)">
                                      <p:cBhvr>
                                        <p:cTn id="12" dur="500"/>
                                        <p:tgtEl>
                                          <p:spTgt spid="1843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84323"/>
                                        </p:tgtEl>
                                        <p:attrNameLst>
                                          <p:attrName>style.visibility</p:attrName>
                                        </p:attrNameLst>
                                      </p:cBhvr>
                                      <p:to>
                                        <p:strVal val="visible"/>
                                      </p:to>
                                    </p:set>
                                    <p:animEffect transition="in" filter="wipe(left)">
                                      <p:cBhvr>
                                        <p:cTn id="17" dur="500"/>
                                        <p:tgtEl>
                                          <p:spTgt spid="1843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84324"/>
                                        </p:tgtEl>
                                        <p:attrNameLst>
                                          <p:attrName>style.visibility</p:attrName>
                                        </p:attrNameLst>
                                      </p:cBhvr>
                                      <p:to>
                                        <p:strVal val="visible"/>
                                      </p:to>
                                    </p:set>
                                    <p:animEffect transition="in" filter="wipe(left)">
                                      <p:cBhvr>
                                        <p:cTn id="22" dur="500"/>
                                        <p:tgtEl>
                                          <p:spTgt spid="18432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84325"/>
                                        </p:tgtEl>
                                        <p:attrNameLst>
                                          <p:attrName>style.visibility</p:attrName>
                                        </p:attrNameLst>
                                      </p:cBhvr>
                                      <p:to>
                                        <p:strVal val="visible"/>
                                      </p:to>
                                    </p:set>
                                    <p:animEffect transition="in" filter="wipe(left)">
                                      <p:cBhvr>
                                        <p:cTn id="27" dur="500"/>
                                        <p:tgtEl>
                                          <p:spTgt spid="18432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184326"/>
                                        </p:tgtEl>
                                        <p:attrNameLst>
                                          <p:attrName>style.visibility</p:attrName>
                                        </p:attrNameLst>
                                      </p:cBhvr>
                                      <p:to>
                                        <p:strVal val="visible"/>
                                      </p:to>
                                    </p:set>
                                    <p:animEffect transition="in" filter="wipe(left)">
                                      <p:cBhvr>
                                        <p:cTn id="32" dur="500"/>
                                        <p:tgtEl>
                                          <p:spTgt spid="18432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184327"/>
                                        </p:tgtEl>
                                        <p:attrNameLst>
                                          <p:attrName>style.visibility</p:attrName>
                                        </p:attrNameLst>
                                      </p:cBhvr>
                                      <p:to>
                                        <p:strVal val="visible"/>
                                      </p:to>
                                    </p:set>
                                    <p:animEffect transition="in" filter="wipe(left)">
                                      <p:cBhvr>
                                        <p:cTn id="37" dur="500"/>
                                        <p:tgtEl>
                                          <p:spTgt spid="18432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184328"/>
                                        </p:tgtEl>
                                        <p:attrNameLst>
                                          <p:attrName>style.visibility</p:attrName>
                                        </p:attrNameLst>
                                      </p:cBhvr>
                                      <p:to>
                                        <p:strVal val="visible"/>
                                      </p:to>
                                    </p:set>
                                    <p:animEffect transition="in" filter="wipe(up)">
                                      <p:cBhvr>
                                        <p:cTn id="42" dur="500"/>
                                        <p:tgtEl>
                                          <p:spTgt spid="18432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184329"/>
                                        </p:tgtEl>
                                        <p:attrNameLst>
                                          <p:attrName>style.visibility</p:attrName>
                                        </p:attrNameLst>
                                      </p:cBhvr>
                                      <p:to>
                                        <p:strVal val="visible"/>
                                      </p:to>
                                    </p:set>
                                    <p:animEffect transition="in" filter="wipe(right)">
                                      <p:cBhvr>
                                        <p:cTn id="47" dur="500"/>
                                        <p:tgtEl>
                                          <p:spTgt spid="18432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2" fill="hold" nodeType="clickEffect">
                                  <p:stCondLst>
                                    <p:cond delay="0"/>
                                  </p:stCondLst>
                                  <p:childTnLst>
                                    <p:set>
                                      <p:cBhvr>
                                        <p:cTn id="51" dur="1" fill="hold">
                                          <p:stCondLst>
                                            <p:cond delay="0"/>
                                          </p:stCondLst>
                                        </p:cTn>
                                        <p:tgtEl>
                                          <p:spTgt spid="184330"/>
                                        </p:tgtEl>
                                        <p:attrNameLst>
                                          <p:attrName>style.visibility</p:attrName>
                                        </p:attrNameLst>
                                      </p:cBhvr>
                                      <p:to>
                                        <p:strVal val="visible"/>
                                      </p:to>
                                    </p:set>
                                    <p:animEffect transition="in" filter="wipe(right)">
                                      <p:cBhvr>
                                        <p:cTn id="52" dur="500"/>
                                        <p:tgtEl>
                                          <p:spTgt spid="18433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184331"/>
                                        </p:tgtEl>
                                        <p:attrNameLst>
                                          <p:attrName>style.visibility</p:attrName>
                                        </p:attrNameLst>
                                      </p:cBhvr>
                                      <p:to>
                                        <p:strVal val="visible"/>
                                      </p:to>
                                    </p:set>
                                    <p:animEffect transition="in" filter="wipe(down)">
                                      <p:cBhvr>
                                        <p:cTn id="57" dur="500"/>
                                        <p:tgtEl>
                                          <p:spTgt spid="18433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184332"/>
                                        </p:tgtEl>
                                        <p:attrNameLst>
                                          <p:attrName>style.visibility</p:attrName>
                                        </p:attrNameLst>
                                      </p:cBhvr>
                                      <p:to>
                                        <p:strVal val="visible"/>
                                      </p:to>
                                    </p:set>
                                    <p:animEffect transition="in" filter="wipe(down)">
                                      <p:cBhvr>
                                        <p:cTn id="62" dur="500"/>
                                        <p:tgtEl>
                                          <p:spTgt spid="18433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2" fill="hold" nodeType="clickEffect">
                                  <p:stCondLst>
                                    <p:cond delay="0"/>
                                  </p:stCondLst>
                                  <p:childTnLst>
                                    <p:set>
                                      <p:cBhvr>
                                        <p:cTn id="66" dur="1" fill="hold">
                                          <p:stCondLst>
                                            <p:cond delay="0"/>
                                          </p:stCondLst>
                                        </p:cTn>
                                        <p:tgtEl>
                                          <p:spTgt spid="184333"/>
                                        </p:tgtEl>
                                        <p:attrNameLst>
                                          <p:attrName>style.visibility</p:attrName>
                                        </p:attrNameLst>
                                      </p:cBhvr>
                                      <p:to>
                                        <p:strVal val="visible"/>
                                      </p:to>
                                    </p:set>
                                    <p:animEffect transition="in" filter="wipe(right)">
                                      <p:cBhvr>
                                        <p:cTn id="67" dur="500"/>
                                        <p:tgtEl>
                                          <p:spTgt spid="184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21"/>
          <p:cNvSpPr txBox="1">
            <a:spLocks noChangeArrowheads="1"/>
          </p:cNvSpPr>
          <p:nvPr/>
        </p:nvSpPr>
        <p:spPr bwMode="auto">
          <a:xfrm>
            <a:off x="382593" y="300042"/>
            <a:ext cx="8378825" cy="1643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defTabSz="914400" fontAlgn="base">
              <a:lnSpc>
                <a:spcPct val="120000"/>
              </a:lnSpc>
              <a:spcBef>
                <a:spcPct val="0"/>
              </a:spcBef>
              <a:spcAft>
                <a:spcPct val="0"/>
              </a:spcAft>
            </a:pPr>
            <a:r>
              <a:rPr lang="en-US" altLang="en-US" sz="2800">
                <a:solidFill>
                  <a:srgbClr val="FF0000"/>
                </a:solidFill>
                <a:latin typeface="Times New Roman" pitchFamily="18" charset="0"/>
                <a:cs typeface="Times New Roman" pitchFamily="18" charset="0"/>
                <a:sym typeface="Wingdings 3" pitchFamily="18" charset="2"/>
              </a:rPr>
              <a:t>Đánh dấu mũi tên để phản ánh mối quan hệ cho và nhận giữa các nhóm máu để không gây kết dính hồng cầu trong sơ đồ sau:</a:t>
            </a:r>
          </a:p>
        </p:txBody>
      </p:sp>
      <p:grpSp>
        <p:nvGrpSpPr>
          <p:cNvPr id="20" name="Group 370"/>
          <p:cNvGrpSpPr>
            <a:grpSpLocks/>
          </p:cNvGrpSpPr>
          <p:nvPr/>
        </p:nvGrpSpPr>
        <p:grpSpPr bwMode="auto">
          <a:xfrm>
            <a:off x="1905000" y="1607345"/>
            <a:ext cx="4953000" cy="1916907"/>
            <a:chOff x="0" y="2640"/>
            <a:chExt cx="3120" cy="1610"/>
          </a:xfrm>
        </p:grpSpPr>
        <p:sp>
          <p:nvSpPr>
            <p:cNvPr id="23575" name="Text Box 384"/>
            <p:cNvSpPr txBox="1">
              <a:spLocks noChangeArrowheads="1"/>
            </p:cNvSpPr>
            <p:nvPr/>
          </p:nvSpPr>
          <p:spPr bwMode="auto">
            <a:xfrm>
              <a:off x="0" y="3168"/>
              <a:ext cx="720"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defTabSz="914400" fontAlgn="base">
                <a:spcBef>
                  <a:spcPct val="50000"/>
                </a:spcBef>
                <a:spcAft>
                  <a:spcPct val="0"/>
                </a:spcAft>
              </a:pPr>
              <a:r>
                <a:rPr lang="en-US" altLang="en-US" sz="2400" b="1">
                  <a:solidFill>
                    <a:srgbClr val="000000"/>
                  </a:solidFill>
                  <a:latin typeface="Times New Roman" pitchFamily="18" charset="0"/>
                  <a:cs typeface="Times New Roman" pitchFamily="18" charset="0"/>
                </a:rPr>
                <a:t>O    O</a:t>
              </a:r>
            </a:p>
          </p:txBody>
        </p:sp>
        <p:sp>
          <p:nvSpPr>
            <p:cNvPr id="23576" name="Text Box 386"/>
            <p:cNvSpPr txBox="1">
              <a:spLocks noChangeArrowheads="1"/>
            </p:cNvSpPr>
            <p:nvPr/>
          </p:nvSpPr>
          <p:spPr bwMode="auto">
            <a:xfrm>
              <a:off x="2256" y="3168"/>
              <a:ext cx="864"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defTabSz="914400" fontAlgn="base">
                <a:spcBef>
                  <a:spcPct val="50000"/>
                </a:spcBef>
                <a:spcAft>
                  <a:spcPct val="0"/>
                </a:spcAft>
              </a:pPr>
              <a:r>
                <a:rPr lang="en-US" altLang="en-US" sz="2400" b="1">
                  <a:solidFill>
                    <a:srgbClr val="000000"/>
                  </a:solidFill>
                  <a:latin typeface="Times New Roman" pitchFamily="18" charset="0"/>
                  <a:cs typeface="Times New Roman" pitchFamily="18" charset="0"/>
                </a:rPr>
                <a:t>AB  AB</a:t>
              </a:r>
            </a:p>
          </p:txBody>
        </p:sp>
        <p:sp>
          <p:nvSpPr>
            <p:cNvPr id="23577" name="Text Box 400"/>
            <p:cNvSpPr txBox="1">
              <a:spLocks noChangeArrowheads="1"/>
            </p:cNvSpPr>
            <p:nvPr/>
          </p:nvSpPr>
          <p:spPr bwMode="auto">
            <a:xfrm>
              <a:off x="1296" y="3552"/>
              <a:ext cx="288" cy="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defTabSz="914400" fontAlgn="base">
                <a:spcBef>
                  <a:spcPct val="50000"/>
                </a:spcBef>
                <a:spcAft>
                  <a:spcPct val="0"/>
                </a:spcAft>
              </a:pPr>
              <a:r>
                <a:rPr lang="en-US" altLang="en-US" sz="2400" b="1">
                  <a:solidFill>
                    <a:srgbClr val="000000"/>
                  </a:solidFill>
                  <a:latin typeface="Times New Roman" pitchFamily="18" charset="0"/>
                  <a:cs typeface="Times New Roman" pitchFamily="18" charset="0"/>
                </a:rPr>
                <a:t>BB</a:t>
              </a:r>
            </a:p>
          </p:txBody>
        </p:sp>
        <p:sp>
          <p:nvSpPr>
            <p:cNvPr id="23578" name="Freeform 507"/>
            <p:cNvSpPr>
              <a:spLocks/>
            </p:cNvSpPr>
            <p:nvPr/>
          </p:nvSpPr>
          <p:spPr bwMode="auto">
            <a:xfrm>
              <a:off x="96" y="3072"/>
              <a:ext cx="384" cy="96"/>
            </a:xfrm>
            <a:custGeom>
              <a:avLst/>
              <a:gdLst>
                <a:gd name="T0" fmla="*/ 0 w 480"/>
                <a:gd name="T1" fmla="*/ 16551401 h 144"/>
                <a:gd name="T2" fmla="*/ 147573953 w 480"/>
                <a:gd name="T3" fmla="*/ 0 h 144"/>
                <a:gd name="T4" fmla="*/ 147573953 w 480"/>
                <a:gd name="T5" fmla="*/ 16551401 h 144"/>
                <a:gd name="T6" fmla="*/ 0 60000 65536"/>
                <a:gd name="T7" fmla="*/ 0 60000 65536"/>
                <a:gd name="T8" fmla="*/ 0 60000 65536"/>
              </a:gdLst>
              <a:ahLst/>
              <a:cxnLst>
                <a:cxn ang="T6">
                  <a:pos x="T0" y="T1"/>
                </a:cxn>
                <a:cxn ang="T7">
                  <a:pos x="T2" y="T3"/>
                </a:cxn>
                <a:cxn ang="T8">
                  <a:pos x="T4" y="T5"/>
                </a:cxn>
              </a:cxnLst>
              <a:rect l="0" t="0" r="r" b="b"/>
              <a:pathLst>
                <a:path w="480" h="144">
                  <a:moveTo>
                    <a:pt x="0" y="144"/>
                  </a:moveTo>
                  <a:cubicBezTo>
                    <a:pt x="80" y="72"/>
                    <a:pt x="160" y="0"/>
                    <a:pt x="240" y="0"/>
                  </a:cubicBezTo>
                  <a:cubicBezTo>
                    <a:pt x="320" y="0"/>
                    <a:pt x="400" y="72"/>
                    <a:pt x="480" y="144"/>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79" name="Freeform 508"/>
            <p:cNvSpPr>
              <a:spLocks/>
            </p:cNvSpPr>
            <p:nvPr/>
          </p:nvSpPr>
          <p:spPr bwMode="auto">
            <a:xfrm>
              <a:off x="2448" y="3072"/>
              <a:ext cx="384" cy="96"/>
            </a:xfrm>
            <a:custGeom>
              <a:avLst/>
              <a:gdLst>
                <a:gd name="T0" fmla="*/ 0 w 480"/>
                <a:gd name="T1" fmla="*/ 16551401 h 144"/>
                <a:gd name="T2" fmla="*/ 147573953 w 480"/>
                <a:gd name="T3" fmla="*/ 0 h 144"/>
                <a:gd name="T4" fmla="*/ 147573953 w 480"/>
                <a:gd name="T5" fmla="*/ 16551401 h 144"/>
                <a:gd name="T6" fmla="*/ 0 60000 65536"/>
                <a:gd name="T7" fmla="*/ 0 60000 65536"/>
                <a:gd name="T8" fmla="*/ 0 60000 65536"/>
              </a:gdLst>
              <a:ahLst/>
              <a:cxnLst>
                <a:cxn ang="T6">
                  <a:pos x="T0" y="T1"/>
                </a:cxn>
                <a:cxn ang="T7">
                  <a:pos x="T2" y="T3"/>
                </a:cxn>
                <a:cxn ang="T8">
                  <a:pos x="T4" y="T5"/>
                </a:cxn>
              </a:cxnLst>
              <a:rect l="0" t="0" r="r" b="b"/>
              <a:pathLst>
                <a:path w="480" h="144">
                  <a:moveTo>
                    <a:pt x="0" y="144"/>
                  </a:moveTo>
                  <a:cubicBezTo>
                    <a:pt x="80" y="72"/>
                    <a:pt x="160" y="0"/>
                    <a:pt x="240" y="0"/>
                  </a:cubicBezTo>
                  <a:cubicBezTo>
                    <a:pt x="320" y="0"/>
                    <a:pt x="400" y="72"/>
                    <a:pt x="480" y="144"/>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0" name="Freeform 509"/>
            <p:cNvSpPr>
              <a:spLocks/>
            </p:cNvSpPr>
            <p:nvPr/>
          </p:nvSpPr>
          <p:spPr bwMode="auto">
            <a:xfrm>
              <a:off x="2448" y="3456"/>
              <a:ext cx="432" cy="96"/>
            </a:xfrm>
            <a:custGeom>
              <a:avLst/>
              <a:gdLst>
                <a:gd name="T0" fmla="*/ 0 w 480"/>
                <a:gd name="T1" fmla="*/ 0 h 192"/>
                <a:gd name="T2" fmla="*/ 606512812 w 480"/>
                <a:gd name="T3" fmla="*/ 524288 h 192"/>
                <a:gd name="T4" fmla="*/ 606512812 w 480"/>
                <a:gd name="T5" fmla="*/ 0 h 192"/>
                <a:gd name="T6" fmla="*/ 0 60000 65536"/>
                <a:gd name="T7" fmla="*/ 0 60000 65536"/>
                <a:gd name="T8" fmla="*/ 0 60000 65536"/>
              </a:gdLst>
              <a:ahLst/>
              <a:cxnLst>
                <a:cxn ang="T6">
                  <a:pos x="T0" y="T1"/>
                </a:cxn>
                <a:cxn ang="T7">
                  <a:pos x="T2" y="T3"/>
                </a:cxn>
                <a:cxn ang="T8">
                  <a:pos x="T4" y="T5"/>
                </a:cxn>
              </a:cxnLst>
              <a:rect l="0" t="0" r="r" b="b"/>
              <a:pathLst>
                <a:path w="480" h="192">
                  <a:moveTo>
                    <a:pt x="0" y="0"/>
                  </a:moveTo>
                  <a:cubicBezTo>
                    <a:pt x="80" y="96"/>
                    <a:pt x="160" y="192"/>
                    <a:pt x="240" y="192"/>
                  </a:cubicBezTo>
                  <a:cubicBezTo>
                    <a:pt x="320" y="192"/>
                    <a:pt x="400" y="96"/>
                    <a:pt x="480" y="0"/>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1" name="Freeform 510"/>
            <p:cNvSpPr>
              <a:spLocks/>
            </p:cNvSpPr>
            <p:nvPr/>
          </p:nvSpPr>
          <p:spPr bwMode="auto">
            <a:xfrm>
              <a:off x="96" y="3456"/>
              <a:ext cx="432" cy="96"/>
            </a:xfrm>
            <a:custGeom>
              <a:avLst/>
              <a:gdLst>
                <a:gd name="T0" fmla="*/ 0 w 480"/>
                <a:gd name="T1" fmla="*/ 0 h 192"/>
                <a:gd name="T2" fmla="*/ 606512812 w 480"/>
                <a:gd name="T3" fmla="*/ 524288 h 192"/>
                <a:gd name="T4" fmla="*/ 606512812 w 480"/>
                <a:gd name="T5" fmla="*/ 0 h 192"/>
                <a:gd name="T6" fmla="*/ 0 60000 65536"/>
                <a:gd name="T7" fmla="*/ 0 60000 65536"/>
                <a:gd name="T8" fmla="*/ 0 60000 65536"/>
              </a:gdLst>
              <a:ahLst/>
              <a:cxnLst>
                <a:cxn ang="T6">
                  <a:pos x="T0" y="T1"/>
                </a:cxn>
                <a:cxn ang="T7">
                  <a:pos x="T2" y="T3"/>
                </a:cxn>
                <a:cxn ang="T8">
                  <a:pos x="T4" y="T5"/>
                </a:cxn>
              </a:cxnLst>
              <a:rect l="0" t="0" r="r" b="b"/>
              <a:pathLst>
                <a:path w="480" h="192">
                  <a:moveTo>
                    <a:pt x="0" y="0"/>
                  </a:moveTo>
                  <a:cubicBezTo>
                    <a:pt x="80" y="96"/>
                    <a:pt x="160" y="192"/>
                    <a:pt x="240" y="192"/>
                  </a:cubicBezTo>
                  <a:cubicBezTo>
                    <a:pt x="320" y="192"/>
                    <a:pt x="400" y="96"/>
                    <a:pt x="480" y="0"/>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2" name="Freeform 511"/>
            <p:cNvSpPr>
              <a:spLocks/>
            </p:cNvSpPr>
            <p:nvPr/>
          </p:nvSpPr>
          <p:spPr bwMode="auto">
            <a:xfrm>
              <a:off x="1536" y="2640"/>
              <a:ext cx="96" cy="336"/>
            </a:xfrm>
            <a:custGeom>
              <a:avLst/>
              <a:gdLst>
                <a:gd name="T0" fmla="*/ 0 w 96"/>
                <a:gd name="T1" fmla="*/ 0 h 336"/>
                <a:gd name="T2" fmla="*/ 2147483646 w 96"/>
                <a:gd name="T3" fmla="*/ 2147483646 h 336"/>
                <a:gd name="T4" fmla="*/ 0 w 96"/>
                <a:gd name="T5" fmla="*/ 2147483646 h 336"/>
                <a:gd name="T6" fmla="*/ 0 60000 65536"/>
                <a:gd name="T7" fmla="*/ 0 60000 65536"/>
                <a:gd name="T8" fmla="*/ 0 60000 65536"/>
              </a:gdLst>
              <a:ahLst/>
              <a:cxnLst>
                <a:cxn ang="T6">
                  <a:pos x="T0" y="T1"/>
                </a:cxn>
                <a:cxn ang="T7">
                  <a:pos x="T2" y="T3"/>
                </a:cxn>
                <a:cxn ang="T8">
                  <a:pos x="T4" y="T5"/>
                </a:cxn>
              </a:cxnLst>
              <a:rect l="0" t="0" r="r" b="b"/>
              <a:pathLst>
                <a:path w="96" h="336">
                  <a:moveTo>
                    <a:pt x="0" y="0"/>
                  </a:moveTo>
                  <a:cubicBezTo>
                    <a:pt x="48" y="68"/>
                    <a:pt x="96" y="136"/>
                    <a:pt x="96" y="192"/>
                  </a:cubicBezTo>
                  <a:cubicBezTo>
                    <a:pt x="96" y="248"/>
                    <a:pt x="48" y="292"/>
                    <a:pt x="0" y="336"/>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3" name="Freeform 512"/>
            <p:cNvSpPr>
              <a:spLocks/>
            </p:cNvSpPr>
            <p:nvPr/>
          </p:nvSpPr>
          <p:spPr bwMode="auto">
            <a:xfrm>
              <a:off x="1536" y="3648"/>
              <a:ext cx="96" cy="336"/>
            </a:xfrm>
            <a:custGeom>
              <a:avLst/>
              <a:gdLst>
                <a:gd name="T0" fmla="*/ 0 w 96"/>
                <a:gd name="T1" fmla="*/ 0 h 336"/>
                <a:gd name="T2" fmla="*/ 2147483646 w 96"/>
                <a:gd name="T3" fmla="*/ 2147483646 h 336"/>
                <a:gd name="T4" fmla="*/ 0 w 96"/>
                <a:gd name="T5" fmla="*/ 2147483646 h 336"/>
                <a:gd name="T6" fmla="*/ 0 60000 65536"/>
                <a:gd name="T7" fmla="*/ 0 60000 65536"/>
                <a:gd name="T8" fmla="*/ 0 60000 65536"/>
              </a:gdLst>
              <a:ahLst/>
              <a:cxnLst>
                <a:cxn ang="T6">
                  <a:pos x="T0" y="T1"/>
                </a:cxn>
                <a:cxn ang="T7">
                  <a:pos x="T2" y="T3"/>
                </a:cxn>
                <a:cxn ang="T8">
                  <a:pos x="T4" y="T5"/>
                </a:cxn>
              </a:cxnLst>
              <a:rect l="0" t="0" r="r" b="b"/>
              <a:pathLst>
                <a:path w="96" h="336">
                  <a:moveTo>
                    <a:pt x="0" y="0"/>
                  </a:moveTo>
                  <a:cubicBezTo>
                    <a:pt x="48" y="68"/>
                    <a:pt x="96" y="136"/>
                    <a:pt x="96" y="192"/>
                  </a:cubicBezTo>
                  <a:cubicBezTo>
                    <a:pt x="96" y="248"/>
                    <a:pt x="48" y="292"/>
                    <a:pt x="0" y="336"/>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4" name="Freeform 513"/>
            <p:cNvSpPr>
              <a:spLocks/>
            </p:cNvSpPr>
            <p:nvPr/>
          </p:nvSpPr>
          <p:spPr bwMode="auto">
            <a:xfrm>
              <a:off x="1200" y="2640"/>
              <a:ext cx="104" cy="336"/>
            </a:xfrm>
            <a:custGeom>
              <a:avLst/>
              <a:gdLst>
                <a:gd name="T0" fmla="*/ 2147483646 w 104"/>
                <a:gd name="T1" fmla="*/ 0 h 336"/>
                <a:gd name="T2" fmla="*/ 2147483646 w 104"/>
                <a:gd name="T3" fmla="*/ 2147483646 h 336"/>
                <a:gd name="T4" fmla="*/ 2147483646 w 104"/>
                <a:gd name="T5" fmla="*/ 2147483646 h 336"/>
                <a:gd name="T6" fmla="*/ 0 60000 65536"/>
                <a:gd name="T7" fmla="*/ 0 60000 65536"/>
                <a:gd name="T8" fmla="*/ 0 60000 65536"/>
              </a:gdLst>
              <a:ahLst/>
              <a:cxnLst>
                <a:cxn ang="T6">
                  <a:pos x="T0" y="T1"/>
                </a:cxn>
                <a:cxn ang="T7">
                  <a:pos x="T2" y="T3"/>
                </a:cxn>
                <a:cxn ang="T8">
                  <a:pos x="T4" y="T5"/>
                </a:cxn>
              </a:cxnLst>
              <a:rect l="0" t="0" r="r" b="b"/>
              <a:pathLst>
                <a:path w="104" h="336">
                  <a:moveTo>
                    <a:pt x="56" y="0"/>
                  </a:moveTo>
                  <a:cubicBezTo>
                    <a:pt x="28" y="68"/>
                    <a:pt x="0" y="136"/>
                    <a:pt x="8" y="192"/>
                  </a:cubicBezTo>
                  <a:cubicBezTo>
                    <a:pt x="16" y="248"/>
                    <a:pt x="60" y="292"/>
                    <a:pt x="104" y="336"/>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5" name="Freeform 514"/>
            <p:cNvSpPr>
              <a:spLocks/>
            </p:cNvSpPr>
            <p:nvPr/>
          </p:nvSpPr>
          <p:spPr bwMode="auto">
            <a:xfrm>
              <a:off x="1200" y="3648"/>
              <a:ext cx="104" cy="336"/>
            </a:xfrm>
            <a:custGeom>
              <a:avLst/>
              <a:gdLst>
                <a:gd name="T0" fmla="*/ 2147483646 w 104"/>
                <a:gd name="T1" fmla="*/ 0 h 336"/>
                <a:gd name="T2" fmla="*/ 2147483646 w 104"/>
                <a:gd name="T3" fmla="*/ 2147483646 h 336"/>
                <a:gd name="T4" fmla="*/ 2147483646 w 104"/>
                <a:gd name="T5" fmla="*/ 2147483646 h 336"/>
                <a:gd name="T6" fmla="*/ 0 60000 65536"/>
                <a:gd name="T7" fmla="*/ 0 60000 65536"/>
                <a:gd name="T8" fmla="*/ 0 60000 65536"/>
              </a:gdLst>
              <a:ahLst/>
              <a:cxnLst>
                <a:cxn ang="T6">
                  <a:pos x="T0" y="T1"/>
                </a:cxn>
                <a:cxn ang="T7">
                  <a:pos x="T2" y="T3"/>
                </a:cxn>
                <a:cxn ang="T8">
                  <a:pos x="T4" y="T5"/>
                </a:cxn>
              </a:cxnLst>
              <a:rect l="0" t="0" r="r" b="b"/>
              <a:pathLst>
                <a:path w="104" h="336">
                  <a:moveTo>
                    <a:pt x="56" y="0"/>
                  </a:moveTo>
                  <a:cubicBezTo>
                    <a:pt x="28" y="68"/>
                    <a:pt x="0" y="136"/>
                    <a:pt x="8" y="192"/>
                  </a:cubicBezTo>
                  <a:cubicBezTo>
                    <a:pt x="16" y="248"/>
                    <a:pt x="60" y="292"/>
                    <a:pt x="104" y="336"/>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6" name="Line 515"/>
            <p:cNvSpPr>
              <a:spLocks noChangeShapeType="1"/>
            </p:cNvSpPr>
            <p:nvPr/>
          </p:nvSpPr>
          <p:spPr bwMode="auto">
            <a:xfrm flipH="1">
              <a:off x="624" y="3024"/>
              <a:ext cx="720" cy="24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7" name="Line 516"/>
            <p:cNvSpPr>
              <a:spLocks noChangeShapeType="1"/>
            </p:cNvSpPr>
            <p:nvPr/>
          </p:nvSpPr>
          <p:spPr bwMode="auto">
            <a:xfrm flipH="1">
              <a:off x="1488" y="3360"/>
              <a:ext cx="720" cy="24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8" name="Line 517"/>
            <p:cNvSpPr>
              <a:spLocks noChangeShapeType="1"/>
            </p:cNvSpPr>
            <p:nvPr/>
          </p:nvSpPr>
          <p:spPr bwMode="auto">
            <a:xfrm>
              <a:off x="1440" y="3024"/>
              <a:ext cx="720" cy="24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89" name="Line 518"/>
            <p:cNvSpPr>
              <a:spLocks noChangeShapeType="1"/>
            </p:cNvSpPr>
            <p:nvPr/>
          </p:nvSpPr>
          <p:spPr bwMode="auto">
            <a:xfrm>
              <a:off x="624" y="3360"/>
              <a:ext cx="720" cy="24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90" name="Line 520"/>
            <p:cNvSpPr>
              <a:spLocks noChangeShapeType="1"/>
            </p:cNvSpPr>
            <p:nvPr/>
          </p:nvSpPr>
          <p:spPr bwMode="auto">
            <a:xfrm>
              <a:off x="672" y="3312"/>
              <a:ext cx="1392" cy="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grpSp>
      <p:sp>
        <p:nvSpPr>
          <p:cNvPr id="37" name="Text Box 385"/>
          <p:cNvSpPr txBox="1">
            <a:spLocks noChangeArrowheads="1"/>
          </p:cNvSpPr>
          <p:nvPr/>
        </p:nvSpPr>
        <p:spPr bwMode="auto">
          <a:xfrm>
            <a:off x="3960813" y="1441852"/>
            <a:ext cx="533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defTabSz="914400" fontAlgn="base">
              <a:spcBef>
                <a:spcPct val="50000"/>
              </a:spcBef>
              <a:spcAft>
                <a:spcPct val="0"/>
              </a:spcAft>
            </a:pPr>
            <a:r>
              <a:rPr lang="en-US" altLang="en-US" sz="2400" b="1">
                <a:solidFill>
                  <a:srgbClr val="000000"/>
                </a:solidFill>
                <a:latin typeface="Times New Roman" pitchFamily="18" charset="0"/>
                <a:cs typeface="Times New Roman" pitchFamily="18" charset="0"/>
              </a:rPr>
              <a:t>AA</a:t>
            </a:r>
          </a:p>
        </p:txBody>
      </p:sp>
      <p:grpSp>
        <p:nvGrpSpPr>
          <p:cNvPr id="38" name="Group 372"/>
          <p:cNvGrpSpPr>
            <a:grpSpLocks/>
          </p:cNvGrpSpPr>
          <p:nvPr/>
        </p:nvGrpSpPr>
        <p:grpSpPr bwMode="auto">
          <a:xfrm>
            <a:off x="2017713" y="1493045"/>
            <a:ext cx="4953000" cy="2031207"/>
            <a:chOff x="0" y="2544"/>
            <a:chExt cx="3120" cy="1706"/>
          </a:xfrm>
        </p:grpSpPr>
        <p:sp>
          <p:nvSpPr>
            <p:cNvPr id="23558" name="Line 360"/>
            <p:cNvSpPr>
              <a:spLocks noChangeShapeType="1"/>
            </p:cNvSpPr>
            <p:nvPr/>
          </p:nvSpPr>
          <p:spPr bwMode="auto">
            <a:xfrm flipV="1">
              <a:off x="624" y="3360"/>
              <a:ext cx="1584" cy="0"/>
            </a:xfrm>
            <a:prstGeom prst="line">
              <a:avLst/>
            </a:prstGeom>
            <a:noFill/>
            <a:ln w="3810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59" name="Text Box 384"/>
            <p:cNvSpPr txBox="1">
              <a:spLocks noChangeArrowheads="1"/>
            </p:cNvSpPr>
            <p:nvPr/>
          </p:nvSpPr>
          <p:spPr bwMode="auto">
            <a:xfrm>
              <a:off x="0" y="3168"/>
              <a:ext cx="720"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defTabSz="914400" fontAlgn="base">
                <a:spcBef>
                  <a:spcPct val="50000"/>
                </a:spcBef>
                <a:spcAft>
                  <a:spcPct val="0"/>
                </a:spcAft>
              </a:pPr>
              <a:r>
                <a:rPr lang="en-US" altLang="en-US" sz="2400" b="1">
                  <a:solidFill>
                    <a:prstClr val="black"/>
                  </a:solidFill>
                  <a:latin typeface="Times New Roman" pitchFamily="18" charset="0"/>
                  <a:cs typeface="Times New Roman" pitchFamily="18" charset="0"/>
                </a:rPr>
                <a:t>O    O</a:t>
              </a:r>
            </a:p>
          </p:txBody>
        </p:sp>
        <p:sp>
          <p:nvSpPr>
            <p:cNvPr id="23560" name="Text Box 385"/>
            <p:cNvSpPr txBox="1">
              <a:spLocks noChangeArrowheads="1"/>
            </p:cNvSpPr>
            <p:nvPr/>
          </p:nvSpPr>
          <p:spPr bwMode="auto">
            <a:xfrm>
              <a:off x="1296" y="2544"/>
              <a:ext cx="336" cy="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defTabSz="914400" fontAlgn="base">
                <a:spcBef>
                  <a:spcPct val="50000"/>
                </a:spcBef>
                <a:spcAft>
                  <a:spcPct val="0"/>
                </a:spcAft>
              </a:pPr>
              <a:r>
                <a:rPr lang="en-US" altLang="en-US" sz="2400" b="1">
                  <a:solidFill>
                    <a:prstClr val="black"/>
                  </a:solidFill>
                  <a:latin typeface="Times New Roman" pitchFamily="18" charset="0"/>
                  <a:cs typeface="Times New Roman" pitchFamily="18" charset="0"/>
                </a:rPr>
                <a:t>AA</a:t>
              </a:r>
            </a:p>
          </p:txBody>
        </p:sp>
        <p:sp>
          <p:nvSpPr>
            <p:cNvPr id="23561" name="Text Box 386"/>
            <p:cNvSpPr txBox="1">
              <a:spLocks noChangeArrowheads="1"/>
            </p:cNvSpPr>
            <p:nvPr/>
          </p:nvSpPr>
          <p:spPr bwMode="auto">
            <a:xfrm>
              <a:off x="2256" y="3168"/>
              <a:ext cx="864"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defTabSz="914400" fontAlgn="base">
                <a:spcBef>
                  <a:spcPct val="50000"/>
                </a:spcBef>
                <a:spcAft>
                  <a:spcPct val="0"/>
                </a:spcAft>
              </a:pPr>
              <a:r>
                <a:rPr lang="en-US" altLang="en-US" sz="2400" b="1">
                  <a:solidFill>
                    <a:prstClr val="black"/>
                  </a:solidFill>
                  <a:latin typeface="Times New Roman" pitchFamily="18" charset="0"/>
                  <a:cs typeface="Times New Roman" pitchFamily="18" charset="0"/>
                </a:rPr>
                <a:t>AB  AB</a:t>
              </a:r>
            </a:p>
          </p:txBody>
        </p:sp>
        <p:sp>
          <p:nvSpPr>
            <p:cNvPr id="23562" name="Text Box 400"/>
            <p:cNvSpPr txBox="1">
              <a:spLocks noChangeArrowheads="1"/>
            </p:cNvSpPr>
            <p:nvPr/>
          </p:nvSpPr>
          <p:spPr bwMode="auto">
            <a:xfrm>
              <a:off x="1296" y="3552"/>
              <a:ext cx="288" cy="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defTabSz="914400" fontAlgn="base">
                <a:spcBef>
                  <a:spcPct val="50000"/>
                </a:spcBef>
                <a:spcAft>
                  <a:spcPct val="0"/>
                </a:spcAft>
              </a:pPr>
              <a:r>
                <a:rPr lang="en-US" altLang="en-US" sz="2400" b="1">
                  <a:solidFill>
                    <a:prstClr val="black"/>
                  </a:solidFill>
                  <a:latin typeface="Times New Roman" pitchFamily="18" charset="0"/>
                  <a:cs typeface="Times New Roman" pitchFamily="18" charset="0"/>
                </a:rPr>
                <a:t>BB</a:t>
              </a:r>
            </a:p>
          </p:txBody>
        </p:sp>
        <p:sp>
          <p:nvSpPr>
            <p:cNvPr id="23563" name="AutoShape 350"/>
            <p:cNvSpPr>
              <a:spLocks noChangeArrowheads="1"/>
            </p:cNvSpPr>
            <p:nvPr/>
          </p:nvSpPr>
          <p:spPr bwMode="auto">
            <a:xfrm>
              <a:off x="144" y="3072"/>
              <a:ext cx="336" cy="144"/>
            </a:xfrm>
            <a:prstGeom prst="curvedDownArrow">
              <a:avLst>
                <a:gd name="adj1" fmla="val 46667"/>
                <a:gd name="adj2" fmla="val 93333"/>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altLang="en-US" sz="1800">
                <a:solidFill>
                  <a:prstClr val="black"/>
                </a:solidFill>
                <a:latin typeface="Times New Roman" pitchFamily="18" charset="0"/>
                <a:cs typeface="Times New Roman" pitchFamily="18" charset="0"/>
              </a:endParaRPr>
            </a:p>
          </p:txBody>
        </p:sp>
        <p:sp>
          <p:nvSpPr>
            <p:cNvPr id="23564" name="AutoShape 351"/>
            <p:cNvSpPr>
              <a:spLocks noChangeArrowheads="1"/>
            </p:cNvSpPr>
            <p:nvPr/>
          </p:nvSpPr>
          <p:spPr bwMode="auto">
            <a:xfrm>
              <a:off x="1104" y="3696"/>
              <a:ext cx="192" cy="288"/>
            </a:xfrm>
            <a:prstGeom prst="curvedRightArrow">
              <a:avLst>
                <a:gd name="adj1" fmla="val 30000"/>
                <a:gd name="adj2" fmla="val 60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altLang="en-US" sz="1800">
                <a:solidFill>
                  <a:prstClr val="black"/>
                </a:solidFill>
                <a:latin typeface="Times New Roman" pitchFamily="18" charset="0"/>
                <a:cs typeface="Times New Roman" pitchFamily="18" charset="0"/>
              </a:endParaRPr>
            </a:p>
          </p:txBody>
        </p:sp>
        <p:sp>
          <p:nvSpPr>
            <p:cNvPr id="23565" name="AutoShape 352"/>
            <p:cNvSpPr>
              <a:spLocks noChangeArrowheads="1"/>
            </p:cNvSpPr>
            <p:nvPr/>
          </p:nvSpPr>
          <p:spPr bwMode="auto">
            <a:xfrm>
              <a:off x="2400" y="3072"/>
              <a:ext cx="384" cy="144"/>
            </a:xfrm>
            <a:prstGeom prst="curvedDownArrow">
              <a:avLst>
                <a:gd name="adj1" fmla="val 53333"/>
                <a:gd name="adj2" fmla="val 106667"/>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altLang="en-US" sz="1800">
                <a:solidFill>
                  <a:prstClr val="black"/>
                </a:solidFill>
                <a:latin typeface="Times New Roman" pitchFamily="18" charset="0"/>
                <a:cs typeface="Times New Roman" pitchFamily="18" charset="0"/>
              </a:endParaRPr>
            </a:p>
          </p:txBody>
        </p:sp>
        <p:sp>
          <p:nvSpPr>
            <p:cNvPr id="23566" name="AutoShape 353"/>
            <p:cNvSpPr>
              <a:spLocks noChangeArrowheads="1"/>
            </p:cNvSpPr>
            <p:nvPr/>
          </p:nvSpPr>
          <p:spPr bwMode="auto">
            <a:xfrm rot="10800000">
              <a:off x="144" y="3408"/>
              <a:ext cx="336" cy="192"/>
            </a:xfrm>
            <a:prstGeom prst="curvedDownArrow">
              <a:avLst>
                <a:gd name="adj1" fmla="val 35000"/>
                <a:gd name="adj2" fmla="val 70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defTabSz="914400" fontAlgn="base">
                <a:spcBef>
                  <a:spcPct val="0"/>
                </a:spcBef>
                <a:spcAft>
                  <a:spcPct val="0"/>
                </a:spcAft>
              </a:pPr>
              <a:endParaRPr lang="en-US" altLang="en-US" sz="1800">
                <a:solidFill>
                  <a:prstClr val="black"/>
                </a:solidFill>
                <a:latin typeface="Times New Roman" pitchFamily="18" charset="0"/>
                <a:cs typeface="Times New Roman" pitchFamily="18" charset="0"/>
              </a:endParaRPr>
            </a:p>
          </p:txBody>
        </p:sp>
        <p:sp>
          <p:nvSpPr>
            <p:cNvPr id="23567" name="AutoShape 354"/>
            <p:cNvSpPr>
              <a:spLocks noChangeArrowheads="1"/>
            </p:cNvSpPr>
            <p:nvPr/>
          </p:nvSpPr>
          <p:spPr bwMode="auto">
            <a:xfrm rot="10800000">
              <a:off x="2400" y="3408"/>
              <a:ext cx="336" cy="192"/>
            </a:xfrm>
            <a:prstGeom prst="curvedDownArrow">
              <a:avLst>
                <a:gd name="adj1" fmla="val 35000"/>
                <a:gd name="adj2" fmla="val 70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defTabSz="914400" fontAlgn="base">
                <a:spcBef>
                  <a:spcPct val="0"/>
                </a:spcBef>
                <a:spcAft>
                  <a:spcPct val="0"/>
                </a:spcAft>
              </a:pPr>
              <a:endParaRPr lang="en-US" altLang="en-US" sz="1800">
                <a:solidFill>
                  <a:prstClr val="black"/>
                </a:solidFill>
                <a:latin typeface="Times New Roman" pitchFamily="18" charset="0"/>
                <a:cs typeface="Times New Roman" pitchFamily="18" charset="0"/>
              </a:endParaRPr>
            </a:p>
          </p:txBody>
        </p:sp>
        <p:sp>
          <p:nvSpPr>
            <p:cNvPr id="23568" name="AutoShape 355"/>
            <p:cNvSpPr>
              <a:spLocks noChangeArrowheads="1"/>
            </p:cNvSpPr>
            <p:nvPr/>
          </p:nvSpPr>
          <p:spPr bwMode="auto">
            <a:xfrm>
              <a:off x="1104" y="2640"/>
              <a:ext cx="192" cy="384"/>
            </a:xfrm>
            <a:prstGeom prst="curvedRightArrow">
              <a:avLst>
                <a:gd name="adj1" fmla="val 40000"/>
                <a:gd name="adj2" fmla="val 80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altLang="en-US" sz="1800">
                <a:solidFill>
                  <a:prstClr val="black"/>
                </a:solidFill>
                <a:latin typeface="Times New Roman" pitchFamily="18" charset="0"/>
                <a:cs typeface="Times New Roman" pitchFamily="18" charset="0"/>
              </a:endParaRPr>
            </a:p>
          </p:txBody>
        </p:sp>
        <p:sp>
          <p:nvSpPr>
            <p:cNvPr id="23569" name="AutoShape 356"/>
            <p:cNvSpPr>
              <a:spLocks noChangeArrowheads="1"/>
            </p:cNvSpPr>
            <p:nvPr/>
          </p:nvSpPr>
          <p:spPr bwMode="auto">
            <a:xfrm flipH="1" flipV="1">
              <a:off x="1488" y="3696"/>
              <a:ext cx="192" cy="288"/>
            </a:xfrm>
            <a:prstGeom prst="curvedRightArrow">
              <a:avLst>
                <a:gd name="adj1" fmla="val 30000"/>
                <a:gd name="adj2" fmla="val 60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defTabSz="914400" fontAlgn="base">
                <a:spcBef>
                  <a:spcPct val="0"/>
                </a:spcBef>
                <a:spcAft>
                  <a:spcPct val="0"/>
                </a:spcAft>
              </a:pPr>
              <a:endParaRPr lang="en-US" altLang="en-US" sz="1800">
                <a:solidFill>
                  <a:prstClr val="black"/>
                </a:solidFill>
                <a:latin typeface="Times New Roman" pitchFamily="18" charset="0"/>
                <a:cs typeface="Times New Roman" pitchFamily="18" charset="0"/>
              </a:endParaRPr>
            </a:p>
          </p:txBody>
        </p:sp>
        <p:sp>
          <p:nvSpPr>
            <p:cNvPr id="23570" name="AutoShape 357"/>
            <p:cNvSpPr>
              <a:spLocks noChangeArrowheads="1"/>
            </p:cNvSpPr>
            <p:nvPr/>
          </p:nvSpPr>
          <p:spPr bwMode="auto">
            <a:xfrm flipH="1" flipV="1">
              <a:off x="1536" y="2640"/>
              <a:ext cx="192" cy="336"/>
            </a:xfrm>
            <a:prstGeom prst="curvedRightArrow">
              <a:avLst>
                <a:gd name="adj1" fmla="val 35000"/>
                <a:gd name="adj2" fmla="val 70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defTabSz="914400" fontAlgn="base">
                <a:spcBef>
                  <a:spcPct val="0"/>
                </a:spcBef>
                <a:spcAft>
                  <a:spcPct val="0"/>
                </a:spcAft>
              </a:pPr>
              <a:endParaRPr lang="en-US" altLang="en-US" sz="1800">
                <a:solidFill>
                  <a:prstClr val="black"/>
                </a:solidFill>
                <a:latin typeface="Times New Roman" pitchFamily="18" charset="0"/>
                <a:cs typeface="Times New Roman" pitchFamily="18" charset="0"/>
              </a:endParaRPr>
            </a:p>
          </p:txBody>
        </p:sp>
        <p:sp>
          <p:nvSpPr>
            <p:cNvPr id="23571" name="Line 358"/>
            <p:cNvSpPr>
              <a:spLocks noChangeShapeType="1"/>
            </p:cNvSpPr>
            <p:nvPr/>
          </p:nvSpPr>
          <p:spPr bwMode="auto">
            <a:xfrm flipV="1">
              <a:off x="576" y="3024"/>
              <a:ext cx="720" cy="336"/>
            </a:xfrm>
            <a:prstGeom prst="line">
              <a:avLst/>
            </a:prstGeom>
            <a:noFill/>
            <a:ln w="3810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72" name="Line 359"/>
            <p:cNvSpPr>
              <a:spLocks noChangeShapeType="1"/>
            </p:cNvSpPr>
            <p:nvPr/>
          </p:nvSpPr>
          <p:spPr bwMode="auto">
            <a:xfrm>
              <a:off x="576" y="3360"/>
              <a:ext cx="720" cy="288"/>
            </a:xfrm>
            <a:prstGeom prst="line">
              <a:avLst/>
            </a:prstGeom>
            <a:noFill/>
            <a:ln w="3810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73" name="Line 361"/>
            <p:cNvSpPr>
              <a:spLocks noChangeShapeType="1"/>
            </p:cNvSpPr>
            <p:nvPr/>
          </p:nvSpPr>
          <p:spPr bwMode="auto">
            <a:xfrm flipV="1">
              <a:off x="1536" y="3408"/>
              <a:ext cx="672" cy="240"/>
            </a:xfrm>
            <a:prstGeom prst="line">
              <a:avLst/>
            </a:prstGeom>
            <a:noFill/>
            <a:ln w="3810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sp>
          <p:nvSpPr>
            <p:cNvPr id="23574" name="Line 362"/>
            <p:cNvSpPr>
              <a:spLocks noChangeShapeType="1"/>
            </p:cNvSpPr>
            <p:nvPr/>
          </p:nvSpPr>
          <p:spPr bwMode="auto">
            <a:xfrm>
              <a:off x="1488" y="3024"/>
              <a:ext cx="720" cy="288"/>
            </a:xfrm>
            <a:prstGeom prst="line">
              <a:avLst/>
            </a:prstGeom>
            <a:noFill/>
            <a:ln w="3810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sz="1800">
                <a:solidFill>
                  <a:prstClr val="black"/>
                </a:solidFill>
              </a:endParaRPr>
            </a:p>
          </p:txBody>
        </p:sp>
      </p:grpSp>
    </p:spTree>
    <p:extLst>
      <p:ext uri="{BB962C8B-B14F-4D97-AF65-F5344CB8AC3E}">
        <p14:creationId xmlns:p14="http://schemas.microsoft.com/office/powerpoint/2010/main" val="878281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xit" presetSubtype="10" fill="hold" nodeType="clickEffect">
                                  <p:stCondLst>
                                    <p:cond delay="0"/>
                                  </p:stCondLst>
                                  <p:childTnLst>
                                    <p:animEffect transition="out" filter="blinds(horizontal)">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par>
                                <p:cTn id="15" presetID="3" presetClass="exit" presetSubtype="10" fill="hold" grpId="0" nodeType="withEffect">
                                  <p:stCondLst>
                                    <p:cond delay="0"/>
                                  </p:stCondLst>
                                  <p:childTnLst>
                                    <p:animEffect transition="out" filter="blinds(horizontal)">
                                      <p:cBhvr>
                                        <p:cTn id="16" dur="500"/>
                                        <p:tgtEl>
                                          <p:spTgt spid="37"/>
                                        </p:tgtEl>
                                      </p:cBhvr>
                                    </p:animEffect>
                                    <p:set>
                                      <p:cBhvr>
                                        <p:cTn id="17" dur="1" fill="hold">
                                          <p:stCondLst>
                                            <p:cond delay="499"/>
                                          </p:stCondLst>
                                        </p:cTn>
                                        <p:tgtEl>
                                          <p:spTgt spid="37"/>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barn(inVertical)">
                                      <p:cBhvr>
                                        <p:cTn id="2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30630" y="-51707"/>
            <a:ext cx="9144000" cy="5143500"/>
          </a:xfrm>
          <a:prstGeom prst="rect">
            <a:avLst/>
          </a:prstGeom>
        </p:spPr>
      </p:pic>
      <p:sp>
        <p:nvSpPr>
          <p:cNvPr id="4" name="TextBox 4"/>
          <p:cNvSpPr txBox="1"/>
          <p:nvPr/>
        </p:nvSpPr>
        <p:spPr>
          <a:xfrm>
            <a:off x="789864" y="230155"/>
            <a:ext cx="7564272" cy="643670"/>
          </a:xfrm>
          <a:prstGeom prst="rect">
            <a:avLst/>
          </a:prstGeom>
        </p:spPr>
        <p:txBody>
          <a:bodyPr lIns="0" tIns="0" rIns="0" bIns="0" rtlCol="0" anchor="t">
            <a:spAutoFit/>
          </a:bodyPr>
          <a:lstStyle/>
          <a:p>
            <a:pPr algn="ctr" defTabSz="457200">
              <a:lnSpc>
                <a:spcPts val="4950"/>
              </a:lnSpc>
            </a:pPr>
            <a:r>
              <a:rPr lang="en-US" sz="5000" spc="163" dirty="0">
                <a:solidFill>
                  <a:srgbClr val="9BBB59">
                    <a:lumMod val="50000"/>
                  </a:srgbClr>
                </a:solidFill>
                <a:latin typeface="Candara" panose="020E0502030303020204" pitchFamily="34" charset="0"/>
              </a:rPr>
              <a:t>KẾT LUẬN</a:t>
            </a:r>
          </a:p>
        </p:txBody>
      </p:sp>
      <p:sp>
        <p:nvSpPr>
          <p:cNvPr id="9" name="Freeform 9"/>
          <p:cNvSpPr/>
          <p:nvPr/>
        </p:nvSpPr>
        <p:spPr>
          <a:xfrm>
            <a:off x="7058412" y="3293488"/>
            <a:ext cx="1606181" cy="1556535"/>
          </a:xfrm>
          <a:custGeom>
            <a:avLst/>
            <a:gdLst/>
            <a:ahLst/>
            <a:cxnLst/>
            <a:rect l="l" t="t" r="r" b="b"/>
            <a:pathLst>
              <a:path w="3212361" h="3113070">
                <a:moveTo>
                  <a:pt x="0" y="0"/>
                </a:moveTo>
                <a:lnTo>
                  <a:pt x="3212361" y="0"/>
                </a:lnTo>
                <a:lnTo>
                  <a:pt x="3212361" y="3113070"/>
                </a:lnTo>
                <a:lnTo>
                  <a:pt x="0" y="31130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a:off x="6691845" y="271518"/>
            <a:ext cx="560944" cy="560944"/>
          </a:xfrm>
          <a:custGeom>
            <a:avLst/>
            <a:gdLst/>
            <a:ahLst/>
            <a:cxnLst/>
            <a:rect l="l" t="t" r="r" b="b"/>
            <a:pathLst>
              <a:path w="1121887" h="1121887">
                <a:moveTo>
                  <a:pt x="0" y="0"/>
                </a:moveTo>
                <a:lnTo>
                  <a:pt x="1121887" y="0"/>
                </a:lnTo>
                <a:lnTo>
                  <a:pt x="1121887" y="1121887"/>
                </a:lnTo>
                <a:lnTo>
                  <a:pt x="0" y="11218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Rectangle 11"/>
          <p:cNvSpPr/>
          <p:nvPr/>
        </p:nvSpPr>
        <p:spPr>
          <a:xfrm>
            <a:off x="304804" y="928746"/>
            <a:ext cx="8458199" cy="1966692"/>
          </a:xfrm>
          <a:prstGeom prst="rect">
            <a:avLst/>
          </a:prstGeom>
        </p:spPr>
        <p:txBody>
          <a:bodyPr wrap="square" lIns="45720" tIns="22860" rIns="45720" bIns="22860">
            <a:spAutoFit/>
          </a:bodyPr>
          <a:lstStyle/>
          <a:p>
            <a:pPr indent="457200" algn="just">
              <a:lnSpc>
                <a:spcPct val="130000"/>
              </a:lnSpc>
            </a:pPr>
            <a:r>
              <a:rPr lang="nl-NL" sz="2400" dirty="0">
                <a:solidFill>
                  <a:prstClr val="black"/>
                </a:solidFill>
                <a:latin typeface="Arial" pitchFamily="34" charset="0"/>
                <a:ea typeface="Segoe UI"/>
                <a:cs typeface="Arial" pitchFamily="34" charset="0"/>
              </a:rPr>
              <a:t>- </a:t>
            </a:r>
            <a:r>
              <a:rPr lang="en-US" sz="2400" dirty="0">
                <a:latin typeface="Arial" pitchFamily="34" charset="0"/>
                <a:ea typeface="Segoe UI"/>
                <a:cs typeface="Arial" pitchFamily="34" charset="0"/>
              </a:rPr>
              <a:t>Dựa vào kháng nguyên trên hồng cầu và kháng thể trong huyết tương người ta có thể phân biệt thành nhiều nhóm máu nhưng phổ biến nhất là các nhóm máu A, B, AB, O.</a:t>
            </a:r>
          </a:p>
        </p:txBody>
      </p:sp>
      <p:sp>
        <p:nvSpPr>
          <p:cNvPr id="5" name="Notched Right Arrow 4"/>
          <p:cNvSpPr/>
          <p:nvPr/>
        </p:nvSpPr>
        <p:spPr>
          <a:xfrm>
            <a:off x="2438400" y="434809"/>
            <a:ext cx="533410" cy="304800"/>
          </a:xfrm>
          <a:prstGeom prst="notched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defTabSz="457200"/>
            <a:endParaRPr lang="en-US" sz="900">
              <a:solidFill>
                <a:prstClr val="white"/>
              </a:solidFill>
            </a:endParaRPr>
          </a:p>
        </p:txBody>
      </p:sp>
      <p:sp>
        <p:nvSpPr>
          <p:cNvPr id="16" name="Rectangle 15"/>
          <p:cNvSpPr/>
          <p:nvPr/>
        </p:nvSpPr>
        <p:spPr>
          <a:xfrm>
            <a:off x="304800" y="2740793"/>
            <a:ext cx="8893629" cy="1200329"/>
          </a:xfrm>
          <a:prstGeom prst="rect">
            <a:avLst/>
          </a:prstGeom>
        </p:spPr>
        <p:txBody>
          <a:bodyPr wrap="square" lIns="91440" tIns="45720" rIns="91440" bIns="45720">
            <a:spAutoFit/>
          </a:bodyPr>
          <a:lstStyle/>
          <a:p>
            <a:r>
              <a:rPr lang="en-US" sz="2400" dirty="0">
                <a:latin typeface="Arial" pitchFamily="34" charset="0"/>
                <a:cs typeface="Arial" pitchFamily="34" charset="0"/>
              </a:rPr>
              <a:t>      - Khi truyền máu cần tuân thủ các nguyên tắc khi truyền mấu: phải xét nghiệm máu trước khi truyền để đảm bảo truyền đúng nhóm máu và tránh lây truyền các bệnh qua đường máu.</a:t>
            </a:r>
          </a:p>
        </p:txBody>
      </p:sp>
    </p:spTree>
    <p:extLst>
      <p:ext uri="{BB962C8B-B14F-4D97-AF65-F5344CB8AC3E}">
        <p14:creationId xmlns:p14="http://schemas.microsoft.com/office/powerpoint/2010/main" val="297617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5" grpId="0" animBg="1"/>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0" name="Freeform 10"/>
          <p:cNvSpPr/>
          <p:nvPr/>
        </p:nvSpPr>
        <p:spPr>
          <a:xfrm>
            <a:off x="7492978" y="2260397"/>
            <a:ext cx="1615211" cy="1506184"/>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9" name="TextBox 18"/>
          <p:cNvSpPr txBox="1"/>
          <p:nvPr/>
        </p:nvSpPr>
        <p:spPr>
          <a:xfrm>
            <a:off x="13" y="249142"/>
            <a:ext cx="9143999" cy="461665"/>
          </a:xfrm>
          <a:prstGeom prst="rect">
            <a:avLst/>
          </a:prstGeom>
          <a:noFill/>
        </p:spPr>
        <p:txBody>
          <a:bodyPr wrap="square" lIns="91440" tIns="45720" rIns="91440" bIns="45720" rtlCol="0">
            <a:spAutoFit/>
          </a:bodyPr>
          <a:lstStyle/>
          <a:p>
            <a:pPr algn="ctr"/>
            <a:r>
              <a:rPr lang="vi-VN" sz="2400" b="1" dirty="0">
                <a:solidFill>
                  <a:srgbClr val="FF0000"/>
                </a:solidFill>
                <a:latin typeface="Arial" pitchFamily="34" charset="0"/>
                <a:ea typeface="Times New Roman"/>
                <a:cs typeface="Arial" pitchFamily="34" charset="0"/>
              </a:rPr>
              <a:t>Bài </a:t>
            </a:r>
            <a:r>
              <a:rPr lang="en-US" sz="2400" b="1" dirty="0">
                <a:solidFill>
                  <a:srgbClr val="FF0000"/>
                </a:solidFill>
                <a:latin typeface="Arial" pitchFamily="34" charset="0"/>
                <a:ea typeface="Times New Roman"/>
                <a:cs typeface="Arial" pitchFamily="34" charset="0"/>
              </a:rPr>
              <a:t>33: MÁU VÀ HỆ TUẦN HOÀN CỦA CƠ THỂ NGƯỜI</a:t>
            </a:r>
            <a:endParaRPr lang="en-US" sz="2400" dirty="0">
              <a:solidFill>
                <a:srgbClr val="FF0000"/>
              </a:solidFill>
              <a:latin typeface="Arial" pitchFamily="34" charset="0"/>
              <a:ea typeface="Courier New"/>
              <a:cs typeface="Arial" pitchFamily="34" charset="0"/>
            </a:endParaRPr>
          </a:p>
        </p:txBody>
      </p:sp>
      <p:sp>
        <p:nvSpPr>
          <p:cNvPr id="20" name="Rectangle 19"/>
          <p:cNvSpPr/>
          <p:nvPr/>
        </p:nvSpPr>
        <p:spPr>
          <a:xfrm>
            <a:off x="903446" y="637701"/>
            <a:ext cx="2557110" cy="461665"/>
          </a:xfrm>
          <a:prstGeom prst="rect">
            <a:avLst/>
          </a:prstGeom>
        </p:spPr>
        <p:txBody>
          <a:bodyPr wrap="none" lIns="91440" tIns="45720" rIns="91440" bIns="45720">
            <a:spAutoFit/>
          </a:bodyPr>
          <a:lstStyle/>
          <a:p>
            <a:r>
              <a:rPr lang="en-US" sz="2400" b="1" dirty="0">
                <a:latin typeface="Arial" pitchFamily="34" charset="0"/>
                <a:ea typeface="Courier New"/>
                <a:cs typeface="Arial" pitchFamily="34" charset="0"/>
              </a:rPr>
              <a:t>II. Hệ tuần hoàn </a:t>
            </a:r>
            <a:endParaRPr lang="en-US" sz="2400" dirty="0">
              <a:latin typeface="Arial" pitchFamily="34" charset="0"/>
              <a:cs typeface="Arial" pitchFamily="34" charset="0"/>
            </a:endParaRPr>
          </a:p>
        </p:txBody>
      </p:sp>
      <p:sp>
        <p:nvSpPr>
          <p:cNvPr id="3" name="Rectangle 2"/>
          <p:cNvSpPr/>
          <p:nvPr/>
        </p:nvSpPr>
        <p:spPr>
          <a:xfrm>
            <a:off x="418989" y="1076213"/>
            <a:ext cx="8041373" cy="707886"/>
          </a:xfrm>
          <a:prstGeom prst="rect">
            <a:avLst/>
          </a:prstGeom>
        </p:spPr>
        <p:txBody>
          <a:bodyPr wrap="square" lIns="91440" tIns="45720" rIns="91440" bIns="45720">
            <a:spAutoFit/>
          </a:bodyPr>
          <a:lstStyle/>
          <a:p>
            <a:r>
              <a:rPr lang="nl-NL" sz="2000" dirty="0">
                <a:latin typeface="Arial" pitchFamily="34" charset="0"/>
                <a:ea typeface="Courier New"/>
                <a:cs typeface="Arial" pitchFamily="34" charset="0"/>
              </a:rPr>
              <a:t>Quan sát hình 33.5 </a:t>
            </a:r>
            <a:r>
              <a:rPr lang="en-US" sz="2000" dirty="0">
                <a:latin typeface="Arial" pitchFamily="34" charset="0"/>
                <a:ea typeface="Courier New"/>
                <a:cs typeface="Arial" pitchFamily="34" charset="0"/>
              </a:rPr>
              <a:t>kết hợp với đoạn video về hệ tuần hoàn sau</a:t>
            </a:r>
            <a:r>
              <a:rPr lang="nl-NL" sz="2000" dirty="0">
                <a:latin typeface="Arial" pitchFamily="34" charset="0"/>
                <a:ea typeface="Courier New"/>
                <a:cs typeface="Arial" pitchFamily="34" charset="0"/>
              </a:rPr>
              <a:t> đó thảo luận nhóm hoàn thành phiếu học tập số 3</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390983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21026" y="295089"/>
            <a:ext cx="8531157" cy="461665"/>
          </a:xfrm>
          <a:prstGeom prst="rect">
            <a:avLst/>
          </a:prstGeom>
        </p:spPr>
        <p:txBody>
          <a:bodyPr wrap="square" lIns="91440" tIns="45720" rIns="91440" bIns="45720">
            <a:spAutoFit/>
          </a:bodyPr>
          <a:lstStyle/>
          <a:p>
            <a:pPr marL="457200" indent="457200" algn="just"/>
            <a:r>
              <a:rPr lang="nl-NL" sz="2400" dirty="0">
                <a:solidFill>
                  <a:srgbClr val="000000"/>
                </a:solidFill>
                <a:latin typeface="Arial" pitchFamily="34" charset="0"/>
                <a:ea typeface="Courier New"/>
                <a:cs typeface="Arial" pitchFamily="34" charset="0"/>
              </a:rPr>
              <a:t>Em hãy quan sát hình ảnh và làm theo hướng dẫn:</a:t>
            </a:r>
            <a:endParaRPr lang="en-US" sz="2400" dirty="0">
              <a:solidFill>
                <a:srgbClr val="000000"/>
              </a:solidFill>
              <a:latin typeface="Arial" pitchFamily="34" charset="0"/>
              <a:ea typeface="Courier New"/>
              <a:cs typeface="Arial"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1985" y="782516"/>
            <a:ext cx="4688732" cy="2456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12158" y="3249661"/>
            <a:ext cx="7548891" cy="1200329"/>
          </a:xfrm>
          <a:prstGeom prst="rect">
            <a:avLst/>
          </a:prstGeom>
          <a:noFill/>
        </p:spPr>
        <p:txBody>
          <a:bodyPr wrap="square" lIns="91440" tIns="45720" rIns="91440" bIns="45720" rtlCol="0">
            <a:spAutoFit/>
          </a:bodyPr>
          <a:lstStyle/>
          <a:p>
            <a:pPr marL="457200" indent="457200" algn="just"/>
            <a:r>
              <a:rPr lang="nl-NL" sz="2400" dirty="0">
                <a:solidFill>
                  <a:srgbClr val="000000"/>
                </a:solidFill>
                <a:latin typeface="Arial" pitchFamily="34" charset="0"/>
                <a:ea typeface="Courier New"/>
                <a:cs typeface="Arial" pitchFamily="34" charset="0"/>
              </a:rPr>
              <a:t>Ngồi im lặng, đặt ngón trỏ và ngón giữa lên vị trí của cổ hoặc cổ tay. Sau đó nêu hiện tượng mà em cảm nhận được. Giải thích?</a:t>
            </a:r>
            <a:endParaRPr lang="en-US" sz="2400" dirty="0">
              <a:solidFill>
                <a:srgbClr val="000000"/>
              </a:solidFill>
              <a:latin typeface="Arial" pitchFamily="34" charset="0"/>
              <a:ea typeface="Courier New"/>
              <a:cs typeface="Arial" pitchFamily="34" charset="0"/>
            </a:endParaRPr>
          </a:p>
        </p:txBody>
      </p:sp>
    </p:spTree>
    <p:extLst>
      <p:ext uri="{BB962C8B-B14F-4D97-AF65-F5344CB8AC3E}">
        <p14:creationId xmlns:p14="http://schemas.microsoft.com/office/powerpoint/2010/main" val="20705363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alphaModFix amt="68000"/>
          </a:blip>
          <a:srcRect l="16666" t="21875" r="16666" b="21875"/>
          <a:stretch>
            <a:fillRect/>
          </a:stretch>
        </p:blipFill>
        <p:spPr>
          <a:xfrm>
            <a:off x="0" y="-40974"/>
            <a:ext cx="9144000" cy="5143500"/>
          </a:xfrm>
          <a:prstGeom prst="rect">
            <a:avLst/>
          </a:prstGeom>
        </p:spPr>
      </p:pic>
      <p:sp>
        <p:nvSpPr>
          <p:cNvPr id="10" name="Freeform 10"/>
          <p:cNvSpPr/>
          <p:nvPr/>
        </p:nvSpPr>
        <p:spPr>
          <a:xfrm>
            <a:off x="7492978" y="2260397"/>
            <a:ext cx="1615211" cy="1506184"/>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Freeform 14"/>
          <p:cNvSpPr/>
          <p:nvPr/>
        </p:nvSpPr>
        <p:spPr>
          <a:xfrm>
            <a:off x="7710442" y="1245935"/>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pic>
        <p:nvPicPr>
          <p:cNvPr id="3" name="Hệ tuần hoàn trong cơ thể người.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0" y="-1"/>
            <a:ext cx="9144008" cy="5143505"/>
          </a:xfrm>
          <a:prstGeom prst="rect">
            <a:avLst/>
          </a:prstGeom>
        </p:spPr>
      </p:pic>
    </p:spTree>
    <p:extLst>
      <p:ext uri="{BB962C8B-B14F-4D97-AF65-F5344CB8AC3E}">
        <p14:creationId xmlns:p14="http://schemas.microsoft.com/office/powerpoint/2010/main" val="24833351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Rectangle 18"/>
          <p:cNvSpPr>
            <a:spLocks noChangeArrowheads="1"/>
          </p:cNvSpPr>
          <p:nvPr/>
        </p:nvSpPr>
        <p:spPr bwMode="auto">
          <a:xfrm>
            <a:off x="-1" y="37819"/>
            <a:ext cx="914400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457200" algn="ctr" defTabSz="914400" fontAlgn="base">
              <a:spcBef>
                <a:spcPct val="0"/>
              </a:spcBef>
              <a:spcAft>
                <a:spcPct val="0"/>
              </a:spcAft>
            </a:pPr>
            <a:r>
              <a:rPr lang="nl-NL" sz="1800" dirty="0">
                <a:latin typeface="Arial" pitchFamily="34" charset="0"/>
                <a:ea typeface="Courier New" pitchFamily="49" charset="0"/>
                <a:cs typeface="Arial" pitchFamily="34" charset="0"/>
              </a:rPr>
              <a:t>PHIẾU HỌC TẬP SỐ 3</a:t>
            </a:r>
            <a:endParaRPr lang="en-US" sz="1800" dirty="0">
              <a:latin typeface="Arial" pitchFamily="34" charset="0"/>
              <a:cs typeface="Arial" pitchFamily="34" charset="0"/>
            </a:endParaRPr>
          </a:p>
          <a:p>
            <a:pPr indent="457200" defTabSz="914400" eaLnBrk="0" fontAlgn="base" hangingPunct="0">
              <a:spcBef>
                <a:spcPct val="0"/>
              </a:spcBef>
              <a:spcAft>
                <a:spcPct val="0"/>
              </a:spcAft>
            </a:pPr>
            <a:r>
              <a:rPr lang="nl-NL" sz="1800" dirty="0">
                <a:latin typeface="Arial" pitchFamily="34" charset="0"/>
                <a:ea typeface="Courier New" pitchFamily="49" charset="0"/>
                <a:cs typeface="Arial" pitchFamily="34" charset="0"/>
              </a:rPr>
              <a:t>Câu 1: Hãy sử dụng các cụm từ thích hợp để điền vào chỗ trống về cấu tạo và chức năng của hệ tuần hoàn:</a:t>
            </a:r>
            <a:endParaRPr lang="nl-NL" sz="1800" dirty="0">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11352486"/>
              </p:ext>
            </p:extLst>
          </p:nvPr>
        </p:nvGraphicFramePr>
        <p:xfrm>
          <a:off x="678841" y="1007318"/>
          <a:ext cx="8388963" cy="3165291"/>
        </p:xfrm>
        <a:graphic>
          <a:graphicData uri="http://schemas.openxmlformats.org/drawingml/2006/table">
            <a:tbl>
              <a:tblPr firstRow="1" firstCol="1" bandRow="1">
                <a:tableStyleId>{5C22544A-7EE6-4342-B048-85BDC9FD1C3A}</a:tableStyleId>
              </a:tblPr>
              <a:tblGrid>
                <a:gridCol w="1803106">
                  <a:extLst>
                    <a:ext uri="{9D8B030D-6E8A-4147-A177-3AD203B41FA5}">
                      <a16:colId xmlns:a16="http://schemas.microsoft.com/office/drawing/2014/main" val="20000"/>
                    </a:ext>
                  </a:extLst>
                </a:gridCol>
                <a:gridCol w="3526971">
                  <a:extLst>
                    <a:ext uri="{9D8B030D-6E8A-4147-A177-3AD203B41FA5}">
                      <a16:colId xmlns:a16="http://schemas.microsoft.com/office/drawing/2014/main" val="20001"/>
                    </a:ext>
                  </a:extLst>
                </a:gridCol>
                <a:gridCol w="3058886">
                  <a:extLst>
                    <a:ext uri="{9D8B030D-6E8A-4147-A177-3AD203B41FA5}">
                      <a16:colId xmlns:a16="http://schemas.microsoft.com/office/drawing/2014/main" val="20002"/>
                    </a:ext>
                  </a:extLst>
                </a:gridCol>
              </a:tblGrid>
              <a:tr h="1169827">
                <a:tc>
                  <a:txBody>
                    <a:bodyPr/>
                    <a:lstStyle/>
                    <a:p>
                      <a:pPr marL="457200" algn="ctr">
                        <a:spcAft>
                          <a:spcPts val="0"/>
                        </a:spcAft>
                      </a:pPr>
                      <a:r>
                        <a:rPr lang="en-US" sz="1800" dirty="0">
                          <a:effectLst/>
                          <a:latin typeface="Arial" pitchFamily="34" charset="0"/>
                          <a:cs typeface="Arial" pitchFamily="34" charset="0"/>
                        </a:rPr>
                        <a:t>Hệ tuần hoàn gồm</a:t>
                      </a:r>
                    </a:p>
                    <a:p>
                      <a:pPr marL="457200" algn="ctr">
                        <a:spcAft>
                          <a:spcPts val="0"/>
                        </a:spcAft>
                      </a:pPr>
                      <a:r>
                        <a:rPr lang="en-US" sz="1800" dirty="0">
                          <a:effectLst/>
                          <a:latin typeface="Arial" pitchFamily="34" charset="0"/>
                          <a:cs typeface="Arial" pitchFamily="34" charset="0"/>
                        </a:rPr>
                        <a:t> </a:t>
                      </a:r>
                      <a:endParaRPr lang="en-US" sz="1800" dirty="0">
                        <a:solidFill>
                          <a:srgbClr val="000000"/>
                        </a:solidFill>
                        <a:effectLst/>
                        <a:latin typeface="Arial" pitchFamily="34" charset="0"/>
                        <a:ea typeface="Courier New"/>
                        <a:cs typeface="Arial" pitchFamily="34" charset="0"/>
                      </a:endParaRPr>
                    </a:p>
                  </a:txBody>
                  <a:tcPr marL="43826" marR="43826" marT="0" marB="0"/>
                </a:tc>
                <a:tc>
                  <a:txBody>
                    <a:bodyPr/>
                    <a:lstStyle/>
                    <a:p>
                      <a:pPr marL="457200" algn="ctr">
                        <a:spcAft>
                          <a:spcPts val="0"/>
                        </a:spcAft>
                      </a:pPr>
                      <a:endParaRPr lang="en-US" sz="1800" dirty="0">
                        <a:effectLst/>
                        <a:latin typeface="Arial" pitchFamily="34" charset="0"/>
                        <a:cs typeface="Arial" pitchFamily="34" charset="0"/>
                      </a:endParaRPr>
                    </a:p>
                    <a:p>
                      <a:pPr marL="457200" algn="ctr">
                        <a:spcAft>
                          <a:spcPts val="0"/>
                        </a:spcAft>
                      </a:pPr>
                      <a:r>
                        <a:rPr lang="en-US" sz="1800" dirty="0">
                          <a:effectLst/>
                          <a:latin typeface="Arial" pitchFamily="34" charset="0"/>
                          <a:cs typeface="Arial" pitchFamily="34" charset="0"/>
                        </a:rPr>
                        <a:t>1….……..</a:t>
                      </a:r>
                      <a:endParaRPr lang="en-US" sz="1800" dirty="0">
                        <a:solidFill>
                          <a:srgbClr val="000000"/>
                        </a:solidFill>
                        <a:effectLst/>
                        <a:latin typeface="Arial" pitchFamily="34" charset="0"/>
                        <a:ea typeface="Courier New"/>
                        <a:cs typeface="Arial" pitchFamily="34" charset="0"/>
                      </a:endParaRPr>
                    </a:p>
                  </a:txBody>
                  <a:tcPr marL="43826" marR="43826" marT="0" marB="0"/>
                </a:tc>
                <a:tc>
                  <a:txBody>
                    <a:bodyPr/>
                    <a:lstStyle/>
                    <a:p>
                      <a:pPr marL="457200" algn="ctr">
                        <a:spcAft>
                          <a:spcPts val="0"/>
                        </a:spcAft>
                      </a:pPr>
                      <a:endParaRPr lang="en-US" sz="1800" dirty="0">
                        <a:effectLst/>
                        <a:latin typeface="Arial" pitchFamily="34" charset="0"/>
                        <a:cs typeface="Arial" pitchFamily="34" charset="0"/>
                      </a:endParaRPr>
                    </a:p>
                    <a:p>
                      <a:pPr marL="457200" algn="ctr">
                        <a:spcAft>
                          <a:spcPts val="0"/>
                        </a:spcAft>
                      </a:pPr>
                      <a:r>
                        <a:rPr lang="en-US" sz="1800" dirty="0">
                          <a:effectLst/>
                          <a:latin typeface="Arial" pitchFamily="34" charset="0"/>
                          <a:cs typeface="Arial" pitchFamily="34" charset="0"/>
                        </a:rPr>
                        <a:t>          2…………..</a:t>
                      </a:r>
                      <a:endParaRPr lang="en-US" sz="1800" dirty="0">
                        <a:solidFill>
                          <a:srgbClr val="000000"/>
                        </a:solidFill>
                        <a:effectLst/>
                        <a:latin typeface="Arial" pitchFamily="34" charset="0"/>
                        <a:ea typeface="Courier New"/>
                        <a:cs typeface="Arial" pitchFamily="34" charset="0"/>
                      </a:endParaRPr>
                    </a:p>
                  </a:txBody>
                  <a:tcPr marL="43826" marR="43826" marT="0" marB="0"/>
                </a:tc>
                <a:extLst>
                  <a:ext uri="{0D108BD9-81ED-4DB2-BD59-A6C34878D82A}">
                    <a16:rowId xmlns:a16="http://schemas.microsoft.com/office/drawing/2014/main" val="10000"/>
                  </a:ext>
                </a:extLst>
              </a:tr>
              <a:tr h="1097280">
                <a:tc>
                  <a:txBody>
                    <a:bodyPr/>
                    <a:lstStyle/>
                    <a:p>
                      <a:pPr marL="457200" algn="ctr">
                        <a:spcAft>
                          <a:spcPts val="0"/>
                        </a:spcAft>
                      </a:pPr>
                      <a:r>
                        <a:rPr lang="en-US" sz="1800">
                          <a:effectLst/>
                          <a:latin typeface="Arial" pitchFamily="34" charset="0"/>
                          <a:cs typeface="Arial" pitchFamily="34" charset="0"/>
                        </a:rPr>
                        <a:t>Thành phần cấu tạo gồm</a:t>
                      </a:r>
                      <a:endParaRPr lang="en-US" sz="1800">
                        <a:solidFill>
                          <a:srgbClr val="000000"/>
                        </a:solidFill>
                        <a:effectLst/>
                        <a:latin typeface="Arial" pitchFamily="34" charset="0"/>
                        <a:ea typeface="Courier New"/>
                        <a:cs typeface="Arial" pitchFamily="34" charset="0"/>
                      </a:endParaRPr>
                    </a:p>
                  </a:txBody>
                  <a:tcPr marL="43826" marR="43826" marT="0" marB="0"/>
                </a:tc>
                <a:tc>
                  <a:txBody>
                    <a:bodyPr/>
                    <a:lstStyle/>
                    <a:p>
                      <a:pPr marL="457200" algn="l">
                        <a:spcAft>
                          <a:spcPts val="0"/>
                        </a:spcAft>
                      </a:pPr>
                      <a:r>
                        <a:rPr lang="en-US" sz="1800" dirty="0">
                          <a:effectLst/>
                          <a:latin typeface="Arial" pitchFamily="34" charset="0"/>
                          <a:cs typeface="Arial" pitchFamily="34" charset="0"/>
                        </a:rPr>
                        <a:t>3. ………… có thành cơ dày</a:t>
                      </a:r>
                    </a:p>
                    <a:p>
                      <a:pPr marL="457200" algn="l">
                        <a:spcAft>
                          <a:spcPts val="0"/>
                        </a:spcAft>
                      </a:pPr>
                      <a:r>
                        <a:rPr lang="en-US" sz="1800" dirty="0">
                          <a:effectLst/>
                          <a:latin typeface="Arial" pitchFamily="34" charset="0"/>
                          <a:cs typeface="Arial" pitchFamily="34" charset="0"/>
                        </a:rPr>
                        <a:t>4. ………… có thành cơ mỏng hơn</a:t>
                      </a:r>
                    </a:p>
                    <a:p>
                      <a:pPr marL="457200" algn="l">
                        <a:spcAft>
                          <a:spcPts val="0"/>
                        </a:spcAft>
                      </a:pPr>
                      <a:endParaRPr lang="en-US" sz="1800" dirty="0">
                        <a:solidFill>
                          <a:srgbClr val="000000"/>
                        </a:solidFill>
                        <a:effectLst/>
                        <a:latin typeface="Arial" pitchFamily="34" charset="0"/>
                        <a:ea typeface="Courier New"/>
                        <a:cs typeface="Arial" pitchFamily="34" charset="0"/>
                      </a:endParaRPr>
                    </a:p>
                  </a:txBody>
                  <a:tcPr marL="43826" marR="43826" marT="0" marB="0"/>
                </a:tc>
                <a:tc>
                  <a:txBody>
                    <a:bodyPr/>
                    <a:lstStyle/>
                    <a:p>
                      <a:pPr marL="457200" algn="ctr">
                        <a:spcAft>
                          <a:spcPts val="0"/>
                        </a:spcAft>
                      </a:pPr>
                      <a:r>
                        <a:rPr lang="en-US" sz="1800" dirty="0">
                          <a:effectLst/>
                          <a:latin typeface="Arial" pitchFamily="34" charset="0"/>
                          <a:cs typeface="Arial" pitchFamily="34" charset="0"/>
                        </a:rPr>
                        <a:t>5. ……………</a:t>
                      </a:r>
                    </a:p>
                    <a:p>
                      <a:pPr marL="457200" algn="ctr">
                        <a:spcAft>
                          <a:spcPts val="0"/>
                        </a:spcAft>
                      </a:pPr>
                      <a:r>
                        <a:rPr lang="en-US" sz="1800" dirty="0">
                          <a:effectLst/>
                          <a:latin typeface="Arial" pitchFamily="34" charset="0"/>
                          <a:cs typeface="Arial" pitchFamily="34" charset="0"/>
                        </a:rPr>
                        <a:t>6. ……………</a:t>
                      </a:r>
                    </a:p>
                    <a:p>
                      <a:pPr marL="457200" algn="ctr">
                        <a:spcAft>
                          <a:spcPts val="0"/>
                        </a:spcAft>
                      </a:pPr>
                      <a:r>
                        <a:rPr lang="en-US" sz="1800" dirty="0">
                          <a:effectLst/>
                          <a:latin typeface="Arial" pitchFamily="34" charset="0"/>
                          <a:cs typeface="Arial" pitchFamily="34" charset="0"/>
                        </a:rPr>
                        <a:t>7. …………….</a:t>
                      </a:r>
                      <a:endParaRPr lang="en-US" sz="1800" dirty="0">
                        <a:solidFill>
                          <a:srgbClr val="000000"/>
                        </a:solidFill>
                        <a:effectLst/>
                        <a:latin typeface="Arial" pitchFamily="34" charset="0"/>
                        <a:ea typeface="Courier New"/>
                        <a:cs typeface="Arial" pitchFamily="34" charset="0"/>
                      </a:endParaRPr>
                    </a:p>
                  </a:txBody>
                  <a:tcPr marL="43826" marR="43826" marT="0" marB="0"/>
                </a:tc>
                <a:extLst>
                  <a:ext uri="{0D108BD9-81ED-4DB2-BD59-A6C34878D82A}">
                    <a16:rowId xmlns:a16="http://schemas.microsoft.com/office/drawing/2014/main" val="10001"/>
                  </a:ext>
                </a:extLst>
              </a:tr>
              <a:tr h="898184">
                <a:tc>
                  <a:txBody>
                    <a:bodyPr/>
                    <a:lstStyle/>
                    <a:p>
                      <a:pPr marL="457200" algn="ctr">
                        <a:spcAft>
                          <a:spcPts val="0"/>
                        </a:spcAft>
                      </a:pPr>
                      <a:r>
                        <a:rPr lang="en-US" sz="1800" dirty="0">
                          <a:effectLst/>
                          <a:latin typeface="Arial" pitchFamily="34" charset="0"/>
                          <a:cs typeface="Arial" pitchFamily="34" charset="0"/>
                        </a:rPr>
                        <a:t>Chức năng</a:t>
                      </a:r>
                      <a:endParaRPr lang="en-US" sz="1800" dirty="0">
                        <a:solidFill>
                          <a:srgbClr val="000000"/>
                        </a:solidFill>
                        <a:effectLst/>
                        <a:latin typeface="Arial" pitchFamily="34" charset="0"/>
                        <a:ea typeface="Courier New"/>
                        <a:cs typeface="Arial" pitchFamily="34" charset="0"/>
                      </a:endParaRPr>
                    </a:p>
                  </a:txBody>
                  <a:tcPr marL="43826" marR="43826" marT="0" marB="0"/>
                </a:tc>
                <a:tc>
                  <a:txBody>
                    <a:bodyPr/>
                    <a:lstStyle/>
                    <a:p>
                      <a:pPr marL="457200" algn="ctr">
                        <a:spcAft>
                          <a:spcPts val="0"/>
                        </a:spcAft>
                      </a:pPr>
                      <a:endParaRPr lang="en-US" sz="1800" dirty="0">
                        <a:effectLst/>
                        <a:latin typeface="Arial" pitchFamily="34" charset="0"/>
                        <a:cs typeface="Arial" pitchFamily="34" charset="0"/>
                      </a:endParaRPr>
                    </a:p>
                    <a:p>
                      <a:pPr marL="457200" algn="ctr">
                        <a:spcAft>
                          <a:spcPts val="0"/>
                        </a:spcAft>
                      </a:pPr>
                      <a:r>
                        <a:rPr lang="en-US" sz="1800" dirty="0">
                          <a:effectLst/>
                          <a:latin typeface="Arial" pitchFamily="34" charset="0"/>
                          <a:cs typeface="Arial" pitchFamily="34" charset="0"/>
                        </a:rPr>
                        <a:t>8. …………………..</a:t>
                      </a:r>
                      <a:endParaRPr lang="en-US" sz="1800" dirty="0">
                        <a:solidFill>
                          <a:srgbClr val="000000"/>
                        </a:solidFill>
                        <a:effectLst/>
                        <a:latin typeface="Arial" pitchFamily="34" charset="0"/>
                        <a:ea typeface="Courier New"/>
                        <a:cs typeface="Arial" pitchFamily="34" charset="0"/>
                      </a:endParaRPr>
                    </a:p>
                  </a:txBody>
                  <a:tcPr marL="43826" marR="43826" marT="0" marB="0"/>
                </a:tc>
                <a:tc>
                  <a:txBody>
                    <a:bodyPr/>
                    <a:lstStyle/>
                    <a:p>
                      <a:pPr marL="457200" algn="ctr">
                        <a:spcAft>
                          <a:spcPts val="0"/>
                        </a:spcAft>
                      </a:pPr>
                      <a:endParaRPr lang="en-US" sz="1800" dirty="0">
                        <a:effectLst/>
                        <a:latin typeface="Arial" pitchFamily="34" charset="0"/>
                        <a:cs typeface="Arial" pitchFamily="34" charset="0"/>
                      </a:endParaRPr>
                    </a:p>
                    <a:p>
                      <a:pPr marL="457200" algn="ctr">
                        <a:spcAft>
                          <a:spcPts val="0"/>
                        </a:spcAft>
                      </a:pPr>
                      <a:r>
                        <a:rPr lang="en-US" sz="1800" dirty="0">
                          <a:effectLst/>
                          <a:latin typeface="Arial" pitchFamily="34" charset="0"/>
                          <a:cs typeface="Arial" pitchFamily="34" charset="0"/>
                        </a:rPr>
                        <a:t>9. …………………..</a:t>
                      </a:r>
                      <a:endParaRPr lang="en-US" sz="1800" dirty="0">
                        <a:solidFill>
                          <a:srgbClr val="000000"/>
                        </a:solidFill>
                        <a:effectLst/>
                        <a:latin typeface="Arial" pitchFamily="34" charset="0"/>
                        <a:ea typeface="Courier New"/>
                        <a:cs typeface="Arial" pitchFamily="34" charset="0"/>
                      </a:endParaRPr>
                    </a:p>
                  </a:txBody>
                  <a:tcPr marL="43826" marR="43826" marT="0" marB="0"/>
                </a:tc>
                <a:extLst>
                  <a:ext uri="{0D108BD9-81ED-4DB2-BD59-A6C34878D82A}">
                    <a16:rowId xmlns:a16="http://schemas.microsoft.com/office/drawing/2014/main" val="10002"/>
                  </a:ext>
                </a:extLst>
              </a:tr>
            </a:tbl>
          </a:graphicData>
        </a:graphic>
      </p:graphicFrame>
      <p:pic>
        <p:nvPicPr>
          <p:cNvPr id="19458"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37008" y="1039941"/>
            <a:ext cx="1306801" cy="1106248"/>
          </a:xfrm>
          <a:prstGeom prst="rect">
            <a:avLst/>
          </a:prstGeom>
          <a:noFill/>
          <a:extLst>
            <a:ext uri="{909E8E84-426E-40DD-AFC4-6F175D3DCCD1}">
              <a14:hiddenFill xmlns:a14="http://schemas.microsoft.com/office/drawing/2010/main">
                <a:solidFill>
                  <a:srgbClr val="FFFFFF"/>
                </a:solidFill>
              </a14:hiddenFill>
            </a:ext>
          </a:extLst>
        </p:spPr>
      </p:pic>
      <p:pic>
        <p:nvPicPr>
          <p:cNvPr id="19457"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08131" y="1030180"/>
            <a:ext cx="1443714" cy="11160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194902" y="1152505"/>
            <a:ext cx="1226188" cy="400110"/>
          </a:xfrm>
          <a:prstGeom prst="rect">
            <a:avLst/>
          </a:prstGeom>
          <a:noFill/>
        </p:spPr>
        <p:txBody>
          <a:bodyPr wrap="square" lIns="91440" tIns="45720" rIns="91440" bIns="45720" rtlCol="0">
            <a:spAutoFit/>
          </a:bodyPr>
          <a:lstStyle/>
          <a:p>
            <a:r>
              <a:rPr lang="en-US" sz="2000" dirty="0">
                <a:solidFill>
                  <a:srgbClr val="FF0000"/>
                </a:solidFill>
                <a:latin typeface="Arial" pitchFamily="34" charset="0"/>
                <a:cs typeface="Arial" pitchFamily="34" charset="0"/>
              </a:rPr>
              <a:t>Tim</a:t>
            </a:r>
          </a:p>
        </p:txBody>
      </p:sp>
      <p:sp>
        <p:nvSpPr>
          <p:cNvPr id="23" name="TextBox 22"/>
          <p:cNvSpPr txBox="1"/>
          <p:nvPr/>
        </p:nvSpPr>
        <p:spPr>
          <a:xfrm>
            <a:off x="7435532" y="1167167"/>
            <a:ext cx="1708470" cy="400110"/>
          </a:xfrm>
          <a:prstGeom prst="rect">
            <a:avLst/>
          </a:prstGeom>
          <a:noFill/>
        </p:spPr>
        <p:txBody>
          <a:bodyPr wrap="square" lIns="91440" tIns="45720" rIns="91440" bIns="45720" rtlCol="0">
            <a:spAutoFit/>
          </a:bodyPr>
          <a:lstStyle/>
          <a:p>
            <a:r>
              <a:rPr lang="en-US" sz="2000" dirty="0">
                <a:solidFill>
                  <a:srgbClr val="FF0000"/>
                </a:solidFill>
                <a:latin typeface="Arial" pitchFamily="34" charset="0"/>
                <a:cs typeface="Arial" pitchFamily="34" charset="0"/>
              </a:rPr>
              <a:t>  Hệ mạch</a:t>
            </a:r>
          </a:p>
        </p:txBody>
      </p:sp>
      <p:sp>
        <p:nvSpPr>
          <p:cNvPr id="24" name="TextBox 23"/>
          <p:cNvSpPr txBox="1"/>
          <p:nvPr/>
        </p:nvSpPr>
        <p:spPr>
          <a:xfrm>
            <a:off x="3042960" y="2080982"/>
            <a:ext cx="1226188" cy="400110"/>
          </a:xfrm>
          <a:prstGeom prst="rect">
            <a:avLst/>
          </a:prstGeom>
          <a:noFill/>
        </p:spPr>
        <p:txBody>
          <a:bodyPr wrap="square" lIns="91440" tIns="45720" rIns="91440" bIns="45720" rtlCol="0">
            <a:spAutoFit/>
          </a:bodyPr>
          <a:lstStyle/>
          <a:p>
            <a:r>
              <a:rPr lang="en-US" sz="2000" dirty="0">
                <a:solidFill>
                  <a:srgbClr val="FF0000"/>
                </a:solidFill>
                <a:latin typeface="Arial" pitchFamily="34" charset="0"/>
                <a:cs typeface="Arial" pitchFamily="34" charset="0"/>
              </a:rPr>
              <a:t>Tâm thất </a:t>
            </a:r>
          </a:p>
        </p:txBody>
      </p:sp>
      <p:sp>
        <p:nvSpPr>
          <p:cNvPr id="25" name="TextBox 24"/>
          <p:cNvSpPr txBox="1"/>
          <p:nvPr/>
        </p:nvSpPr>
        <p:spPr>
          <a:xfrm>
            <a:off x="3037520" y="2363379"/>
            <a:ext cx="1226188" cy="400110"/>
          </a:xfrm>
          <a:prstGeom prst="rect">
            <a:avLst/>
          </a:prstGeom>
          <a:noFill/>
        </p:spPr>
        <p:txBody>
          <a:bodyPr wrap="square" lIns="91440" tIns="45720" rIns="91440" bIns="45720" rtlCol="0">
            <a:spAutoFit/>
          </a:bodyPr>
          <a:lstStyle/>
          <a:p>
            <a:r>
              <a:rPr lang="en-US" sz="2000" dirty="0">
                <a:solidFill>
                  <a:srgbClr val="FF0000"/>
                </a:solidFill>
                <a:latin typeface="Arial" pitchFamily="34" charset="0"/>
                <a:cs typeface="Arial" pitchFamily="34" charset="0"/>
              </a:rPr>
              <a:t>Tâm nhĩ</a:t>
            </a:r>
          </a:p>
        </p:txBody>
      </p:sp>
      <p:sp>
        <p:nvSpPr>
          <p:cNvPr id="26" name="TextBox 25"/>
          <p:cNvSpPr txBox="1"/>
          <p:nvPr/>
        </p:nvSpPr>
        <p:spPr>
          <a:xfrm>
            <a:off x="7121779" y="2361234"/>
            <a:ext cx="1804508" cy="400110"/>
          </a:xfrm>
          <a:prstGeom prst="rect">
            <a:avLst/>
          </a:prstGeom>
          <a:noFill/>
        </p:spPr>
        <p:txBody>
          <a:bodyPr wrap="square" lIns="91440" tIns="45720" rIns="91440" bIns="45720" rtlCol="0">
            <a:spAutoFit/>
          </a:bodyPr>
          <a:lstStyle/>
          <a:p>
            <a:r>
              <a:rPr lang="en-US" sz="2000" dirty="0">
                <a:solidFill>
                  <a:srgbClr val="FF0000"/>
                </a:solidFill>
                <a:latin typeface="Arial" pitchFamily="34" charset="0"/>
                <a:cs typeface="Arial" pitchFamily="34" charset="0"/>
              </a:rPr>
              <a:t>Tĩnh mạch</a:t>
            </a:r>
          </a:p>
        </p:txBody>
      </p:sp>
      <p:sp>
        <p:nvSpPr>
          <p:cNvPr id="27" name="TextBox 26"/>
          <p:cNvSpPr txBox="1"/>
          <p:nvPr/>
        </p:nvSpPr>
        <p:spPr>
          <a:xfrm>
            <a:off x="7127418" y="2063322"/>
            <a:ext cx="1850166" cy="400110"/>
          </a:xfrm>
          <a:prstGeom prst="rect">
            <a:avLst/>
          </a:prstGeom>
          <a:noFill/>
        </p:spPr>
        <p:txBody>
          <a:bodyPr wrap="square" lIns="91440" tIns="45720" rIns="91440" bIns="45720" rtlCol="0">
            <a:spAutoFit/>
          </a:bodyPr>
          <a:lstStyle/>
          <a:p>
            <a:r>
              <a:rPr lang="en-US" sz="2000" dirty="0">
                <a:solidFill>
                  <a:srgbClr val="FF0000"/>
                </a:solidFill>
                <a:latin typeface="Arial" pitchFamily="34" charset="0"/>
                <a:cs typeface="Arial" pitchFamily="34" charset="0"/>
              </a:rPr>
              <a:t>Động mạch</a:t>
            </a:r>
          </a:p>
        </p:txBody>
      </p:sp>
      <p:sp>
        <p:nvSpPr>
          <p:cNvPr id="28" name="TextBox 27"/>
          <p:cNvSpPr txBox="1"/>
          <p:nvPr/>
        </p:nvSpPr>
        <p:spPr>
          <a:xfrm>
            <a:off x="7094760" y="2632745"/>
            <a:ext cx="1882824" cy="400110"/>
          </a:xfrm>
          <a:prstGeom prst="rect">
            <a:avLst/>
          </a:prstGeom>
          <a:noFill/>
        </p:spPr>
        <p:txBody>
          <a:bodyPr wrap="square" lIns="91440" tIns="45720" rIns="91440" bIns="45720" rtlCol="0">
            <a:spAutoFit/>
          </a:bodyPr>
          <a:lstStyle/>
          <a:p>
            <a:r>
              <a:rPr lang="en-US" sz="2000" dirty="0">
                <a:solidFill>
                  <a:srgbClr val="FF0000"/>
                </a:solidFill>
                <a:latin typeface="Arial" pitchFamily="34" charset="0"/>
                <a:cs typeface="Arial" pitchFamily="34" charset="0"/>
              </a:rPr>
              <a:t>Mao mạch</a:t>
            </a:r>
          </a:p>
        </p:txBody>
      </p:sp>
      <p:sp>
        <p:nvSpPr>
          <p:cNvPr id="29" name="TextBox 28"/>
          <p:cNvSpPr txBox="1"/>
          <p:nvPr/>
        </p:nvSpPr>
        <p:spPr>
          <a:xfrm>
            <a:off x="3541579" y="3458249"/>
            <a:ext cx="2018809" cy="400110"/>
          </a:xfrm>
          <a:prstGeom prst="rect">
            <a:avLst/>
          </a:prstGeom>
          <a:noFill/>
        </p:spPr>
        <p:txBody>
          <a:bodyPr wrap="square" lIns="91440" tIns="45720" rIns="91440" bIns="45720" rtlCol="0">
            <a:spAutoFit/>
          </a:bodyPr>
          <a:lstStyle/>
          <a:p>
            <a:r>
              <a:rPr lang="en-US" sz="2000" dirty="0">
                <a:solidFill>
                  <a:srgbClr val="FF0000"/>
                </a:solidFill>
                <a:latin typeface="Arial" pitchFamily="34" charset="0"/>
                <a:cs typeface="Arial" pitchFamily="34" charset="0"/>
              </a:rPr>
              <a:t>  Hút đẩy máu</a:t>
            </a:r>
          </a:p>
        </p:txBody>
      </p:sp>
      <p:sp>
        <p:nvSpPr>
          <p:cNvPr id="30" name="TextBox 29"/>
          <p:cNvSpPr txBox="1"/>
          <p:nvPr/>
        </p:nvSpPr>
        <p:spPr>
          <a:xfrm>
            <a:off x="6886244" y="3455522"/>
            <a:ext cx="2257759" cy="707886"/>
          </a:xfrm>
          <a:prstGeom prst="rect">
            <a:avLst/>
          </a:prstGeom>
          <a:noFill/>
        </p:spPr>
        <p:txBody>
          <a:bodyPr wrap="square" lIns="91440" tIns="45720" rIns="91440" bIns="45720" rtlCol="0">
            <a:spAutoFit/>
          </a:bodyPr>
          <a:lstStyle/>
          <a:p>
            <a:r>
              <a:rPr lang="en-US" sz="2000" dirty="0">
                <a:solidFill>
                  <a:srgbClr val="FF0000"/>
                </a:solidFill>
                <a:latin typeface="Arial" pitchFamily="34" charset="0"/>
                <a:cs typeface="Arial" pitchFamily="34" charset="0"/>
              </a:rPr>
              <a:t>Giúp máu đi khắp cơ thể</a:t>
            </a:r>
          </a:p>
        </p:txBody>
      </p:sp>
    </p:spTree>
    <p:extLst>
      <p:ext uri="{BB962C8B-B14F-4D97-AF65-F5344CB8AC3E}">
        <p14:creationId xmlns:p14="http://schemas.microsoft.com/office/powerpoint/2010/main" val="390983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19457"/>
                                        </p:tgtEl>
                                        <p:attrNameLst>
                                          <p:attrName>style.visibility</p:attrName>
                                        </p:attrNameLst>
                                      </p:cBhvr>
                                      <p:to>
                                        <p:strVal val="visible"/>
                                      </p:to>
                                    </p:set>
                                    <p:animEffect transition="in" filter="barn(inVertical)">
                                      <p:cBhvr>
                                        <p:cTn id="15" dur="500"/>
                                        <p:tgtEl>
                                          <p:spTgt spid="19457"/>
                                        </p:tgtEl>
                                      </p:cBhvr>
                                    </p:animEffect>
                                  </p:childTnLst>
                                </p:cTn>
                              </p:par>
                              <p:par>
                                <p:cTn id="16" presetID="16" presetClass="entr" presetSubtype="21" fill="hold" nodeType="withEffect">
                                  <p:stCondLst>
                                    <p:cond delay="0"/>
                                  </p:stCondLst>
                                  <p:childTnLst>
                                    <p:set>
                                      <p:cBhvr>
                                        <p:cTn id="17" dur="1" fill="hold">
                                          <p:stCondLst>
                                            <p:cond delay="0"/>
                                          </p:stCondLst>
                                        </p:cTn>
                                        <p:tgtEl>
                                          <p:spTgt spid="19458"/>
                                        </p:tgtEl>
                                        <p:attrNameLst>
                                          <p:attrName>style.visibility</p:attrName>
                                        </p:attrNameLst>
                                      </p:cBhvr>
                                      <p:to>
                                        <p:strVal val="visible"/>
                                      </p:to>
                                    </p:set>
                                    <p:animEffect transition="in" filter="barn(inVertical)">
                                      <p:cBhvr>
                                        <p:cTn id="18" dur="500"/>
                                        <p:tgtEl>
                                          <p:spTgt spid="1945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ppt_x"/>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500" fill="hold"/>
                                        <p:tgtEl>
                                          <p:spTgt spid="25"/>
                                        </p:tgtEl>
                                        <p:attrNameLst>
                                          <p:attrName>ppt_x</p:attrName>
                                        </p:attrNameLst>
                                      </p:cBhvr>
                                      <p:tavLst>
                                        <p:tav tm="0">
                                          <p:val>
                                            <p:strVal val="#ppt_x"/>
                                          </p:val>
                                        </p:tav>
                                        <p:tav tm="100000">
                                          <p:val>
                                            <p:strVal val="#ppt_x"/>
                                          </p:val>
                                        </p:tav>
                                      </p:tavLst>
                                    </p:anim>
                                    <p:anim calcmode="lin" valueType="num">
                                      <p:cBhvr additive="base">
                                        <p:cTn id="4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ppt_x"/>
                                          </p:val>
                                        </p:tav>
                                        <p:tav tm="100000">
                                          <p:val>
                                            <p:strVal val="#ppt_x"/>
                                          </p:val>
                                        </p:tav>
                                      </p:tavLst>
                                    </p:anim>
                                    <p:anim calcmode="lin" valueType="num">
                                      <p:cBhvr additive="base">
                                        <p:cTn id="4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 calcmode="lin" valueType="num">
                                      <p:cBhvr additive="base">
                                        <p:cTn id="53" dur="500" fill="hold"/>
                                        <p:tgtEl>
                                          <p:spTgt spid="26"/>
                                        </p:tgtEl>
                                        <p:attrNameLst>
                                          <p:attrName>ppt_x</p:attrName>
                                        </p:attrNameLst>
                                      </p:cBhvr>
                                      <p:tavLst>
                                        <p:tav tm="0">
                                          <p:val>
                                            <p:strVal val="#ppt_x"/>
                                          </p:val>
                                        </p:tav>
                                        <p:tav tm="100000">
                                          <p:val>
                                            <p:strVal val="#ppt_x"/>
                                          </p:val>
                                        </p:tav>
                                      </p:tavLst>
                                    </p:anim>
                                    <p:anim calcmode="lin" valueType="num">
                                      <p:cBhvr additive="base">
                                        <p:cTn id="5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additive="base">
                                        <p:cTn id="59" dur="500" fill="hold"/>
                                        <p:tgtEl>
                                          <p:spTgt spid="28"/>
                                        </p:tgtEl>
                                        <p:attrNameLst>
                                          <p:attrName>ppt_x</p:attrName>
                                        </p:attrNameLst>
                                      </p:cBhvr>
                                      <p:tavLst>
                                        <p:tav tm="0">
                                          <p:val>
                                            <p:strVal val="#ppt_x"/>
                                          </p:val>
                                        </p:tav>
                                        <p:tav tm="100000">
                                          <p:val>
                                            <p:strVal val="#ppt_x"/>
                                          </p:val>
                                        </p:tav>
                                      </p:tavLst>
                                    </p:anim>
                                    <p:anim calcmode="lin" valueType="num">
                                      <p:cBhvr additive="base">
                                        <p:cTn id="6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anim calcmode="lin" valueType="num">
                                      <p:cBhvr additive="base">
                                        <p:cTn id="65" dur="500" fill="hold"/>
                                        <p:tgtEl>
                                          <p:spTgt spid="29"/>
                                        </p:tgtEl>
                                        <p:attrNameLst>
                                          <p:attrName>ppt_x</p:attrName>
                                        </p:attrNameLst>
                                      </p:cBhvr>
                                      <p:tavLst>
                                        <p:tav tm="0">
                                          <p:val>
                                            <p:strVal val="#ppt_x"/>
                                          </p:val>
                                        </p:tav>
                                        <p:tav tm="100000">
                                          <p:val>
                                            <p:strVal val="#ppt_x"/>
                                          </p:val>
                                        </p:tav>
                                      </p:tavLst>
                                    </p:anim>
                                    <p:anim calcmode="lin" valueType="num">
                                      <p:cBhvr additive="base">
                                        <p:cTn id="6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0"/>
                                        </p:tgtEl>
                                        <p:attrNameLst>
                                          <p:attrName>style.visibility</p:attrName>
                                        </p:attrNameLst>
                                      </p:cBhvr>
                                      <p:to>
                                        <p:strVal val="visible"/>
                                      </p:to>
                                    </p:set>
                                    <p:anim calcmode="lin" valueType="num">
                                      <p:cBhvr additive="base">
                                        <p:cTn id="71" dur="500" fill="hold"/>
                                        <p:tgtEl>
                                          <p:spTgt spid="30"/>
                                        </p:tgtEl>
                                        <p:attrNameLst>
                                          <p:attrName>ppt_x</p:attrName>
                                        </p:attrNameLst>
                                      </p:cBhvr>
                                      <p:tavLst>
                                        <p:tav tm="0">
                                          <p:val>
                                            <p:strVal val="#ppt_x"/>
                                          </p:val>
                                        </p:tav>
                                        <p:tav tm="100000">
                                          <p:val>
                                            <p:strVal val="#ppt_x"/>
                                          </p:val>
                                        </p:tav>
                                      </p:tavLst>
                                    </p:anim>
                                    <p:anim calcmode="lin" valueType="num">
                                      <p:cBhvr additive="base">
                                        <p:cTn id="7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p:bldP spid="23" grpId="0"/>
      <p:bldP spid="24" grpId="0"/>
      <p:bldP spid="25" grpId="0"/>
      <p:bldP spid="26" grpId="0"/>
      <p:bldP spid="27" grpId="0"/>
      <p:bldP spid="28" grpId="0"/>
      <p:bldP spid="29"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0" name="Freeform 10"/>
          <p:cNvSpPr/>
          <p:nvPr/>
        </p:nvSpPr>
        <p:spPr>
          <a:xfrm>
            <a:off x="7492978" y="2260397"/>
            <a:ext cx="1615211" cy="1506184"/>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Freeform 14"/>
          <p:cNvSpPr/>
          <p:nvPr/>
        </p:nvSpPr>
        <p:spPr>
          <a:xfrm>
            <a:off x="7710442" y="1245935"/>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9" name="Rectangle 18"/>
          <p:cNvSpPr>
            <a:spLocks noChangeArrowheads="1"/>
          </p:cNvSpPr>
          <p:nvPr/>
        </p:nvSpPr>
        <p:spPr bwMode="auto">
          <a:xfrm>
            <a:off x="962034" y="45486"/>
            <a:ext cx="7213141"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457200" defTabSz="914400" fontAlgn="base">
              <a:spcBef>
                <a:spcPct val="0"/>
              </a:spcBef>
              <a:spcAft>
                <a:spcPct val="0"/>
              </a:spcAft>
            </a:pPr>
            <a:endParaRPr lang="en-US" sz="1800" dirty="0">
              <a:latin typeface="Arial" pitchFamily="34" charset="0"/>
              <a:ea typeface="Courier New" pitchFamily="49" charset="0"/>
              <a:cs typeface="Arial" pitchFamily="34" charset="0"/>
            </a:endParaRPr>
          </a:p>
          <a:p>
            <a:pPr indent="457200" defTabSz="914400" eaLnBrk="0" fontAlgn="base" hangingPunct="0">
              <a:spcBef>
                <a:spcPct val="0"/>
              </a:spcBef>
              <a:spcAft>
                <a:spcPct val="0"/>
              </a:spcAft>
            </a:pPr>
            <a:r>
              <a:rPr lang="en-US" sz="2000" dirty="0">
                <a:latin typeface="Arial" pitchFamily="34" charset="0"/>
                <a:ea typeface="Courier New" pitchFamily="49" charset="0"/>
                <a:cs typeface="Arial" pitchFamily="34" charset="0"/>
              </a:rPr>
              <a:t>Câu 2: Quan sát hình 33.5 mô tả đường đi của vòng tuần hoàn nhỏ và vòng tuần hoàn lớn?</a:t>
            </a:r>
            <a:endParaRPr lang="en-US" sz="2000" dirty="0">
              <a:latin typeface="Arial" pitchFamily="34" charset="0"/>
              <a:cs typeface="Arial" pitchFamily="34" charset="0"/>
            </a:endParaRPr>
          </a:p>
          <a:p>
            <a:pPr indent="457200" defTabSz="914400" eaLnBrk="0" fontAlgn="base" hangingPunct="0">
              <a:spcBef>
                <a:spcPct val="0"/>
              </a:spcBef>
              <a:spcAft>
                <a:spcPct val="0"/>
              </a:spcAft>
            </a:pPr>
            <a:endParaRPr lang="en-US" sz="1800" dirty="0">
              <a:latin typeface="Arial" pitchFamily="34" charset="0"/>
              <a:cs typeface="Arial" pitchFamily="34" charset="0"/>
            </a:endParaRPr>
          </a:p>
        </p:txBody>
      </p:sp>
      <p:pic>
        <p:nvPicPr>
          <p:cNvPr id="2253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03689" y="1245935"/>
            <a:ext cx="5533520" cy="3774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F24FF224-F313-47AC-B7AD-EBA232E3004F}"/>
              </a:ext>
            </a:extLst>
          </p:cNvPr>
          <p:cNvSpPr/>
          <p:nvPr/>
        </p:nvSpPr>
        <p:spPr>
          <a:xfrm>
            <a:off x="144352" y="1245935"/>
            <a:ext cx="4572000" cy="3651705"/>
          </a:xfrm>
          <a:prstGeom prst="rect">
            <a:avLst/>
          </a:prstGeom>
          <a:solidFill>
            <a:schemeClr val="accent2">
              <a:lumMod val="20000"/>
              <a:lumOff val="80000"/>
            </a:schemeClr>
          </a:solidFill>
        </p:spPr>
        <p:txBody>
          <a:bodyPr>
            <a:spAutoFit/>
          </a:bodyPr>
          <a:lstStyle/>
          <a:p>
            <a:pPr indent="457200" algn="just">
              <a:lnSpc>
                <a:spcPct val="130000"/>
              </a:lnSpc>
              <a:spcAft>
                <a:spcPts val="0"/>
              </a:spcAft>
            </a:pPr>
            <a:r>
              <a:rPr lang="nl-NL" sz="2000" dirty="0">
                <a:latin typeface="Arial" panose="020B0604020202020204" pitchFamily="34" charset="0"/>
                <a:ea typeface="Segoe UI" panose="020B0502040204020203" pitchFamily="34" charset="0"/>
                <a:cs typeface="Arial" panose="020B0604020202020204" pitchFamily="34" charset="0"/>
              </a:rPr>
              <a:t>- Vòng tuần hoàn nhỏ: Máu bắt đầu từ tâm thất phải qua động mạch phổi, qua mao mạch phổi, theo tĩnh mạch phổi về tâm nhĩ trái.</a:t>
            </a:r>
            <a:endParaRPr lang="en-US" sz="2000" dirty="0">
              <a:latin typeface="Arial" panose="020B0604020202020204" pitchFamily="34" charset="0"/>
              <a:ea typeface="Segoe UI" panose="020B0502040204020203" pitchFamily="34" charset="0"/>
              <a:cs typeface="Arial" panose="020B0604020202020204" pitchFamily="34" charset="0"/>
            </a:endParaRPr>
          </a:p>
          <a:p>
            <a:pPr indent="457200" algn="just">
              <a:lnSpc>
                <a:spcPct val="130000"/>
              </a:lnSpc>
              <a:spcAft>
                <a:spcPts val="0"/>
              </a:spcAft>
            </a:pPr>
            <a:r>
              <a:rPr lang="nl-NL" sz="2000" dirty="0">
                <a:latin typeface="Arial" panose="020B0604020202020204" pitchFamily="34" charset="0"/>
                <a:ea typeface="Segoe UI" panose="020B0502040204020203" pitchFamily="34" charset="0"/>
                <a:cs typeface="Arial" panose="020B0604020202020204" pitchFamily="34" charset="0"/>
              </a:rPr>
              <a:t>- Vòng tuần hoàn lớn: Máu từ tâm thất trái theo động mạch chủ đếm mao mạch phần trên và phần dưới cơ thể qua tĩnh mạch chủ trên và chủ dưới trở về tâm nhĩ phải.</a:t>
            </a:r>
            <a:endParaRPr lang="en-US" sz="2000" dirty="0">
              <a:effectLst/>
              <a:latin typeface="Arial" panose="020B0604020202020204" pitchFamily="34" charset="0"/>
              <a:ea typeface="Segoe UI" panose="020B0502040204020203" pitchFamily="34" charset="0"/>
              <a:cs typeface="Arial" panose="020B0604020202020204" pitchFamily="34" charset="0"/>
            </a:endParaRPr>
          </a:p>
        </p:txBody>
      </p:sp>
    </p:spTree>
    <p:extLst>
      <p:ext uri="{BB962C8B-B14F-4D97-AF65-F5344CB8AC3E}">
        <p14:creationId xmlns:p14="http://schemas.microsoft.com/office/powerpoint/2010/main" val="254308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0" name="Freeform 10"/>
          <p:cNvSpPr/>
          <p:nvPr/>
        </p:nvSpPr>
        <p:spPr>
          <a:xfrm>
            <a:off x="7492978" y="2260397"/>
            <a:ext cx="1615211" cy="1506184"/>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9" name="Rectangle 18"/>
          <p:cNvSpPr>
            <a:spLocks noChangeArrowheads="1"/>
          </p:cNvSpPr>
          <p:nvPr/>
        </p:nvSpPr>
        <p:spPr bwMode="auto">
          <a:xfrm>
            <a:off x="410447" y="260605"/>
            <a:ext cx="8231759"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457200" defTabSz="914400" fontAlgn="base">
              <a:spcBef>
                <a:spcPct val="0"/>
              </a:spcBef>
              <a:spcAft>
                <a:spcPct val="0"/>
              </a:spcAft>
            </a:pPr>
            <a:r>
              <a:rPr lang="en-US" sz="2000" dirty="0">
                <a:latin typeface="Arial" pitchFamily="34" charset="0"/>
                <a:ea typeface="Courier New" pitchFamily="49" charset="0"/>
                <a:cs typeface="Arial" pitchFamily="34" charset="0"/>
              </a:rPr>
              <a:t>Câu 3: Quan sát hình ảnh sau và trả lời câu hỏi:</a:t>
            </a:r>
          </a:p>
          <a:p>
            <a:pPr indent="457200" defTabSz="914400" fontAlgn="base">
              <a:spcBef>
                <a:spcPct val="0"/>
              </a:spcBef>
              <a:spcAft>
                <a:spcPct val="0"/>
              </a:spcAft>
            </a:pPr>
            <a:r>
              <a:rPr lang="en-US" sz="2000" dirty="0">
                <a:latin typeface="Arial" pitchFamily="34" charset="0"/>
                <a:ea typeface="Courier New" pitchFamily="49" charset="0"/>
                <a:cs typeface="Arial" pitchFamily="34" charset="0"/>
              </a:rPr>
              <a:t>a. Nhận xét về vận tốc máu trong hệ mạch?</a:t>
            </a:r>
            <a:endParaRPr lang="en-US" sz="2000" dirty="0">
              <a:latin typeface="Arial" pitchFamily="34" charset="0"/>
              <a:cs typeface="Arial" pitchFamily="34" charset="0"/>
            </a:endParaRPr>
          </a:p>
          <a:p>
            <a:pPr indent="457200" defTabSz="914400" eaLnBrk="0" fontAlgn="base" hangingPunct="0">
              <a:spcBef>
                <a:spcPct val="0"/>
              </a:spcBef>
              <a:spcAft>
                <a:spcPct val="0"/>
              </a:spcAft>
            </a:pPr>
            <a:r>
              <a:rPr lang="en-US" sz="2000" dirty="0">
                <a:latin typeface="Arial" pitchFamily="34" charset="0"/>
                <a:ea typeface="Courier New" pitchFamily="49" charset="0"/>
                <a:cs typeface="Arial" pitchFamily="34" charset="0"/>
              </a:rPr>
              <a:t>b. Huyết áp là áp lực của máu lên thành động mạch. Huyết áp tạo ra do sự co dãn của tim và sức cản của động mạch. Vậy huyết áp thay đổi như thế nào trong hệ mạch?</a:t>
            </a:r>
            <a:endParaRPr lang="en-US" sz="2000" dirty="0">
              <a:latin typeface="Arial" pitchFamily="34" charset="0"/>
              <a:cs typeface="Arial" pitchFamily="34" charset="0"/>
            </a:endParaRPr>
          </a:p>
        </p:txBody>
      </p:sp>
      <p:pic>
        <p:nvPicPr>
          <p:cNvPr id="20483"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91000" y="1815228"/>
            <a:ext cx="4953000" cy="282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38084CAF-0CAE-4067-9722-5F1ED0BBAEA6}"/>
              </a:ext>
            </a:extLst>
          </p:cNvPr>
          <p:cNvSpPr/>
          <p:nvPr/>
        </p:nvSpPr>
        <p:spPr>
          <a:xfrm>
            <a:off x="456710" y="2120514"/>
            <a:ext cx="3734290" cy="2051267"/>
          </a:xfrm>
          <a:prstGeom prst="rect">
            <a:avLst/>
          </a:prstGeom>
          <a:solidFill>
            <a:schemeClr val="accent2">
              <a:lumMod val="20000"/>
              <a:lumOff val="80000"/>
            </a:schemeClr>
          </a:solidFill>
        </p:spPr>
        <p:txBody>
          <a:bodyPr wrap="square">
            <a:spAutoFit/>
          </a:bodyPr>
          <a:lstStyle/>
          <a:p>
            <a:pPr indent="457200" algn="just">
              <a:lnSpc>
                <a:spcPct val="130000"/>
              </a:lnSpc>
              <a:spcAft>
                <a:spcPts val="0"/>
              </a:spcAft>
            </a:pPr>
            <a:r>
              <a:rPr lang="nl-NL" sz="2000" dirty="0">
                <a:latin typeface="Arial" panose="020B0604020202020204" pitchFamily="34" charset="0"/>
                <a:ea typeface="Segoe UI" panose="020B0502040204020203" pitchFamily="34" charset="0"/>
                <a:cs typeface="Arial" panose="020B0604020202020204" pitchFamily="34" charset="0"/>
              </a:rPr>
              <a:t>a. Nhanh nhất ở động mạch, thấp nhất ở mao mạch, tăng dần ở tĩnh mạch.</a:t>
            </a:r>
            <a:endParaRPr lang="en-US" sz="2000" dirty="0">
              <a:latin typeface="Arial" panose="020B0604020202020204" pitchFamily="34" charset="0"/>
              <a:ea typeface="Segoe UI" panose="020B0502040204020203" pitchFamily="34" charset="0"/>
              <a:cs typeface="Arial" panose="020B0604020202020204" pitchFamily="34" charset="0"/>
            </a:endParaRPr>
          </a:p>
          <a:p>
            <a:pPr indent="457200" algn="just">
              <a:lnSpc>
                <a:spcPct val="130000"/>
              </a:lnSpc>
              <a:spcAft>
                <a:spcPts val="0"/>
              </a:spcAft>
            </a:pPr>
            <a:r>
              <a:rPr lang="nl-NL" sz="2000" dirty="0">
                <a:latin typeface="Arial" panose="020B0604020202020204" pitchFamily="34" charset="0"/>
                <a:ea typeface="Segoe UI" panose="020B0502040204020203" pitchFamily="34" charset="0"/>
                <a:cs typeface="Arial" panose="020B0604020202020204" pitchFamily="34" charset="0"/>
              </a:rPr>
              <a:t>b. Huyết áp giảm dần trong hệ mạch.</a:t>
            </a:r>
            <a:endParaRPr lang="en-US" sz="2000" dirty="0">
              <a:effectLst/>
              <a:latin typeface="Arial" panose="020B0604020202020204" pitchFamily="34" charset="0"/>
              <a:ea typeface="Segoe UI" panose="020B0502040204020203" pitchFamily="34" charset="0"/>
              <a:cs typeface="Arial" panose="020B0604020202020204" pitchFamily="34" charset="0"/>
            </a:endParaRPr>
          </a:p>
        </p:txBody>
      </p:sp>
    </p:spTree>
    <p:extLst>
      <p:ext uri="{BB962C8B-B14F-4D97-AF65-F5344CB8AC3E}">
        <p14:creationId xmlns:p14="http://schemas.microsoft.com/office/powerpoint/2010/main" val="3909838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30631" y="-171454"/>
            <a:ext cx="9448805" cy="5314953"/>
          </a:xfrm>
          <a:prstGeom prst="rect">
            <a:avLst/>
          </a:prstGeom>
        </p:spPr>
      </p:pic>
      <p:sp>
        <p:nvSpPr>
          <p:cNvPr id="4" name="TextBox 4"/>
          <p:cNvSpPr txBox="1"/>
          <p:nvPr/>
        </p:nvSpPr>
        <p:spPr>
          <a:xfrm>
            <a:off x="789864" y="99523"/>
            <a:ext cx="7564272" cy="643670"/>
          </a:xfrm>
          <a:prstGeom prst="rect">
            <a:avLst/>
          </a:prstGeom>
        </p:spPr>
        <p:txBody>
          <a:bodyPr lIns="0" tIns="0" rIns="0" bIns="0" rtlCol="0" anchor="t">
            <a:spAutoFit/>
          </a:bodyPr>
          <a:lstStyle/>
          <a:p>
            <a:pPr algn="ctr" defTabSz="457200">
              <a:lnSpc>
                <a:spcPts val="4950"/>
              </a:lnSpc>
            </a:pPr>
            <a:r>
              <a:rPr lang="en-US" sz="5000" spc="163" dirty="0">
                <a:solidFill>
                  <a:srgbClr val="9BBB59">
                    <a:lumMod val="50000"/>
                  </a:srgbClr>
                </a:solidFill>
                <a:latin typeface="Candara" panose="020E0502030303020204" pitchFamily="34" charset="0"/>
              </a:rPr>
              <a:t>KẾT LUẬN</a:t>
            </a:r>
          </a:p>
        </p:txBody>
      </p:sp>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Rectangle 11"/>
          <p:cNvSpPr/>
          <p:nvPr/>
        </p:nvSpPr>
        <p:spPr>
          <a:xfrm>
            <a:off x="304804" y="656595"/>
            <a:ext cx="8458199" cy="784830"/>
          </a:xfrm>
          <a:prstGeom prst="rect">
            <a:avLst/>
          </a:prstGeom>
        </p:spPr>
        <p:txBody>
          <a:bodyPr wrap="square" lIns="45720" tIns="22860" rIns="45720" bIns="22860">
            <a:spAutoFit/>
          </a:bodyPr>
          <a:lstStyle/>
          <a:p>
            <a:pPr indent="457200" algn="just"/>
            <a:r>
              <a:rPr lang="nl-NL" sz="2400" dirty="0">
                <a:solidFill>
                  <a:srgbClr val="000000"/>
                </a:solidFill>
                <a:latin typeface="Times New Roman"/>
                <a:ea typeface="Courier New"/>
              </a:rPr>
              <a:t>- Hệ tuần hoàn gồm tim và hệ mạch giúp vận chuyển máu đi khắp cơ thể.</a:t>
            </a:r>
            <a:endParaRPr lang="en-US" sz="2000" dirty="0">
              <a:solidFill>
                <a:srgbClr val="000000"/>
              </a:solidFill>
              <a:latin typeface="Courier New"/>
              <a:ea typeface="Courier New"/>
            </a:endParaRPr>
          </a:p>
        </p:txBody>
      </p:sp>
      <p:sp>
        <p:nvSpPr>
          <p:cNvPr id="13" name="Rectangle 12"/>
          <p:cNvSpPr/>
          <p:nvPr/>
        </p:nvSpPr>
        <p:spPr>
          <a:xfrm>
            <a:off x="324623" y="1407177"/>
            <a:ext cx="8438376" cy="1154162"/>
          </a:xfrm>
          <a:prstGeom prst="rect">
            <a:avLst/>
          </a:prstGeom>
        </p:spPr>
        <p:txBody>
          <a:bodyPr wrap="square" lIns="45720" tIns="22860" rIns="45720" bIns="22860">
            <a:spAutoFit/>
          </a:bodyPr>
          <a:lstStyle/>
          <a:p>
            <a:pPr indent="457200" algn="just"/>
            <a:r>
              <a:rPr lang="nl-NL" sz="2400" dirty="0">
                <a:solidFill>
                  <a:srgbClr val="000000"/>
                </a:solidFill>
                <a:latin typeface="Times New Roman"/>
                <a:ea typeface="Courier New"/>
              </a:rPr>
              <a:t>- Tim đẩy ra động mạch, hút máu từ tĩnh mạch về. Mao mạch là nơi thực hiện trao đổi chất, trao đổi khí giữa máu và tế bào của cơ thể.</a:t>
            </a:r>
            <a:endParaRPr lang="en-US" sz="2000" dirty="0">
              <a:solidFill>
                <a:srgbClr val="000000"/>
              </a:solidFill>
              <a:latin typeface="Courier New"/>
              <a:ea typeface="Courier New"/>
            </a:endParaRPr>
          </a:p>
        </p:txBody>
      </p:sp>
      <p:sp>
        <p:nvSpPr>
          <p:cNvPr id="5" name="Notched Right Arrow 4"/>
          <p:cNvSpPr/>
          <p:nvPr/>
        </p:nvSpPr>
        <p:spPr>
          <a:xfrm>
            <a:off x="2438400" y="184431"/>
            <a:ext cx="533410" cy="304800"/>
          </a:xfrm>
          <a:prstGeom prst="notched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defTabSz="457200"/>
            <a:endParaRPr lang="en-US" sz="900">
              <a:solidFill>
                <a:prstClr val="white"/>
              </a:solidFill>
            </a:endParaRPr>
          </a:p>
        </p:txBody>
      </p:sp>
      <p:sp>
        <p:nvSpPr>
          <p:cNvPr id="16" name="Rectangle 15"/>
          <p:cNvSpPr/>
          <p:nvPr/>
        </p:nvSpPr>
        <p:spPr>
          <a:xfrm>
            <a:off x="-27209" y="2339554"/>
            <a:ext cx="8186057" cy="1532728"/>
          </a:xfrm>
          <a:prstGeom prst="rect">
            <a:avLst/>
          </a:prstGeom>
        </p:spPr>
        <p:txBody>
          <a:bodyPr wrap="square" lIns="91440" tIns="45720" rIns="91440" bIns="45720">
            <a:spAutoFit/>
          </a:bodyPr>
          <a:lstStyle/>
          <a:p>
            <a:pPr indent="457200" algn="just">
              <a:lnSpc>
                <a:spcPct val="130000"/>
              </a:lnSpc>
            </a:pPr>
            <a:r>
              <a:rPr lang="nl-NL" sz="2400" dirty="0">
                <a:latin typeface="Times New Roman"/>
                <a:ea typeface="Segoe UI"/>
              </a:rPr>
              <a:t>- Ở người có 2 vòng tuần hoàn: Vòng tuần hoàn nhỏ(phổi):  Máu bắt đầu từ tâm thất phải qua động mạch phổi, qua mao mạch phổi, theo tĩnh mạch phổi về tâm nhĩ trái.</a:t>
            </a:r>
            <a:endParaRPr lang="en-US" sz="2400" dirty="0">
              <a:latin typeface="Segoe UI"/>
              <a:ea typeface="Segoe UI"/>
            </a:endParaRPr>
          </a:p>
        </p:txBody>
      </p:sp>
      <p:sp>
        <p:nvSpPr>
          <p:cNvPr id="17" name="Rectangle 16"/>
          <p:cNvSpPr/>
          <p:nvPr/>
        </p:nvSpPr>
        <p:spPr>
          <a:xfrm>
            <a:off x="2" y="3704193"/>
            <a:ext cx="9056916" cy="1532727"/>
          </a:xfrm>
          <a:prstGeom prst="rect">
            <a:avLst/>
          </a:prstGeom>
        </p:spPr>
        <p:txBody>
          <a:bodyPr wrap="square" lIns="91440" tIns="45720" rIns="91440" bIns="45720">
            <a:spAutoFit/>
          </a:bodyPr>
          <a:lstStyle/>
          <a:p>
            <a:pPr indent="457200" algn="just">
              <a:lnSpc>
                <a:spcPct val="130000"/>
              </a:lnSpc>
            </a:pPr>
            <a:r>
              <a:rPr lang="nl-NL" sz="2400" dirty="0">
                <a:latin typeface="Times New Roman"/>
                <a:ea typeface="Segoe UI"/>
              </a:rPr>
              <a:t>- Vòng tuần hoàn lớn(Cơ thể):  Máu từ tâm thất trái theo động mạch chủ đếm mao mạch phần trên và phần dưới cơ thể qua tĩnh mạch chủ trên và chủ dưới trở về tâm nhĩ phải.</a:t>
            </a:r>
            <a:endParaRPr lang="en-US" sz="2400" dirty="0">
              <a:latin typeface="Segoe UI"/>
              <a:ea typeface="Segoe UI"/>
            </a:endParaRPr>
          </a:p>
        </p:txBody>
      </p:sp>
    </p:spTree>
    <p:extLst>
      <p:ext uri="{BB962C8B-B14F-4D97-AF65-F5344CB8AC3E}">
        <p14:creationId xmlns:p14="http://schemas.microsoft.com/office/powerpoint/2010/main" val="392744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3" grpId="0"/>
      <p:bldP spid="5" grpId="0" animBg="1"/>
      <p:bldP spid="16"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TextBox 18"/>
          <p:cNvSpPr txBox="1"/>
          <p:nvPr/>
        </p:nvSpPr>
        <p:spPr>
          <a:xfrm>
            <a:off x="13" y="249142"/>
            <a:ext cx="9143999" cy="461665"/>
          </a:xfrm>
          <a:prstGeom prst="rect">
            <a:avLst/>
          </a:prstGeom>
          <a:noFill/>
        </p:spPr>
        <p:txBody>
          <a:bodyPr wrap="square" lIns="91440" tIns="45720" rIns="91440" bIns="45720" rtlCol="0">
            <a:spAutoFit/>
          </a:bodyPr>
          <a:lstStyle/>
          <a:p>
            <a:pPr algn="ctr"/>
            <a:r>
              <a:rPr lang="vi-VN" sz="2400" b="1" dirty="0">
                <a:solidFill>
                  <a:srgbClr val="FF0000"/>
                </a:solidFill>
                <a:latin typeface="Arial" pitchFamily="34" charset="0"/>
                <a:ea typeface="Times New Roman"/>
                <a:cs typeface="Arial" pitchFamily="34" charset="0"/>
              </a:rPr>
              <a:t>Bài </a:t>
            </a:r>
            <a:r>
              <a:rPr lang="en-US" sz="2400" b="1" dirty="0">
                <a:solidFill>
                  <a:srgbClr val="FF0000"/>
                </a:solidFill>
                <a:latin typeface="Arial" pitchFamily="34" charset="0"/>
                <a:ea typeface="Times New Roman"/>
                <a:cs typeface="Arial" pitchFamily="34" charset="0"/>
              </a:rPr>
              <a:t>33: MÁU VÀ HỆ TUẦN HOÀN CỦA CƠ THỂ NGƯỜI</a:t>
            </a:r>
            <a:endParaRPr lang="en-US" sz="2400" dirty="0">
              <a:solidFill>
                <a:srgbClr val="FF0000"/>
              </a:solidFill>
              <a:latin typeface="Arial" pitchFamily="34" charset="0"/>
              <a:ea typeface="Courier New"/>
              <a:cs typeface="Arial" pitchFamily="34" charset="0"/>
            </a:endParaRPr>
          </a:p>
        </p:txBody>
      </p:sp>
      <p:sp>
        <p:nvSpPr>
          <p:cNvPr id="20" name="Rectangle 19"/>
          <p:cNvSpPr/>
          <p:nvPr/>
        </p:nvSpPr>
        <p:spPr>
          <a:xfrm>
            <a:off x="903450" y="637701"/>
            <a:ext cx="3858749" cy="461665"/>
          </a:xfrm>
          <a:prstGeom prst="rect">
            <a:avLst/>
          </a:prstGeom>
        </p:spPr>
        <p:txBody>
          <a:bodyPr wrap="none" lIns="91440" tIns="45720" rIns="91440" bIns="45720">
            <a:spAutoFit/>
          </a:bodyPr>
          <a:lstStyle/>
          <a:p>
            <a:r>
              <a:rPr lang="en-US" sz="2400" b="1" dirty="0">
                <a:latin typeface="Arial" pitchFamily="34" charset="0"/>
                <a:ea typeface="Courier New"/>
                <a:cs typeface="Arial" pitchFamily="34" charset="0"/>
              </a:rPr>
              <a:t>III. Các bệnh về tim mạch</a:t>
            </a:r>
            <a:endParaRPr lang="en-US" sz="2400" dirty="0">
              <a:latin typeface="Arial" pitchFamily="34" charset="0"/>
              <a:cs typeface="Arial" pitchFamily="34" charset="0"/>
            </a:endParaRPr>
          </a:p>
        </p:txBody>
      </p:sp>
      <p:sp>
        <p:nvSpPr>
          <p:cNvPr id="3" name="Rectangle 2"/>
          <p:cNvSpPr/>
          <p:nvPr/>
        </p:nvSpPr>
        <p:spPr>
          <a:xfrm>
            <a:off x="617304" y="1555971"/>
            <a:ext cx="8117156" cy="1495281"/>
          </a:xfrm>
          <a:prstGeom prst="rect">
            <a:avLst/>
          </a:prstGeom>
        </p:spPr>
        <p:txBody>
          <a:bodyPr wrap="square" lIns="91440" tIns="45720" rIns="91440" bIns="45720">
            <a:spAutoFit/>
          </a:bodyPr>
          <a:lstStyle/>
          <a:p>
            <a:pPr indent="254000" algn="ctr">
              <a:lnSpc>
                <a:spcPct val="130000"/>
              </a:lnSpc>
            </a:pPr>
            <a:r>
              <a:rPr lang="en-US" sz="1800" b="1" dirty="0">
                <a:solidFill>
                  <a:srgbClr val="FF0000"/>
                </a:solidFill>
                <a:latin typeface="Arial" pitchFamily="34" charset="0"/>
                <a:ea typeface="Segoe UI"/>
                <a:cs typeface="Arial" pitchFamily="34" charset="0"/>
              </a:rPr>
              <a:t>TRÒ CHƠI: NẾU…THÌ</a:t>
            </a:r>
          </a:p>
          <a:p>
            <a:pPr indent="254000" algn="just">
              <a:lnSpc>
                <a:spcPct val="130000"/>
              </a:lnSpc>
            </a:pPr>
            <a:r>
              <a:rPr lang="en-US" sz="1800" dirty="0" err="1">
                <a:latin typeface="Arial" pitchFamily="34" charset="0"/>
                <a:ea typeface="Segoe UI"/>
                <a:cs typeface="Arial" pitchFamily="34" charset="0"/>
              </a:rPr>
              <a:t>Lớp</a:t>
            </a:r>
            <a:r>
              <a:rPr lang="en-US" sz="1800" dirty="0">
                <a:latin typeface="Arial" pitchFamily="34" charset="0"/>
                <a:ea typeface="Segoe UI"/>
                <a:cs typeface="Arial" pitchFamily="34" charset="0"/>
              </a:rPr>
              <a:t> sẽ chia thành 2 đội chơi. Mỗi đội sẽ chọn 1 mệnh đề “Nếu…” đội còn lại sẽ chọn mệnh đề “Thì….” Phù hợp. Đội nào chọn đúng thì sẽ được cộng điểm và thực hiện lượt chơi tiếp theo</a:t>
            </a:r>
            <a:r>
              <a:rPr lang="en-US" dirty="0">
                <a:latin typeface="Times New Roman"/>
                <a:ea typeface="Segoe UI"/>
              </a:rPr>
              <a:t>.</a:t>
            </a:r>
            <a:endParaRPr lang="en-US" sz="1000" dirty="0">
              <a:latin typeface="Segoe UI"/>
              <a:ea typeface="Segoe UI"/>
            </a:endParaRPr>
          </a:p>
        </p:txBody>
      </p:sp>
    </p:spTree>
    <p:extLst>
      <p:ext uri="{BB962C8B-B14F-4D97-AF65-F5344CB8AC3E}">
        <p14:creationId xmlns:p14="http://schemas.microsoft.com/office/powerpoint/2010/main" val="390983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8F94B8-97CD-485A-9E98-538FBC5990E4}"/>
              </a:ext>
            </a:extLst>
          </p:cNvPr>
          <p:cNvPicPr>
            <a:picLocks noChangeAspect="1"/>
          </p:cNvPicPr>
          <p:nvPr/>
        </p:nvPicPr>
        <p:blipFill>
          <a:blip r:embed="rId2"/>
          <a:stretch>
            <a:fillRect/>
          </a:stretch>
        </p:blipFill>
        <p:spPr>
          <a:xfrm>
            <a:off x="392906" y="0"/>
            <a:ext cx="4107657" cy="2717194"/>
          </a:xfrm>
          <a:prstGeom prst="rect">
            <a:avLst/>
          </a:prstGeom>
        </p:spPr>
      </p:pic>
      <p:pic>
        <p:nvPicPr>
          <p:cNvPr id="3" name="Picture 2">
            <a:extLst>
              <a:ext uri="{FF2B5EF4-FFF2-40B4-BE49-F238E27FC236}">
                <a16:creationId xmlns:a16="http://schemas.microsoft.com/office/drawing/2014/main" id="{68D03B20-1A1D-476F-8131-EB7FA80217DC}"/>
              </a:ext>
            </a:extLst>
          </p:cNvPr>
          <p:cNvPicPr>
            <a:picLocks noChangeAspect="1"/>
          </p:cNvPicPr>
          <p:nvPr/>
        </p:nvPicPr>
        <p:blipFill>
          <a:blip r:embed="rId3"/>
          <a:stretch>
            <a:fillRect/>
          </a:stretch>
        </p:blipFill>
        <p:spPr>
          <a:xfrm>
            <a:off x="4900619" y="2286003"/>
            <a:ext cx="3848097" cy="2771777"/>
          </a:xfrm>
          <a:prstGeom prst="rect">
            <a:avLst/>
          </a:prstGeom>
        </p:spPr>
      </p:pic>
      <p:pic>
        <p:nvPicPr>
          <p:cNvPr id="4" name="Picture 3">
            <a:extLst>
              <a:ext uri="{FF2B5EF4-FFF2-40B4-BE49-F238E27FC236}">
                <a16:creationId xmlns:a16="http://schemas.microsoft.com/office/drawing/2014/main" id="{05B8F948-0DC8-45D1-B706-3900FD94B421}"/>
              </a:ext>
            </a:extLst>
          </p:cNvPr>
          <p:cNvPicPr>
            <a:picLocks noChangeAspect="1"/>
          </p:cNvPicPr>
          <p:nvPr/>
        </p:nvPicPr>
        <p:blipFill>
          <a:blip r:embed="rId4"/>
          <a:stretch>
            <a:fillRect/>
          </a:stretch>
        </p:blipFill>
        <p:spPr>
          <a:xfrm>
            <a:off x="602453" y="2664619"/>
            <a:ext cx="3848097" cy="2409825"/>
          </a:xfrm>
          <a:prstGeom prst="rect">
            <a:avLst/>
          </a:prstGeom>
        </p:spPr>
      </p:pic>
      <p:pic>
        <p:nvPicPr>
          <p:cNvPr id="5" name="Picture 4">
            <a:extLst>
              <a:ext uri="{FF2B5EF4-FFF2-40B4-BE49-F238E27FC236}">
                <a16:creationId xmlns:a16="http://schemas.microsoft.com/office/drawing/2014/main" id="{9E5A6B39-CC20-4F99-8DFD-2DB2055755E3}"/>
              </a:ext>
            </a:extLst>
          </p:cNvPr>
          <p:cNvPicPr>
            <a:picLocks noChangeAspect="1"/>
          </p:cNvPicPr>
          <p:nvPr/>
        </p:nvPicPr>
        <p:blipFill>
          <a:blip r:embed="rId5"/>
          <a:stretch>
            <a:fillRect/>
          </a:stretch>
        </p:blipFill>
        <p:spPr>
          <a:xfrm>
            <a:off x="4950632" y="0"/>
            <a:ext cx="3817394" cy="2379087"/>
          </a:xfrm>
          <a:prstGeom prst="rect">
            <a:avLst/>
          </a:prstGeom>
        </p:spPr>
      </p:pic>
    </p:spTree>
    <p:extLst>
      <p:ext uri="{BB962C8B-B14F-4D97-AF65-F5344CB8AC3E}">
        <p14:creationId xmlns:p14="http://schemas.microsoft.com/office/powerpoint/2010/main" val="2810314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B536946-10F9-4DAA-99FC-55071103B0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2514" y="0"/>
            <a:ext cx="6124142" cy="5264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a:extLst>
              <a:ext uri="{FF2B5EF4-FFF2-40B4-BE49-F238E27FC236}">
                <a16:creationId xmlns:a16="http://schemas.microsoft.com/office/drawing/2014/main" id="{79F72586-74E9-445B-925D-262B31C32B4C}"/>
              </a:ext>
            </a:extLst>
          </p:cNvPr>
          <p:cNvCxnSpPr>
            <a:cxnSpLocks/>
          </p:cNvCxnSpPr>
          <p:nvPr/>
        </p:nvCxnSpPr>
        <p:spPr>
          <a:xfrm flipV="1">
            <a:off x="4343400" y="2185988"/>
            <a:ext cx="678656" cy="5715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96D5D3D9-D196-4273-A887-872AA944CCDA}"/>
              </a:ext>
            </a:extLst>
          </p:cNvPr>
          <p:cNvCxnSpPr/>
          <p:nvPr/>
        </p:nvCxnSpPr>
        <p:spPr>
          <a:xfrm flipV="1">
            <a:off x="4307681" y="2500313"/>
            <a:ext cx="714375" cy="7143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60CE0CD-C655-4B32-B5FA-97A5D0C399CD}"/>
              </a:ext>
            </a:extLst>
          </p:cNvPr>
          <p:cNvCxnSpPr>
            <a:cxnSpLocks/>
          </p:cNvCxnSpPr>
          <p:nvPr/>
        </p:nvCxnSpPr>
        <p:spPr>
          <a:xfrm>
            <a:off x="4286250" y="1250156"/>
            <a:ext cx="807244" cy="4107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A45EFBD-58F9-46C7-8B15-74AE2EF49503}"/>
              </a:ext>
            </a:extLst>
          </p:cNvPr>
          <p:cNvCxnSpPr/>
          <p:nvPr/>
        </p:nvCxnSpPr>
        <p:spPr>
          <a:xfrm>
            <a:off x="4343400" y="385763"/>
            <a:ext cx="871538"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5C4570B-84A6-4A9D-B6D4-CC0BD11AD16B}"/>
              </a:ext>
            </a:extLst>
          </p:cNvPr>
          <p:cNvCxnSpPr>
            <a:cxnSpLocks/>
          </p:cNvCxnSpPr>
          <p:nvPr/>
        </p:nvCxnSpPr>
        <p:spPr>
          <a:xfrm>
            <a:off x="4214812" y="1689498"/>
            <a:ext cx="807244" cy="1428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3AB4DC4-3A74-44B3-ADD8-36A75AAD0078}"/>
              </a:ext>
            </a:extLst>
          </p:cNvPr>
          <p:cNvCxnSpPr/>
          <p:nvPr/>
        </p:nvCxnSpPr>
        <p:spPr>
          <a:xfrm flipV="1">
            <a:off x="4286250" y="4193381"/>
            <a:ext cx="621506" cy="150019"/>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D1C4695-CC5B-43C4-B946-2293CF035879}"/>
              </a:ext>
            </a:extLst>
          </p:cNvPr>
          <p:cNvCxnSpPr/>
          <p:nvPr/>
        </p:nvCxnSpPr>
        <p:spPr>
          <a:xfrm>
            <a:off x="4286250" y="4886325"/>
            <a:ext cx="557213"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45BF45B-4CF7-4C34-AEDE-C874E3C15A0B}"/>
              </a:ext>
            </a:extLst>
          </p:cNvPr>
          <p:cNvCxnSpPr/>
          <p:nvPr/>
        </p:nvCxnSpPr>
        <p:spPr>
          <a:xfrm flipV="1">
            <a:off x="4286250" y="3671888"/>
            <a:ext cx="557213" cy="6429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EA20ED1-E9F8-4012-8656-C20B4BA4F06A}"/>
              </a:ext>
            </a:extLst>
          </p:cNvPr>
          <p:cNvCxnSpPr/>
          <p:nvPr/>
        </p:nvCxnSpPr>
        <p:spPr>
          <a:xfrm flipV="1">
            <a:off x="4343400" y="3078956"/>
            <a:ext cx="678656" cy="7858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7B19764-2808-4A19-B1EE-C20CD8A8CD71}"/>
              </a:ext>
            </a:extLst>
          </p:cNvPr>
          <p:cNvCxnSpPr/>
          <p:nvPr/>
        </p:nvCxnSpPr>
        <p:spPr>
          <a:xfrm flipV="1">
            <a:off x="4286250" y="867967"/>
            <a:ext cx="735806" cy="4732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416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30631" y="-171454"/>
            <a:ext cx="9448805" cy="5314953"/>
          </a:xfrm>
          <a:prstGeom prst="rect">
            <a:avLst/>
          </a:prstGeom>
        </p:spPr>
      </p:pic>
      <p:sp>
        <p:nvSpPr>
          <p:cNvPr id="4" name="TextBox 4"/>
          <p:cNvSpPr txBox="1"/>
          <p:nvPr/>
        </p:nvSpPr>
        <p:spPr>
          <a:xfrm>
            <a:off x="860626" y="905065"/>
            <a:ext cx="7564272" cy="643670"/>
          </a:xfrm>
          <a:prstGeom prst="rect">
            <a:avLst/>
          </a:prstGeom>
        </p:spPr>
        <p:txBody>
          <a:bodyPr lIns="0" tIns="0" rIns="0" bIns="0" rtlCol="0" anchor="t">
            <a:spAutoFit/>
          </a:bodyPr>
          <a:lstStyle/>
          <a:p>
            <a:pPr algn="ctr" defTabSz="457200">
              <a:lnSpc>
                <a:spcPts val="4950"/>
              </a:lnSpc>
            </a:pPr>
            <a:r>
              <a:rPr lang="en-US" sz="5000" spc="163" dirty="0">
                <a:solidFill>
                  <a:srgbClr val="9BBB59">
                    <a:lumMod val="50000"/>
                  </a:srgbClr>
                </a:solidFill>
                <a:latin typeface="Candara" panose="020E0502030303020204" pitchFamily="34" charset="0"/>
              </a:rPr>
              <a:t>KẾT LUẬN</a:t>
            </a:r>
          </a:p>
        </p:txBody>
      </p:sp>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Notched Right Arrow 4"/>
          <p:cNvSpPr/>
          <p:nvPr/>
        </p:nvSpPr>
        <p:spPr>
          <a:xfrm>
            <a:off x="2362200" y="1030679"/>
            <a:ext cx="533410" cy="304800"/>
          </a:xfrm>
          <a:prstGeom prst="notched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defTabSz="457200"/>
            <a:endParaRPr lang="en-US" sz="900">
              <a:solidFill>
                <a:prstClr val="white"/>
              </a:solidFill>
            </a:endParaRPr>
          </a:p>
        </p:txBody>
      </p:sp>
      <p:sp>
        <p:nvSpPr>
          <p:cNvPr id="16" name="Rectangle 15"/>
          <p:cNvSpPr/>
          <p:nvPr/>
        </p:nvSpPr>
        <p:spPr>
          <a:xfrm>
            <a:off x="238845" y="1838815"/>
            <a:ext cx="8186057" cy="2012859"/>
          </a:xfrm>
          <a:prstGeom prst="rect">
            <a:avLst/>
          </a:prstGeom>
        </p:spPr>
        <p:txBody>
          <a:bodyPr wrap="square" lIns="91440" tIns="45720" rIns="91440" bIns="45720">
            <a:spAutoFit/>
          </a:bodyPr>
          <a:lstStyle/>
          <a:p>
            <a:pPr indent="457200" algn="just">
              <a:lnSpc>
                <a:spcPct val="130000"/>
              </a:lnSpc>
            </a:pPr>
            <a:r>
              <a:rPr lang="nl-NL" sz="2400" dirty="0">
                <a:latin typeface="Arial" pitchFamily="34" charset="0"/>
                <a:ea typeface="Segoe UI"/>
                <a:cs typeface="Arial" pitchFamily="34" charset="0"/>
              </a:rPr>
              <a:t>Một số bệnh thường gặp: Thiếu máu, huyết áp cao, xơ vữa động mạch... cần có chế độ ăn uống hợp lí, luyện tập thể dục thường xuyên, vừa sức, tránh các tác nhân gây bệnh.</a:t>
            </a:r>
            <a:endParaRPr lang="en-US" sz="2400" dirty="0">
              <a:latin typeface="Arial" pitchFamily="34" charset="0"/>
              <a:ea typeface="Segoe UI"/>
              <a:cs typeface="Arial" pitchFamily="34" charset="0"/>
            </a:endParaRPr>
          </a:p>
        </p:txBody>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3381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0">
            <a:extLst>
              <a:ext uri="{FF2B5EF4-FFF2-40B4-BE49-F238E27FC236}">
                <a16:creationId xmlns:a16="http://schemas.microsoft.com/office/drawing/2014/main" id="{90864814-99A2-437E-B7E4-FBEAA99D726B}"/>
              </a:ext>
            </a:extLst>
          </p:cNvPr>
          <p:cNvPicPr>
            <a:picLocks noChangeAspect="1"/>
          </p:cNvPicPr>
          <p:nvPr/>
        </p:nvPicPr>
        <p:blipFill rotWithShape="1">
          <a:blip r:embed="rId3">
            <a:extLst>
              <a:ext uri="{28A0092B-C50C-407E-A947-70E740481C1C}">
                <a14:useLocalDpi xmlns:a14="http://schemas.microsoft.com/office/drawing/2010/main" val="0"/>
              </a:ext>
            </a:extLst>
          </a:blip>
          <a:srcRect l="41250" t="5185" r="9345" b="24550"/>
          <a:stretch>
            <a:fillRect/>
          </a:stretch>
        </p:blipFill>
        <p:spPr>
          <a:xfrm>
            <a:off x="1244228" y="258079"/>
            <a:ext cx="6023429" cy="4818743"/>
          </a:xfrm>
          <a:prstGeom prst="rect">
            <a:avLst/>
          </a:prstGeom>
        </p:spPr>
      </p:pic>
      <p:sp>
        <p:nvSpPr>
          <p:cNvPr id="7" name="文本框 31">
            <a:extLst>
              <a:ext uri="{FF2B5EF4-FFF2-40B4-BE49-F238E27FC236}">
                <a16:creationId xmlns:a16="http://schemas.microsoft.com/office/drawing/2014/main" id="{0CBD3282-247E-4933-8A25-92135271EE63}"/>
              </a:ext>
            </a:extLst>
          </p:cNvPr>
          <p:cNvSpPr txBox="1"/>
          <p:nvPr/>
        </p:nvSpPr>
        <p:spPr>
          <a:xfrm>
            <a:off x="2375378" y="1863864"/>
            <a:ext cx="4123489" cy="707886"/>
          </a:xfrm>
          <a:prstGeom prst="rect">
            <a:avLst/>
          </a:prstGeom>
          <a:noFill/>
          <a:effectLst>
            <a:outerShdw blurRad="50800" dist="38100" dir="5400000" algn="t" rotWithShape="0">
              <a:prstClr val="black">
                <a:alpha val="40000"/>
              </a:prstClr>
            </a:outerShdw>
          </a:effectLst>
        </p:spPr>
        <p:txBody>
          <a:bodyPr wrap="square" rtlCol="0">
            <a:spAutoFit/>
          </a:bodyPr>
          <a:lstStyle/>
          <a:p>
            <a:pPr algn="dist"/>
            <a:r>
              <a:rPr lang="en-US" altLang="zh-CN" sz="4000" b="1" dirty="0">
                <a:ln w="28575">
                  <a:solidFill>
                    <a:schemeClr val="bg1"/>
                  </a:solidFill>
                </a:ln>
                <a:solidFill>
                  <a:schemeClr val="accent1"/>
                </a:solidFill>
                <a:latin typeface="Arial" panose="020B0604020202020204" pitchFamily="34" charset="0"/>
                <a:ea typeface="微软雅黑" panose="020B0503020204020204" pitchFamily="34" charset="-122"/>
                <a:cs typeface="Arial" panose="020B0604020202020204" pitchFamily="34" charset="0"/>
              </a:rPr>
              <a:t>LUYỆN TẬP</a:t>
            </a:r>
            <a:endParaRPr lang="zh-CN" altLang="en-US" sz="4000" b="1" dirty="0">
              <a:ln w="28575">
                <a:solidFill>
                  <a:schemeClr val="bg1"/>
                </a:solidFill>
              </a:ln>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702576291"/>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6" name="Nomak - Moon Flo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57320" y="4401403"/>
            <a:ext cx="609600" cy="609600"/>
          </a:xfrm>
          <a:prstGeom prst="rect">
            <a:avLst/>
          </a:prstGeom>
        </p:spPr>
      </p:pic>
      <p:sp>
        <p:nvSpPr>
          <p:cNvPr id="2" name="TextBox 1"/>
          <p:cNvSpPr txBox="1"/>
          <p:nvPr/>
        </p:nvSpPr>
        <p:spPr>
          <a:xfrm>
            <a:off x="633070" y="1326349"/>
            <a:ext cx="7616650" cy="1077218"/>
          </a:xfrm>
          <a:prstGeom prst="rect">
            <a:avLst/>
          </a:prstGeom>
          <a:noFill/>
        </p:spPr>
        <p:txBody>
          <a:bodyPr wrap="square" lIns="91440" tIns="45720" rIns="91440" bIns="45720" rtlCol="0">
            <a:spAutoFit/>
          </a:bodyPr>
          <a:lstStyle/>
          <a:p>
            <a:pPr algn="ctr"/>
            <a:r>
              <a:rPr lang="vi-VN" sz="3200" b="1" dirty="0">
                <a:solidFill>
                  <a:srgbClr val="FF0000"/>
                </a:solidFill>
                <a:latin typeface="Arial" pitchFamily="34" charset="0"/>
                <a:ea typeface="Times New Roman"/>
                <a:cs typeface="Arial" pitchFamily="34" charset="0"/>
              </a:rPr>
              <a:t>Bài </a:t>
            </a:r>
            <a:r>
              <a:rPr lang="en-US" sz="3200" b="1" dirty="0">
                <a:solidFill>
                  <a:srgbClr val="FF0000"/>
                </a:solidFill>
                <a:latin typeface="Arial" pitchFamily="34" charset="0"/>
                <a:ea typeface="Times New Roman"/>
                <a:cs typeface="Arial" pitchFamily="34" charset="0"/>
              </a:rPr>
              <a:t>33: MÁU VÀ HỆ TUẦN HOÀN CỦA CƠ THỂ NGƯỜI</a:t>
            </a:r>
            <a:endParaRPr lang="en-US" sz="3200" dirty="0">
              <a:solidFill>
                <a:srgbClr val="FF0000"/>
              </a:solidFill>
              <a:latin typeface="Arial" pitchFamily="34" charset="0"/>
              <a:ea typeface="Courier New"/>
              <a:cs typeface="Arial" pitchFamily="34" charset="0"/>
            </a:endParaRPr>
          </a:p>
        </p:txBody>
      </p:sp>
    </p:spTree>
    <p:extLst>
      <p:ext uri="{BB962C8B-B14F-4D97-AF65-F5344CB8AC3E}">
        <p14:creationId xmlns:p14="http://schemas.microsoft.com/office/powerpoint/2010/main" val="2335312519"/>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10" repeatCount="indefinite" fill="hold" display="0">
                  <p:stCondLst>
                    <p:cond delay="indefinite"/>
                  </p:stCondLst>
                </p:cTn>
                <p:tgtEl>
                  <p:spTgt spid="6"/>
                </p:tgtEl>
              </p:cMediaNode>
            </p:audio>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52403" y="-171453"/>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1878806" y="2741466"/>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96D82A-B3A1-43D6-8A0A-9BE00BB5D881}"/>
              </a:ext>
            </a:extLst>
          </p:cNvPr>
          <p:cNvSpPr/>
          <p:nvPr/>
        </p:nvSpPr>
        <p:spPr>
          <a:xfrm>
            <a:off x="993619" y="352799"/>
            <a:ext cx="6672262" cy="2793842"/>
          </a:xfrm>
          <a:prstGeom prst="rect">
            <a:avLst/>
          </a:prstGeom>
        </p:spPr>
        <p:txBody>
          <a:bodyPr wrap="square">
            <a:spAutoFit/>
          </a:bodyPr>
          <a:lstStyle/>
          <a:p>
            <a:pPr marL="457200" indent="457200" algn="just">
              <a:lnSpc>
                <a:spcPct val="150000"/>
              </a:lnSpc>
              <a:spcAft>
                <a:spcPts val="0"/>
              </a:spcAft>
            </a:pPr>
            <a:r>
              <a:rPr lang="nl-NL" sz="2400" b="1" dirty="0">
                <a:solidFill>
                  <a:srgbClr val="000000"/>
                </a:solidFill>
                <a:latin typeface="Arial" panose="020B0604020202020204" pitchFamily="34" charset="0"/>
                <a:ea typeface="Courier New" panose="02070309020205020404" pitchFamily="49" charset="0"/>
                <a:cs typeface="Arial" panose="020B0604020202020204" pitchFamily="34" charset="0"/>
              </a:rPr>
              <a:t>Câu 1: Thành phần của máu bao gồm:</a:t>
            </a:r>
            <a:endParaRPr lang="en-US" sz="2400" b="1" dirty="0">
              <a:solidFill>
                <a:srgbClr val="000000"/>
              </a:solidFill>
              <a:latin typeface="Arial" panose="020B0604020202020204" pitchFamily="34" charset="0"/>
              <a:ea typeface="Courier New" panose="02070309020205020404" pitchFamily="49" charset="0"/>
              <a:cs typeface="Arial" panose="020B0604020202020204" pitchFamily="34" charset="0"/>
            </a:endParaRPr>
          </a:p>
          <a:p>
            <a:pPr marL="457200" indent="457200" algn="just">
              <a:lnSpc>
                <a:spcPct val="150000"/>
              </a:lnSpc>
              <a:spcAft>
                <a:spcPts val="0"/>
              </a:spcAft>
            </a:pPr>
            <a:r>
              <a:rPr lang="nl-NL" sz="2400" dirty="0">
                <a:solidFill>
                  <a:srgbClr val="000000"/>
                </a:solidFill>
                <a:latin typeface="Arial" panose="020B0604020202020204" pitchFamily="34" charset="0"/>
                <a:ea typeface="Courier New" panose="02070309020205020404" pitchFamily="49" charset="0"/>
                <a:cs typeface="Arial" panose="020B0604020202020204" pitchFamily="34" charset="0"/>
              </a:rPr>
              <a:t>A. Hồng cầu và tiểu cầu			</a:t>
            </a:r>
          </a:p>
          <a:p>
            <a:pPr marL="457200" indent="457200" algn="just">
              <a:lnSpc>
                <a:spcPct val="150000"/>
              </a:lnSpc>
              <a:spcAft>
                <a:spcPts val="0"/>
              </a:spcAft>
            </a:pPr>
            <a:r>
              <a:rPr lang="nl-NL" sz="2400" dirty="0">
                <a:solidFill>
                  <a:srgbClr val="000000"/>
                </a:solidFill>
                <a:latin typeface="Arial" panose="020B0604020202020204" pitchFamily="34" charset="0"/>
                <a:ea typeface="Courier New" panose="02070309020205020404" pitchFamily="49" charset="0"/>
                <a:cs typeface="Arial" panose="020B0604020202020204" pitchFamily="34" charset="0"/>
              </a:rPr>
              <a:t>B. Huyết tương và các tế bào máu</a:t>
            </a:r>
            <a:endParaRPr lang="en-US" sz="2400" dirty="0">
              <a:solidFill>
                <a:srgbClr val="000000"/>
              </a:solidFill>
              <a:latin typeface="Arial" panose="020B0604020202020204" pitchFamily="34" charset="0"/>
              <a:ea typeface="Courier New" panose="02070309020205020404" pitchFamily="49" charset="0"/>
              <a:cs typeface="Arial" panose="020B0604020202020204" pitchFamily="34" charset="0"/>
            </a:endParaRPr>
          </a:p>
          <a:p>
            <a:pPr marL="457200" indent="457200" algn="just">
              <a:lnSpc>
                <a:spcPct val="150000"/>
              </a:lnSpc>
              <a:spcAft>
                <a:spcPts val="0"/>
              </a:spcAft>
            </a:pPr>
            <a:r>
              <a:rPr lang="nl-NL" sz="2400" dirty="0">
                <a:solidFill>
                  <a:srgbClr val="000000"/>
                </a:solidFill>
                <a:latin typeface="Arial" panose="020B0604020202020204" pitchFamily="34" charset="0"/>
                <a:ea typeface="Courier New" panose="02070309020205020404" pitchFamily="49" charset="0"/>
                <a:cs typeface="Arial" panose="020B0604020202020204" pitchFamily="34" charset="0"/>
              </a:rPr>
              <a:t>C. Huyết tương và các tế bào máu	</a:t>
            </a:r>
          </a:p>
          <a:p>
            <a:pPr marL="457200" indent="457200" algn="just">
              <a:lnSpc>
                <a:spcPct val="150000"/>
              </a:lnSpc>
              <a:spcAft>
                <a:spcPts val="0"/>
              </a:spcAft>
            </a:pPr>
            <a:r>
              <a:rPr lang="nl-NL" sz="2400" dirty="0">
                <a:solidFill>
                  <a:srgbClr val="000000"/>
                </a:solidFill>
                <a:latin typeface="Arial" panose="020B0604020202020204" pitchFamily="34" charset="0"/>
                <a:ea typeface="Courier New" panose="02070309020205020404" pitchFamily="49" charset="0"/>
                <a:cs typeface="Arial" panose="020B0604020202020204" pitchFamily="34" charset="0"/>
              </a:rPr>
              <a:t>D. Hồng cầu, bạch cầu và tiểu cầu</a:t>
            </a:r>
            <a:endParaRPr lang="en-US" sz="2400" dirty="0">
              <a:solidFill>
                <a:srgbClr val="000000"/>
              </a:solidFill>
              <a:effectLst/>
              <a:latin typeface="Arial" panose="020B0604020202020204" pitchFamily="34" charset="0"/>
              <a:ea typeface="Courier New" panose="02070309020205020404" pitchFamily="49" charset="0"/>
              <a:cs typeface="Arial" panose="020B0604020202020204" pitchFamily="34" charset="0"/>
            </a:endParaRPr>
          </a:p>
        </p:txBody>
      </p:sp>
      <p:sp>
        <p:nvSpPr>
          <p:cNvPr id="11" name="Oval 10">
            <a:extLst>
              <a:ext uri="{FF2B5EF4-FFF2-40B4-BE49-F238E27FC236}">
                <a16:creationId xmlns:a16="http://schemas.microsoft.com/office/drawing/2014/main" id="{BAF91471-A9B7-426A-A096-D58D8DDB5273}"/>
              </a:ext>
            </a:extLst>
          </p:cNvPr>
          <p:cNvSpPr/>
          <p:nvPr/>
        </p:nvSpPr>
        <p:spPr>
          <a:xfrm>
            <a:off x="715012" y="4031273"/>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917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52403" y="-171453"/>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1878806" y="2741466"/>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65EEBBA-A703-4618-B4C1-E78EDEC1C121}"/>
              </a:ext>
            </a:extLst>
          </p:cNvPr>
          <p:cNvSpPr/>
          <p:nvPr/>
        </p:nvSpPr>
        <p:spPr>
          <a:xfrm>
            <a:off x="925753" y="417268"/>
            <a:ext cx="6643723" cy="2308324"/>
          </a:xfrm>
          <a:prstGeom prst="rect">
            <a:avLst/>
          </a:prstGeom>
        </p:spPr>
        <p:txBody>
          <a:bodyPr wrap="square">
            <a:spAutoFit/>
          </a:bodyPr>
          <a:lstStyle/>
          <a:p>
            <a:pPr marL="457200" indent="457200" algn="just">
              <a:spcAft>
                <a:spcPts val="0"/>
              </a:spcAft>
            </a:pPr>
            <a:r>
              <a:rPr lang="nl-NL" sz="2400" b="1" dirty="0">
                <a:solidFill>
                  <a:srgbClr val="000000"/>
                </a:solidFill>
                <a:latin typeface="Arial" panose="020B0604020202020204" pitchFamily="34" charset="0"/>
                <a:ea typeface="Courier New" panose="02070309020205020404" pitchFamily="49" charset="0"/>
                <a:cs typeface="Arial" panose="020B0604020202020204" pitchFamily="34" charset="0"/>
              </a:rPr>
              <a:t>Câu 2: Đặc điểm nào dưới đây không có ở hồng cầu người</a:t>
            </a:r>
            <a:endParaRPr lang="en-US" sz="2400" b="1" dirty="0">
              <a:solidFill>
                <a:srgbClr val="000000"/>
              </a:solidFill>
              <a:latin typeface="Arial" panose="020B0604020202020204" pitchFamily="34" charset="0"/>
              <a:ea typeface="Courier New" panose="02070309020205020404" pitchFamily="49" charset="0"/>
              <a:cs typeface="Arial" panose="020B0604020202020204" pitchFamily="34" charset="0"/>
            </a:endParaRPr>
          </a:p>
          <a:p>
            <a:pPr marL="800100" indent="-342900" algn="just">
              <a:spcAft>
                <a:spcPts val="0"/>
              </a:spcAft>
              <a:buAutoNum type="alphaUcPeriod"/>
            </a:pPr>
            <a:r>
              <a:rPr lang="nl-NL" sz="2400" dirty="0">
                <a:solidFill>
                  <a:srgbClr val="000000"/>
                </a:solidFill>
                <a:latin typeface="Arial" panose="020B0604020202020204" pitchFamily="34" charset="0"/>
                <a:ea typeface="Courier New" panose="02070309020205020404" pitchFamily="49" charset="0"/>
                <a:cs typeface="Arial" panose="020B0604020202020204" pitchFamily="34" charset="0"/>
              </a:rPr>
              <a:t>Hình đĩa, lõm hai mặt			</a:t>
            </a:r>
          </a:p>
          <a:p>
            <a:pPr marL="800100" indent="-342900" algn="just">
              <a:spcAft>
                <a:spcPts val="0"/>
              </a:spcAft>
              <a:buAutoNum type="alphaUcPeriod"/>
            </a:pPr>
            <a:r>
              <a:rPr lang="nl-NL" sz="2400" dirty="0">
                <a:solidFill>
                  <a:srgbClr val="000000"/>
                </a:solidFill>
                <a:latin typeface="Arial" panose="020B0604020202020204" pitchFamily="34" charset="0"/>
                <a:ea typeface="Courier New" panose="02070309020205020404" pitchFamily="49" charset="0"/>
                <a:cs typeface="Arial" panose="020B0604020202020204" pitchFamily="34" charset="0"/>
              </a:rPr>
              <a:t>Nhiều nhân, nhân nhỏ, không màu</a:t>
            </a:r>
            <a:endParaRPr lang="en-US" sz="2400" dirty="0">
              <a:solidFill>
                <a:srgbClr val="000000"/>
              </a:solidFill>
              <a:latin typeface="Arial" panose="020B0604020202020204" pitchFamily="34" charset="0"/>
              <a:ea typeface="Courier New" panose="02070309020205020404" pitchFamily="49" charset="0"/>
              <a:cs typeface="Arial" panose="020B0604020202020204" pitchFamily="34" charset="0"/>
            </a:endParaRPr>
          </a:p>
          <a:p>
            <a:pPr marL="800100" indent="-342900" algn="just">
              <a:spcAft>
                <a:spcPts val="0"/>
              </a:spcAft>
              <a:buAutoNum type="alphaUcPeriod"/>
            </a:pPr>
            <a:r>
              <a:rPr lang="nl-NL" sz="2400" dirty="0">
                <a:solidFill>
                  <a:srgbClr val="000000"/>
                </a:solidFill>
                <a:latin typeface="Arial" panose="020B0604020202020204" pitchFamily="34" charset="0"/>
                <a:ea typeface="Courier New" panose="02070309020205020404" pitchFamily="49" charset="0"/>
                <a:cs typeface="Arial" panose="020B0604020202020204" pitchFamily="34" charset="0"/>
              </a:rPr>
              <a:t>Màu hồng, không nhân		</a:t>
            </a:r>
          </a:p>
          <a:p>
            <a:pPr marL="800100" indent="-342900" algn="just">
              <a:spcAft>
                <a:spcPts val="0"/>
              </a:spcAft>
              <a:buAutoNum type="alphaUcPeriod"/>
            </a:pPr>
            <a:r>
              <a:rPr lang="nl-NL" sz="2400" dirty="0">
                <a:solidFill>
                  <a:srgbClr val="000000"/>
                </a:solidFill>
                <a:latin typeface="Arial" panose="020B0604020202020204" pitchFamily="34" charset="0"/>
                <a:ea typeface="Courier New" panose="02070309020205020404" pitchFamily="49" charset="0"/>
                <a:cs typeface="Arial" panose="020B0604020202020204" pitchFamily="34" charset="0"/>
              </a:rPr>
              <a:t>Tham gia vào chức năng vận chuyển khí</a:t>
            </a:r>
            <a:endParaRPr lang="en-US" sz="2400" dirty="0">
              <a:solidFill>
                <a:srgbClr val="000000"/>
              </a:solidFill>
              <a:effectLst/>
              <a:latin typeface="Arial" panose="020B0604020202020204" pitchFamily="34" charset="0"/>
              <a:ea typeface="Courier New" panose="02070309020205020404" pitchFamily="49" charset="0"/>
              <a:cs typeface="Arial" panose="020B0604020202020204" pitchFamily="34" charset="0"/>
            </a:endParaRPr>
          </a:p>
        </p:txBody>
      </p:sp>
    </p:spTree>
    <p:extLst>
      <p:ext uri="{BB962C8B-B14F-4D97-AF65-F5344CB8AC3E}">
        <p14:creationId xmlns:p14="http://schemas.microsoft.com/office/powerpoint/2010/main" val="181704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52403" y="-171453"/>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1878806" y="2741466"/>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96D82A-B3A1-43D6-8A0A-9BE00BB5D881}"/>
              </a:ext>
            </a:extLst>
          </p:cNvPr>
          <p:cNvSpPr/>
          <p:nvPr/>
        </p:nvSpPr>
        <p:spPr>
          <a:xfrm>
            <a:off x="1427577" y="396361"/>
            <a:ext cx="6843075" cy="3369320"/>
          </a:xfrm>
          <a:prstGeom prst="rect">
            <a:avLst/>
          </a:prstGeom>
        </p:spPr>
        <p:txBody>
          <a:bodyPr wrap="square">
            <a:spAutoFit/>
          </a:bodyPr>
          <a:lstStyle/>
          <a:p>
            <a:pPr marL="457200" indent="457200" algn="just">
              <a:lnSpc>
                <a:spcPct val="150000"/>
              </a:lnSpc>
              <a:spcAft>
                <a:spcPts val="0"/>
              </a:spcAft>
            </a:pPr>
            <a:r>
              <a:rPr lang="nl-NL" sz="2400" b="1" dirty="0">
                <a:solidFill>
                  <a:srgbClr val="000000"/>
                </a:solidFill>
                <a:latin typeface="Times New Roman" panose="02020603050405020304" pitchFamily="18" charset="0"/>
                <a:ea typeface="Courier New" panose="02070309020205020404" pitchFamily="49" charset="0"/>
              </a:rPr>
              <a:t>Câu 3: Kháng nguyên là: </a:t>
            </a:r>
            <a:endParaRPr lang="en-US" sz="2000" b="1" dirty="0">
              <a:solidFill>
                <a:srgbClr val="000000"/>
              </a:solidFill>
              <a:latin typeface="Courier New" panose="02070309020205020404" pitchFamily="49" charset="0"/>
              <a:ea typeface="Courier New" panose="02070309020205020404" pitchFamily="49" charset="0"/>
            </a:endParaRPr>
          </a:p>
          <a:p>
            <a:pPr indent="457200" algn="just">
              <a:lnSpc>
                <a:spcPct val="150000"/>
              </a:lnSpc>
              <a:spcAft>
                <a:spcPts val="0"/>
              </a:spcAft>
            </a:pPr>
            <a:r>
              <a:rPr lang="nl-NL" sz="2400" dirty="0">
                <a:solidFill>
                  <a:srgbClr val="000000"/>
                </a:solidFill>
                <a:latin typeface="Times New Roman" panose="02020603050405020304" pitchFamily="18" charset="0"/>
                <a:ea typeface="Courier New" panose="02070309020205020404" pitchFamily="49" charset="0"/>
              </a:rPr>
              <a:t>A. Một loại Protein do hồng cầu tiết ra</a:t>
            </a:r>
            <a:endParaRPr lang="en-US" sz="2000" dirty="0">
              <a:solidFill>
                <a:srgbClr val="000000"/>
              </a:solidFill>
              <a:latin typeface="Courier New" panose="02070309020205020404" pitchFamily="49" charset="0"/>
              <a:ea typeface="Courier New" panose="02070309020205020404" pitchFamily="49" charset="0"/>
            </a:endParaRPr>
          </a:p>
          <a:p>
            <a:pPr indent="457200" algn="just">
              <a:lnSpc>
                <a:spcPct val="150000"/>
              </a:lnSpc>
              <a:spcAft>
                <a:spcPts val="0"/>
              </a:spcAft>
            </a:pPr>
            <a:r>
              <a:rPr lang="nl-NL" sz="2400" dirty="0">
                <a:solidFill>
                  <a:srgbClr val="000000"/>
                </a:solidFill>
                <a:latin typeface="Times New Roman" panose="02020603050405020304" pitchFamily="18" charset="0"/>
                <a:ea typeface="Courier New" panose="02070309020205020404" pitchFamily="49" charset="0"/>
              </a:rPr>
              <a:t>B. Một loại Protein do hồng cầu tiết ra</a:t>
            </a:r>
            <a:endParaRPr lang="en-US" sz="2000" dirty="0">
              <a:solidFill>
                <a:srgbClr val="000000"/>
              </a:solidFill>
              <a:latin typeface="Courier New" panose="02070309020205020404" pitchFamily="49" charset="0"/>
              <a:ea typeface="Courier New" panose="02070309020205020404" pitchFamily="49" charset="0"/>
            </a:endParaRPr>
          </a:p>
          <a:p>
            <a:pPr indent="457200" algn="just">
              <a:lnSpc>
                <a:spcPct val="150000"/>
              </a:lnSpc>
              <a:spcAft>
                <a:spcPts val="0"/>
              </a:spcAft>
            </a:pPr>
            <a:r>
              <a:rPr lang="nl-NL" sz="2400" dirty="0">
                <a:solidFill>
                  <a:srgbClr val="000000"/>
                </a:solidFill>
                <a:latin typeface="Times New Roman" panose="02020603050405020304" pitchFamily="18" charset="0"/>
                <a:ea typeface="Courier New" panose="02070309020205020404" pitchFamily="49" charset="0"/>
              </a:rPr>
              <a:t>C. Một loại Protein do tiểu cầu tiết ra</a:t>
            </a:r>
            <a:endParaRPr lang="en-US" sz="2000" dirty="0">
              <a:solidFill>
                <a:srgbClr val="000000"/>
              </a:solidFill>
              <a:latin typeface="Courier New" panose="02070309020205020404" pitchFamily="49" charset="0"/>
              <a:ea typeface="Courier New" panose="02070309020205020404" pitchFamily="49" charset="0"/>
            </a:endParaRPr>
          </a:p>
          <a:p>
            <a:pPr indent="457200" algn="just">
              <a:lnSpc>
                <a:spcPct val="150000"/>
              </a:lnSpc>
              <a:spcAft>
                <a:spcPts val="0"/>
              </a:spcAft>
            </a:pPr>
            <a:r>
              <a:rPr lang="nl-NL" sz="2400" dirty="0">
                <a:solidFill>
                  <a:srgbClr val="000000"/>
                </a:solidFill>
                <a:latin typeface="Times New Roman" panose="02020603050405020304" pitchFamily="18" charset="0"/>
                <a:ea typeface="Courier New" panose="02070309020205020404" pitchFamily="49" charset="0"/>
              </a:rPr>
              <a:t>D. Những phân tử ngoại lai có khả năng kích thích cơ thể tiết ra kháng thể</a:t>
            </a:r>
            <a:endParaRPr lang="en-US" sz="2000" dirty="0">
              <a:solidFill>
                <a:srgbClr val="000000"/>
              </a:solidFill>
              <a:latin typeface="Courier New" panose="02070309020205020404" pitchFamily="49" charset="0"/>
              <a:ea typeface="Courier New" panose="02070309020205020404" pitchFamily="49" charset="0"/>
            </a:endParaRPr>
          </a:p>
        </p:txBody>
      </p:sp>
    </p:spTree>
    <p:extLst>
      <p:ext uri="{BB962C8B-B14F-4D97-AF65-F5344CB8AC3E}">
        <p14:creationId xmlns:p14="http://schemas.microsoft.com/office/powerpoint/2010/main" val="404532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52403" y="-171453"/>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1493043" y="2227116"/>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96D82A-B3A1-43D6-8A0A-9BE00BB5D881}"/>
              </a:ext>
            </a:extLst>
          </p:cNvPr>
          <p:cNvSpPr/>
          <p:nvPr/>
        </p:nvSpPr>
        <p:spPr>
          <a:xfrm>
            <a:off x="993618" y="352799"/>
            <a:ext cx="7285987" cy="2308324"/>
          </a:xfrm>
          <a:prstGeom prst="rect">
            <a:avLst/>
          </a:prstGeom>
        </p:spPr>
        <p:txBody>
          <a:bodyPr wrap="square">
            <a:spAutoFit/>
          </a:bodyPr>
          <a:lstStyle/>
          <a:p>
            <a:pPr indent="457200">
              <a:spcAft>
                <a:spcPts val="0"/>
              </a:spcAft>
            </a:pPr>
            <a:r>
              <a:rPr lang="nl-NL" sz="2400" b="1" dirty="0">
                <a:solidFill>
                  <a:srgbClr val="000000"/>
                </a:solidFill>
                <a:latin typeface="Times New Roman" panose="02020603050405020304" pitchFamily="18" charset="0"/>
                <a:ea typeface="Courier New" panose="02070309020205020404" pitchFamily="49" charset="0"/>
              </a:rPr>
              <a:t>Câu 4: Trong hệ thống “hàng rào” bảo vệ bệnh tật của con người, nếu vi khuẩn, vi rút thoát khỏi thực bào thì ngay sau đó chúng sẽ phải đối diện với hoạt động bảo vệ của loại tế bào nào?</a:t>
            </a:r>
            <a:endParaRPr lang="en-US" sz="2000" b="1"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A. Bạch cầu trung tính	      B. Bạch cầu ưa kiềm</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C. Bạch cầu limpho B	      D. Bạch cầu limpho T</a:t>
            </a:r>
            <a:endParaRPr lang="en-US" sz="2000" dirty="0">
              <a:solidFill>
                <a:srgbClr val="000000"/>
              </a:solidFill>
              <a:latin typeface="Courier New" panose="02070309020205020404" pitchFamily="49" charset="0"/>
              <a:ea typeface="Courier New" panose="02070309020205020404" pitchFamily="49" charset="0"/>
            </a:endParaRPr>
          </a:p>
        </p:txBody>
      </p:sp>
    </p:spTree>
    <p:extLst>
      <p:ext uri="{BB962C8B-B14F-4D97-AF65-F5344CB8AC3E}">
        <p14:creationId xmlns:p14="http://schemas.microsoft.com/office/powerpoint/2010/main" val="48399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52403" y="-85727"/>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1821656" y="921816"/>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96D82A-B3A1-43D6-8A0A-9BE00BB5D881}"/>
              </a:ext>
            </a:extLst>
          </p:cNvPr>
          <p:cNvSpPr/>
          <p:nvPr/>
        </p:nvSpPr>
        <p:spPr>
          <a:xfrm>
            <a:off x="1330656" y="496509"/>
            <a:ext cx="7285987" cy="2308324"/>
          </a:xfrm>
          <a:prstGeom prst="rect">
            <a:avLst/>
          </a:prstGeom>
        </p:spPr>
        <p:txBody>
          <a:bodyPr wrap="square">
            <a:spAutoFit/>
          </a:bodyPr>
          <a:lstStyle/>
          <a:p>
            <a:pPr indent="457200">
              <a:spcAft>
                <a:spcPts val="0"/>
              </a:spcAft>
            </a:pPr>
            <a:r>
              <a:rPr lang="nl-NL" sz="2400" b="1" dirty="0">
                <a:solidFill>
                  <a:srgbClr val="000000"/>
                </a:solidFill>
                <a:latin typeface="Times New Roman" panose="02020603050405020304" pitchFamily="18" charset="0"/>
                <a:ea typeface="Courier New" panose="02070309020205020404" pitchFamily="49" charset="0"/>
              </a:rPr>
              <a:t>Câu 5: Sự đông máu có ý nghĩa nào đối với cơ thể?</a:t>
            </a:r>
            <a:endParaRPr lang="en-US" sz="2000" b="1"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A. Giúp cơ thể tự bảo vệ chống mất nhiều máu khi bị thương</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B. Giúp cơ thể giảm thân nhiệt</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C. Giúp cơ thể tiêu diệt nhanh các loại vi khuẩn</a:t>
            </a:r>
            <a:endParaRPr lang="en-US" sz="2000" dirty="0">
              <a:solidFill>
                <a:srgbClr val="000000"/>
              </a:solidFill>
              <a:latin typeface="Courier New" panose="02070309020205020404" pitchFamily="49" charset="0"/>
              <a:ea typeface="Courier New" panose="02070309020205020404" pitchFamily="49" charset="0"/>
            </a:endParaRPr>
          </a:p>
          <a:p>
            <a:r>
              <a:rPr lang="nl-NL" sz="2400" dirty="0">
                <a:latin typeface="Times New Roman" panose="02020603050405020304" pitchFamily="18" charset="0"/>
                <a:ea typeface="Courier New" panose="02070309020205020404" pitchFamily="49" charset="0"/>
              </a:rPr>
              <a:t>      D. Giúp cơ thể không mất nước</a:t>
            </a:r>
            <a:endParaRPr lang="en-US" sz="2000" dirty="0">
              <a:solidFill>
                <a:srgbClr val="000000"/>
              </a:solidFill>
              <a:latin typeface="Courier New" panose="02070309020205020404" pitchFamily="49" charset="0"/>
              <a:ea typeface="Courier New" panose="02070309020205020404" pitchFamily="49" charset="0"/>
            </a:endParaRPr>
          </a:p>
        </p:txBody>
      </p:sp>
    </p:spTree>
    <p:extLst>
      <p:ext uri="{BB962C8B-B14F-4D97-AF65-F5344CB8AC3E}">
        <p14:creationId xmlns:p14="http://schemas.microsoft.com/office/powerpoint/2010/main" val="242586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52403" y="-85727"/>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5772149" y="2801284"/>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96D82A-B3A1-43D6-8A0A-9BE00BB5D881}"/>
              </a:ext>
            </a:extLst>
          </p:cNvPr>
          <p:cNvSpPr/>
          <p:nvPr/>
        </p:nvSpPr>
        <p:spPr>
          <a:xfrm>
            <a:off x="984665" y="1318593"/>
            <a:ext cx="7285987" cy="1938992"/>
          </a:xfrm>
          <a:prstGeom prst="rect">
            <a:avLst/>
          </a:prstGeom>
        </p:spPr>
        <p:txBody>
          <a:bodyPr wrap="square">
            <a:spAutoFit/>
          </a:bodyPr>
          <a:lstStyle/>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Câu 6: Người mang nhóm máu AB có thể truyền máu cho người có nhóm máu nào không xảy ra kết dính hồng cầu:</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A. Nhóm máu A				B. Nhóm máu B</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C. Nhóm máu O				D. Nhóm máu AB</a:t>
            </a:r>
            <a:endParaRPr lang="en-US" sz="2000" dirty="0">
              <a:solidFill>
                <a:srgbClr val="000000"/>
              </a:solidFill>
              <a:latin typeface="Courier New" panose="02070309020205020404" pitchFamily="49" charset="0"/>
              <a:ea typeface="Courier New" panose="02070309020205020404" pitchFamily="49" charset="0"/>
            </a:endParaRPr>
          </a:p>
        </p:txBody>
      </p:sp>
    </p:spTree>
    <p:extLst>
      <p:ext uri="{BB962C8B-B14F-4D97-AF65-F5344CB8AC3E}">
        <p14:creationId xmlns:p14="http://schemas.microsoft.com/office/powerpoint/2010/main" val="83323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52403" y="-85727"/>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1421605" y="2458384"/>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96D82A-B3A1-43D6-8A0A-9BE00BB5D881}"/>
              </a:ext>
            </a:extLst>
          </p:cNvPr>
          <p:cNvSpPr/>
          <p:nvPr/>
        </p:nvSpPr>
        <p:spPr>
          <a:xfrm>
            <a:off x="984665" y="1318593"/>
            <a:ext cx="7285987" cy="1569660"/>
          </a:xfrm>
          <a:prstGeom prst="rect">
            <a:avLst/>
          </a:prstGeom>
        </p:spPr>
        <p:txBody>
          <a:bodyPr wrap="square">
            <a:spAutoFit/>
          </a:bodyPr>
          <a:lstStyle/>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Câu 7: Vòng tuần hoàn nhỏ đi qua cơ quan nào dưới đây:</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A. Dạ dày					B. Gan</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C. Phổi					D. Não</a:t>
            </a:r>
            <a:endParaRPr lang="en-US" sz="2000" dirty="0">
              <a:solidFill>
                <a:srgbClr val="000000"/>
              </a:solidFill>
              <a:latin typeface="Courier New" panose="02070309020205020404" pitchFamily="49" charset="0"/>
              <a:ea typeface="Courier New" panose="02070309020205020404" pitchFamily="49" charset="0"/>
            </a:endParaRPr>
          </a:p>
        </p:txBody>
      </p:sp>
    </p:spTree>
    <p:extLst>
      <p:ext uri="{BB962C8B-B14F-4D97-AF65-F5344CB8AC3E}">
        <p14:creationId xmlns:p14="http://schemas.microsoft.com/office/powerpoint/2010/main" val="328730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52403" y="-85727"/>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1421605" y="2458384"/>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96D82A-B3A1-43D6-8A0A-9BE00BB5D881}"/>
              </a:ext>
            </a:extLst>
          </p:cNvPr>
          <p:cNvSpPr/>
          <p:nvPr/>
        </p:nvSpPr>
        <p:spPr>
          <a:xfrm>
            <a:off x="984665" y="590430"/>
            <a:ext cx="7285987" cy="2616101"/>
          </a:xfrm>
          <a:prstGeom prst="rect">
            <a:avLst/>
          </a:prstGeom>
        </p:spPr>
        <p:txBody>
          <a:bodyPr wrap="square">
            <a:spAutoFit/>
          </a:bodyPr>
          <a:lstStyle/>
          <a:p>
            <a:pPr indent="457200">
              <a:spcAft>
                <a:spcPts val="0"/>
              </a:spcAft>
            </a:pPr>
            <a:r>
              <a:rPr lang="nl-NL" sz="2400" b="1" dirty="0">
                <a:solidFill>
                  <a:srgbClr val="000000"/>
                </a:solidFill>
                <a:latin typeface="Times New Roman" panose="02020603050405020304" pitchFamily="18" charset="0"/>
                <a:ea typeface="Courier New" panose="02070309020205020404" pitchFamily="49" charset="0"/>
              </a:rPr>
              <a:t>Câu 8. Trình tự sắp xếp nào dưới đây thể hiện đúng trình tự vận tốc máu chảy trong mạch máu:</a:t>
            </a:r>
            <a:endParaRPr lang="en-US" sz="2000" b="1"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A. Tĩnh mạch &gt; Động mạch &gt; Mao mạch</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B. Động  mạch &gt; Mao mạch &gt; Tĩnh mạch</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C. Tĩnh mạch &gt; Mao mạch &gt; Động mạch</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D. Động  mạch &gt; Tĩnh mạch &gt; Mao mạch</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endParaRPr lang="en-US" sz="2000" dirty="0">
              <a:solidFill>
                <a:srgbClr val="000000"/>
              </a:solidFill>
              <a:latin typeface="Courier New" panose="02070309020205020404" pitchFamily="49" charset="0"/>
              <a:ea typeface="Courier New" panose="02070309020205020404" pitchFamily="49" charset="0"/>
            </a:endParaRPr>
          </a:p>
        </p:txBody>
      </p:sp>
    </p:spTree>
    <p:extLst>
      <p:ext uri="{BB962C8B-B14F-4D97-AF65-F5344CB8AC3E}">
        <p14:creationId xmlns:p14="http://schemas.microsoft.com/office/powerpoint/2010/main" val="341431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7768" y="0"/>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1363972" y="3599019"/>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96D82A-B3A1-43D6-8A0A-9BE00BB5D881}"/>
              </a:ext>
            </a:extLst>
          </p:cNvPr>
          <p:cNvSpPr/>
          <p:nvPr/>
        </p:nvSpPr>
        <p:spPr>
          <a:xfrm>
            <a:off x="929006" y="980093"/>
            <a:ext cx="7285987" cy="3354765"/>
          </a:xfrm>
          <a:prstGeom prst="rect">
            <a:avLst/>
          </a:prstGeom>
        </p:spPr>
        <p:txBody>
          <a:bodyPr wrap="square">
            <a:spAutoFit/>
          </a:bodyPr>
          <a:lstStyle/>
          <a:p>
            <a:pPr indent="457200">
              <a:spcAft>
                <a:spcPts val="0"/>
              </a:spcAft>
            </a:pPr>
            <a:r>
              <a:rPr lang="nl-NL" sz="2400" b="1" dirty="0">
                <a:solidFill>
                  <a:srgbClr val="000000"/>
                </a:solidFill>
                <a:latin typeface="Times New Roman" panose="02020603050405020304" pitchFamily="18" charset="0"/>
                <a:ea typeface="Courier New" panose="02070309020205020404" pitchFamily="49" charset="0"/>
              </a:rPr>
              <a:t>Câu 9. Để phòng ngừa bệnh tim mạch, chúng ta cần lưu ý điều gì?</a:t>
            </a:r>
            <a:endParaRPr lang="en-US" sz="2000" b="1"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A. Thường xuyên vận động nâng cao sức chịu đựng của cơ thể</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B. Nói không với thuốc lá, rượu bia, mỡ động vật, thực phẩm ăn sắn</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C. Ăn nhiều rau quả tươi, thực phẩm giàu omega 3</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D. Tất cả các đáp án trên</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endParaRPr lang="en-US" sz="2000" dirty="0">
              <a:solidFill>
                <a:srgbClr val="000000"/>
              </a:solidFill>
              <a:latin typeface="Courier New" panose="02070309020205020404" pitchFamily="49" charset="0"/>
              <a:ea typeface="Courier New" panose="02070309020205020404" pitchFamily="49" charset="0"/>
            </a:endParaRPr>
          </a:p>
        </p:txBody>
      </p:sp>
    </p:spTree>
    <p:extLst>
      <p:ext uri="{BB962C8B-B14F-4D97-AF65-F5344CB8AC3E}">
        <p14:creationId xmlns:p14="http://schemas.microsoft.com/office/powerpoint/2010/main" val="265684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52403" y="-85727"/>
            <a:ext cx="9448805" cy="5314953"/>
          </a:xfrm>
          <a:prstGeom prst="rect">
            <a:avLst/>
          </a:prstGeom>
        </p:spPr>
      </p:pic>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8796" y="3464610"/>
            <a:ext cx="1616075"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268" y="-237388"/>
            <a:ext cx="2340769" cy="231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67E71FF7-15B3-460C-8777-A067F3F2687B}"/>
              </a:ext>
            </a:extLst>
          </p:cNvPr>
          <p:cNvSpPr/>
          <p:nvPr/>
        </p:nvSpPr>
        <p:spPr>
          <a:xfrm>
            <a:off x="1421605" y="2458384"/>
            <a:ext cx="421482" cy="37320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96D82A-B3A1-43D6-8A0A-9BE00BB5D881}"/>
              </a:ext>
            </a:extLst>
          </p:cNvPr>
          <p:cNvSpPr/>
          <p:nvPr/>
        </p:nvSpPr>
        <p:spPr>
          <a:xfrm>
            <a:off x="984665" y="1594084"/>
            <a:ext cx="7285987" cy="1877437"/>
          </a:xfrm>
          <a:prstGeom prst="rect">
            <a:avLst/>
          </a:prstGeom>
        </p:spPr>
        <p:txBody>
          <a:bodyPr wrap="square">
            <a:spAutoFit/>
          </a:bodyPr>
          <a:lstStyle/>
          <a:p>
            <a:pPr indent="457200">
              <a:spcAft>
                <a:spcPts val="0"/>
              </a:spcAft>
            </a:pPr>
            <a:r>
              <a:rPr lang="nl-NL" sz="2400" b="1" dirty="0">
                <a:solidFill>
                  <a:srgbClr val="000000"/>
                </a:solidFill>
                <a:latin typeface="Times New Roman" panose="02020603050405020304" pitchFamily="18" charset="0"/>
                <a:ea typeface="Courier New" panose="02070309020205020404" pitchFamily="49" charset="0"/>
              </a:rPr>
              <a:t>Câu 10. Bệnh xơ vữa động mạch có mối liên hệ với chất nào dưới đây:</a:t>
            </a:r>
            <a:endParaRPr lang="en-US" sz="2000" b="1"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A. Cholesteron				B. Lipit</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r>
              <a:rPr lang="nl-NL" sz="2400" dirty="0">
                <a:solidFill>
                  <a:srgbClr val="000000"/>
                </a:solidFill>
                <a:latin typeface="Times New Roman" panose="02020603050405020304" pitchFamily="18" charset="0"/>
                <a:ea typeface="Courier New" panose="02070309020205020404" pitchFamily="49" charset="0"/>
              </a:rPr>
              <a:t>C. Photpholipit				D. Dầu thực vật</a:t>
            </a:r>
            <a:endParaRPr lang="en-US" sz="2000" dirty="0">
              <a:solidFill>
                <a:srgbClr val="000000"/>
              </a:solidFill>
              <a:latin typeface="Courier New" panose="02070309020205020404" pitchFamily="49" charset="0"/>
              <a:ea typeface="Courier New" panose="02070309020205020404" pitchFamily="49" charset="0"/>
            </a:endParaRPr>
          </a:p>
          <a:p>
            <a:pPr indent="457200">
              <a:spcAft>
                <a:spcPts val="0"/>
              </a:spcAft>
            </a:pPr>
            <a:endParaRPr lang="en-US" sz="2000" dirty="0">
              <a:solidFill>
                <a:srgbClr val="000000"/>
              </a:solidFill>
              <a:latin typeface="Courier New" panose="02070309020205020404" pitchFamily="49" charset="0"/>
              <a:ea typeface="Courier New" panose="02070309020205020404" pitchFamily="49" charset="0"/>
            </a:endParaRPr>
          </a:p>
        </p:txBody>
      </p:sp>
    </p:spTree>
    <p:extLst>
      <p:ext uri="{BB962C8B-B14F-4D97-AF65-F5344CB8AC3E}">
        <p14:creationId xmlns:p14="http://schemas.microsoft.com/office/powerpoint/2010/main" val="193245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0">
            <a:extLst>
              <a:ext uri="{FF2B5EF4-FFF2-40B4-BE49-F238E27FC236}">
                <a16:creationId xmlns:a16="http://schemas.microsoft.com/office/drawing/2014/main" id="{90864814-99A2-437E-B7E4-FBEAA99D726B}"/>
              </a:ext>
            </a:extLst>
          </p:cNvPr>
          <p:cNvPicPr>
            <a:picLocks noChangeAspect="1"/>
          </p:cNvPicPr>
          <p:nvPr/>
        </p:nvPicPr>
        <p:blipFill rotWithShape="1">
          <a:blip r:embed="rId3">
            <a:extLst>
              <a:ext uri="{28A0092B-C50C-407E-A947-70E740481C1C}">
                <a14:useLocalDpi xmlns:a14="http://schemas.microsoft.com/office/drawing/2010/main" val="0"/>
              </a:ext>
            </a:extLst>
          </a:blip>
          <a:srcRect l="41250" t="5185" r="9345" b="24550"/>
          <a:stretch>
            <a:fillRect/>
          </a:stretch>
        </p:blipFill>
        <p:spPr>
          <a:xfrm>
            <a:off x="1308522" y="386666"/>
            <a:ext cx="6023429" cy="4818743"/>
          </a:xfrm>
          <a:prstGeom prst="rect">
            <a:avLst/>
          </a:prstGeom>
        </p:spPr>
      </p:pic>
      <p:sp>
        <p:nvSpPr>
          <p:cNvPr id="7" name="文本框 31">
            <a:extLst>
              <a:ext uri="{FF2B5EF4-FFF2-40B4-BE49-F238E27FC236}">
                <a16:creationId xmlns:a16="http://schemas.microsoft.com/office/drawing/2014/main" id="{0CBD3282-247E-4933-8A25-92135271EE63}"/>
              </a:ext>
            </a:extLst>
          </p:cNvPr>
          <p:cNvSpPr txBox="1"/>
          <p:nvPr/>
        </p:nvSpPr>
        <p:spPr>
          <a:xfrm>
            <a:off x="2375378" y="1863864"/>
            <a:ext cx="4123489" cy="1323439"/>
          </a:xfrm>
          <a:prstGeom prst="rect">
            <a:avLst/>
          </a:prstGeom>
          <a:noFill/>
          <a:effectLst>
            <a:outerShdw blurRad="50800" dist="38100" dir="5400000" algn="t" rotWithShape="0">
              <a:prstClr val="black">
                <a:alpha val="40000"/>
              </a:prstClr>
            </a:outerShdw>
          </a:effectLst>
        </p:spPr>
        <p:txBody>
          <a:bodyPr wrap="square" rtlCol="0">
            <a:spAutoFit/>
          </a:bodyPr>
          <a:lstStyle/>
          <a:p>
            <a:pPr algn="dist"/>
            <a:r>
              <a:rPr lang="en-US" altLang="zh-CN" sz="4000" b="1" dirty="0">
                <a:ln w="28575">
                  <a:solidFill>
                    <a:schemeClr val="bg1"/>
                  </a:solidFill>
                </a:ln>
                <a:solidFill>
                  <a:schemeClr val="accent1"/>
                </a:solidFill>
                <a:latin typeface="Arial" panose="020B0604020202020204" pitchFamily="34" charset="0"/>
                <a:ea typeface="微软雅黑" panose="020B0503020204020204" pitchFamily="34" charset="-122"/>
                <a:cs typeface="Arial" panose="020B0604020202020204" pitchFamily="34" charset="0"/>
              </a:rPr>
              <a:t>HÌNH THÀNH KIẾN THỨC</a:t>
            </a:r>
            <a:endParaRPr lang="zh-CN" altLang="en-US" sz="4000" b="1" dirty="0">
              <a:ln w="28575">
                <a:solidFill>
                  <a:schemeClr val="bg1"/>
                </a:solidFill>
              </a:ln>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2453517851"/>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0">
            <a:extLst>
              <a:ext uri="{FF2B5EF4-FFF2-40B4-BE49-F238E27FC236}">
                <a16:creationId xmlns:a16="http://schemas.microsoft.com/office/drawing/2014/main" id="{90864814-99A2-437E-B7E4-FBEAA99D726B}"/>
              </a:ext>
            </a:extLst>
          </p:cNvPr>
          <p:cNvPicPr>
            <a:picLocks noChangeAspect="1"/>
          </p:cNvPicPr>
          <p:nvPr/>
        </p:nvPicPr>
        <p:blipFill rotWithShape="1">
          <a:blip r:embed="rId3">
            <a:extLst>
              <a:ext uri="{28A0092B-C50C-407E-A947-70E740481C1C}">
                <a14:useLocalDpi xmlns:a14="http://schemas.microsoft.com/office/drawing/2010/main" val="0"/>
              </a:ext>
            </a:extLst>
          </a:blip>
          <a:srcRect l="41250" t="5185" r="9345" b="24550"/>
          <a:stretch>
            <a:fillRect/>
          </a:stretch>
        </p:blipFill>
        <p:spPr>
          <a:xfrm>
            <a:off x="1244228" y="258079"/>
            <a:ext cx="6023429" cy="4818743"/>
          </a:xfrm>
          <a:prstGeom prst="rect">
            <a:avLst/>
          </a:prstGeom>
        </p:spPr>
      </p:pic>
      <p:sp>
        <p:nvSpPr>
          <p:cNvPr id="7" name="文本框 31">
            <a:extLst>
              <a:ext uri="{FF2B5EF4-FFF2-40B4-BE49-F238E27FC236}">
                <a16:creationId xmlns:a16="http://schemas.microsoft.com/office/drawing/2014/main" id="{0CBD3282-247E-4933-8A25-92135271EE63}"/>
              </a:ext>
            </a:extLst>
          </p:cNvPr>
          <p:cNvSpPr txBox="1"/>
          <p:nvPr/>
        </p:nvSpPr>
        <p:spPr>
          <a:xfrm>
            <a:off x="2375378" y="1863864"/>
            <a:ext cx="4123489" cy="707886"/>
          </a:xfrm>
          <a:prstGeom prst="rect">
            <a:avLst/>
          </a:prstGeom>
          <a:noFill/>
          <a:effectLst>
            <a:outerShdw blurRad="50800" dist="38100" dir="5400000" algn="t" rotWithShape="0">
              <a:prstClr val="black">
                <a:alpha val="40000"/>
              </a:prstClr>
            </a:outerShdw>
          </a:effectLst>
        </p:spPr>
        <p:txBody>
          <a:bodyPr wrap="square" rtlCol="0">
            <a:spAutoFit/>
          </a:bodyPr>
          <a:lstStyle/>
          <a:p>
            <a:pPr algn="dist"/>
            <a:r>
              <a:rPr lang="en-US" altLang="zh-CN" sz="4000" b="1" dirty="0">
                <a:ln w="28575">
                  <a:solidFill>
                    <a:schemeClr val="bg1"/>
                  </a:solidFill>
                </a:ln>
                <a:solidFill>
                  <a:schemeClr val="accent1"/>
                </a:solidFill>
                <a:latin typeface="Arial" panose="020B0604020202020204" pitchFamily="34" charset="0"/>
                <a:ea typeface="微软雅黑" panose="020B0503020204020204" pitchFamily="34" charset="-122"/>
                <a:cs typeface="Arial" panose="020B0604020202020204" pitchFamily="34" charset="0"/>
              </a:rPr>
              <a:t>VẬN DỤNG</a:t>
            </a:r>
            <a:endParaRPr lang="zh-CN" altLang="en-US" sz="4000" b="1" dirty="0">
              <a:ln w="28575">
                <a:solidFill>
                  <a:schemeClr val="bg1"/>
                </a:solidFill>
              </a:ln>
              <a:solidFill>
                <a:schemeClr val="accent1"/>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209415772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aphicFrame>
        <p:nvGraphicFramePr>
          <p:cNvPr id="3" name="Table 2"/>
          <p:cNvGraphicFramePr>
            <a:graphicFrameLocks noGrp="1"/>
          </p:cNvGraphicFramePr>
          <p:nvPr>
            <p:extLst>
              <p:ext uri="{D42A27DB-BD31-4B8C-83A1-F6EECF244321}">
                <p14:modId xmlns:p14="http://schemas.microsoft.com/office/powerpoint/2010/main" val="657149589"/>
              </p:ext>
            </p:extLst>
          </p:nvPr>
        </p:nvGraphicFramePr>
        <p:xfrm>
          <a:off x="831892" y="1231001"/>
          <a:ext cx="7146888" cy="3857464"/>
        </p:xfrm>
        <a:graphic>
          <a:graphicData uri="http://schemas.openxmlformats.org/drawingml/2006/table">
            <a:tbl>
              <a:tblPr firstRow="1" firstCol="1" bandRow="1"/>
              <a:tblGrid>
                <a:gridCol w="503242">
                  <a:extLst>
                    <a:ext uri="{9D8B030D-6E8A-4147-A177-3AD203B41FA5}">
                      <a16:colId xmlns:a16="http://schemas.microsoft.com/office/drawing/2014/main" val="20000"/>
                    </a:ext>
                  </a:extLst>
                </a:gridCol>
                <a:gridCol w="2070766">
                  <a:extLst>
                    <a:ext uri="{9D8B030D-6E8A-4147-A177-3AD203B41FA5}">
                      <a16:colId xmlns:a16="http://schemas.microsoft.com/office/drawing/2014/main" val="20001"/>
                    </a:ext>
                  </a:extLst>
                </a:gridCol>
                <a:gridCol w="1714126">
                  <a:extLst>
                    <a:ext uri="{9D8B030D-6E8A-4147-A177-3AD203B41FA5}">
                      <a16:colId xmlns:a16="http://schemas.microsoft.com/office/drawing/2014/main" val="20002"/>
                    </a:ext>
                  </a:extLst>
                </a:gridCol>
                <a:gridCol w="1429377">
                  <a:extLst>
                    <a:ext uri="{9D8B030D-6E8A-4147-A177-3AD203B41FA5}">
                      <a16:colId xmlns:a16="http://schemas.microsoft.com/office/drawing/2014/main" val="20003"/>
                    </a:ext>
                  </a:extLst>
                </a:gridCol>
                <a:gridCol w="1429377">
                  <a:extLst>
                    <a:ext uri="{9D8B030D-6E8A-4147-A177-3AD203B41FA5}">
                      <a16:colId xmlns:a16="http://schemas.microsoft.com/office/drawing/2014/main" val="20004"/>
                    </a:ext>
                  </a:extLst>
                </a:gridCol>
              </a:tblGrid>
              <a:tr h="1582349">
                <a:tc>
                  <a:txBody>
                    <a:bodyPr/>
                    <a:lstStyle/>
                    <a:p>
                      <a:pPr indent="254000" algn="ctr">
                        <a:lnSpc>
                          <a:spcPct val="130000"/>
                        </a:lnSpc>
                        <a:spcAft>
                          <a:spcPts val="0"/>
                        </a:spcAft>
                      </a:pPr>
                      <a:r>
                        <a:rPr lang="en-US" sz="1800" b="1" dirty="0">
                          <a:solidFill>
                            <a:srgbClr val="000000"/>
                          </a:solidFill>
                          <a:effectLst/>
                          <a:latin typeface="Arial" pitchFamily="34" charset="0"/>
                          <a:ea typeface="Segoe UI"/>
                          <a:cs typeface="Arial" pitchFamily="34" charset="0"/>
                        </a:rPr>
                        <a:t>STT</a:t>
                      </a:r>
                      <a:endParaRPr lang="en-US" sz="1800" dirty="0">
                        <a:solidFill>
                          <a:srgbClr val="000000"/>
                        </a:solidFill>
                        <a:effectLst/>
                        <a:latin typeface="Arial" pitchFamily="34" charset="0"/>
                        <a:ea typeface="Segoe UI"/>
                        <a:cs typeface="Arial" pitchFamily="34" charset="0"/>
                      </a:endParaRP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ctr">
                        <a:lnSpc>
                          <a:spcPct val="130000"/>
                        </a:lnSpc>
                        <a:spcAft>
                          <a:spcPts val="0"/>
                        </a:spcAft>
                      </a:pPr>
                      <a:r>
                        <a:rPr lang="en-US" sz="1800" b="1" dirty="0">
                          <a:solidFill>
                            <a:srgbClr val="000000"/>
                          </a:solidFill>
                          <a:effectLst/>
                          <a:latin typeface="Arial" pitchFamily="34" charset="0"/>
                          <a:ea typeface="Segoe UI"/>
                          <a:cs typeface="Arial" pitchFamily="34" charset="0"/>
                        </a:rPr>
                        <a:t>Tên chủ hộ</a:t>
                      </a:r>
                      <a:endParaRPr lang="en-US" sz="1800" dirty="0">
                        <a:solidFill>
                          <a:srgbClr val="000000"/>
                        </a:solidFill>
                        <a:effectLst/>
                        <a:latin typeface="Arial" pitchFamily="34" charset="0"/>
                        <a:ea typeface="Segoe UI"/>
                        <a:cs typeface="Arial" pitchFamily="34" charset="0"/>
                      </a:endParaRP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ctr">
                        <a:lnSpc>
                          <a:spcPct val="130000"/>
                        </a:lnSpc>
                        <a:spcAft>
                          <a:spcPts val="0"/>
                        </a:spcAft>
                      </a:pPr>
                      <a:r>
                        <a:rPr lang="en-US" sz="1800" b="1" dirty="0">
                          <a:solidFill>
                            <a:srgbClr val="000000"/>
                          </a:solidFill>
                          <a:effectLst/>
                          <a:latin typeface="Arial" pitchFamily="34" charset="0"/>
                          <a:ea typeface="Segoe UI"/>
                          <a:cs typeface="Arial" pitchFamily="34" charset="0"/>
                        </a:rPr>
                        <a:t>Số người tham gia hiến máu nhân đạo</a:t>
                      </a:r>
                      <a:endParaRPr lang="en-US" sz="1800" dirty="0">
                        <a:solidFill>
                          <a:srgbClr val="000000"/>
                        </a:solidFill>
                        <a:effectLst/>
                        <a:latin typeface="Arial" pitchFamily="34" charset="0"/>
                        <a:ea typeface="Segoe UI"/>
                        <a:cs typeface="Arial" pitchFamily="34" charset="0"/>
                      </a:endParaRP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ctr">
                        <a:lnSpc>
                          <a:spcPct val="130000"/>
                        </a:lnSpc>
                        <a:spcAft>
                          <a:spcPts val="0"/>
                        </a:spcAft>
                      </a:pPr>
                      <a:r>
                        <a:rPr lang="en-US" sz="1800" b="1" dirty="0">
                          <a:solidFill>
                            <a:srgbClr val="000000"/>
                          </a:solidFill>
                          <a:effectLst/>
                          <a:latin typeface="Arial" pitchFamily="34" charset="0"/>
                          <a:ea typeface="Segoe UI"/>
                          <a:cs typeface="Arial" pitchFamily="34" charset="0"/>
                        </a:rPr>
                        <a:t>Số người tham gia hiến máu nhân đạo</a:t>
                      </a:r>
                      <a:endParaRPr lang="en-US" sz="1800" dirty="0">
                        <a:solidFill>
                          <a:srgbClr val="000000"/>
                        </a:solidFill>
                        <a:effectLst/>
                        <a:latin typeface="Arial" pitchFamily="34" charset="0"/>
                        <a:ea typeface="Segoe UI"/>
                        <a:cs typeface="Arial" pitchFamily="34" charset="0"/>
                      </a:endParaRP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ctr">
                        <a:lnSpc>
                          <a:spcPct val="130000"/>
                        </a:lnSpc>
                        <a:spcAft>
                          <a:spcPts val="0"/>
                        </a:spcAft>
                      </a:pPr>
                      <a:r>
                        <a:rPr lang="en-US" sz="1800" b="1" dirty="0">
                          <a:solidFill>
                            <a:srgbClr val="000000"/>
                          </a:solidFill>
                          <a:effectLst/>
                          <a:latin typeface="Arial" pitchFamily="34" charset="0"/>
                          <a:ea typeface="Segoe UI"/>
                          <a:cs typeface="Arial" pitchFamily="34" charset="0"/>
                        </a:rPr>
                        <a:t>Số lần tham gia hiến máu nhân đạo</a:t>
                      </a:r>
                      <a:endParaRPr lang="en-US" sz="1800" dirty="0">
                        <a:solidFill>
                          <a:srgbClr val="000000"/>
                        </a:solidFill>
                        <a:effectLst/>
                        <a:latin typeface="Arial" pitchFamily="34" charset="0"/>
                        <a:ea typeface="Segoe UI"/>
                        <a:cs typeface="Arial" pitchFamily="34" charset="0"/>
                      </a:endParaRP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56616">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6616">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56616">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1800">
                          <a:solidFill>
                            <a:srgbClr val="000000"/>
                          </a:solidFill>
                          <a:effectLst/>
                          <a:latin typeface="Arial" pitchFamily="34" charset="0"/>
                          <a:ea typeface="Segoe UI"/>
                          <a:cs typeface="Arial" pitchFamily="34" charset="0"/>
                        </a:rPr>
                        <a:t> </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05267">
                <a:tc gridSpan="5">
                  <a:txBody>
                    <a:bodyPr/>
                    <a:lstStyle/>
                    <a:p>
                      <a:pPr indent="254000" algn="just">
                        <a:lnSpc>
                          <a:spcPct val="130000"/>
                        </a:lnSpc>
                        <a:spcAft>
                          <a:spcPts val="0"/>
                        </a:spcAft>
                      </a:pPr>
                      <a:r>
                        <a:rPr lang="en-US" sz="1800" dirty="0">
                          <a:solidFill>
                            <a:srgbClr val="000000"/>
                          </a:solidFill>
                          <a:effectLst/>
                          <a:latin typeface="Arial" pitchFamily="34" charset="0"/>
                          <a:ea typeface="Segoe UI"/>
                          <a:cs typeface="Arial" pitchFamily="34" charset="0"/>
                        </a:rPr>
                        <a:t>Trả lời câu hỏi: 1. Hiến máu có hại cho sức khỏe không? Vì sao?</a:t>
                      </a:r>
                    </a:p>
                    <a:p>
                      <a:pPr indent="254000" algn="just">
                        <a:lnSpc>
                          <a:spcPct val="130000"/>
                        </a:lnSpc>
                        <a:spcAft>
                          <a:spcPts val="0"/>
                        </a:spcAft>
                      </a:pPr>
                      <a:r>
                        <a:rPr lang="en-US" sz="1800" dirty="0">
                          <a:solidFill>
                            <a:srgbClr val="000000"/>
                          </a:solidFill>
                          <a:effectLst/>
                          <a:latin typeface="Arial" pitchFamily="34" charset="0"/>
                          <a:ea typeface="Segoe UI"/>
                          <a:cs typeface="Arial" pitchFamily="34" charset="0"/>
                        </a:rPr>
                        <a:t>                         2. Những ai có thể hiến máu được? Những ai không thể hiến máu được?</a:t>
                      </a:r>
                    </a:p>
                  </a:txBody>
                  <a:tcPr marL="43826" marR="438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bl>
          </a:graphicData>
        </a:graphic>
      </p:graphicFrame>
      <p:sp>
        <p:nvSpPr>
          <p:cNvPr id="4" name="Rectangle 1"/>
          <p:cNvSpPr>
            <a:spLocks noChangeArrowheads="1"/>
          </p:cNvSpPr>
          <p:nvPr/>
        </p:nvSpPr>
        <p:spPr bwMode="auto">
          <a:xfrm>
            <a:off x="1049435" y="640407"/>
            <a:ext cx="7310014" cy="40011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indent="457200" algn="just" defTabSz="914400" fontAlgn="base">
              <a:spcBef>
                <a:spcPct val="0"/>
              </a:spcBef>
              <a:spcAft>
                <a:spcPct val="0"/>
              </a:spcAft>
            </a:pPr>
            <a:r>
              <a:rPr lang="en-US" sz="2000" dirty="0">
                <a:latin typeface="Arial" pitchFamily="34" charset="0"/>
                <a:ea typeface="Segoe UI" pitchFamily="34" charset="0"/>
                <a:cs typeface="Arial" pitchFamily="34" charset="0"/>
              </a:rPr>
              <a:t>Phiếu 1: Điều tra người hiến máu nhân đạo tại địa phương</a:t>
            </a:r>
            <a:endParaRPr lang="en-US" sz="2000" dirty="0">
              <a:latin typeface="Arial" pitchFamily="34" charset="0"/>
              <a:cs typeface="Arial" pitchFamily="34" charset="0"/>
            </a:endParaRPr>
          </a:p>
        </p:txBody>
      </p:sp>
      <p:sp>
        <p:nvSpPr>
          <p:cNvPr id="5" name="TextBox 4"/>
          <p:cNvSpPr txBox="1"/>
          <p:nvPr/>
        </p:nvSpPr>
        <p:spPr>
          <a:xfrm>
            <a:off x="3860864" y="62244"/>
            <a:ext cx="1422272" cy="523220"/>
          </a:xfrm>
          <a:prstGeom prst="rect">
            <a:avLst/>
          </a:prstGeom>
          <a:solidFill>
            <a:schemeClr val="accent2">
              <a:lumMod val="20000"/>
              <a:lumOff val="80000"/>
            </a:schemeClr>
          </a:solidFill>
        </p:spPr>
        <p:txBody>
          <a:bodyPr wrap="square" rtlCol="0">
            <a:spAutoFit/>
          </a:bodyPr>
          <a:lstStyle/>
          <a:p>
            <a:r>
              <a:rPr lang="en-US" sz="2800" dirty="0">
                <a:latin typeface="Arial" pitchFamily="34" charset="0"/>
                <a:cs typeface="Arial" pitchFamily="34" charset="0"/>
              </a:rPr>
              <a:t>DỰ ÁN</a:t>
            </a:r>
          </a:p>
        </p:txBody>
      </p:sp>
    </p:spTree>
    <p:extLst>
      <p:ext uri="{BB962C8B-B14F-4D97-AF65-F5344CB8AC3E}">
        <p14:creationId xmlns:p14="http://schemas.microsoft.com/office/powerpoint/2010/main" val="13889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0" name="Freeform 10"/>
          <p:cNvSpPr/>
          <p:nvPr/>
        </p:nvSpPr>
        <p:spPr>
          <a:xfrm>
            <a:off x="7492978" y="2260397"/>
            <a:ext cx="1615211" cy="1506184"/>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Freeform 14"/>
          <p:cNvSpPr/>
          <p:nvPr/>
        </p:nvSpPr>
        <p:spPr>
          <a:xfrm>
            <a:off x="7710442" y="1245935"/>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9" name="TextBox 18"/>
          <p:cNvSpPr txBox="1"/>
          <p:nvPr/>
        </p:nvSpPr>
        <p:spPr>
          <a:xfrm>
            <a:off x="13" y="249142"/>
            <a:ext cx="9143999" cy="461665"/>
          </a:xfrm>
          <a:prstGeom prst="rect">
            <a:avLst/>
          </a:prstGeom>
          <a:noFill/>
        </p:spPr>
        <p:txBody>
          <a:bodyPr wrap="square" lIns="91440" tIns="45720" rIns="91440" bIns="45720" rtlCol="0">
            <a:spAutoFit/>
          </a:bodyPr>
          <a:lstStyle/>
          <a:p>
            <a:pPr algn="ctr"/>
            <a:r>
              <a:rPr lang="vi-VN" sz="2400" b="1" dirty="0">
                <a:solidFill>
                  <a:srgbClr val="FF0000"/>
                </a:solidFill>
                <a:latin typeface="Arial" pitchFamily="34" charset="0"/>
                <a:ea typeface="Times New Roman"/>
                <a:cs typeface="Arial" pitchFamily="34" charset="0"/>
              </a:rPr>
              <a:t>Bài </a:t>
            </a:r>
            <a:r>
              <a:rPr lang="en-US" sz="2400" b="1" dirty="0">
                <a:solidFill>
                  <a:srgbClr val="FF0000"/>
                </a:solidFill>
                <a:latin typeface="Arial" pitchFamily="34" charset="0"/>
                <a:ea typeface="Times New Roman"/>
                <a:cs typeface="Arial" pitchFamily="34" charset="0"/>
              </a:rPr>
              <a:t>33: MÁU VÀ HỆ TUẦN HOÀN CỦA CƠ THỂ NGƯỜI</a:t>
            </a:r>
            <a:endParaRPr lang="en-US" sz="2400" dirty="0">
              <a:solidFill>
                <a:srgbClr val="FF0000"/>
              </a:solidFill>
              <a:latin typeface="Arial" pitchFamily="34" charset="0"/>
              <a:ea typeface="Courier New"/>
              <a:cs typeface="Arial" pitchFamily="34" charset="0"/>
            </a:endParaRPr>
          </a:p>
        </p:txBody>
      </p:sp>
      <p:sp>
        <p:nvSpPr>
          <p:cNvPr id="20" name="Rectangle 19"/>
          <p:cNvSpPr/>
          <p:nvPr/>
        </p:nvSpPr>
        <p:spPr>
          <a:xfrm>
            <a:off x="903449" y="637701"/>
            <a:ext cx="7556913" cy="830997"/>
          </a:xfrm>
          <a:prstGeom prst="rect">
            <a:avLst/>
          </a:prstGeom>
        </p:spPr>
        <p:txBody>
          <a:bodyPr wrap="square" lIns="91440" tIns="45720" rIns="91440" bIns="45720">
            <a:spAutoFit/>
          </a:bodyPr>
          <a:lstStyle/>
          <a:p>
            <a:r>
              <a:rPr lang="en-US" sz="2400" b="1" dirty="0">
                <a:latin typeface="Arial" pitchFamily="34" charset="0"/>
                <a:ea typeface="Courier New"/>
                <a:cs typeface="Arial" pitchFamily="34" charset="0"/>
              </a:rPr>
              <a:t>IV. </a:t>
            </a:r>
            <a:r>
              <a:rPr lang="en-US" sz="2400" b="1" dirty="0">
                <a:latin typeface="Times New Roman"/>
                <a:ea typeface="Courier New"/>
              </a:rPr>
              <a:t>Thực hành: thực hiện tình huống giả định cấp cứu người bị chảy máu, tai biến, đột quỵ và đo huyết áp </a:t>
            </a:r>
            <a:endParaRPr lang="en-US" sz="2400" dirty="0">
              <a:latin typeface="Arial" pitchFamily="34" charset="0"/>
              <a:cs typeface="Arial" pitchFamily="34" charset="0"/>
            </a:endParaRPr>
          </a:p>
        </p:txBody>
      </p:sp>
      <p:sp>
        <p:nvSpPr>
          <p:cNvPr id="3" name="Rectangle 2"/>
          <p:cNvSpPr/>
          <p:nvPr/>
        </p:nvSpPr>
        <p:spPr>
          <a:xfrm>
            <a:off x="798750" y="1637435"/>
            <a:ext cx="6435609" cy="2246769"/>
          </a:xfrm>
          <a:prstGeom prst="rect">
            <a:avLst/>
          </a:prstGeom>
        </p:spPr>
        <p:txBody>
          <a:bodyPr wrap="square" lIns="91440" tIns="45720" rIns="91440" bIns="45720">
            <a:spAutoFit/>
          </a:bodyPr>
          <a:lstStyle/>
          <a:p>
            <a:pPr marL="457200" indent="457200" algn="just"/>
            <a:r>
              <a:rPr lang="nl-NL" sz="2000" dirty="0">
                <a:solidFill>
                  <a:srgbClr val="000000"/>
                </a:solidFill>
                <a:latin typeface="Arial" pitchFamily="34" charset="0"/>
                <a:ea typeface="Courier New"/>
                <a:cs typeface="Arial" pitchFamily="34" charset="0"/>
              </a:rPr>
              <a:t>Đọc thông tin SGK, hoạt động nhóm được thực hiện các tình huống giả định theo thứ tự:</a:t>
            </a:r>
          </a:p>
          <a:p>
            <a:pPr marL="457200" indent="457200" algn="just"/>
            <a:endParaRPr lang="en-US" sz="2000" dirty="0">
              <a:solidFill>
                <a:srgbClr val="000000"/>
              </a:solidFill>
              <a:latin typeface="Arial" pitchFamily="34" charset="0"/>
              <a:ea typeface="Courier New"/>
              <a:cs typeface="Arial" pitchFamily="34" charset="0"/>
            </a:endParaRPr>
          </a:p>
          <a:p>
            <a:pPr indent="457200" algn="just"/>
            <a:r>
              <a:rPr lang="nl-NL" sz="2000" dirty="0">
                <a:solidFill>
                  <a:srgbClr val="000000"/>
                </a:solidFill>
                <a:latin typeface="Arial" pitchFamily="34" charset="0"/>
                <a:ea typeface="Courier New"/>
                <a:cs typeface="Arial" pitchFamily="34" charset="0"/>
              </a:rPr>
              <a:t>Nhóm 1. Chảy máu mao mạch và tĩnh mạch.</a:t>
            </a:r>
            <a:endParaRPr lang="en-US" sz="2000" dirty="0">
              <a:solidFill>
                <a:srgbClr val="000000"/>
              </a:solidFill>
              <a:latin typeface="Arial" pitchFamily="34" charset="0"/>
              <a:ea typeface="Courier New"/>
              <a:cs typeface="Arial" pitchFamily="34" charset="0"/>
            </a:endParaRPr>
          </a:p>
          <a:p>
            <a:pPr indent="457200"/>
            <a:r>
              <a:rPr lang="en-US" sz="2000" dirty="0">
                <a:solidFill>
                  <a:srgbClr val="000000"/>
                </a:solidFill>
                <a:latin typeface="Arial" pitchFamily="34" charset="0"/>
                <a:ea typeface="Courier New"/>
                <a:cs typeface="Arial" pitchFamily="34" charset="0"/>
              </a:rPr>
              <a:t>Nhóm 2. Chảy máu động mạch.</a:t>
            </a:r>
          </a:p>
          <a:p>
            <a:pPr indent="457200"/>
            <a:r>
              <a:rPr lang="en-US" sz="2000" dirty="0">
                <a:solidFill>
                  <a:srgbClr val="000000"/>
                </a:solidFill>
                <a:latin typeface="Arial" pitchFamily="34" charset="0"/>
                <a:ea typeface="Courier New"/>
                <a:cs typeface="Arial" pitchFamily="34" charset="0"/>
              </a:rPr>
              <a:t>Nhóm 3. Sơ cứu khi bị đột quỵ</a:t>
            </a:r>
          </a:p>
          <a:p>
            <a:pPr indent="457200"/>
            <a:r>
              <a:rPr lang="en-US" sz="2000" dirty="0">
                <a:solidFill>
                  <a:srgbClr val="000000"/>
                </a:solidFill>
                <a:latin typeface="Arial" pitchFamily="34" charset="0"/>
                <a:ea typeface="Courier New"/>
                <a:cs typeface="Arial" pitchFamily="34" charset="0"/>
              </a:rPr>
              <a:t>Nhóm 4. Đo huyết áp</a:t>
            </a:r>
          </a:p>
        </p:txBody>
      </p:sp>
    </p:spTree>
    <p:extLst>
      <p:ext uri="{BB962C8B-B14F-4D97-AF65-F5344CB8AC3E}">
        <p14:creationId xmlns:p14="http://schemas.microsoft.com/office/powerpoint/2010/main" val="13889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0" name="Freeform 10"/>
          <p:cNvSpPr/>
          <p:nvPr/>
        </p:nvSpPr>
        <p:spPr>
          <a:xfrm>
            <a:off x="7492978" y="2260397"/>
            <a:ext cx="1615211" cy="1506184"/>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Freeform 14"/>
          <p:cNvSpPr/>
          <p:nvPr/>
        </p:nvSpPr>
        <p:spPr>
          <a:xfrm>
            <a:off x="7710442" y="1245935"/>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5" name="Freeform 15"/>
          <p:cNvSpPr/>
          <p:nvPr/>
        </p:nvSpPr>
        <p:spPr>
          <a:xfrm rot="-8544434">
            <a:off x="7986936" y="-724724"/>
            <a:ext cx="2314145" cy="215794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aphicFrame>
        <p:nvGraphicFramePr>
          <p:cNvPr id="3" name="Table 2"/>
          <p:cNvGraphicFramePr>
            <a:graphicFrameLocks noGrp="1"/>
          </p:cNvGraphicFramePr>
          <p:nvPr>
            <p:extLst>
              <p:ext uri="{D42A27DB-BD31-4B8C-83A1-F6EECF244321}">
                <p14:modId xmlns:p14="http://schemas.microsoft.com/office/powerpoint/2010/main" val="3684010615"/>
              </p:ext>
            </p:extLst>
          </p:nvPr>
        </p:nvGraphicFramePr>
        <p:xfrm>
          <a:off x="1175457" y="1457853"/>
          <a:ext cx="6393505" cy="2865686"/>
        </p:xfrm>
        <a:graphic>
          <a:graphicData uri="http://schemas.openxmlformats.org/drawingml/2006/table">
            <a:tbl>
              <a:tblPr firstRow="1" firstCol="1" bandRow="1"/>
              <a:tblGrid>
                <a:gridCol w="1012576">
                  <a:extLst>
                    <a:ext uri="{9D8B030D-6E8A-4147-A177-3AD203B41FA5}">
                      <a16:colId xmlns:a16="http://schemas.microsoft.com/office/drawing/2014/main" val="20000"/>
                    </a:ext>
                  </a:extLst>
                </a:gridCol>
                <a:gridCol w="1567542">
                  <a:extLst>
                    <a:ext uri="{9D8B030D-6E8A-4147-A177-3AD203B41FA5}">
                      <a16:colId xmlns:a16="http://schemas.microsoft.com/office/drawing/2014/main" val="20001"/>
                    </a:ext>
                  </a:extLst>
                </a:gridCol>
                <a:gridCol w="2046515">
                  <a:extLst>
                    <a:ext uri="{9D8B030D-6E8A-4147-A177-3AD203B41FA5}">
                      <a16:colId xmlns:a16="http://schemas.microsoft.com/office/drawing/2014/main" val="20002"/>
                    </a:ext>
                  </a:extLst>
                </a:gridCol>
                <a:gridCol w="1766872">
                  <a:extLst>
                    <a:ext uri="{9D8B030D-6E8A-4147-A177-3AD203B41FA5}">
                      <a16:colId xmlns:a16="http://schemas.microsoft.com/office/drawing/2014/main" val="20003"/>
                    </a:ext>
                  </a:extLst>
                </a:gridCol>
              </a:tblGrid>
              <a:tr h="1432842">
                <a:tc>
                  <a:txBody>
                    <a:bodyPr/>
                    <a:lstStyle/>
                    <a:p>
                      <a:pPr indent="254000" algn="ctr">
                        <a:lnSpc>
                          <a:spcPct val="130000"/>
                        </a:lnSpc>
                        <a:spcAft>
                          <a:spcPts val="0"/>
                        </a:spcAft>
                      </a:pPr>
                      <a:r>
                        <a:rPr lang="en-US" sz="2000" b="1" dirty="0">
                          <a:solidFill>
                            <a:srgbClr val="000000"/>
                          </a:solidFill>
                          <a:effectLst/>
                          <a:latin typeface="Arial" pitchFamily="34" charset="0"/>
                          <a:ea typeface="Segoe UI"/>
                          <a:cs typeface="Arial" pitchFamily="34" charset="0"/>
                        </a:rPr>
                        <a:t>STT</a:t>
                      </a:r>
                      <a:endParaRPr lang="en-US" sz="2000" dirty="0">
                        <a:solidFill>
                          <a:srgbClr val="000000"/>
                        </a:solidFill>
                        <a:effectLst/>
                        <a:latin typeface="Arial" pitchFamily="34" charset="0"/>
                        <a:ea typeface="Segoe UI"/>
                        <a:cs typeface="Arial" pitchFamily="34" charset="0"/>
                      </a:endParaRP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ctr">
                        <a:lnSpc>
                          <a:spcPct val="130000"/>
                        </a:lnSpc>
                        <a:spcAft>
                          <a:spcPts val="0"/>
                        </a:spcAft>
                      </a:pPr>
                      <a:r>
                        <a:rPr lang="en-US" sz="2000" b="1" dirty="0">
                          <a:solidFill>
                            <a:srgbClr val="000000"/>
                          </a:solidFill>
                          <a:effectLst/>
                          <a:latin typeface="Arial" pitchFamily="34" charset="0"/>
                          <a:ea typeface="Segoe UI"/>
                          <a:cs typeface="Arial" pitchFamily="34" charset="0"/>
                        </a:rPr>
                        <a:t>Tên chủ hộ</a:t>
                      </a:r>
                      <a:endParaRPr lang="en-US" sz="2000" dirty="0">
                        <a:solidFill>
                          <a:srgbClr val="000000"/>
                        </a:solidFill>
                        <a:effectLst/>
                        <a:latin typeface="Arial" pitchFamily="34" charset="0"/>
                        <a:ea typeface="Segoe UI"/>
                        <a:cs typeface="Arial" pitchFamily="34" charset="0"/>
                      </a:endParaRP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ctr">
                        <a:lnSpc>
                          <a:spcPct val="130000"/>
                        </a:lnSpc>
                        <a:spcAft>
                          <a:spcPts val="0"/>
                        </a:spcAft>
                      </a:pPr>
                      <a:r>
                        <a:rPr lang="en-US" sz="2000" b="1">
                          <a:solidFill>
                            <a:srgbClr val="000000"/>
                          </a:solidFill>
                          <a:effectLst/>
                          <a:latin typeface="Arial" pitchFamily="34" charset="0"/>
                          <a:ea typeface="Segoe UI"/>
                          <a:cs typeface="Arial" pitchFamily="34" charset="0"/>
                        </a:rPr>
                        <a:t>Tên bệnh mắc phải</a:t>
                      </a:r>
                      <a:endParaRPr lang="en-US" sz="2000">
                        <a:solidFill>
                          <a:srgbClr val="000000"/>
                        </a:solidFill>
                        <a:effectLst/>
                        <a:latin typeface="Arial" pitchFamily="34" charset="0"/>
                        <a:ea typeface="Segoe UI"/>
                        <a:cs typeface="Arial" pitchFamily="34" charset="0"/>
                      </a:endParaRP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ctr">
                        <a:lnSpc>
                          <a:spcPct val="130000"/>
                        </a:lnSpc>
                        <a:spcAft>
                          <a:spcPts val="0"/>
                        </a:spcAft>
                      </a:pPr>
                      <a:r>
                        <a:rPr lang="en-US" sz="2000" b="1">
                          <a:solidFill>
                            <a:srgbClr val="000000"/>
                          </a:solidFill>
                          <a:effectLst/>
                          <a:latin typeface="Arial" pitchFamily="34" charset="0"/>
                          <a:ea typeface="Segoe UI"/>
                          <a:cs typeface="Arial" pitchFamily="34" charset="0"/>
                        </a:rPr>
                        <a:t>Số người mắc</a:t>
                      </a:r>
                      <a:endParaRPr lang="en-US" sz="2000">
                        <a:solidFill>
                          <a:srgbClr val="000000"/>
                        </a:solidFill>
                        <a:effectLst/>
                        <a:latin typeface="Arial" pitchFamily="34" charset="0"/>
                        <a:ea typeface="Segoe UI"/>
                        <a:cs typeface="Arial" pitchFamily="34" charset="0"/>
                      </a:endParaRP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16422">
                <a:tc>
                  <a:txBody>
                    <a:bodyPr/>
                    <a:lstStyle/>
                    <a:p>
                      <a:pPr indent="254000" algn="just">
                        <a:lnSpc>
                          <a:spcPct val="130000"/>
                        </a:lnSpc>
                        <a:spcAft>
                          <a:spcPts val="0"/>
                        </a:spcAft>
                      </a:pPr>
                      <a:r>
                        <a:rPr lang="en-US" sz="2000">
                          <a:solidFill>
                            <a:srgbClr val="000000"/>
                          </a:solidFill>
                          <a:effectLst/>
                          <a:latin typeface="Arial" pitchFamily="34" charset="0"/>
                          <a:ea typeface="Segoe UI"/>
                          <a:cs typeface="Arial" pitchFamily="34" charset="0"/>
                        </a:rPr>
                        <a:t> </a:t>
                      </a: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2000">
                          <a:solidFill>
                            <a:srgbClr val="000000"/>
                          </a:solidFill>
                          <a:effectLst/>
                          <a:latin typeface="Arial" pitchFamily="34" charset="0"/>
                          <a:ea typeface="Segoe UI"/>
                          <a:cs typeface="Arial" pitchFamily="34" charset="0"/>
                        </a:rPr>
                        <a:t> </a:t>
                      </a: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2000">
                          <a:solidFill>
                            <a:srgbClr val="000000"/>
                          </a:solidFill>
                          <a:effectLst/>
                          <a:latin typeface="Arial" pitchFamily="34" charset="0"/>
                          <a:ea typeface="Segoe UI"/>
                          <a:cs typeface="Arial" pitchFamily="34" charset="0"/>
                        </a:rPr>
                        <a:t> </a:t>
                      </a: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2000">
                          <a:solidFill>
                            <a:srgbClr val="000000"/>
                          </a:solidFill>
                          <a:effectLst/>
                          <a:latin typeface="Arial" pitchFamily="34" charset="0"/>
                          <a:ea typeface="Segoe UI"/>
                          <a:cs typeface="Arial" pitchFamily="34" charset="0"/>
                        </a:rPr>
                        <a:t> </a:t>
                      </a: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16422">
                <a:tc>
                  <a:txBody>
                    <a:bodyPr/>
                    <a:lstStyle/>
                    <a:p>
                      <a:pPr indent="254000" algn="just">
                        <a:lnSpc>
                          <a:spcPct val="130000"/>
                        </a:lnSpc>
                        <a:spcAft>
                          <a:spcPts val="0"/>
                        </a:spcAft>
                      </a:pPr>
                      <a:r>
                        <a:rPr lang="en-US" sz="2000">
                          <a:solidFill>
                            <a:srgbClr val="000000"/>
                          </a:solidFill>
                          <a:effectLst/>
                          <a:latin typeface="Arial" pitchFamily="34" charset="0"/>
                          <a:ea typeface="Segoe UI"/>
                          <a:cs typeface="Arial" pitchFamily="34" charset="0"/>
                        </a:rPr>
                        <a:t> </a:t>
                      </a: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2000">
                          <a:solidFill>
                            <a:srgbClr val="000000"/>
                          </a:solidFill>
                          <a:effectLst/>
                          <a:latin typeface="Arial" pitchFamily="34" charset="0"/>
                          <a:ea typeface="Segoe UI"/>
                          <a:cs typeface="Arial" pitchFamily="34" charset="0"/>
                        </a:rPr>
                        <a:t> </a:t>
                      </a: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2000">
                          <a:solidFill>
                            <a:srgbClr val="000000"/>
                          </a:solidFill>
                          <a:effectLst/>
                          <a:latin typeface="Arial" pitchFamily="34" charset="0"/>
                          <a:ea typeface="Segoe UI"/>
                          <a:cs typeface="Arial" pitchFamily="34" charset="0"/>
                        </a:rPr>
                        <a:t> </a:t>
                      </a: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en-US" sz="2000" dirty="0">
                          <a:solidFill>
                            <a:srgbClr val="000000"/>
                          </a:solidFill>
                          <a:effectLst/>
                          <a:latin typeface="Arial" pitchFamily="34" charset="0"/>
                          <a:ea typeface="Segoe UI"/>
                          <a:cs typeface="Arial" pitchFamily="34" charset="0"/>
                        </a:rPr>
                        <a:t> </a:t>
                      </a:r>
                    </a:p>
                  </a:txBody>
                  <a:tcPr marL="53349" marR="53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Rectangle 1"/>
          <p:cNvSpPr>
            <a:spLocks noChangeArrowheads="1"/>
          </p:cNvSpPr>
          <p:nvPr/>
        </p:nvSpPr>
        <p:spPr bwMode="auto">
          <a:xfrm>
            <a:off x="672290" y="672419"/>
            <a:ext cx="7038152" cy="40011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457200" algn="just" defTabSz="914400" fontAlgn="base">
              <a:spcBef>
                <a:spcPct val="0"/>
              </a:spcBef>
              <a:spcAft>
                <a:spcPct val="0"/>
              </a:spcAft>
            </a:pPr>
            <a:r>
              <a:rPr lang="en-US" sz="2000" dirty="0" err="1">
                <a:latin typeface="Arial" pitchFamily="34" charset="0"/>
                <a:ea typeface="Segoe UI" pitchFamily="34" charset="0"/>
                <a:cs typeface="Arial" pitchFamily="34" charset="0"/>
              </a:rPr>
              <a:t>Phiếu</a:t>
            </a:r>
            <a:r>
              <a:rPr lang="en-US" sz="2000" dirty="0">
                <a:latin typeface="Arial" pitchFamily="34" charset="0"/>
                <a:ea typeface="Segoe UI" pitchFamily="34" charset="0"/>
                <a:cs typeface="Arial" pitchFamily="34" charset="0"/>
              </a:rPr>
              <a:t> 2: </a:t>
            </a:r>
            <a:r>
              <a:rPr lang="en-US" sz="2000" dirty="0" err="1">
                <a:latin typeface="Arial" pitchFamily="34" charset="0"/>
                <a:ea typeface="Segoe UI" pitchFamily="34" charset="0"/>
                <a:cs typeface="Arial" pitchFamily="34" charset="0"/>
              </a:rPr>
              <a:t>Phiếu</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điều</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tra</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một</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số</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bệnh</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về</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máu</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và</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tim</a:t>
            </a:r>
            <a:r>
              <a:rPr lang="en-US" sz="2000" dirty="0">
                <a:latin typeface="Arial" pitchFamily="34" charset="0"/>
                <a:ea typeface="Segoe UI" pitchFamily="34" charset="0"/>
                <a:cs typeface="Arial" pitchFamily="34" charset="0"/>
              </a:rPr>
              <a:t> </a:t>
            </a:r>
            <a:r>
              <a:rPr lang="en-US" sz="2000" dirty="0" err="1">
                <a:latin typeface="Arial" pitchFamily="34" charset="0"/>
                <a:ea typeface="Segoe UI" pitchFamily="34" charset="0"/>
                <a:cs typeface="Arial" pitchFamily="34" charset="0"/>
              </a:rPr>
              <a:t>mạch</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13889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0"/>
            <a:ext cx="9144000" cy="5143500"/>
          </a:xfrm>
          <a:prstGeom prst="rect">
            <a:avLst/>
          </a:prstGeom>
        </p:spPr>
      </p:pic>
      <p:sp>
        <p:nvSpPr>
          <p:cNvPr id="3" name="TextBox 3"/>
          <p:cNvSpPr txBox="1"/>
          <p:nvPr/>
        </p:nvSpPr>
        <p:spPr>
          <a:xfrm>
            <a:off x="1515451" y="1759297"/>
            <a:ext cx="6113101" cy="1949252"/>
          </a:xfrm>
          <a:prstGeom prst="rect">
            <a:avLst/>
          </a:prstGeom>
        </p:spPr>
        <p:txBody>
          <a:bodyPr lIns="0" tIns="0" rIns="0" bIns="0" rtlCol="0" anchor="t">
            <a:spAutoFit/>
          </a:bodyPr>
          <a:lstStyle/>
          <a:p>
            <a:pPr algn="ctr" defTabSz="457200">
              <a:lnSpc>
                <a:spcPts val="7552"/>
              </a:lnSpc>
            </a:pPr>
            <a:r>
              <a:rPr lang="en-US" sz="7600" spc="559" dirty="0">
                <a:solidFill>
                  <a:srgbClr val="764652"/>
                </a:solidFill>
                <a:latin typeface="Bobby Jones"/>
              </a:rPr>
              <a:t>THANK YOU!</a:t>
            </a:r>
          </a:p>
        </p:txBody>
      </p:sp>
      <p:sp>
        <p:nvSpPr>
          <p:cNvPr id="6" name="Freeform 6"/>
          <p:cNvSpPr/>
          <p:nvPr/>
        </p:nvSpPr>
        <p:spPr>
          <a:xfrm rot="-391693">
            <a:off x="7680663" y="2497044"/>
            <a:ext cx="1396466" cy="2422890"/>
          </a:xfrm>
          <a:custGeom>
            <a:avLst/>
            <a:gdLst/>
            <a:ahLst/>
            <a:cxnLst/>
            <a:rect l="l" t="t" r="r" b="b"/>
            <a:pathLst>
              <a:path w="2792931" h="4845779">
                <a:moveTo>
                  <a:pt x="0" y="0"/>
                </a:moveTo>
                <a:lnTo>
                  <a:pt x="2792931" y="0"/>
                </a:lnTo>
                <a:lnTo>
                  <a:pt x="2792931" y="4845779"/>
                </a:lnTo>
                <a:lnTo>
                  <a:pt x="0" y="48457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rot="3272705">
            <a:off x="6262080" y="-118034"/>
            <a:ext cx="2884216" cy="2430724"/>
          </a:xfrm>
          <a:custGeom>
            <a:avLst/>
            <a:gdLst/>
            <a:ahLst/>
            <a:cxnLst/>
            <a:rect l="l" t="t" r="r" b="b"/>
            <a:pathLst>
              <a:path w="6256986" h="5415137">
                <a:moveTo>
                  <a:pt x="0" y="0"/>
                </a:moveTo>
                <a:lnTo>
                  <a:pt x="6256987" y="0"/>
                </a:lnTo>
                <a:lnTo>
                  <a:pt x="6256987" y="5415137"/>
                </a:lnTo>
                <a:lnTo>
                  <a:pt x="0" y="541513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rot="-9816898">
            <a:off x="4633192" y="417455"/>
            <a:ext cx="683563" cy="669891"/>
          </a:xfrm>
          <a:custGeom>
            <a:avLst/>
            <a:gdLst/>
            <a:ahLst/>
            <a:cxnLst/>
            <a:rect l="l" t="t" r="r" b="b"/>
            <a:pathLst>
              <a:path w="1367125" h="1339782">
                <a:moveTo>
                  <a:pt x="0" y="0"/>
                </a:moveTo>
                <a:lnTo>
                  <a:pt x="1367125" y="0"/>
                </a:lnTo>
                <a:lnTo>
                  <a:pt x="1367125" y="1339782"/>
                </a:lnTo>
                <a:lnTo>
                  <a:pt x="0" y="13397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9" name="Freeform 9"/>
          <p:cNvSpPr/>
          <p:nvPr/>
        </p:nvSpPr>
        <p:spPr>
          <a:xfrm rot="-6916089">
            <a:off x="-266185" y="2534817"/>
            <a:ext cx="3128493" cy="2707569"/>
          </a:xfrm>
          <a:custGeom>
            <a:avLst/>
            <a:gdLst/>
            <a:ahLst/>
            <a:cxnLst/>
            <a:rect l="l" t="t" r="r" b="b"/>
            <a:pathLst>
              <a:path w="6256986" h="5415137">
                <a:moveTo>
                  <a:pt x="0" y="0"/>
                </a:moveTo>
                <a:lnTo>
                  <a:pt x="6256986" y="0"/>
                </a:lnTo>
                <a:lnTo>
                  <a:pt x="6256986" y="5415137"/>
                </a:lnTo>
                <a:lnTo>
                  <a:pt x="0" y="541513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Freeform 10"/>
          <p:cNvSpPr/>
          <p:nvPr/>
        </p:nvSpPr>
        <p:spPr>
          <a:xfrm rot="6383713">
            <a:off x="6791122" y="3976082"/>
            <a:ext cx="683563" cy="669891"/>
          </a:xfrm>
          <a:custGeom>
            <a:avLst/>
            <a:gdLst/>
            <a:ahLst/>
            <a:cxnLst/>
            <a:rect l="l" t="t" r="r" b="b"/>
            <a:pathLst>
              <a:path w="1367125" h="1339782">
                <a:moveTo>
                  <a:pt x="0" y="0"/>
                </a:moveTo>
                <a:lnTo>
                  <a:pt x="1367124" y="0"/>
                </a:lnTo>
                <a:lnTo>
                  <a:pt x="1367124" y="1339782"/>
                </a:lnTo>
                <a:lnTo>
                  <a:pt x="0" y="13397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1" name="Freeform 11"/>
          <p:cNvSpPr/>
          <p:nvPr/>
        </p:nvSpPr>
        <p:spPr>
          <a:xfrm rot="258550">
            <a:off x="-286254" y="75909"/>
            <a:ext cx="2113960" cy="2484354"/>
          </a:xfrm>
          <a:custGeom>
            <a:avLst/>
            <a:gdLst/>
            <a:ahLst/>
            <a:cxnLst/>
            <a:rect l="l" t="t" r="r" b="b"/>
            <a:pathLst>
              <a:path w="4227919" h="4968708">
                <a:moveTo>
                  <a:pt x="0" y="0"/>
                </a:moveTo>
                <a:lnTo>
                  <a:pt x="4227919" y="0"/>
                </a:lnTo>
                <a:lnTo>
                  <a:pt x="4227919" y="4968708"/>
                </a:lnTo>
                <a:lnTo>
                  <a:pt x="0" y="496870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2" name="Freeform 12"/>
          <p:cNvSpPr/>
          <p:nvPr/>
        </p:nvSpPr>
        <p:spPr>
          <a:xfrm rot="6383713">
            <a:off x="2227678" y="3082489"/>
            <a:ext cx="824158" cy="807675"/>
          </a:xfrm>
          <a:custGeom>
            <a:avLst/>
            <a:gdLst/>
            <a:ahLst/>
            <a:cxnLst/>
            <a:rect l="l" t="t" r="r" b="b"/>
            <a:pathLst>
              <a:path w="1648316" h="1615349">
                <a:moveTo>
                  <a:pt x="0" y="0"/>
                </a:moveTo>
                <a:lnTo>
                  <a:pt x="1648316" y="0"/>
                </a:lnTo>
                <a:lnTo>
                  <a:pt x="1648316" y="1615349"/>
                </a:lnTo>
                <a:lnTo>
                  <a:pt x="0" y="16153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rot="6383713">
            <a:off x="1440299" y="745024"/>
            <a:ext cx="590662" cy="578848"/>
          </a:xfrm>
          <a:custGeom>
            <a:avLst/>
            <a:gdLst/>
            <a:ahLst/>
            <a:cxnLst/>
            <a:rect l="l" t="t" r="r" b="b"/>
            <a:pathLst>
              <a:path w="1181323" h="1157696">
                <a:moveTo>
                  <a:pt x="0" y="0"/>
                </a:moveTo>
                <a:lnTo>
                  <a:pt x="1181322" y="0"/>
                </a:lnTo>
                <a:lnTo>
                  <a:pt x="1181322" y="1157696"/>
                </a:lnTo>
                <a:lnTo>
                  <a:pt x="0" y="11576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extLst>
      <p:ext uri="{BB962C8B-B14F-4D97-AF65-F5344CB8AC3E}">
        <p14:creationId xmlns:p14="http://schemas.microsoft.com/office/powerpoint/2010/main" val="4246267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903446" y="637701"/>
            <a:ext cx="1140056" cy="461665"/>
          </a:xfrm>
          <a:prstGeom prst="rect">
            <a:avLst/>
          </a:prstGeom>
        </p:spPr>
        <p:txBody>
          <a:bodyPr wrap="none" lIns="91440" tIns="45720" rIns="91440" bIns="45720">
            <a:spAutoFit/>
          </a:bodyPr>
          <a:lstStyle/>
          <a:p>
            <a:r>
              <a:rPr lang="en-US" sz="2400" b="1" dirty="0">
                <a:latin typeface="Arial" pitchFamily="34" charset="0"/>
                <a:ea typeface="Courier New"/>
                <a:cs typeface="Arial" pitchFamily="34" charset="0"/>
              </a:rPr>
              <a:t>I. Máu </a:t>
            </a:r>
            <a:endParaRPr lang="en-US" sz="2400" dirty="0">
              <a:latin typeface="Arial" pitchFamily="34" charset="0"/>
              <a:cs typeface="Arial" pitchFamily="34" charset="0"/>
            </a:endParaRPr>
          </a:p>
        </p:txBody>
      </p:sp>
      <p:sp>
        <p:nvSpPr>
          <p:cNvPr id="6" name="TextBox 5"/>
          <p:cNvSpPr txBox="1"/>
          <p:nvPr/>
        </p:nvSpPr>
        <p:spPr>
          <a:xfrm>
            <a:off x="13" y="249142"/>
            <a:ext cx="9143999" cy="461665"/>
          </a:xfrm>
          <a:prstGeom prst="rect">
            <a:avLst/>
          </a:prstGeom>
          <a:noFill/>
        </p:spPr>
        <p:txBody>
          <a:bodyPr wrap="square" lIns="91440" tIns="45720" rIns="91440" bIns="45720" rtlCol="0">
            <a:spAutoFit/>
          </a:bodyPr>
          <a:lstStyle/>
          <a:p>
            <a:pPr algn="ctr"/>
            <a:r>
              <a:rPr lang="vi-VN" sz="2400" b="1" dirty="0">
                <a:solidFill>
                  <a:srgbClr val="FF0000"/>
                </a:solidFill>
                <a:latin typeface="Arial" pitchFamily="34" charset="0"/>
                <a:ea typeface="Times New Roman"/>
                <a:cs typeface="Arial" pitchFamily="34" charset="0"/>
              </a:rPr>
              <a:t>Bài </a:t>
            </a:r>
            <a:r>
              <a:rPr lang="en-US" sz="2400" b="1" dirty="0">
                <a:solidFill>
                  <a:srgbClr val="FF0000"/>
                </a:solidFill>
                <a:latin typeface="Arial" pitchFamily="34" charset="0"/>
                <a:ea typeface="Times New Roman"/>
                <a:cs typeface="Arial" pitchFamily="34" charset="0"/>
              </a:rPr>
              <a:t>33: MÁU VÀ HỆ TUẦN HOÀN CỦA CƠ THỂ NGƯỜI</a:t>
            </a:r>
            <a:endParaRPr lang="en-US" sz="2400" dirty="0">
              <a:solidFill>
                <a:srgbClr val="FF0000"/>
              </a:solidFill>
              <a:latin typeface="Arial" pitchFamily="34" charset="0"/>
              <a:ea typeface="Courier New"/>
              <a:cs typeface="Arial" pitchFamily="34" charset="0"/>
            </a:endParaRPr>
          </a:p>
        </p:txBody>
      </p:sp>
      <p:sp>
        <p:nvSpPr>
          <p:cNvPr id="3" name="Rectangle 2"/>
          <p:cNvSpPr/>
          <p:nvPr/>
        </p:nvSpPr>
        <p:spPr>
          <a:xfrm>
            <a:off x="892194" y="1007338"/>
            <a:ext cx="4336444" cy="461665"/>
          </a:xfrm>
          <a:prstGeom prst="rect">
            <a:avLst/>
          </a:prstGeom>
        </p:spPr>
        <p:txBody>
          <a:bodyPr wrap="none" lIns="91440" tIns="45720" rIns="91440" bIns="45720">
            <a:spAutoFit/>
          </a:bodyPr>
          <a:lstStyle/>
          <a:p>
            <a:r>
              <a:rPr lang="nl-NL" sz="2400" b="1" dirty="0">
                <a:latin typeface="Arial" pitchFamily="34" charset="0"/>
                <a:ea typeface="Courier New"/>
                <a:cs typeface="Arial" pitchFamily="34" charset="0"/>
              </a:rPr>
              <a:t>I.1. Các thành phần của máu</a:t>
            </a:r>
            <a:endParaRPr lang="en-US" sz="2400" dirty="0">
              <a:latin typeface="Arial" pitchFamily="34" charset="0"/>
              <a:cs typeface="Arial" pitchFamily="34" charset="0"/>
            </a:endParaRPr>
          </a:p>
        </p:txBody>
      </p:sp>
      <p:sp>
        <p:nvSpPr>
          <p:cNvPr id="4" name="Rectangle 3"/>
          <p:cNvSpPr/>
          <p:nvPr/>
        </p:nvSpPr>
        <p:spPr>
          <a:xfrm>
            <a:off x="903446" y="1477769"/>
            <a:ext cx="7715574" cy="830997"/>
          </a:xfrm>
          <a:prstGeom prst="rect">
            <a:avLst/>
          </a:prstGeom>
        </p:spPr>
        <p:txBody>
          <a:bodyPr wrap="none" lIns="91440" tIns="45720" rIns="91440" bIns="45720">
            <a:spAutoFit/>
          </a:bodyPr>
          <a:lstStyle/>
          <a:p>
            <a:r>
              <a:rPr lang="nl-NL" sz="2000" dirty="0">
                <a:latin typeface="Arial" pitchFamily="34" charset="0"/>
                <a:ea typeface="Courier New"/>
                <a:cs typeface="Arial" pitchFamily="34" charset="0"/>
              </a:rPr>
              <a:t>Quan sát hình 33.1 thảo luận nhóm hoàn thành phiếu học tập số 1</a:t>
            </a:r>
          </a:p>
          <a:p>
            <a:endParaRPr lang="en-US" dirty="0"/>
          </a:p>
          <a:p>
            <a:r>
              <a:rPr lang="nl-NL" dirty="0">
                <a:latin typeface="Times New Roman"/>
                <a:ea typeface="Courier New"/>
              </a:rPr>
              <a:t> </a:t>
            </a:r>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3822" y="1953437"/>
            <a:ext cx="4951378" cy="275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360514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fade">
                                      <p:cBhvr>
                                        <p:cTn id="21" dur="1000"/>
                                        <p:tgtEl>
                                          <p:spTgt spid="2050"/>
                                        </p:tgtEl>
                                      </p:cBhvr>
                                    </p:animEffect>
                                    <p:anim calcmode="lin" valueType="num">
                                      <p:cBhvr>
                                        <p:cTn id="22" dur="1000" fill="hold"/>
                                        <p:tgtEl>
                                          <p:spTgt spid="2050"/>
                                        </p:tgtEl>
                                        <p:attrNameLst>
                                          <p:attrName>ppt_x</p:attrName>
                                        </p:attrNameLst>
                                      </p:cBhvr>
                                      <p:tavLst>
                                        <p:tav tm="0">
                                          <p:val>
                                            <p:strVal val="#ppt_x"/>
                                          </p:val>
                                        </p:tav>
                                        <p:tav tm="100000">
                                          <p:val>
                                            <p:strVal val="#ppt_x"/>
                                          </p:val>
                                        </p:tav>
                                      </p:tavLst>
                                    </p:anim>
                                    <p:anim calcmode="lin" valueType="num">
                                      <p:cBhvr>
                                        <p:cTn id="23" dur="1000" fill="hold"/>
                                        <p:tgtEl>
                                          <p:spTgt spid="2050"/>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5243" y="666639"/>
            <a:ext cx="2169989"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68" y="269964"/>
            <a:ext cx="6936475" cy="3879113"/>
          </a:xfrm>
          <a:prstGeom prst="rect">
            <a:avLst/>
          </a:prstGeom>
          <a:solidFill>
            <a:schemeClr val="accent5">
              <a:lumMod val="20000"/>
              <a:lumOff val="80000"/>
            </a:schemeClr>
          </a:solidFill>
          <a:ln>
            <a:noFill/>
          </a:ln>
          <a:effectLst/>
          <a:extLst/>
        </p:spPr>
      </p:pic>
    </p:spTree>
    <p:extLst>
      <p:ext uri="{BB962C8B-B14F-4D97-AF65-F5344CB8AC3E}">
        <p14:creationId xmlns:p14="http://schemas.microsoft.com/office/powerpoint/2010/main" val="2579348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graphicFrame>
        <p:nvGraphicFramePr>
          <p:cNvPr id="24" name="Table 23"/>
          <p:cNvGraphicFramePr>
            <a:graphicFrameLocks noGrp="1"/>
          </p:cNvGraphicFramePr>
          <p:nvPr>
            <p:extLst>
              <p:ext uri="{D42A27DB-BD31-4B8C-83A1-F6EECF244321}">
                <p14:modId xmlns:p14="http://schemas.microsoft.com/office/powerpoint/2010/main" val="778270826"/>
              </p:ext>
            </p:extLst>
          </p:nvPr>
        </p:nvGraphicFramePr>
        <p:xfrm>
          <a:off x="9" y="2117"/>
          <a:ext cx="8969829" cy="5048854"/>
        </p:xfrm>
        <a:graphic>
          <a:graphicData uri="http://schemas.openxmlformats.org/drawingml/2006/table">
            <a:tbl>
              <a:tblPr firstRow="1" firstCol="1" bandRow="1"/>
              <a:tblGrid>
                <a:gridCol w="1220866">
                  <a:extLst>
                    <a:ext uri="{9D8B030D-6E8A-4147-A177-3AD203B41FA5}">
                      <a16:colId xmlns:a16="http://schemas.microsoft.com/office/drawing/2014/main" val="20000"/>
                    </a:ext>
                  </a:extLst>
                </a:gridCol>
                <a:gridCol w="1502878">
                  <a:extLst>
                    <a:ext uri="{9D8B030D-6E8A-4147-A177-3AD203B41FA5}">
                      <a16:colId xmlns:a16="http://schemas.microsoft.com/office/drawing/2014/main" val="20001"/>
                    </a:ext>
                  </a:extLst>
                </a:gridCol>
                <a:gridCol w="3978958">
                  <a:extLst>
                    <a:ext uri="{9D8B030D-6E8A-4147-A177-3AD203B41FA5}">
                      <a16:colId xmlns:a16="http://schemas.microsoft.com/office/drawing/2014/main" val="20002"/>
                    </a:ext>
                  </a:extLst>
                </a:gridCol>
                <a:gridCol w="2267127">
                  <a:extLst>
                    <a:ext uri="{9D8B030D-6E8A-4147-A177-3AD203B41FA5}">
                      <a16:colId xmlns:a16="http://schemas.microsoft.com/office/drawing/2014/main" val="20003"/>
                    </a:ext>
                  </a:extLst>
                </a:gridCol>
              </a:tblGrid>
              <a:tr h="548640">
                <a:tc gridSpan="2">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ctr">
                        <a:spcAft>
                          <a:spcPts val="0"/>
                        </a:spcAft>
                      </a:pPr>
                      <a:r>
                        <a:rPr lang="en-US" sz="1800" b="1" dirty="0">
                          <a:solidFill>
                            <a:srgbClr val="000000"/>
                          </a:solidFill>
                          <a:effectLst/>
                          <a:latin typeface="Arial" pitchFamily="34" charset="0"/>
                          <a:ea typeface="Courier New"/>
                          <a:cs typeface="Arial" pitchFamily="34" charset="0"/>
                        </a:rPr>
                        <a:t>Thành phần của máu</a:t>
                      </a:r>
                      <a:endParaRPr lang="en-US" sz="1800" dirty="0">
                        <a:solidFill>
                          <a:srgbClr val="000000"/>
                        </a:solidFill>
                        <a:effectLst/>
                        <a:latin typeface="Arial" pitchFamily="34" charset="0"/>
                        <a:ea typeface="Courier New"/>
                        <a:cs typeface="Arial" pitchFamily="34" charset="0"/>
                      </a:endParaRP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ctr">
                        <a:spcAft>
                          <a:spcPts val="0"/>
                        </a:spcAft>
                      </a:pPr>
                      <a:r>
                        <a:rPr lang="en-US" sz="1800" b="1">
                          <a:solidFill>
                            <a:srgbClr val="000000"/>
                          </a:solidFill>
                          <a:effectLst/>
                          <a:latin typeface="Arial" pitchFamily="34" charset="0"/>
                          <a:ea typeface="Courier New"/>
                          <a:cs typeface="Arial" pitchFamily="34" charset="0"/>
                        </a:rPr>
                        <a:t>Đặc điểm cấu tạo</a:t>
                      </a:r>
                      <a:endParaRPr lang="en-US" sz="1800">
                        <a:solidFill>
                          <a:srgbClr val="000000"/>
                        </a:solidFill>
                        <a:effectLst/>
                        <a:latin typeface="Arial" pitchFamily="34" charset="0"/>
                        <a:ea typeface="Courier New"/>
                        <a:cs typeface="Arial" pitchFamily="34" charset="0"/>
                      </a:endParaRP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ctr">
                        <a:spcAft>
                          <a:spcPts val="0"/>
                        </a:spcAft>
                      </a:pPr>
                      <a:r>
                        <a:rPr lang="en-US" sz="1800" b="1">
                          <a:solidFill>
                            <a:srgbClr val="000000"/>
                          </a:solidFill>
                          <a:effectLst/>
                          <a:latin typeface="Arial" pitchFamily="34" charset="0"/>
                          <a:ea typeface="Courier New"/>
                          <a:cs typeface="Arial" pitchFamily="34" charset="0"/>
                        </a:rPr>
                        <a:t>Chức năng</a:t>
                      </a:r>
                      <a:endParaRPr lang="en-US" sz="1800">
                        <a:solidFill>
                          <a:srgbClr val="000000"/>
                        </a:solidFill>
                        <a:effectLst/>
                        <a:latin typeface="Arial" pitchFamily="34" charset="0"/>
                        <a:ea typeface="Courier New"/>
                        <a:cs typeface="Arial" pitchFamily="34" charset="0"/>
                      </a:endParaRP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97124">
                <a:tc gridSpan="2">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just">
                        <a:spcAft>
                          <a:spcPts val="0"/>
                        </a:spcAft>
                      </a:pPr>
                      <a:r>
                        <a:rPr lang="en-US" sz="1800" dirty="0">
                          <a:solidFill>
                            <a:srgbClr val="000000"/>
                          </a:solidFill>
                          <a:effectLst/>
                          <a:latin typeface="Arial" pitchFamily="34" charset="0"/>
                          <a:ea typeface="Courier New"/>
                          <a:cs typeface="Arial" pitchFamily="34" charset="0"/>
                        </a:rPr>
                        <a:t>(4) </a:t>
                      </a:r>
                      <a:r>
                        <a:rPr lang="en-US" sz="1800" dirty="0" err="1">
                          <a:solidFill>
                            <a:srgbClr val="000000"/>
                          </a:solidFill>
                          <a:effectLst/>
                          <a:latin typeface="Arial" pitchFamily="34" charset="0"/>
                          <a:ea typeface="Courier New"/>
                          <a:cs typeface="Arial" pitchFamily="34" charset="0"/>
                        </a:rPr>
                        <a:t>Huyết</a:t>
                      </a:r>
                      <a:r>
                        <a:rPr lang="en-US" sz="1800" dirty="0">
                          <a:solidFill>
                            <a:srgbClr val="000000"/>
                          </a:solidFill>
                          <a:effectLst/>
                          <a:latin typeface="Arial" pitchFamily="34" charset="0"/>
                          <a:ea typeface="Courier New"/>
                          <a:cs typeface="Arial" pitchFamily="34" charset="0"/>
                        </a:rPr>
                        <a:t> tương</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just">
                        <a:spcAft>
                          <a:spcPts val="0"/>
                        </a:spcAft>
                      </a:pPr>
                      <a:r>
                        <a:rPr lang="en-US" sz="1800" dirty="0">
                          <a:solidFill>
                            <a:srgbClr val="000000"/>
                          </a:solidFill>
                          <a:effectLst/>
                          <a:latin typeface="Arial" pitchFamily="34" charset="0"/>
                          <a:ea typeface="Courier New"/>
                          <a:cs typeface="Arial" pitchFamily="34" charset="0"/>
                        </a:rPr>
                        <a:t>- Lỏng, màu vàng nhạt</a:t>
                      </a:r>
                    </a:p>
                    <a:p>
                      <a:pPr marL="457200" algn="just">
                        <a:spcAft>
                          <a:spcPts val="0"/>
                        </a:spcAft>
                      </a:pPr>
                      <a:r>
                        <a:rPr lang="en-US" sz="1800" dirty="0">
                          <a:solidFill>
                            <a:srgbClr val="000000"/>
                          </a:solidFill>
                          <a:effectLst/>
                          <a:latin typeface="Arial" pitchFamily="34" charset="0"/>
                          <a:ea typeface="Courier New"/>
                          <a:cs typeface="Arial" pitchFamily="34" charset="0"/>
                        </a:rPr>
                        <a:t>- Chiếm 55 % thể tích máu</a:t>
                      </a:r>
                    </a:p>
                    <a:p>
                      <a:pPr marL="457200" algn="just">
                        <a:spcAft>
                          <a:spcPts val="0"/>
                        </a:spcAft>
                      </a:pPr>
                      <a:r>
                        <a:rPr lang="en-US" sz="1800" dirty="0">
                          <a:solidFill>
                            <a:srgbClr val="000000"/>
                          </a:solidFill>
                          <a:effectLst/>
                          <a:latin typeface="Arial" pitchFamily="34" charset="0"/>
                          <a:ea typeface="Courier New"/>
                          <a:cs typeface="Arial" pitchFamily="34" charset="0"/>
                        </a:rPr>
                        <a:t>- Gồm chủ yếu nước, chất dinh dưỡng và các chất hòa tan khác</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l">
                        <a:spcAft>
                          <a:spcPts val="0"/>
                        </a:spcAft>
                      </a:pPr>
                      <a:r>
                        <a:rPr lang="en-US" sz="1800" dirty="0">
                          <a:solidFill>
                            <a:srgbClr val="000000"/>
                          </a:solidFill>
                          <a:effectLst/>
                          <a:latin typeface="Arial" pitchFamily="34" charset="0"/>
                          <a:ea typeface="Courier New"/>
                          <a:cs typeface="Arial" pitchFamily="34" charset="0"/>
                        </a:rPr>
                        <a:t>Vận chuyển các chất (Chất dinh dưỡng, chất hòa tan, chất thải..)</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892027">
                <a:tc rowSpan="3">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just">
                        <a:spcAft>
                          <a:spcPts val="0"/>
                        </a:spcAft>
                      </a:pPr>
                      <a:r>
                        <a:rPr lang="en-US" sz="1800">
                          <a:solidFill>
                            <a:srgbClr val="000000"/>
                          </a:solidFill>
                          <a:effectLst/>
                          <a:latin typeface="Arial" pitchFamily="34" charset="0"/>
                          <a:ea typeface="Courier New"/>
                          <a:cs typeface="Arial" pitchFamily="34" charset="0"/>
                        </a:rPr>
                        <a:t>Các tế bào máu</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just">
                        <a:spcAft>
                          <a:spcPts val="0"/>
                        </a:spcAft>
                      </a:pPr>
                      <a:r>
                        <a:rPr lang="en-US" sz="1800">
                          <a:solidFill>
                            <a:srgbClr val="000000"/>
                          </a:solidFill>
                          <a:effectLst/>
                          <a:latin typeface="Arial" pitchFamily="34" charset="0"/>
                          <a:ea typeface="Courier New"/>
                          <a:cs typeface="Arial" pitchFamily="34" charset="0"/>
                        </a:rPr>
                        <a:t>Tiểu cầu</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algn="just">
                        <a:spcAft>
                          <a:spcPts val="0"/>
                        </a:spcAft>
                      </a:pPr>
                      <a:r>
                        <a:rPr lang="en-US" sz="1800" dirty="0">
                          <a:solidFill>
                            <a:srgbClr val="000000"/>
                          </a:solidFill>
                          <a:effectLst/>
                          <a:latin typeface="Arial" pitchFamily="34" charset="0"/>
                          <a:ea typeface="Courier New"/>
                          <a:cs typeface="Arial" pitchFamily="34" charset="0"/>
                        </a:rPr>
                        <a:t>- Kích thước nhỏ, không nhân</a:t>
                      </a:r>
                    </a:p>
                    <a:p>
                      <a:pPr marL="457200" algn="just">
                        <a:spcAft>
                          <a:spcPts val="0"/>
                        </a:spcAft>
                      </a:pPr>
                      <a:r>
                        <a:rPr lang="en-US" sz="1800" dirty="0">
                          <a:solidFill>
                            <a:srgbClr val="000000"/>
                          </a:solidFill>
                          <a:effectLst/>
                          <a:latin typeface="Arial" pitchFamily="34" charset="0"/>
                          <a:ea typeface="Courier New"/>
                          <a:cs typeface="Arial" pitchFamily="34" charset="0"/>
                        </a:rPr>
                        <a:t>- Chiếm &lt;1% thể tích máu</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just">
                        <a:spcAft>
                          <a:spcPts val="0"/>
                        </a:spcAft>
                      </a:pPr>
                      <a:r>
                        <a:rPr lang="en-US" sz="1800" dirty="0" err="1">
                          <a:solidFill>
                            <a:srgbClr val="000000"/>
                          </a:solidFill>
                          <a:effectLst/>
                          <a:latin typeface="Arial" pitchFamily="34" charset="0"/>
                          <a:ea typeface="Courier New"/>
                          <a:cs typeface="Arial" pitchFamily="34" charset="0"/>
                        </a:rPr>
                        <a:t>Tham</a:t>
                      </a:r>
                      <a:r>
                        <a:rPr lang="en-US" sz="1800" dirty="0">
                          <a:solidFill>
                            <a:srgbClr val="000000"/>
                          </a:solidFill>
                          <a:effectLst/>
                          <a:latin typeface="Arial" pitchFamily="34" charset="0"/>
                          <a:ea typeface="Courier New"/>
                          <a:cs typeface="Arial" pitchFamily="34" charset="0"/>
                        </a:rPr>
                        <a:t> </a:t>
                      </a:r>
                      <a:r>
                        <a:rPr lang="en-US" sz="1800" dirty="0" err="1">
                          <a:solidFill>
                            <a:srgbClr val="000000"/>
                          </a:solidFill>
                          <a:effectLst/>
                          <a:latin typeface="Arial" pitchFamily="34" charset="0"/>
                          <a:ea typeface="Courier New"/>
                          <a:cs typeface="Arial" pitchFamily="34" charset="0"/>
                        </a:rPr>
                        <a:t>gia</a:t>
                      </a:r>
                      <a:r>
                        <a:rPr lang="en-US" sz="1800" dirty="0">
                          <a:solidFill>
                            <a:srgbClr val="000000"/>
                          </a:solidFill>
                          <a:effectLst/>
                          <a:latin typeface="Arial" pitchFamily="34" charset="0"/>
                          <a:ea typeface="Courier New"/>
                          <a:cs typeface="Arial" pitchFamily="34" charset="0"/>
                        </a:rPr>
                        <a:t> </a:t>
                      </a:r>
                      <a:r>
                        <a:rPr lang="en-US" sz="1800" dirty="0" err="1">
                          <a:solidFill>
                            <a:srgbClr val="000000"/>
                          </a:solidFill>
                          <a:effectLst/>
                          <a:latin typeface="Arial" pitchFamily="34" charset="0"/>
                          <a:ea typeface="Courier New"/>
                          <a:cs typeface="Arial" pitchFamily="34" charset="0"/>
                        </a:rPr>
                        <a:t>vào</a:t>
                      </a:r>
                      <a:r>
                        <a:rPr lang="en-US" sz="1800" dirty="0">
                          <a:solidFill>
                            <a:srgbClr val="000000"/>
                          </a:solidFill>
                          <a:effectLst/>
                          <a:latin typeface="Arial" pitchFamily="34" charset="0"/>
                          <a:ea typeface="Courier New"/>
                          <a:cs typeface="Arial" pitchFamily="34" charset="0"/>
                        </a:rPr>
                        <a:t> </a:t>
                      </a:r>
                      <a:r>
                        <a:rPr lang="en-US" sz="1800" dirty="0" err="1">
                          <a:solidFill>
                            <a:srgbClr val="000000"/>
                          </a:solidFill>
                          <a:effectLst/>
                          <a:latin typeface="Arial" pitchFamily="34" charset="0"/>
                          <a:ea typeface="Courier New"/>
                          <a:cs typeface="Arial" pitchFamily="34" charset="0"/>
                        </a:rPr>
                        <a:t>quá</a:t>
                      </a:r>
                      <a:r>
                        <a:rPr lang="en-US" sz="1800" dirty="0">
                          <a:solidFill>
                            <a:srgbClr val="000000"/>
                          </a:solidFill>
                          <a:effectLst/>
                          <a:latin typeface="Arial" pitchFamily="34" charset="0"/>
                          <a:ea typeface="Courier New"/>
                          <a:cs typeface="Arial" pitchFamily="34" charset="0"/>
                        </a:rPr>
                        <a:t> </a:t>
                      </a:r>
                      <a:r>
                        <a:rPr lang="en-US" sz="1800" dirty="0" err="1">
                          <a:solidFill>
                            <a:srgbClr val="000000"/>
                          </a:solidFill>
                          <a:effectLst/>
                          <a:latin typeface="Arial" pitchFamily="34" charset="0"/>
                          <a:ea typeface="Courier New"/>
                          <a:cs typeface="Arial" pitchFamily="34" charset="0"/>
                        </a:rPr>
                        <a:t>trình</a:t>
                      </a:r>
                      <a:r>
                        <a:rPr lang="en-US" sz="1800" dirty="0">
                          <a:solidFill>
                            <a:srgbClr val="000000"/>
                          </a:solidFill>
                          <a:effectLst/>
                          <a:latin typeface="Arial" pitchFamily="34" charset="0"/>
                          <a:ea typeface="Courier New"/>
                          <a:cs typeface="Arial" pitchFamily="34" charset="0"/>
                        </a:rPr>
                        <a:t> </a:t>
                      </a:r>
                      <a:r>
                        <a:rPr lang="en-US" sz="1800" dirty="0" err="1">
                          <a:solidFill>
                            <a:srgbClr val="000000"/>
                          </a:solidFill>
                          <a:effectLst/>
                          <a:latin typeface="Arial" pitchFamily="34" charset="0"/>
                          <a:ea typeface="Courier New"/>
                          <a:cs typeface="Arial" pitchFamily="34" charset="0"/>
                        </a:rPr>
                        <a:t>đông</a:t>
                      </a:r>
                      <a:r>
                        <a:rPr lang="en-US" sz="1800" dirty="0">
                          <a:solidFill>
                            <a:srgbClr val="000000"/>
                          </a:solidFill>
                          <a:effectLst/>
                          <a:latin typeface="Arial" pitchFamily="34" charset="0"/>
                          <a:ea typeface="Courier New"/>
                          <a:cs typeface="Arial" pitchFamily="34" charset="0"/>
                        </a:rPr>
                        <a:t> </a:t>
                      </a:r>
                      <a:r>
                        <a:rPr lang="en-US" sz="1800" dirty="0" err="1">
                          <a:solidFill>
                            <a:srgbClr val="000000"/>
                          </a:solidFill>
                          <a:effectLst/>
                          <a:latin typeface="Arial" pitchFamily="34" charset="0"/>
                          <a:ea typeface="Courier New"/>
                          <a:cs typeface="Arial" pitchFamily="34" charset="0"/>
                        </a:rPr>
                        <a:t>máu</a:t>
                      </a:r>
                      <a:endParaRPr lang="en-US" sz="1800" dirty="0">
                        <a:solidFill>
                          <a:srgbClr val="000000"/>
                        </a:solidFill>
                        <a:effectLst/>
                        <a:latin typeface="Arial" pitchFamily="34" charset="0"/>
                        <a:ea typeface="Courier New"/>
                        <a:cs typeface="Arial" pitchFamily="34" charset="0"/>
                      </a:endParaRP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1097280">
                <a:tc vMerge="1">
                  <a:txBody>
                    <a:bodyPr/>
                    <a:lstStyle/>
                    <a:p>
                      <a:endParaRPr lang="en-US"/>
                    </a:p>
                  </a:txBody>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just">
                        <a:spcAft>
                          <a:spcPts val="0"/>
                        </a:spcAft>
                      </a:pPr>
                      <a:r>
                        <a:rPr lang="en-US" sz="1800">
                          <a:solidFill>
                            <a:srgbClr val="000000"/>
                          </a:solidFill>
                          <a:effectLst/>
                          <a:latin typeface="Arial" pitchFamily="34" charset="0"/>
                          <a:ea typeface="Courier New"/>
                          <a:cs typeface="Arial" pitchFamily="34" charset="0"/>
                        </a:rPr>
                        <a:t>Hồng cầu</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algn="just">
                        <a:spcAft>
                          <a:spcPts val="0"/>
                        </a:spcAft>
                      </a:pPr>
                      <a:r>
                        <a:rPr lang="en-US" sz="1800" dirty="0">
                          <a:solidFill>
                            <a:srgbClr val="000000"/>
                          </a:solidFill>
                          <a:effectLst/>
                          <a:latin typeface="Arial" pitchFamily="34" charset="0"/>
                          <a:ea typeface="Courier New"/>
                          <a:cs typeface="Arial" pitchFamily="34" charset="0"/>
                        </a:rPr>
                        <a:t>- Màu hồng, hình đĩa, lõm 2 mặt, không nhân</a:t>
                      </a:r>
                    </a:p>
                    <a:p>
                      <a:pPr algn="just">
                        <a:spcAft>
                          <a:spcPts val="0"/>
                        </a:spcAft>
                      </a:pPr>
                      <a:r>
                        <a:rPr lang="en-US" sz="1800" dirty="0">
                          <a:solidFill>
                            <a:srgbClr val="000000"/>
                          </a:solidFill>
                          <a:effectLst/>
                          <a:latin typeface="Arial" pitchFamily="34" charset="0"/>
                          <a:ea typeface="Courier New"/>
                          <a:cs typeface="Arial" pitchFamily="34" charset="0"/>
                        </a:rPr>
                        <a:t>- Chiếm khoảng 43% thể tích máu</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just">
                        <a:spcAft>
                          <a:spcPts val="0"/>
                        </a:spcAft>
                      </a:pPr>
                      <a:r>
                        <a:rPr lang="en-US" sz="1800" dirty="0">
                          <a:solidFill>
                            <a:srgbClr val="000000"/>
                          </a:solidFill>
                          <a:effectLst/>
                          <a:latin typeface="Arial" pitchFamily="34" charset="0"/>
                          <a:ea typeface="Courier New"/>
                          <a:cs typeface="Arial" pitchFamily="34" charset="0"/>
                        </a:rPr>
                        <a:t>Vận chuyển Carbondioxide và Oxy gen</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1113783">
                <a:tc vMerge="1">
                  <a:txBody>
                    <a:bodyPr/>
                    <a:lstStyle/>
                    <a:p>
                      <a:endParaRPr lang="en-US"/>
                    </a:p>
                  </a:txBody>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just">
                        <a:spcAft>
                          <a:spcPts val="0"/>
                        </a:spcAft>
                      </a:pPr>
                      <a:r>
                        <a:rPr lang="en-US" sz="1800">
                          <a:solidFill>
                            <a:srgbClr val="000000"/>
                          </a:solidFill>
                          <a:effectLst/>
                          <a:latin typeface="Arial" pitchFamily="34" charset="0"/>
                          <a:ea typeface="Courier New"/>
                          <a:cs typeface="Arial" pitchFamily="34" charset="0"/>
                        </a:rPr>
                        <a:t>Bạch cầu</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algn="just">
                        <a:spcAft>
                          <a:spcPts val="0"/>
                        </a:spcAft>
                      </a:pPr>
                      <a:r>
                        <a:rPr lang="en-US" sz="1800" dirty="0">
                          <a:solidFill>
                            <a:srgbClr val="000000"/>
                          </a:solidFill>
                          <a:effectLst/>
                          <a:latin typeface="Arial" pitchFamily="34" charset="0"/>
                          <a:ea typeface="Courier New"/>
                          <a:cs typeface="Arial" pitchFamily="34" charset="0"/>
                        </a:rPr>
                        <a:t>- Có thể tích khá lớn, có nhân, không màu</a:t>
                      </a:r>
                    </a:p>
                    <a:p>
                      <a:pPr algn="just">
                        <a:spcAft>
                          <a:spcPts val="0"/>
                        </a:spcAft>
                      </a:pPr>
                      <a:r>
                        <a:rPr lang="en-US" sz="1800" dirty="0">
                          <a:solidFill>
                            <a:srgbClr val="000000"/>
                          </a:solidFill>
                          <a:effectLst/>
                          <a:latin typeface="Arial" pitchFamily="34" charset="0"/>
                          <a:ea typeface="Courier New"/>
                          <a:cs typeface="Arial" pitchFamily="34" charset="0"/>
                        </a:rPr>
                        <a:t>- Chiếm &lt;1% thể tích máu</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900" kern="1200">
                          <a:solidFill>
                            <a:schemeClr val="tx1"/>
                          </a:solidFill>
                          <a:latin typeface="Trebuchet MS"/>
                        </a:defRPr>
                      </a:lvl1pPr>
                      <a:lvl2pPr marL="228600" algn="l" defTabSz="457200" rtl="0" eaLnBrk="1" latinLnBrk="0" hangingPunct="1">
                        <a:defRPr sz="900" kern="1200">
                          <a:solidFill>
                            <a:schemeClr val="tx1"/>
                          </a:solidFill>
                          <a:latin typeface="Trebuchet MS"/>
                        </a:defRPr>
                      </a:lvl2pPr>
                      <a:lvl3pPr marL="457200" algn="l" defTabSz="457200" rtl="0" eaLnBrk="1" latinLnBrk="0" hangingPunct="1">
                        <a:defRPr sz="900" kern="1200">
                          <a:solidFill>
                            <a:schemeClr val="tx1"/>
                          </a:solidFill>
                          <a:latin typeface="Trebuchet MS"/>
                        </a:defRPr>
                      </a:lvl3pPr>
                      <a:lvl4pPr marL="685800" algn="l" defTabSz="457200" rtl="0" eaLnBrk="1" latinLnBrk="0" hangingPunct="1">
                        <a:defRPr sz="900" kern="1200">
                          <a:solidFill>
                            <a:schemeClr val="tx1"/>
                          </a:solidFill>
                          <a:latin typeface="Trebuchet MS"/>
                        </a:defRPr>
                      </a:lvl4pPr>
                      <a:lvl5pPr marL="914400" algn="l" defTabSz="457200" rtl="0" eaLnBrk="1" latinLnBrk="0" hangingPunct="1">
                        <a:defRPr sz="900" kern="1200">
                          <a:solidFill>
                            <a:schemeClr val="tx1"/>
                          </a:solidFill>
                          <a:latin typeface="Trebuchet MS"/>
                        </a:defRPr>
                      </a:lvl5pPr>
                      <a:lvl6pPr marL="1143000" algn="l" defTabSz="457200" rtl="0" eaLnBrk="1" latinLnBrk="0" hangingPunct="1">
                        <a:defRPr sz="900" kern="1200">
                          <a:solidFill>
                            <a:schemeClr val="tx1"/>
                          </a:solidFill>
                          <a:latin typeface="Trebuchet MS"/>
                        </a:defRPr>
                      </a:lvl6pPr>
                      <a:lvl7pPr marL="1371600" algn="l" defTabSz="457200" rtl="0" eaLnBrk="1" latinLnBrk="0" hangingPunct="1">
                        <a:defRPr sz="900" kern="1200">
                          <a:solidFill>
                            <a:schemeClr val="tx1"/>
                          </a:solidFill>
                          <a:latin typeface="Trebuchet MS"/>
                        </a:defRPr>
                      </a:lvl7pPr>
                      <a:lvl8pPr marL="1600200" algn="l" defTabSz="457200" rtl="0" eaLnBrk="1" latinLnBrk="0" hangingPunct="1">
                        <a:defRPr sz="900" kern="1200">
                          <a:solidFill>
                            <a:schemeClr val="tx1"/>
                          </a:solidFill>
                          <a:latin typeface="Trebuchet MS"/>
                        </a:defRPr>
                      </a:lvl8pPr>
                      <a:lvl9pPr marL="1828800" algn="l" defTabSz="457200" rtl="0" eaLnBrk="1" latinLnBrk="0" hangingPunct="1">
                        <a:defRPr sz="900" kern="1200">
                          <a:solidFill>
                            <a:schemeClr val="tx1"/>
                          </a:solidFill>
                          <a:latin typeface="Trebuchet MS"/>
                        </a:defRPr>
                      </a:lvl9pPr>
                    </a:lstStyle>
                    <a:p>
                      <a:pPr marL="457200" algn="just">
                        <a:spcAft>
                          <a:spcPts val="0"/>
                        </a:spcAft>
                      </a:pPr>
                      <a:r>
                        <a:rPr lang="en-US" sz="1800" dirty="0">
                          <a:solidFill>
                            <a:srgbClr val="000000"/>
                          </a:solidFill>
                          <a:effectLst/>
                          <a:latin typeface="Arial" pitchFamily="34" charset="0"/>
                          <a:ea typeface="Courier New"/>
                          <a:cs typeface="Arial" pitchFamily="34" charset="0"/>
                        </a:rPr>
                        <a:t>Bảo vệ cơ thể</a:t>
                      </a:r>
                    </a:p>
                  </a:txBody>
                  <a:tcPr marL="41960" marR="41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150615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40974"/>
            <a:ext cx="9144000" cy="5143500"/>
          </a:xfrm>
          <a:prstGeom prst="rect">
            <a:avLst/>
          </a:prstGeom>
        </p:spPr>
      </p:pic>
      <p:sp>
        <p:nvSpPr>
          <p:cNvPr id="11" name="Freeform 11"/>
          <p:cNvSpPr/>
          <p:nvPr/>
        </p:nvSpPr>
        <p:spPr>
          <a:xfrm>
            <a:off x="8460363" y="1861902"/>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7978784" y="3884204"/>
            <a:ext cx="1326845" cy="1259296"/>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a:off x="30989" y="4525049"/>
            <a:ext cx="517225" cy="517225"/>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7016873" y="107222"/>
            <a:ext cx="434972" cy="434972"/>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Freeform 17"/>
          <p:cNvSpPr/>
          <p:nvPr/>
        </p:nvSpPr>
        <p:spPr>
          <a:xfrm rot="6831218">
            <a:off x="94486" y="346897"/>
            <a:ext cx="649007" cy="615967"/>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Freeform 18"/>
          <p:cNvSpPr/>
          <p:nvPr/>
        </p:nvSpPr>
        <p:spPr>
          <a:xfrm rot="6831218">
            <a:off x="894793" y="163585"/>
            <a:ext cx="477121" cy="434972"/>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3" name="Rectangle 22"/>
          <p:cNvSpPr/>
          <p:nvPr/>
        </p:nvSpPr>
        <p:spPr>
          <a:xfrm>
            <a:off x="214009" y="408877"/>
            <a:ext cx="8715982" cy="1815882"/>
          </a:xfrm>
          <a:prstGeom prst="rect">
            <a:avLst/>
          </a:prstGeom>
        </p:spPr>
        <p:txBody>
          <a:bodyPr wrap="square" lIns="91440" tIns="45720" rIns="91440" bIns="45720">
            <a:spAutoFit/>
          </a:bodyPr>
          <a:lstStyle/>
          <a:p>
            <a:pPr marL="457200" indent="457200" algn="just"/>
            <a:r>
              <a:rPr lang="en-US" sz="2800" dirty="0">
                <a:solidFill>
                  <a:srgbClr val="000000"/>
                </a:solidFill>
                <a:latin typeface="Arial" pitchFamily="34" charset="0"/>
                <a:ea typeface="Courier New"/>
                <a:cs typeface="Arial" pitchFamily="34" charset="0"/>
              </a:rPr>
              <a:t>Câu 2: Chức năng của máu:</a:t>
            </a:r>
          </a:p>
          <a:p>
            <a:pPr marL="457200" indent="457200" algn="just"/>
            <a:r>
              <a:rPr lang="en-US" sz="2800" dirty="0">
                <a:solidFill>
                  <a:srgbClr val="000000"/>
                </a:solidFill>
                <a:latin typeface="Arial" pitchFamily="34" charset="0"/>
                <a:ea typeface="Courier New"/>
                <a:cs typeface="Arial" pitchFamily="34" charset="0"/>
              </a:rPr>
              <a:t>Bảo vệ cơ thể, vận chuyển các chất cần thiết cho tế bào, vận chuyển các chất thải từ tế bào đến cơ quan bài tiết.</a:t>
            </a:r>
          </a:p>
        </p:txBody>
      </p:sp>
      <p:sp>
        <p:nvSpPr>
          <p:cNvPr id="24" name="矩形 113">
            <a:extLst>
              <a:ext uri="{FF2B5EF4-FFF2-40B4-BE49-F238E27FC236}">
                <a16:creationId xmlns:a16="http://schemas.microsoft.com/office/drawing/2014/main" id="{CD2E2B9A-5A2E-4545-945F-7CC39001262D}"/>
              </a:ext>
            </a:extLst>
          </p:cNvPr>
          <p:cNvSpPr/>
          <p:nvPr/>
        </p:nvSpPr>
        <p:spPr>
          <a:xfrm>
            <a:off x="289601" y="2526414"/>
            <a:ext cx="8505432" cy="1592738"/>
          </a:xfrm>
          <a:prstGeom prst="rect">
            <a:avLst/>
          </a:prstGeom>
        </p:spPr>
        <p:txBody>
          <a:bodyPr wrap="square" lIns="68573" tIns="34287" rIns="68573" bIns="34287">
            <a:spAutoFit/>
          </a:bodyPr>
          <a:lstStyle/>
          <a:p>
            <a:pPr marL="457200" indent="457200" algn="just" defTabSz="914400"/>
            <a:r>
              <a:rPr lang="en-US" sz="2800" kern="0" dirty="0">
                <a:solidFill>
                  <a:srgbClr val="000000"/>
                </a:solidFill>
                <a:latin typeface="Arial" pitchFamily="34" charset="0"/>
                <a:ea typeface="Courier New"/>
                <a:cs typeface="Arial" pitchFamily="34" charset="0"/>
              </a:rPr>
              <a:t>Câu 3: Cơ thể thiếu tiểu cầu sẽ gây chảy máu trên da và các bộ phận khác trên cơ thể, nặng có thể làm thoát huyết tương, sốc và tử vong.</a:t>
            </a:r>
          </a:p>
          <a:p>
            <a:pPr algn="ctr" defTabSz="914400"/>
            <a:r>
              <a:rPr lang="zh-CN" altLang="en-US" sz="1500" kern="0" dirty="0">
                <a:solidFill>
                  <a:sysClr val="window" lastClr="FFFFFF"/>
                </a:solidFill>
                <a:latin typeface="微软雅黑" pitchFamily="34" charset="-122"/>
                <a:ea typeface="微软雅黑" pitchFamily="34" charset="-122"/>
              </a:rPr>
              <a:t>关键字</a:t>
            </a:r>
            <a:endParaRPr lang="en-US" altLang="zh-CN" sz="1500" kern="0" dirty="0">
              <a:solidFill>
                <a:sysClr val="window" lastClr="FFFFFF"/>
              </a:solidFill>
              <a:latin typeface="微软雅黑" pitchFamily="34" charset="-122"/>
              <a:ea typeface="微软雅黑" pitchFamily="34" charset="-122"/>
            </a:endParaRPr>
          </a:p>
        </p:txBody>
      </p:sp>
    </p:spTree>
    <p:extLst>
      <p:ext uri="{BB962C8B-B14F-4D97-AF65-F5344CB8AC3E}">
        <p14:creationId xmlns:p14="http://schemas.microsoft.com/office/powerpoint/2010/main" val="188032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35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51707"/>
            <a:ext cx="9144000" cy="5143500"/>
          </a:xfrm>
          <a:prstGeom prst="rect">
            <a:avLst/>
          </a:prstGeom>
        </p:spPr>
      </p:pic>
      <p:sp>
        <p:nvSpPr>
          <p:cNvPr id="4" name="TextBox 4"/>
          <p:cNvSpPr txBox="1"/>
          <p:nvPr/>
        </p:nvSpPr>
        <p:spPr>
          <a:xfrm>
            <a:off x="789864" y="230155"/>
            <a:ext cx="7564272" cy="643670"/>
          </a:xfrm>
          <a:prstGeom prst="rect">
            <a:avLst/>
          </a:prstGeom>
        </p:spPr>
        <p:txBody>
          <a:bodyPr lIns="0" tIns="0" rIns="0" bIns="0" rtlCol="0" anchor="t">
            <a:spAutoFit/>
          </a:bodyPr>
          <a:lstStyle/>
          <a:p>
            <a:pPr algn="ctr" defTabSz="457200">
              <a:lnSpc>
                <a:spcPts val="4950"/>
              </a:lnSpc>
            </a:pPr>
            <a:r>
              <a:rPr lang="en-US" sz="5000" spc="163" dirty="0">
                <a:solidFill>
                  <a:srgbClr val="9BBB59">
                    <a:lumMod val="50000"/>
                  </a:srgbClr>
                </a:solidFill>
                <a:latin typeface="Candara" panose="020E0502030303020204" pitchFamily="34" charset="0"/>
              </a:rPr>
              <a:t>KẾT LUẬN</a:t>
            </a:r>
          </a:p>
        </p:txBody>
      </p:sp>
      <p:sp>
        <p:nvSpPr>
          <p:cNvPr id="6" name="Freeform 6"/>
          <p:cNvSpPr/>
          <p:nvPr/>
        </p:nvSpPr>
        <p:spPr>
          <a:xfrm rot="-327008">
            <a:off x="7354743" y="611930"/>
            <a:ext cx="1367337" cy="2211869"/>
          </a:xfrm>
          <a:custGeom>
            <a:avLst/>
            <a:gdLst/>
            <a:ahLst/>
            <a:cxnLst/>
            <a:rect l="l" t="t" r="r" b="b"/>
            <a:pathLst>
              <a:path w="2734674" h="4423738">
                <a:moveTo>
                  <a:pt x="0" y="0"/>
                </a:moveTo>
                <a:lnTo>
                  <a:pt x="2734675" y="0"/>
                </a:lnTo>
                <a:lnTo>
                  <a:pt x="2734675" y="4423738"/>
                </a:lnTo>
                <a:lnTo>
                  <a:pt x="0" y="442373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Freeform 9"/>
          <p:cNvSpPr/>
          <p:nvPr/>
        </p:nvSpPr>
        <p:spPr>
          <a:xfrm>
            <a:off x="7058412" y="3293488"/>
            <a:ext cx="1606181" cy="1556535"/>
          </a:xfrm>
          <a:custGeom>
            <a:avLst/>
            <a:gdLst/>
            <a:ahLst/>
            <a:cxnLst/>
            <a:rect l="l" t="t" r="r" b="b"/>
            <a:pathLst>
              <a:path w="3212361" h="3113070">
                <a:moveTo>
                  <a:pt x="0" y="0"/>
                </a:moveTo>
                <a:lnTo>
                  <a:pt x="3212361" y="0"/>
                </a:lnTo>
                <a:lnTo>
                  <a:pt x="3212361" y="3113070"/>
                </a:lnTo>
                <a:lnTo>
                  <a:pt x="0" y="31130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Freeform 10"/>
          <p:cNvSpPr/>
          <p:nvPr/>
        </p:nvSpPr>
        <p:spPr>
          <a:xfrm rot="710035">
            <a:off x="314802" y="207456"/>
            <a:ext cx="950135" cy="1064306"/>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1" name="Freeform 11"/>
          <p:cNvSpPr/>
          <p:nvPr/>
        </p:nvSpPr>
        <p:spPr>
          <a:xfrm>
            <a:off x="6691845" y="271518"/>
            <a:ext cx="560944" cy="560944"/>
          </a:xfrm>
          <a:custGeom>
            <a:avLst/>
            <a:gdLst/>
            <a:ahLst/>
            <a:cxnLst/>
            <a:rect l="l" t="t" r="r" b="b"/>
            <a:pathLst>
              <a:path w="1121887" h="1121887">
                <a:moveTo>
                  <a:pt x="0" y="0"/>
                </a:moveTo>
                <a:lnTo>
                  <a:pt x="1121887" y="0"/>
                </a:lnTo>
                <a:lnTo>
                  <a:pt x="1121887" y="1121887"/>
                </a:lnTo>
                <a:lnTo>
                  <a:pt x="0" y="11218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2" name="Rectangle 11"/>
          <p:cNvSpPr/>
          <p:nvPr/>
        </p:nvSpPr>
        <p:spPr>
          <a:xfrm>
            <a:off x="304801" y="885201"/>
            <a:ext cx="7434942" cy="784830"/>
          </a:xfrm>
          <a:prstGeom prst="rect">
            <a:avLst/>
          </a:prstGeom>
        </p:spPr>
        <p:txBody>
          <a:bodyPr wrap="square" lIns="45720" tIns="22860" rIns="45720" bIns="22860">
            <a:spAutoFit/>
          </a:bodyPr>
          <a:lstStyle/>
          <a:p>
            <a:pPr marL="457200" indent="457200" algn="just"/>
            <a:r>
              <a:rPr lang="nl-NL" sz="2400" dirty="0">
                <a:solidFill>
                  <a:srgbClr val="000000"/>
                </a:solidFill>
                <a:latin typeface="Arial" pitchFamily="34" charset="0"/>
                <a:ea typeface="Courier New"/>
                <a:cs typeface="Arial" pitchFamily="34" charset="0"/>
              </a:rPr>
              <a:t>- Máu gồm huyết tương và các tế bào máu (Hồng cầu, bạch cầu và tiểu cầu)</a:t>
            </a:r>
            <a:endParaRPr lang="en-US" sz="2400" dirty="0">
              <a:solidFill>
                <a:srgbClr val="000000"/>
              </a:solidFill>
              <a:latin typeface="Arial" pitchFamily="34" charset="0"/>
              <a:ea typeface="Courier New"/>
              <a:cs typeface="Arial" pitchFamily="34" charset="0"/>
            </a:endParaRPr>
          </a:p>
        </p:txBody>
      </p:sp>
      <p:sp>
        <p:nvSpPr>
          <p:cNvPr id="13" name="Rectangle 12"/>
          <p:cNvSpPr/>
          <p:nvPr/>
        </p:nvSpPr>
        <p:spPr>
          <a:xfrm>
            <a:off x="304801" y="1737794"/>
            <a:ext cx="6298419" cy="415498"/>
          </a:xfrm>
          <a:prstGeom prst="rect">
            <a:avLst/>
          </a:prstGeom>
        </p:spPr>
        <p:txBody>
          <a:bodyPr wrap="square" lIns="45720" tIns="22860" rIns="45720" bIns="22860">
            <a:spAutoFit/>
          </a:bodyPr>
          <a:lstStyle/>
          <a:p>
            <a:pPr marL="457200" indent="457200" algn="just"/>
            <a:r>
              <a:rPr lang="nl-NL" sz="2400" dirty="0">
                <a:solidFill>
                  <a:srgbClr val="000000"/>
                </a:solidFill>
                <a:latin typeface="Arial" pitchFamily="34" charset="0"/>
                <a:ea typeface="Courier New"/>
                <a:cs typeface="Arial" pitchFamily="34" charset="0"/>
              </a:rPr>
              <a:t>- Chức năng các thành phần của máu:</a:t>
            </a:r>
            <a:endParaRPr lang="en-US" sz="2400" dirty="0">
              <a:solidFill>
                <a:srgbClr val="000000"/>
              </a:solidFill>
              <a:latin typeface="Arial" pitchFamily="34" charset="0"/>
              <a:ea typeface="Courier New"/>
              <a:cs typeface="Arial" pitchFamily="34" charset="0"/>
            </a:endParaRPr>
          </a:p>
        </p:txBody>
      </p:sp>
      <p:sp>
        <p:nvSpPr>
          <p:cNvPr id="5" name="Notched Right Arrow 4"/>
          <p:cNvSpPr/>
          <p:nvPr/>
        </p:nvSpPr>
        <p:spPr>
          <a:xfrm>
            <a:off x="2438400" y="434809"/>
            <a:ext cx="533410" cy="304800"/>
          </a:xfrm>
          <a:prstGeom prst="notched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defTabSz="457200"/>
            <a:endParaRPr lang="en-US" sz="900">
              <a:solidFill>
                <a:prstClr val="white"/>
              </a:solidFill>
            </a:endParaRPr>
          </a:p>
        </p:txBody>
      </p:sp>
      <p:sp>
        <p:nvSpPr>
          <p:cNvPr id="14" name="Rectangle 13"/>
          <p:cNvSpPr/>
          <p:nvPr/>
        </p:nvSpPr>
        <p:spPr>
          <a:xfrm>
            <a:off x="304805" y="2236219"/>
            <a:ext cx="6947987" cy="461665"/>
          </a:xfrm>
          <a:prstGeom prst="rect">
            <a:avLst/>
          </a:prstGeom>
        </p:spPr>
        <p:txBody>
          <a:bodyPr wrap="square" lIns="91440" tIns="45720" rIns="91440" bIns="45720">
            <a:spAutoFit/>
          </a:bodyPr>
          <a:lstStyle/>
          <a:p>
            <a:pPr marL="457200" indent="457200" algn="just"/>
            <a:r>
              <a:rPr lang="nl-NL" sz="2400" dirty="0">
                <a:solidFill>
                  <a:srgbClr val="000000"/>
                </a:solidFill>
                <a:latin typeface="Arial" pitchFamily="34" charset="0"/>
                <a:ea typeface="Courier New"/>
                <a:cs typeface="Arial" pitchFamily="34" charset="0"/>
              </a:rPr>
              <a:t>+ Huyết tương giúp vận chuyển các chất</a:t>
            </a:r>
            <a:endParaRPr lang="en-US" sz="2400" dirty="0">
              <a:solidFill>
                <a:srgbClr val="000000"/>
              </a:solidFill>
              <a:latin typeface="Arial" pitchFamily="34" charset="0"/>
              <a:ea typeface="Courier New"/>
              <a:cs typeface="Arial" pitchFamily="34" charset="0"/>
            </a:endParaRPr>
          </a:p>
        </p:txBody>
      </p:sp>
      <p:sp>
        <p:nvSpPr>
          <p:cNvPr id="16" name="Rectangle 15"/>
          <p:cNvSpPr/>
          <p:nvPr/>
        </p:nvSpPr>
        <p:spPr>
          <a:xfrm>
            <a:off x="337472" y="2668216"/>
            <a:ext cx="8186057" cy="830997"/>
          </a:xfrm>
          <a:prstGeom prst="rect">
            <a:avLst/>
          </a:prstGeom>
        </p:spPr>
        <p:txBody>
          <a:bodyPr wrap="square" lIns="91440" tIns="45720" rIns="91440" bIns="45720">
            <a:spAutoFit/>
          </a:bodyPr>
          <a:lstStyle/>
          <a:p>
            <a:pPr marL="457200" indent="457200" algn="just"/>
            <a:r>
              <a:rPr lang="nl-NL" sz="2400" dirty="0">
                <a:solidFill>
                  <a:srgbClr val="000000"/>
                </a:solidFill>
                <a:latin typeface="Arial" pitchFamily="34" charset="0"/>
                <a:ea typeface="Courier New"/>
                <a:cs typeface="Arial" pitchFamily="34" charset="0"/>
              </a:rPr>
              <a:t>+ Hồng cầu: Chứa huyết sắc tố vận chuyển Oxygen và carbon dioxide</a:t>
            </a:r>
            <a:endParaRPr lang="en-US" sz="2400" dirty="0">
              <a:solidFill>
                <a:srgbClr val="000000"/>
              </a:solidFill>
              <a:latin typeface="Arial" pitchFamily="34" charset="0"/>
              <a:ea typeface="Courier New"/>
              <a:cs typeface="Arial" pitchFamily="34" charset="0"/>
            </a:endParaRPr>
          </a:p>
        </p:txBody>
      </p:sp>
      <p:sp>
        <p:nvSpPr>
          <p:cNvPr id="17" name="Rectangle 16"/>
          <p:cNvSpPr/>
          <p:nvPr/>
        </p:nvSpPr>
        <p:spPr>
          <a:xfrm>
            <a:off x="353793" y="3501684"/>
            <a:ext cx="7913914" cy="461665"/>
          </a:xfrm>
          <a:prstGeom prst="rect">
            <a:avLst/>
          </a:prstGeom>
        </p:spPr>
        <p:txBody>
          <a:bodyPr wrap="square" lIns="91440" tIns="45720" rIns="91440" bIns="45720">
            <a:spAutoFit/>
          </a:bodyPr>
          <a:lstStyle/>
          <a:p>
            <a:pPr marL="457200" indent="457200" algn="just"/>
            <a:r>
              <a:rPr lang="nl-NL" sz="2400" dirty="0">
                <a:solidFill>
                  <a:srgbClr val="000000"/>
                </a:solidFill>
                <a:latin typeface="Arial" pitchFamily="34" charset="0"/>
                <a:ea typeface="Courier New"/>
                <a:cs typeface="Arial" pitchFamily="34" charset="0"/>
              </a:rPr>
              <a:t>+ Bạch cầu: Tham gia bảo vệ cơ thể</a:t>
            </a:r>
            <a:endParaRPr lang="en-US" sz="2400" dirty="0">
              <a:solidFill>
                <a:srgbClr val="000000"/>
              </a:solidFill>
              <a:latin typeface="Arial" pitchFamily="34" charset="0"/>
              <a:ea typeface="Courier New"/>
              <a:cs typeface="Arial" pitchFamily="34" charset="0"/>
            </a:endParaRPr>
          </a:p>
        </p:txBody>
      </p:sp>
      <p:sp>
        <p:nvSpPr>
          <p:cNvPr id="18" name="Rectangle 17"/>
          <p:cNvSpPr/>
          <p:nvPr/>
        </p:nvSpPr>
        <p:spPr>
          <a:xfrm>
            <a:off x="375552" y="3917688"/>
            <a:ext cx="9182104" cy="461665"/>
          </a:xfrm>
          <a:prstGeom prst="rect">
            <a:avLst/>
          </a:prstGeom>
        </p:spPr>
        <p:txBody>
          <a:bodyPr wrap="square" lIns="91440" tIns="45720" rIns="91440" bIns="45720">
            <a:spAutoFit/>
          </a:bodyPr>
          <a:lstStyle/>
          <a:p>
            <a:pPr marL="457200" indent="457200" algn="just"/>
            <a:r>
              <a:rPr lang="nl-NL" sz="2400" dirty="0">
                <a:solidFill>
                  <a:srgbClr val="000000"/>
                </a:solidFill>
                <a:latin typeface="Arial" pitchFamily="34" charset="0"/>
                <a:ea typeface="Courier New"/>
                <a:cs typeface="Arial" pitchFamily="34" charset="0"/>
              </a:rPr>
              <a:t>+ Tiểu cầu: Có vai trò quan trọng trong đông máu</a:t>
            </a:r>
            <a:endParaRPr lang="en-US" sz="2400" dirty="0">
              <a:solidFill>
                <a:srgbClr val="000000"/>
              </a:solidFill>
              <a:latin typeface="Arial" pitchFamily="34" charset="0"/>
              <a:ea typeface="Courier New"/>
              <a:cs typeface="Arial" pitchFamily="34" charset="0"/>
            </a:endParaRPr>
          </a:p>
        </p:txBody>
      </p:sp>
    </p:spTree>
    <p:extLst>
      <p:ext uri="{BB962C8B-B14F-4D97-AF65-F5344CB8AC3E}">
        <p14:creationId xmlns:p14="http://schemas.microsoft.com/office/powerpoint/2010/main" val="373766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1"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1000"/>
                                        <p:tgtEl>
                                          <p:spTgt spid="18"/>
                                        </p:tgtEl>
                                      </p:cBhvr>
                                    </p:animEffect>
                                    <p:anim calcmode="lin" valueType="num">
                                      <p:cBhvr>
                                        <p:cTn id="53" dur="1000" fill="hold"/>
                                        <p:tgtEl>
                                          <p:spTgt spid="18"/>
                                        </p:tgtEl>
                                        <p:attrNameLst>
                                          <p:attrName>ppt_x</p:attrName>
                                        </p:attrNameLst>
                                      </p:cBhvr>
                                      <p:tavLst>
                                        <p:tav tm="0">
                                          <p:val>
                                            <p:strVal val="#ppt_x"/>
                                          </p:val>
                                        </p:tav>
                                        <p:tav tm="100000">
                                          <p:val>
                                            <p:strVal val="#ppt_x"/>
                                          </p:val>
                                        </p:tav>
                                      </p:tavLst>
                                    </p:anim>
                                    <p:anim calcmode="lin" valueType="num">
                                      <p:cBhvr>
                                        <p:cTn id="5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1"/>
      <p:bldP spid="13" grpId="0"/>
      <p:bldP spid="5" grpId="0" animBg="1"/>
      <p:bldP spid="14" grpId="0"/>
      <p:bldP spid="16" grpId="0"/>
      <p:bldP spid="17" grpId="0"/>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简约卡通幼儿园教师课件PPT模板"/>
</p:tagLst>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Slipstream</Template>
  <TotalTime>31303</TotalTime>
  <Words>2471</Words>
  <Application>Microsoft Office PowerPoint</Application>
  <PresentationFormat>On-screen Show (16:9)</PresentationFormat>
  <Paragraphs>250</Paragraphs>
  <Slides>44</Slides>
  <Notes>8</Notes>
  <HiddenSlides>0</HiddenSlides>
  <MMClips>4</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44</vt:i4>
      </vt:variant>
    </vt:vector>
  </HeadingPairs>
  <TitlesOfParts>
    <vt:vector size="62" baseType="lpstr">
      <vt:lpstr>微软雅黑</vt:lpstr>
      <vt:lpstr>宋体</vt:lpstr>
      <vt:lpstr>Arial</vt:lpstr>
      <vt:lpstr>Bobby Jones</vt:lpstr>
      <vt:lpstr>Calibri</vt:lpstr>
      <vt:lpstr>Candara</vt:lpstr>
      <vt:lpstr>Courier New</vt:lpstr>
      <vt:lpstr>Georgia</vt:lpstr>
      <vt:lpstr>Segoe UI</vt:lpstr>
      <vt:lpstr>Times New Roman</vt:lpstr>
      <vt:lpstr>Trebuchet MS</vt:lpstr>
      <vt:lpstr>Wingdings 3</vt:lpstr>
      <vt:lpstr>Slipstream</vt:lpstr>
      <vt:lpstr>Office Theme</vt:lpstr>
      <vt:lpstr>1_Office Theme</vt:lpstr>
      <vt:lpstr>2_Office Theme</vt:lpstr>
      <vt:lpstr>Chủ đề Office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简约卡通幼儿园教师课件PPT模板</dc:title>
  <dc:creator>fpt</dc:creator>
  <cp:lastModifiedBy>Administrator</cp:lastModifiedBy>
  <cp:revision>2831</cp:revision>
  <dcterms:created xsi:type="dcterms:W3CDTF">2014-11-26T08:06:19Z</dcterms:created>
  <dcterms:modified xsi:type="dcterms:W3CDTF">2023-07-10T14:29:08Z</dcterms:modified>
</cp:coreProperties>
</file>