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60" r:id="rId4"/>
    <p:sldId id="259" r:id="rId5"/>
    <p:sldId id="261" r:id="rId6"/>
    <p:sldId id="263" r:id="rId7"/>
    <p:sldId id="262" r:id="rId8"/>
    <p:sldId id="266" r:id="rId9"/>
    <p:sldId id="264" r:id="rId10"/>
    <p:sldId id="286" r:id="rId11"/>
    <p:sldId id="272" r:id="rId12"/>
    <p:sldId id="273" r:id="rId13"/>
    <p:sldId id="287" r:id="rId14"/>
    <p:sldId id="288" r:id="rId15"/>
    <p:sldId id="258" r:id="rId16"/>
    <p:sldId id="289" r:id="rId17"/>
    <p:sldId id="290" r:id="rId18"/>
    <p:sldId id="291" r:id="rId19"/>
    <p:sldId id="292" r:id="rId20"/>
    <p:sldId id="293" r:id="rId21"/>
    <p:sldId id="294" r:id="rId22"/>
    <p:sldId id="295" r:id="rId23"/>
    <p:sldId id="274" r:id="rId24"/>
    <p:sldId id="296" r:id="rId25"/>
    <p:sldId id="275" r:id="rId26"/>
    <p:sldId id="279" r:id="rId27"/>
    <p:sldId id="280" r:id="rId28"/>
    <p:sldId id="277" r:id="rId29"/>
    <p:sldId id="276" r:id="rId30"/>
    <p:sldId id="268" r:id="rId31"/>
    <p:sldId id="269" r:id="rId32"/>
  </p:sldIdLst>
  <p:sldSz cx="18288000" cy="10287000"/>
  <p:notesSz cx="6858000" cy="9144000"/>
  <p:embeddedFontLst>
    <p:embeddedFont>
      <p:font typeface="Calibri" panose="020F0502020204030204" pitchFamily="34" charset="0"/>
      <p:regular r:id="rId34"/>
      <p:bold r:id="rId35"/>
      <p:italic r:id="rId36"/>
      <p:boldItalic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4" d="100"/>
          <a:sy n="44" d="100"/>
        </p:scale>
        <p:origin x="25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D68200-D579-4817-BEB9-B695816C75AE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AACB30-F93C-4E34-A277-53F96DC45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450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AACB30-F93C-4E34-A277-53F96DC45DA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4027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AACB30-F93C-4E34-A277-53F96DC45DA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79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AACB30-F93C-4E34-A277-53F96DC45DA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257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AACB30-F93C-4E34-A277-53F96DC45DA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560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svg"/><Relationship Id="rId7" Type="http://schemas.openxmlformats.org/officeDocument/2006/relationships/image" Target="../media/image39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54.sv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svg"/><Relationship Id="rId5" Type="http://schemas.openxmlformats.org/officeDocument/2006/relationships/image" Target="../media/image8.png"/><Relationship Id="rId4" Type="http://schemas.openxmlformats.org/officeDocument/2006/relationships/image" Target="../media/image6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svg"/><Relationship Id="rId5" Type="http://schemas.openxmlformats.org/officeDocument/2006/relationships/image" Target="../media/image8.png"/><Relationship Id="rId4" Type="http://schemas.openxmlformats.org/officeDocument/2006/relationships/image" Target="../media/image6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Relationship Id="rId9" Type="http://schemas.openxmlformats.org/officeDocument/2006/relationships/image" Target="../media/image30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17" Type="http://schemas.openxmlformats.org/officeDocument/2006/relationships/image" Target="../media/image20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57.svg"/><Relationship Id="rId15" Type="http://schemas.openxmlformats.org/officeDocument/2006/relationships/image" Target="../media/image23.sv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6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9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22.png"/><Relationship Id="rId4" Type="http://schemas.openxmlformats.org/officeDocument/2006/relationships/image" Target="../media/image6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Relationship Id="rId9" Type="http://schemas.openxmlformats.org/officeDocument/2006/relationships/image" Target="../media/image30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7" Type="http://schemas.openxmlformats.org/officeDocument/2006/relationships/image" Target="../media/image1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0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7" Type="http://schemas.openxmlformats.org/officeDocument/2006/relationships/image" Target="../media/image1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0.svg"/><Relationship Id="rId9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0.svg"/><Relationship Id="rId7" Type="http://schemas.openxmlformats.org/officeDocument/2006/relationships/image" Target="../media/image39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0.svg"/><Relationship Id="rId7" Type="http://schemas.openxmlformats.org/officeDocument/2006/relationships/image" Target="../media/image39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Relationship Id="rId9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Relationship Id="rId9" Type="http://schemas.openxmlformats.org/officeDocument/2006/relationships/image" Target="../media/image30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39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svg"/><Relationship Id="rId4" Type="http://schemas.openxmlformats.org/officeDocument/2006/relationships/image" Target="../media/image1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0.svg"/><Relationship Id="rId7" Type="http://schemas.openxmlformats.org/officeDocument/2006/relationships/image" Target="../media/image39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sv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6.sv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8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3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62.svg"/><Relationship Id="rId4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7" Type="http://schemas.openxmlformats.org/officeDocument/2006/relationships/image" Target="../media/image66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Relationship Id="rId9" Type="http://schemas.openxmlformats.org/officeDocument/2006/relationships/image" Target="../media/image30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svg"/><Relationship Id="rId5" Type="http://schemas.openxmlformats.org/officeDocument/2006/relationships/image" Target="../media/image8.png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0.svg"/><Relationship Id="rId7" Type="http://schemas.openxmlformats.org/officeDocument/2006/relationships/image" Target="../media/image39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57.svg"/><Relationship Id="rId15" Type="http://schemas.openxmlformats.org/officeDocument/2006/relationships/image" Target="../media/image23.sv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AF0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1176336" y="3238500"/>
            <a:ext cx="16185311" cy="31711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9000" b="1" smtClean="0">
                <a:solidFill>
                  <a:srgbClr val="5F33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CHÀO MỪNG CÁC EM ĐẾN VỚI BÀI HỌC HÔM NAY!</a:t>
            </a:r>
            <a:endParaRPr lang="en-US" sz="9000" b="1">
              <a:solidFill>
                <a:srgbClr val="5F33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400000">
            <a:off x="16081755" y="339345"/>
            <a:ext cx="1255359" cy="171966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068158" y="8648700"/>
            <a:ext cx="1285872" cy="9451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1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" name="Table 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4043236"/>
              </p:ext>
            </p:extLst>
          </p:nvPr>
        </p:nvGraphicFramePr>
        <p:xfrm>
          <a:off x="10635772" y="3331400"/>
          <a:ext cx="6967600" cy="464820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393520">
                  <a:extLst>
                    <a:ext uri="{9D8B030D-6E8A-4147-A177-3AD203B41FA5}">
                      <a16:colId xmlns:a16="http://schemas.microsoft.com/office/drawing/2014/main" val="571132836"/>
                    </a:ext>
                  </a:extLst>
                </a:gridCol>
                <a:gridCol w="1393520">
                  <a:extLst>
                    <a:ext uri="{9D8B030D-6E8A-4147-A177-3AD203B41FA5}">
                      <a16:colId xmlns:a16="http://schemas.microsoft.com/office/drawing/2014/main" val="3779641123"/>
                    </a:ext>
                  </a:extLst>
                </a:gridCol>
                <a:gridCol w="1393520">
                  <a:extLst>
                    <a:ext uri="{9D8B030D-6E8A-4147-A177-3AD203B41FA5}">
                      <a16:colId xmlns:a16="http://schemas.microsoft.com/office/drawing/2014/main" val="119179384"/>
                    </a:ext>
                  </a:extLst>
                </a:gridCol>
                <a:gridCol w="1393520">
                  <a:extLst>
                    <a:ext uri="{9D8B030D-6E8A-4147-A177-3AD203B41FA5}">
                      <a16:colId xmlns:a16="http://schemas.microsoft.com/office/drawing/2014/main" val="3547987008"/>
                    </a:ext>
                  </a:extLst>
                </a:gridCol>
                <a:gridCol w="1393520">
                  <a:extLst>
                    <a:ext uri="{9D8B030D-6E8A-4147-A177-3AD203B41FA5}">
                      <a16:colId xmlns:a16="http://schemas.microsoft.com/office/drawing/2014/main" val="3882995138"/>
                    </a:ext>
                  </a:extLst>
                </a:gridCol>
              </a:tblGrid>
              <a:tr h="929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9274093"/>
                  </a:ext>
                </a:extLst>
              </a:tr>
              <a:tr h="929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1447707"/>
                  </a:ext>
                </a:extLst>
              </a:tr>
              <a:tr h="929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8682118"/>
                  </a:ext>
                </a:extLst>
              </a:tr>
              <a:tr h="929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6743968"/>
                  </a:ext>
                </a:extLst>
              </a:tr>
              <a:tr h="929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7818085"/>
                  </a:ext>
                </a:extLst>
              </a:tr>
            </a:tbl>
          </a:graphicData>
        </a:graphic>
      </p:graphicFrame>
      <p:cxnSp>
        <p:nvCxnSpPr>
          <p:cNvPr id="28" name="Straight Connector 27"/>
          <p:cNvCxnSpPr/>
          <p:nvPr/>
        </p:nvCxnSpPr>
        <p:spPr>
          <a:xfrm flipH="1">
            <a:off x="13410010" y="4223921"/>
            <a:ext cx="1190" cy="283883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1974278" y="4217232"/>
            <a:ext cx="1408508" cy="287273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13426628" y="4255614"/>
            <a:ext cx="2798328" cy="281312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1963428" y="4276842"/>
            <a:ext cx="430537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AutoShape 2"/>
          <p:cNvSpPr/>
          <p:nvPr/>
        </p:nvSpPr>
        <p:spPr>
          <a:xfrm>
            <a:off x="21771" y="36133"/>
            <a:ext cx="18288000" cy="1447776"/>
          </a:xfrm>
          <a:prstGeom prst="rect">
            <a:avLst/>
          </a:prstGeom>
          <a:solidFill>
            <a:srgbClr val="F3AF05"/>
          </a:solidFill>
        </p:spPr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00000">
            <a:off x="1092145" y="204943"/>
            <a:ext cx="975459" cy="1336246"/>
          </a:xfrm>
          <a:prstGeom prst="rect">
            <a:avLst/>
          </a:prstGeom>
        </p:spPr>
      </p:pic>
      <p:sp>
        <p:nvSpPr>
          <p:cNvPr id="22" name="TextBox 22"/>
          <p:cNvSpPr txBox="1"/>
          <p:nvPr/>
        </p:nvSpPr>
        <p:spPr>
          <a:xfrm>
            <a:off x="2247998" y="298356"/>
            <a:ext cx="14020800" cy="8384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n-US" sz="5000" b="1" smtClean="0">
                <a:latin typeface="Arial" panose="020B0604020202020204" pitchFamily="34" charset="0"/>
                <a:cs typeface="Arial" panose="020B0604020202020204" pitchFamily="34" charset="0"/>
              </a:rPr>
              <a:t>Trả lời</a:t>
            </a:r>
            <a:endParaRPr lang="en-US" altLang="en-US" sz="5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73802" y="3199964"/>
            <a:ext cx="8774299" cy="5686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Vẽ các đoạn thẳng như hình:</a:t>
            </a:r>
            <a:endParaRPr lang="en-US" sz="45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Các đoạn thẳng có đầu mút là hai trong ba điểm A, B, C là: AB; AC và BC.</a:t>
            </a:r>
            <a:endParaRPr lang="en-US" sz="45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Các đoạn thẳng có đầu mút là hai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trong bốn điểm A, B, C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D là: AB; AC; BC; AD; BD và DC. </a:t>
            </a:r>
            <a:endParaRPr lang="en-US" sz="4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8" name="Group 57"/>
          <p:cNvGrpSpPr/>
          <p:nvPr/>
        </p:nvGrpSpPr>
        <p:grpSpPr>
          <a:xfrm>
            <a:off x="11247900" y="3492012"/>
            <a:ext cx="5173296" cy="4292519"/>
            <a:chOff x="5836528" y="5164213"/>
            <a:chExt cx="5173296" cy="4292519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242CFBD7-EAF3-4CD2-AB8F-420462532F1F}"/>
                </a:ext>
              </a:extLst>
            </p:cNvPr>
            <p:cNvSpPr txBox="1"/>
            <p:nvPr/>
          </p:nvSpPr>
          <p:spPr>
            <a:xfrm flipH="1">
              <a:off x="6360303" y="5514172"/>
              <a:ext cx="383507" cy="784830"/>
            </a:xfrm>
            <a:prstGeom prst="rect">
              <a:avLst/>
            </a:prstGeom>
            <a:solidFill>
              <a:schemeClr val="bg1">
                <a:alpha val="2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45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</a:t>
              </a:r>
              <a:endPara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2F87412-107F-44E1-A048-F4EEBBD1BFCE}"/>
                </a:ext>
              </a:extLst>
            </p:cNvPr>
            <p:cNvSpPr txBox="1"/>
            <p:nvPr/>
          </p:nvSpPr>
          <p:spPr>
            <a:xfrm flipH="1">
              <a:off x="5836528" y="5164213"/>
              <a:ext cx="563030" cy="784830"/>
            </a:xfrm>
            <a:prstGeom prst="rect">
              <a:avLst/>
            </a:prstGeom>
            <a:solidFill>
              <a:schemeClr val="bg1">
                <a:alpha val="2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50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A</a:t>
              </a:r>
              <a:endPara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242CFBD7-EAF3-4CD2-AB8F-420462532F1F}"/>
                </a:ext>
              </a:extLst>
            </p:cNvPr>
            <p:cNvSpPr txBox="1"/>
            <p:nvPr/>
          </p:nvSpPr>
          <p:spPr>
            <a:xfrm flipH="1">
              <a:off x="7764800" y="5535400"/>
              <a:ext cx="413228" cy="784830"/>
            </a:xfrm>
            <a:prstGeom prst="rect">
              <a:avLst/>
            </a:prstGeom>
            <a:solidFill>
              <a:schemeClr val="bg1">
                <a:alpha val="2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45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</a:t>
              </a:r>
              <a:endPara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C2F87412-107F-44E1-A048-F4EEBBD1BFCE}"/>
                </a:ext>
              </a:extLst>
            </p:cNvPr>
            <p:cNvSpPr txBox="1"/>
            <p:nvPr/>
          </p:nvSpPr>
          <p:spPr>
            <a:xfrm flipH="1">
              <a:off x="7327644" y="5164213"/>
              <a:ext cx="574436" cy="784830"/>
            </a:xfrm>
            <a:prstGeom prst="rect">
              <a:avLst/>
            </a:prstGeom>
            <a:solidFill>
              <a:schemeClr val="bg1">
                <a:alpha val="2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GB" sz="450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B</a:t>
              </a:r>
              <a:endPara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242CFBD7-EAF3-4CD2-AB8F-420462532F1F}"/>
                </a:ext>
              </a:extLst>
            </p:cNvPr>
            <p:cNvSpPr txBox="1"/>
            <p:nvPr/>
          </p:nvSpPr>
          <p:spPr>
            <a:xfrm flipH="1">
              <a:off x="10596596" y="5556628"/>
              <a:ext cx="413228" cy="784830"/>
            </a:xfrm>
            <a:prstGeom prst="rect">
              <a:avLst/>
            </a:prstGeom>
            <a:solidFill>
              <a:schemeClr val="bg1">
                <a:alpha val="2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45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</a:t>
              </a:r>
              <a:endPara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C2F87412-107F-44E1-A048-F4EEBBD1BFCE}"/>
                </a:ext>
              </a:extLst>
            </p:cNvPr>
            <p:cNvSpPr txBox="1"/>
            <p:nvPr/>
          </p:nvSpPr>
          <p:spPr>
            <a:xfrm flipH="1">
              <a:off x="10174560" y="5206669"/>
              <a:ext cx="422036" cy="784830"/>
            </a:xfrm>
            <a:prstGeom prst="rect">
              <a:avLst/>
            </a:prstGeom>
            <a:solidFill>
              <a:schemeClr val="bg1">
                <a:alpha val="2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GB" sz="450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C</a:t>
              </a:r>
              <a:endPara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242CFBD7-EAF3-4CD2-AB8F-420462532F1F}"/>
                </a:ext>
              </a:extLst>
            </p:cNvPr>
            <p:cNvSpPr txBox="1"/>
            <p:nvPr/>
          </p:nvSpPr>
          <p:spPr>
            <a:xfrm flipH="1">
              <a:off x="7785029" y="8369754"/>
              <a:ext cx="413228" cy="784830"/>
            </a:xfrm>
            <a:prstGeom prst="rect">
              <a:avLst/>
            </a:prstGeom>
            <a:solidFill>
              <a:schemeClr val="bg1">
                <a:alpha val="2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45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</a:t>
              </a:r>
              <a:endPara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C2F87412-107F-44E1-A048-F4EEBBD1BFCE}"/>
                </a:ext>
              </a:extLst>
            </p:cNvPr>
            <p:cNvSpPr txBox="1"/>
            <p:nvPr/>
          </p:nvSpPr>
          <p:spPr>
            <a:xfrm flipH="1">
              <a:off x="7410817" y="8671902"/>
              <a:ext cx="497422" cy="784830"/>
            </a:xfrm>
            <a:prstGeom prst="rect">
              <a:avLst/>
            </a:prstGeom>
            <a:solidFill>
              <a:schemeClr val="bg1">
                <a:alpha val="2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GB" sz="450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D</a:t>
              </a:r>
              <a:endPara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1" name="Rectangle 70"/>
          <p:cNvSpPr/>
          <p:nvPr/>
        </p:nvSpPr>
        <p:spPr>
          <a:xfrm>
            <a:off x="12906864" y="8329559"/>
            <a:ext cx="2685351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500" i="1">
                <a:latin typeface="Arial" panose="020B0604020202020204" pitchFamily="34" charset="0"/>
                <a:cs typeface="Arial" panose="020B0604020202020204" pitchFamily="34" charset="0"/>
              </a:rPr>
              <a:t>Hình </a:t>
            </a:r>
            <a:r>
              <a:rPr lang="en-US" sz="4500" i="1" smtClean="0">
                <a:latin typeface="Arial" panose="020B0604020202020204" pitchFamily="34" charset="0"/>
                <a:cs typeface="Arial" panose="020B0604020202020204" pitchFamily="34" charset="0"/>
              </a:rPr>
              <a:t>8.27</a:t>
            </a:r>
            <a:endParaRPr lang="en-US" sz="4500" i="1"/>
          </a:p>
        </p:txBody>
      </p:sp>
    </p:spTree>
    <p:extLst>
      <p:ext uri="{BB962C8B-B14F-4D97-AF65-F5344CB8AC3E}">
        <p14:creationId xmlns:p14="http://schemas.microsoft.com/office/powerpoint/2010/main" val="3664979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1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8" name="Straight Connector 57"/>
          <p:cNvCxnSpPr/>
          <p:nvPr/>
        </p:nvCxnSpPr>
        <p:spPr>
          <a:xfrm flipH="1">
            <a:off x="15792234" y="6527805"/>
            <a:ext cx="539416" cy="137884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H="1" flipV="1">
            <a:off x="14229660" y="6114147"/>
            <a:ext cx="2101990" cy="37518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H="1">
            <a:off x="14278222" y="7906647"/>
            <a:ext cx="1514013" cy="55752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313585" y="8490577"/>
            <a:ext cx="1303937" cy="178621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751146">
            <a:off x="16516790" y="111278"/>
            <a:ext cx="1201860" cy="883367"/>
          </a:xfrm>
          <a:prstGeom prst="rect">
            <a:avLst/>
          </a:prstGeom>
        </p:spPr>
      </p:pic>
      <p:sp>
        <p:nvSpPr>
          <p:cNvPr id="33" name="TextBox 2"/>
          <p:cNvSpPr txBox="1"/>
          <p:nvPr/>
        </p:nvSpPr>
        <p:spPr>
          <a:xfrm>
            <a:off x="1028699" y="1465209"/>
            <a:ext cx="3926292" cy="7545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 1 </a:t>
            </a:r>
            <a:endParaRPr lang="en-US" sz="45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061357" y="2307530"/>
            <a:ext cx="1652995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4000">
                <a:cs typeface="Arial" panose="020B0604020202020204" pitchFamily="34" charset="0"/>
              </a:rPr>
              <a:t>Có 5 hòn đảo biểu thị bởi 5 điểm A, B</a:t>
            </a:r>
            <a:r>
              <a:rPr lang="vi-VN" sz="4000">
                <a:cs typeface="Arial" panose="020B0604020202020204" pitchFamily="34" charset="0"/>
              </a:rPr>
              <a:t>, </a:t>
            </a:r>
            <a:r>
              <a:rPr lang="vi-VN" sz="4000" smtClean="0">
                <a:cs typeface="Arial" panose="020B0604020202020204" pitchFamily="34" charset="0"/>
              </a:rPr>
              <a:t>C</a:t>
            </a:r>
            <a:r>
              <a:rPr lang="en-GB" sz="4000" smtClean="0">
                <a:cs typeface="Arial" panose="020B0604020202020204" pitchFamily="34" charset="0"/>
              </a:rPr>
              <a:t>, </a:t>
            </a:r>
            <a:r>
              <a:rPr lang="vi-VN" sz="4000" smtClean="0">
                <a:cs typeface="Arial" panose="020B0604020202020204" pitchFamily="34" charset="0"/>
              </a:rPr>
              <a:t>D</a:t>
            </a:r>
            <a:r>
              <a:rPr lang="vi-VN" sz="4000">
                <a:cs typeface="Arial" panose="020B0604020202020204" pitchFamily="34" charset="0"/>
              </a:rPr>
              <a:t>, </a:t>
            </a:r>
            <a:r>
              <a:rPr lang="vi-VN" sz="4000" smtClean="0">
                <a:cs typeface="Arial" panose="020B0604020202020204" pitchFamily="34" charset="0"/>
              </a:rPr>
              <a:t>E</a:t>
            </a:r>
            <a:r>
              <a:rPr lang="en-GB" sz="4000" smtClean="0">
                <a:cs typeface="Arial" panose="020B0604020202020204" pitchFamily="34" charset="0"/>
              </a:rPr>
              <a:t> </a:t>
            </a:r>
            <a:r>
              <a:rPr lang="vi-VN" sz="4000" smtClean="0">
                <a:cs typeface="Arial" panose="020B0604020202020204" pitchFamily="34" charset="0"/>
              </a:rPr>
              <a:t>như </a:t>
            </a:r>
            <a:r>
              <a:rPr lang="vi-VN" sz="4000">
                <a:cs typeface="Arial" panose="020B0604020202020204" pitchFamily="34" charset="0"/>
              </a:rPr>
              <a:t>Hình 8.28. Người ta đã xây một cây </a:t>
            </a:r>
            <a:r>
              <a:rPr lang="vi-VN" sz="4000">
                <a:cs typeface="Arial" panose="020B0604020202020204" pitchFamily="34" charset="0"/>
              </a:rPr>
              <a:t>cầu </a:t>
            </a:r>
            <a:r>
              <a:rPr lang="vi-VN" sz="4000" smtClean="0">
                <a:cs typeface="Arial" panose="020B0604020202020204" pitchFamily="34" charset="0"/>
              </a:rPr>
              <a:t>nối</a:t>
            </a:r>
            <a:r>
              <a:rPr lang="en-GB" sz="4000" smtClean="0">
                <a:cs typeface="Arial" panose="020B0604020202020204" pitchFamily="34" charset="0"/>
              </a:rPr>
              <a:t> </a:t>
            </a:r>
            <a:r>
              <a:rPr lang="vi-VN" sz="4000" smtClean="0">
                <a:cs typeface="Arial" panose="020B0604020202020204" pitchFamily="34" charset="0"/>
              </a:rPr>
              <a:t>hai </a:t>
            </a:r>
            <a:r>
              <a:rPr lang="vi-VN" sz="4000">
                <a:cs typeface="Arial" panose="020B0604020202020204" pitchFamily="34" charset="0"/>
              </a:rPr>
              <a:t>đảo A và B (biểu thị bởi đoạn thẳng AB</a:t>
            </a:r>
            <a:r>
              <a:rPr lang="vi-VN" sz="4000">
                <a:cs typeface="Arial" panose="020B0604020202020204" pitchFamily="34" charset="0"/>
              </a:rPr>
              <a:t>). </a:t>
            </a:r>
            <a:r>
              <a:rPr lang="vi-VN" sz="4000" smtClean="0">
                <a:cs typeface="Arial" panose="020B0604020202020204" pitchFamily="34" charset="0"/>
              </a:rPr>
              <a:t>Hỏi</a:t>
            </a:r>
            <a:r>
              <a:rPr lang="en-GB" sz="4000" smtClean="0">
                <a:cs typeface="Arial" panose="020B0604020202020204" pitchFamily="34" charset="0"/>
              </a:rPr>
              <a:t> </a:t>
            </a:r>
            <a:r>
              <a:rPr lang="vi-VN" sz="4000" smtClean="0">
                <a:cs typeface="Arial" panose="020B0604020202020204" pitchFamily="34" charset="0"/>
              </a:rPr>
              <a:t>phải </a:t>
            </a:r>
            <a:r>
              <a:rPr lang="vi-VN" sz="4000">
                <a:cs typeface="Arial" panose="020B0604020202020204" pitchFamily="34" charset="0"/>
              </a:rPr>
              <a:t>xây thêm ít nhất bao nhiêu cây cầu </a:t>
            </a:r>
            <a:r>
              <a:rPr lang="vi-VN" sz="4000">
                <a:cs typeface="Arial" panose="020B0604020202020204" pitchFamily="34" charset="0"/>
              </a:rPr>
              <a:t>nữa </a:t>
            </a:r>
            <a:r>
              <a:rPr lang="vi-VN" sz="4000" smtClean="0">
                <a:cs typeface="Arial" panose="020B0604020202020204" pitchFamily="34" charset="0"/>
              </a:rPr>
              <a:t>để</a:t>
            </a:r>
            <a:r>
              <a:rPr lang="en-GB" sz="4000" smtClean="0">
                <a:cs typeface="Arial" panose="020B0604020202020204" pitchFamily="34" charset="0"/>
              </a:rPr>
              <a:t> </a:t>
            </a:r>
            <a:r>
              <a:rPr lang="vi-VN" sz="4000" smtClean="0">
                <a:cs typeface="Arial" panose="020B0604020202020204" pitchFamily="34" charset="0"/>
              </a:rPr>
              <a:t>có </a:t>
            </a:r>
            <a:r>
              <a:rPr lang="vi-VN" sz="4000">
                <a:cs typeface="Arial" panose="020B0604020202020204" pitchFamily="34" charset="0"/>
              </a:rPr>
              <a:t>thể đi lại giữa 5 hòn đảo đó qua </a:t>
            </a:r>
            <a:r>
              <a:rPr lang="vi-VN" sz="4000">
                <a:cs typeface="Arial" panose="020B0604020202020204" pitchFamily="34" charset="0"/>
              </a:rPr>
              <a:t>những </a:t>
            </a:r>
            <a:r>
              <a:rPr lang="vi-VN" sz="4000" smtClean="0">
                <a:cs typeface="Arial" panose="020B0604020202020204" pitchFamily="34" charset="0"/>
              </a:rPr>
              <a:t>cây</a:t>
            </a:r>
            <a:r>
              <a:rPr lang="en-GB" sz="4000" smtClean="0">
                <a:cs typeface="Arial" panose="020B0604020202020204" pitchFamily="34" charset="0"/>
              </a:rPr>
              <a:t> </a:t>
            </a:r>
            <a:r>
              <a:rPr lang="vi-VN" sz="4000" smtClean="0">
                <a:cs typeface="Arial" panose="020B0604020202020204" pitchFamily="34" charset="0"/>
              </a:rPr>
              <a:t>cầu </a:t>
            </a:r>
            <a:r>
              <a:rPr lang="vi-VN" sz="4000">
                <a:cs typeface="Arial" panose="020B0604020202020204" pitchFamily="34" charset="0"/>
              </a:rPr>
              <a:t>(mỗi cây cầu </a:t>
            </a:r>
            <a:r>
              <a:rPr lang="vi-VN" sz="4000">
                <a:cs typeface="Arial" panose="020B0604020202020204" pitchFamily="34" charset="0"/>
              </a:rPr>
              <a:t>chỉ </a:t>
            </a:r>
            <a:r>
              <a:rPr lang="vi-VN" sz="4000" smtClean="0">
                <a:cs typeface="Arial" panose="020B0604020202020204" pitchFamily="34" charset="0"/>
              </a:rPr>
              <a:t>n</a:t>
            </a:r>
            <a:r>
              <a:rPr lang="en-GB" sz="4000" smtClean="0">
                <a:cs typeface="Arial" panose="020B0604020202020204" pitchFamily="34" charset="0"/>
              </a:rPr>
              <a:t>ố</a:t>
            </a:r>
            <a:r>
              <a:rPr lang="vi-VN" sz="4000" smtClean="0">
                <a:cs typeface="Arial" panose="020B0604020202020204" pitchFamily="34" charset="0"/>
              </a:rPr>
              <a:t>i </a:t>
            </a:r>
            <a:r>
              <a:rPr lang="vi-VN" sz="4000">
                <a:cs typeface="Arial" panose="020B0604020202020204" pitchFamily="34" charset="0"/>
              </a:rPr>
              <a:t>hai đảo với nhau)?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2"/>
          <p:cNvSpPr txBox="1"/>
          <p:nvPr/>
        </p:nvSpPr>
        <p:spPr>
          <a:xfrm>
            <a:off x="6118822" y="457356"/>
            <a:ext cx="9393696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5000" b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 luận nhóm đôi (3 phút)</a:t>
            </a:r>
            <a:endParaRPr lang="en-US" sz="5000" b="1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0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4454008" y="248625"/>
            <a:ext cx="1267110" cy="1005769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11658600" y="5418579"/>
            <a:ext cx="5567414" cy="3753533"/>
            <a:chOff x="5742889" y="6135505"/>
            <a:chExt cx="5567414" cy="3753533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6563197" y="6856351"/>
              <a:ext cx="1799314" cy="755297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Group 2"/>
            <p:cNvGrpSpPr/>
            <p:nvPr/>
          </p:nvGrpSpPr>
          <p:grpSpPr>
            <a:xfrm>
              <a:off x="5742889" y="6135505"/>
              <a:ext cx="5567414" cy="3753533"/>
              <a:chOff x="5334000" y="6122160"/>
              <a:chExt cx="5567414" cy="3753533"/>
            </a:xfrm>
          </p:grpSpPr>
          <p:grpSp>
            <p:nvGrpSpPr>
              <p:cNvPr id="26" name="Group 25"/>
              <p:cNvGrpSpPr/>
              <p:nvPr/>
            </p:nvGrpSpPr>
            <p:grpSpPr>
              <a:xfrm>
                <a:off x="5334000" y="6122160"/>
                <a:ext cx="5567414" cy="3753533"/>
                <a:chOff x="5372021" y="5164213"/>
                <a:chExt cx="5567414" cy="3753533"/>
              </a:xfrm>
            </p:grpSpPr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242CFBD7-EAF3-4CD2-AB8F-420462532F1F}"/>
                    </a:ext>
                  </a:extLst>
                </p:cNvPr>
                <p:cNvSpPr txBox="1"/>
                <p:nvPr/>
              </p:nvSpPr>
              <p:spPr>
                <a:xfrm flipH="1">
                  <a:off x="5915272" y="6303358"/>
                  <a:ext cx="554114" cy="707886"/>
                </a:xfrm>
                <a:prstGeom prst="rect">
                  <a:avLst/>
                </a:prstGeom>
                <a:solidFill>
                  <a:schemeClr val="bg1">
                    <a:alpha val="2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4000" dirty="0">
                      <a:solidFill>
                        <a:srgbClr val="0070C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Wingdings" panose="05000000000000000000" pitchFamily="2" charset="2"/>
                    </a:rPr>
                    <a:t></a:t>
                  </a:r>
                  <a:endParaRPr lang="en-US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C2F87412-107F-44E1-A048-F4EEBBD1BFCE}"/>
                    </a:ext>
                  </a:extLst>
                </p:cNvPr>
                <p:cNvSpPr txBox="1"/>
                <p:nvPr/>
              </p:nvSpPr>
              <p:spPr>
                <a:xfrm flipH="1">
                  <a:off x="5372021" y="6236764"/>
                  <a:ext cx="418423" cy="707886"/>
                </a:xfrm>
                <a:prstGeom prst="rect">
                  <a:avLst/>
                </a:prstGeom>
                <a:solidFill>
                  <a:schemeClr val="bg1">
                    <a:alpha val="2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4000" smtClean="0">
                      <a:solidFill>
                        <a:srgbClr val="0070C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Wingdings" panose="05000000000000000000" pitchFamily="2" charset="2"/>
                    </a:rPr>
                    <a:t>A</a:t>
                  </a:r>
                  <a:endParaRPr lang="en-US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242CFBD7-EAF3-4CD2-AB8F-420462532F1F}"/>
                    </a:ext>
                  </a:extLst>
                </p:cNvPr>
                <p:cNvSpPr txBox="1"/>
                <p:nvPr/>
              </p:nvSpPr>
              <p:spPr>
                <a:xfrm flipH="1">
                  <a:off x="7785029" y="5514172"/>
                  <a:ext cx="413228" cy="707886"/>
                </a:xfrm>
                <a:prstGeom prst="rect">
                  <a:avLst/>
                </a:prstGeom>
                <a:solidFill>
                  <a:schemeClr val="bg1">
                    <a:alpha val="2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4000" dirty="0">
                      <a:solidFill>
                        <a:srgbClr val="0070C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Wingdings" panose="05000000000000000000" pitchFamily="2" charset="2"/>
                    </a:rPr>
                    <a:t></a:t>
                  </a:r>
                  <a:endParaRPr lang="en-US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C2F87412-107F-44E1-A048-F4EEBBD1BFCE}"/>
                    </a:ext>
                  </a:extLst>
                </p:cNvPr>
                <p:cNvSpPr txBox="1"/>
                <p:nvPr/>
              </p:nvSpPr>
              <p:spPr>
                <a:xfrm flipH="1">
                  <a:off x="7327644" y="5164213"/>
                  <a:ext cx="574436" cy="707886"/>
                </a:xfrm>
                <a:prstGeom prst="rect">
                  <a:avLst/>
                </a:prstGeom>
                <a:solidFill>
                  <a:schemeClr val="bg1">
                    <a:alpha val="2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4000" smtClean="0">
                      <a:solidFill>
                        <a:srgbClr val="0070C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Wingdings" panose="05000000000000000000" pitchFamily="2" charset="2"/>
                    </a:rPr>
                    <a:t>B</a:t>
                  </a:r>
                  <a:endParaRPr lang="en-US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242CFBD7-EAF3-4CD2-AB8F-420462532F1F}"/>
                    </a:ext>
                  </a:extLst>
                </p:cNvPr>
                <p:cNvSpPr txBox="1"/>
                <p:nvPr/>
              </p:nvSpPr>
              <p:spPr>
                <a:xfrm flipH="1">
                  <a:off x="9838457" y="5932470"/>
                  <a:ext cx="413228" cy="707886"/>
                </a:xfrm>
                <a:prstGeom prst="rect">
                  <a:avLst/>
                </a:prstGeom>
                <a:solidFill>
                  <a:schemeClr val="bg1">
                    <a:alpha val="2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4000" dirty="0">
                      <a:solidFill>
                        <a:srgbClr val="0070C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Wingdings" panose="05000000000000000000" pitchFamily="2" charset="2"/>
                    </a:rPr>
                    <a:t></a:t>
                  </a:r>
                  <a:endParaRPr lang="en-US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C2F87412-107F-44E1-A048-F4EEBBD1BFCE}"/>
                    </a:ext>
                  </a:extLst>
                </p:cNvPr>
                <p:cNvSpPr txBox="1"/>
                <p:nvPr/>
              </p:nvSpPr>
              <p:spPr>
                <a:xfrm flipH="1">
                  <a:off x="10517399" y="5910943"/>
                  <a:ext cx="422036" cy="707886"/>
                </a:xfrm>
                <a:prstGeom prst="rect">
                  <a:avLst/>
                </a:prstGeom>
                <a:solidFill>
                  <a:schemeClr val="bg1">
                    <a:alpha val="2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4000" smtClean="0">
                      <a:solidFill>
                        <a:srgbClr val="0070C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Wingdings" panose="05000000000000000000" pitchFamily="2" charset="2"/>
                    </a:rPr>
                    <a:t>C</a:t>
                  </a:r>
                  <a:endParaRPr lang="en-US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242CFBD7-EAF3-4CD2-AB8F-420462532F1F}"/>
                    </a:ext>
                  </a:extLst>
                </p:cNvPr>
                <p:cNvSpPr txBox="1"/>
                <p:nvPr/>
              </p:nvSpPr>
              <p:spPr>
                <a:xfrm flipH="1">
                  <a:off x="9299041" y="7298338"/>
                  <a:ext cx="413228" cy="707886"/>
                </a:xfrm>
                <a:prstGeom prst="rect">
                  <a:avLst/>
                </a:prstGeom>
                <a:solidFill>
                  <a:schemeClr val="bg1">
                    <a:alpha val="2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4000" dirty="0">
                      <a:solidFill>
                        <a:srgbClr val="0070C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Wingdings" panose="05000000000000000000" pitchFamily="2" charset="2"/>
                    </a:rPr>
                    <a:t></a:t>
                  </a:r>
                  <a:endParaRPr lang="en-US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C2F87412-107F-44E1-A048-F4EEBBD1BFCE}"/>
                    </a:ext>
                  </a:extLst>
                </p:cNvPr>
                <p:cNvSpPr txBox="1"/>
                <p:nvPr/>
              </p:nvSpPr>
              <p:spPr>
                <a:xfrm flipH="1">
                  <a:off x="7327529" y="8209860"/>
                  <a:ext cx="497422" cy="707886"/>
                </a:xfrm>
                <a:prstGeom prst="rect">
                  <a:avLst/>
                </a:prstGeom>
                <a:solidFill>
                  <a:schemeClr val="bg1">
                    <a:alpha val="2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4000" smtClean="0">
                      <a:solidFill>
                        <a:srgbClr val="0070C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Wingdings" panose="05000000000000000000" pitchFamily="2" charset="2"/>
                    </a:rPr>
                    <a:t>D</a:t>
                  </a:r>
                  <a:endParaRPr lang="en-US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C2F87412-107F-44E1-A048-F4EEBBD1BFCE}"/>
                  </a:ext>
                </a:extLst>
              </p:cNvPr>
              <p:cNvSpPr txBox="1"/>
              <p:nvPr/>
            </p:nvSpPr>
            <p:spPr>
              <a:xfrm flipH="1">
                <a:off x="9859307" y="8648700"/>
                <a:ext cx="497422" cy="707886"/>
              </a:xfrm>
              <a:prstGeom prst="rect">
                <a:avLst/>
              </a:prstGeom>
              <a:solidFill>
                <a:schemeClr val="bg1">
                  <a:alpha val="2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GB" sz="400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E</a:t>
                </a:r>
                <a:endParaRPr lang="en-US" sz="40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242CFBD7-EAF3-4CD2-AB8F-420462532F1F}"/>
                  </a:ext>
                </a:extLst>
              </p:cNvPr>
              <p:cNvSpPr txBox="1"/>
              <p:nvPr/>
            </p:nvSpPr>
            <p:spPr>
              <a:xfrm flipH="1">
                <a:off x="7665788" y="8813810"/>
                <a:ext cx="413228" cy="707886"/>
              </a:xfrm>
              <a:prstGeom prst="rect">
                <a:avLst/>
              </a:prstGeom>
              <a:solidFill>
                <a:schemeClr val="bg1">
                  <a:alpha val="2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</a:t>
                </a:r>
                <a:endParaRPr lang="en-US" sz="40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56" name="Rectangle 55"/>
          <p:cNvSpPr/>
          <p:nvPr/>
        </p:nvSpPr>
        <p:spPr>
          <a:xfrm>
            <a:off x="13652308" y="9348728"/>
            <a:ext cx="24096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i="1">
                <a:latin typeface="Arial" panose="020B0604020202020204" pitchFamily="34" charset="0"/>
                <a:cs typeface="Arial" panose="020B0604020202020204" pitchFamily="34" charset="0"/>
              </a:rPr>
              <a:t>Hình </a:t>
            </a:r>
            <a:r>
              <a:rPr lang="en-US" sz="4000" i="1" smtClean="0">
                <a:latin typeface="Arial" panose="020B0604020202020204" pitchFamily="34" charset="0"/>
                <a:cs typeface="Arial" panose="020B0604020202020204" pitchFamily="34" charset="0"/>
              </a:rPr>
              <a:t>8.28</a:t>
            </a:r>
            <a:endParaRPr lang="en-US" sz="4000" i="1"/>
          </a:p>
        </p:txBody>
      </p:sp>
      <p:sp>
        <p:nvSpPr>
          <p:cNvPr id="15" name="Rectangle 14"/>
          <p:cNvSpPr/>
          <p:nvPr/>
        </p:nvSpPr>
        <p:spPr>
          <a:xfrm>
            <a:off x="2110957" y="6301740"/>
            <a:ext cx="850524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00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Bắt đầu </a:t>
            </a:r>
            <a:r>
              <a:rPr lang="nl-NL" sz="400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từ A hoặc B, mỗi lần muốn đi đến một hòn đảo mới, ta cần một cây cầu bắc đến hòn đảo đó, do vậy cần xây thêm ít nhất 3 </a:t>
            </a:r>
            <a:r>
              <a:rPr lang="nl-NL" sz="400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cây </a:t>
            </a:r>
            <a:r>
              <a:rPr lang="nl-NL" sz="400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cầu.</a:t>
            </a:r>
            <a:endParaRPr lang="en-US" sz="400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517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56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1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5"/>
          <p:cNvSpPr/>
          <p:nvPr/>
        </p:nvSpPr>
        <p:spPr>
          <a:xfrm>
            <a:off x="533400" y="1638300"/>
            <a:ext cx="17417143" cy="2707285"/>
          </a:xfrm>
          <a:custGeom>
            <a:avLst/>
            <a:gdLst/>
            <a:ahLst/>
            <a:cxnLst/>
            <a:rect l="l" t="t" r="r" b="b"/>
            <a:pathLst>
              <a:path w="1150730" h="1357304">
                <a:moveTo>
                  <a:pt x="1150730" y="1357304"/>
                </a:moveTo>
                <a:lnTo>
                  <a:pt x="0" y="1349684"/>
                </a:lnTo>
                <a:lnTo>
                  <a:pt x="0" y="483975"/>
                </a:lnTo>
                <a:lnTo>
                  <a:pt x="17780" y="19050"/>
                </a:lnTo>
                <a:lnTo>
                  <a:pt x="571607" y="0"/>
                </a:lnTo>
                <a:lnTo>
                  <a:pt x="1131680" y="5080"/>
                </a:lnTo>
                <a:close/>
              </a:path>
            </a:pathLst>
          </a:custGeom>
          <a:solidFill>
            <a:srgbClr val="FFFFFF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5400000">
            <a:off x="16606138" y="8510435"/>
            <a:ext cx="1303937" cy="1786215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381000" y="300565"/>
            <a:ext cx="14787285" cy="987450"/>
            <a:chOff x="-609600" y="-56447"/>
            <a:chExt cx="19716378" cy="1316600"/>
          </a:xfrm>
        </p:grpSpPr>
        <p:sp>
          <p:nvSpPr>
            <p:cNvPr id="6" name="TextBox 6"/>
            <p:cNvSpPr txBox="1"/>
            <p:nvPr/>
          </p:nvSpPr>
          <p:spPr>
            <a:xfrm>
              <a:off x="1828800" y="-56447"/>
              <a:ext cx="17277978" cy="131660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>
                <a:lnSpc>
                  <a:spcPts val="7700"/>
                </a:lnSpc>
              </a:pPr>
              <a:r>
                <a:rPr lang="en-US" sz="5000" b="1" smtClean="0">
                  <a:solidFill>
                    <a:srgbClr val="5F332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2. </a:t>
              </a:r>
              <a:r>
                <a:rPr lang="en-US" sz="5000" b="1" smtClean="0">
                  <a:solidFill>
                    <a:srgbClr val="5F332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Độ dài </a:t>
              </a:r>
              <a:r>
                <a:rPr lang="en-US" sz="5000" b="1" smtClean="0">
                  <a:solidFill>
                    <a:srgbClr val="5F332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đoạn </a:t>
              </a:r>
              <a:r>
                <a:rPr lang="en-US" sz="5000" b="1" smtClean="0">
                  <a:solidFill>
                    <a:srgbClr val="5F332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thẳng</a:t>
              </a:r>
              <a:endParaRPr lang="en-US" sz="5000" b="1">
                <a:solidFill>
                  <a:srgbClr val="5F332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-609600" y="-2"/>
              <a:ext cx="1714495" cy="1260155"/>
            </a:xfrm>
            <a:prstGeom prst="rect">
              <a:avLst/>
            </a:prstGeom>
          </p:spPr>
        </p:pic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753" y="1897086"/>
            <a:ext cx="1851190" cy="1959026"/>
          </a:xfrm>
          <a:prstGeom prst="rect">
            <a:avLst/>
          </a:prstGeom>
        </p:spPr>
      </p:pic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2177144" y="1952903"/>
            <a:ext cx="6705600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GB" altLang="en-US" sz="4500" b="1" smtClean="0">
                <a:latin typeface="Arial" panose="020B0604020202020204" pitchFamily="34" charset="0"/>
                <a:cs typeface="Arial" panose="020B0604020202020204" pitchFamily="34" charset="0"/>
              </a:rPr>
              <a:t>Độ dài và đơn vị độ dài</a:t>
            </a:r>
            <a:endParaRPr lang="en-US" altLang="en-US" sz="4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2928905" y="3043465"/>
            <a:ext cx="14955675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GB" alt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Chiều dài mặt bàn học của em dài khoảng mấy gang tay?</a:t>
            </a:r>
            <a:endParaRPr lang="en-US" altLang="en-US" sz="4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72200" y="5098242"/>
            <a:ext cx="6884769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142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1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5400000">
            <a:off x="698339" y="8483761"/>
            <a:ext cx="1303937" cy="178621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6747966" y="241427"/>
            <a:ext cx="1285871" cy="945116"/>
          </a:xfrm>
          <a:prstGeom prst="rect">
            <a:avLst/>
          </a:prstGeom>
        </p:spPr>
      </p:pic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2828929" y="713985"/>
            <a:ext cx="12954000" cy="2739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altLang="en-US" sz="4500">
                <a:latin typeface="Arial" panose="020B0604020202020204" pitchFamily="34" charset="0"/>
                <a:cs typeface="Arial" panose="020B0604020202020204" pitchFamily="34" charset="0"/>
              </a:rPr>
              <a:t>Mở trang cuối của sách giáo khoa, em </a:t>
            </a:r>
            <a:r>
              <a:rPr lang="vi-VN" altLang="en-US" sz="4500">
                <a:latin typeface="Arial" panose="020B0604020202020204" pitchFamily="34" charset="0"/>
                <a:cs typeface="Arial" panose="020B0604020202020204" pitchFamily="34" charset="0"/>
              </a:rPr>
              <a:t>sẽ </a:t>
            </a:r>
            <a:r>
              <a:rPr lang="vi-VN" alt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alt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ấ</a:t>
            </a:r>
            <a:r>
              <a:rPr lang="vi-VN" alt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vi-VN" altLang="en-US" sz="4500">
                <a:latin typeface="Arial" panose="020B0604020202020204" pitchFamily="34" charset="0"/>
                <a:cs typeface="Arial" panose="020B0604020202020204" pitchFamily="34" charset="0"/>
              </a:rPr>
              <a:t>thông tin về khổ sách là 19 x </a:t>
            </a:r>
            <a:r>
              <a:rPr lang="vi-VN" altLang="en-US" sz="4500">
                <a:latin typeface="Arial" panose="020B0604020202020204" pitchFamily="34" charset="0"/>
                <a:cs typeface="Arial" panose="020B0604020202020204" pitchFamily="34" charset="0"/>
              </a:rPr>
              <a:t>26,5 </a:t>
            </a:r>
            <a:r>
              <a:rPr lang="vi-VN" alt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cm.</a:t>
            </a:r>
          </a:p>
          <a:p>
            <a:pPr algn="just"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alt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Em hiểu thông tin đó như thế nào?</a:t>
            </a:r>
            <a:endParaRPr lang="en-US" altLang="en-US" sz="4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947490" y="907987"/>
            <a:ext cx="1508456" cy="80090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HĐ2</a:t>
            </a:r>
            <a:endParaRPr lang="vi-VN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76558" y="5600700"/>
            <a:ext cx="13919037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alt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vi-VN" alt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hông </a:t>
            </a:r>
            <a:r>
              <a:rPr lang="vi-VN" altLang="en-US" sz="4500">
                <a:latin typeface="Arial" panose="020B0604020202020204" pitchFamily="34" charset="0"/>
                <a:cs typeface="Arial" panose="020B0604020202020204" pitchFamily="34" charset="0"/>
              </a:rPr>
              <a:t>tin về khổ sách là 19 x </a:t>
            </a:r>
            <a:r>
              <a:rPr lang="vi-VN" altLang="en-US" sz="4500">
                <a:latin typeface="Arial" panose="020B0604020202020204" pitchFamily="34" charset="0"/>
                <a:cs typeface="Arial" panose="020B0604020202020204" pitchFamily="34" charset="0"/>
              </a:rPr>
              <a:t>26,5 </a:t>
            </a:r>
            <a:r>
              <a:rPr lang="vi-VN" alt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r>
              <a:rPr lang="en-GB" alt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 cho ta biết:</a:t>
            </a:r>
            <a:endParaRPr lang="vi-VN" altLang="en-US" sz="45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49313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l-NL" sz="450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Chiều rộng của cuốn sách là 19cm.</a:t>
            </a:r>
          </a:p>
          <a:p>
            <a:pPr marL="849313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l-NL" sz="450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Chiều dài </a:t>
            </a:r>
            <a:r>
              <a:rPr lang="nl-NL" sz="45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 cuốn </a:t>
            </a:r>
            <a:r>
              <a:rPr lang="nl-NL" sz="45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sách </a:t>
            </a:r>
            <a:r>
              <a:rPr lang="nl-NL" sz="450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 26,5 </a:t>
            </a:r>
            <a:r>
              <a:rPr lang="nl-NL" sz="45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cm.</a:t>
            </a:r>
            <a:endParaRPr lang="en-US" sz="4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905629" y="4117348"/>
            <a:ext cx="4800600" cy="8191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40"/>
              </a:lnSpc>
            </a:pPr>
            <a:r>
              <a:rPr lang="en-US" sz="50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 lời</a:t>
            </a:r>
            <a:endParaRPr lang="en-US" sz="50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669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2" grpId="0" animBg="1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1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16061793" y="8233914"/>
            <a:ext cx="1559459" cy="213624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75649" y="296450"/>
            <a:ext cx="1166926" cy="85769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3505200" y="725295"/>
            <a:ext cx="10479694" cy="10061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6000" b="1" smtClean="0">
                <a:solidFill>
                  <a:srgbClr val="5F33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 xét</a:t>
            </a:r>
            <a:endParaRPr lang="en-US" sz="6000" b="1">
              <a:solidFill>
                <a:srgbClr val="5F33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l="14752" t="8277" r="1465" b="9850"/>
          <a:stretch>
            <a:fillRect/>
          </a:stretch>
        </p:blipFill>
        <p:spPr>
          <a:xfrm>
            <a:off x="240537" y="9216242"/>
            <a:ext cx="373640" cy="39755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l="14752" t="8277" r="1465" b="9850"/>
          <a:stretch>
            <a:fillRect/>
          </a:stretch>
        </p:blipFill>
        <p:spPr>
          <a:xfrm>
            <a:off x="17324444" y="327742"/>
            <a:ext cx="373640" cy="397553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570431" y="2476500"/>
            <a:ext cx="17034415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Trong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HĐ3, ta đã chọn gang tay làm </a:t>
            </a:r>
            <a:r>
              <a:rPr lang="en-US" sz="45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đơn vị độ dài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(gọi tắt là đơn vị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endParaRPr lang="en-US" sz="45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Kết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quả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đo được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gọi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là </a:t>
            </a:r>
            <a:r>
              <a:rPr lang="en-US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 </a:t>
            </a:r>
            <a:r>
              <a:rPr lang="en-US" sz="45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 độ dài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(gọi tắt là </a:t>
            </a:r>
            <a:r>
              <a:rPr lang="en-US" sz="45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 dài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) của mặt bàn học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5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Trong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HĐ4, người ta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đã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chọn đoạn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1 xentimét làm đơn vị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và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chiều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chiều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dài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của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cuốn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sách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lần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lượt là 19 cm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26,5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cm.</a:t>
            </a:r>
          </a:p>
        </p:txBody>
      </p:sp>
    </p:spTree>
    <p:extLst>
      <p:ext uri="{BB962C8B-B14F-4D97-AF65-F5344CB8AC3E}">
        <p14:creationId xmlns:p14="http://schemas.microsoft.com/office/powerpoint/2010/main" val="984991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81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14"/>
          <p:cNvGrpSpPr/>
          <p:nvPr/>
        </p:nvGrpSpPr>
        <p:grpSpPr>
          <a:xfrm>
            <a:off x="518182" y="419100"/>
            <a:ext cx="17221200" cy="9440287"/>
            <a:chOff x="-3810" y="0"/>
            <a:chExt cx="1179940" cy="1383974"/>
          </a:xfrm>
        </p:grpSpPr>
        <p:sp>
          <p:nvSpPr>
            <p:cNvPr id="27" name="Freeform 15"/>
            <p:cNvSpPr/>
            <p:nvPr/>
          </p:nvSpPr>
          <p:spPr>
            <a:xfrm>
              <a:off x="-3810" y="16510"/>
              <a:ext cx="1164700" cy="1367464"/>
            </a:xfrm>
            <a:custGeom>
              <a:avLst/>
              <a:gdLst/>
              <a:ahLst/>
              <a:cxnLst/>
              <a:rect l="l" t="t" r="r" b="b"/>
              <a:pathLst>
                <a:path w="1150730" h="1357304">
                  <a:moveTo>
                    <a:pt x="1150730" y="1357304"/>
                  </a:moveTo>
                  <a:lnTo>
                    <a:pt x="0" y="1349684"/>
                  </a:lnTo>
                  <a:lnTo>
                    <a:pt x="0" y="483975"/>
                  </a:lnTo>
                  <a:lnTo>
                    <a:pt x="17780" y="19050"/>
                  </a:lnTo>
                  <a:lnTo>
                    <a:pt x="571607" y="0"/>
                  </a:lnTo>
                  <a:lnTo>
                    <a:pt x="113168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8" name="Freeform 16"/>
            <p:cNvSpPr/>
            <p:nvPr/>
          </p:nvSpPr>
          <p:spPr>
            <a:xfrm>
              <a:off x="-3810" y="0"/>
              <a:ext cx="1179940" cy="1383974"/>
            </a:xfrm>
            <a:custGeom>
              <a:avLst/>
              <a:gdLst/>
              <a:ahLst/>
              <a:cxnLst/>
              <a:rect l="l" t="t" r="r" b="b"/>
              <a:pathLst>
                <a:path w="1179940" h="1383974">
                  <a:moveTo>
                    <a:pt x="1145650" y="21590"/>
                  </a:moveTo>
                  <a:cubicBezTo>
                    <a:pt x="1146920" y="34290"/>
                    <a:pt x="1146920" y="44450"/>
                    <a:pt x="1148190" y="54610"/>
                  </a:cubicBezTo>
                  <a:cubicBezTo>
                    <a:pt x="1150730" y="83805"/>
                    <a:pt x="1152000" y="111987"/>
                    <a:pt x="1154540" y="139161"/>
                  </a:cubicBezTo>
                  <a:cubicBezTo>
                    <a:pt x="1154540" y="178414"/>
                    <a:pt x="1167240" y="952392"/>
                    <a:pt x="1173590" y="991644"/>
                  </a:cubicBezTo>
                  <a:cubicBezTo>
                    <a:pt x="1179940" y="1051026"/>
                    <a:pt x="1176130" y="1111414"/>
                    <a:pt x="1176130" y="1170796"/>
                  </a:cubicBezTo>
                  <a:cubicBezTo>
                    <a:pt x="1176130" y="1223133"/>
                    <a:pt x="1177400" y="1271444"/>
                    <a:pt x="1178670" y="1323014"/>
                  </a:cubicBezTo>
                  <a:cubicBezTo>
                    <a:pt x="1178670" y="1344604"/>
                    <a:pt x="1178670" y="1358574"/>
                    <a:pt x="1178670" y="1382704"/>
                  </a:cubicBezTo>
                  <a:cubicBezTo>
                    <a:pt x="1155810" y="1382704"/>
                    <a:pt x="1135490" y="1383974"/>
                    <a:pt x="1116904" y="1382704"/>
                  </a:cubicBezTo>
                  <a:cubicBezTo>
                    <a:pt x="1061910" y="1377624"/>
                    <a:pt x="1006070" y="1383974"/>
                    <a:pt x="951076" y="1378894"/>
                  </a:cubicBezTo>
                  <a:cubicBezTo>
                    <a:pt x="918080" y="1375084"/>
                    <a:pt x="885929" y="1377624"/>
                    <a:pt x="852933" y="1375084"/>
                  </a:cubicBezTo>
                  <a:cubicBezTo>
                    <a:pt x="837704" y="1373814"/>
                    <a:pt x="822475" y="1372544"/>
                    <a:pt x="807246" y="1371274"/>
                  </a:cubicBezTo>
                  <a:cubicBezTo>
                    <a:pt x="797939" y="1371274"/>
                    <a:pt x="789478" y="1372544"/>
                    <a:pt x="780172" y="1372544"/>
                  </a:cubicBezTo>
                  <a:cubicBezTo>
                    <a:pt x="756482" y="1371274"/>
                    <a:pt x="691335" y="1372544"/>
                    <a:pt x="667645" y="1371274"/>
                  </a:cubicBezTo>
                  <a:cubicBezTo>
                    <a:pt x="650724" y="1370004"/>
                    <a:pt x="312299" y="1378894"/>
                    <a:pt x="295378" y="1377624"/>
                  </a:cubicBezTo>
                  <a:cubicBezTo>
                    <a:pt x="291148" y="1377624"/>
                    <a:pt x="286072" y="1378894"/>
                    <a:pt x="281841" y="1378894"/>
                  </a:cubicBezTo>
                  <a:cubicBezTo>
                    <a:pt x="271689" y="1378894"/>
                    <a:pt x="262382" y="1380164"/>
                    <a:pt x="252229" y="1380164"/>
                  </a:cubicBezTo>
                  <a:cubicBezTo>
                    <a:pt x="226847" y="1380164"/>
                    <a:pt x="202311" y="1378894"/>
                    <a:pt x="176930" y="1377624"/>
                  </a:cubicBezTo>
                  <a:cubicBezTo>
                    <a:pt x="161701" y="1376354"/>
                    <a:pt x="146471" y="1375084"/>
                    <a:pt x="132088" y="1373814"/>
                  </a:cubicBezTo>
                  <a:cubicBezTo>
                    <a:pt x="105014" y="1372544"/>
                    <a:pt x="77940" y="1371274"/>
                    <a:pt x="48260" y="1371274"/>
                  </a:cubicBezTo>
                  <a:cubicBezTo>
                    <a:pt x="38100" y="1371274"/>
                    <a:pt x="29210" y="1371274"/>
                    <a:pt x="19050" y="1370004"/>
                  </a:cubicBezTo>
                  <a:cubicBezTo>
                    <a:pt x="10160" y="1368734"/>
                    <a:pt x="5080" y="1362384"/>
                    <a:pt x="7620" y="1353494"/>
                  </a:cubicBezTo>
                  <a:cubicBezTo>
                    <a:pt x="16510" y="1321767"/>
                    <a:pt x="12700" y="1296605"/>
                    <a:pt x="11430" y="1270437"/>
                  </a:cubicBezTo>
                  <a:cubicBezTo>
                    <a:pt x="10160" y="1217094"/>
                    <a:pt x="6350" y="1164757"/>
                    <a:pt x="7620" y="1111414"/>
                  </a:cubicBezTo>
                  <a:cubicBezTo>
                    <a:pt x="5080" y="1044987"/>
                    <a:pt x="0" y="222699"/>
                    <a:pt x="7620" y="155265"/>
                  </a:cubicBezTo>
                  <a:cubicBezTo>
                    <a:pt x="8890" y="142181"/>
                    <a:pt x="7620" y="128090"/>
                    <a:pt x="8890" y="115006"/>
                  </a:cubicBezTo>
                  <a:cubicBezTo>
                    <a:pt x="10160" y="93870"/>
                    <a:pt x="12700" y="70721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6789" y="30480"/>
                    <a:pt x="70326" y="29210"/>
                  </a:cubicBezTo>
                  <a:cubicBezTo>
                    <a:pt x="93170" y="25400"/>
                    <a:pt x="116013" y="22860"/>
                    <a:pt x="139703" y="20320"/>
                  </a:cubicBezTo>
                  <a:cubicBezTo>
                    <a:pt x="155778" y="17780"/>
                    <a:pt x="171853" y="16510"/>
                    <a:pt x="187082" y="13970"/>
                  </a:cubicBezTo>
                  <a:cubicBezTo>
                    <a:pt x="202311" y="11430"/>
                    <a:pt x="218387" y="8890"/>
                    <a:pt x="233616" y="8890"/>
                  </a:cubicBezTo>
                  <a:cubicBezTo>
                    <a:pt x="250537" y="7620"/>
                    <a:pt x="267458" y="10160"/>
                    <a:pt x="284379" y="8890"/>
                  </a:cubicBezTo>
                  <a:cubicBezTo>
                    <a:pt x="305531" y="8890"/>
                    <a:pt x="688797" y="6350"/>
                    <a:pt x="709948" y="5080"/>
                  </a:cubicBezTo>
                  <a:cubicBezTo>
                    <a:pt x="730254" y="3810"/>
                    <a:pt x="750559" y="2540"/>
                    <a:pt x="771711" y="2540"/>
                  </a:cubicBezTo>
                  <a:cubicBezTo>
                    <a:pt x="806400" y="1270"/>
                    <a:pt x="840242" y="0"/>
                    <a:pt x="874931" y="0"/>
                  </a:cubicBezTo>
                  <a:cubicBezTo>
                    <a:pt x="889314" y="0"/>
                    <a:pt x="904543" y="2540"/>
                    <a:pt x="918926" y="2540"/>
                  </a:cubicBezTo>
                  <a:cubicBezTo>
                    <a:pt x="958691" y="3810"/>
                    <a:pt x="999302" y="5080"/>
                    <a:pt x="1039066" y="7620"/>
                  </a:cubicBezTo>
                  <a:cubicBezTo>
                    <a:pt x="1060218" y="8890"/>
                    <a:pt x="1081370" y="12700"/>
                    <a:pt x="1102521" y="16510"/>
                  </a:cubicBezTo>
                  <a:cubicBezTo>
                    <a:pt x="1107598" y="16510"/>
                    <a:pt x="1112674" y="16510"/>
                    <a:pt x="1116904" y="16510"/>
                  </a:cubicBezTo>
                  <a:cubicBezTo>
                    <a:pt x="1126600" y="17780"/>
                    <a:pt x="1135490" y="20320"/>
                    <a:pt x="1145650" y="21590"/>
                  </a:cubicBezTo>
                  <a:close/>
                  <a:moveTo>
                    <a:pt x="1155810" y="1366194"/>
                  </a:moveTo>
                  <a:cubicBezTo>
                    <a:pt x="1157080" y="1349684"/>
                    <a:pt x="1158350" y="1336984"/>
                    <a:pt x="1158350" y="1324284"/>
                  </a:cubicBezTo>
                  <a:cubicBezTo>
                    <a:pt x="1157080" y="1266411"/>
                    <a:pt x="1155810" y="1213068"/>
                    <a:pt x="1155810" y="1155699"/>
                  </a:cubicBezTo>
                  <a:cubicBezTo>
                    <a:pt x="1155810" y="1129531"/>
                    <a:pt x="1158350" y="1103363"/>
                    <a:pt x="1157080" y="1077194"/>
                  </a:cubicBezTo>
                  <a:cubicBezTo>
                    <a:pt x="1157080" y="1053039"/>
                    <a:pt x="1155810" y="1027877"/>
                    <a:pt x="1154540" y="1003722"/>
                  </a:cubicBezTo>
                  <a:cubicBezTo>
                    <a:pt x="1149460" y="966482"/>
                    <a:pt x="1138030" y="195524"/>
                    <a:pt x="1138030" y="158284"/>
                  </a:cubicBezTo>
                  <a:cubicBezTo>
                    <a:pt x="1135490" y="127084"/>
                    <a:pt x="1132950" y="94877"/>
                    <a:pt x="1130410" y="63500"/>
                  </a:cubicBezTo>
                  <a:cubicBezTo>
                    <a:pt x="1129140" y="44450"/>
                    <a:pt x="1127870" y="43180"/>
                    <a:pt x="1114366" y="41910"/>
                  </a:cubicBezTo>
                  <a:cubicBezTo>
                    <a:pt x="1111828" y="41910"/>
                    <a:pt x="1110136" y="41910"/>
                    <a:pt x="1107598" y="40640"/>
                  </a:cubicBezTo>
                  <a:cubicBezTo>
                    <a:pt x="1086446" y="36830"/>
                    <a:pt x="1064448" y="31750"/>
                    <a:pt x="1043297" y="30480"/>
                  </a:cubicBezTo>
                  <a:cubicBezTo>
                    <a:pt x="991687" y="26670"/>
                    <a:pt x="939231" y="25400"/>
                    <a:pt x="887621" y="22860"/>
                  </a:cubicBezTo>
                  <a:cubicBezTo>
                    <a:pt x="880007" y="22860"/>
                    <a:pt x="871546" y="22860"/>
                    <a:pt x="863932" y="22860"/>
                  </a:cubicBezTo>
                  <a:cubicBezTo>
                    <a:pt x="851241" y="22860"/>
                    <a:pt x="838550" y="22860"/>
                    <a:pt x="826705" y="22860"/>
                  </a:cubicBezTo>
                  <a:cubicBezTo>
                    <a:pt x="799631" y="22860"/>
                    <a:pt x="772557" y="22860"/>
                    <a:pt x="746329" y="24130"/>
                  </a:cubicBezTo>
                  <a:cubicBezTo>
                    <a:pt x="723486" y="25400"/>
                    <a:pt x="338527" y="29210"/>
                    <a:pt x="315684" y="29210"/>
                  </a:cubicBezTo>
                  <a:cubicBezTo>
                    <a:pt x="278457" y="29210"/>
                    <a:pt x="241230" y="26670"/>
                    <a:pt x="204004" y="33020"/>
                  </a:cubicBezTo>
                  <a:cubicBezTo>
                    <a:pt x="184544" y="36830"/>
                    <a:pt x="165931" y="36830"/>
                    <a:pt x="147317" y="38100"/>
                  </a:cubicBezTo>
                  <a:cubicBezTo>
                    <a:pt x="115167" y="41910"/>
                    <a:pt x="83017" y="45720"/>
                    <a:pt x="49530" y="50800"/>
                  </a:cubicBezTo>
                  <a:cubicBezTo>
                    <a:pt x="36830" y="50800"/>
                    <a:pt x="34290" y="53340"/>
                    <a:pt x="33020" y="67702"/>
                  </a:cubicBezTo>
                  <a:cubicBezTo>
                    <a:pt x="31750" y="85818"/>
                    <a:pt x="31750" y="103935"/>
                    <a:pt x="30480" y="122051"/>
                  </a:cubicBezTo>
                  <a:cubicBezTo>
                    <a:pt x="29210" y="152246"/>
                    <a:pt x="26670" y="181433"/>
                    <a:pt x="25400" y="211628"/>
                  </a:cubicBezTo>
                  <a:cubicBezTo>
                    <a:pt x="20320" y="243835"/>
                    <a:pt x="26670" y="1030897"/>
                    <a:pt x="29210" y="1063104"/>
                  </a:cubicBezTo>
                  <a:cubicBezTo>
                    <a:pt x="29210" y="1097324"/>
                    <a:pt x="29210" y="1132550"/>
                    <a:pt x="30480" y="1166770"/>
                  </a:cubicBezTo>
                  <a:cubicBezTo>
                    <a:pt x="30480" y="1191932"/>
                    <a:pt x="33020" y="1217094"/>
                    <a:pt x="33020" y="1242256"/>
                  </a:cubicBezTo>
                  <a:cubicBezTo>
                    <a:pt x="33020" y="1269431"/>
                    <a:pt x="33020" y="1296606"/>
                    <a:pt x="31750" y="1324284"/>
                  </a:cubicBezTo>
                  <a:cubicBezTo>
                    <a:pt x="31750" y="1328094"/>
                    <a:pt x="31750" y="1330634"/>
                    <a:pt x="31750" y="1334444"/>
                  </a:cubicBezTo>
                  <a:cubicBezTo>
                    <a:pt x="31750" y="1344604"/>
                    <a:pt x="35560" y="1348414"/>
                    <a:pt x="44450" y="1348414"/>
                  </a:cubicBezTo>
                  <a:cubicBezTo>
                    <a:pt x="58481" y="1348414"/>
                    <a:pt x="70326" y="1349684"/>
                    <a:pt x="81325" y="1349684"/>
                  </a:cubicBezTo>
                  <a:cubicBezTo>
                    <a:pt x="97400" y="1349684"/>
                    <a:pt x="114321" y="1347144"/>
                    <a:pt x="130396" y="1349684"/>
                  </a:cubicBezTo>
                  <a:cubicBezTo>
                    <a:pt x="156624" y="1353494"/>
                    <a:pt x="182852" y="1356034"/>
                    <a:pt x="209080" y="1354764"/>
                  </a:cubicBezTo>
                  <a:cubicBezTo>
                    <a:pt x="226001" y="1353494"/>
                    <a:pt x="242076" y="1356034"/>
                    <a:pt x="258998" y="1356034"/>
                  </a:cubicBezTo>
                  <a:cubicBezTo>
                    <a:pt x="283533" y="1356034"/>
                    <a:pt x="308069" y="1354764"/>
                    <a:pt x="332605" y="1356034"/>
                  </a:cubicBezTo>
                  <a:cubicBezTo>
                    <a:pt x="368986" y="1357304"/>
                    <a:pt x="768327" y="1347144"/>
                    <a:pt x="805554" y="1349684"/>
                  </a:cubicBezTo>
                  <a:cubicBezTo>
                    <a:pt x="821629" y="1350954"/>
                    <a:pt x="837704" y="1352224"/>
                    <a:pt x="852933" y="1352224"/>
                  </a:cubicBezTo>
                  <a:cubicBezTo>
                    <a:pt x="880853" y="1354764"/>
                    <a:pt x="907927" y="1350954"/>
                    <a:pt x="935847" y="1354764"/>
                  </a:cubicBezTo>
                  <a:cubicBezTo>
                    <a:pt x="958691" y="1357304"/>
                    <a:pt x="981534" y="1357304"/>
                    <a:pt x="1004378" y="1359844"/>
                  </a:cubicBezTo>
                  <a:cubicBezTo>
                    <a:pt x="1038221" y="1363654"/>
                    <a:pt x="1072063" y="1366194"/>
                    <a:pt x="1105905" y="1367464"/>
                  </a:cubicBezTo>
                  <a:cubicBezTo>
                    <a:pt x="1118596" y="1367464"/>
                    <a:pt x="1135490" y="1366194"/>
                    <a:pt x="1155810" y="136619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29" name="TextBox 5"/>
          <p:cNvSpPr txBox="1"/>
          <p:nvPr/>
        </p:nvSpPr>
        <p:spPr>
          <a:xfrm>
            <a:off x="3770342" y="680432"/>
            <a:ext cx="10479694" cy="838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5000" b="1" smtClean="0">
                <a:solidFill>
                  <a:srgbClr val="5F33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 dài đoạn thẳng</a:t>
            </a:r>
            <a:endParaRPr lang="en-US" sz="5000" b="1">
              <a:solidFill>
                <a:srgbClr val="5F33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2329603" y="1787300"/>
            <a:ext cx="6001178" cy="2719842"/>
            <a:chOff x="2914222" y="3162300"/>
            <a:chExt cx="6001178" cy="2719842"/>
          </a:xfrm>
        </p:grpSpPr>
        <p:grpSp>
          <p:nvGrpSpPr>
            <p:cNvPr id="30" name="Group 29"/>
            <p:cNvGrpSpPr/>
            <p:nvPr/>
          </p:nvGrpSpPr>
          <p:grpSpPr>
            <a:xfrm>
              <a:off x="3048000" y="3162300"/>
              <a:ext cx="3455662" cy="1335531"/>
              <a:chOff x="5524150" y="782799"/>
              <a:chExt cx="8762237" cy="1335531"/>
            </a:xfrm>
          </p:grpSpPr>
          <p:cxnSp>
            <p:nvCxnSpPr>
              <p:cNvPr id="31" name="Straight Connector 30"/>
              <p:cNvCxnSpPr/>
              <p:nvPr/>
            </p:nvCxnSpPr>
            <p:spPr>
              <a:xfrm flipV="1">
                <a:off x="6189795" y="1725915"/>
                <a:ext cx="6899768" cy="228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C2F87412-107F-44E1-A048-F4EEBBD1BFCE}"/>
                  </a:ext>
                </a:extLst>
              </p:cNvPr>
              <p:cNvSpPr txBox="1"/>
              <p:nvPr/>
            </p:nvSpPr>
            <p:spPr>
              <a:xfrm>
                <a:off x="5524150" y="782799"/>
                <a:ext cx="876650" cy="784830"/>
              </a:xfrm>
              <a:prstGeom prst="rect">
                <a:avLst/>
              </a:prstGeom>
              <a:solidFill>
                <a:schemeClr val="bg1">
                  <a:alpha val="2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450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A</a:t>
                </a:r>
                <a:endParaRPr lang="en-US" sz="45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42CFBD7-EAF3-4CD2-AB8F-420462532F1F}"/>
                  </a:ext>
                </a:extLst>
              </p:cNvPr>
              <p:cNvSpPr txBox="1"/>
              <p:nvPr/>
            </p:nvSpPr>
            <p:spPr>
              <a:xfrm>
                <a:off x="5577357" y="1333500"/>
                <a:ext cx="457200" cy="784830"/>
              </a:xfrm>
              <a:prstGeom prst="rect">
                <a:avLst/>
              </a:prstGeom>
              <a:solidFill>
                <a:schemeClr val="bg1">
                  <a:alpha val="2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45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</a:t>
                </a:r>
                <a:endParaRPr lang="en-US" sz="45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C2F87412-107F-44E1-A048-F4EEBBD1BFCE}"/>
                  </a:ext>
                </a:extLst>
              </p:cNvPr>
              <p:cNvSpPr txBox="1"/>
              <p:nvPr/>
            </p:nvSpPr>
            <p:spPr>
              <a:xfrm>
                <a:off x="12598340" y="782799"/>
                <a:ext cx="1688047" cy="784830"/>
              </a:xfrm>
              <a:prstGeom prst="rect">
                <a:avLst/>
              </a:prstGeom>
              <a:solidFill>
                <a:schemeClr val="bg1">
                  <a:alpha val="2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450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B</a:t>
                </a:r>
                <a:endParaRPr lang="en-US" sz="45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242CFBD7-EAF3-4CD2-AB8F-420462532F1F}"/>
                  </a:ext>
                </a:extLst>
              </p:cNvPr>
              <p:cNvSpPr txBox="1"/>
              <p:nvPr/>
            </p:nvSpPr>
            <p:spPr>
              <a:xfrm>
                <a:off x="12550769" y="1333500"/>
                <a:ext cx="1054966" cy="784830"/>
              </a:xfrm>
              <a:prstGeom prst="rect">
                <a:avLst/>
              </a:prstGeom>
              <a:solidFill>
                <a:schemeClr val="bg1">
                  <a:alpha val="2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45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</a:t>
                </a:r>
                <a:endParaRPr lang="en-US" sz="45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14222" y="4208501"/>
              <a:ext cx="6001178" cy="1673641"/>
            </a:xfrm>
            <a:prstGeom prst="rect">
              <a:avLst/>
            </a:prstGeom>
          </p:spPr>
        </p:pic>
      </p:grpSp>
      <p:grpSp>
        <p:nvGrpSpPr>
          <p:cNvPr id="40" name="Group 39"/>
          <p:cNvGrpSpPr/>
          <p:nvPr/>
        </p:nvGrpSpPr>
        <p:grpSpPr>
          <a:xfrm>
            <a:off x="10153088" y="1813358"/>
            <a:ext cx="6001178" cy="2757942"/>
            <a:chOff x="2914222" y="3124200"/>
            <a:chExt cx="6001178" cy="2757942"/>
          </a:xfrm>
        </p:grpSpPr>
        <p:grpSp>
          <p:nvGrpSpPr>
            <p:cNvPr id="41" name="Group 40"/>
            <p:cNvGrpSpPr/>
            <p:nvPr/>
          </p:nvGrpSpPr>
          <p:grpSpPr>
            <a:xfrm>
              <a:off x="3048000" y="3124200"/>
              <a:ext cx="5438420" cy="1373631"/>
              <a:chOff x="5524150" y="744699"/>
              <a:chExt cx="13789752" cy="1373631"/>
            </a:xfrm>
          </p:grpSpPr>
          <p:cxnSp>
            <p:nvCxnSpPr>
              <p:cNvPr id="43" name="Straight Connector 42"/>
              <p:cNvCxnSpPr/>
              <p:nvPr/>
            </p:nvCxnSpPr>
            <p:spPr>
              <a:xfrm>
                <a:off x="6189795" y="1728195"/>
                <a:ext cx="12037910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2F87412-107F-44E1-A048-F4EEBBD1BFCE}"/>
                  </a:ext>
                </a:extLst>
              </p:cNvPr>
              <p:cNvSpPr txBox="1"/>
              <p:nvPr/>
            </p:nvSpPr>
            <p:spPr>
              <a:xfrm>
                <a:off x="5524150" y="782799"/>
                <a:ext cx="876650" cy="784830"/>
              </a:xfrm>
              <a:prstGeom prst="rect">
                <a:avLst/>
              </a:prstGeom>
              <a:solidFill>
                <a:schemeClr val="bg1">
                  <a:alpha val="2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450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C</a:t>
                </a:r>
                <a:endParaRPr lang="en-US" sz="45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242CFBD7-EAF3-4CD2-AB8F-420462532F1F}"/>
                  </a:ext>
                </a:extLst>
              </p:cNvPr>
              <p:cNvSpPr txBox="1"/>
              <p:nvPr/>
            </p:nvSpPr>
            <p:spPr>
              <a:xfrm>
                <a:off x="5577357" y="1333500"/>
                <a:ext cx="457200" cy="784830"/>
              </a:xfrm>
              <a:prstGeom prst="rect">
                <a:avLst/>
              </a:prstGeom>
              <a:solidFill>
                <a:schemeClr val="bg1">
                  <a:alpha val="2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45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</a:t>
                </a:r>
                <a:endParaRPr lang="en-US" sz="45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C2F87412-107F-44E1-A048-F4EEBBD1BFCE}"/>
                  </a:ext>
                </a:extLst>
              </p:cNvPr>
              <p:cNvSpPr txBox="1"/>
              <p:nvPr/>
            </p:nvSpPr>
            <p:spPr>
              <a:xfrm>
                <a:off x="17625855" y="744699"/>
                <a:ext cx="1688047" cy="784830"/>
              </a:xfrm>
              <a:prstGeom prst="rect">
                <a:avLst/>
              </a:prstGeom>
              <a:solidFill>
                <a:schemeClr val="bg1">
                  <a:alpha val="2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450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D</a:t>
                </a:r>
                <a:endParaRPr lang="en-US" sz="45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242CFBD7-EAF3-4CD2-AB8F-420462532F1F}"/>
                  </a:ext>
                </a:extLst>
              </p:cNvPr>
              <p:cNvSpPr txBox="1"/>
              <p:nvPr/>
            </p:nvSpPr>
            <p:spPr>
              <a:xfrm>
                <a:off x="17578285" y="1295400"/>
                <a:ext cx="1054966" cy="784830"/>
              </a:xfrm>
              <a:prstGeom prst="rect">
                <a:avLst/>
              </a:prstGeom>
              <a:solidFill>
                <a:schemeClr val="bg1">
                  <a:alpha val="2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45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</a:t>
                </a:r>
                <a:endParaRPr lang="en-US" sz="45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14222" y="4208501"/>
              <a:ext cx="6001178" cy="1673641"/>
            </a:xfrm>
            <a:prstGeom prst="rect">
              <a:avLst/>
            </a:prstGeom>
          </p:spPr>
        </p:pic>
      </p:grpSp>
      <p:sp>
        <p:nvSpPr>
          <p:cNvPr id="49" name="Rectangle 48"/>
          <p:cNvSpPr/>
          <p:nvPr/>
        </p:nvSpPr>
        <p:spPr>
          <a:xfrm>
            <a:off x="7807039" y="5702760"/>
            <a:ext cx="2685351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500" i="1">
                <a:latin typeface="Arial" panose="020B0604020202020204" pitchFamily="34" charset="0"/>
                <a:cs typeface="Arial" panose="020B0604020202020204" pitchFamily="34" charset="0"/>
              </a:rPr>
              <a:t>Hình </a:t>
            </a:r>
            <a:r>
              <a:rPr lang="en-US" sz="4500" i="1" smtClean="0">
                <a:latin typeface="Arial" panose="020B0604020202020204" pitchFamily="34" charset="0"/>
                <a:cs typeface="Arial" panose="020B0604020202020204" pitchFamily="34" charset="0"/>
              </a:rPr>
              <a:t>8.29</a:t>
            </a:r>
            <a:endParaRPr lang="en-US" sz="4500" i="1"/>
          </a:p>
        </p:txBody>
      </p:sp>
      <p:sp>
        <p:nvSpPr>
          <p:cNvPr id="50" name="Rectangle 49"/>
          <p:cNvSpPr/>
          <p:nvPr/>
        </p:nvSpPr>
        <p:spPr>
          <a:xfrm>
            <a:off x="1967368" y="4775575"/>
            <a:ext cx="7161414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500" i="1" smtClean="0">
                <a:latin typeface="Arial" panose="020B0604020202020204" pitchFamily="34" charset="0"/>
                <a:cs typeface="Arial" panose="020B0604020202020204" pitchFamily="34" charset="0"/>
              </a:rPr>
              <a:t>Đoạn thẳng AB dài 23mm.</a:t>
            </a:r>
            <a:endParaRPr lang="en-US" sz="4500" i="1"/>
          </a:p>
        </p:txBody>
      </p:sp>
      <p:sp>
        <p:nvSpPr>
          <p:cNvPr id="51" name="Rectangle 50"/>
          <p:cNvSpPr/>
          <p:nvPr/>
        </p:nvSpPr>
        <p:spPr>
          <a:xfrm>
            <a:off x="9993828" y="4805096"/>
            <a:ext cx="7161414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500" i="1" smtClean="0">
                <a:latin typeface="Arial" panose="020B0604020202020204" pitchFamily="34" charset="0"/>
                <a:cs typeface="Arial" panose="020B0604020202020204" pitchFamily="34" charset="0"/>
              </a:rPr>
              <a:t>Đoạn thẳng CD dài 4cm.</a:t>
            </a:r>
            <a:endParaRPr lang="en-US" sz="4500" i="1"/>
          </a:p>
        </p:txBody>
      </p:sp>
      <p:grpSp>
        <p:nvGrpSpPr>
          <p:cNvPr id="52" name="Group 51"/>
          <p:cNvGrpSpPr/>
          <p:nvPr/>
        </p:nvGrpSpPr>
        <p:grpSpPr>
          <a:xfrm>
            <a:off x="990600" y="6543897"/>
            <a:ext cx="15925799" cy="2866802"/>
            <a:chOff x="1665513" y="6501230"/>
            <a:chExt cx="14387523" cy="1817162"/>
          </a:xfrm>
        </p:grpSpPr>
        <p:sp>
          <p:nvSpPr>
            <p:cNvPr id="53" name="Rounded Rectangle 52"/>
            <p:cNvSpPr/>
            <p:nvPr/>
          </p:nvSpPr>
          <p:spPr>
            <a:xfrm>
              <a:off x="1665513" y="6501230"/>
              <a:ext cx="14387523" cy="1817162"/>
            </a:xfrm>
            <a:prstGeom prst="roundRect">
              <a:avLst/>
            </a:prstGeom>
            <a:solidFill>
              <a:srgbClr val="FFFFCC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 prst="coolSlant"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vi-VN" sz="2800" dirty="0">
                <a:solidFill>
                  <a:schemeClr val="tx1"/>
                </a:solidFill>
              </a:endParaRPr>
            </a:p>
          </p:txBody>
        </p:sp>
        <p:sp>
          <p:nvSpPr>
            <p:cNvPr id="54" name="Content Placeholder 2">
              <a:extLst>
                <a:ext uri="{FF2B5EF4-FFF2-40B4-BE49-F238E27FC236}">
                  <a16:creationId xmlns:a16="http://schemas.microsoft.com/office/drawing/2014/main" id="{85F88710-04F3-43DC-98E6-E3E16C3B1771}"/>
                </a:ext>
              </a:extLst>
            </p:cNvPr>
            <p:cNvSpPr txBox="1">
              <a:spLocks/>
            </p:cNvSpPr>
            <p:nvPr/>
          </p:nvSpPr>
          <p:spPr>
            <a:xfrm>
              <a:off x="1922256" y="6570977"/>
              <a:ext cx="13862116" cy="1575001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just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  <a:buNone/>
              </a:pPr>
              <a:r>
                <a:rPr lang="vi-VN" sz="4500">
                  <a:cs typeface="Arial" panose="020B0604020202020204" pitchFamily="34" charset="0"/>
                </a:rPr>
                <a:t>Mỗi đoạn thẳng có một </a:t>
              </a:r>
              <a:r>
                <a:rPr lang="vi-VN" sz="4500">
                  <a:solidFill>
                    <a:srgbClr val="C00000"/>
                  </a:solidFill>
                  <a:cs typeface="Arial" panose="020B0604020202020204" pitchFamily="34" charset="0"/>
                </a:rPr>
                <a:t>độ dài</a:t>
              </a:r>
              <a:r>
                <a:rPr lang="vi-VN" sz="4500">
                  <a:cs typeface="Arial" panose="020B0604020202020204" pitchFamily="34" charset="0"/>
                </a:rPr>
                <a:t>. Khi chọn một đơn vị độ dài thì độ dài mỗi đoạn </a:t>
              </a:r>
              <a:r>
                <a:rPr lang="vi-VN" sz="4500">
                  <a:cs typeface="Arial" panose="020B0604020202020204" pitchFamily="34" charset="0"/>
                </a:rPr>
                <a:t>thẳng </a:t>
              </a:r>
              <a:r>
                <a:rPr lang="vi-VN" sz="4500" smtClean="0">
                  <a:cs typeface="Arial" panose="020B0604020202020204" pitchFamily="34" charset="0"/>
                </a:rPr>
                <a:t>được</a:t>
              </a:r>
              <a:r>
                <a:rPr lang="en-GB" sz="4500" smtClean="0">
                  <a:cs typeface="Arial" panose="020B0604020202020204" pitchFamily="34" charset="0"/>
                </a:rPr>
                <a:t> </a:t>
              </a:r>
              <a:r>
                <a:rPr lang="vi-VN" sz="4500" smtClean="0">
                  <a:cs typeface="Arial" panose="020B0604020202020204" pitchFamily="34" charset="0"/>
                </a:rPr>
                <a:t>biểu </a:t>
              </a:r>
              <a:r>
                <a:rPr lang="vi-VN" sz="4500">
                  <a:cs typeface="Arial" panose="020B0604020202020204" pitchFamily="34" charset="0"/>
                </a:rPr>
                <a:t>diễn bởi một số dương (thường viết kèm đơn vị).</a:t>
              </a:r>
              <a:endParaRPr lang="en-US" sz="4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/>
      <p:bldP spid="5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81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14"/>
          <p:cNvGrpSpPr/>
          <p:nvPr/>
        </p:nvGrpSpPr>
        <p:grpSpPr>
          <a:xfrm>
            <a:off x="838200" y="866419"/>
            <a:ext cx="16611600" cy="8391882"/>
            <a:chOff x="-3810" y="0"/>
            <a:chExt cx="1179940" cy="1383974"/>
          </a:xfrm>
        </p:grpSpPr>
        <p:sp>
          <p:nvSpPr>
            <p:cNvPr id="27" name="Freeform 15"/>
            <p:cNvSpPr/>
            <p:nvPr/>
          </p:nvSpPr>
          <p:spPr>
            <a:xfrm>
              <a:off x="11430" y="16510"/>
              <a:ext cx="1164700" cy="1367464"/>
            </a:xfrm>
            <a:custGeom>
              <a:avLst/>
              <a:gdLst/>
              <a:ahLst/>
              <a:cxnLst/>
              <a:rect l="l" t="t" r="r" b="b"/>
              <a:pathLst>
                <a:path w="1150730" h="1357304">
                  <a:moveTo>
                    <a:pt x="1150730" y="1357304"/>
                  </a:moveTo>
                  <a:lnTo>
                    <a:pt x="0" y="1349684"/>
                  </a:lnTo>
                  <a:lnTo>
                    <a:pt x="0" y="483975"/>
                  </a:lnTo>
                  <a:lnTo>
                    <a:pt x="17780" y="19050"/>
                  </a:lnTo>
                  <a:lnTo>
                    <a:pt x="571607" y="0"/>
                  </a:lnTo>
                  <a:lnTo>
                    <a:pt x="113168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8" name="Freeform 16"/>
            <p:cNvSpPr/>
            <p:nvPr/>
          </p:nvSpPr>
          <p:spPr>
            <a:xfrm>
              <a:off x="-3810" y="0"/>
              <a:ext cx="1179940" cy="1383974"/>
            </a:xfrm>
            <a:custGeom>
              <a:avLst/>
              <a:gdLst/>
              <a:ahLst/>
              <a:cxnLst/>
              <a:rect l="l" t="t" r="r" b="b"/>
              <a:pathLst>
                <a:path w="1179940" h="1383974">
                  <a:moveTo>
                    <a:pt x="1145650" y="21590"/>
                  </a:moveTo>
                  <a:cubicBezTo>
                    <a:pt x="1146920" y="34290"/>
                    <a:pt x="1146920" y="44450"/>
                    <a:pt x="1148190" y="54610"/>
                  </a:cubicBezTo>
                  <a:cubicBezTo>
                    <a:pt x="1150730" y="83805"/>
                    <a:pt x="1152000" y="111987"/>
                    <a:pt x="1154540" y="139161"/>
                  </a:cubicBezTo>
                  <a:cubicBezTo>
                    <a:pt x="1154540" y="178414"/>
                    <a:pt x="1167240" y="952392"/>
                    <a:pt x="1173590" y="991644"/>
                  </a:cubicBezTo>
                  <a:cubicBezTo>
                    <a:pt x="1179940" y="1051026"/>
                    <a:pt x="1176130" y="1111414"/>
                    <a:pt x="1176130" y="1170796"/>
                  </a:cubicBezTo>
                  <a:cubicBezTo>
                    <a:pt x="1176130" y="1223133"/>
                    <a:pt x="1177400" y="1271444"/>
                    <a:pt x="1178670" y="1323014"/>
                  </a:cubicBezTo>
                  <a:cubicBezTo>
                    <a:pt x="1178670" y="1344604"/>
                    <a:pt x="1178670" y="1358574"/>
                    <a:pt x="1178670" y="1382704"/>
                  </a:cubicBezTo>
                  <a:cubicBezTo>
                    <a:pt x="1155810" y="1382704"/>
                    <a:pt x="1135490" y="1383974"/>
                    <a:pt x="1116904" y="1382704"/>
                  </a:cubicBezTo>
                  <a:cubicBezTo>
                    <a:pt x="1061910" y="1377624"/>
                    <a:pt x="1006070" y="1383974"/>
                    <a:pt x="951076" y="1378894"/>
                  </a:cubicBezTo>
                  <a:cubicBezTo>
                    <a:pt x="918080" y="1375084"/>
                    <a:pt x="885929" y="1377624"/>
                    <a:pt x="852933" y="1375084"/>
                  </a:cubicBezTo>
                  <a:cubicBezTo>
                    <a:pt x="837704" y="1373814"/>
                    <a:pt x="822475" y="1372544"/>
                    <a:pt x="807246" y="1371274"/>
                  </a:cubicBezTo>
                  <a:cubicBezTo>
                    <a:pt x="797939" y="1371274"/>
                    <a:pt x="789478" y="1372544"/>
                    <a:pt x="780172" y="1372544"/>
                  </a:cubicBezTo>
                  <a:cubicBezTo>
                    <a:pt x="756482" y="1371274"/>
                    <a:pt x="691335" y="1372544"/>
                    <a:pt x="667645" y="1371274"/>
                  </a:cubicBezTo>
                  <a:cubicBezTo>
                    <a:pt x="650724" y="1370004"/>
                    <a:pt x="312299" y="1378894"/>
                    <a:pt x="295378" y="1377624"/>
                  </a:cubicBezTo>
                  <a:cubicBezTo>
                    <a:pt x="291148" y="1377624"/>
                    <a:pt x="286072" y="1378894"/>
                    <a:pt x="281841" y="1378894"/>
                  </a:cubicBezTo>
                  <a:cubicBezTo>
                    <a:pt x="271689" y="1378894"/>
                    <a:pt x="262382" y="1380164"/>
                    <a:pt x="252229" y="1380164"/>
                  </a:cubicBezTo>
                  <a:cubicBezTo>
                    <a:pt x="226847" y="1380164"/>
                    <a:pt x="202311" y="1378894"/>
                    <a:pt x="176930" y="1377624"/>
                  </a:cubicBezTo>
                  <a:cubicBezTo>
                    <a:pt x="161701" y="1376354"/>
                    <a:pt x="146471" y="1375084"/>
                    <a:pt x="132088" y="1373814"/>
                  </a:cubicBezTo>
                  <a:cubicBezTo>
                    <a:pt x="105014" y="1372544"/>
                    <a:pt x="77940" y="1371274"/>
                    <a:pt x="48260" y="1371274"/>
                  </a:cubicBezTo>
                  <a:cubicBezTo>
                    <a:pt x="38100" y="1371274"/>
                    <a:pt x="29210" y="1371274"/>
                    <a:pt x="19050" y="1370004"/>
                  </a:cubicBezTo>
                  <a:cubicBezTo>
                    <a:pt x="10160" y="1368734"/>
                    <a:pt x="5080" y="1362384"/>
                    <a:pt x="7620" y="1353494"/>
                  </a:cubicBezTo>
                  <a:cubicBezTo>
                    <a:pt x="16510" y="1321767"/>
                    <a:pt x="12700" y="1296605"/>
                    <a:pt x="11430" y="1270437"/>
                  </a:cubicBezTo>
                  <a:cubicBezTo>
                    <a:pt x="10160" y="1217094"/>
                    <a:pt x="6350" y="1164757"/>
                    <a:pt x="7620" y="1111414"/>
                  </a:cubicBezTo>
                  <a:cubicBezTo>
                    <a:pt x="5080" y="1044987"/>
                    <a:pt x="0" y="222699"/>
                    <a:pt x="7620" y="155265"/>
                  </a:cubicBezTo>
                  <a:cubicBezTo>
                    <a:pt x="8890" y="142181"/>
                    <a:pt x="7620" y="128090"/>
                    <a:pt x="8890" y="115006"/>
                  </a:cubicBezTo>
                  <a:cubicBezTo>
                    <a:pt x="10160" y="93870"/>
                    <a:pt x="12700" y="70721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6789" y="30480"/>
                    <a:pt x="70326" y="29210"/>
                  </a:cubicBezTo>
                  <a:cubicBezTo>
                    <a:pt x="93170" y="25400"/>
                    <a:pt x="116013" y="22860"/>
                    <a:pt x="139703" y="20320"/>
                  </a:cubicBezTo>
                  <a:cubicBezTo>
                    <a:pt x="155778" y="17780"/>
                    <a:pt x="171853" y="16510"/>
                    <a:pt x="187082" y="13970"/>
                  </a:cubicBezTo>
                  <a:cubicBezTo>
                    <a:pt x="202311" y="11430"/>
                    <a:pt x="218387" y="8890"/>
                    <a:pt x="233616" y="8890"/>
                  </a:cubicBezTo>
                  <a:cubicBezTo>
                    <a:pt x="250537" y="7620"/>
                    <a:pt x="267458" y="10160"/>
                    <a:pt x="284379" y="8890"/>
                  </a:cubicBezTo>
                  <a:cubicBezTo>
                    <a:pt x="305531" y="8890"/>
                    <a:pt x="688797" y="6350"/>
                    <a:pt x="709948" y="5080"/>
                  </a:cubicBezTo>
                  <a:cubicBezTo>
                    <a:pt x="730254" y="3810"/>
                    <a:pt x="750559" y="2540"/>
                    <a:pt x="771711" y="2540"/>
                  </a:cubicBezTo>
                  <a:cubicBezTo>
                    <a:pt x="806400" y="1270"/>
                    <a:pt x="840242" y="0"/>
                    <a:pt x="874931" y="0"/>
                  </a:cubicBezTo>
                  <a:cubicBezTo>
                    <a:pt x="889314" y="0"/>
                    <a:pt x="904543" y="2540"/>
                    <a:pt x="918926" y="2540"/>
                  </a:cubicBezTo>
                  <a:cubicBezTo>
                    <a:pt x="958691" y="3810"/>
                    <a:pt x="999302" y="5080"/>
                    <a:pt x="1039066" y="7620"/>
                  </a:cubicBezTo>
                  <a:cubicBezTo>
                    <a:pt x="1060218" y="8890"/>
                    <a:pt x="1081370" y="12700"/>
                    <a:pt x="1102521" y="16510"/>
                  </a:cubicBezTo>
                  <a:cubicBezTo>
                    <a:pt x="1107598" y="16510"/>
                    <a:pt x="1112674" y="16510"/>
                    <a:pt x="1116904" y="16510"/>
                  </a:cubicBezTo>
                  <a:cubicBezTo>
                    <a:pt x="1126600" y="17780"/>
                    <a:pt x="1135490" y="20320"/>
                    <a:pt x="1145650" y="21590"/>
                  </a:cubicBezTo>
                  <a:close/>
                  <a:moveTo>
                    <a:pt x="1155810" y="1366194"/>
                  </a:moveTo>
                  <a:cubicBezTo>
                    <a:pt x="1157080" y="1349684"/>
                    <a:pt x="1158350" y="1336984"/>
                    <a:pt x="1158350" y="1324284"/>
                  </a:cubicBezTo>
                  <a:cubicBezTo>
                    <a:pt x="1157080" y="1266411"/>
                    <a:pt x="1155810" y="1213068"/>
                    <a:pt x="1155810" y="1155699"/>
                  </a:cubicBezTo>
                  <a:cubicBezTo>
                    <a:pt x="1155810" y="1129531"/>
                    <a:pt x="1158350" y="1103363"/>
                    <a:pt x="1157080" y="1077194"/>
                  </a:cubicBezTo>
                  <a:cubicBezTo>
                    <a:pt x="1157080" y="1053039"/>
                    <a:pt x="1155810" y="1027877"/>
                    <a:pt x="1154540" y="1003722"/>
                  </a:cubicBezTo>
                  <a:cubicBezTo>
                    <a:pt x="1149460" y="966482"/>
                    <a:pt x="1138030" y="195524"/>
                    <a:pt x="1138030" y="158284"/>
                  </a:cubicBezTo>
                  <a:cubicBezTo>
                    <a:pt x="1135490" y="127084"/>
                    <a:pt x="1132950" y="94877"/>
                    <a:pt x="1130410" y="63500"/>
                  </a:cubicBezTo>
                  <a:cubicBezTo>
                    <a:pt x="1129140" y="44450"/>
                    <a:pt x="1127870" y="43180"/>
                    <a:pt x="1114366" y="41910"/>
                  </a:cubicBezTo>
                  <a:cubicBezTo>
                    <a:pt x="1111828" y="41910"/>
                    <a:pt x="1110136" y="41910"/>
                    <a:pt x="1107598" y="40640"/>
                  </a:cubicBezTo>
                  <a:cubicBezTo>
                    <a:pt x="1086446" y="36830"/>
                    <a:pt x="1064448" y="31750"/>
                    <a:pt x="1043297" y="30480"/>
                  </a:cubicBezTo>
                  <a:cubicBezTo>
                    <a:pt x="991687" y="26670"/>
                    <a:pt x="939231" y="25400"/>
                    <a:pt x="887621" y="22860"/>
                  </a:cubicBezTo>
                  <a:cubicBezTo>
                    <a:pt x="880007" y="22860"/>
                    <a:pt x="871546" y="22860"/>
                    <a:pt x="863932" y="22860"/>
                  </a:cubicBezTo>
                  <a:cubicBezTo>
                    <a:pt x="851241" y="22860"/>
                    <a:pt x="838550" y="22860"/>
                    <a:pt x="826705" y="22860"/>
                  </a:cubicBezTo>
                  <a:cubicBezTo>
                    <a:pt x="799631" y="22860"/>
                    <a:pt x="772557" y="22860"/>
                    <a:pt x="746329" y="24130"/>
                  </a:cubicBezTo>
                  <a:cubicBezTo>
                    <a:pt x="723486" y="25400"/>
                    <a:pt x="338527" y="29210"/>
                    <a:pt x="315684" y="29210"/>
                  </a:cubicBezTo>
                  <a:cubicBezTo>
                    <a:pt x="278457" y="29210"/>
                    <a:pt x="241230" y="26670"/>
                    <a:pt x="204004" y="33020"/>
                  </a:cubicBezTo>
                  <a:cubicBezTo>
                    <a:pt x="184544" y="36830"/>
                    <a:pt x="165931" y="36830"/>
                    <a:pt x="147317" y="38100"/>
                  </a:cubicBezTo>
                  <a:cubicBezTo>
                    <a:pt x="115167" y="41910"/>
                    <a:pt x="83017" y="45720"/>
                    <a:pt x="49530" y="50800"/>
                  </a:cubicBezTo>
                  <a:cubicBezTo>
                    <a:pt x="36830" y="50800"/>
                    <a:pt x="34290" y="53340"/>
                    <a:pt x="33020" y="67702"/>
                  </a:cubicBezTo>
                  <a:cubicBezTo>
                    <a:pt x="31750" y="85818"/>
                    <a:pt x="31750" y="103935"/>
                    <a:pt x="30480" y="122051"/>
                  </a:cubicBezTo>
                  <a:cubicBezTo>
                    <a:pt x="29210" y="152246"/>
                    <a:pt x="26670" y="181433"/>
                    <a:pt x="25400" y="211628"/>
                  </a:cubicBezTo>
                  <a:cubicBezTo>
                    <a:pt x="20320" y="243835"/>
                    <a:pt x="26670" y="1030897"/>
                    <a:pt x="29210" y="1063104"/>
                  </a:cubicBezTo>
                  <a:cubicBezTo>
                    <a:pt x="29210" y="1097324"/>
                    <a:pt x="29210" y="1132550"/>
                    <a:pt x="30480" y="1166770"/>
                  </a:cubicBezTo>
                  <a:cubicBezTo>
                    <a:pt x="30480" y="1191932"/>
                    <a:pt x="33020" y="1217094"/>
                    <a:pt x="33020" y="1242256"/>
                  </a:cubicBezTo>
                  <a:cubicBezTo>
                    <a:pt x="33020" y="1269431"/>
                    <a:pt x="33020" y="1296606"/>
                    <a:pt x="31750" y="1324284"/>
                  </a:cubicBezTo>
                  <a:cubicBezTo>
                    <a:pt x="31750" y="1328094"/>
                    <a:pt x="31750" y="1330634"/>
                    <a:pt x="31750" y="1334444"/>
                  </a:cubicBezTo>
                  <a:cubicBezTo>
                    <a:pt x="31750" y="1344604"/>
                    <a:pt x="35560" y="1348414"/>
                    <a:pt x="44450" y="1348414"/>
                  </a:cubicBezTo>
                  <a:cubicBezTo>
                    <a:pt x="58481" y="1348414"/>
                    <a:pt x="70326" y="1349684"/>
                    <a:pt x="81325" y="1349684"/>
                  </a:cubicBezTo>
                  <a:cubicBezTo>
                    <a:pt x="97400" y="1349684"/>
                    <a:pt x="114321" y="1347144"/>
                    <a:pt x="130396" y="1349684"/>
                  </a:cubicBezTo>
                  <a:cubicBezTo>
                    <a:pt x="156624" y="1353494"/>
                    <a:pt x="182852" y="1356034"/>
                    <a:pt x="209080" y="1354764"/>
                  </a:cubicBezTo>
                  <a:cubicBezTo>
                    <a:pt x="226001" y="1353494"/>
                    <a:pt x="242076" y="1356034"/>
                    <a:pt x="258998" y="1356034"/>
                  </a:cubicBezTo>
                  <a:cubicBezTo>
                    <a:pt x="283533" y="1356034"/>
                    <a:pt x="308069" y="1354764"/>
                    <a:pt x="332605" y="1356034"/>
                  </a:cubicBezTo>
                  <a:cubicBezTo>
                    <a:pt x="368986" y="1357304"/>
                    <a:pt x="768327" y="1347144"/>
                    <a:pt x="805554" y="1349684"/>
                  </a:cubicBezTo>
                  <a:cubicBezTo>
                    <a:pt x="821629" y="1350954"/>
                    <a:pt x="837704" y="1352224"/>
                    <a:pt x="852933" y="1352224"/>
                  </a:cubicBezTo>
                  <a:cubicBezTo>
                    <a:pt x="880853" y="1354764"/>
                    <a:pt x="907927" y="1350954"/>
                    <a:pt x="935847" y="1354764"/>
                  </a:cubicBezTo>
                  <a:cubicBezTo>
                    <a:pt x="958691" y="1357304"/>
                    <a:pt x="981534" y="1357304"/>
                    <a:pt x="1004378" y="1359844"/>
                  </a:cubicBezTo>
                  <a:cubicBezTo>
                    <a:pt x="1038221" y="1363654"/>
                    <a:pt x="1072063" y="1366194"/>
                    <a:pt x="1105905" y="1367464"/>
                  </a:cubicBezTo>
                  <a:cubicBezTo>
                    <a:pt x="1118596" y="1367464"/>
                    <a:pt x="1135490" y="1366194"/>
                    <a:pt x="1155810" y="136619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29" name="TextBox 5"/>
          <p:cNvSpPr txBox="1"/>
          <p:nvPr/>
        </p:nvSpPr>
        <p:spPr>
          <a:xfrm>
            <a:off x="3744144" y="1485900"/>
            <a:ext cx="10479694" cy="838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5000" b="1" smtClean="0">
                <a:solidFill>
                  <a:srgbClr val="5F33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 dài đoạn thẳng</a:t>
            </a:r>
            <a:endParaRPr lang="en-US" sz="5000" b="1">
              <a:solidFill>
                <a:srgbClr val="5F33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08708" y="3162300"/>
            <a:ext cx="1515056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22288" indent="-522288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Chẳng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hạn trong Hình 8.29, đoạn thẳng AB dài 23 mm, đoạn thẳng CD dài 4 cm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ta viết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AB = 23mm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CD =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4 cm.</a:t>
            </a:r>
          </a:p>
          <a:p>
            <a:pPr marL="522288" indent="-522288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Độ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dài đoạn thẳng AB còn gọi là </a:t>
            </a:r>
            <a:r>
              <a:rPr lang="en-US" sz="45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khoảng cách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 giữa hai điểm A và B. Ta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quy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ước khoảng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cách giữa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hai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điểm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trùng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nhau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bằng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0 (đơn vị).</a:t>
            </a:r>
          </a:p>
        </p:txBody>
      </p:sp>
    </p:spTree>
    <p:extLst>
      <p:ext uri="{BB962C8B-B14F-4D97-AF65-F5344CB8AC3E}">
        <p14:creationId xmlns:p14="http://schemas.microsoft.com/office/powerpoint/2010/main" val="3119879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1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16364500" y="73302"/>
            <a:ext cx="1408590" cy="1929575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2874669" y="797479"/>
            <a:ext cx="12696309" cy="7545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b="1" smtClean="0">
                <a:solidFill>
                  <a:srgbClr val="5F33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còn biết những đơn vị đo độ dài nào khác.</a:t>
            </a:r>
            <a:endParaRPr lang="en-US" sz="4500" b="1">
              <a:solidFill>
                <a:srgbClr val="5F33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12398" y="8905710"/>
            <a:ext cx="1532968" cy="1126731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759827" y="2567495"/>
            <a:ext cx="16301549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5088" indent="-65088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vi-VN" sz="4500" b="1" i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 </a:t>
            </a:r>
            <a:r>
              <a:rPr lang="vi-VN" sz="4500" b="1" i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ý</a:t>
            </a:r>
            <a:r>
              <a:rPr lang="en-GB" sz="4500" b="1" i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vi-VN" sz="4500" b="1" i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500">
                <a:latin typeface="Arial" panose="020B0604020202020204" pitchFamily="34" charset="0"/>
                <a:cs typeface="Arial" panose="020B0604020202020204" pitchFamily="34" charset="0"/>
              </a:rPr>
              <a:t>Với những đoạn thẳng </a:t>
            </a:r>
            <a:r>
              <a:rPr lang="vi-VN" sz="4500">
                <a:latin typeface="Arial" panose="020B0604020202020204" pitchFamily="34" charset="0"/>
                <a:cs typeface="Arial" panose="020B0604020202020204" pitchFamily="34" charset="0"/>
              </a:rPr>
              <a:t>có </a:t>
            </a:r>
            <a:r>
              <a:rPr lang="vi-VN" sz="4500" smtClean="0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GB" sz="45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500" smtClean="0">
                <a:latin typeface="Arial" panose="020B0604020202020204" pitchFamily="34" charset="0"/>
                <a:cs typeface="Arial" panose="020B0604020202020204" pitchFamily="34" charset="0"/>
              </a:rPr>
              <a:t>dài </a:t>
            </a:r>
            <a:r>
              <a:rPr lang="vi-VN" sz="4500">
                <a:latin typeface="Arial" panose="020B0604020202020204" pitchFamily="34" charset="0"/>
                <a:cs typeface="Arial" panose="020B0604020202020204" pitchFamily="34" charset="0"/>
              </a:rPr>
              <a:t>lớn hơn độ dài </a:t>
            </a:r>
            <a:r>
              <a:rPr lang="vi-VN" sz="4500">
                <a:latin typeface="Arial" panose="020B0604020202020204" pitchFamily="34" charset="0"/>
                <a:cs typeface="Arial" panose="020B0604020202020204" pitchFamily="34" charset="0"/>
              </a:rPr>
              <a:t>của </a:t>
            </a:r>
            <a:r>
              <a:rPr lang="vi-VN" sz="4500" smtClean="0">
                <a:latin typeface="Arial" panose="020B0604020202020204" pitchFamily="34" charset="0"/>
                <a:cs typeface="Arial" panose="020B0604020202020204" pitchFamily="34" charset="0"/>
              </a:rPr>
              <a:t>thước</a:t>
            </a:r>
            <a:r>
              <a:rPr lang="en-GB" sz="45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500" smtClean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sz="4500" smtClean="0">
                <a:latin typeface="Arial" panose="020B0604020202020204" pitchFamily="34" charset="0"/>
                <a:cs typeface="Arial" panose="020B0604020202020204" pitchFamily="34" charset="0"/>
              </a:rPr>
              <a:t>ẳ</a:t>
            </a:r>
            <a:r>
              <a:rPr lang="vi-VN" sz="4500" smtClean="0">
                <a:latin typeface="Arial" panose="020B0604020202020204" pitchFamily="34" charset="0"/>
                <a:cs typeface="Arial" panose="020B0604020202020204" pitchFamily="34" charset="0"/>
              </a:rPr>
              <a:t>ng,</a:t>
            </a:r>
            <a:r>
              <a:rPr lang="en-GB" sz="45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500" smtClean="0">
                <a:latin typeface="Arial" panose="020B0604020202020204" pitchFamily="34" charset="0"/>
                <a:cs typeface="Arial" panose="020B0604020202020204" pitchFamily="34" charset="0"/>
              </a:rPr>
              <a:t>ta v</a:t>
            </a:r>
            <a:r>
              <a:rPr lang="en-GB" sz="4500" smtClean="0">
                <a:latin typeface="Arial" panose="020B0604020202020204" pitchFamily="34" charset="0"/>
                <a:cs typeface="Arial" panose="020B0604020202020204" pitchFamily="34" charset="0"/>
              </a:rPr>
              <a:t>ẫ</a:t>
            </a:r>
            <a:r>
              <a:rPr lang="vi-VN" sz="4500" smtClean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vi-VN" sz="4500">
                <a:latin typeface="Arial" panose="020B0604020202020204" pitchFamily="34" charset="0"/>
                <a:cs typeface="Arial" panose="020B0604020202020204" pitchFamily="34" charset="0"/>
              </a:rPr>
              <a:t>có </a:t>
            </a:r>
            <a:r>
              <a:rPr lang="vi-VN" sz="4500" smtClean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sz="4500" smtClean="0">
                <a:latin typeface="Arial" panose="020B0604020202020204" pitchFamily="34" charset="0"/>
                <a:cs typeface="Arial" panose="020B0604020202020204" pitchFamily="34" charset="0"/>
              </a:rPr>
              <a:t>ể</a:t>
            </a:r>
            <a:r>
              <a:rPr lang="vi-VN" sz="45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500">
                <a:latin typeface="Arial" panose="020B0604020202020204" pitchFamily="34" charset="0"/>
                <a:cs typeface="Arial" panose="020B0604020202020204" pitchFamily="34" charset="0"/>
              </a:rPr>
              <a:t>dùng </a:t>
            </a:r>
            <a:r>
              <a:rPr lang="vi-VN" sz="4500">
                <a:latin typeface="Arial" panose="020B0604020202020204" pitchFamily="34" charset="0"/>
                <a:cs typeface="Arial" panose="020B0604020202020204" pitchFamily="34" charset="0"/>
              </a:rPr>
              <a:t>thước </a:t>
            </a:r>
            <a:r>
              <a:rPr lang="vi-VN" sz="4500" smtClean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sz="4500" smtClean="0">
                <a:latin typeface="Arial" panose="020B0604020202020204" pitchFamily="34" charset="0"/>
                <a:cs typeface="Arial" panose="020B0604020202020204" pitchFamily="34" charset="0"/>
              </a:rPr>
              <a:t>ẳ</a:t>
            </a:r>
            <a:r>
              <a:rPr lang="vi-VN" sz="4500" smtClean="0">
                <a:latin typeface="Arial" panose="020B0604020202020204" pitchFamily="34" charset="0"/>
                <a:cs typeface="Arial" panose="020B0604020202020204" pitchFamily="34" charset="0"/>
              </a:rPr>
              <a:t>ng đ</a:t>
            </a:r>
            <a:r>
              <a:rPr lang="en-GB" sz="4500" smtClean="0">
                <a:latin typeface="Arial" panose="020B0604020202020204" pitchFamily="34" charset="0"/>
                <a:cs typeface="Arial" panose="020B0604020202020204" pitchFamily="34" charset="0"/>
              </a:rPr>
              <a:t>ể </a:t>
            </a:r>
            <a:r>
              <a:rPr lang="vi-VN" sz="4500" smtClean="0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vi-VN" sz="450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vi-VN" sz="4500" smtClean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GB" sz="4500" smtClean="0">
                <a:latin typeface="Arial" panose="020B0604020202020204" pitchFamily="34" charset="0"/>
                <a:cs typeface="Arial" panose="020B0604020202020204" pitchFamily="34" charset="0"/>
              </a:rPr>
              <a:t>ẳ</a:t>
            </a:r>
            <a:r>
              <a:rPr lang="vi-VN" sz="4500" smtClean="0">
                <a:latin typeface="Arial" panose="020B0604020202020204" pitchFamily="34" charset="0"/>
                <a:cs typeface="Arial" panose="020B0604020202020204" pitchFamily="34" charset="0"/>
              </a:rPr>
              <a:t>ng </a:t>
            </a:r>
            <a:r>
              <a:rPr lang="vi-VN" sz="4500">
                <a:latin typeface="Arial" panose="020B0604020202020204" pitchFamily="34" charset="0"/>
                <a:cs typeface="Arial" panose="020B0604020202020204" pitchFamily="34" charset="0"/>
              </a:rPr>
              <a:t>hạn như hình sau:</a:t>
            </a:r>
            <a:endParaRPr lang="en-US" sz="4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759827" y="348626"/>
            <a:ext cx="1971078" cy="17271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055" y="5304937"/>
            <a:ext cx="12871502" cy="2908371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13855857" y="4458570"/>
            <a:ext cx="4177726" cy="5573871"/>
            <a:chOff x="12449940" y="6609908"/>
            <a:chExt cx="4177726" cy="5573871"/>
          </a:xfrm>
        </p:grpSpPr>
        <p:sp>
          <p:nvSpPr>
            <p:cNvPr id="18" name="Rounded Rectangular Callout 17"/>
            <p:cNvSpPr/>
            <p:nvPr/>
          </p:nvSpPr>
          <p:spPr>
            <a:xfrm>
              <a:off x="12449940" y="6609908"/>
              <a:ext cx="4177726" cy="2858556"/>
            </a:xfrm>
            <a:prstGeom prst="wedgeRoundRectCallout">
              <a:avLst>
                <a:gd name="adj1" fmla="val -2601"/>
                <a:gd name="adj2" fmla="val 67710"/>
                <a:gd name="adj3" fmla="val 16667"/>
              </a:avLst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grpSp>
          <p:nvGrpSpPr>
            <p:cNvPr id="19" name="Group 18"/>
            <p:cNvGrpSpPr/>
            <p:nvPr/>
          </p:nvGrpSpPr>
          <p:grpSpPr>
            <a:xfrm>
              <a:off x="12827292" y="6823468"/>
              <a:ext cx="3572073" cy="5360311"/>
              <a:chOff x="12827292" y="6823468"/>
              <a:chExt cx="3572073" cy="5360311"/>
            </a:xfrm>
          </p:grpSpPr>
          <p:pic>
            <p:nvPicPr>
              <p:cNvPr id="20" name="Picture 19"/>
              <p:cNvPicPr>
                <a:picLocks noChangeAspect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666145" y="10217748"/>
                <a:ext cx="2496004" cy="1966031"/>
              </a:xfrm>
              <a:prstGeom prst="rect">
                <a:avLst/>
              </a:prstGeom>
            </p:spPr>
          </p:pic>
          <p:sp>
            <p:nvSpPr>
              <p:cNvPr id="21" name="Rectangle 20"/>
              <p:cNvSpPr/>
              <p:nvPr/>
            </p:nvSpPr>
            <p:spPr>
              <a:xfrm>
                <a:off x="12827292" y="6823468"/>
                <a:ext cx="3572073" cy="24314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 = AM + MB</a:t>
                </a:r>
              </a:p>
              <a:p>
                <a:pPr algn="just">
                  <a:lnSpc>
                    <a:spcPct val="11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= 20 + 4</a:t>
                </a:r>
              </a:p>
              <a:p>
                <a:pPr algn="just">
                  <a:lnSpc>
                    <a:spcPct val="11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= 24 cm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69811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1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5"/>
          <p:cNvSpPr/>
          <p:nvPr/>
        </p:nvSpPr>
        <p:spPr>
          <a:xfrm>
            <a:off x="228600" y="419100"/>
            <a:ext cx="17727319" cy="5809230"/>
          </a:xfrm>
          <a:custGeom>
            <a:avLst/>
            <a:gdLst/>
            <a:ahLst/>
            <a:cxnLst/>
            <a:rect l="l" t="t" r="r" b="b"/>
            <a:pathLst>
              <a:path w="1150730" h="1357304">
                <a:moveTo>
                  <a:pt x="1150730" y="1357304"/>
                </a:moveTo>
                <a:lnTo>
                  <a:pt x="0" y="1349684"/>
                </a:lnTo>
                <a:lnTo>
                  <a:pt x="0" y="483975"/>
                </a:lnTo>
                <a:lnTo>
                  <a:pt x="17780" y="19050"/>
                </a:lnTo>
                <a:lnTo>
                  <a:pt x="571607" y="0"/>
                </a:lnTo>
                <a:lnTo>
                  <a:pt x="1131680" y="5080"/>
                </a:lnTo>
                <a:close/>
              </a:path>
            </a:pathLst>
          </a:custGeom>
          <a:solidFill>
            <a:srgbClr val="FFFFFF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5400000">
            <a:off x="16606138" y="8510435"/>
            <a:ext cx="1303937" cy="1786215"/>
          </a:xfrm>
          <a:prstGeom prst="rect">
            <a:avLst/>
          </a:prstGeom>
        </p:spPr>
      </p:pic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2690068" y="1772743"/>
            <a:ext cx="14955675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altLang="en-US" sz="4000">
                <a:latin typeface="Arial" panose="020B0604020202020204" pitchFamily="34" charset="0"/>
                <a:cs typeface="Arial" panose="020B0604020202020204" pitchFamily="34" charset="0"/>
              </a:rPr>
              <a:t>Dùng thước có vạch chia để đo độ dài các đoạn </a:t>
            </a:r>
            <a:r>
              <a:rPr lang="vi-VN" altLang="en-US" sz="4000">
                <a:latin typeface="Arial" panose="020B0604020202020204" pitchFamily="34" charset="0"/>
                <a:cs typeface="Arial" panose="020B0604020202020204" pitchFamily="34" charset="0"/>
              </a:rPr>
              <a:t>thẳng </a:t>
            </a:r>
            <a:r>
              <a:rPr lang="vi-VN" altLang="en-US" sz="4000" smtClean="0">
                <a:latin typeface="Arial" panose="020B0604020202020204" pitchFamily="34" charset="0"/>
                <a:cs typeface="Arial" panose="020B0604020202020204" pitchFamily="34" charset="0"/>
              </a:rPr>
              <a:t>AB,</a:t>
            </a:r>
            <a:r>
              <a:rPr lang="en-GB" altLang="en-US" sz="40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en-US" sz="4000" smtClean="0">
                <a:latin typeface="Arial" panose="020B0604020202020204" pitchFamily="34" charset="0"/>
                <a:cs typeface="Arial" panose="020B0604020202020204" pitchFamily="34" charset="0"/>
              </a:rPr>
              <a:t>CD</a:t>
            </a:r>
            <a:r>
              <a:rPr lang="vi-VN" altLang="en-US" sz="4000">
                <a:latin typeface="Arial" panose="020B0604020202020204" pitchFamily="34" charset="0"/>
                <a:cs typeface="Arial" panose="020B0604020202020204" pitchFamily="34" charset="0"/>
              </a:rPr>
              <a:t>, EG trong Hình </a:t>
            </a:r>
            <a:r>
              <a:rPr lang="vi-VN" altLang="en-US" sz="4000">
                <a:latin typeface="Arial" panose="020B0604020202020204" pitchFamily="34" charset="0"/>
                <a:cs typeface="Arial" panose="020B0604020202020204" pitchFamily="34" charset="0"/>
              </a:rPr>
              <a:t>8.31 </a:t>
            </a:r>
            <a:r>
              <a:rPr lang="vi-VN" altLang="en-US" sz="4000" smtClean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GB" altLang="en-US" sz="4000" smtClean="0">
                <a:latin typeface="Arial" panose="020B0604020202020204" pitchFamily="34" charset="0"/>
                <a:cs typeface="Arial" panose="020B0604020202020204" pitchFamily="34" charset="0"/>
              </a:rPr>
              <a:t>ồ</a:t>
            </a:r>
            <a:r>
              <a:rPr lang="vi-VN" altLang="en-US" sz="4000" smtClean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vi-VN" altLang="en-US" sz="4000">
                <a:latin typeface="Arial" panose="020B0604020202020204" pitchFamily="34" charset="0"/>
                <a:cs typeface="Arial" panose="020B0604020202020204" pitchFamily="34" charset="0"/>
              </a:rPr>
              <a:t>trả lời các câu hỏi </a:t>
            </a:r>
            <a:r>
              <a:rPr lang="vi-VN" altLang="en-US" sz="4000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vi-VN" altLang="en-US" sz="400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vi-VN" altLang="en-US" sz="4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altLang="en-US" sz="4000">
                <a:latin typeface="Arial" panose="020B0604020202020204" pitchFamily="34" charset="0"/>
                <a:cs typeface="Arial" panose="020B0604020202020204" pitchFamily="34" charset="0"/>
              </a:rPr>
              <a:t>a) Đoạn thẳng AB có dài bằng đoạn thẳng EG </a:t>
            </a:r>
            <a:r>
              <a:rPr lang="vi-VN" altLang="en-US" sz="4000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vi-VN" altLang="en-US" sz="400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vi-VN" altLang="en-US" sz="4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altLang="en-US" sz="4000">
                <a:latin typeface="Arial" panose="020B0604020202020204" pitchFamily="34" charset="0"/>
                <a:cs typeface="Arial" panose="020B0604020202020204" pitchFamily="34" charset="0"/>
              </a:rPr>
              <a:t>b) Trong các đoạn AB và CD, đoạn thẳng nào có độ dài nhỏ hơn?</a:t>
            </a:r>
          </a:p>
          <a:p>
            <a:pPr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altLang="en-US" sz="4000">
                <a:latin typeface="Arial" panose="020B0604020202020204" pitchFamily="34" charset="0"/>
                <a:cs typeface="Arial" panose="020B0604020202020204" pitchFamily="34" charset="0"/>
              </a:rPr>
              <a:t>c) Trong các đoạn CD và EG, đoạn thẳng nào có độ dài lớn hơn?</a:t>
            </a:r>
            <a:endParaRPr lang="en-US" alt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057" y="613147"/>
            <a:ext cx="2209469" cy="1974836"/>
          </a:xfrm>
          <a:prstGeom prst="rect">
            <a:avLst/>
          </a:prstGeom>
        </p:spPr>
      </p:pic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2014505" y="582737"/>
            <a:ext cx="9056913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GB" altLang="en-US" sz="4500" b="1" smtClean="0">
                <a:latin typeface="Arial" panose="020B0604020202020204" pitchFamily="34" charset="0"/>
                <a:cs typeface="Arial" panose="020B0604020202020204" pitchFamily="34" charset="0"/>
              </a:rPr>
              <a:t>So sánh độ dài hai đoạn thẳng</a:t>
            </a:r>
            <a:endParaRPr lang="en-US" altLang="en-US" sz="4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21190" y="6379034"/>
            <a:ext cx="5068542" cy="3676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809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1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5400000">
            <a:off x="16319339" y="83420"/>
            <a:ext cx="1303937" cy="17862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6315" y="2036174"/>
            <a:ext cx="5068542" cy="367647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122714" y="6256546"/>
            <a:ext cx="16154400" cy="3413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nl-NL" sz="45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Đoạn </a:t>
            </a:r>
            <a:r>
              <a:rPr lang="nl-NL" sz="45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thẳng </a:t>
            </a:r>
            <a:r>
              <a:rPr lang="nl-NL" sz="45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AB </a:t>
            </a:r>
            <a:r>
              <a:rPr lang="nl-NL" sz="45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dài </a:t>
            </a:r>
            <a:r>
              <a:rPr lang="nl-NL" sz="45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bằng </a:t>
            </a:r>
            <a:r>
              <a:rPr lang="nl-NL" sz="45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đoạn </a:t>
            </a:r>
            <a:r>
              <a:rPr lang="nl-NL" sz="45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thẳng EG.</a:t>
            </a:r>
            <a:endParaRPr lang="en-US" sz="45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nl-NL" sz="45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Đoạn </a:t>
            </a:r>
            <a:r>
              <a:rPr lang="nl-NL" sz="45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thẳng AB có độ dài </a:t>
            </a:r>
            <a:r>
              <a:rPr lang="nl-NL" sz="45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nhỏ </a:t>
            </a:r>
            <a:r>
              <a:rPr lang="nl-NL" sz="45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hơn độ dài đoạn </a:t>
            </a:r>
            <a:r>
              <a:rPr lang="nl-NL" sz="45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thẳng CD.</a:t>
            </a:r>
            <a:endParaRPr lang="en-US" sz="45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nl-NL" sz="45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c) Đoạn </a:t>
            </a:r>
            <a:r>
              <a:rPr lang="nl-NL" sz="45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thẳng CD có độ dài lớn hơn độ dài đoạn thẳng EG.</a:t>
            </a:r>
            <a:endParaRPr lang="en-US" sz="45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63371" y="566927"/>
            <a:ext cx="4800600" cy="8191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40"/>
              </a:lnSpc>
            </a:pPr>
            <a:r>
              <a:rPr lang="en-US" sz="50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 lời</a:t>
            </a:r>
            <a:endParaRPr lang="en-US" sz="50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751146">
            <a:off x="143354" y="9228618"/>
            <a:ext cx="1201860" cy="883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14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1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165558" y="647700"/>
            <a:ext cx="14638849" cy="15150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300" b="1" smtClean="0">
                <a:solidFill>
                  <a:srgbClr val="5F33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 đời sống ta thấy những hình ảnh của đoạn thẳng như cây gậy, cây bút chì, những chiếc đũa,….</a:t>
            </a:r>
            <a:endParaRPr lang="en-US" sz="4300" b="1" u="none">
              <a:solidFill>
                <a:srgbClr val="5F33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15889602" y="8044166"/>
            <a:ext cx="1452444" cy="198964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317124">
            <a:off x="176359" y="570637"/>
            <a:ext cx="1420953" cy="1044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38600" y="3314700"/>
            <a:ext cx="9909835" cy="3733800"/>
          </a:xfrm>
          <a:prstGeom prst="rect">
            <a:avLst/>
          </a:prstGeom>
        </p:spPr>
      </p:pic>
      <p:sp>
        <p:nvSpPr>
          <p:cNvPr id="26" name="TextBox 2"/>
          <p:cNvSpPr txBox="1"/>
          <p:nvPr/>
        </p:nvSpPr>
        <p:spPr>
          <a:xfrm>
            <a:off x="2198215" y="8250118"/>
            <a:ext cx="12192000" cy="15150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300" b="1" smtClean="0">
                <a:solidFill>
                  <a:srgbClr val="5F33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 bài này ta sẽ tìm hiểu thêm về những khái niệm đó.</a:t>
            </a:r>
            <a:endParaRPr lang="en-US" sz="4300" b="1" u="none">
              <a:solidFill>
                <a:srgbClr val="5F33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1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16061793" y="8233914"/>
            <a:ext cx="1559459" cy="213624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75649" y="296450"/>
            <a:ext cx="1166926" cy="85769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3877949" y="952500"/>
            <a:ext cx="10479694" cy="10061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6000" b="1" smtClean="0">
                <a:solidFill>
                  <a:srgbClr val="5F33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 xét</a:t>
            </a:r>
            <a:endParaRPr lang="en-US" sz="6000" b="1">
              <a:solidFill>
                <a:srgbClr val="5F33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l="14752" t="8277" r="1465" b="9850"/>
          <a:stretch>
            <a:fillRect/>
          </a:stretch>
        </p:blipFill>
        <p:spPr>
          <a:xfrm>
            <a:off x="240537" y="9216242"/>
            <a:ext cx="373640" cy="39755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l="14752" t="8277" r="1465" b="9850"/>
          <a:stretch>
            <a:fillRect/>
          </a:stretch>
        </p:blipFill>
        <p:spPr>
          <a:xfrm>
            <a:off x="17324444" y="327742"/>
            <a:ext cx="373640" cy="397553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1059111" y="3086100"/>
            <a:ext cx="16117369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vi-VN" sz="4500" smtClean="0">
                <a:cs typeface="Arial" panose="020B0604020202020204" pitchFamily="34" charset="0"/>
              </a:rPr>
              <a:t>Hai </a:t>
            </a:r>
            <a:r>
              <a:rPr lang="vi-VN" sz="4500">
                <a:cs typeface="Arial" panose="020B0604020202020204" pitchFamily="34" charset="0"/>
              </a:rPr>
              <a:t>đoạn thẳng AB và EG có cùng độ dài. Ta viết AB = EG </a:t>
            </a:r>
            <a:r>
              <a:rPr lang="vi-VN" sz="4500">
                <a:cs typeface="Arial" panose="020B0604020202020204" pitchFamily="34" charset="0"/>
              </a:rPr>
              <a:t>và </a:t>
            </a:r>
            <a:r>
              <a:rPr lang="vi-VN" sz="4500" smtClean="0">
                <a:cs typeface="Arial" panose="020B0604020202020204" pitchFamily="34" charset="0"/>
              </a:rPr>
              <a:t>nói</a:t>
            </a:r>
            <a:r>
              <a:rPr lang="en-GB" sz="4500" smtClean="0">
                <a:cs typeface="Arial" panose="020B0604020202020204" pitchFamily="34" charset="0"/>
              </a:rPr>
              <a:t> </a:t>
            </a:r>
            <a:r>
              <a:rPr lang="vi-VN" sz="4500" smtClean="0">
                <a:cs typeface="Arial" panose="020B0604020202020204" pitchFamily="34" charset="0"/>
              </a:rPr>
              <a:t>đoạn th</a:t>
            </a:r>
            <a:r>
              <a:rPr lang="en-GB" sz="4500" smtClean="0">
                <a:cs typeface="Arial" panose="020B0604020202020204" pitchFamily="34" charset="0"/>
              </a:rPr>
              <a:t>ẳ</a:t>
            </a:r>
            <a:r>
              <a:rPr lang="vi-VN" sz="4500" smtClean="0">
                <a:cs typeface="Arial" panose="020B0604020202020204" pitchFamily="34" charset="0"/>
              </a:rPr>
              <a:t>ng </a:t>
            </a:r>
            <a:r>
              <a:rPr lang="vi-VN" sz="4500">
                <a:cs typeface="Arial" panose="020B0604020202020204" pitchFamily="34" charset="0"/>
              </a:rPr>
              <a:t>AB </a:t>
            </a:r>
            <a:r>
              <a:rPr lang="vi-VN" sz="4500" smtClean="0">
                <a:cs typeface="Arial" panose="020B0604020202020204" pitchFamily="34" charset="0"/>
              </a:rPr>
              <a:t>b</a:t>
            </a:r>
            <a:r>
              <a:rPr lang="en-GB" sz="4500" smtClean="0">
                <a:cs typeface="Arial" panose="020B0604020202020204" pitchFamily="34" charset="0"/>
              </a:rPr>
              <a:t>ằ</a:t>
            </a:r>
            <a:r>
              <a:rPr lang="vi-VN" sz="4500" smtClean="0">
                <a:cs typeface="Arial" panose="020B0604020202020204" pitchFamily="34" charset="0"/>
              </a:rPr>
              <a:t>ng </a:t>
            </a:r>
            <a:r>
              <a:rPr lang="vi-VN" sz="4500">
                <a:cs typeface="Arial" panose="020B0604020202020204" pitchFamily="34" charset="0"/>
              </a:rPr>
              <a:t>đoạn </a:t>
            </a:r>
            <a:r>
              <a:rPr lang="vi-VN" sz="4500" smtClean="0">
                <a:cs typeface="Arial" panose="020B0604020202020204" pitchFamily="34" charset="0"/>
              </a:rPr>
              <a:t>th</a:t>
            </a:r>
            <a:r>
              <a:rPr lang="en-GB" sz="4500" smtClean="0">
                <a:cs typeface="Arial" panose="020B0604020202020204" pitchFamily="34" charset="0"/>
              </a:rPr>
              <a:t>ẳ</a:t>
            </a:r>
            <a:r>
              <a:rPr lang="vi-VN" sz="4500" smtClean="0">
                <a:cs typeface="Arial" panose="020B0604020202020204" pitchFamily="34" charset="0"/>
              </a:rPr>
              <a:t>ng </a:t>
            </a:r>
            <a:r>
              <a:rPr lang="vi-VN" sz="4500">
                <a:cs typeface="Arial" panose="020B0604020202020204" pitchFamily="34" charset="0"/>
              </a:rPr>
              <a:t>EG</a:t>
            </a:r>
            <a:r>
              <a:rPr lang="vi-VN" sz="4500" smtClean="0">
                <a:cs typeface="Arial" panose="020B0604020202020204" pitchFamily="34" charset="0"/>
              </a:rPr>
              <a:t>.</a:t>
            </a:r>
            <a:endParaRPr lang="vi-VN" sz="4500">
              <a:cs typeface="Arial" panose="020B0604020202020204" pitchFamily="34" charset="0"/>
            </a:endParaRPr>
          </a:p>
          <a:p>
            <a:pPr marL="685800" indent="-6858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vi-VN" sz="4500" smtClean="0">
                <a:cs typeface="Arial" panose="020B0604020202020204" pitchFamily="34" charset="0"/>
              </a:rPr>
              <a:t>Đoạn </a:t>
            </a:r>
            <a:r>
              <a:rPr lang="vi-VN" sz="4500">
                <a:cs typeface="Arial" panose="020B0604020202020204" pitchFamily="34" charset="0"/>
              </a:rPr>
              <a:t>thẳng AB có độ dài nhỏ hơn đoạn thẳng CD. Ta viết AB </a:t>
            </a:r>
            <a:r>
              <a:rPr lang="vi-VN" sz="4500">
                <a:cs typeface="Arial" panose="020B0604020202020204" pitchFamily="34" charset="0"/>
              </a:rPr>
              <a:t>&lt; </a:t>
            </a:r>
            <a:r>
              <a:rPr lang="vi-VN" sz="4500" smtClean="0">
                <a:cs typeface="Arial" panose="020B0604020202020204" pitchFamily="34" charset="0"/>
              </a:rPr>
              <a:t>CD</a:t>
            </a:r>
            <a:r>
              <a:rPr lang="en-GB" sz="4500" smtClean="0">
                <a:cs typeface="Arial" panose="020B0604020202020204" pitchFamily="34" charset="0"/>
              </a:rPr>
              <a:t> </a:t>
            </a:r>
            <a:r>
              <a:rPr lang="vi-VN" sz="4500" smtClean="0">
                <a:cs typeface="Arial" panose="020B0604020202020204" pitchFamily="34" charset="0"/>
              </a:rPr>
              <a:t>và </a:t>
            </a:r>
            <a:r>
              <a:rPr lang="vi-VN" sz="4500">
                <a:cs typeface="Arial" panose="020B0604020202020204" pitchFamily="34" charset="0"/>
              </a:rPr>
              <a:t>nói </a:t>
            </a:r>
            <a:r>
              <a:rPr lang="vi-VN" sz="4500">
                <a:cs typeface="Arial" panose="020B0604020202020204" pitchFamily="34" charset="0"/>
              </a:rPr>
              <a:t>AB </a:t>
            </a:r>
            <a:r>
              <a:rPr lang="vi-VN" sz="4500" smtClean="0">
                <a:cs typeface="Arial" panose="020B0604020202020204" pitchFamily="34" charset="0"/>
              </a:rPr>
              <a:t>ng</a:t>
            </a:r>
            <a:r>
              <a:rPr lang="en-GB" sz="4500" smtClean="0">
                <a:cs typeface="Arial" panose="020B0604020202020204" pitchFamily="34" charset="0"/>
              </a:rPr>
              <a:t>ắ</a:t>
            </a:r>
            <a:r>
              <a:rPr lang="vi-VN" sz="4500" smtClean="0">
                <a:cs typeface="Arial" panose="020B0604020202020204" pitchFamily="34" charset="0"/>
              </a:rPr>
              <a:t>n </a:t>
            </a:r>
            <a:r>
              <a:rPr lang="vi-VN" sz="4500">
                <a:cs typeface="Arial" panose="020B0604020202020204" pitchFamily="34" charset="0"/>
              </a:rPr>
              <a:t>hơn CD; hoặc CD &gt; AB và nói CD dài hơn AB.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635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1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00000">
            <a:off x="637593" y="-69327"/>
            <a:ext cx="975459" cy="1336246"/>
          </a:xfrm>
          <a:prstGeom prst="rect">
            <a:avLst/>
          </a:prstGeom>
        </p:spPr>
      </p:pic>
      <p:sp>
        <p:nvSpPr>
          <p:cNvPr id="56" name="TextBox 2"/>
          <p:cNvSpPr txBox="1"/>
          <p:nvPr/>
        </p:nvSpPr>
        <p:spPr>
          <a:xfrm>
            <a:off x="7488569" y="640094"/>
            <a:ext cx="3560950" cy="8384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5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 dụ</a:t>
            </a:r>
            <a:endParaRPr lang="en-US" sz="5000" b="1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19225" y="2015080"/>
            <a:ext cx="15699638" cy="3647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4500">
                <a:latin typeface="Arial" panose="020B0604020202020204" pitchFamily="34" charset="0"/>
                <a:cs typeface="Arial" panose="020B0604020202020204" pitchFamily="34" charset="0"/>
              </a:rPr>
              <a:t>Cho điểm B nằm giữa hai điểm A và C </a:t>
            </a:r>
            <a:r>
              <a:rPr lang="vi-VN" sz="4500">
                <a:latin typeface="Arial" panose="020B0604020202020204" pitchFamily="34" charset="0"/>
                <a:cs typeface="Arial" panose="020B0604020202020204" pitchFamily="34" charset="0"/>
              </a:rPr>
              <a:t>như </a:t>
            </a:r>
            <a:r>
              <a:rPr lang="vi-VN" sz="4500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GB" sz="45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50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GB" sz="450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vi-VN" sz="4500" smtClean="0">
                <a:latin typeface="Arial" panose="020B0604020202020204" pitchFamily="34" charset="0"/>
                <a:cs typeface="Arial" panose="020B0604020202020204" pitchFamily="34" charset="0"/>
              </a:rPr>
              <a:t>32.</a:t>
            </a:r>
            <a:endParaRPr lang="vi-VN" sz="45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450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vi-VN" sz="4500" smtClean="0">
                <a:latin typeface="Arial" panose="020B0604020202020204" pitchFamily="34" charset="0"/>
                <a:cs typeface="Arial" panose="020B0604020202020204" pitchFamily="34" charset="0"/>
              </a:rPr>
              <a:t>Đo </a:t>
            </a:r>
            <a:r>
              <a:rPr lang="vi-VN" sz="4500">
                <a:latin typeface="Arial" panose="020B0604020202020204" pitchFamily="34" charset="0"/>
                <a:cs typeface="Arial" panose="020B0604020202020204" pitchFamily="34" charset="0"/>
              </a:rPr>
              <a:t>độ dài các đoạn thẳng AB</a:t>
            </a:r>
            <a:r>
              <a:rPr lang="vi-VN" sz="450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vi-VN" sz="4500" smtClean="0">
                <a:latin typeface="Arial" panose="020B0604020202020204" pitchFamily="34" charset="0"/>
                <a:cs typeface="Arial" panose="020B0604020202020204" pitchFamily="34" charset="0"/>
              </a:rPr>
              <a:t>BC</a:t>
            </a:r>
            <a:r>
              <a:rPr lang="en-GB" sz="450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vi-VN" sz="4500" smtClean="0">
                <a:latin typeface="Arial" panose="020B0604020202020204" pitchFamily="34" charset="0"/>
                <a:cs typeface="Arial" panose="020B0604020202020204" pitchFamily="34" charset="0"/>
              </a:rPr>
              <a:t>AC</a:t>
            </a:r>
            <a:r>
              <a:rPr lang="en-GB" sz="450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45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450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vi-VN" sz="4500">
                <a:latin typeface="Arial" panose="020B0604020202020204" pitchFamily="34" charset="0"/>
                <a:cs typeface="Arial" panose="020B0604020202020204" pitchFamily="34" charset="0"/>
              </a:rPr>
              <a:t>) So sánh độ dài đoạn thẳng AC với tổng độ </a:t>
            </a:r>
            <a:r>
              <a:rPr lang="vi-VN" sz="4500">
                <a:latin typeface="Arial" panose="020B0604020202020204" pitchFamily="34" charset="0"/>
                <a:cs typeface="Arial" panose="020B0604020202020204" pitchFamily="34" charset="0"/>
              </a:rPr>
              <a:t>dài </a:t>
            </a:r>
            <a:r>
              <a:rPr lang="vi-VN" sz="4500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GB" sz="45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500" smtClean="0">
                <a:latin typeface="Arial" panose="020B0604020202020204" pitchFamily="34" charset="0"/>
                <a:cs typeface="Arial" panose="020B0604020202020204" pitchFamily="34" charset="0"/>
              </a:rPr>
              <a:t>đoạn th</a:t>
            </a:r>
            <a:r>
              <a:rPr lang="en-GB" sz="4500" smtClean="0">
                <a:latin typeface="Arial" panose="020B0604020202020204" pitchFamily="34" charset="0"/>
                <a:cs typeface="Arial" panose="020B0604020202020204" pitchFamily="34" charset="0"/>
              </a:rPr>
              <a:t>ẳ</a:t>
            </a:r>
            <a:r>
              <a:rPr lang="vi-VN" sz="4500" smtClean="0">
                <a:latin typeface="Arial" panose="020B0604020202020204" pitchFamily="34" charset="0"/>
                <a:cs typeface="Arial" panose="020B0604020202020204" pitchFamily="34" charset="0"/>
              </a:rPr>
              <a:t>ng </a:t>
            </a:r>
            <a:r>
              <a:rPr lang="vi-VN" sz="4500">
                <a:latin typeface="Arial" panose="020B0604020202020204" pitchFamily="34" charset="0"/>
                <a:cs typeface="Arial" panose="020B0604020202020204" pitchFamily="34" charset="0"/>
              </a:rPr>
              <a:t>AB và BC.</a:t>
            </a:r>
            <a:endParaRPr lang="en-US" sz="4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535400" y="8953500"/>
            <a:ext cx="1166926" cy="85769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19600" y="6618513"/>
            <a:ext cx="8420834" cy="1821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632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1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00000">
            <a:off x="637593" y="-69327"/>
            <a:ext cx="975459" cy="1336246"/>
          </a:xfrm>
          <a:prstGeom prst="rect">
            <a:avLst/>
          </a:prstGeom>
        </p:spPr>
      </p:pic>
      <p:sp>
        <p:nvSpPr>
          <p:cNvPr id="56" name="TextBox 2"/>
          <p:cNvSpPr txBox="1"/>
          <p:nvPr/>
        </p:nvSpPr>
        <p:spPr>
          <a:xfrm>
            <a:off x="7162800" y="438708"/>
            <a:ext cx="3560950" cy="8384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50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50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535400" y="8953500"/>
            <a:ext cx="1166926" cy="85769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24679" y="2110548"/>
            <a:ext cx="8420834" cy="1821815"/>
          </a:xfrm>
          <a:prstGeom prst="rect">
            <a:avLst/>
          </a:prstGeom>
        </p:spPr>
      </p:pic>
      <p:pic>
        <p:nvPicPr>
          <p:cNvPr id="20" name="Picture 16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657600" y="3162300"/>
            <a:ext cx="13121079" cy="2305439"/>
          </a:xfrm>
          <a:prstGeom prst="rect">
            <a:avLst/>
          </a:prstGeom>
          <a:solidFill>
            <a:srgbClr val="FFFFFF">
              <a:alpha val="19000"/>
            </a:srgbClr>
          </a:solidFill>
        </p:spPr>
      </p:pic>
      <p:sp>
        <p:nvSpPr>
          <p:cNvPr id="2" name="Rectangle 1"/>
          <p:cNvSpPr/>
          <p:nvPr/>
        </p:nvSpPr>
        <p:spPr>
          <a:xfrm>
            <a:off x="1295400" y="5829300"/>
            <a:ext cx="14939204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) AB = 4 cm, BC = 2cm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AC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= 6 cm.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b) Ta có: AB + BC = 4+ 2 = 6 (cm).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Vậy độ dài đoạn thẳng AC bằng tổng độ dài hai đoạn thẳng AB và BC. Ta viết AC = AB + BC.</a:t>
            </a:r>
          </a:p>
        </p:txBody>
      </p:sp>
    </p:spTree>
    <p:extLst>
      <p:ext uri="{BB962C8B-B14F-4D97-AF65-F5344CB8AC3E}">
        <p14:creationId xmlns:p14="http://schemas.microsoft.com/office/powerpoint/2010/main" val="2314758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1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376731" y="8407561"/>
            <a:ext cx="1303937" cy="178621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751146">
            <a:off x="16516790" y="111278"/>
            <a:ext cx="1201860" cy="883367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1003180" y="1740385"/>
            <a:ext cx="1677140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4500">
                <a:cs typeface="Arial" panose="020B0604020202020204" pitchFamily="34" charset="0"/>
              </a:rPr>
              <a:t>Em hãy đo các đoạn thẳng trong Hình 8.33b rồi đánh dấu giống nhau cho các </a:t>
            </a:r>
            <a:r>
              <a:rPr lang="vi-VN" sz="4500">
                <a:cs typeface="Arial" panose="020B0604020202020204" pitchFamily="34" charset="0"/>
              </a:rPr>
              <a:t>đoạn </a:t>
            </a:r>
            <a:r>
              <a:rPr lang="vi-VN" sz="4500" smtClean="0">
                <a:cs typeface="Arial" panose="020B0604020202020204" pitchFamily="34" charset="0"/>
              </a:rPr>
              <a:t>thẳng</a:t>
            </a:r>
            <a:r>
              <a:rPr lang="en-GB" sz="4500" smtClean="0">
                <a:cs typeface="Arial" panose="020B0604020202020204" pitchFamily="34" charset="0"/>
              </a:rPr>
              <a:t> </a:t>
            </a:r>
            <a:r>
              <a:rPr lang="vi-VN" sz="4500" smtClean="0">
                <a:cs typeface="Arial" panose="020B0604020202020204" pitchFamily="34" charset="0"/>
              </a:rPr>
              <a:t>bằng </a:t>
            </a:r>
            <a:r>
              <a:rPr lang="vi-VN" sz="4500">
                <a:cs typeface="Arial" panose="020B0604020202020204" pitchFamily="34" charset="0"/>
              </a:rPr>
              <a:t>nhau theo mẫu như Hình 8.33a.</a:t>
            </a:r>
            <a:endParaRPr lang="en-US" sz="4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2"/>
          <p:cNvSpPr txBox="1"/>
          <p:nvPr/>
        </p:nvSpPr>
        <p:spPr>
          <a:xfrm>
            <a:off x="1003180" y="539865"/>
            <a:ext cx="356095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5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 2</a:t>
            </a:r>
            <a:endParaRPr lang="en-US" sz="5000" b="1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4120691"/>
            <a:ext cx="12589450" cy="4661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304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1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313585" y="8490577"/>
            <a:ext cx="1303937" cy="178621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751146">
            <a:off x="16516790" y="111278"/>
            <a:ext cx="1201860" cy="883367"/>
          </a:xfrm>
          <a:prstGeom prst="rect">
            <a:avLst/>
          </a:prstGeom>
        </p:spPr>
      </p:pic>
      <p:sp>
        <p:nvSpPr>
          <p:cNvPr id="33" name="TextBox 2"/>
          <p:cNvSpPr txBox="1"/>
          <p:nvPr/>
        </p:nvSpPr>
        <p:spPr>
          <a:xfrm>
            <a:off x="7162800" y="698906"/>
            <a:ext cx="3926292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50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 2 </a:t>
            </a:r>
            <a:endParaRPr lang="en-US" sz="50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976439" y="2171700"/>
            <a:ext cx="1652995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4500">
                <a:latin typeface="Arial" panose="020B0604020202020204" pitchFamily="34" charset="0"/>
                <a:cs typeface="Arial" panose="020B0604020202020204" pitchFamily="34" charset="0"/>
              </a:rPr>
              <a:t>Dùng thước thẳng có chia vạch, em hãy đo chiều dài của cây bút em </a:t>
            </a:r>
            <a:r>
              <a:rPr lang="vi-VN" sz="4500">
                <a:latin typeface="Arial" panose="020B0604020202020204" pitchFamily="34" charset="0"/>
                <a:cs typeface="Arial" panose="020B0604020202020204" pitchFamily="34" charset="0"/>
              </a:rPr>
              <a:t>đang </a:t>
            </a:r>
            <a:r>
              <a:rPr lang="vi-VN" sz="4500" smtClean="0">
                <a:latin typeface="Arial" panose="020B0604020202020204" pitchFamily="34" charset="0"/>
                <a:cs typeface="Arial" panose="020B0604020202020204" pitchFamily="34" charset="0"/>
              </a:rPr>
              <a:t>dùng.</a:t>
            </a:r>
            <a:r>
              <a:rPr lang="en-GB" sz="45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500" smtClean="0">
                <a:latin typeface="Arial" panose="020B0604020202020204" pitchFamily="34" charset="0"/>
                <a:cs typeface="Arial" panose="020B0604020202020204" pitchFamily="34" charset="0"/>
              </a:rPr>
              <a:t>So </a:t>
            </a:r>
            <a:r>
              <a:rPr lang="vi-VN" sz="4500">
                <a:latin typeface="Arial" panose="020B0604020202020204" pitchFamily="34" charset="0"/>
                <a:cs typeface="Arial" panose="020B0604020202020204" pitchFamily="34" charset="0"/>
              </a:rPr>
              <a:t>sánh chiều dài cây bút với chiều dài thước thẳng và rút ra kết luận.</a:t>
            </a:r>
            <a:endParaRPr lang="en-US" sz="4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Bút mực LAMY safari (Pink) – Penworld Joint Stock Company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8352" y="6722519"/>
            <a:ext cx="7246132" cy="3345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6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00305" y="5426034"/>
            <a:ext cx="10203330" cy="1792776"/>
          </a:xfrm>
          <a:prstGeom prst="rect">
            <a:avLst/>
          </a:prstGeom>
          <a:solidFill>
            <a:srgbClr val="FFFFFF">
              <a:alpha val="19000"/>
            </a:srgbClr>
          </a:solidFill>
        </p:spPr>
      </p:pic>
    </p:spTree>
    <p:extLst>
      <p:ext uri="{BB962C8B-B14F-4D97-AF65-F5344CB8AC3E}">
        <p14:creationId xmlns:p14="http://schemas.microsoft.com/office/powerpoint/2010/main" val="2940499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1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/>
        </p:nvCxnSpPr>
        <p:spPr>
          <a:xfrm>
            <a:off x="9674050" y="6642782"/>
            <a:ext cx="1336612" cy="132277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>
            <a:off x="11039243" y="6999701"/>
            <a:ext cx="1547749" cy="96585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15756993" y="7979307"/>
            <a:ext cx="1559459" cy="213624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75649" y="296450"/>
            <a:ext cx="1166926" cy="85769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3875148" y="332093"/>
            <a:ext cx="10479694" cy="10061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6000" b="1" smtClean="0">
                <a:solidFill>
                  <a:srgbClr val="5F33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  <a:endParaRPr lang="en-US" sz="6000" b="1">
              <a:solidFill>
                <a:srgbClr val="5F33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l="14752" t="8277" r="1465" b="9850"/>
          <a:stretch>
            <a:fillRect/>
          </a:stretch>
        </p:blipFill>
        <p:spPr>
          <a:xfrm>
            <a:off x="475649" y="9628383"/>
            <a:ext cx="373640" cy="39755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l="14752" t="8277" r="1465" b="9850"/>
          <a:stretch>
            <a:fillRect/>
          </a:stretch>
        </p:blipFill>
        <p:spPr>
          <a:xfrm>
            <a:off x="17324444" y="327742"/>
            <a:ext cx="373640" cy="39755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49289" y="1827458"/>
            <a:ext cx="1666197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b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Bài</a:t>
            </a:r>
            <a:r>
              <a:rPr lang="vi-VN" sz="4500" b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4500" b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8.10 </a:t>
            </a:r>
            <a:r>
              <a:rPr lang="en-GB" sz="4500" b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en-GB" sz="4500" b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SGK-tr54</a:t>
            </a:r>
            <a:r>
              <a:rPr lang="en-GB" sz="4500" b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r>
              <a:rPr lang="vi-VN" sz="4500" b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nl-NL" sz="45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Dùng compa vẽ đường tròn tâm O có bán kính 2 </a:t>
            </a:r>
            <a:r>
              <a:rPr lang="nl-NL" sz="45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cm</a:t>
            </a:r>
            <a:r>
              <a:rPr lang="nl-NL" sz="450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Gọi </a:t>
            </a:r>
            <a:r>
              <a:rPr lang="nl-NL" sz="45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 và N là hai điểm tùy ý trên đường tròn </a:t>
            </a:r>
            <a:r>
              <a:rPr lang="nl-NL" sz="45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đó</a:t>
            </a:r>
            <a:r>
              <a:rPr lang="nl-NL" sz="450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Hai </a:t>
            </a:r>
            <a:r>
              <a:rPr lang="nl-NL" sz="45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đoạn thẳng OM và ON có bằng nhau không ?</a:t>
            </a:r>
            <a:endParaRPr lang="en-US" sz="45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2"/>
          <p:cNvSpPr txBox="1"/>
          <p:nvPr/>
        </p:nvSpPr>
        <p:spPr>
          <a:xfrm>
            <a:off x="6858000" y="4676509"/>
            <a:ext cx="3560950" cy="8384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50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50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9114995" y="6112158"/>
            <a:ext cx="3762805" cy="3715001"/>
            <a:chOff x="9114995" y="6112158"/>
            <a:chExt cx="3762805" cy="3715001"/>
          </a:xfrm>
        </p:grpSpPr>
        <p:sp>
          <p:nvSpPr>
            <p:cNvPr id="11" name="Oval 10"/>
            <p:cNvSpPr/>
            <p:nvPr/>
          </p:nvSpPr>
          <p:spPr>
            <a:xfrm>
              <a:off x="9114995" y="6112158"/>
              <a:ext cx="3762805" cy="3715001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42CFBD7-EAF3-4CD2-AB8F-420462532F1F}"/>
                </a:ext>
              </a:extLst>
            </p:cNvPr>
            <p:cNvSpPr txBox="1"/>
            <p:nvPr/>
          </p:nvSpPr>
          <p:spPr>
            <a:xfrm flipH="1">
              <a:off x="10804048" y="7573137"/>
              <a:ext cx="413228" cy="784830"/>
            </a:xfrm>
            <a:prstGeom prst="rect">
              <a:avLst/>
            </a:prstGeom>
            <a:solidFill>
              <a:schemeClr val="bg1">
                <a:alpha val="2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45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</a:t>
              </a:r>
              <a:endPara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2F87412-107F-44E1-A048-F4EEBBD1BFCE}"/>
                </a:ext>
              </a:extLst>
            </p:cNvPr>
            <p:cNvSpPr txBox="1"/>
            <p:nvPr/>
          </p:nvSpPr>
          <p:spPr>
            <a:xfrm flipH="1">
              <a:off x="10719854" y="8273143"/>
              <a:ext cx="497422" cy="784830"/>
            </a:xfrm>
            <a:prstGeom prst="rect">
              <a:avLst/>
            </a:prstGeom>
            <a:solidFill>
              <a:schemeClr val="bg1">
                <a:alpha val="2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GB" sz="450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O</a:t>
              </a:r>
              <a:endPara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242CFBD7-EAF3-4CD2-AB8F-420462532F1F}"/>
              </a:ext>
            </a:extLst>
          </p:cNvPr>
          <p:cNvSpPr txBox="1"/>
          <p:nvPr/>
        </p:nvSpPr>
        <p:spPr>
          <a:xfrm flipH="1">
            <a:off x="12380378" y="6607286"/>
            <a:ext cx="413228" cy="784830"/>
          </a:xfrm>
          <a:prstGeom prst="rect">
            <a:avLst/>
          </a:prstGeom>
          <a:solidFill>
            <a:schemeClr val="bg1">
              <a:alpha val="2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lang="en-US" sz="45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2F87412-107F-44E1-A048-F4EEBBD1BFCE}"/>
              </a:ext>
            </a:extLst>
          </p:cNvPr>
          <p:cNvSpPr txBox="1"/>
          <p:nvPr/>
        </p:nvSpPr>
        <p:spPr>
          <a:xfrm flipH="1">
            <a:off x="12822187" y="6607286"/>
            <a:ext cx="817612" cy="784830"/>
          </a:xfrm>
          <a:prstGeom prst="rect">
            <a:avLst/>
          </a:prstGeom>
          <a:solidFill>
            <a:schemeClr val="bg1">
              <a:alpha val="2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50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</a:t>
            </a:r>
            <a:endParaRPr lang="en-US" sz="45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42CFBD7-EAF3-4CD2-AB8F-420462532F1F}"/>
              </a:ext>
            </a:extLst>
          </p:cNvPr>
          <p:cNvSpPr txBox="1"/>
          <p:nvPr/>
        </p:nvSpPr>
        <p:spPr>
          <a:xfrm flipH="1">
            <a:off x="9467436" y="6250367"/>
            <a:ext cx="413228" cy="784830"/>
          </a:xfrm>
          <a:prstGeom prst="rect">
            <a:avLst/>
          </a:prstGeom>
          <a:solidFill>
            <a:schemeClr val="bg1">
              <a:alpha val="2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</a:t>
            </a:r>
            <a:endParaRPr lang="en-US" sz="45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2F87412-107F-44E1-A048-F4EEBBD1BFCE}"/>
              </a:ext>
            </a:extLst>
          </p:cNvPr>
          <p:cNvSpPr txBox="1"/>
          <p:nvPr/>
        </p:nvSpPr>
        <p:spPr>
          <a:xfrm flipH="1">
            <a:off x="8866284" y="5947825"/>
            <a:ext cx="497422" cy="784830"/>
          </a:xfrm>
          <a:prstGeom prst="rect">
            <a:avLst/>
          </a:prstGeom>
          <a:solidFill>
            <a:schemeClr val="bg1">
              <a:alpha val="2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50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N</a:t>
            </a:r>
            <a:endParaRPr lang="en-US" sz="45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924678" y="6732655"/>
            <a:ext cx="4544834" cy="19082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 có: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4500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OM =</a:t>
            </a:r>
            <a:r>
              <a:rPr lang="en-GB" sz="4500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4500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ON</a:t>
            </a:r>
            <a:r>
              <a:rPr lang="en-GB" sz="4500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4500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 </a:t>
            </a:r>
            <a:r>
              <a:rPr lang="en-GB" sz="4500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2cm</a:t>
            </a:r>
            <a:r>
              <a:rPr lang="vi-VN" sz="4500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4500">
              <a:solidFill>
                <a:srgbClr val="0070C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428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3" grpId="0"/>
      <p:bldP spid="36" grpId="0" animBg="1"/>
      <p:bldP spid="37" grpId="0" animBg="1"/>
      <p:bldP spid="38" grpId="0" animBg="1"/>
      <p:bldP spid="39" grpId="0" animBg="1"/>
      <p:bldP spid="2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1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376731" y="8407561"/>
            <a:ext cx="1303937" cy="178621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751146">
            <a:off x="16516790" y="111278"/>
            <a:ext cx="1201860" cy="88336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09600" y="1108962"/>
            <a:ext cx="1567333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</a:t>
            </a:r>
            <a:r>
              <a:rPr lang="en-US" sz="4500" b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</a:t>
            </a:r>
            <a:r>
              <a:rPr lang="en-US" sz="4500" b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en-GB" sz="4500" b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4500" b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en-GB" sz="4500" b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SBT-tr54): </a:t>
            </a:r>
            <a:r>
              <a:rPr lang="nl-NL" sz="45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Việt </a:t>
            </a:r>
            <a:r>
              <a:rPr lang="nl-NL" sz="450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dùng </a:t>
            </a:r>
            <a:r>
              <a:rPr lang="nl-NL" sz="45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thước đo độ dài đoạn thẳng AB. Vì thước bị gãy mất một mẩu nên Việt chỉ có thể đặt thước để điểm A trùng với vạch 3 </a:t>
            </a:r>
            <a:r>
              <a:rPr lang="nl-NL" sz="45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cm</a:t>
            </a:r>
            <a:r>
              <a:rPr lang="nl-NL" sz="450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Khi </a:t>
            </a:r>
            <a:r>
              <a:rPr lang="nl-NL" sz="45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đó điểm B trùng với vạch </a:t>
            </a:r>
            <a:r>
              <a:rPr lang="nl-NL" sz="45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12 </a:t>
            </a:r>
            <a:r>
              <a:rPr lang="nl-NL" sz="450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cm. Em </a:t>
            </a:r>
            <a:r>
              <a:rPr lang="nl-NL" sz="45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hãy giúp Việt tính độ dài đoạn thẳng AB.</a:t>
            </a:r>
            <a:endParaRPr lang="en-US" sz="4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5"/>
          <p:cNvSpPr txBox="1"/>
          <p:nvPr/>
        </p:nvSpPr>
        <p:spPr>
          <a:xfrm>
            <a:off x="5638800" y="5167740"/>
            <a:ext cx="4800600" cy="8191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40"/>
              </a:lnSpc>
            </a:pPr>
            <a:r>
              <a:rPr lang="en-US" sz="50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 </a:t>
            </a:r>
            <a:r>
              <a:rPr lang="en-US" sz="50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endParaRPr lang="en-US" sz="50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953000" y="6629397"/>
            <a:ext cx="7444918" cy="2272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nl-NL" sz="45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 dài đoạn thẳng </a:t>
            </a:r>
            <a:r>
              <a:rPr lang="nl-NL" sz="45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 </a:t>
            </a:r>
            <a:r>
              <a:rPr lang="nl-NL" sz="450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bằng:</a:t>
            </a: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nl-NL" sz="450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12 – 3 = 9 </a:t>
            </a:r>
            <a:r>
              <a:rPr lang="nl-NL" sz="45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(cm).</a:t>
            </a:r>
            <a:endParaRPr lang="en-US" sz="45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5047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1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249606" y="6208"/>
            <a:ext cx="1408590" cy="192957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773400" y="9123394"/>
            <a:ext cx="1532968" cy="112673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523568" y="647700"/>
            <a:ext cx="147828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</a:t>
            </a:r>
            <a:r>
              <a:rPr lang="en-US" sz="4500" b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8.12 </a:t>
            </a:r>
            <a:r>
              <a:rPr lang="en-GB" sz="45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en-GB" sz="4500" b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SGK-tr54):</a:t>
            </a:r>
            <a:r>
              <a:rPr lang="nl-NL" sz="450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45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Bạn Nam dùng bước chân để đo chiều dài lớp học. </a:t>
            </a:r>
            <a:r>
              <a:rPr lang="nl-NL" sz="45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Sau </a:t>
            </a:r>
            <a:r>
              <a:rPr lang="nl-NL" sz="450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18 </a:t>
            </a:r>
            <a:r>
              <a:rPr lang="nl-NL" sz="45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bước liên tiếp kể từ mép tường đầu lớp thì còn khoảng nửa bước chân nữa là đến mép tường </a:t>
            </a:r>
            <a:r>
              <a:rPr lang="nl-NL" sz="45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cuối </a:t>
            </a:r>
            <a:r>
              <a:rPr lang="nl-NL" sz="450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lớp. Nếu </a:t>
            </a:r>
            <a:r>
              <a:rPr lang="nl-NL" sz="45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mỗi bước chân của Nam dài khoảng 0,6 m thì lớp học dài khoảng bao nhiêu?</a:t>
            </a:r>
            <a:endParaRPr lang="en-US" sz="4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6248400" y="5436183"/>
            <a:ext cx="4800600" cy="8191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40"/>
              </a:lnSpc>
            </a:pPr>
            <a:r>
              <a:rPr lang="en-US" sz="50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 </a:t>
            </a:r>
            <a:r>
              <a:rPr lang="en-US" sz="50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endParaRPr lang="en-US" sz="50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953000" y="6854839"/>
            <a:ext cx="9067800" cy="2272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nl-NL" sz="450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Lớp học dài khoảng:</a:t>
            </a: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nl-NL" sz="450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18 . 0,6 = 10,8 (m)</a:t>
            </a:r>
            <a:endParaRPr lang="en-US" sz="45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776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1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376731" y="8407561"/>
            <a:ext cx="1303937" cy="178621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751146">
            <a:off x="16516790" y="111278"/>
            <a:ext cx="1201860" cy="88336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91175" y="2247900"/>
            <a:ext cx="169762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b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Bài</a:t>
            </a:r>
            <a:r>
              <a:rPr lang="vi-VN" sz="4500" b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4500" b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8.13 </a:t>
            </a:r>
            <a:r>
              <a:rPr lang="en-GB" sz="45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en-GB" sz="4500" b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SGK-tr54</a:t>
            </a:r>
            <a:r>
              <a:rPr lang="en-GB" sz="4500" b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r>
              <a:rPr lang="vi-VN" sz="4500" b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nl-NL" sz="45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Hãy đo độ dài ( đơn vị milimet) rồi sắp xếp các đoạn thẳng trong hình 8.34 theo thứ tự tăng dần của độ dài.</a:t>
            </a:r>
            <a:endParaRPr lang="en-US" sz="4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5"/>
          <p:cNvSpPr txBox="1"/>
          <p:nvPr/>
        </p:nvSpPr>
        <p:spPr>
          <a:xfrm>
            <a:off x="3276600" y="789279"/>
            <a:ext cx="10479694" cy="10061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6000" b="1" smtClean="0">
                <a:solidFill>
                  <a:srgbClr val="5F33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  <a:endParaRPr lang="en-US" sz="6000" b="1">
              <a:solidFill>
                <a:srgbClr val="5F33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0074" y="4418177"/>
            <a:ext cx="6076373" cy="4986153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9034714" y="5541647"/>
            <a:ext cx="8610600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50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Sắp xếp theo thứ tự tăng dần độ dài </a:t>
            </a:r>
            <a:r>
              <a:rPr lang="nl-NL" sz="450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đoạn </a:t>
            </a:r>
            <a:r>
              <a:rPr lang="nl-NL" sz="450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thẳng:</a:t>
            </a:r>
            <a:endParaRPr lang="en-US" sz="450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450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CD</a:t>
            </a:r>
            <a:r>
              <a:rPr lang="en-GB" sz="450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450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&lt;</a:t>
            </a:r>
            <a:r>
              <a:rPr lang="en-GB" sz="450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450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EF</a:t>
            </a:r>
            <a:r>
              <a:rPr lang="en-GB" sz="450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450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&lt;</a:t>
            </a:r>
            <a:r>
              <a:rPr lang="en-GB" sz="450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450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GH</a:t>
            </a:r>
            <a:r>
              <a:rPr lang="en-GB" sz="450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450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&lt;</a:t>
            </a:r>
            <a:r>
              <a:rPr lang="en-GB" sz="450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450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AB</a:t>
            </a:r>
            <a:r>
              <a:rPr lang="en-GB" sz="450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450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&lt;</a:t>
            </a:r>
            <a:r>
              <a:rPr lang="en-GB" sz="450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450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IK</a:t>
            </a:r>
            <a:r>
              <a:rPr lang="vi-VN" sz="450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4500">
              <a:solidFill>
                <a:srgbClr val="C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150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1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249606" y="6208"/>
            <a:ext cx="1408590" cy="192957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773400" y="9123394"/>
            <a:ext cx="1532968" cy="112673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360282" y="901006"/>
            <a:ext cx="149352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Bài</a:t>
            </a:r>
            <a:r>
              <a:rPr lang="vi-VN" sz="4500" b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4500" b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8.14 </a:t>
            </a:r>
            <a:r>
              <a:rPr lang="en-GB" sz="45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(SGK-tr54)</a:t>
            </a:r>
            <a:r>
              <a:rPr lang="vi-VN" sz="4500" b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nl-NL" sz="450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 </a:t>
            </a:r>
            <a:r>
              <a:rPr lang="nl-NL" sz="45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cái cây đang mọc thẳng thì bị bão làm gãy phần ngọn. Người ta đo được phần ngọn bị gãy dài 1,75 m và phần thân còn lại dài </a:t>
            </a:r>
            <a:r>
              <a:rPr lang="nl-NL" sz="45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 </a:t>
            </a:r>
            <a:r>
              <a:rPr lang="nl-NL" sz="450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m. Hỏi </a:t>
            </a:r>
            <a:r>
              <a:rPr lang="nl-NL" sz="45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trước khi bị gãy, cây cao bao nhiêu mét ?</a:t>
            </a:r>
            <a:endParaRPr lang="en-US" sz="4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15"/>
          <p:cNvSpPr txBox="1"/>
          <p:nvPr/>
        </p:nvSpPr>
        <p:spPr>
          <a:xfrm>
            <a:off x="6629400" y="4963070"/>
            <a:ext cx="4800600" cy="8191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40"/>
              </a:lnSpc>
            </a:pPr>
            <a:r>
              <a:rPr lang="en-US" sz="50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 </a:t>
            </a:r>
            <a:r>
              <a:rPr lang="en-US" sz="50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endParaRPr lang="en-US" sz="50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62400" y="6520540"/>
            <a:ext cx="9258300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45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Trước khi bị gãy, cây cao số mét</a:t>
            </a:r>
            <a:r>
              <a:rPr lang="vi-VN" sz="45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vi-VN" sz="45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GB" sz="45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en-US" sz="45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45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   1,75 </a:t>
            </a:r>
            <a:r>
              <a:rPr lang="vi-VN" sz="45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 </a:t>
            </a:r>
            <a:r>
              <a:rPr lang="vi-VN" sz="45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GB" sz="45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45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</a:t>
            </a:r>
            <a:r>
              <a:rPr lang="en-GB" sz="45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45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4,75</a:t>
            </a:r>
            <a:r>
              <a:rPr lang="en-GB" sz="45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45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(m</a:t>
            </a:r>
            <a:r>
              <a:rPr lang="vi-VN" sz="45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).</a:t>
            </a:r>
            <a:endParaRPr lang="en-US" sz="45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4898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AF0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124200" y="1790700"/>
            <a:ext cx="12333514" cy="52933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8999" b="1" smtClean="0">
                <a:solidFill>
                  <a:srgbClr val="5F33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</a:t>
            </a:r>
            <a:r>
              <a:rPr lang="en-US" sz="8999" b="1" smtClean="0">
                <a:solidFill>
                  <a:srgbClr val="5F33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</a:t>
            </a:r>
            <a:endParaRPr lang="en-GB" sz="8999" b="1" smtClean="0">
              <a:solidFill>
                <a:srgbClr val="5F33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8999" b="1" smtClean="0">
                <a:solidFill>
                  <a:srgbClr val="5F33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ĐOẠN THẲNG.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8999" b="1" smtClean="0">
                <a:solidFill>
                  <a:srgbClr val="5F33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 DÀI ĐOẠN THẲNG</a:t>
            </a:r>
            <a:endParaRPr lang="en-US" sz="8999" b="1">
              <a:solidFill>
                <a:srgbClr val="5F33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669393" y="7733627"/>
            <a:ext cx="1559459" cy="213624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973428" y="8329192"/>
            <a:ext cx="1285872" cy="94511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5400000">
            <a:off x="16044349" y="46138"/>
            <a:ext cx="1144029" cy="15671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1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753703" y="723900"/>
            <a:ext cx="12838262" cy="1289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899"/>
              </a:lnSpc>
            </a:pPr>
            <a:r>
              <a:rPr lang="en-US" sz="6000" b="1" smtClean="0">
                <a:solidFill>
                  <a:srgbClr val="5F33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 VỤ VỀ NHÀ</a:t>
            </a:r>
            <a:endParaRPr lang="en-US" sz="6000" b="1">
              <a:solidFill>
                <a:srgbClr val="5F33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1319568" y="3563025"/>
            <a:ext cx="1144029" cy="1567164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108000" y="3314700"/>
            <a:ext cx="4075913" cy="5172804"/>
            <a:chOff x="-350718" y="0"/>
            <a:chExt cx="5434551" cy="6897073"/>
          </a:xfrm>
        </p:grpSpPr>
        <p:sp>
          <p:nvSpPr>
            <p:cNvPr id="5" name="TextBox 5"/>
            <p:cNvSpPr txBox="1"/>
            <p:nvPr/>
          </p:nvSpPr>
          <p:spPr>
            <a:xfrm>
              <a:off x="-350718" y="3573086"/>
              <a:ext cx="5434551" cy="332398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 algn="just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4500" spc="44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Ôn tập các kiến thức </a:t>
              </a:r>
              <a:r>
                <a:rPr lang="en-GB" sz="4500" spc="44" smtClean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đã học trong bài.</a:t>
              </a:r>
              <a:endParaRPr lang="en-US" sz="4500" spc="44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1371724" y="0"/>
              <a:ext cx="2527291" cy="2751754"/>
            </a:xfrm>
            <a:prstGeom prst="rect">
              <a:avLst/>
            </a:prstGeom>
          </p:spPr>
        </p:pic>
        <p:sp>
          <p:nvSpPr>
            <p:cNvPr id="8" name="TextBox 8"/>
            <p:cNvSpPr txBox="1"/>
            <p:nvPr/>
          </p:nvSpPr>
          <p:spPr>
            <a:xfrm>
              <a:off x="1854679" y="787968"/>
              <a:ext cx="1187571" cy="1021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6600"/>
                </a:lnSpc>
              </a:pPr>
              <a:r>
                <a:rPr lang="en-US" sz="4500" b="1">
                  <a:solidFill>
                    <a:srgbClr val="FAF1D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7592052" y="3316187"/>
            <a:ext cx="1144029" cy="1567164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6547212" y="3320143"/>
            <a:ext cx="4936284" cy="5173010"/>
            <a:chOff x="-776344" y="0"/>
            <a:chExt cx="6581712" cy="6897345"/>
          </a:xfrm>
        </p:grpSpPr>
        <p:sp>
          <p:nvSpPr>
            <p:cNvPr id="11" name="TextBox 11"/>
            <p:cNvSpPr txBox="1"/>
            <p:nvPr/>
          </p:nvSpPr>
          <p:spPr>
            <a:xfrm>
              <a:off x="-776344" y="3573359"/>
              <a:ext cx="6581712" cy="332398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 algn="just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4500" spc="44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Hoàn thành các bài tập còn lại trong SGK và SBT.</a:t>
              </a:r>
            </a:p>
          </p:txBody>
        </p:sp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1371724" y="0"/>
              <a:ext cx="2527291" cy="2751754"/>
            </a:xfrm>
            <a:prstGeom prst="rect">
              <a:avLst/>
            </a:prstGeom>
          </p:spPr>
        </p:pic>
        <p:sp>
          <p:nvSpPr>
            <p:cNvPr id="14" name="TextBox 14"/>
            <p:cNvSpPr txBox="1"/>
            <p:nvPr/>
          </p:nvSpPr>
          <p:spPr>
            <a:xfrm>
              <a:off x="1854679" y="787968"/>
              <a:ext cx="1187571" cy="1021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6600"/>
                </a:lnSpc>
              </a:pPr>
              <a:r>
                <a:rPr lang="en-US" sz="4500" b="1">
                  <a:solidFill>
                    <a:srgbClr val="FAF1D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14634773" y="3669553"/>
            <a:ext cx="1144029" cy="1567164"/>
          </a:xfrm>
          <a:prstGeom prst="rect">
            <a:avLst/>
          </a:prstGeom>
        </p:spPr>
      </p:pic>
      <p:grpSp>
        <p:nvGrpSpPr>
          <p:cNvPr id="16" name="Group 16"/>
          <p:cNvGrpSpPr/>
          <p:nvPr/>
        </p:nvGrpSpPr>
        <p:grpSpPr>
          <a:xfrm>
            <a:off x="12763242" y="3314700"/>
            <a:ext cx="4887090" cy="5312390"/>
            <a:chOff x="165775" y="0"/>
            <a:chExt cx="6516120" cy="7083185"/>
          </a:xfrm>
        </p:grpSpPr>
        <p:sp>
          <p:nvSpPr>
            <p:cNvPr id="17" name="TextBox 17"/>
            <p:cNvSpPr txBox="1"/>
            <p:nvPr/>
          </p:nvSpPr>
          <p:spPr>
            <a:xfrm>
              <a:off x="165775" y="3759199"/>
              <a:ext cx="6516120" cy="332398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 algn="just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4500" spc="53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Chuẩn bị trước bài </a:t>
              </a:r>
              <a:r>
                <a:rPr lang="en-US" sz="4500" spc="53" smtClean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35</a:t>
              </a:r>
              <a:r>
                <a:rPr lang="en-US" sz="4500" spc="53" smtClean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en-US" sz="4500" b="1" spc="53" smtClean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“Trung điểm của đoạn thẳng”.</a:t>
              </a:r>
              <a:endParaRPr lang="en-US" sz="4500" b="1" spc="53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1371724" y="0"/>
              <a:ext cx="2527291" cy="2751754"/>
            </a:xfrm>
            <a:prstGeom prst="rect">
              <a:avLst/>
            </a:prstGeom>
          </p:spPr>
        </p:pic>
        <p:sp>
          <p:nvSpPr>
            <p:cNvPr id="20" name="TextBox 20"/>
            <p:cNvSpPr txBox="1"/>
            <p:nvPr/>
          </p:nvSpPr>
          <p:spPr>
            <a:xfrm>
              <a:off x="1854679" y="787968"/>
              <a:ext cx="1187571" cy="1021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6600"/>
                </a:lnSpc>
              </a:pPr>
              <a:r>
                <a:rPr lang="en-US" sz="4500" b="1">
                  <a:solidFill>
                    <a:srgbClr val="FAF1D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81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2507474" y="3543300"/>
            <a:ext cx="14173200" cy="3170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8999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 ƠN CÁC EM ĐÃ LẮNG NGHE BÀI GIẢNG!</a:t>
            </a:r>
            <a:endParaRPr lang="en-US" sz="8999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890962" y="7833938"/>
            <a:ext cx="1521444" cy="208416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637573">
            <a:off x="16141974" y="816447"/>
            <a:ext cx="1077400" cy="7918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1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15756993" y="7979307"/>
            <a:ext cx="1559459" cy="213624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75649" y="296450"/>
            <a:ext cx="1166926" cy="85769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4556903" y="725295"/>
            <a:ext cx="10479694" cy="10061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6000" b="1" smtClean="0">
                <a:solidFill>
                  <a:srgbClr val="5F33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BÀI HỌC</a:t>
            </a:r>
            <a:endParaRPr lang="en-US" sz="6000" b="1">
              <a:solidFill>
                <a:srgbClr val="5F33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l="14752" t="8277" r="1465" b="9850"/>
          <a:stretch>
            <a:fillRect/>
          </a:stretch>
        </p:blipFill>
        <p:spPr>
          <a:xfrm>
            <a:off x="475649" y="9628383"/>
            <a:ext cx="373640" cy="39755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l="14752" t="8277" r="1465" b="9850"/>
          <a:stretch>
            <a:fillRect/>
          </a:stretch>
        </p:blipFill>
        <p:spPr>
          <a:xfrm>
            <a:off x="17324444" y="327742"/>
            <a:ext cx="373640" cy="397553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2667000" y="2854029"/>
            <a:ext cx="8382000" cy="2315464"/>
            <a:chOff x="1763445" y="3216750"/>
            <a:chExt cx="8382000" cy="2315464"/>
          </a:xfrm>
        </p:grpSpPr>
        <p:sp>
          <p:nvSpPr>
            <p:cNvPr id="12" name="Freeform 11"/>
            <p:cNvSpPr/>
            <p:nvPr/>
          </p:nvSpPr>
          <p:spPr>
            <a:xfrm>
              <a:off x="2286000" y="3566444"/>
              <a:ext cx="7859445" cy="1965770"/>
            </a:xfrm>
            <a:custGeom>
              <a:avLst/>
              <a:gdLst>
                <a:gd name="connsiteX0" fmla="*/ 0 w 8215312"/>
                <a:gd name="connsiteY0" fmla="*/ 0 h 2567285"/>
                <a:gd name="connsiteX1" fmla="*/ 8215312 w 8215312"/>
                <a:gd name="connsiteY1" fmla="*/ 0 h 2567285"/>
                <a:gd name="connsiteX2" fmla="*/ 8215312 w 8215312"/>
                <a:gd name="connsiteY2" fmla="*/ 2567285 h 2567285"/>
                <a:gd name="connsiteX3" fmla="*/ 0 w 8215312"/>
                <a:gd name="connsiteY3" fmla="*/ 2567285 h 2567285"/>
                <a:gd name="connsiteX4" fmla="*/ 0 w 8215312"/>
                <a:gd name="connsiteY4" fmla="*/ 0 h 256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15312" h="2567285">
                  <a:moveTo>
                    <a:pt x="0" y="0"/>
                  </a:moveTo>
                  <a:lnTo>
                    <a:pt x="8215312" y="0"/>
                  </a:lnTo>
                  <a:lnTo>
                    <a:pt x="8215312" y="2567285"/>
                  </a:lnTo>
                  <a:lnTo>
                    <a:pt x="0" y="256728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38908" tIns="171450" rIns="171450" bIns="171450" numCol="1" spcCol="1270" anchor="ctr" anchorCtr="0">
              <a:noAutofit/>
            </a:bodyPr>
            <a:lstStyle/>
            <a:p>
              <a:pPr lvl="0" algn="l" defTabSz="2000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500" smtClean="0">
                  <a:latin typeface="Arial" panose="020B0604020202020204" pitchFamily="34" charset="0"/>
                  <a:cs typeface="Arial" panose="020B0604020202020204" pitchFamily="34" charset="0"/>
                </a:rPr>
                <a:t>Đ</a:t>
              </a:r>
              <a:r>
                <a:rPr lang="en-US" sz="4500" kern="1200" smtClean="0">
                  <a:latin typeface="Arial" panose="020B0604020202020204" pitchFamily="34" charset="0"/>
                  <a:cs typeface="Arial" panose="020B0604020202020204" pitchFamily="34" charset="0"/>
                </a:rPr>
                <a:t>oạn </a:t>
              </a:r>
              <a:r>
                <a:rPr lang="en-US" sz="4500" kern="1200" smtClean="0">
                  <a:latin typeface="Arial" panose="020B0604020202020204" pitchFamily="34" charset="0"/>
                  <a:cs typeface="Arial" panose="020B0604020202020204" pitchFamily="34" charset="0"/>
                </a:rPr>
                <a:t>thẳng</a:t>
              </a:r>
              <a:endParaRPr lang="en-US" sz="4500" kern="120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763445" y="3216750"/>
              <a:ext cx="1638308" cy="1489925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TextBox 8"/>
            <p:cNvSpPr txBox="1"/>
            <p:nvPr/>
          </p:nvSpPr>
          <p:spPr>
            <a:xfrm>
              <a:off x="2137260" y="3527924"/>
              <a:ext cx="890678" cy="7807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6600"/>
                </a:lnSpc>
              </a:pPr>
              <a:r>
                <a:rPr lang="en-US" sz="5000" b="1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4953000" y="6286500"/>
            <a:ext cx="8701898" cy="2315464"/>
            <a:chOff x="3848092" y="6340375"/>
            <a:chExt cx="8701898" cy="2315464"/>
          </a:xfrm>
        </p:grpSpPr>
        <p:sp>
          <p:nvSpPr>
            <p:cNvPr id="14" name="Freeform 13"/>
            <p:cNvSpPr/>
            <p:nvPr/>
          </p:nvSpPr>
          <p:spPr>
            <a:xfrm>
              <a:off x="4370648" y="6690069"/>
              <a:ext cx="8179342" cy="1965770"/>
            </a:xfrm>
            <a:custGeom>
              <a:avLst/>
              <a:gdLst>
                <a:gd name="connsiteX0" fmla="*/ 0 w 8215312"/>
                <a:gd name="connsiteY0" fmla="*/ 0 h 2567285"/>
                <a:gd name="connsiteX1" fmla="*/ 8215312 w 8215312"/>
                <a:gd name="connsiteY1" fmla="*/ 0 h 2567285"/>
                <a:gd name="connsiteX2" fmla="*/ 8215312 w 8215312"/>
                <a:gd name="connsiteY2" fmla="*/ 2567285 h 2567285"/>
                <a:gd name="connsiteX3" fmla="*/ 0 w 8215312"/>
                <a:gd name="connsiteY3" fmla="*/ 2567285 h 2567285"/>
                <a:gd name="connsiteX4" fmla="*/ 0 w 8215312"/>
                <a:gd name="connsiteY4" fmla="*/ 0 h 256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15312" h="2567285">
                  <a:moveTo>
                    <a:pt x="0" y="0"/>
                  </a:moveTo>
                  <a:lnTo>
                    <a:pt x="8215312" y="0"/>
                  </a:lnTo>
                  <a:lnTo>
                    <a:pt x="8215312" y="2567285"/>
                  </a:lnTo>
                  <a:lnTo>
                    <a:pt x="0" y="256728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38908" tIns="171450" rIns="171450" bIns="171450" numCol="1" spcCol="1270" anchor="ctr" anchorCtr="0">
              <a:noAutofit/>
            </a:bodyPr>
            <a:lstStyle/>
            <a:p>
              <a:pPr lvl="0" algn="l" defTabSz="2000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500" smtClean="0">
                  <a:latin typeface="Arial" panose="020B0604020202020204" pitchFamily="34" charset="0"/>
                  <a:cs typeface="Arial" panose="020B0604020202020204" pitchFamily="34" charset="0"/>
                </a:rPr>
                <a:t>Độ dài </a:t>
              </a:r>
              <a:r>
                <a:rPr lang="en-US" sz="4500" kern="1200" smtClean="0">
                  <a:latin typeface="Arial" panose="020B0604020202020204" pitchFamily="34" charset="0"/>
                  <a:cs typeface="Arial" panose="020B0604020202020204" pitchFamily="34" charset="0"/>
                </a:rPr>
                <a:t>đoạn </a:t>
              </a:r>
              <a:r>
                <a:rPr lang="en-US" sz="4500" kern="1200" smtClean="0">
                  <a:latin typeface="Arial" panose="020B0604020202020204" pitchFamily="34" charset="0"/>
                  <a:cs typeface="Arial" panose="020B0604020202020204" pitchFamily="34" charset="0"/>
                </a:rPr>
                <a:t>thẳng</a:t>
              </a:r>
              <a:endParaRPr lang="en-US" sz="4500" kern="120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848092" y="6340375"/>
              <a:ext cx="1638308" cy="1489925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tint val="50000"/>
                <a:hueOff val="10752198"/>
                <a:satOff val="-14108"/>
                <a:lumOff val="-1388"/>
                <a:alphaOff val="0"/>
              </a:schemeClr>
            </a:fillRef>
            <a:effectRef idx="0">
              <a:schemeClr val="accent3">
                <a:tint val="50000"/>
                <a:hueOff val="10752198"/>
                <a:satOff val="-14108"/>
                <a:lumOff val="-1388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TextBox 8"/>
            <p:cNvSpPr txBox="1"/>
            <p:nvPr/>
          </p:nvSpPr>
          <p:spPr>
            <a:xfrm>
              <a:off x="4221907" y="6664226"/>
              <a:ext cx="890678" cy="7807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6600"/>
                </a:lnSpc>
              </a:pPr>
              <a:r>
                <a:rPr lang="en-US" sz="5000" b="1" smtClean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50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1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5400000">
            <a:off x="17233739" y="8510435"/>
            <a:ext cx="1303937" cy="1786215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381000" y="300565"/>
            <a:ext cx="14787285" cy="987450"/>
            <a:chOff x="-609600" y="-56447"/>
            <a:chExt cx="19716378" cy="1316600"/>
          </a:xfrm>
        </p:grpSpPr>
        <p:sp>
          <p:nvSpPr>
            <p:cNvPr id="6" name="TextBox 6"/>
            <p:cNvSpPr txBox="1"/>
            <p:nvPr/>
          </p:nvSpPr>
          <p:spPr>
            <a:xfrm>
              <a:off x="1828800" y="-56447"/>
              <a:ext cx="17277978" cy="131660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>
                <a:lnSpc>
                  <a:spcPts val="7700"/>
                </a:lnSpc>
              </a:pPr>
              <a:r>
                <a:rPr lang="en-US" sz="5000" b="1" smtClean="0">
                  <a:solidFill>
                    <a:srgbClr val="5F332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1. </a:t>
              </a:r>
              <a:r>
                <a:rPr lang="en-US" sz="5000" b="1" smtClean="0">
                  <a:solidFill>
                    <a:srgbClr val="5F332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Đoạn </a:t>
              </a:r>
              <a:r>
                <a:rPr lang="en-US" sz="5000" b="1" smtClean="0">
                  <a:solidFill>
                    <a:srgbClr val="5F332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thẳng</a:t>
              </a:r>
              <a:endParaRPr lang="en-US" sz="5000" b="1">
                <a:solidFill>
                  <a:srgbClr val="5F332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-609600" y="-2"/>
              <a:ext cx="1714495" cy="1260155"/>
            </a:xfrm>
            <a:prstGeom prst="rect">
              <a:avLst/>
            </a:prstGeom>
          </p:spPr>
        </p:pic>
      </p:grpSp>
      <p:sp>
        <p:nvSpPr>
          <p:cNvPr id="10" name="Rectangle 9"/>
          <p:cNvSpPr/>
          <p:nvPr/>
        </p:nvSpPr>
        <p:spPr>
          <a:xfrm>
            <a:off x="2220687" y="2307441"/>
            <a:ext cx="15305314" cy="327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4200">
                <a:latin typeface="Arial" panose="020B0604020202020204" pitchFamily="34" charset="0"/>
                <a:cs typeface="Arial" panose="020B0604020202020204" pitchFamily="34" charset="0"/>
              </a:rPr>
              <a:t>Một người đi xe đạp trên một đoạn đường thẳng từ A </a:t>
            </a:r>
            <a:r>
              <a:rPr lang="vi-VN" sz="4200">
                <a:latin typeface="Arial" panose="020B0604020202020204" pitchFamily="34" charset="0"/>
                <a:cs typeface="Arial" panose="020B0604020202020204" pitchFamily="34" charset="0"/>
              </a:rPr>
              <a:t>đến </a:t>
            </a:r>
            <a:r>
              <a:rPr lang="vi-VN" sz="420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GB" sz="42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smtClean="0">
                <a:latin typeface="Arial" panose="020B0604020202020204" pitchFamily="34" charset="0"/>
                <a:cs typeface="Arial" panose="020B0604020202020204" pitchFamily="34" charset="0"/>
              </a:rPr>
              <a:t>(H.8.23</a:t>
            </a:r>
            <a:r>
              <a:rPr lang="vi-VN" sz="420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4200">
                <a:latin typeface="Arial" panose="020B0604020202020204" pitchFamily="34" charset="0"/>
                <a:cs typeface="Arial" panose="020B0604020202020204" pitchFamily="34" charset="0"/>
              </a:rPr>
              <a:t>Em có nhận xét </a:t>
            </a:r>
            <a:r>
              <a:rPr lang="vi-VN" sz="4200">
                <a:latin typeface="Arial" panose="020B0604020202020204" pitchFamily="34" charset="0"/>
                <a:cs typeface="Arial" panose="020B0604020202020204" pitchFamily="34" charset="0"/>
              </a:rPr>
              <a:t>gì </a:t>
            </a:r>
            <a:r>
              <a:rPr lang="vi-VN" sz="4200" smtClean="0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GB" sz="42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smtClean="0">
                <a:latin typeface="Arial" panose="020B0604020202020204" pitchFamily="34" charset="0"/>
                <a:cs typeface="Arial" panose="020B0604020202020204" pitchFamily="34" charset="0"/>
              </a:rPr>
              <a:t>những </a:t>
            </a:r>
            <a:r>
              <a:rPr lang="vi-VN" sz="4200">
                <a:latin typeface="Arial" panose="020B0604020202020204" pitchFamily="34" charset="0"/>
                <a:cs typeface="Arial" panose="020B0604020202020204" pitchFamily="34" charset="0"/>
              </a:rPr>
              <a:t>vị trí mà </a:t>
            </a:r>
            <a:r>
              <a:rPr lang="vi-VN" sz="4200">
                <a:latin typeface="Arial" panose="020B0604020202020204" pitchFamily="34" charset="0"/>
                <a:cs typeface="Arial" panose="020B0604020202020204" pitchFamily="34" charset="0"/>
              </a:rPr>
              <a:t>người </a:t>
            </a:r>
            <a:r>
              <a:rPr lang="vi-VN" sz="4200" smtClean="0">
                <a:latin typeface="Arial" panose="020B0604020202020204" pitchFamily="34" charset="0"/>
                <a:cs typeface="Arial" panose="020B0604020202020204" pitchFamily="34" charset="0"/>
              </a:rPr>
              <a:t>đó </a:t>
            </a:r>
            <a:r>
              <a:rPr lang="vi-VN" sz="4200">
                <a:latin typeface="Arial" panose="020B0604020202020204" pitchFamily="34" charset="0"/>
                <a:cs typeface="Arial" panose="020B0604020202020204" pitchFamily="34" charset="0"/>
              </a:rPr>
              <a:t>đã đi qua </a:t>
            </a:r>
            <a:r>
              <a:rPr lang="vi-VN" sz="4200">
                <a:latin typeface="Arial" panose="020B0604020202020204" pitchFamily="34" charset="0"/>
                <a:cs typeface="Arial" panose="020B0604020202020204" pitchFamily="34" charset="0"/>
              </a:rPr>
              <a:t>so </a:t>
            </a:r>
            <a:r>
              <a:rPr lang="vi-VN" sz="4200" smtClean="0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GB" sz="42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smtClean="0">
                <a:latin typeface="Arial" panose="020B0604020202020204" pitchFamily="34" charset="0"/>
                <a:cs typeface="Arial" panose="020B0604020202020204" pitchFamily="34" charset="0"/>
              </a:rPr>
              <a:t>hai </a:t>
            </a:r>
            <a:r>
              <a:rPr lang="vi-VN" sz="4200">
                <a:latin typeface="Arial" panose="020B0604020202020204" pitchFamily="34" charset="0"/>
                <a:cs typeface="Arial" panose="020B0604020202020204" pitchFamily="34" charset="0"/>
              </a:rPr>
              <a:t>điểm </a:t>
            </a:r>
            <a:r>
              <a:rPr lang="vi-VN" sz="420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vi-VN" sz="4200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GB" sz="4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200" smtClean="0">
                <a:latin typeface="Arial" panose="020B0604020202020204" pitchFamily="34" charset="0"/>
                <a:cs typeface="Arial" panose="020B0604020202020204" pitchFamily="34" charset="0"/>
              </a:rPr>
              <a:t>B?</a:t>
            </a:r>
            <a:endParaRPr lang="en-US" sz="4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797572"/>
            <a:ext cx="1581154" cy="14796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5579106"/>
            <a:ext cx="9142968" cy="2069051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8229600" y="7847691"/>
            <a:ext cx="2685351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500" i="1">
                <a:latin typeface="Arial" panose="020B0604020202020204" pitchFamily="34" charset="0"/>
                <a:cs typeface="Arial" panose="020B0604020202020204" pitchFamily="34" charset="0"/>
              </a:rPr>
              <a:t>Hình </a:t>
            </a:r>
            <a:r>
              <a:rPr lang="en-US" sz="4500" i="1" smtClean="0">
                <a:latin typeface="Arial" panose="020B0604020202020204" pitchFamily="34" charset="0"/>
                <a:cs typeface="Arial" panose="020B0604020202020204" pitchFamily="34" charset="0"/>
              </a:rPr>
              <a:t>8.23</a:t>
            </a:r>
            <a:endParaRPr lang="en-US" sz="4500" i="1"/>
          </a:p>
        </p:txBody>
      </p:sp>
      <p:sp>
        <p:nvSpPr>
          <p:cNvPr id="33" name="Rectangle 32"/>
          <p:cNvSpPr/>
          <p:nvPr/>
        </p:nvSpPr>
        <p:spPr>
          <a:xfrm>
            <a:off x="582742" y="9011127"/>
            <a:ext cx="16212599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5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 vị trí người đi xe đạp </a:t>
            </a:r>
            <a:r>
              <a:rPr lang="en-US" sz="45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 </a:t>
            </a:r>
            <a:r>
              <a:rPr lang="en-US" sz="450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 đều </a:t>
            </a:r>
            <a:r>
              <a:rPr lang="en-US" sz="45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nằm giữa hai điểm A và B.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2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1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" name="Straight Connector 40"/>
          <p:cNvCxnSpPr/>
          <p:nvPr/>
        </p:nvCxnSpPr>
        <p:spPr>
          <a:xfrm flipV="1">
            <a:off x="5147841" y="6822124"/>
            <a:ext cx="5552428" cy="369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376731" y="8407561"/>
            <a:ext cx="1303937" cy="178621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751146">
            <a:off x="16606948" y="171977"/>
            <a:ext cx="1201860" cy="883367"/>
          </a:xfrm>
          <a:prstGeom prst="rect">
            <a:avLst/>
          </a:prstGeom>
        </p:spPr>
      </p:pic>
      <p:sp>
        <p:nvSpPr>
          <p:cNvPr id="31" name="Rounded Rectangle 30"/>
          <p:cNvSpPr/>
          <p:nvPr/>
        </p:nvSpPr>
        <p:spPr>
          <a:xfrm>
            <a:off x="429937" y="552961"/>
            <a:ext cx="1508456" cy="80090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HĐ2</a:t>
            </a:r>
            <a:endParaRPr lang="vi-VN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01137" y="8387572"/>
            <a:ext cx="15186447" cy="1501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 </a:t>
            </a:r>
            <a:r>
              <a:rPr lang="en-US" sz="4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nằm giữa A và B </a:t>
            </a:r>
            <a:r>
              <a:rPr lang="en-US" sz="4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 </a:t>
            </a:r>
            <a:r>
              <a:rPr lang="en-US" sz="400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nằm trên </a:t>
            </a:r>
            <a:r>
              <a:rPr lang="en-US" sz="4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 vạch thẳng màu đen</a:t>
            </a:r>
            <a:r>
              <a:rPr lang="en-US" sz="4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 D </a:t>
            </a:r>
            <a:r>
              <a:rPr lang="en-US" sz="4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 nằm giữa A và B </a:t>
            </a:r>
            <a:r>
              <a:rPr lang="en-US" sz="4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 </a:t>
            </a:r>
            <a:r>
              <a:rPr lang="en-US" sz="400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 nằm </a:t>
            </a:r>
            <a:r>
              <a:rPr lang="en-US" sz="4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 phần này.</a:t>
            </a:r>
          </a:p>
        </p:txBody>
      </p:sp>
      <p:sp>
        <p:nvSpPr>
          <p:cNvPr id="3" name="Rectangle 2"/>
          <p:cNvSpPr/>
          <p:nvPr/>
        </p:nvSpPr>
        <p:spPr>
          <a:xfrm>
            <a:off x="2178543" y="437845"/>
            <a:ext cx="14346951" cy="1501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Lấy các điểm A, B, C, D phân biệt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và </a:t>
            </a:r>
            <a:r>
              <a:rPr lang="en-US" sz="4000" smtClean="0">
                <a:latin typeface="Arial" panose="020B0604020202020204" pitchFamily="34" charset="0"/>
                <a:cs typeface="Arial" panose="020B0604020202020204" pitchFamily="34" charset="0"/>
              </a:rPr>
              <a:t>thẳng hàng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theo thứ tự như Hình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8.24</a:t>
            </a:r>
            <a:r>
              <a:rPr lang="en-US" sz="400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01137" y="1939603"/>
            <a:ext cx="14029464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Dùng thước thẳng và bút màu đen kẻ một vạch thẳng bắt đầu từ A và kết thúc ở B. 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Em có nhận xét gì về vị trí của hai điểm C và D đối với phần vạch thẳng màu đen?</a:t>
            </a:r>
            <a:endParaRPr lang="en-US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3941818" y="5905500"/>
            <a:ext cx="10820400" cy="2171295"/>
            <a:chOff x="4061115" y="5634320"/>
            <a:chExt cx="10820400" cy="2171295"/>
          </a:xfrm>
        </p:grpSpPr>
        <p:sp>
          <p:nvSpPr>
            <p:cNvPr id="32" name="Rectangle 31"/>
            <p:cNvSpPr/>
            <p:nvPr/>
          </p:nvSpPr>
          <p:spPr>
            <a:xfrm>
              <a:off x="8128640" y="7020785"/>
              <a:ext cx="2685351" cy="7848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500" i="1">
                  <a:latin typeface="Arial" panose="020B0604020202020204" pitchFamily="34" charset="0"/>
                  <a:cs typeface="Arial" panose="020B0604020202020204" pitchFamily="34" charset="0"/>
                </a:rPr>
                <a:t>Hình </a:t>
              </a:r>
              <a:r>
                <a:rPr lang="en-US" sz="4500" i="1" smtClean="0">
                  <a:latin typeface="Arial" panose="020B0604020202020204" pitchFamily="34" charset="0"/>
                  <a:cs typeface="Arial" panose="020B0604020202020204" pitchFamily="34" charset="0"/>
                </a:rPr>
                <a:t>8.24</a:t>
              </a:r>
              <a:endParaRPr lang="en-US" sz="4500" i="1"/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4061115" y="5634320"/>
              <a:ext cx="10820400" cy="1386465"/>
              <a:chOff x="4061115" y="5634320"/>
              <a:chExt cx="10820400" cy="1386465"/>
            </a:xfrm>
          </p:grpSpPr>
          <p:grpSp>
            <p:nvGrpSpPr>
              <p:cNvPr id="9" name="Group 8"/>
              <p:cNvGrpSpPr/>
              <p:nvPr/>
            </p:nvGrpSpPr>
            <p:grpSpPr>
              <a:xfrm>
                <a:off x="4061115" y="5634320"/>
                <a:ext cx="10820400" cy="1345725"/>
                <a:chOff x="-110925" y="4200685"/>
                <a:chExt cx="10820400" cy="1345725"/>
              </a:xfrm>
            </p:grpSpPr>
            <p:grpSp>
              <p:nvGrpSpPr>
                <p:cNvPr id="10" name="Group 9"/>
                <p:cNvGrpSpPr/>
                <p:nvPr/>
              </p:nvGrpSpPr>
              <p:grpSpPr>
                <a:xfrm>
                  <a:off x="-110925" y="4200685"/>
                  <a:ext cx="10820400" cy="1345725"/>
                  <a:chOff x="3095628" y="775355"/>
                  <a:chExt cx="15214659" cy="1345725"/>
                </a:xfrm>
              </p:grpSpPr>
              <p:cxnSp>
                <p:nvCxnSpPr>
                  <p:cNvPr id="13" name="Straight Connector 12"/>
                  <p:cNvCxnSpPr/>
                  <p:nvPr/>
                </p:nvCxnSpPr>
                <p:spPr>
                  <a:xfrm flipV="1">
                    <a:off x="3095628" y="1700624"/>
                    <a:ext cx="15214659" cy="1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" name="TextBox 13">
                    <a:extLst>
                      <a:ext uri="{FF2B5EF4-FFF2-40B4-BE49-F238E27FC236}">
                        <a16:creationId xmlns:a16="http://schemas.microsoft.com/office/drawing/2014/main" id="{C2F87412-107F-44E1-A048-F4EEBBD1BFCE}"/>
                      </a:ext>
                    </a:extLst>
                  </p:cNvPr>
                  <p:cNvSpPr txBox="1"/>
                  <p:nvPr/>
                </p:nvSpPr>
                <p:spPr>
                  <a:xfrm>
                    <a:off x="4150259" y="848916"/>
                    <a:ext cx="876650" cy="784830"/>
                  </a:xfrm>
                  <a:prstGeom prst="rect">
                    <a:avLst/>
                  </a:prstGeom>
                  <a:solidFill>
                    <a:schemeClr val="bg1">
                      <a:alpha val="2000"/>
                    </a:schemeClr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45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  <a:sym typeface="Wingdings" panose="05000000000000000000" pitchFamily="2" charset="2"/>
                      </a:rPr>
                      <a:t>A</a:t>
                    </a:r>
                    <a:endParaRPr lang="en-US" sz="4500" dirty="0">
                      <a:solidFill>
                        <a:schemeClr val="accent5">
                          <a:lumMod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5" name="TextBox 14">
                    <a:extLst>
                      <a:ext uri="{FF2B5EF4-FFF2-40B4-BE49-F238E27FC236}">
                        <a16:creationId xmlns:a16="http://schemas.microsoft.com/office/drawing/2014/main" id="{242CFBD7-EAF3-4CD2-AB8F-420462532F1F}"/>
                      </a:ext>
                    </a:extLst>
                  </p:cNvPr>
                  <p:cNvSpPr txBox="1"/>
                  <p:nvPr/>
                </p:nvSpPr>
                <p:spPr>
                  <a:xfrm>
                    <a:off x="4492260" y="1303605"/>
                    <a:ext cx="457200" cy="784830"/>
                  </a:xfrm>
                  <a:prstGeom prst="rect">
                    <a:avLst/>
                  </a:prstGeom>
                  <a:solidFill>
                    <a:schemeClr val="bg1">
                      <a:alpha val="2000"/>
                    </a:schemeClr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45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  <a:sym typeface="Wingdings" panose="05000000000000000000" pitchFamily="2" charset="2"/>
                      </a:rPr>
                      <a:t></a:t>
                    </a:r>
                    <a:endParaRPr lang="en-US" sz="4500" dirty="0">
                      <a:solidFill>
                        <a:schemeClr val="accent5">
                          <a:lumMod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" name="TextBox 15">
                    <a:extLst>
                      <a:ext uri="{FF2B5EF4-FFF2-40B4-BE49-F238E27FC236}">
                        <a16:creationId xmlns:a16="http://schemas.microsoft.com/office/drawing/2014/main" id="{C2F87412-107F-44E1-A048-F4EEBBD1BFCE}"/>
                      </a:ext>
                    </a:extLst>
                  </p:cNvPr>
                  <p:cNvSpPr txBox="1"/>
                  <p:nvPr/>
                </p:nvSpPr>
                <p:spPr>
                  <a:xfrm>
                    <a:off x="12171336" y="775355"/>
                    <a:ext cx="745801" cy="809797"/>
                  </a:xfrm>
                  <a:prstGeom prst="rect">
                    <a:avLst/>
                  </a:prstGeom>
                  <a:solidFill>
                    <a:schemeClr val="bg1">
                      <a:alpha val="2000"/>
                    </a:schemeClr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450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  <a:sym typeface="Wingdings" panose="05000000000000000000" pitchFamily="2" charset="2"/>
                      </a:rPr>
                      <a:t>B</a:t>
                    </a:r>
                    <a:endParaRPr lang="en-US" sz="4500" dirty="0">
                      <a:solidFill>
                        <a:schemeClr val="accent5">
                          <a:lumMod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7" name="TextBox 16">
                    <a:extLst>
                      <a:ext uri="{FF2B5EF4-FFF2-40B4-BE49-F238E27FC236}">
                        <a16:creationId xmlns:a16="http://schemas.microsoft.com/office/drawing/2014/main" id="{242CFBD7-EAF3-4CD2-AB8F-420462532F1F}"/>
                      </a:ext>
                    </a:extLst>
                  </p:cNvPr>
                  <p:cNvSpPr txBox="1"/>
                  <p:nvPr/>
                </p:nvSpPr>
                <p:spPr>
                  <a:xfrm>
                    <a:off x="12333701" y="1311283"/>
                    <a:ext cx="388958" cy="809797"/>
                  </a:xfrm>
                  <a:prstGeom prst="rect">
                    <a:avLst/>
                  </a:prstGeom>
                  <a:solidFill>
                    <a:schemeClr val="bg1">
                      <a:alpha val="2000"/>
                    </a:schemeClr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45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  <a:sym typeface="Wingdings" panose="05000000000000000000" pitchFamily="2" charset="2"/>
                      </a:rPr>
                      <a:t></a:t>
                    </a:r>
                    <a:endParaRPr lang="en-US" sz="4500" dirty="0">
                      <a:solidFill>
                        <a:schemeClr val="accent5">
                          <a:lumMod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C2F87412-107F-44E1-A048-F4EEBBD1BFCE}"/>
                    </a:ext>
                  </a:extLst>
                </p:cNvPr>
                <p:cNvSpPr txBox="1"/>
                <p:nvPr/>
              </p:nvSpPr>
              <p:spPr>
                <a:xfrm>
                  <a:off x="4334053" y="4230276"/>
                  <a:ext cx="525391" cy="784830"/>
                </a:xfrm>
                <a:prstGeom prst="rect">
                  <a:avLst/>
                </a:prstGeom>
                <a:solidFill>
                  <a:schemeClr val="bg1">
                    <a:alpha val="2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4500" smtClean="0">
                      <a:solidFill>
                        <a:schemeClr val="accent5">
                          <a:lumMod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Wingdings" panose="05000000000000000000" pitchFamily="2" charset="2"/>
                    </a:rPr>
                    <a:t>C</a:t>
                  </a:r>
                  <a:endParaRPr lang="en-US" sz="4500" dirty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242CFBD7-EAF3-4CD2-AB8F-420462532F1F}"/>
                    </a:ext>
                  </a:extLst>
                </p:cNvPr>
                <p:cNvSpPr txBox="1"/>
                <p:nvPr/>
              </p:nvSpPr>
              <p:spPr>
                <a:xfrm>
                  <a:off x="4361995" y="4728935"/>
                  <a:ext cx="525390" cy="784830"/>
                </a:xfrm>
                <a:prstGeom prst="rect">
                  <a:avLst/>
                </a:prstGeom>
                <a:solidFill>
                  <a:schemeClr val="bg1">
                    <a:alpha val="2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4500" dirty="0">
                      <a:solidFill>
                        <a:schemeClr val="accent5">
                          <a:lumMod val="5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Wingdings" panose="05000000000000000000" pitchFamily="2" charset="2"/>
                    </a:rPr>
                    <a:t></a:t>
                  </a:r>
                  <a:endParaRPr lang="en-US" sz="4500" dirty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C2F87412-107F-44E1-A048-F4EEBBD1BFCE}"/>
                  </a:ext>
                </a:extLst>
              </p:cNvPr>
              <p:cNvSpPr txBox="1"/>
              <p:nvPr/>
            </p:nvSpPr>
            <p:spPr>
              <a:xfrm>
                <a:off x="12289031" y="5634320"/>
                <a:ext cx="530401" cy="809797"/>
              </a:xfrm>
              <a:prstGeom prst="rect">
                <a:avLst/>
              </a:prstGeom>
              <a:solidFill>
                <a:schemeClr val="bg1">
                  <a:alpha val="2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4500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D</a:t>
                </a:r>
                <a:endParaRPr lang="en-US" sz="4500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242CFBD7-EAF3-4CD2-AB8F-420462532F1F}"/>
                  </a:ext>
                </a:extLst>
              </p:cNvPr>
              <p:cNvSpPr txBox="1"/>
              <p:nvPr/>
            </p:nvSpPr>
            <p:spPr>
              <a:xfrm>
                <a:off x="12289031" y="6210988"/>
                <a:ext cx="276620" cy="809797"/>
              </a:xfrm>
              <a:prstGeom prst="rect">
                <a:avLst/>
              </a:prstGeom>
              <a:solidFill>
                <a:schemeClr val="bg1">
                  <a:alpha val="2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4500" dirty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</a:t>
                </a:r>
                <a:endParaRPr lang="en-US" sz="4500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38" name="Picture 165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035233">
            <a:off x="5745264" y="4349286"/>
            <a:ext cx="1626677" cy="2885759"/>
          </a:xfrm>
          <a:prstGeom prst="rect">
            <a:avLst/>
          </a:prstGeom>
          <a:noFill/>
        </p:spPr>
      </p:pic>
      <p:pic>
        <p:nvPicPr>
          <p:cNvPr id="39" name="Picture 16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114204" y="6923011"/>
            <a:ext cx="10203330" cy="1792776"/>
          </a:xfrm>
          <a:prstGeom prst="rect">
            <a:avLst/>
          </a:prstGeom>
          <a:solidFill>
            <a:srgbClr val="FFFFFF">
              <a:alpha val="19000"/>
            </a:srgbClr>
          </a:solidFill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4.93827E-7 L 0.30269 0.00586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39" y="216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81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ounded Rectangle 64"/>
          <p:cNvSpPr/>
          <p:nvPr/>
        </p:nvSpPr>
        <p:spPr>
          <a:xfrm>
            <a:off x="685800" y="1943099"/>
            <a:ext cx="17068798" cy="68071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coolSlant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vi-VN" sz="2800" dirty="0">
              <a:solidFill>
                <a:schemeClr val="tx1"/>
              </a:solidFill>
            </a:endParaRPr>
          </a:p>
        </p:txBody>
      </p:sp>
      <p:sp>
        <p:nvSpPr>
          <p:cNvPr id="66" name="Content Placeholder 2">
            <a:extLst>
              <a:ext uri="{FF2B5EF4-FFF2-40B4-BE49-F238E27FC236}">
                <a16:creationId xmlns:a16="http://schemas.microsoft.com/office/drawing/2014/main" id="{85F88710-04F3-43DC-98E6-E3E16C3B1771}"/>
              </a:ext>
            </a:extLst>
          </p:cNvPr>
          <p:cNvSpPr txBox="1">
            <a:spLocks/>
          </p:cNvSpPr>
          <p:nvPr/>
        </p:nvSpPr>
        <p:spPr>
          <a:xfrm>
            <a:off x="1600201" y="2700088"/>
            <a:ext cx="8915399" cy="5293121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Đoạn </a:t>
            </a:r>
            <a:r>
              <a:rPr lang="en-GB" sz="45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thẳng </a:t>
            </a:r>
            <a:r>
              <a:rPr lang="en-GB" sz="4500">
                <a:latin typeface="Arial" panose="020B0604020202020204" pitchFamily="34" charset="0"/>
                <a:cs typeface="Arial" panose="020B0604020202020204" pitchFamily="34" charset="0"/>
              </a:rPr>
              <a:t>AB, hay đoạn thẳng BA, </a:t>
            </a:r>
            <a:r>
              <a:rPr lang="en-GB" sz="4500">
                <a:latin typeface="Arial" panose="020B0604020202020204" pitchFamily="34" charset="0"/>
                <a:cs typeface="Arial" panose="020B0604020202020204" pitchFamily="34" charset="0"/>
              </a:rPr>
              <a:t>là </a:t>
            </a:r>
            <a:r>
              <a:rPr lang="en-GB" sz="4500" smtClean="0">
                <a:latin typeface="Arial" panose="020B0604020202020204" pitchFamily="34" charset="0"/>
                <a:cs typeface="Arial" panose="020B0604020202020204" pitchFamily="34" charset="0"/>
              </a:rPr>
              <a:t>hình gồm </a:t>
            </a:r>
            <a:r>
              <a:rPr lang="en-GB" sz="4500">
                <a:latin typeface="Arial" panose="020B0604020202020204" pitchFamily="34" charset="0"/>
                <a:cs typeface="Arial" panose="020B0604020202020204" pitchFamily="34" charset="0"/>
              </a:rPr>
              <a:t>hai điểm A, B cùng </a:t>
            </a:r>
            <a:r>
              <a:rPr lang="en-GB" sz="4500">
                <a:latin typeface="Arial" panose="020B0604020202020204" pitchFamily="34" charset="0"/>
                <a:cs typeface="Arial" panose="020B0604020202020204" pitchFamily="34" charset="0"/>
              </a:rPr>
              <a:t>với </a:t>
            </a:r>
            <a:r>
              <a:rPr lang="en-GB" sz="4500" smtClean="0">
                <a:latin typeface="Arial" panose="020B0604020202020204" pitchFamily="34" charset="0"/>
                <a:cs typeface="Arial" panose="020B0604020202020204" pitchFamily="34" charset="0"/>
              </a:rPr>
              <a:t>tất </a:t>
            </a:r>
            <a:r>
              <a:rPr lang="en-GB" sz="4500">
                <a:latin typeface="Arial" panose="020B0604020202020204" pitchFamily="34" charset="0"/>
                <a:cs typeface="Arial" panose="020B0604020202020204" pitchFamily="34" charset="0"/>
              </a:rPr>
              <a:t>cả </a:t>
            </a:r>
            <a:r>
              <a:rPr lang="en-GB" sz="4500">
                <a:latin typeface="Arial" panose="020B0604020202020204" pitchFamily="34" charset="0"/>
                <a:cs typeface="Arial" panose="020B0604020202020204" pitchFamily="34" charset="0"/>
              </a:rPr>
              <a:t>các </a:t>
            </a:r>
            <a:r>
              <a:rPr lang="en-GB" sz="4500" smtClean="0">
                <a:latin typeface="Arial" panose="020B0604020202020204" pitchFamily="34" charset="0"/>
                <a:cs typeface="Arial" panose="020B0604020202020204" pitchFamily="34" charset="0"/>
              </a:rPr>
              <a:t>điểm nằm </a:t>
            </a:r>
            <a:r>
              <a:rPr lang="en-GB" sz="4500">
                <a:latin typeface="Arial" panose="020B0604020202020204" pitchFamily="34" charset="0"/>
                <a:cs typeface="Arial" panose="020B0604020202020204" pitchFamily="34" charset="0"/>
              </a:rPr>
              <a:t>giữa A và </a:t>
            </a:r>
            <a:r>
              <a:rPr lang="en-GB" sz="450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GB" sz="450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45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4500">
                <a:latin typeface="Arial" panose="020B0604020202020204" pitchFamily="34" charset="0"/>
                <a:cs typeface="Arial" panose="020B0604020202020204" pitchFamily="34" charset="0"/>
              </a:rPr>
              <a:t>, B là hai </a:t>
            </a:r>
            <a:r>
              <a:rPr lang="en-GB" sz="45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đầu mút </a:t>
            </a:r>
            <a:r>
              <a:rPr lang="en-GB" sz="450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sz="45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mút</a:t>
            </a:r>
            <a:r>
              <a:rPr lang="en-GB" sz="4500">
                <a:latin typeface="Arial" panose="020B0604020202020204" pitchFamily="34" charset="0"/>
                <a:cs typeface="Arial" panose="020B0604020202020204" pitchFamily="34" charset="0"/>
              </a:rPr>
              <a:t>) của đoạn </a:t>
            </a:r>
            <a:r>
              <a:rPr lang="en-GB" sz="4500">
                <a:latin typeface="Arial" panose="020B0604020202020204" pitchFamily="34" charset="0"/>
                <a:cs typeface="Arial" panose="020B0604020202020204" pitchFamily="34" charset="0"/>
              </a:rPr>
              <a:t>thẳng </a:t>
            </a:r>
            <a:r>
              <a:rPr lang="en-GB" sz="4500" smtClean="0">
                <a:latin typeface="Arial" panose="020B0604020202020204" pitchFamily="34" charset="0"/>
                <a:cs typeface="Arial" panose="020B0604020202020204" pitchFamily="34" charset="0"/>
              </a:rPr>
              <a:t>A.</a:t>
            </a:r>
            <a:endParaRPr lang="en-US" sz="4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7" name="Straight Connector 76"/>
          <p:cNvCxnSpPr/>
          <p:nvPr/>
        </p:nvCxnSpPr>
        <p:spPr>
          <a:xfrm flipV="1">
            <a:off x="11679385" y="4812900"/>
            <a:ext cx="5410200" cy="1"/>
          </a:xfrm>
          <a:prstGeom prst="line">
            <a:avLst/>
          </a:prstGeom>
          <a:ln w="3810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2"/>
          <p:cNvSpPr txBox="1"/>
          <p:nvPr/>
        </p:nvSpPr>
        <p:spPr>
          <a:xfrm>
            <a:off x="2704308" y="521869"/>
            <a:ext cx="12471640" cy="9157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700"/>
              </a:lnSpc>
            </a:pPr>
            <a:r>
              <a:rPr lang="en-GB" sz="6000" b="1" smtClean="0">
                <a:solidFill>
                  <a:srgbClr val="FAF1D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 nghĩa</a:t>
            </a:r>
            <a:endParaRPr lang="en-US" sz="6000" b="1">
              <a:solidFill>
                <a:srgbClr val="FAF1D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7" name="Group 86"/>
          <p:cNvGrpSpPr/>
          <p:nvPr/>
        </p:nvGrpSpPr>
        <p:grpSpPr>
          <a:xfrm>
            <a:off x="12371547" y="3925726"/>
            <a:ext cx="4041069" cy="3756976"/>
            <a:chOff x="12371547" y="3925726"/>
            <a:chExt cx="4041069" cy="3756976"/>
          </a:xfrm>
        </p:grpSpPr>
        <p:cxnSp>
          <p:nvCxnSpPr>
            <p:cNvPr id="67" name="Straight Connector 66"/>
            <p:cNvCxnSpPr/>
            <p:nvPr/>
          </p:nvCxnSpPr>
          <p:spPr>
            <a:xfrm>
              <a:off x="12646991" y="4816800"/>
              <a:ext cx="3474988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" name="Group 8"/>
            <p:cNvGrpSpPr/>
            <p:nvPr/>
          </p:nvGrpSpPr>
          <p:grpSpPr>
            <a:xfrm>
              <a:off x="12371547" y="3925726"/>
              <a:ext cx="4041069" cy="3756976"/>
              <a:chOff x="12371547" y="3925726"/>
              <a:chExt cx="4041069" cy="3756976"/>
            </a:xfrm>
          </p:grpSpPr>
          <p:sp>
            <p:nvSpPr>
              <p:cNvPr id="69" name="Rectangle 68"/>
              <p:cNvSpPr/>
              <p:nvPr/>
            </p:nvSpPr>
            <p:spPr>
              <a:xfrm>
                <a:off x="13019315" y="6897872"/>
                <a:ext cx="2685351" cy="7848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500" i="1">
                    <a:latin typeface="Arial" panose="020B0604020202020204" pitchFamily="34" charset="0"/>
                    <a:cs typeface="Arial" panose="020B0604020202020204" pitchFamily="34" charset="0"/>
                  </a:rPr>
                  <a:t>Hình </a:t>
                </a:r>
                <a:r>
                  <a:rPr lang="en-US" sz="4500" i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8.25</a:t>
                </a:r>
                <a:endParaRPr lang="en-US" sz="4500" i="1"/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242CFBD7-EAF3-4CD2-AB8F-420462532F1F}"/>
                  </a:ext>
                </a:extLst>
              </p:cNvPr>
              <p:cNvSpPr txBox="1"/>
              <p:nvPr/>
            </p:nvSpPr>
            <p:spPr>
              <a:xfrm>
                <a:off x="15887226" y="4424385"/>
                <a:ext cx="525390" cy="784830"/>
              </a:xfrm>
              <a:prstGeom prst="rect">
                <a:avLst/>
              </a:prstGeom>
              <a:solidFill>
                <a:schemeClr val="bg1">
                  <a:alpha val="2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450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</a:t>
                </a:r>
                <a:endParaRPr lang="en-US" sz="4500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C2F87412-107F-44E1-A048-F4EEBBD1BFCE}"/>
                  </a:ext>
                </a:extLst>
              </p:cNvPr>
              <p:cNvSpPr txBox="1"/>
              <p:nvPr/>
            </p:nvSpPr>
            <p:spPr>
              <a:xfrm>
                <a:off x="12371547" y="3925726"/>
                <a:ext cx="636882" cy="784830"/>
              </a:xfrm>
              <a:prstGeom prst="rect">
                <a:avLst/>
              </a:prstGeom>
              <a:solidFill>
                <a:schemeClr val="bg1">
                  <a:alpha val="2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4500" dirty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A</a:t>
                </a:r>
                <a:endParaRPr lang="en-US" sz="4500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242CFBD7-EAF3-4CD2-AB8F-420462532F1F}"/>
                  </a:ext>
                </a:extLst>
              </p:cNvPr>
              <p:cNvSpPr txBox="1"/>
              <p:nvPr/>
            </p:nvSpPr>
            <p:spPr>
              <a:xfrm>
                <a:off x="12476482" y="4424385"/>
                <a:ext cx="622634" cy="778023"/>
              </a:xfrm>
              <a:prstGeom prst="rect">
                <a:avLst/>
              </a:prstGeom>
              <a:solidFill>
                <a:schemeClr val="bg1">
                  <a:alpha val="2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4500" dirty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</a:t>
                </a:r>
                <a:endParaRPr lang="en-US" sz="4500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C2F87412-107F-44E1-A048-F4EEBBD1BFCE}"/>
                  </a:ext>
                </a:extLst>
              </p:cNvPr>
              <p:cNvSpPr txBox="1"/>
              <p:nvPr/>
            </p:nvSpPr>
            <p:spPr>
              <a:xfrm>
                <a:off x="15865455" y="3951753"/>
                <a:ext cx="525391" cy="784830"/>
              </a:xfrm>
              <a:prstGeom prst="rect">
                <a:avLst/>
              </a:prstGeom>
              <a:solidFill>
                <a:schemeClr val="bg1">
                  <a:alpha val="2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450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B</a:t>
                </a:r>
                <a:endParaRPr lang="en-US" sz="4500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82" name="Rectangle 81"/>
          <p:cNvSpPr/>
          <p:nvPr/>
        </p:nvSpPr>
        <p:spPr>
          <a:xfrm>
            <a:off x="12505782" y="2991134"/>
            <a:ext cx="3644139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sz="4000" i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Đoạn thẳng </a:t>
            </a:r>
            <a:r>
              <a:rPr lang="en-GB" sz="4000" i="1" smtClean="0"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endParaRPr lang="en-US" sz="4000" i="1"/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12688869" y="5050908"/>
            <a:ext cx="1026012" cy="744384"/>
          </a:xfrm>
          <a:prstGeom prst="straightConnector1">
            <a:avLst/>
          </a:prstGeom>
          <a:ln w="38100">
            <a:solidFill>
              <a:srgbClr val="00B0F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Rectangle 83"/>
          <p:cNvSpPr/>
          <p:nvPr/>
        </p:nvSpPr>
        <p:spPr>
          <a:xfrm>
            <a:off x="12377356" y="5975898"/>
            <a:ext cx="4544853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GB" sz="4000" i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Đầu mút </a:t>
            </a:r>
            <a:r>
              <a:rPr lang="en-GB" sz="4000" i="1" smtClean="0">
                <a:latin typeface="Arial" panose="020B0604020202020204" pitchFamily="34" charset="0"/>
                <a:cs typeface="Arial" panose="020B0604020202020204" pitchFamily="34" charset="0"/>
              </a:rPr>
              <a:t>(hay </a:t>
            </a:r>
            <a:r>
              <a:rPr lang="en-GB" sz="4000" i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mút</a:t>
            </a:r>
            <a:r>
              <a:rPr lang="en-GB" sz="4000" i="1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4000" i="1"/>
          </a:p>
        </p:txBody>
      </p:sp>
      <p:cxnSp>
        <p:nvCxnSpPr>
          <p:cNvPr id="85" name="Straight Arrow Connector 84"/>
          <p:cNvCxnSpPr/>
          <p:nvPr/>
        </p:nvCxnSpPr>
        <p:spPr>
          <a:xfrm flipV="1">
            <a:off x="15210257" y="5034731"/>
            <a:ext cx="801682" cy="760561"/>
          </a:xfrm>
          <a:prstGeom prst="straightConnector1">
            <a:avLst/>
          </a:prstGeom>
          <a:ln w="38100">
            <a:solidFill>
              <a:srgbClr val="00B0F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 animBg="1"/>
      <p:bldP spid="8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1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16364500" y="73302"/>
            <a:ext cx="1408590" cy="1929575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3017711" y="1037315"/>
            <a:ext cx="12696309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b="1" smtClean="0">
                <a:solidFill>
                  <a:srgbClr val="5F33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 đọc tên tất cả đoạn thẳng trong Hình 8.26.</a:t>
            </a:r>
            <a:endParaRPr lang="en-US" sz="4500" b="1">
              <a:solidFill>
                <a:srgbClr val="5F33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16453" y="8877300"/>
            <a:ext cx="1532968" cy="1126731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871192" y="4176260"/>
            <a:ext cx="9481299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5088" indent="-65088" algn="just">
              <a:lnSpc>
                <a:spcPct val="150000"/>
              </a:lnSpc>
              <a:defRPr/>
            </a:pPr>
            <a:r>
              <a:rPr lang="en-US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 đoạn thẳng trong Hình 8.26 là:</a:t>
            </a:r>
          </a:p>
          <a:p>
            <a:pPr marL="65088" indent="-65088" algn="just">
              <a:lnSpc>
                <a:spcPct val="150000"/>
              </a:lnSpc>
              <a:defRPr/>
            </a:pPr>
            <a:r>
              <a:rPr lang="en-GB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AB; AC; BC</a:t>
            </a:r>
            <a:endParaRPr lang="en-US" sz="45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780758" y="589236"/>
            <a:ext cx="1971078" cy="1727157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2002922" y="3072132"/>
            <a:ext cx="5065873" cy="5017073"/>
            <a:chOff x="7113116" y="1677672"/>
            <a:chExt cx="5065873" cy="5017073"/>
          </a:xfrm>
        </p:grpSpPr>
        <p:sp>
          <p:nvSpPr>
            <p:cNvPr id="34" name="Isosceles Triangle 33"/>
            <p:cNvSpPr/>
            <p:nvPr/>
          </p:nvSpPr>
          <p:spPr>
            <a:xfrm rot="20849656">
              <a:off x="7197562" y="2330462"/>
              <a:ext cx="3839783" cy="2868278"/>
            </a:xfrm>
            <a:prstGeom prst="triangle">
              <a:avLst>
                <a:gd name="adj" fmla="val 44424"/>
              </a:avLst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2F87412-107F-44E1-A048-F4EEBBD1BFCE}"/>
                </a:ext>
              </a:extLst>
            </p:cNvPr>
            <p:cNvSpPr txBox="1"/>
            <p:nvPr/>
          </p:nvSpPr>
          <p:spPr>
            <a:xfrm>
              <a:off x="8273460" y="1677672"/>
              <a:ext cx="876650" cy="640807"/>
            </a:xfrm>
            <a:prstGeom prst="rect">
              <a:avLst/>
            </a:prstGeom>
            <a:solidFill>
              <a:schemeClr val="bg1">
                <a:alpha val="2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4500" smtClean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A</a:t>
              </a:r>
              <a:endParaRPr lang="en-US" sz="45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2F87412-107F-44E1-A048-F4EEBBD1BFCE}"/>
                </a:ext>
              </a:extLst>
            </p:cNvPr>
            <p:cNvSpPr txBox="1"/>
            <p:nvPr/>
          </p:nvSpPr>
          <p:spPr>
            <a:xfrm>
              <a:off x="11302339" y="4174941"/>
              <a:ext cx="876650" cy="640807"/>
            </a:xfrm>
            <a:prstGeom prst="rect">
              <a:avLst/>
            </a:prstGeom>
            <a:solidFill>
              <a:schemeClr val="bg1">
                <a:alpha val="2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GB" sz="450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C</a:t>
              </a:r>
              <a:endParaRPr lang="en-US" sz="45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2F87412-107F-44E1-A048-F4EEBBD1BFCE}"/>
                </a:ext>
              </a:extLst>
            </p:cNvPr>
            <p:cNvSpPr txBox="1"/>
            <p:nvPr/>
          </p:nvSpPr>
          <p:spPr>
            <a:xfrm>
              <a:off x="7113116" y="5580443"/>
              <a:ext cx="736249" cy="784830"/>
            </a:xfrm>
            <a:prstGeom prst="rect">
              <a:avLst/>
            </a:prstGeom>
            <a:solidFill>
              <a:schemeClr val="bg1">
                <a:alpha val="2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4500" smtClean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B</a:t>
              </a:r>
              <a:endParaRPr lang="en-US" sz="45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8711785" y="5909915"/>
              <a:ext cx="2685351" cy="7848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500" i="1">
                  <a:latin typeface="Arial" panose="020B0604020202020204" pitchFamily="34" charset="0"/>
                  <a:cs typeface="Arial" panose="020B0604020202020204" pitchFamily="34" charset="0"/>
                </a:rPr>
                <a:t>Hình </a:t>
              </a:r>
              <a:r>
                <a:rPr lang="en-US" sz="4500" i="1" smtClean="0">
                  <a:latin typeface="Arial" panose="020B0604020202020204" pitchFamily="34" charset="0"/>
                  <a:cs typeface="Arial" panose="020B0604020202020204" pitchFamily="34" charset="0"/>
                </a:rPr>
                <a:t>8.26</a:t>
              </a:r>
              <a:endParaRPr lang="en-US" sz="4500" i="1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1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1771" y="36133"/>
            <a:ext cx="18288000" cy="1447776"/>
          </a:xfrm>
          <a:prstGeom prst="rect">
            <a:avLst/>
          </a:prstGeom>
          <a:solidFill>
            <a:srgbClr val="F3AF05"/>
          </a:solidFill>
        </p:spPr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00000">
            <a:off x="1092145" y="204943"/>
            <a:ext cx="975459" cy="1336246"/>
          </a:xfrm>
          <a:prstGeom prst="rect">
            <a:avLst/>
          </a:prstGeom>
        </p:spPr>
      </p:pic>
      <p:sp>
        <p:nvSpPr>
          <p:cNvPr id="22" name="TextBox 22"/>
          <p:cNvSpPr txBox="1"/>
          <p:nvPr/>
        </p:nvSpPr>
        <p:spPr>
          <a:xfrm>
            <a:off x="2247998" y="298356"/>
            <a:ext cx="1402080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n-US" sz="5000" b="1" smtClean="0">
                <a:latin typeface="Arial" panose="020B0604020202020204" pitchFamily="34" charset="0"/>
                <a:cs typeface="Arial" panose="020B0604020202020204" pitchFamily="34" charset="0"/>
              </a:rPr>
              <a:t>Hạt động cá nhân</a:t>
            </a:r>
            <a:endParaRPr lang="en-US" altLang="en-US" sz="5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2"/>
          <p:cNvSpPr txBox="1"/>
          <p:nvPr/>
        </p:nvSpPr>
        <p:spPr>
          <a:xfrm>
            <a:off x="735864" y="2130763"/>
            <a:ext cx="356095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 1</a:t>
            </a:r>
            <a:endParaRPr lang="en-US" sz="4500" b="1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3362" y="3308783"/>
            <a:ext cx="9494992" cy="4301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Với bốn điểm A, B, C, D như Hình 8.27,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em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hãy kể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tên các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đoạn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thẳng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có đầu mút là:</a:t>
            </a:r>
          </a:p>
          <a:p>
            <a:pPr algn="just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) Hai trong ba điểm A, B,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45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b) Hai trong bốn điểm A, B, C, D.</a:t>
            </a:r>
          </a:p>
        </p:txBody>
      </p:sp>
      <p:graphicFrame>
        <p:nvGraphicFramePr>
          <p:cNvPr id="57" name="Table 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6257154"/>
              </p:ext>
            </p:extLst>
          </p:nvPr>
        </p:nvGraphicFramePr>
        <p:xfrm>
          <a:off x="10635772" y="3331400"/>
          <a:ext cx="6967600" cy="464820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393520">
                  <a:extLst>
                    <a:ext uri="{9D8B030D-6E8A-4147-A177-3AD203B41FA5}">
                      <a16:colId xmlns:a16="http://schemas.microsoft.com/office/drawing/2014/main" val="571132836"/>
                    </a:ext>
                  </a:extLst>
                </a:gridCol>
                <a:gridCol w="1393520">
                  <a:extLst>
                    <a:ext uri="{9D8B030D-6E8A-4147-A177-3AD203B41FA5}">
                      <a16:colId xmlns:a16="http://schemas.microsoft.com/office/drawing/2014/main" val="3779641123"/>
                    </a:ext>
                  </a:extLst>
                </a:gridCol>
                <a:gridCol w="1393520">
                  <a:extLst>
                    <a:ext uri="{9D8B030D-6E8A-4147-A177-3AD203B41FA5}">
                      <a16:colId xmlns:a16="http://schemas.microsoft.com/office/drawing/2014/main" val="119179384"/>
                    </a:ext>
                  </a:extLst>
                </a:gridCol>
                <a:gridCol w="1393520">
                  <a:extLst>
                    <a:ext uri="{9D8B030D-6E8A-4147-A177-3AD203B41FA5}">
                      <a16:colId xmlns:a16="http://schemas.microsoft.com/office/drawing/2014/main" val="3547987008"/>
                    </a:ext>
                  </a:extLst>
                </a:gridCol>
                <a:gridCol w="1393520">
                  <a:extLst>
                    <a:ext uri="{9D8B030D-6E8A-4147-A177-3AD203B41FA5}">
                      <a16:colId xmlns:a16="http://schemas.microsoft.com/office/drawing/2014/main" val="3882995138"/>
                    </a:ext>
                  </a:extLst>
                </a:gridCol>
              </a:tblGrid>
              <a:tr h="929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9274093"/>
                  </a:ext>
                </a:extLst>
              </a:tr>
              <a:tr h="929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1447707"/>
                  </a:ext>
                </a:extLst>
              </a:tr>
              <a:tr h="929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8682118"/>
                  </a:ext>
                </a:extLst>
              </a:tr>
              <a:tr h="929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6743968"/>
                  </a:ext>
                </a:extLst>
              </a:tr>
              <a:tr h="929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7818085"/>
                  </a:ext>
                </a:extLst>
              </a:tr>
            </a:tbl>
          </a:graphicData>
        </a:graphic>
      </p:graphicFrame>
      <p:grpSp>
        <p:nvGrpSpPr>
          <p:cNvPr id="58" name="Group 57"/>
          <p:cNvGrpSpPr/>
          <p:nvPr/>
        </p:nvGrpSpPr>
        <p:grpSpPr>
          <a:xfrm>
            <a:off x="11247900" y="3492012"/>
            <a:ext cx="5173296" cy="4292519"/>
            <a:chOff x="5836528" y="5164213"/>
            <a:chExt cx="5173296" cy="4292519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242CFBD7-EAF3-4CD2-AB8F-420462532F1F}"/>
                </a:ext>
              </a:extLst>
            </p:cNvPr>
            <p:cNvSpPr txBox="1"/>
            <p:nvPr/>
          </p:nvSpPr>
          <p:spPr>
            <a:xfrm flipH="1">
              <a:off x="6360303" y="5514172"/>
              <a:ext cx="383507" cy="784830"/>
            </a:xfrm>
            <a:prstGeom prst="rect">
              <a:avLst/>
            </a:prstGeom>
            <a:solidFill>
              <a:schemeClr val="bg1">
                <a:alpha val="2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45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</a:t>
              </a:r>
              <a:endPara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2F87412-107F-44E1-A048-F4EEBBD1BFCE}"/>
                </a:ext>
              </a:extLst>
            </p:cNvPr>
            <p:cNvSpPr txBox="1"/>
            <p:nvPr/>
          </p:nvSpPr>
          <p:spPr>
            <a:xfrm flipH="1">
              <a:off x="5836528" y="5164213"/>
              <a:ext cx="563030" cy="784830"/>
            </a:xfrm>
            <a:prstGeom prst="rect">
              <a:avLst/>
            </a:prstGeom>
            <a:solidFill>
              <a:schemeClr val="bg1">
                <a:alpha val="2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50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A</a:t>
              </a:r>
              <a:endPara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242CFBD7-EAF3-4CD2-AB8F-420462532F1F}"/>
                </a:ext>
              </a:extLst>
            </p:cNvPr>
            <p:cNvSpPr txBox="1"/>
            <p:nvPr/>
          </p:nvSpPr>
          <p:spPr>
            <a:xfrm flipH="1">
              <a:off x="7785029" y="5514172"/>
              <a:ext cx="413228" cy="784830"/>
            </a:xfrm>
            <a:prstGeom prst="rect">
              <a:avLst/>
            </a:prstGeom>
            <a:solidFill>
              <a:schemeClr val="bg1">
                <a:alpha val="2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45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</a:t>
              </a:r>
              <a:endPara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C2F87412-107F-44E1-A048-F4EEBBD1BFCE}"/>
                </a:ext>
              </a:extLst>
            </p:cNvPr>
            <p:cNvSpPr txBox="1"/>
            <p:nvPr/>
          </p:nvSpPr>
          <p:spPr>
            <a:xfrm flipH="1">
              <a:off x="7327644" y="5164213"/>
              <a:ext cx="574436" cy="784830"/>
            </a:xfrm>
            <a:prstGeom prst="rect">
              <a:avLst/>
            </a:prstGeom>
            <a:solidFill>
              <a:schemeClr val="bg1">
                <a:alpha val="2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GB" sz="450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B</a:t>
              </a:r>
              <a:endPara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242CFBD7-EAF3-4CD2-AB8F-420462532F1F}"/>
                </a:ext>
              </a:extLst>
            </p:cNvPr>
            <p:cNvSpPr txBox="1"/>
            <p:nvPr/>
          </p:nvSpPr>
          <p:spPr>
            <a:xfrm flipH="1">
              <a:off x="10596596" y="5556628"/>
              <a:ext cx="413228" cy="784830"/>
            </a:xfrm>
            <a:prstGeom prst="rect">
              <a:avLst/>
            </a:prstGeom>
            <a:solidFill>
              <a:schemeClr val="bg1">
                <a:alpha val="2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45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</a:t>
              </a:r>
              <a:endPara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C2F87412-107F-44E1-A048-F4EEBBD1BFCE}"/>
                </a:ext>
              </a:extLst>
            </p:cNvPr>
            <p:cNvSpPr txBox="1"/>
            <p:nvPr/>
          </p:nvSpPr>
          <p:spPr>
            <a:xfrm flipH="1">
              <a:off x="10174560" y="5206669"/>
              <a:ext cx="422036" cy="784830"/>
            </a:xfrm>
            <a:prstGeom prst="rect">
              <a:avLst/>
            </a:prstGeom>
            <a:solidFill>
              <a:schemeClr val="bg1">
                <a:alpha val="2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GB" sz="450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C</a:t>
              </a:r>
              <a:endPara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242CFBD7-EAF3-4CD2-AB8F-420462532F1F}"/>
                </a:ext>
              </a:extLst>
            </p:cNvPr>
            <p:cNvSpPr txBox="1"/>
            <p:nvPr/>
          </p:nvSpPr>
          <p:spPr>
            <a:xfrm flipH="1">
              <a:off x="7785029" y="8369754"/>
              <a:ext cx="413228" cy="784830"/>
            </a:xfrm>
            <a:prstGeom prst="rect">
              <a:avLst/>
            </a:prstGeom>
            <a:solidFill>
              <a:schemeClr val="bg1">
                <a:alpha val="2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45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</a:t>
              </a:r>
              <a:endPara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C2F87412-107F-44E1-A048-F4EEBBD1BFCE}"/>
                </a:ext>
              </a:extLst>
            </p:cNvPr>
            <p:cNvSpPr txBox="1"/>
            <p:nvPr/>
          </p:nvSpPr>
          <p:spPr>
            <a:xfrm flipH="1">
              <a:off x="7410817" y="8671902"/>
              <a:ext cx="497422" cy="784830"/>
            </a:xfrm>
            <a:prstGeom prst="rect">
              <a:avLst/>
            </a:prstGeom>
            <a:solidFill>
              <a:schemeClr val="bg1">
                <a:alpha val="2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GB" sz="450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D</a:t>
              </a:r>
              <a:endPara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1" name="Rectangle 70"/>
          <p:cNvSpPr/>
          <p:nvPr/>
        </p:nvSpPr>
        <p:spPr>
          <a:xfrm>
            <a:off x="12906864" y="8329559"/>
            <a:ext cx="2685351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500" i="1">
                <a:latin typeface="Arial" panose="020B0604020202020204" pitchFamily="34" charset="0"/>
                <a:cs typeface="Arial" panose="020B0604020202020204" pitchFamily="34" charset="0"/>
              </a:rPr>
              <a:t>Hình </a:t>
            </a:r>
            <a:r>
              <a:rPr lang="en-US" sz="4500" i="1" smtClean="0">
                <a:latin typeface="Arial" panose="020B0604020202020204" pitchFamily="34" charset="0"/>
                <a:cs typeface="Arial" panose="020B0604020202020204" pitchFamily="34" charset="0"/>
              </a:rPr>
              <a:t>8.27</a:t>
            </a:r>
            <a:endParaRPr lang="en-US" sz="4500" i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</TotalTime>
  <Words>1764</Words>
  <Application>Microsoft Office PowerPoint</Application>
  <PresentationFormat>Custom</PresentationFormat>
  <Paragraphs>187</Paragraphs>
  <Slides>31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Calibri</vt:lpstr>
      <vt:lpstr>Wingdings</vt:lpstr>
      <vt:lpstr>Arial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Pastel Playful Science Lesson Education Presentation</dc:title>
  <cp:lastModifiedBy>Admin</cp:lastModifiedBy>
  <cp:revision>42</cp:revision>
  <dcterms:created xsi:type="dcterms:W3CDTF">2006-08-16T00:00:00Z</dcterms:created>
  <dcterms:modified xsi:type="dcterms:W3CDTF">2021-10-30T11:08:44Z</dcterms:modified>
  <dc:identifier>DAEop_tT4pM</dc:identifier>
</cp:coreProperties>
</file>