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64" r:id="rId2"/>
    <p:sldId id="266" r:id="rId3"/>
    <p:sldId id="256" r:id="rId4"/>
    <p:sldId id="271" r:id="rId5"/>
    <p:sldId id="260" r:id="rId6"/>
    <p:sldId id="261" r:id="rId7"/>
    <p:sldId id="267" r:id="rId8"/>
    <p:sldId id="258" r:id="rId9"/>
    <p:sldId id="278" r:id="rId10"/>
    <p:sldId id="257" r:id="rId11"/>
    <p:sldId id="265" r:id="rId12"/>
    <p:sldId id="272" r:id="rId13"/>
    <p:sldId id="269" r:id="rId14"/>
    <p:sldId id="259" r:id="rId15"/>
    <p:sldId id="279" r:id="rId16"/>
    <p:sldId id="276" r:id="rId17"/>
    <p:sldId id="280" r:id="rId18"/>
    <p:sldId id="281" r:id="rId19"/>
    <p:sldId id="270" r:id="rId20"/>
    <p:sldId id="262" r:id="rId21"/>
    <p:sldId id="263" r:id="rId22"/>
    <p:sldId id="268" r:id="rId23"/>
    <p:sldId id="282" r:id="rId24"/>
    <p:sldId id="273" r:id="rId25"/>
    <p:sldId id="274" r:id="rId26"/>
    <p:sldId id="275" r:id="rId27"/>
  </p:sldIdLst>
  <p:sldSz cx="18288000" cy="10287000"/>
  <p:notesSz cx="6858000" cy="9144000"/>
  <p:embeddedFontLs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Varela Round" panose="020B0604020202020204" charset="-79"/>
      <p:regular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22" autoAdjust="0"/>
  </p:normalViewPr>
  <p:slideViewPr>
    <p:cSldViewPr>
      <p:cViewPr varScale="1">
        <p:scale>
          <a:sx n="50" d="100"/>
          <a:sy n="50" d="100"/>
        </p:scale>
        <p:origin x="3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3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8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0.svg"/><Relationship Id="rId7" Type="http://schemas.openxmlformats.org/officeDocument/2006/relationships/image" Target="../media/image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2.sv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4.png"/><Relationship Id="rId4" Type="http://schemas.openxmlformats.org/officeDocument/2006/relationships/image" Target="../media/image30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svg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41.svg"/><Relationship Id="rId7" Type="http://schemas.openxmlformats.org/officeDocument/2006/relationships/image" Target="../media/image45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43.svg"/><Relationship Id="rId4" Type="http://schemas.openxmlformats.org/officeDocument/2006/relationships/image" Target="../media/image30.png"/><Relationship Id="rId9" Type="http://schemas.openxmlformats.org/officeDocument/2006/relationships/image" Target="../media/image47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sv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E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968603" y="1477524"/>
            <a:ext cx="14350795" cy="733195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4781099" y="5524500"/>
            <a:ext cx="3076596" cy="758801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914400" y="5066768"/>
            <a:ext cx="2599233" cy="850347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7703024" y="-1197272"/>
            <a:ext cx="2437194" cy="239454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971800" y="2927334"/>
            <a:ext cx="123444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CHÀO MỪNG CÁC EM </a:t>
            </a:r>
          </a:p>
          <a:p>
            <a:pPr algn="ctr">
              <a:lnSpc>
                <a:spcPct val="150000"/>
              </a:lnSpc>
            </a:pP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 VỚI TIẾT HỌC HÔM NAY!</a:t>
            </a:r>
            <a:endParaRPr lang="en-US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26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6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12452786" cy="63140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solidFill>
              <a:srgbClr val="FACA5D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5481694" y="1158044"/>
            <a:ext cx="11004549" cy="3810000"/>
            <a:chOff x="0" y="0"/>
            <a:chExt cx="4481462" cy="140290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481462" cy="1402905"/>
            </a:xfrm>
            <a:custGeom>
              <a:avLst/>
              <a:gdLst/>
              <a:ahLst/>
              <a:cxnLst/>
              <a:rect l="l" t="t" r="r" b="b"/>
              <a:pathLst>
                <a:path w="4481462" h="1402905">
                  <a:moveTo>
                    <a:pt x="4357002" y="1402905"/>
                  </a:moveTo>
                  <a:lnTo>
                    <a:pt x="124460" y="1402905"/>
                  </a:lnTo>
                  <a:cubicBezTo>
                    <a:pt x="55880" y="1402905"/>
                    <a:pt x="0" y="1347025"/>
                    <a:pt x="0" y="127844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357002" y="0"/>
                  </a:lnTo>
                  <a:cubicBezTo>
                    <a:pt x="4425582" y="0"/>
                    <a:pt x="4481462" y="55880"/>
                    <a:pt x="4481462" y="124460"/>
                  </a:cubicBezTo>
                  <a:lnTo>
                    <a:pt x="4481462" y="1278445"/>
                  </a:lnTo>
                  <a:cubicBezTo>
                    <a:pt x="4481462" y="1347025"/>
                    <a:pt x="4425582" y="1402905"/>
                    <a:pt x="4357002" y="1402905"/>
                  </a:cubicBezTo>
                  <a:close/>
                </a:path>
              </a:pathLst>
            </a:custGeom>
            <a:solidFill>
              <a:srgbClr val="DD7736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flipH="1">
            <a:off x="15022793" y="3390900"/>
            <a:ext cx="3265207" cy="8237907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17339310" y="190351"/>
            <a:ext cx="758190" cy="758190"/>
            <a:chOff x="0" y="0"/>
            <a:chExt cx="1010920" cy="101092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010920" cy="1010920"/>
              <a:chOff x="0" y="0"/>
              <a:chExt cx="6350000" cy="63500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3F96B4"/>
              </a:solidFill>
            </p:spPr>
          </p:sp>
        </p:grpSp>
        <p:sp>
          <p:nvSpPr>
            <p:cNvPr id="15" name="TextBox 15"/>
            <p:cNvSpPr txBox="1"/>
            <p:nvPr/>
          </p:nvSpPr>
          <p:spPr>
            <a:xfrm>
              <a:off x="60979" y="265798"/>
              <a:ext cx="888962" cy="4391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71"/>
                </a:lnSpc>
                <a:spcBef>
                  <a:spcPct val="0"/>
                </a:spcBef>
              </a:pPr>
              <a:r>
                <a:rPr lang="en-US" sz="1979" spc="-98">
                  <a:solidFill>
                    <a:srgbClr val="FFFFFF"/>
                  </a:solidFill>
                  <a:latin typeface="Varela Round"/>
                </a:rPr>
                <a:t>abc</a:t>
              </a: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5742043" y="1475018"/>
            <a:ext cx="1051047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thêm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tiễn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mô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533159">
            <a:off x="2380314" y="1389775"/>
            <a:ext cx="2078768" cy="33926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8" name="TextBox 17"/>
          <p:cNvSpPr txBox="1"/>
          <p:nvPr/>
        </p:nvSpPr>
        <p:spPr>
          <a:xfrm>
            <a:off x="8499644" y="5378426"/>
            <a:ext cx="1752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474210" y="6078692"/>
            <a:ext cx="1026029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Chiếc kéo cắt vải . Mở chiếc kéo ra ta thấy hình ảnh của một góc, trong đó hai lưỡi kéo là cạnh của góc, trụ của kéo là đỉnh của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" y="5378426"/>
            <a:ext cx="3570723" cy="3570723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9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8808068"/>
            <a:ext cx="18288000" cy="1478932"/>
          </a:xfrm>
          <a:prstGeom prst="rect">
            <a:avLst/>
          </a:prstGeom>
          <a:solidFill>
            <a:srgbClr val="84653C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0160" y="8175397"/>
            <a:ext cx="4259552" cy="274934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270000" y="7810500"/>
            <a:ext cx="1825953" cy="370580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7925403" y="-882519"/>
            <a:ext cx="2437194" cy="2394543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1219200" y="870312"/>
            <a:ext cx="6400800" cy="1283424"/>
          </a:xfrm>
          <a:prstGeom prst="wedgeRoundRectCallout">
            <a:avLst>
              <a:gd name="adj1" fmla="val -57950"/>
              <a:gd name="adj2" fmla="val 42500"/>
              <a:gd name="adj3" fmla="val 16667"/>
            </a:avLst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382876" y="2670651"/>
            <a:ext cx="1600200" cy="10668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HĐ1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81400" y="2397281"/>
            <a:ext cx="12877800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8.42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thủ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nằm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sút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4587101"/>
            <a:ext cx="6064377" cy="3578977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10362597" y="5407093"/>
            <a:ext cx="620106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thủ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áo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nằm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sút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2434431" y="4460705"/>
            <a:ext cx="2057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1226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  <p:bldP spid="23" grpId="0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AC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8808068"/>
            <a:ext cx="18288000" cy="1478932"/>
          </a:xfrm>
          <a:prstGeom prst="rect">
            <a:avLst/>
          </a:prstGeom>
          <a:solidFill>
            <a:srgbClr val="84653C"/>
          </a:solidFill>
        </p:spPr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flipH="1">
            <a:off x="524719" y="3535680"/>
            <a:ext cx="1973371" cy="6237668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1143000" y="952500"/>
            <a:ext cx="1600200" cy="10668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HĐ2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76600" y="704703"/>
            <a:ext cx="13106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tờ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giấy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A4,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M, N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kéo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cắt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rời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tờ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giấy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M, N:</a:t>
            </a:r>
          </a:p>
          <a:p>
            <a:pPr marL="742950" indent="-742950" algn="just">
              <a:lnSpc>
                <a:spcPct val="150000"/>
              </a:lnSpc>
              <a:buAutoNum type="alphaLcParenR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nằm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vừa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cắt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rời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 algn="just">
              <a:lnSpc>
                <a:spcPct val="150000"/>
              </a:lnSpc>
              <a:buAutoNum type="alphaLcParenR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nằm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676337" y="5638888"/>
            <a:ext cx="49353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441189" y="6571978"/>
            <a:ext cx="1077722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nằm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vừa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cắt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rời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nằm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vừa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cắt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rời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3487400" y="2324100"/>
            <a:ext cx="3674110" cy="3886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 flipH="1">
            <a:off x="13990319" y="2324100"/>
            <a:ext cx="2319020" cy="272039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13990319" y="5044494"/>
            <a:ext cx="3230881" cy="59439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>
            <a:off x="15547339" y="4095849"/>
            <a:ext cx="762000" cy="784830"/>
          </a:xfrm>
          <a:prstGeom prst="rect">
            <a:avLst/>
          </a:prstGeom>
          <a:solidFill>
            <a:schemeClr val="bg1">
              <a:alpha val="2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lang="en-US" sz="45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>
            <a:off x="14137639" y="3230592"/>
            <a:ext cx="762000" cy="784830"/>
          </a:xfrm>
          <a:prstGeom prst="rect">
            <a:avLst/>
          </a:prstGeom>
          <a:solidFill>
            <a:schemeClr val="bg1">
              <a:alpha val="2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lang="en-US" sz="45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6030470" y="4167473"/>
            <a:ext cx="12867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40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3604240" y="3307536"/>
            <a:ext cx="53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1692278675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2" grpId="0"/>
      <p:bldP spid="24" grpId="0" animBg="1"/>
      <p:bldP spid="27" grpId="0" animBg="1"/>
      <p:bldP spid="28" grpId="0" animBg="1"/>
      <p:bldP spid="29" grpId="0"/>
      <p:bldP spid="3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9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2057400" y="2147778"/>
            <a:ext cx="15316200" cy="6348522"/>
            <a:chOff x="0" y="0"/>
            <a:chExt cx="2167483" cy="129644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67483" cy="1296448"/>
            </a:xfrm>
            <a:custGeom>
              <a:avLst/>
              <a:gdLst/>
              <a:ahLst/>
              <a:cxnLst/>
              <a:rect l="l" t="t" r="r" b="b"/>
              <a:pathLst>
                <a:path w="2167483" h="1296448">
                  <a:moveTo>
                    <a:pt x="2043023" y="1296448"/>
                  </a:moveTo>
                  <a:lnTo>
                    <a:pt x="124460" y="1296448"/>
                  </a:lnTo>
                  <a:cubicBezTo>
                    <a:pt x="55880" y="1296448"/>
                    <a:pt x="0" y="1240568"/>
                    <a:pt x="0" y="117198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043023" y="0"/>
                  </a:lnTo>
                  <a:cubicBezTo>
                    <a:pt x="2111603" y="0"/>
                    <a:pt x="2167483" y="55880"/>
                    <a:pt x="2167483" y="124460"/>
                  </a:cubicBezTo>
                  <a:lnTo>
                    <a:pt x="2167483" y="1171988"/>
                  </a:lnTo>
                  <a:cubicBezTo>
                    <a:pt x="2167483" y="1240568"/>
                    <a:pt x="2111603" y="1296448"/>
                    <a:pt x="2043023" y="1296448"/>
                  </a:cubicBezTo>
                  <a:close/>
                </a:path>
              </a:pathLst>
            </a:custGeom>
            <a:solidFill>
              <a:srgbClr val="FFBAB3"/>
            </a:solidFill>
          </p:spPr>
        </p:sp>
      </p:grpSp>
      <p:sp>
        <p:nvSpPr>
          <p:cNvPr id="12" name="TextBox 12"/>
          <p:cNvSpPr txBox="1"/>
          <p:nvPr/>
        </p:nvSpPr>
        <p:spPr>
          <a:xfrm>
            <a:off x="5142141" y="542187"/>
            <a:ext cx="8345259" cy="1213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00"/>
              </a:lnSpc>
            </a:pPr>
            <a:r>
              <a:rPr lang="en-US" sz="6000" b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6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endParaRPr lang="en-US" sz="6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0" y="8808068"/>
            <a:ext cx="18288000" cy="1478932"/>
          </a:xfrm>
          <a:prstGeom prst="rect">
            <a:avLst/>
          </a:prstGeom>
          <a:solidFill>
            <a:srgbClr val="84653C"/>
          </a:solidFill>
        </p:spPr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35560" y="4000500"/>
            <a:ext cx="2968485" cy="688889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743946" y="2357663"/>
            <a:ext cx="9924555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8.48 (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bẹt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gọi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M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M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nằm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nằm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N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17" name="Straight Connector 16"/>
          <p:cNvCxnSpPr/>
          <p:nvPr/>
        </p:nvCxnSpPr>
        <p:spPr>
          <a:xfrm flipH="1">
            <a:off x="13639800" y="3291169"/>
            <a:ext cx="3334979" cy="2414212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3639800" y="5705381"/>
            <a:ext cx="3534390" cy="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>
            <a:off x="13487400" y="5288430"/>
            <a:ext cx="622634" cy="778023"/>
          </a:xfrm>
          <a:prstGeom prst="rect">
            <a:avLst/>
          </a:prstGeom>
          <a:solidFill>
            <a:schemeClr val="bg1">
              <a:alpha val="2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lang="en-US" sz="45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>
            <a:off x="14249400" y="3570027"/>
            <a:ext cx="622634" cy="778023"/>
          </a:xfrm>
          <a:prstGeom prst="rect">
            <a:avLst/>
          </a:prstGeom>
          <a:solidFill>
            <a:schemeClr val="bg1">
              <a:alpha val="2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lang="en-US" sz="45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>
            <a:off x="15620749" y="4781566"/>
            <a:ext cx="622634" cy="778023"/>
          </a:xfrm>
          <a:prstGeom prst="rect">
            <a:avLst/>
          </a:prstGeom>
          <a:solidFill>
            <a:schemeClr val="bg1">
              <a:alpha val="2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lang="en-US" sz="45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2913861" y="5413797"/>
            <a:ext cx="76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en-US" sz="40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3798717" y="3292614"/>
            <a:ext cx="76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en-US" sz="40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5996734" y="4604432"/>
            <a:ext cx="76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40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6412190" y="2641997"/>
            <a:ext cx="76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6801850" y="5698764"/>
            <a:ext cx="76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27" name="Arc 26"/>
          <p:cNvSpPr/>
          <p:nvPr/>
        </p:nvSpPr>
        <p:spPr>
          <a:xfrm>
            <a:off x="14008267" y="5288430"/>
            <a:ext cx="482266" cy="778024"/>
          </a:xfrm>
          <a:prstGeom prst="arc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14286096" y="6363752"/>
            <a:ext cx="226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8.48</a:t>
            </a:r>
            <a:endParaRPr lang="en-US" sz="3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7049941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6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9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9" grpId="0" animBg="1"/>
      <p:bldP spid="20" grpId="0" animBg="1"/>
      <p:bldP spid="21" grpId="0" animBg="1"/>
      <p:bldP spid="22" grpId="0"/>
      <p:bldP spid="23" grpId="0"/>
      <p:bldP spid="24" grpId="0"/>
      <p:bldP spid="25" grpId="0"/>
      <p:bldP spid="26" grpId="0"/>
      <p:bldP spid="27" grpId="0" animBg="1"/>
      <p:bldP spid="3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6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12452786" cy="63140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solidFill>
              <a:srgbClr val="FACA5D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028700" y="1028700"/>
            <a:ext cx="8115300" cy="8229600"/>
            <a:chOff x="0" y="0"/>
            <a:chExt cx="6226393" cy="631408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226393" cy="6314089"/>
            </a:xfrm>
            <a:custGeom>
              <a:avLst/>
              <a:gdLst/>
              <a:ahLst/>
              <a:cxnLst/>
              <a:rect l="l" t="t" r="r" b="b"/>
              <a:pathLst>
                <a:path w="6226393" h="6314089">
                  <a:moveTo>
                    <a:pt x="5921593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5921593" y="6314089"/>
                  </a:lnTo>
                  <a:cubicBezTo>
                    <a:pt x="6090503" y="6314089"/>
                    <a:pt x="6226393" y="6178198"/>
                    <a:pt x="6226393" y="6009289"/>
                  </a:cubicBezTo>
                  <a:lnTo>
                    <a:pt x="6226393" y="304800"/>
                  </a:lnTo>
                  <a:cubicBezTo>
                    <a:pt x="6226393" y="135890"/>
                    <a:pt x="6090503" y="0"/>
                    <a:pt x="5921593" y="0"/>
                  </a:cubicBezTo>
                  <a:close/>
                </a:path>
              </a:pathLst>
            </a:custGeom>
            <a:solidFill>
              <a:srgbClr val="FFF9B0"/>
            </a:solidFill>
          </p:spPr>
        </p:sp>
      </p:grpSp>
      <p:grpSp>
        <p:nvGrpSpPr>
          <p:cNvPr id="11" name="Group 11"/>
          <p:cNvGrpSpPr/>
          <p:nvPr/>
        </p:nvGrpSpPr>
        <p:grpSpPr>
          <a:xfrm rot="2700000">
            <a:off x="14864979" y="4186225"/>
            <a:ext cx="184425" cy="184425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B3679"/>
            </a:solidFill>
          </p:spPr>
        </p:sp>
      </p:grpSp>
      <p:grpSp>
        <p:nvGrpSpPr>
          <p:cNvPr id="16" name="Group 16"/>
          <p:cNvGrpSpPr/>
          <p:nvPr/>
        </p:nvGrpSpPr>
        <p:grpSpPr>
          <a:xfrm rot="5400000">
            <a:off x="12496800" y="4959075"/>
            <a:ext cx="184425" cy="184425"/>
            <a:chOff x="0" y="0"/>
            <a:chExt cx="6350000" cy="6350000"/>
          </a:xfrm>
        </p:grpSpPr>
        <p:sp>
          <p:nvSpPr>
            <p:cNvPr id="17" name="Freeform 1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B3679"/>
            </a:solidFill>
          </p:spPr>
        </p:sp>
      </p:grpSp>
      <p:grpSp>
        <p:nvGrpSpPr>
          <p:cNvPr id="18" name="Group 18"/>
          <p:cNvGrpSpPr/>
          <p:nvPr/>
        </p:nvGrpSpPr>
        <p:grpSpPr>
          <a:xfrm rot="5400000">
            <a:off x="10559265" y="4099946"/>
            <a:ext cx="184425" cy="184425"/>
            <a:chOff x="0" y="0"/>
            <a:chExt cx="6350000" cy="6350000"/>
          </a:xfrm>
        </p:grpSpPr>
        <p:sp>
          <p:nvSpPr>
            <p:cNvPr id="19" name="Freeform 1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B3679"/>
            </a:solidFill>
          </p:spPr>
        </p:sp>
      </p:grpSp>
      <p:grpSp>
        <p:nvGrpSpPr>
          <p:cNvPr id="26" name="Group 26"/>
          <p:cNvGrpSpPr/>
          <p:nvPr/>
        </p:nvGrpSpPr>
        <p:grpSpPr>
          <a:xfrm>
            <a:off x="17339310" y="190351"/>
            <a:ext cx="758190" cy="758190"/>
            <a:chOff x="0" y="0"/>
            <a:chExt cx="6350000" cy="6350000"/>
          </a:xfrm>
        </p:grpSpPr>
        <p:sp>
          <p:nvSpPr>
            <p:cNvPr id="27" name="Freeform 2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3F96B4"/>
            </a:solidFill>
          </p:spPr>
        </p:sp>
      </p:grpSp>
      <p:sp>
        <p:nvSpPr>
          <p:cNvPr id="28" name="TextBox 27"/>
          <p:cNvSpPr txBox="1"/>
          <p:nvPr/>
        </p:nvSpPr>
        <p:spPr>
          <a:xfrm>
            <a:off x="1744968" y="1637614"/>
            <a:ext cx="7010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2: 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8.49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nằm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mOn.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 flipH="1">
            <a:off x="10683573" y="1788110"/>
            <a:ext cx="3505200" cy="401598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10683573" y="5794533"/>
            <a:ext cx="54864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0027597" y="3408125"/>
            <a:ext cx="8376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076751" y="5503876"/>
            <a:ext cx="7411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en-US" sz="36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2236237" y="4249301"/>
            <a:ext cx="8376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5087309" y="3591983"/>
            <a:ext cx="8376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2200899" y="6141849"/>
            <a:ext cx="226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8.49</a:t>
            </a:r>
            <a:endParaRPr lang="en-US" sz="3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638550" y="4572466"/>
            <a:ext cx="2895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2402031" y="5619765"/>
            <a:ext cx="579091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nằm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B; C.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prism dir="u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3" grpId="0"/>
      <p:bldP spid="34" grpId="0"/>
      <p:bldP spid="35" grpId="0"/>
      <p:bldP spid="36" grpId="0"/>
      <p:bldP spid="37" grpId="0"/>
      <p:bldP spid="38" grpId="0"/>
      <p:bldP spid="3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77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12452786" cy="63140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solidFill>
              <a:srgbClr val="FACA5D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5086350" y="562783"/>
            <a:ext cx="7620000" cy="1526018"/>
            <a:chOff x="0" y="0"/>
            <a:chExt cx="6226393" cy="2311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226393" cy="2311400"/>
            </a:xfrm>
            <a:custGeom>
              <a:avLst/>
              <a:gdLst/>
              <a:ahLst/>
              <a:cxnLst/>
              <a:rect l="l" t="t" r="r" b="b"/>
              <a:pathLst>
                <a:path w="6226393" h="2311400">
                  <a:moveTo>
                    <a:pt x="5921593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5921593" y="2311400"/>
                  </a:lnTo>
                  <a:cubicBezTo>
                    <a:pt x="6090503" y="2311400"/>
                    <a:pt x="6226393" y="2175510"/>
                    <a:pt x="6226393" y="2006600"/>
                  </a:cubicBezTo>
                  <a:lnTo>
                    <a:pt x="6226393" y="304800"/>
                  </a:lnTo>
                  <a:cubicBezTo>
                    <a:pt x="6226393" y="135890"/>
                    <a:pt x="6090503" y="0"/>
                    <a:pt x="5921593" y="0"/>
                  </a:cubicBezTo>
                  <a:close/>
                </a:path>
              </a:pathLst>
            </a:custGeom>
            <a:solidFill>
              <a:srgbClr val="FFF9B0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5229321" y="1002915"/>
            <a:ext cx="7334058" cy="6457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00"/>
              </a:lnSpc>
              <a:spcBef>
                <a:spcPct val="0"/>
              </a:spcBef>
            </a:pPr>
            <a:r>
              <a:rPr lang="en-US" sz="4000" b="1" spc="82" dirty="0" err="1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4000" b="1" spc="82" dirty="0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spc="82" dirty="0" err="1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4000" b="1" spc="82" dirty="0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spc="82" dirty="0" err="1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sz="4000" b="1" spc="82" dirty="0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spc="82" dirty="0" err="1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endParaRPr lang="en-US" sz="4000" b="1" spc="82" dirty="0">
              <a:solidFill>
                <a:srgbClr val="1B36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05000" y="2521698"/>
            <a:ext cx="518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2: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05000" y="3574179"/>
            <a:ext cx="91440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8.50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vở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nằm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xOy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thuộc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AB,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K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nằm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AB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nhưng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thuộc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AB.</a:t>
            </a:r>
          </a:p>
          <a:p>
            <a:pPr algn="just">
              <a:lnSpc>
                <a:spcPct val="150000"/>
              </a:lnSpc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I, K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nằm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 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1049000" y="2968371"/>
            <a:ext cx="1514379" cy="316572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2563379" y="6134100"/>
            <a:ext cx="442922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10363200" y="4090686"/>
            <a:ext cx="6019800" cy="264922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>
            <a:off x="11696700" y="4372764"/>
            <a:ext cx="457200" cy="778023"/>
          </a:xfrm>
          <a:prstGeom prst="rect">
            <a:avLst/>
          </a:prstGeom>
          <a:solidFill>
            <a:schemeClr val="bg1">
              <a:alpha val="2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lang="en-US" sz="45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>
            <a:off x="14782799" y="5724323"/>
            <a:ext cx="539917" cy="778023"/>
          </a:xfrm>
          <a:prstGeom prst="rect">
            <a:avLst/>
          </a:prstGeom>
          <a:solidFill>
            <a:schemeClr val="bg1">
              <a:alpha val="2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lang="en-US" sz="45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>
            <a:off x="13192592" y="3436073"/>
            <a:ext cx="622634" cy="778023"/>
          </a:xfrm>
          <a:prstGeom prst="rect">
            <a:avLst/>
          </a:prstGeom>
          <a:solidFill>
            <a:schemeClr val="bg1">
              <a:alpha val="2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lang="en-US" sz="45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>
            <a:off x="14872034" y="4392189"/>
            <a:ext cx="622634" cy="778023"/>
          </a:xfrm>
          <a:prstGeom prst="rect">
            <a:avLst/>
          </a:prstGeom>
          <a:solidFill>
            <a:schemeClr val="bg1">
              <a:alpha val="2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lang="en-US" sz="45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>
            <a:off x="10717028" y="3959038"/>
            <a:ext cx="622634" cy="778023"/>
          </a:xfrm>
          <a:prstGeom prst="rect">
            <a:avLst/>
          </a:prstGeom>
          <a:solidFill>
            <a:schemeClr val="bg1">
              <a:alpha val="2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lang="en-US" sz="45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2153900" y="6134100"/>
            <a:ext cx="10386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en-US" sz="40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0495646" y="3477953"/>
            <a:ext cx="10386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1447217" y="4768776"/>
            <a:ext cx="10386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4597044" y="6184422"/>
            <a:ext cx="10386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40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5184620" y="4707411"/>
            <a:ext cx="10386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3260608" y="2929731"/>
            <a:ext cx="10386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2324183" y="7087261"/>
            <a:ext cx="3659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8.50</a:t>
            </a:r>
            <a:endParaRPr lang="en-US" sz="3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963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  <p:bldP spid="40" grpId="0" animBg="1"/>
      <p:bldP spid="41" grpId="0" animBg="1"/>
      <p:bldP spid="42" grpId="0" animBg="1"/>
      <p:bldP spid="43" grpId="0" animBg="1"/>
      <p:bldP spid="44" grpId="0" animBg="1"/>
      <p:bldP spid="34" grpId="0"/>
      <p:bldP spid="45" grpId="0"/>
      <p:bldP spid="46" grpId="0"/>
      <p:bldP spid="47" grpId="0"/>
      <p:bldP spid="48" grpId="0"/>
      <p:bldP spid="49" grpId="0"/>
      <p:bldP spid="3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9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8808068"/>
            <a:ext cx="18288000" cy="1478932"/>
          </a:xfrm>
          <a:prstGeom prst="rect">
            <a:avLst/>
          </a:prstGeom>
          <a:solidFill>
            <a:srgbClr val="84653C"/>
          </a:solidFill>
        </p:spPr>
      </p:sp>
      <p:sp>
        <p:nvSpPr>
          <p:cNvPr id="3" name="TextBox 3"/>
          <p:cNvSpPr txBox="1"/>
          <p:nvPr/>
        </p:nvSpPr>
        <p:spPr>
          <a:xfrm>
            <a:off x="4061626" y="429423"/>
            <a:ext cx="7098513" cy="12420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00"/>
              </a:lnSpc>
            </a:pP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3306103" y="2609779"/>
            <a:ext cx="5089405" cy="7648012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5850806" y="-15229"/>
            <a:ext cx="2437194" cy="2394543"/>
          </a:xfrm>
          <a:prstGeom prst="rect">
            <a:avLst/>
          </a:prstGeom>
        </p:spPr>
      </p:pic>
      <p:cxnSp>
        <p:nvCxnSpPr>
          <p:cNvPr id="21" name="Straight Connector 20"/>
          <p:cNvCxnSpPr/>
          <p:nvPr/>
        </p:nvCxnSpPr>
        <p:spPr>
          <a:xfrm>
            <a:off x="1295400" y="2725785"/>
            <a:ext cx="1514379" cy="316572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809779" y="5891514"/>
            <a:ext cx="442922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609600" y="3848100"/>
            <a:ext cx="6019800" cy="264922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>
            <a:off x="1943100" y="4130178"/>
            <a:ext cx="457200" cy="778023"/>
          </a:xfrm>
          <a:prstGeom prst="rect">
            <a:avLst/>
          </a:prstGeom>
          <a:solidFill>
            <a:schemeClr val="bg1">
              <a:alpha val="2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lang="en-US" sz="45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>
            <a:off x="5029199" y="5481737"/>
            <a:ext cx="539917" cy="778023"/>
          </a:xfrm>
          <a:prstGeom prst="rect">
            <a:avLst/>
          </a:prstGeom>
          <a:solidFill>
            <a:schemeClr val="bg1">
              <a:alpha val="2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lang="en-US" sz="45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>
            <a:off x="3438992" y="3193487"/>
            <a:ext cx="622634" cy="778023"/>
          </a:xfrm>
          <a:prstGeom prst="rect">
            <a:avLst/>
          </a:prstGeom>
          <a:solidFill>
            <a:schemeClr val="bg1">
              <a:alpha val="2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lang="en-US" sz="45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>
            <a:off x="5118434" y="4149603"/>
            <a:ext cx="622634" cy="778023"/>
          </a:xfrm>
          <a:prstGeom prst="rect">
            <a:avLst/>
          </a:prstGeom>
          <a:solidFill>
            <a:schemeClr val="bg1">
              <a:alpha val="2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lang="en-US" sz="45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>
            <a:off x="963428" y="3716452"/>
            <a:ext cx="622634" cy="778023"/>
          </a:xfrm>
          <a:prstGeom prst="rect">
            <a:avLst/>
          </a:prstGeom>
          <a:solidFill>
            <a:schemeClr val="bg1">
              <a:alpha val="2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lang="en-US" sz="45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400300" y="5891514"/>
            <a:ext cx="10386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en-US" sz="40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42046" y="3235367"/>
            <a:ext cx="10386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693617" y="4526190"/>
            <a:ext cx="10386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843444" y="5941836"/>
            <a:ext cx="10386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40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431020" y="4464825"/>
            <a:ext cx="10386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507008" y="2687145"/>
            <a:ext cx="10386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570583" y="6844675"/>
            <a:ext cx="3659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8.50</a:t>
            </a:r>
            <a:endParaRPr lang="en-US" sz="3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8049723" y="2458859"/>
            <a:ext cx="6063043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nằm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xOy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P; M.</a:t>
            </a:r>
          </a:p>
          <a:p>
            <a:pPr algn="just"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nằm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xOy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K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nằm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xOy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160603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4" grpId="0" animBg="1"/>
      <p:bldP spid="25" grpId="0" animBg="1"/>
      <p:bldP spid="26" grpId="0" animBg="1"/>
      <p:bldP spid="27" grpId="0" animBg="1"/>
      <p:bldP spid="28" grpId="0" animBg="1"/>
      <p:bldP spid="29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77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12452786" cy="6314089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4" name="Group 4"/>
          <p:cNvGrpSpPr/>
          <p:nvPr/>
        </p:nvGrpSpPr>
        <p:grpSpPr>
          <a:xfrm>
            <a:off x="5086350" y="562783"/>
            <a:ext cx="7620000" cy="1526018"/>
            <a:chOff x="0" y="0"/>
            <a:chExt cx="6226393" cy="23114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5" name="Freeform 5"/>
            <p:cNvSpPr/>
            <p:nvPr/>
          </p:nvSpPr>
          <p:spPr>
            <a:xfrm>
              <a:off x="0" y="0"/>
              <a:ext cx="6226393" cy="2311400"/>
            </a:xfrm>
            <a:custGeom>
              <a:avLst/>
              <a:gdLst/>
              <a:ahLst/>
              <a:cxnLst/>
              <a:rect l="l" t="t" r="r" b="b"/>
              <a:pathLst>
                <a:path w="6226393" h="2311400">
                  <a:moveTo>
                    <a:pt x="5921593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5921593" y="2311400"/>
                  </a:lnTo>
                  <a:cubicBezTo>
                    <a:pt x="6090503" y="2311400"/>
                    <a:pt x="6226393" y="2175510"/>
                    <a:pt x="6226393" y="2006600"/>
                  </a:cubicBezTo>
                  <a:lnTo>
                    <a:pt x="6226393" y="304800"/>
                  </a:lnTo>
                  <a:cubicBezTo>
                    <a:pt x="6226393" y="135890"/>
                    <a:pt x="6090503" y="0"/>
                    <a:pt x="5921593" y="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8" name="TextBox 8"/>
          <p:cNvSpPr txBox="1"/>
          <p:nvPr/>
        </p:nvSpPr>
        <p:spPr>
          <a:xfrm>
            <a:off x="5229321" y="1002915"/>
            <a:ext cx="7334058" cy="7053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00"/>
              </a:lnSpc>
              <a:spcBef>
                <a:spcPct val="0"/>
              </a:spcBef>
            </a:pPr>
            <a:r>
              <a:rPr lang="en-US" sz="4000" b="1" spc="82" dirty="0" err="1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4000" b="1" spc="82" dirty="0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spc="82" dirty="0" err="1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4000" b="1" spc="82" dirty="0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spc="82" dirty="0" err="1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endParaRPr lang="en-US" sz="4000" b="1" spc="82" dirty="0">
              <a:solidFill>
                <a:srgbClr val="1B36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05000" y="2521698"/>
            <a:ext cx="518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2:</a:t>
            </a:r>
            <a:endParaRPr lang="en-US" sz="4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38520" y="3255369"/>
            <a:ext cx="1065837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hồ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vạch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hồ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vạch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nằm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742950" indent="-742950" algn="just">
              <a:lnSpc>
                <a:spcPct val="150000"/>
              </a:lnSpc>
              <a:buAutoNum type="alphaLcParenR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Kim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just">
              <a:lnSpc>
                <a:spcPct val="150000"/>
              </a:lnSpc>
              <a:buAutoNum type="alphaLcParenR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Kim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giây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350" y="3862530"/>
            <a:ext cx="3657600" cy="3657600"/>
          </a:xfrm>
          <a:prstGeom prst="rect">
            <a:avLst/>
          </a:prstGeom>
        </p:spPr>
      </p:pic>
      <p:sp>
        <p:nvSpPr>
          <p:cNvPr id="13" name="Rounded Rectangular Callout 12"/>
          <p:cNvSpPr/>
          <p:nvPr/>
        </p:nvSpPr>
        <p:spPr>
          <a:xfrm>
            <a:off x="12512040" y="6590575"/>
            <a:ext cx="4054379" cy="2209800"/>
          </a:xfrm>
          <a:prstGeom prst="wedgeRoundRectCallout">
            <a:avLst>
              <a:gd name="adj1" fmla="val -62499"/>
              <a:gd name="adj2" fmla="val 3828"/>
              <a:gd name="adj3" fmla="val 16667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a. 10 và 2</a:t>
            </a:r>
          </a:p>
          <a:p>
            <a:pPr algn="ctr">
              <a:lnSpc>
                <a:spcPct val="150000"/>
              </a:lnSpc>
            </a:pP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b. 2 và 8</a:t>
            </a:r>
          </a:p>
        </p:txBody>
      </p:sp>
    </p:spTree>
    <p:extLst>
      <p:ext uri="{BB962C8B-B14F-4D97-AF65-F5344CB8AC3E}">
        <p14:creationId xmlns:p14="http://schemas.microsoft.com/office/powerpoint/2010/main" val="3013186317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6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12452786" cy="6314089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grpFill/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4325600" y="6383843"/>
            <a:ext cx="2722895" cy="287445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932328" y="1347341"/>
            <a:ext cx="441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  <a:endParaRPr lang="en-US" sz="5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347949" y="2454950"/>
            <a:ext cx="1358835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8.25 (SGK - tr60):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kí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hiệu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4762500"/>
            <a:ext cx="8025669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1461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A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7"/>
          <p:cNvSpPr/>
          <p:nvPr/>
        </p:nvSpPr>
        <p:spPr>
          <a:xfrm>
            <a:off x="0" y="8808068"/>
            <a:ext cx="18288000" cy="1478932"/>
          </a:xfrm>
          <a:prstGeom prst="rect">
            <a:avLst/>
          </a:prstGeom>
          <a:solidFill>
            <a:srgbClr val="84653C"/>
          </a:solidFill>
        </p:spPr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304800" y="5981700"/>
            <a:ext cx="4989741" cy="3021061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3886200" y="2804635"/>
            <a:ext cx="12344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a) ∠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yMx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M,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My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Mx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b) ∠ DEF,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EF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∠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EDF,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DF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∠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DFE,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F,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DF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FE.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553200" y="1409700"/>
            <a:ext cx="518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endParaRPr lang="en-US" sz="4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4478000" y="206880"/>
            <a:ext cx="2437194" cy="2394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715125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9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0" y="-9525"/>
            <a:ext cx="18288000" cy="10296525"/>
          </a:xfrm>
          <a:prstGeom prst="rect">
            <a:avLst/>
          </a:prstGeom>
        </p:spPr>
      </p:pic>
      <p:pic>
        <p:nvPicPr>
          <p:cNvPr id="24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flipH="1">
            <a:off x="685800" y="1714500"/>
            <a:ext cx="4371299" cy="8806647"/>
          </a:xfrm>
          <a:prstGeom prst="rect">
            <a:avLst/>
          </a:prstGeom>
        </p:spPr>
      </p:pic>
      <p:sp>
        <p:nvSpPr>
          <p:cNvPr id="25" name="Oval Callout 24"/>
          <p:cNvSpPr/>
          <p:nvPr/>
        </p:nvSpPr>
        <p:spPr>
          <a:xfrm>
            <a:off x="5036779" y="311251"/>
            <a:ext cx="11783102" cy="6324600"/>
          </a:xfrm>
          <a:prstGeom prst="wedgeEllipseCallout">
            <a:avLst>
              <a:gd name="adj1" fmla="val -57113"/>
              <a:gd name="adj2" fmla="val -835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6286500" y="1349893"/>
            <a:ext cx="95250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600" dirty="0"/>
              <a:t>Trong đời sống thực tế, chúng ta thường nghe nói đến góc như góc nhìn, góc sút (bóng đá), góc bắn (pháo binh</a:t>
            </a:r>
            <a:r>
              <a:rPr lang="vi-VN" sz="3600" dirty="0" smtClean="0"/>
              <a:t>)</a:t>
            </a:r>
            <a:r>
              <a:rPr lang="en-US" sz="3600" dirty="0" smtClean="0"/>
              <a:t>.</a:t>
            </a:r>
            <a:endParaRPr lang="vi-VN" sz="3600" dirty="0"/>
          </a:p>
          <a:p>
            <a:pPr algn="just">
              <a:lnSpc>
                <a:spcPct val="150000"/>
              </a:lnSpc>
            </a:pPr>
            <a:r>
              <a:rPr lang="vi-VN" sz="3600" dirty="0"/>
              <a:t>Vậy góc là gì và nó có quan hệ như thế nào với các khái niệm khác trong Hình học?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908755"/>
            <a:ext cx="6858024" cy="40473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9436526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77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12452786" cy="6314089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30" name="TextBox 29"/>
          <p:cNvSpPr txBox="1"/>
          <p:nvPr/>
        </p:nvSpPr>
        <p:spPr>
          <a:xfrm>
            <a:off x="1905000" y="1638300"/>
            <a:ext cx="14554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8.26 (SGK - tr60)</a:t>
            </a:r>
            <a:r>
              <a:rPr lang="vi-VN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Cho đường thẳng xy. Vẽ hai điểm A, B nằm trên xy. Gọi tên các góc bẹt tạo thành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858000" y="3848100"/>
            <a:ext cx="4191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endParaRPr lang="en-US" sz="4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1752600" y="6210300"/>
            <a:ext cx="70104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>
            <a:off x="3460583" y="5821288"/>
            <a:ext cx="622634" cy="778023"/>
          </a:xfrm>
          <a:prstGeom prst="rect">
            <a:avLst/>
          </a:prstGeom>
          <a:solidFill>
            <a:schemeClr val="bg1">
              <a:alpha val="2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lang="en-US" sz="45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>
            <a:off x="5791200" y="5821288"/>
            <a:ext cx="622634" cy="778023"/>
          </a:xfrm>
          <a:prstGeom prst="rect">
            <a:avLst/>
          </a:prstGeom>
          <a:solidFill>
            <a:schemeClr val="bg1">
              <a:alpha val="2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lang="en-US" sz="45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442034" y="5291312"/>
            <a:ext cx="8066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40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873917" y="5307908"/>
            <a:ext cx="8066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727315" y="5046298"/>
            <a:ext cx="612325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bẹt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∠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;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∠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xBy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92863">
            <a:off x="7533987" y="7639678"/>
            <a:ext cx="2839026" cy="238249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02577" y="5396863"/>
            <a:ext cx="83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en-US" sz="40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184875" y="5396863"/>
            <a:ext cx="83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en-US" sz="40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4" grpId="0" animBg="1"/>
      <p:bldP spid="35" grpId="0" animBg="1"/>
      <p:bldP spid="36" grpId="0"/>
      <p:bldP spid="37" grpId="0"/>
      <p:bldP spid="4" grpId="0"/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6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12452786" cy="63140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solidFill>
              <a:srgbClr val="FACA5D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17339310" y="190351"/>
            <a:ext cx="758190" cy="758190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3F96B4"/>
            </a:solidFill>
          </p:spPr>
        </p:sp>
      </p:grpSp>
      <p:sp>
        <p:nvSpPr>
          <p:cNvPr id="19" name="Rectangle 18"/>
          <p:cNvSpPr/>
          <p:nvPr/>
        </p:nvSpPr>
        <p:spPr>
          <a:xfrm>
            <a:off x="1600200" y="1333500"/>
            <a:ext cx="109728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vi-VN" sz="4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8.27</a:t>
            </a:r>
            <a:r>
              <a:rPr lang="en-US" sz="4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(SGK - tr60)</a:t>
            </a:r>
            <a:r>
              <a:rPr lang="vi-VN" sz="4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Quan sát mặt đồng hồ dưới đây.</a:t>
            </a:r>
          </a:p>
          <a:p>
            <a:pPr algn="just">
              <a:lnSpc>
                <a:spcPct val="150000"/>
              </a:lnSpc>
            </a:pP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Trong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các vạch chỉ số trên mặt đồng hồ, những vạch nào nằm trong góc tạo bởi kim giờ và kim phút khi đồng hồ chỉ 8 giờ 15 phút?</a:t>
            </a:r>
          </a:p>
        </p:txBody>
      </p:sp>
      <p:pic>
        <p:nvPicPr>
          <p:cNvPr id="20" name="Picture 19" descr="[Kết nối tri thức và cuộc sống] Giải toán 6 bài 36 : Góc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7" r="8588"/>
          <a:stretch/>
        </p:blipFill>
        <p:spPr bwMode="auto">
          <a:xfrm>
            <a:off x="13046710" y="1923960"/>
            <a:ext cx="3810000" cy="352806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Rounded Rectangular Callout 20"/>
          <p:cNvSpPr/>
          <p:nvPr/>
        </p:nvSpPr>
        <p:spPr>
          <a:xfrm>
            <a:off x="6477000" y="6591300"/>
            <a:ext cx="5334000" cy="1676400"/>
          </a:xfrm>
          <a:prstGeom prst="wedgeRoundRectCallout">
            <a:avLst>
              <a:gd name="adj1" fmla="val -56389"/>
              <a:gd name="adj2" fmla="val -46218"/>
              <a:gd name="adj3" fmla="val 16667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Vạch</a:t>
            </a:r>
            <a:r>
              <a:rPr lang="en-US" sz="4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 </a:t>
            </a:r>
            <a:r>
              <a:rPr lang="en-US" sz="40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dirty="0"/>
              <a:t>.</a:t>
            </a:r>
          </a:p>
        </p:txBody>
      </p:sp>
    </p:spTree>
  </p:cSld>
  <p:clrMapOvr>
    <a:masterClrMapping/>
  </p:clrMapOvr>
  <p:transition spd="slow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9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1524000" y="777156"/>
            <a:ext cx="14782800" cy="7391400"/>
            <a:chOff x="0" y="0"/>
            <a:chExt cx="2968132" cy="68231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968132" cy="682310"/>
            </a:xfrm>
            <a:custGeom>
              <a:avLst/>
              <a:gdLst/>
              <a:ahLst/>
              <a:cxnLst/>
              <a:rect l="l" t="t" r="r" b="b"/>
              <a:pathLst>
                <a:path w="2968132" h="682310">
                  <a:moveTo>
                    <a:pt x="2843672" y="682310"/>
                  </a:moveTo>
                  <a:lnTo>
                    <a:pt x="124460" y="682310"/>
                  </a:lnTo>
                  <a:cubicBezTo>
                    <a:pt x="55880" y="682310"/>
                    <a:pt x="0" y="626430"/>
                    <a:pt x="0" y="55785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843672" y="0"/>
                  </a:lnTo>
                  <a:cubicBezTo>
                    <a:pt x="2912252" y="0"/>
                    <a:pt x="2968132" y="55880"/>
                    <a:pt x="2968132" y="124460"/>
                  </a:cubicBezTo>
                  <a:lnTo>
                    <a:pt x="2968132" y="557850"/>
                  </a:lnTo>
                  <a:cubicBezTo>
                    <a:pt x="2968132" y="626430"/>
                    <a:pt x="2912252" y="682310"/>
                    <a:pt x="2843672" y="682310"/>
                  </a:cubicBezTo>
                  <a:close/>
                </a:path>
              </a:pathLst>
            </a:custGeom>
            <a:solidFill>
              <a:srgbClr val="AAC95B"/>
            </a:solidFill>
          </p:spPr>
        </p: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2361110" y="7152536"/>
            <a:ext cx="5926890" cy="3825538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3902453" y="4789652"/>
            <a:ext cx="2881865" cy="7013389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0" y="8918133"/>
            <a:ext cx="18288000" cy="1368867"/>
          </a:xfrm>
          <a:prstGeom prst="rect">
            <a:avLst/>
          </a:prstGeom>
          <a:solidFill>
            <a:srgbClr val="84653C"/>
          </a:solidFill>
        </p:spPr>
      </p:sp>
      <p:sp>
        <p:nvSpPr>
          <p:cNvPr id="22" name="Rectangle 21"/>
          <p:cNvSpPr/>
          <p:nvPr/>
        </p:nvSpPr>
        <p:spPr>
          <a:xfrm>
            <a:off x="3051806" y="1352243"/>
            <a:ext cx="121843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8.28 (SGK - tr60):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chung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gốc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Ob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hia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392812" y="5875626"/>
            <a:ext cx="75023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∠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 ∠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 ∠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cOa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238999" y="4772106"/>
            <a:ext cx="381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399480"/>
      </p:ext>
    </p:extLst>
  </p:cSld>
  <p:clrMapOvr>
    <a:masterClrMapping/>
  </p:clrMapOvr>
  <p:transition spd="slow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CA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12452786" cy="63140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solidFill>
              <a:srgbClr val="1B3679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3725424" y="1333500"/>
            <a:ext cx="10837152" cy="10023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50"/>
              </a:lnSpc>
            </a:pPr>
            <a:r>
              <a:rPr lang="en-US" sz="6000" b="1" spc="237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  <a:endParaRPr lang="en-US" sz="6000" b="1" spc="237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52600" y="2640626"/>
            <a:ext cx="782610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8.29 (SGK - tr60):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11125200" y="2857500"/>
            <a:ext cx="1828800" cy="33528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1125200" y="6210300"/>
            <a:ext cx="4953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2954000" y="2857500"/>
            <a:ext cx="3124200" cy="33528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12573000" y="2857500"/>
            <a:ext cx="381000" cy="33528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2954000" y="2857500"/>
            <a:ext cx="1066800" cy="33528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2763500" y="2002887"/>
            <a:ext cx="1143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40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3906500" y="6231303"/>
            <a:ext cx="1143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2192000" y="6231303"/>
            <a:ext cx="1143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632440" y="6210300"/>
            <a:ext cx="1143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6211550" y="6057900"/>
            <a:ext cx="1143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072380" y="5877360"/>
            <a:ext cx="342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538484" y="6764803"/>
            <a:ext cx="124823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A: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BAH,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MAC,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BAC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M: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BMA,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HMA,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AMC</a:t>
            </a:r>
          </a:p>
        </p:txBody>
      </p:sp>
    </p:spTree>
    <p:extLst>
      <p:ext uri="{BB962C8B-B14F-4D97-AF65-F5344CB8AC3E}">
        <p14:creationId xmlns:p14="http://schemas.microsoft.com/office/powerpoint/2010/main" val="5722839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9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8808068"/>
            <a:ext cx="18288000" cy="1478932"/>
          </a:xfrm>
          <a:prstGeom prst="rect">
            <a:avLst/>
          </a:prstGeom>
          <a:solidFill>
            <a:srgbClr val="84653C"/>
          </a:solidFill>
        </p:spPr>
      </p:sp>
      <p:sp>
        <p:nvSpPr>
          <p:cNvPr id="6" name="Rectangle 5"/>
          <p:cNvSpPr/>
          <p:nvPr/>
        </p:nvSpPr>
        <p:spPr>
          <a:xfrm>
            <a:off x="1447800" y="1104900"/>
            <a:ext cx="9144000" cy="65556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8.30 (SGK - tr60):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A, B, C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tờ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giấy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trắng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AB, BC ,CA.</a:t>
            </a:r>
          </a:p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chứa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tất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BAC, ACB, CBA.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420600" y="1339907"/>
            <a:ext cx="403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Isosceles Triangle 7"/>
          <p:cNvSpPr/>
          <p:nvPr/>
        </p:nvSpPr>
        <p:spPr>
          <a:xfrm>
            <a:off x="12039600" y="2975499"/>
            <a:ext cx="4800600" cy="471806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3868400" y="2268800"/>
            <a:ext cx="1143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4000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468100" y="7374514"/>
            <a:ext cx="1143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840200" y="7339618"/>
            <a:ext cx="1143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258880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/>
      <p:bldP spid="10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9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6786366" y="3715889"/>
            <a:ext cx="4730794" cy="4528580"/>
            <a:chOff x="0" y="0"/>
            <a:chExt cx="1600293" cy="153189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00293" cy="1531890"/>
            </a:xfrm>
            <a:custGeom>
              <a:avLst/>
              <a:gdLst/>
              <a:ahLst/>
              <a:cxnLst/>
              <a:rect l="l" t="t" r="r" b="b"/>
              <a:pathLst>
                <a:path w="1600293" h="1531890">
                  <a:moveTo>
                    <a:pt x="1475833" y="1531890"/>
                  </a:moveTo>
                  <a:lnTo>
                    <a:pt x="124460" y="1531890"/>
                  </a:lnTo>
                  <a:cubicBezTo>
                    <a:pt x="55880" y="1531890"/>
                    <a:pt x="0" y="1476010"/>
                    <a:pt x="0" y="140743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75833" y="0"/>
                  </a:lnTo>
                  <a:cubicBezTo>
                    <a:pt x="1544413" y="0"/>
                    <a:pt x="1600293" y="55880"/>
                    <a:pt x="1600293" y="124460"/>
                  </a:cubicBezTo>
                  <a:lnTo>
                    <a:pt x="1600293" y="1407430"/>
                  </a:lnTo>
                  <a:cubicBezTo>
                    <a:pt x="1600293" y="1476010"/>
                    <a:pt x="1544413" y="1531890"/>
                    <a:pt x="1475833" y="1531890"/>
                  </a:cubicBezTo>
                  <a:close/>
                </a:path>
              </a:pathLst>
            </a:custGeom>
            <a:solidFill>
              <a:srgbClr val="FFBAB3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1684246" y="3715889"/>
            <a:ext cx="4730794" cy="4528580"/>
            <a:chOff x="0" y="0"/>
            <a:chExt cx="1600293" cy="153189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600293" cy="1531890"/>
            </a:xfrm>
            <a:custGeom>
              <a:avLst/>
              <a:gdLst/>
              <a:ahLst/>
              <a:cxnLst/>
              <a:rect l="l" t="t" r="r" b="b"/>
              <a:pathLst>
                <a:path w="1600293" h="1531890">
                  <a:moveTo>
                    <a:pt x="1475833" y="1531890"/>
                  </a:moveTo>
                  <a:lnTo>
                    <a:pt x="124460" y="1531890"/>
                  </a:lnTo>
                  <a:cubicBezTo>
                    <a:pt x="55880" y="1531890"/>
                    <a:pt x="0" y="1476010"/>
                    <a:pt x="0" y="140743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75833" y="0"/>
                  </a:lnTo>
                  <a:cubicBezTo>
                    <a:pt x="1544413" y="0"/>
                    <a:pt x="1600293" y="55880"/>
                    <a:pt x="1600293" y="124460"/>
                  </a:cubicBezTo>
                  <a:lnTo>
                    <a:pt x="1600293" y="1407430"/>
                  </a:lnTo>
                  <a:cubicBezTo>
                    <a:pt x="1600293" y="1476010"/>
                    <a:pt x="1544413" y="1531890"/>
                    <a:pt x="1475833" y="1531890"/>
                  </a:cubicBezTo>
                  <a:close/>
                </a:path>
              </a:pathLst>
            </a:custGeom>
            <a:solidFill>
              <a:srgbClr val="FFBAB3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1811058" y="3715889"/>
            <a:ext cx="4730794" cy="4528580"/>
            <a:chOff x="0" y="0"/>
            <a:chExt cx="1600293" cy="153189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600293" cy="1531890"/>
            </a:xfrm>
            <a:custGeom>
              <a:avLst/>
              <a:gdLst/>
              <a:ahLst/>
              <a:cxnLst/>
              <a:rect l="l" t="t" r="r" b="b"/>
              <a:pathLst>
                <a:path w="1600293" h="1531890">
                  <a:moveTo>
                    <a:pt x="1475833" y="1531890"/>
                  </a:moveTo>
                  <a:lnTo>
                    <a:pt x="124460" y="1531890"/>
                  </a:lnTo>
                  <a:cubicBezTo>
                    <a:pt x="55880" y="1531890"/>
                    <a:pt x="0" y="1476010"/>
                    <a:pt x="0" y="140743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75833" y="0"/>
                  </a:lnTo>
                  <a:cubicBezTo>
                    <a:pt x="1544413" y="0"/>
                    <a:pt x="1600293" y="55880"/>
                    <a:pt x="1600293" y="124460"/>
                  </a:cubicBezTo>
                  <a:lnTo>
                    <a:pt x="1600293" y="1407430"/>
                  </a:lnTo>
                  <a:cubicBezTo>
                    <a:pt x="1600293" y="1476010"/>
                    <a:pt x="1544413" y="1531890"/>
                    <a:pt x="1475833" y="1531890"/>
                  </a:cubicBezTo>
                  <a:close/>
                </a:path>
              </a:pathLst>
            </a:custGeom>
            <a:solidFill>
              <a:srgbClr val="FFBAB3"/>
            </a:solidFill>
          </p:spPr>
        </p:sp>
      </p:grpSp>
      <p:grpSp>
        <p:nvGrpSpPr>
          <p:cNvPr id="17" name="Group 17"/>
          <p:cNvGrpSpPr/>
          <p:nvPr/>
        </p:nvGrpSpPr>
        <p:grpSpPr>
          <a:xfrm>
            <a:off x="3331799" y="2871233"/>
            <a:ext cx="1689312" cy="1689312"/>
            <a:chOff x="0" y="0"/>
            <a:chExt cx="6350000" cy="6350000"/>
          </a:xfrm>
        </p:grpSpPr>
        <p:sp>
          <p:nvSpPr>
            <p:cNvPr id="18" name="Freeform 1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BAB3"/>
            </a:solidFill>
          </p:spPr>
        </p:sp>
      </p:grpSp>
      <p:grpSp>
        <p:nvGrpSpPr>
          <p:cNvPr id="19" name="Group 19"/>
          <p:cNvGrpSpPr/>
          <p:nvPr/>
        </p:nvGrpSpPr>
        <p:grpSpPr>
          <a:xfrm>
            <a:off x="13204987" y="2871233"/>
            <a:ext cx="1689312" cy="1689312"/>
            <a:chOff x="0" y="0"/>
            <a:chExt cx="6350000" cy="6350000"/>
          </a:xfrm>
        </p:grpSpPr>
        <p:sp>
          <p:nvSpPr>
            <p:cNvPr id="20" name="Freeform 2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BAB3"/>
            </a:solidFill>
          </p:spPr>
        </p:sp>
      </p:grpSp>
      <p:pic>
        <p:nvPicPr>
          <p:cNvPr id="21" name="Picture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3752998" y="3271327"/>
            <a:ext cx="593288" cy="889124"/>
          </a:xfrm>
          <a:prstGeom prst="rect">
            <a:avLst/>
          </a:prstGeom>
        </p:spPr>
      </p:pic>
      <p:grpSp>
        <p:nvGrpSpPr>
          <p:cNvPr id="22" name="Group 22"/>
          <p:cNvGrpSpPr/>
          <p:nvPr/>
        </p:nvGrpSpPr>
        <p:grpSpPr>
          <a:xfrm>
            <a:off x="8307107" y="2871233"/>
            <a:ext cx="1689312" cy="1689312"/>
            <a:chOff x="0" y="0"/>
            <a:chExt cx="6350000" cy="6350000"/>
          </a:xfrm>
        </p:grpSpPr>
        <p:sp>
          <p:nvSpPr>
            <p:cNvPr id="23" name="Freeform 2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BAB3"/>
            </a:solidFill>
          </p:spPr>
        </p:sp>
      </p:grpSp>
      <p:pic>
        <p:nvPicPr>
          <p:cNvPr id="24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8749345" y="3300043"/>
            <a:ext cx="804836" cy="788739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3861319" y="3271327"/>
            <a:ext cx="644629" cy="846171"/>
          </a:xfrm>
          <a:prstGeom prst="rect">
            <a:avLst/>
          </a:prstGeom>
        </p:spPr>
      </p:pic>
      <p:sp>
        <p:nvSpPr>
          <p:cNvPr id="26" name="TextBox 26"/>
          <p:cNvSpPr txBox="1"/>
          <p:nvPr/>
        </p:nvSpPr>
        <p:spPr>
          <a:xfrm>
            <a:off x="3558572" y="819874"/>
            <a:ext cx="11170856" cy="1213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00"/>
              </a:lnSpc>
            </a:pPr>
            <a:r>
              <a:rPr lang="en-US" sz="6000" b="1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AutoShape 27"/>
          <p:cNvSpPr/>
          <p:nvPr/>
        </p:nvSpPr>
        <p:spPr>
          <a:xfrm>
            <a:off x="0" y="8808068"/>
            <a:ext cx="18288000" cy="1478932"/>
          </a:xfrm>
          <a:prstGeom prst="rect">
            <a:avLst/>
          </a:prstGeom>
          <a:solidFill>
            <a:srgbClr val="84653C"/>
          </a:solidFill>
        </p:spPr>
      </p:sp>
      <p:pic>
        <p:nvPicPr>
          <p:cNvPr id="28" name="Picture 2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flipH="1">
            <a:off x="15136368" y="5274707"/>
            <a:ext cx="2840638" cy="8266408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157155" y="4584457"/>
            <a:ext cx="4038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Ôn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261931" y="4612832"/>
            <a:ext cx="376413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SBT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1873877" y="4584457"/>
            <a:ext cx="43515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ài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37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0644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E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697461" y="1396984"/>
            <a:ext cx="14893079" cy="749303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2000" y="3314700"/>
            <a:ext cx="9144000" cy="2951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HẸN GẶP LẠI CÁC EM Ở TIẾT HỌC SAU!</a:t>
            </a:r>
            <a:endParaRPr lang="en-US" sz="6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487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CA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12452786" cy="63140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solidFill>
              <a:srgbClr val="1B3679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533159">
            <a:off x="14505390" y="1467420"/>
            <a:ext cx="2078768" cy="339264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7100657">
            <a:off x="171835" y="5628882"/>
            <a:ext cx="4704035" cy="2463204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3725424" y="3847705"/>
            <a:ext cx="10837152" cy="1119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50"/>
              </a:lnSpc>
            </a:pPr>
            <a:r>
              <a:rPr lang="en-US" sz="9500" b="1" spc="237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36: GÓC</a:t>
            </a:r>
            <a:endParaRPr lang="en-US" sz="9500" b="1" spc="237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9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3188988" y="2928950"/>
            <a:ext cx="2929551" cy="739107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-20320" y="8929783"/>
            <a:ext cx="18288000" cy="1478932"/>
          </a:xfrm>
          <a:prstGeom prst="rect">
            <a:avLst/>
          </a:prstGeom>
          <a:solidFill>
            <a:srgbClr val="84653C"/>
          </a:solidFill>
        </p:spPr>
      </p:sp>
      <p:grpSp>
        <p:nvGrpSpPr>
          <p:cNvPr id="4" name="Group 4"/>
          <p:cNvGrpSpPr/>
          <p:nvPr/>
        </p:nvGrpSpPr>
        <p:grpSpPr>
          <a:xfrm>
            <a:off x="1413110" y="3556674"/>
            <a:ext cx="3907955" cy="4425233"/>
            <a:chOff x="0" y="0"/>
            <a:chExt cx="5210607" cy="5900311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5210607" cy="5900311"/>
              <a:chOff x="0" y="0"/>
              <a:chExt cx="1321950" cy="1496931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321950" cy="1496931"/>
              </a:xfrm>
              <a:custGeom>
                <a:avLst/>
                <a:gdLst/>
                <a:ahLst/>
                <a:cxnLst/>
                <a:rect l="l" t="t" r="r" b="b"/>
                <a:pathLst>
                  <a:path w="1321950" h="1496931">
                    <a:moveTo>
                      <a:pt x="1197490" y="1496931"/>
                    </a:moveTo>
                    <a:lnTo>
                      <a:pt x="124460" y="1496931"/>
                    </a:lnTo>
                    <a:cubicBezTo>
                      <a:pt x="55880" y="1496931"/>
                      <a:pt x="0" y="1441051"/>
                      <a:pt x="0" y="1372471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1197490" y="0"/>
                    </a:lnTo>
                    <a:cubicBezTo>
                      <a:pt x="1266070" y="0"/>
                      <a:pt x="1321950" y="55880"/>
                      <a:pt x="1321950" y="124460"/>
                    </a:cubicBezTo>
                    <a:lnTo>
                      <a:pt x="1321950" y="1372471"/>
                    </a:lnTo>
                    <a:cubicBezTo>
                      <a:pt x="1321950" y="1441051"/>
                      <a:pt x="1266070" y="1496931"/>
                      <a:pt x="1197490" y="1496931"/>
                    </a:cubicBezTo>
                    <a:close/>
                  </a:path>
                </a:pathLst>
              </a:custGeom>
              <a:solidFill>
                <a:srgbClr val="AAC95B"/>
              </a:solidFill>
            </p:spPr>
          </p:sp>
        </p:grpSp>
        <p:sp>
          <p:nvSpPr>
            <p:cNvPr id="7" name="TextBox 7"/>
            <p:cNvSpPr txBox="1"/>
            <p:nvPr/>
          </p:nvSpPr>
          <p:spPr>
            <a:xfrm>
              <a:off x="403221" y="567708"/>
              <a:ext cx="4414466" cy="8129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680"/>
                </a:lnSpc>
              </a:pPr>
              <a:r>
                <a:rPr lang="en-US" sz="54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  <a:endParaRPr lang="en-US" sz="5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403221" y="2845399"/>
              <a:ext cx="4414466" cy="5300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120"/>
                </a:lnSpc>
              </a:pPr>
              <a:r>
                <a:rPr lang="en-US" sz="4800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Góc</a:t>
              </a:r>
              <a:endParaRPr lang="en-US" sz="4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521222" y="3556674"/>
            <a:ext cx="3907955" cy="4425233"/>
            <a:chOff x="0" y="0"/>
            <a:chExt cx="5210607" cy="5900311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5210607" cy="5900311"/>
              <a:chOff x="0" y="0"/>
              <a:chExt cx="1321950" cy="1496931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321950" cy="1496931"/>
              </a:xfrm>
              <a:custGeom>
                <a:avLst/>
                <a:gdLst/>
                <a:ahLst/>
                <a:cxnLst/>
                <a:rect l="l" t="t" r="r" b="b"/>
                <a:pathLst>
                  <a:path w="1321950" h="1496931">
                    <a:moveTo>
                      <a:pt x="1197490" y="1496931"/>
                    </a:moveTo>
                    <a:lnTo>
                      <a:pt x="124460" y="1496931"/>
                    </a:lnTo>
                    <a:cubicBezTo>
                      <a:pt x="55880" y="1496931"/>
                      <a:pt x="0" y="1441051"/>
                      <a:pt x="0" y="1372471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1197490" y="0"/>
                    </a:lnTo>
                    <a:cubicBezTo>
                      <a:pt x="1266070" y="0"/>
                      <a:pt x="1321950" y="55880"/>
                      <a:pt x="1321950" y="124460"/>
                    </a:cubicBezTo>
                    <a:lnTo>
                      <a:pt x="1321950" y="1372471"/>
                    </a:lnTo>
                    <a:cubicBezTo>
                      <a:pt x="1321950" y="1441051"/>
                      <a:pt x="1266070" y="1496931"/>
                      <a:pt x="1197490" y="1496931"/>
                    </a:cubicBezTo>
                    <a:close/>
                  </a:path>
                </a:pathLst>
              </a:custGeom>
              <a:solidFill>
                <a:srgbClr val="AAC95B"/>
              </a:solidFill>
            </p:spPr>
          </p:sp>
        </p:grpSp>
        <p:sp>
          <p:nvSpPr>
            <p:cNvPr id="12" name="TextBox 12"/>
            <p:cNvSpPr txBox="1"/>
            <p:nvPr/>
          </p:nvSpPr>
          <p:spPr>
            <a:xfrm>
              <a:off x="403221" y="567708"/>
              <a:ext cx="4414466" cy="8129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680"/>
                </a:lnSpc>
              </a:pPr>
              <a:r>
                <a:rPr lang="en-US" sz="54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  <a:endParaRPr lang="en-US" sz="5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398069" y="2156624"/>
              <a:ext cx="4414466" cy="27721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4800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Điểm</a:t>
              </a:r>
              <a:r>
                <a:rPr lang="en-US" sz="48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800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48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800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48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800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góc</a:t>
              </a:r>
              <a:endParaRPr lang="en-US" sz="4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361967" y="1083291"/>
            <a:ext cx="8345259" cy="138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800"/>
              </a:lnSpc>
            </a:pPr>
            <a:r>
              <a:rPr lang="en-US" sz="6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BÀI HỌC</a:t>
            </a:r>
            <a:endParaRPr lang="en-US" sz="6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1506200" y="5579496"/>
            <a:ext cx="5940942" cy="4493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130259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77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12452786" cy="63140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solidFill>
              <a:srgbClr val="FACA5D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028700" y="1028700"/>
            <a:ext cx="3467100" cy="1981200"/>
            <a:chOff x="0" y="0"/>
            <a:chExt cx="6226393" cy="2311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226393" cy="2311400"/>
            </a:xfrm>
            <a:custGeom>
              <a:avLst/>
              <a:gdLst/>
              <a:ahLst/>
              <a:cxnLst/>
              <a:rect l="l" t="t" r="r" b="b"/>
              <a:pathLst>
                <a:path w="6226393" h="2311400">
                  <a:moveTo>
                    <a:pt x="5921593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5921593" y="2311400"/>
                  </a:lnTo>
                  <a:cubicBezTo>
                    <a:pt x="6090503" y="2311400"/>
                    <a:pt x="6226393" y="2175510"/>
                    <a:pt x="6226393" y="2006600"/>
                  </a:cubicBezTo>
                  <a:lnTo>
                    <a:pt x="6226393" y="304800"/>
                  </a:lnTo>
                  <a:cubicBezTo>
                    <a:pt x="6226393" y="135890"/>
                    <a:pt x="6090503" y="0"/>
                    <a:pt x="5921593" y="0"/>
                  </a:cubicBezTo>
                  <a:close/>
                </a:path>
              </a:pathLst>
            </a:custGeom>
            <a:solidFill>
              <a:srgbClr val="FFF9B0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1419321" y="1769161"/>
            <a:ext cx="2695479" cy="7053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5500"/>
              </a:lnSpc>
              <a:spcBef>
                <a:spcPct val="0"/>
              </a:spcBef>
            </a:pPr>
            <a:r>
              <a:rPr lang="en-US" sz="5500" b="1" spc="82" dirty="0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5500" b="1" spc="82" dirty="0" err="1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endParaRPr lang="en-US" sz="5500" b="1" spc="82" dirty="0">
              <a:solidFill>
                <a:srgbClr val="1B36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50380" y="2154059"/>
            <a:ext cx="464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35367" y="3092663"/>
            <a:ext cx="14249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gốc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Gốc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flipH="1">
            <a:off x="5867400" y="5517590"/>
            <a:ext cx="4724400" cy="3106856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867400" y="8624446"/>
            <a:ext cx="6019800" cy="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>
            <a:off x="5715000" y="8207495"/>
            <a:ext cx="622634" cy="778023"/>
          </a:xfrm>
          <a:prstGeom prst="rect">
            <a:avLst/>
          </a:prstGeom>
          <a:solidFill>
            <a:schemeClr val="bg1">
              <a:alpha val="2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lang="en-US" sz="45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>
            <a:off x="8551846" y="6305695"/>
            <a:ext cx="622634" cy="778023"/>
          </a:xfrm>
          <a:prstGeom prst="rect">
            <a:avLst/>
          </a:prstGeom>
          <a:solidFill>
            <a:schemeClr val="bg1">
              <a:alpha val="2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lang="en-US" sz="45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>
            <a:off x="9360067" y="8235434"/>
            <a:ext cx="622634" cy="778023"/>
          </a:xfrm>
          <a:prstGeom prst="rect">
            <a:avLst/>
          </a:prstGeom>
          <a:solidFill>
            <a:schemeClr val="bg1">
              <a:alpha val="2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lang="en-US" sz="45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141461" y="8332862"/>
            <a:ext cx="76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094646" y="6004762"/>
            <a:ext cx="76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525251" y="8698459"/>
            <a:ext cx="76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788224" y="5099863"/>
            <a:ext cx="76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640779" y="8596506"/>
            <a:ext cx="76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29" name="Arc 28"/>
          <p:cNvSpPr/>
          <p:nvPr/>
        </p:nvSpPr>
        <p:spPr>
          <a:xfrm>
            <a:off x="6235867" y="8207495"/>
            <a:ext cx="482266" cy="778024"/>
          </a:xfrm>
          <a:prstGeom prst="arc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5903461" y="7277100"/>
            <a:ext cx="0" cy="1055762"/>
          </a:xfrm>
          <a:prstGeom prst="straightConnector1">
            <a:avLst/>
          </a:prstGeom>
          <a:ln w="38100">
            <a:solidFill>
              <a:srgbClr val="0070C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279835" y="6590564"/>
            <a:ext cx="1292332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endParaRPr lang="en-US" sz="3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7288280" y="5653409"/>
            <a:ext cx="941320" cy="1229543"/>
          </a:xfrm>
          <a:prstGeom prst="straightConnector1">
            <a:avLst/>
          </a:prstGeom>
          <a:ln w="38100">
            <a:solidFill>
              <a:srgbClr val="0070C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7276933" y="5581338"/>
            <a:ext cx="575653" cy="2895063"/>
          </a:xfrm>
          <a:prstGeom prst="straightConnector1">
            <a:avLst/>
          </a:prstGeom>
          <a:ln w="38100">
            <a:solidFill>
              <a:srgbClr val="0070C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5843668" y="5194202"/>
            <a:ext cx="1292332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endParaRPr lang="en-US" sz="3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784258" y="9249488"/>
            <a:ext cx="215364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xOy</a:t>
            </a:r>
            <a:endParaRPr lang="en-US" sz="3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21" grpId="0" animBg="1"/>
      <p:bldP spid="22" grpId="0" animBg="1"/>
      <p:bldP spid="23" grpId="0" animBg="1"/>
      <p:bldP spid="24" grpId="0"/>
      <p:bldP spid="25" grpId="0"/>
      <p:bldP spid="26" grpId="0"/>
      <p:bldP spid="27" grpId="0"/>
      <p:bldP spid="28" grpId="0"/>
      <p:bldP spid="29" grpId="0" animBg="1"/>
      <p:bldP spid="33" grpId="0" animBg="1"/>
      <p:bldP spid="38" grpId="0" animBg="1"/>
      <p:bldP spid="3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6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12452786" cy="63140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solidFill>
              <a:srgbClr val="FACA5D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8858250" y="2362825"/>
            <a:ext cx="7195102" cy="5748914"/>
            <a:chOff x="0" y="0"/>
            <a:chExt cx="6914615" cy="552480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914615" cy="5524804"/>
            </a:xfrm>
            <a:custGeom>
              <a:avLst/>
              <a:gdLst/>
              <a:ahLst/>
              <a:cxnLst/>
              <a:rect l="l" t="t" r="r" b="b"/>
              <a:pathLst>
                <a:path w="6914615" h="5524804">
                  <a:moveTo>
                    <a:pt x="6790155" y="5524804"/>
                  </a:moveTo>
                  <a:lnTo>
                    <a:pt x="124460" y="5524804"/>
                  </a:lnTo>
                  <a:cubicBezTo>
                    <a:pt x="55880" y="5524804"/>
                    <a:pt x="0" y="5468924"/>
                    <a:pt x="0" y="540034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6790155" y="0"/>
                  </a:lnTo>
                  <a:cubicBezTo>
                    <a:pt x="6858735" y="0"/>
                    <a:pt x="6914615" y="55880"/>
                    <a:pt x="6914615" y="124460"/>
                  </a:cubicBezTo>
                  <a:lnTo>
                    <a:pt x="6914615" y="5400344"/>
                  </a:lnTo>
                  <a:cubicBezTo>
                    <a:pt x="6914615" y="5468924"/>
                    <a:pt x="6858735" y="5524804"/>
                    <a:pt x="6790155" y="5524804"/>
                  </a:cubicBezTo>
                  <a:close/>
                </a:path>
              </a:pathLst>
            </a:custGeom>
            <a:solidFill>
              <a:srgbClr val="FFF9B0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3429000" y="6204190"/>
            <a:ext cx="2722895" cy="2874457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17339310" y="190351"/>
            <a:ext cx="758190" cy="758190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3F96B4"/>
            </a:solidFill>
          </p:spPr>
        </p:sp>
      </p:grpSp>
      <p:sp>
        <p:nvSpPr>
          <p:cNvPr id="12" name="TextBox 11"/>
          <p:cNvSpPr txBox="1"/>
          <p:nvPr/>
        </p:nvSpPr>
        <p:spPr>
          <a:xfrm>
            <a:off x="1433195" y="3015865"/>
            <a:ext cx="7010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biệt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Ox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ta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bẹt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9067800" y="4305300"/>
            <a:ext cx="6705600" cy="14478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>
            <a:off x="12144484" y="4640188"/>
            <a:ext cx="622634" cy="778023"/>
          </a:xfrm>
          <a:prstGeom prst="rect">
            <a:avLst/>
          </a:prstGeom>
          <a:solidFill>
            <a:schemeClr val="bg1">
              <a:alpha val="2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lang="en-US" sz="45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074801" y="5176520"/>
            <a:ext cx="76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184103" y="5850247"/>
            <a:ext cx="76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233374" y="4409138"/>
            <a:ext cx="76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</a:p>
        </p:txBody>
      </p:sp>
      <p:sp>
        <p:nvSpPr>
          <p:cNvPr id="19" name="Arc 18"/>
          <p:cNvSpPr/>
          <p:nvPr/>
        </p:nvSpPr>
        <p:spPr>
          <a:xfrm rot="17733346">
            <a:off x="11975301" y="4727061"/>
            <a:ext cx="734362" cy="734362"/>
          </a:xfrm>
          <a:prstGeom prst="arc">
            <a:avLst>
              <a:gd name="adj1" fmla="val 14453195"/>
              <a:gd name="adj2" fmla="val 2466753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 animBg="1"/>
      <p:bldP spid="16" grpId="0"/>
      <p:bldP spid="17" grpId="0"/>
      <p:bldP spid="18" grpId="0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9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3313486" y="6095050"/>
            <a:ext cx="4824666" cy="3140419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0" y="9235469"/>
            <a:ext cx="18288000" cy="1051531"/>
          </a:xfrm>
          <a:prstGeom prst="rect">
            <a:avLst/>
          </a:prstGeom>
          <a:solidFill>
            <a:srgbClr val="84653C"/>
          </a:solidFill>
        </p:spPr>
      </p:sp>
      <p:sp>
        <p:nvSpPr>
          <p:cNvPr id="10" name="TextBox 9"/>
          <p:cNvSpPr txBox="1"/>
          <p:nvPr/>
        </p:nvSpPr>
        <p:spPr>
          <a:xfrm>
            <a:off x="1219200" y="876300"/>
            <a:ext cx="913551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4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8.45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nó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12115800" y="3467100"/>
            <a:ext cx="51054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12115800" y="800099"/>
            <a:ext cx="3429000" cy="2667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1430000" y="876300"/>
            <a:ext cx="685800" cy="25908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>
            <a:off x="11887200" y="3086100"/>
            <a:ext cx="762000" cy="784830"/>
          </a:xfrm>
          <a:prstGeom prst="rect">
            <a:avLst/>
          </a:prstGeom>
          <a:solidFill>
            <a:schemeClr val="bg1">
              <a:alpha val="2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lang="en-US" sz="45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681460" y="3478515"/>
            <a:ext cx="76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866340" y="695076"/>
            <a:ext cx="76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744341" y="366719"/>
            <a:ext cx="76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6662041" y="3467099"/>
            <a:ext cx="76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3338886" y="4133433"/>
            <a:ext cx="28109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8.45</a:t>
            </a:r>
            <a:endParaRPr lang="en-US" sz="3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029200" y="4360642"/>
            <a:ext cx="2971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318260" y="5296013"/>
            <a:ext cx="11125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xOy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Ox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</a:p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xOz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Oz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Ox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</a:p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Oz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</a:p>
        </p:txBody>
      </p:sp>
    </p:spTree>
    <p:extLst>
      <p:ext uri="{BB962C8B-B14F-4D97-AF65-F5344CB8AC3E}">
        <p14:creationId xmlns:p14="http://schemas.microsoft.com/office/powerpoint/2010/main" val="261523711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 animBg="1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77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12452786" cy="63140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solidFill>
              <a:srgbClr val="FACA5D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028700" y="1028700"/>
            <a:ext cx="8115300" cy="8229600"/>
            <a:chOff x="0" y="0"/>
            <a:chExt cx="6226393" cy="631408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226393" cy="6314089"/>
            </a:xfrm>
            <a:custGeom>
              <a:avLst/>
              <a:gdLst/>
              <a:ahLst/>
              <a:cxnLst/>
              <a:rect l="l" t="t" r="r" b="b"/>
              <a:pathLst>
                <a:path w="6226393" h="6314089">
                  <a:moveTo>
                    <a:pt x="5921593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5921593" y="6314089"/>
                  </a:lnTo>
                  <a:cubicBezTo>
                    <a:pt x="6090503" y="6314089"/>
                    <a:pt x="6226393" y="6178198"/>
                    <a:pt x="6226393" y="6009289"/>
                  </a:cubicBezTo>
                  <a:lnTo>
                    <a:pt x="6226393" y="304800"/>
                  </a:lnTo>
                  <a:cubicBezTo>
                    <a:pt x="6226393" y="135890"/>
                    <a:pt x="6090503" y="0"/>
                    <a:pt x="5921593" y="0"/>
                  </a:cubicBezTo>
                  <a:close/>
                </a:path>
              </a:pathLst>
            </a:custGeom>
            <a:solidFill>
              <a:srgbClr val="FFF9B0"/>
            </a:solidFill>
          </p:spPr>
        </p:sp>
      </p:grpSp>
      <p:grpSp>
        <p:nvGrpSpPr>
          <p:cNvPr id="17" name="Group 17"/>
          <p:cNvGrpSpPr/>
          <p:nvPr/>
        </p:nvGrpSpPr>
        <p:grpSpPr>
          <a:xfrm>
            <a:off x="17339310" y="190351"/>
            <a:ext cx="758190" cy="758190"/>
            <a:chOff x="0" y="0"/>
            <a:chExt cx="6350000" cy="6350000"/>
          </a:xfrm>
        </p:grpSpPr>
        <p:sp>
          <p:nvSpPr>
            <p:cNvPr id="18" name="Freeform 1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3F96B4"/>
            </a:solidFill>
          </p:spPr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181100"/>
            <a:ext cx="1262122" cy="1262122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1333500" y="2281178"/>
            <a:ext cx="7543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Chia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chỗ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59 SGK.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1409700" y="5848479"/>
            <a:ext cx="762000" cy="790198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362200" y="5533777"/>
            <a:ext cx="6324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8.46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gọi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A, B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0191750" y="1214120"/>
            <a:ext cx="6019800" cy="3124200"/>
          </a:xfrm>
          <a:prstGeom prst="rect">
            <a:avLst/>
          </a:prstGeom>
          <a:noFill/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0191750" y="1214120"/>
            <a:ext cx="6019800" cy="312420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10217150" y="1214120"/>
            <a:ext cx="6019800" cy="312420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9575800" y="1029186"/>
            <a:ext cx="5905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40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6381095" y="1081752"/>
            <a:ext cx="5905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6085820" y="4219426"/>
            <a:ext cx="5905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635490" y="4136777"/>
            <a:ext cx="5905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1746230" y="4789557"/>
            <a:ext cx="2819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9525000" y="5661645"/>
            <a:ext cx="9144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A, B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DAC;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DAB;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BAC.</a:t>
            </a:r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ABC;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ABD;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BDC.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  <p:bldP spid="23" grpId="0"/>
      <p:bldP spid="24" grpId="0" animBg="1"/>
      <p:bldP spid="35" grpId="0"/>
      <p:bldP spid="36" grpId="0"/>
      <p:bldP spid="37" grpId="0"/>
      <p:bldP spid="38" grpId="0"/>
      <p:bldP spid="4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9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685800" y="723900"/>
            <a:ext cx="8686800" cy="8686800"/>
            <a:chOff x="0" y="0"/>
            <a:chExt cx="2690255" cy="191389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6" name="Freeform 6"/>
            <p:cNvSpPr/>
            <p:nvPr/>
          </p:nvSpPr>
          <p:spPr>
            <a:xfrm>
              <a:off x="0" y="0"/>
              <a:ext cx="2690255" cy="1913890"/>
            </a:xfrm>
            <a:custGeom>
              <a:avLst/>
              <a:gdLst/>
              <a:ahLst/>
              <a:cxnLst/>
              <a:rect l="l" t="t" r="r" b="b"/>
              <a:pathLst>
                <a:path w="2690255" h="1913890">
                  <a:moveTo>
                    <a:pt x="2565795" y="1913890"/>
                  </a:moveTo>
                  <a:lnTo>
                    <a:pt x="124460" y="1913890"/>
                  </a:lnTo>
                  <a:cubicBezTo>
                    <a:pt x="55880" y="1913890"/>
                    <a:pt x="0" y="1858010"/>
                    <a:pt x="0" y="178943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65795" y="0"/>
                  </a:lnTo>
                  <a:cubicBezTo>
                    <a:pt x="2634375" y="0"/>
                    <a:pt x="2690255" y="55880"/>
                    <a:pt x="2690255" y="124460"/>
                  </a:cubicBezTo>
                  <a:lnTo>
                    <a:pt x="2690255" y="1789430"/>
                  </a:lnTo>
                  <a:cubicBezTo>
                    <a:pt x="2690255" y="1858010"/>
                    <a:pt x="2634375" y="1913890"/>
                    <a:pt x="2565795" y="1913890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10" name="Group 10"/>
          <p:cNvGrpSpPr/>
          <p:nvPr/>
        </p:nvGrpSpPr>
        <p:grpSpPr>
          <a:xfrm>
            <a:off x="9601200" y="723900"/>
            <a:ext cx="7924800" cy="8686800"/>
            <a:chOff x="0" y="0"/>
            <a:chExt cx="2690255" cy="191389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1" name="Freeform 11"/>
            <p:cNvSpPr/>
            <p:nvPr/>
          </p:nvSpPr>
          <p:spPr>
            <a:xfrm>
              <a:off x="0" y="0"/>
              <a:ext cx="2690255" cy="1913890"/>
            </a:xfrm>
            <a:custGeom>
              <a:avLst/>
              <a:gdLst/>
              <a:ahLst/>
              <a:cxnLst/>
              <a:rect l="l" t="t" r="r" b="b"/>
              <a:pathLst>
                <a:path w="2690255" h="1913890">
                  <a:moveTo>
                    <a:pt x="2565795" y="1913890"/>
                  </a:moveTo>
                  <a:lnTo>
                    <a:pt x="124460" y="1913890"/>
                  </a:lnTo>
                  <a:cubicBezTo>
                    <a:pt x="55880" y="1913890"/>
                    <a:pt x="0" y="1858010"/>
                    <a:pt x="0" y="178943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65795" y="0"/>
                  </a:lnTo>
                  <a:cubicBezTo>
                    <a:pt x="2634375" y="0"/>
                    <a:pt x="2690255" y="55880"/>
                    <a:pt x="2690255" y="124460"/>
                  </a:cubicBezTo>
                  <a:lnTo>
                    <a:pt x="2690255" y="1789430"/>
                  </a:lnTo>
                  <a:cubicBezTo>
                    <a:pt x="2690255" y="1858010"/>
                    <a:pt x="2634375" y="1913890"/>
                    <a:pt x="2565795" y="191389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39" name="Oval 38"/>
          <p:cNvSpPr/>
          <p:nvPr/>
        </p:nvSpPr>
        <p:spPr>
          <a:xfrm>
            <a:off x="883920" y="952500"/>
            <a:ext cx="914400" cy="9144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042160" y="952500"/>
            <a:ext cx="6964680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dẫn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571500" indent="-571500" algn="just">
              <a:lnSpc>
                <a:spcPct val="150000"/>
              </a:lnSpc>
              <a:buFontTx/>
              <a:buChar char="-"/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xy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lnSpc>
                <a:spcPct val="150000"/>
              </a:lnSpc>
              <a:buFontTx/>
              <a:buChar char="-"/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thuộc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71500" indent="-571500" algn="just">
              <a:lnSpc>
                <a:spcPct val="150000"/>
              </a:lnSpc>
              <a:buFontTx/>
              <a:buChar char="-"/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thuộc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71500" indent="-571500" algn="just">
              <a:lnSpc>
                <a:spcPct val="150000"/>
              </a:lnSpc>
              <a:buFontTx/>
              <a:buChar char="-"/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Nối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B.</a:t>
            </a:r>
          </a:p>
          <a:p>
            <a:pPr marL="571500" indent="-571500" algn="just">
              <a:lnSpc>
                <a:spcPct val="150000"/>
              </a:lnSpc>
              <a:buFontTx/>
              <a:buChar char="-"/>
            </a:pP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84860" y="6721078"/>
            <a:ext cx="848868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lnSpc>
                <a:spcPct val="150000"/>
              </a:lnSpc>
              <a:buAutoNum type="alphaLcParenR"/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vừa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742950" indent="-742950" algn="just">
              <a:lnSpc>
                <a:spcPct val="150000"/>
              </a:lnSpc>
              <a:buAutoNum type="alphaLcParenR"/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bẹt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3" name="Straight Connector 42"/>
          <p:cNvCxnSpPr/>
          <p:nvPr/>
        </p:nvCxnSpPr>
        <p:spPr>
          <a:xfrm>
            <a:off x="10210800" y="4991100"/>
            <a:ext cx="67818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>
            <a:off x="13258800" y="2781300"/>
            <a:ext cx="1066800" cy="22098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>
            <a:off x="13055600" y="4598686"/>
            <a:ext cx="762000" cy="784830"/>
          </a:xfrm>
          <a:prstGeom prst="rect">
            <a:avLst/>
          </a:prstGeom>
          <a:solidFill>
            <a:schemeClr val="bg1">
              <a:alpha val="2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lang="en-US" sz="45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>
            <a:off x="13944600" y="2708956"/>
            <a:ext cx="762000" cy="784830"/>
          </a:xfrm>
          <a:prstGeom prst="rect">
            <a:avLst/>
          </a:prstGeom>
          <a:solidFill>
            <a:schemeClr val="bg1">
              <a:alpha val="2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lang="en-US" sz="45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2623800" y="4244742"/>
            <a:ext cx="63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3512800" y="2595771"/>
            <a:ext cx="63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0226040" y="4317147"/>
            <a:ext cx="63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6446500" y="4290834"/>
            <a:ext cx="63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</a:p>
        </p:txBody>
      </p:sp>
      <p:sp>
        <p:nvSpPr>
          <p:cNvPr id="55" name="Rectangle 54"/>
          <p:cNvSpPr/>
          <p:nvPr/>
        </p:nvSpPr>
        <p:spPr>
          <a:xfrm>
            <a:off x="10020300" y="5308076"/>
            <a:ext cx="7086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;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;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xAy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bẹt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11379200" y="1260490"/>
            <a:ext cx="426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53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/>
      <p:bldP spid="41" grpId="0"/>
      <p:bldP spid="46" grpId="0" animBg="1"/>
      <p:bldP spid="47" grpId="0" animBg="1"/>
      <p:bldP spid="48" grpId="0"/>
      <p:bldP spid="52" grpId="0"/>
      <p:bldP spid="53" grpId="0"/>
      <p:bldP spid="54" grpId="0"/>
      <p:bldP spid="5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1283</Words>
  <Application>Microsoft Office PowerPoint</Application>
  <PresentationFormat>Custom</PresentationFormat>
  <Paragraphs>197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Calibri</vt:lpstr>
      <vt:lpstr>Wingdings</vt:lpstr>
      <vt:lpstr>Arial</vt:lpstr>
      <vt:lpstr>Varela Round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Windows User</cp:lastModifiedBy>
  <cp:revision>30</cp:revision>
  <dcterms:created xsi:type="dcterms:W3CDTF">2006-08-16T00:00:00Z</dcterms:created>
  <dcterms:modified xsi:type="dcterms:W3CDTF">2021-11-14T12:42:05Z</dcterms:modified>
  <dc:identifier>DAEvfCVTEeI</dc:identifier>
</cp:coreProperties>
</file>