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4"/>
  </p:notesMasterIdLst>
  <p:sldIdLst>
    <p:sldId id="256" r:id="rId2"/>
    <p:sldId id="264" r:id="rId3"/>
    <p:sldId id="262" r:id="rId4"/>
    <p:sldId id="257" r:id="rId5"/>
    <p:sldId id="258" r:id="rId6"/>
    <p:sldId id="259" r:id="rId7"/>
    <p:sldId id="261" r:id="rId8"/>
    <p:sldId id="260" r:id="rId9"/>
    <p:sldId id="263" r:id="rId10"/>
    <p:sldId id="269" r:id="rId11"/>
    <p:sldId id="272" r:id="rId12"/>
    <p:sldId id="279" r:id="rId13"/>
  </p:sldIdLst>
  <p:sldSz cx="9144000" cy="5143500" type="screen16x9"/>
  <p:notesSz cx="6858000" cy="9144000"/>
  <p:embeddedFontLst>
    <p:embeddedFont>
      <p:font typeface="Sniglet" panose="020B0604020202020204" charset="0"/>
      <p:regular r:id="rId15"/>
    </p:embeddedFont>
    <p:embeddedFont>
      <p:font typeface="Dosis" panose="020B0604020202020204" charset="0"/>
      <p:regular r:id="rId16"/>
      <p:bold r:id="rId17"/>
    </p:embeddedFont>
    <p:embeddedFont>
      <p:font typeface="Cambria Math" panose="02040503050406030204" pitchFamily="18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47C97E-76B6-45ED-8E79-7646927DB629}">
  <a:tblStyle styleId="{C447C97E-76B6-45ED-8E79-7646927DB6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63642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476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3149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2407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7219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137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0972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4324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8079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3126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6318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0792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5793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723692" y="4220091"/>
            <a:ext cx="794875" cy="985737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4" name="Google Shape;164;p2"/>
          <p:cNvSpPr/>
          <p:nvPr/>
        </p:nvSpPr>
        <p:spPr>
          <a:xfrm>
            <a:off x="-58319" y="3053287"/>
            <a:ext cx="782014" cy="890356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5" name="Google Shape;165;p2"/>
          <p:cNvSpPr/>
          <p:nvPr/>
        </p:nvSpPr>
        <p:spPr>
          <a:xfrm>
            <a:off x="4025101" y="3422420"/>
            <a:ext cx="370865" cy="809588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3078045" y="3128354"/>
            <a:ext cx="730671" cy="895811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5401648" y="3285712"/>
            <a:ext cx="805934" cy="75083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8" name="Google Shape;168;p2"/>
          <p:cNvSpPr/>
          <p:nvPr/>
        </p:nvSpPr>
        <p:spPr>
          <a:xfrm>
            <a:off x="8364459" y="3346843"/>
            <a:ext cx="873792" cy="600260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4551116" y="3125540"/>
            <a:ext cx="657208" cy="679227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4419881" y="3994834"/>
            <a:ext cx="919681" cy="950908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2644912" y="4036538"/>
            <a:ext cx="890356" cy="706800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2116542" y="3186156"/>
            <a:ext cx="829755" cy="780163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1347361" y="3186147"/>
            <a:ext cx="599146" cy="706812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4" name="Google Shape;174;p2"/>
          <p:cNvSpPr/>
          <p:nvPr/>
        </p:nvSpPr>
        <p:spPr>
          <a:xfrm>
            <a:off x="2681615" y="4813558"/>
            <a:ext cx="816944" cy="313967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7146421" y="4508764"/>
            <a:ext cx="1040884" cy="730620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7146430" y="3104432"/>
            <a:ext cx="684732" cy="721463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5262207" y="4729516"/>
            <a:ext cx="525046" cy="372666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8376372" y="4729061"/>
            <a:ext cx="508532" cy="324976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9" name="Google Shape;179;p2"/>
          <p:cNvSpPr/>
          <p:nvPr/>
        </p:nvSpPr>
        <p:spPr>
          <a:xfrm>
            <a:off x="3808716" y="4429326"/>
            <a:ext cx="570935" cy="567282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7975391" y="3053272"/>
            <a:ext cx="541560" cy="67927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1" name="Google Shape;181;p2"/>
          <p:cNvSpPr/>
          <p:nvPr/>
        </p:nvSpPr>
        <p:spPr>
          <a:xfrm>
            <a:off x="1570785" y="4028295"/>
            <a:ext cx="734324" cy="723314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247060" y="4094875"/>
            <a:ext cx="275434" cy="244207"/>
          </a:xfrm>
          <a:custGeom>
            <a:avLst/>
            <a:gdLst/>
            <a:ahLst/>
            <a:cxnLst/>
            <a:rect l="l" t="t" r="r" b="b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3" name="Google Shape;183;p2"/>
          <p:cNvSpPr/>
          <p:nvPr/>
        </p:nvSpPr>
        <p:spPr>
          <a:xfrm>
            <a:off x="8516944" y="4082884"/>
            <a:ext cx="690236" cy="510383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859713" y="3417443"/>
            <a:ext cx="317620" cy="659010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5" name="Google Shape;185;p2"/>
          <p:cNvSpPr/>
          <p:nvPr/>
        </p:nvSpPr>
        <p:spPr>
          <a:xfrm rot="1920742">
            <a:off x="5707038" y="4213989"/>
            <a:ext cx="884797" cy="750834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6" name="Google Shape;186;p2"/>
          <p:cNvSpPr/>
          <p:nvPr/>
        </p:nvSpPr>
        <p:spPr>
          <a:xfrm rot="-3496844">
            <a:off x="115839" y="4509560"/>
            <a:ext cx="537852" cy="464440"/>
          </a:xfrm>
          <a:custGeom>
            <a:avLst/>
            <a:gdLst/>
            <a:ahLst/>
            <a:cxnLst/>
            <a:rect l="l" t="t" r="r" b="b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7518184" y="3966329"/>
            <a:ext cx="846269" cy="598458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8" name="Google Shape;188;p2"/>
          <p:cNvSpPr/>
          <p:nvPr/>
        </p:nvSpPr>
        <p:spPr>
          <a:xfrm rot="-5400000">
            <a:off x="6496794" y="3021441"/>
            <a:ext cx="493819" cy="63153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6453205" y="3705907"/>
            <a:ext cx="666366" cy="752689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1866011" y="4742879"/>
            <a:ext cx="681078" cy="455287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1" name="Google Shape;191;p2"/>
          <p:cNvSpPr/>
          <p:nvPr/>
        </p:nvSpPr>
        <p:spPr>
          <a:xfrm>
            <a:off x="6669805" y="4614395"/>
            <a:ext cx="308462" cy="330481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 txBox="1">
            <a:spLocks noGrp="1"/>
          </p:cNvSpPr>
          <p:nvPr>
            <p:ph type="ctrTitle"/>
          </p:nvPr>
        </p:nvSpPr>
        <p:spPr>
          <a:xfrm>
            <a:off x="3210935" y="1661762"/>
            <a:ext cx="530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3210885" y="2864177"/>
            <a:ext cx="5301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600"/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4412080" y="4661638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968826" y="4000288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283364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57465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70636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65815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65071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55010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52015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4765584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55218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8052577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Google Shape;209;p3"/>
          <p:cNvSpPr/>
          <p:nvPr/>
        </p:nvSpPr>
        <p:spPr>
          <a:xfrm>
            <a:off x="6984573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Google Shape;211;p3"/>
          <p:cNvSpPr/>
          <p:nvPr/>
        </p:nvSpPr>
        <p:spPr>
          <a:xfrm>
            <a:off x="61607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8922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Google Shape;215;p3"/>
          <p:cNvSpPr/>
          <p:nvPr/>
        </p:nvSpPr>
        <p:spPr>
          <a:xfrm>
            <a:off x="4489179" y="4206693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Google Shape;216;p3"/>
          <p:cNvSpPr/>
          <p:nvPr/>
        </p:nvSpPr>
        <p:spPr>
          <a:xfrm rot="1920548">
            <a:off x="7236726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Google Shape;217;p3"/>
          <p:cNvSpPr/>
          <p:nvPr/>
        </p:nvSpPr>
        <p:spPr>
          <a:xfrm>
            <a:off x="82632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Google Shape;218;p3"/>
          <p:cNvSpPr/>
          <p:nvPr/>
        </p:nvSpPr>
        <p:spPr>
          <a:xfrm rot="-5400000">
            <a:off x="76843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Google Shape;219;p3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50595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Google Shape;221;p3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Google Shape;222;p3"/>
          <p:cNvSpPr/>
          <p:nvPr/>
        </p:nvSpPr>
        <p:spPr>
          <a:xfrm>
            <a:off x="1482765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Google Shape;223;p3"/>
          <p:cNvSpPr/>
          <p:nvPr/>
        </p:nvSpPr>
        <p:spPr>
          <a:xfrm>
            <a:off x="9459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Google Shape;224;p3"/>
          <p:cNvSpPr/>
          <p:nvPr/>
        </p:nvSpPr>
        <p:spPr>
          <a:xfrm>
            <a:off x="22630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17809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Google Shape;226;p3"/>
          <p:cNvSpPr/>
          <p:nvPr/>
        </p:nvSpPr>
        <p:spPr>
          <a:xfrm>
            <a:off x="17065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Google Shape;227;p3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Google Shape;228;p3"/>
          <p:cNvSpPr/>
          <p:nvPr/>
        </p:nvSpPr>
        <p:spPr>
          <a:xfrm>
            <a:off x="4009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32519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Google Shape;232;p3"/>
          <p:cNvSpPr/>
          <p:nvPr/>
        </p:nvSpPr>
        <p:spPr>
          <a:xfrm>
            <a:off x="3251978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Google Shape;233;p3"/>
          <p:cNvSpPr/>
          <p:nvPr/>
        </p:nvSpPr>
        <p:spPr>
          <a:xfrm>
            <a:off x="2183974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Google Shape;235;p3"/>
          <p:cNvSpPr/>
          <p:nvPr/>
        </p:nvSpPr>
        <p:spPr>
          <a:xfrm>
            <a:off x="13601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37218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40288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Google Shape;240;p3"/>
          <p:cNvSpPr/>
          <p:nvPr/>
        </p:nvSpPr>
        <p:spPr>
          <a:xfrm rot="1920548">
            <a:off x="2436125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34626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Google Shape;242;p3"/>
          <p:cNvSpPr/>
          <p:nvPr/>
        </p:nvSpPr>
        <p:spPr>
          <a:xfrm rot="-5400000">
            <a:off x="28837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Google Shape;243;p3"/>
          <p:cNvSpPr/>
          <p:nvPr/>
        </p:nvSpPr>
        <p:spPr>
          <a:xfrm>
            <a:off x="28590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Google Shape;244;p3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5" name="Google Shape;245;p3"/>
          <p:cNvSpPr/>
          <p:nvPr/>
        </p:nvSpPr>
        <p:spPr>
          <a:xfrm>
            <a:off x="29818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"/>
          <p:cNvSpPr txBox="1">
            <a:spLocks noGrp="1"/>
          </p:cNvSpPr>
          <p:nvPr>
            <p:ph type="body" idx="1"/>
          </p:nvPr>
        </p:nvSpPr>
        <p:spPr>
          <a:xfrm>
            <a:off x="2159325" y="2161800"/>
            <a:ext cx="48255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7350" algn="ctr" rtl="0">
              <a:spcBef>
                <a:spcPts val="600"/>
              </a:spcBef>
              <a:spcAft>
                <a:spcPts val="0"/>
              </a:spcAft>
              <a:buClr>
                <a:srgbClr val="1C4587"/>
              </a:buClr>
              <a:buSzPts val="2500"/>
              <a:buChar char="✘"/>
              <a:defRPr sz="2500" b="1">
                <a:solidFill>
                  <a:srgbClr val="1C4587"/>
                </a:solidFill>
              </a:defRPr>
            </a:lvl1pPr>
            <a:lvl2pPr marL="914400" lvl="1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✗"/>
              <a:defRPr sz="2500" b="1">
                <a:solidFill>
                  <a:srgbClr val="1C4587"/>
                </a:solidFill>
              </a:defRPr>
            </a:lvl2pPr>
            <a:lvl3pPr marL="1371600" lvl="2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3pPr>
            <a:lvl4pPr marL="1828800" lvl="3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●"/>
              <a:defRPr sz="2500" b="1">
                <a:solidFill>
                  <a:srgbClr val="1C4587"/>
                </a:solidFill>
              </a:defRPr>
            </a:lvl4pPr>
            <a:lvl5pPr marL="2286000" lvl="4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○"/>
              <a:defRPr sz="2500" b="1">
                <a:solidFill>
                  <a:srgbClr val="1C4587"/>
                </a:solidFill>
              </a:defRPr>
            </a:lvl5pPr>
            <a:lvl6pPr marL="2743200" lvl="5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6pPr>
            <a:lvl7pPr marL="3200400" lvl="6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●"/>
              <a:defRPr sz="2500" b="1">
                <a:solidFill>
                  <a:srgbClr val="1C4587"/>
                </a:solidFill>
              </a:defRPr>
            </a:lvl7pPr>
            <a:lvl8pPr marL="3657600" lvl="7" indent="-387350" algn="ct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○"/>
              <a:defRPr sz="2500" b="1">
                <a:solidFill>
                  <a:srgbClr val="1C4587"/>
                </a:solidFill>
              </a:defRPr>
            </a:lvl8pPr>
            <a:lvl9pPr marL="4114800" lvl="8" indent="-387350" algn="ct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500"/>
              <a:buChar char="■"/>
              <a:defRPr sz="2500" b="1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4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9" name="Google Shape;249;p4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0" name="Google Shape;250;p4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1" name="Google Shape;251;p4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2" name="Google Shape;252;p4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5" name="Google Shape;255;p4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1" name="Google Shape;261;p4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9" name="Google Shape;269;p4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0" name="Google Shape;270;p4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1" name="Google Shape;271;p4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2" name="Google Shape;272;p4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3" name="Google Shape;273;p4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4" name="Google Shape;274;p4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3" name="Google Shape;283;p4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5" name="Google Shape;285;p4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7" name="Google Shape;287;p4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8" name="Google Shape;288;p4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9" name="Google Shape;289;p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7350">
              <a:spcBef>
                <a:spcPts val="600"/>
              </a:spcBef>
              <a:spcAft>
                <a:spcPts val="0"/>
              </a:spcAft>
              <a:buSzPts val="2500"/>
              <a:buChar char="✘"/>
              <a:defRPr sz="25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293" name="Google Shape;293;p5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294" name="Google Shape;294;p5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3" name="Google Shape;323;p5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4" name="Google Shape;324;p5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6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28" name="Google Shape;328;p6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grpSp>
        <p:nvGrpSpPr>
          <p:cNvPr id="329" name="Google Shape;329;p6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330" name="Google Shape;330;p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59" name="Google Shape;359;p6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60" name="Google Shape;360;p6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7"/>
          <p:cNvSpPr txBox="1">
            <a:spLocks noGrp="1"/>
          </p:cNvSpPr>
          <p:nvPr>
            <p:ph type="body" idx="1"/>
          </p:nvPr>
        </p:nvSpPr>
        <p:spPr>
          <a:xfrm>
            <a:off x="747925" y="1308875"/>
            <a:ext cx="2097900" cy="3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64" name="Google Shape;364;p7"/>
          <p:cNvSpPr txBox="1">
            <a:spLocks noGrp="1"/>
          </p:cNvSpPr>
          <p:nvPr>
            <p:ph type="body" idx="2"/>
          </p:nvPr>
        </p:nvSpPr>
        <p:spPr>
          <a:xfrm>
            <a:off x="2953087" y="1308875"/>
            <a:ext cx="2097900" cy="3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65" name="Google Shape;365;p7"/>
          <p:cNvSpPr txBox="1">
            <a:spLocks noGrp="1"/>
          </p:cNvSpPr>
          <p:nvPr>
            <p:ph type="body" idx="3"/>
          </p:nvPr>
        </p:nvSpPr>
        <p:spPr>
          <a:xfrm>
            <a:off x="5158248" y="1308875"/>
            <a:ext cx="2097900" cy="3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366" name="Google Shape;366;p7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367" name="Google Shape;367;p7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96" name="Google Shape;396;p7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97" name="Google Shape;397;p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0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Google Shape;480;p10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Google Shape;481;p10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Google Shape;482;p10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Google Shape;483;p10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Google Shape;484;p10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Google Shape;485;p10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Google Shape;486;p10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Google Shape;487;p10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Google Shape;488;p10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Google Shape;490;p10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Google Shape;493;p10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Google Shape;494;p10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Google Shape;495;p10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Google Shape;497;p10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Google Shape;498;p10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Google Shape;499;p10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Google Shape;500;p10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Google Shape;501;p10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Google Shape;502;p10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Google Shape;503;p10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Google Shape;505;p10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Google Shape;506;p10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Google Shape;507;p10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Google Shape;508;p10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Google Shape;509;p10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Google Shape;510;p10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1" name="Google Shape;511;p10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2" name="Google Shape;512;p10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3" name="Google Shape;513;p10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4" name="Google Shape;514;p10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5" name="Google Shape;515;p10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6" name="Google Shape;516;p10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7" name="Google Shape;517;p10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8" name="Google Shape;518;p10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1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6" y="-23"/>
            <a:ext cx="9143797" cy="5143378"/>
            <a:chOff x="239950" y="872550"/>
            <a:chExt cx="7042900" cy="3961625"/>
          </a:xfrm>
        </p:grpSpPr>
        <p:sp>
          <p:nvSpPr>
            <p:cNvPr id="7" name="Google Shape;7;p1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l" t="t" r="r" b="b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l" t="t" r="r" b="b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Sniglet"/>
              <a:buNone/>
              <a:defRPr sz="18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Google Shape;159;p1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Dosis"/>
              <a:buChar char="✘"/>
              <a:defRPr sz="2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Char char="✗"/>
              <a:defRPr sz="2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Char char="■"/>
              <a:defRPr sz="2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●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○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■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●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○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osis"/>
              <a:buChar char="■"/>
              <a:defRPr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60" name="Google Shape;160;p1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buNone/>
              <a:defRPr sz="1200">
                <a:solidFill>
                  <a:schemeClr val="accent1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"/>
          <p:cNvSpPr txBox="1">
            <a:spLocks noGrp="1"/>
          </p:cNvSpPr>
          <p:nvPr>
            <p:ph type="ctrTitle"/>
          </p:nvPr>
        </p:nvSpPr>
        <p:spPr>
          <a:xfrm>
            <a:off x="770562" y="1191873"/>
            <a:ext cx="754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+mn-lt"/>
              </a:rPr>
              <a:t>CHÀO MỪNG CÁC EM </a:t>
            </a:r>
            <a:br>
              <a:rPr lang="en-US" sz="4000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ĐẾN VỚI TIẾT HỌC HÔM NAY!</a:t>
            </a:r>
            <a:endParaRPr sz="4000" b="1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7272" y="462336"/>
                <a:ext cx="4890498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Bài 8.38 (SGK - tr66): </a:t>
                </a:r>
                <a:r>
                  <a:rPr lang="en-US" sz="2000" dirty="0" err="1" smtClean="0"/>
                  <a:t>Trong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bên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xOy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nghiêng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khi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đặt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thang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rằng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nghiêng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khi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đặt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thang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đảm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bảo</a:t>
                </a:r>
                <a:r>
                  <a:rPr lang="en-US" sz="2000" dirty="0" smtClean="0"/>
                  <a:t> an </a:t>
                </a:r>
                <a:r>
                  <a:rPr lang="en-US" sz="2000" dirty="0" err="1" smtClean="0"/>
                  <a:t>toàn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khoảng</a:t>
                </a:r>
                <a:r>
                  <a:rPr lang="en-US" sz="2000" dirty="0" smtClean="0"/>
                  <a:t> 75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:r>
                  <a:rPr lang="en-US" sz="2000" dirty="0" err="1" smtClean="0"/>
                  <a:t>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hãy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xOy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để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kiểm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xem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chiếc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thang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bên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đã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đảm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bảo</a:t>
                </a:r>
                <a:r>
                  <a:rPr lang="en-US" sz="2000" dirty="0" smtClean="0"/>
                  <a:t> an </a:t>
                </a:r>
                <a:r>
                  <a:rPr lang="en-US" sz="2000" dirty="0" err="1" smtClean="0"/>
                  <a:t>toàn</a:t>
                </a:r>
                <a:r>
                  <a:rPr lang="en-US" sz="2000" dirty="0" smtClean="0"/>
                  <a:t> hay </a:t>
                </a:r>
                <a:r>
                  <a:rPr lang="en-US" sz="2000" dirty="0" err="1" smtClean="0"/>
                  <a:t>chưa</a:t>
                </a:r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72" y="462336"/>
                <a:ext cx="4890498" cy="2862322"/>
              </a:xfrm>
              <a:prstGeom prst="rect">
                <a:avLst/>
              </a:prstGeom>
              <a:blipFill rotWithShape="0">
                <a:blip r:embed="rId3"/>
                <a:stretch>
                  <a:fillRect l="-1247" r="-1372" b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[Kết nối tri thức và cuộc sống] Giải toán 6 bài : Luyện tập chung trang 7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431" y="564757"/>
            <a:ext cx="3051424" cy="27599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ular Callout 2"/>
          <p:cNvSpPr/>
          <p:nvPr/>
        </p:nvSpPr>
        <p:spPr>
          <a:xfrm>
            <a:off x="2075380" y="3719246"/>
            <a:ext cx="5332288" cy="708915"/>
          </a:xfrm>
          <a:prstGeom prst="wedgeRoundRectCallout">
            <a:avLst>
              <a:gd name="adj1" fmla="val -55866"/>
              <a:gd name="adj2" fmla="val -49621"/>
              <a:gd name="adj3" fmla="val 1666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Chiếc</a:t>
            </a:r>
            <a:r>
              <a:rPr lang="en-US" sz="2000" dirty="0"/>
              <a:t> </a:t>
            </a:r>
            <a:r>
              <a:rPr lang="en-US" sz="2000" dirty="0" err="1"/>
              <a:t>thang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đảm</a:t>
            </a:r>
            <a:r>
              <a:rPr lang="en-US" sz="2000" dirty="0"/>
              <a:t> </a:t>
            </a:r>
            <a:r>
              <a:rPr lang="en-US" sz="2000" dirty="0" err="1"/>
              <a:t>bảo</a:t>
            </a:r>
            <a:r>
              <a:rPr lang="en-US" sz="2000" dirty="0"/>
              <a:t> an </a:t>
            </a:r>
            <a:r>
              <a:rPr lang="en-US" sz="2000" dirty="0" err="1" smtClean="0"/>
              <a:t>toàn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8"/>
          <p:cNvSpPr txBox="1">
            <a:spLocks noGrp="1"/>
          </p:cNvSpPr>
          <p:nvPr>
            <p:ph type="title" idx="4294967295"/>
          </p:nvPr>
        </p:nvSpPr>
        <p:spPr>
          <a:xfrm>
            <a:off x="1501800" y="544393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+mn-lt"/>
              </a:rPr>
              <a:t>HƯỚNG DẪN VỀ NHÀ</a:t>
            </a:r>
            <a:endParaRPr sz="32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662" name="Google Shape;662;p28"/>
          <p:cNvCxnSpPr/>
          <p:nvPr/>
        </p:nvCxnSpPr>
        <p:spPr>
          <a:xfrm>
            <a:off x="-4800" y="2156036"/>
            <a:ext cx="9153600" cy="0"/>
          </a:xfrm>
          <a:prstGeom prst="straightConnector1">
            <a:avLst/>
          </a:prstGeom>
          <a:noFill/>
          <a:ln w="19050" cap="rnd" cmpd="sng">
            <a:solidFill>
              <a:srgbClr val="1C4587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63" name="Google Shape;663;p28"/>
          <p:cNvSpPr/>
          <p:nvPr/>
        </p:nvSpPr>
        <p:spPr>
          <a:xfrm rot="10800000" flipH="1">
            <a:off x="2606016" y="1939007"/>
            <a:ext cx="419100" cy="419400"/>
          </a:xfrm>
          <a:prstGeom prst="donut">
            <a:avLst>
              <a:gd name="adj" fmla="val 24108"/>
            </a:avLst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64" name="Google Shape;664;p28"/>
          <p:cNvCxnSpPr/>
          <p:nvPr/>
        </p:nvCxnSpPr>
        <p:spPr>
          <a:xfrm>
            <a:off x="2815716" y="2110607"/>
            <a:ext cx="0" cy="876300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med" len="med"/>
            <a:tailEnd type="diamond" w="med" len="med"/>
          </a:ln>
        </p:spPr>
      </p:cxnSp>
      <p:sp>
        <p:nvSpPr>
          <p:cNvPr id="666" name="Google Shape;666;p28"/>
          <p:cNvSpPr/>
          <p:nvPr/>
        </p:nvSpPr>
        <p:spPr>
          <a:xfrm rot="10800000" flipH="1">
            <a:off x="6161455" y="1939007"/>
            <a:ext cx="419100" cy="419400"/>
          </a:xfrm>
          <a:prstGeom prst="donut">
            <a:avLst>
              <a:gd name="adj" fmla="val 24108"/>
            </a:avLst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68" name="Google Shape;668;p28"/>
          <p:cNvCxnSpPr/>
          <p:nvPr/>
        </p:nvCxnSpPr>
        <p:spPr>
          <a:xfrm>
            <a:off x="6371155" y="2110607"/>
            <a:ext cx="0" cy="876300"/>
          </a:xfrm>
          <a:prstGeom prst="straightConnector1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oval" w="med" len="med"/>
            <a:tailEnd type="diamond" w="med" len="med"/>
          </a:ln>
        </p:spPr>
      </p:cxnSp>
      <p:sp>
        <p:nvSpPr>
          <p:cNvPr id="2" name="TextBox 1"/>
          <p:cNvSpPr txBox="1"/>
          <p:nvPr/>
        </p:nvSpPr>
        <p:spPr>
          <a:xfrm>
            <a:off x="1454389" y="3112651"/>
            <a:ext cx="2722653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 smtClean="0"/>
              <a:t>Ôn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kiến</a:t>
            </a:r>
            <a:r>
              <a:rPr lang="en-US" sz="2400" dirty="0" smtClean="0"/>
              <a:t> </a:t>
            </a:r>
            <a:r>
              <a:rPr lang="en-US" sz="2400" dirty="0" err="1" smtClean="0"/>
              <a:t>thức</a:t>
            </a:r>
            <a:r>
              <a:rPr lang="en-US" sz="2400" dirty="0" smtClean="0"/>
              <a:t> </a:t>
            </a:r>
            <a:r>
              <a:rPr lang="en-US" sz="2400" dirty="0" err="1" smtClean="0"/>
              <a:t>đã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486745" y="3112650"/>
            <a:ext cx="3768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 smtClean="0"/>
              <a:t>Chuẩn</a:t>
            </a:r>
            <a:r>
              <a:rPr lang="en-US" sz="2400" dirty="0" smtClean="0"/>
              <a:t> </a:t>
            </a:r>
            <a:r>
              <a:rPr lang="en-US" sz="2400" dirty="0" err="1" smtClean="0"/>
              <a:t>bị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 smtClean="0"/>
              <a:t>Bài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tập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cuối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chương</a:t>
            </a:r>
            <a:r>
              <a:rPr lang="en-US" sz="2400" b="1" dirty="0" smtClean="0"/>
              <a:t> VIII</a:t>
            </a:r>
            <a:endParaRPr lang="en-US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3" grpId="0" animBg="1"/>
      <p:bldP spid="666" grpId="0" animBg="1"/>
      <p:bldP spid="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5"/>
          <p:cNvSpPr/>
          <p:nvPr/>
        </p:nvSpPr>
        <p:spPr>
          <a:xfrm>
            <a:off x="4055734" y="3272555"/>
            <a:ext cx="1180108" cy="1089975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78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45042" y="1130158"/>
            <a:ext cx="6801492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2"/>
                </a:solidFill>
              </a:rPr>
              <a:t>HẸN GẶP LẠI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2"/>
                </a:solidFill>
              </a:rPr>
              <a:t>Ở TIẾT HỌC SAU!</a:t>
            </a:r>
            <a:endParaRPr lang="en-US" sz="4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71;p39"/>
          <p:cNvSpPr/>
          <p:nvPr/>
        </p:nvSpPr>
        <p:spPr>
          <a:xfrm>
            <a:off x="926006" y="367293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873;p39"/>
          <p:cNvSpPr/>
          <p:nvPr/>
        </p:nvSpPr>
        <p:spPr>
          <a:xfrm>
            <a:off x="1371241" y="875554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Oval Callout 5"/>
          <p:cNvSpPr/>
          <p:nvPr/>
        </p:nvSpPr>
        <p:spPr>
          <a:xfrm>
            <a:off x="1930597" y="798461"/>
            <a:ext cx="5376667" cy="3558128"/>
          </a:xfrm>
          <a:prstGeom prst="wedgeEllipseCallout">
            <a:avLst>
              <a:gd name="adj1" fmla="val -49020"/>
              <a:gd name="adj2" fmla="val 4508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42669" y="1455661"/>
            <a:ext cx="4552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 smtClean="0"/>
              <a:t> </a:t>
            </a:r>
            <a:r>
              <a:rPr lang="en-US" sz="2400" dirty="0" err="1" smtClean="0"/>
              <a:t>góc</a:t>
            </a:r>
            <a:r>
              <a:rPr lang="en-US" sz="2400" dirty="0" smtClean="0"/>
              <a:t> </a:t>
            </a:r>
            <a:r>
              <a:rPr lang="en-US" sz="2400" dirty="0" err="1" smtClean="0"/>
              <a:t>đặc</a:t>
            </a:r>
            <a:r>
              <a:rPr lang="en-US" sz="2400" dirty="0" smtClean="0"/>
              <a:t> </a:t>
            </a:r>
            <a:r>
              <a:rPr lang="en-US" sz="2400" dirty="0" err="1" smtClean="0"/>
              <a:t>biệt</a:t>
            </a:r>
            <a:r>
              <a:rPr lang="en-US" sz="2400" dirty="0" smtClean="0"/>
              <a:t>?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chỉ</a:t>
            </a:r>
            <a:r>
              <a:rPr lang="en-US" sz="2400" dirty="0" smtClean="0"/>
              <a:t>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ảnh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tế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góc</a:t>
            </a:r>
            <a:r>
              <a:rPr lang="en-US" sz="2400" dirty="0" smtClean="0"/>
              <a:t> </a:t>
            </a:r>
            <a:r>
              <a:rPr lang="en-US" sz="2400" dirty="0" err="1" smtClean="0"/>
              <a:t>đặc</a:t>
            </a:r>
            <a:r>
              <a:rPr lang="en-US" sz="2400" dirty="0" smtClean="0"/>
              <a:t> </a:t>
            </a:r>
            <a:r>
              <a:rPr lang="en-US" sz="2400" dirty="0" err="1" smtClean="0"/>
              <a:t>biệt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mà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biết</a:t>
            </a:r>
            <a:r>
              <a:rPr lang="en-US" sz="24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06" y="2965822"/>
            <a:ext cx="754256" cy="1867682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8"/>
          <p:cNvSpPr/>
          <p:nvPr/>
        </p:nvSpPr>
        <p:spPr>
          <a:xfrm>
            <a:off x="4387818" y="670131"/>
            <a:ext cx="1323528" cy="134114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69" name="Google Shape;569;p18"/>
          <p:cNvSpPr/>
          <p:nvPr/>
        </p:nvSpPr>
        <p:spPr>
          <a:xfrm rot="1473079">
            <a:off x="3184422" y="1339763"/>
            <a:ext cx="773816" cy="75376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4131833" y="541965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1" name="Google Shape;571;p18"/>
          <p:cNvSpPr/>
          <p:nvPr/>
        </p:nvSpPr>
        <p:spPr>
          <a:xfrm rot="2487273">
            <a:off x="3913949" y="2035738"/>
            <a:ext cx="241052" cy="234241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9110" y="2320430"/>
            <a:ext cx="64829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bg2"/>
                </a:solidFill>
              </a:rPr>
              <a:t>LUYỆN TẬP CHUNG</a:t>
            </a:r>
            <a:endParaRPr lang="en-US" sz="4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47617" y="445537"/>
            <a:ext cx="663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Bài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8.35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(SGK - tr66): 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dùng</a:t>
            </a:r>
            <a:r>
              <a:rPr lang="en-US" sz="2400" dirty="0"/>
              <a:t> ê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kiểm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biết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góc</a:t>
            </a:r>
            <a:r>
              <a:rPr lang="en-US" sz="2400" dirty="0"/>
              <a:t> </a:t>
            </a:r>
            <a:r>
              <a:rPr lang="en-US" sz="2400" dirty="0" err="1" smtClean="0"/>
              <a:t>nhọn</a:t>
            </a:r>
            <a:r>
              <a:rPr lang="en-US" sz="2400" dirty="0" smtClean="0"/>
              <a:t>, </a:t>
            </a:r>
            <a:r>
              <a:rPr lang="en-US" sz="2400" dirty="0" err="1"/>
              <a:t>góc</a:t>
            </a:r>
            <a:r>
              <a:rPr lang="en-US" sz="2400" dirty="0"/>
              <a:t> </a:t>
            </a:r>
            <a:r>
              <a:rPr lang="en-US" sz="2400" dirty="0" err="1" smtClean="0"/>
              <a:t>vuông</a:t>
            </a:r>
            <a:r>
              <a:rPr lang="en-US" sz="2400" dirty="0" smtClean="0"/>
              <a:t>, </a:t>
            </a:r>
            <a:r>
              <a:rPr lang="en-US" sz="2400" dirty="0" err="1"/>
              <a:t>góc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, </a:t>
            </a:r>
            <a:r>
              <a:rPr lang="en-US" sz="2400" dirty="0" err="1"/>
              <a:t>góc</a:t>
            </a:r>
            <a:r>
              <a:rPr lang="en-US" sz="2400" dirty="0"/>
              <a:t> </a:t>
            </a:r>
            <a:r>
              <a:rPr lang="en-US" sz="2400" dirty="0" err="1"/>
              <a:t>bẹt</a:t>
            </a:r>
            <a:r>
              <a:rPr lang="en-US" sz="2400" dirty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472665" y="2685381"/>
            <a:ext cx="2321960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72665" y="2685381"/>
            <a:ext cx="0" cy="1804426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72665" y="4489807"/>
            <a:ext cx="3390472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794625" y="2685381"/>
            <a:ext cx="1068512" cy="1804426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472665" y="2685381"/>
            <a:ext cx="2321960" cy="1804426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72665" y="2685381"/>
            <a:ext cx="690936" cy="127017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64440" y="2404153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B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16082" y="3932880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38950" y="4322733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31867" y="2395581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70005" y="4310318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A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4"/>
          <p:cNvSpPr txBox="1">
            <a:spLocks noGrp="1"/>
          </p:cNvSpPr>
          <p:nvPr>
            <p:ph type="ctrTitle" idx="4294967295"/>
          </p:nvPr>
        </p:nvSpPr>
        <p:spPr>
          <a:xfrm>
            <a:off x="2084326" y="405273"/>
            <a:ext cx="4641300" cy="601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C00000"/>
                </a:solidFill>
                <a:latin typeface="+mn-lt"/>
              </a:rPr>
              <a:t>Trả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+mn-lt"/>
              </a:rPr>
              <a:t>lời</a:t>
            </a:r>
            <a:endParaRPr sz="24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08917" y="1575772"/>
            <a:ext cx="2321960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08917" y="1575772"/>
            <a:ext cx="0" cy="1804426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8917" y="3380198"/>
            <a:ext cx="3390472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030877" y="1575772"/>
            <a:ext cx="1068512" cy="1804426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08917" y="1575772"/>
            <a:ext cx="2321960" cy="1804426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08917" y="1575772"/>
            <a:ext cx="690936" cy="127017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0692" y="1294544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70C0"/>
                </a:solidFill>
              </a:rPr>
              <a:t>B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52334" y="2823271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79644" y="3380198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8119" y="1285972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0692" y="3388770"/>
            <a:ext cx="308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2" name="Rectangle 1"/>
          <p:cNvSpPr/>
          <p:nvPr/>
        </p:nvSpPr>
        <p:spPr>
          <a:xfrm>
            <a:off x="4172590" y="1161277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err="1"/>
              <a:t>nhọn</a:t>
            </a:r>
            <a:r>
              <a:rPr lang="en-US" sz="2000" dirty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ABC;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EBC;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CAD;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CDA.</a:t>
            </a:r>
            <a:endParaRPr lang="en-US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err="1"/>
              <a:t>vuông</a:t>
            </a:r>
            <a:r>
              <a:rPr lang="en-US" sz="2000" dirty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ABC;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BAD. </a:t>
            </a:r>
            <a:endParaRPr lang="en-US" sz="2000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err="1"/>
              <a:t>tù</a:t>
            </a:r>
            <a:r>
              <a:rPr lang="en-US" sz="2000" dirty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ACD;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BCD; </a:t>
            </a:r>
            <a:r>
              <a:rPr lang="en-US" sz="2000" dirty="0" err="1"/>
              <a:t>Góc</a:t>
            </a:r>
            <a:r>
              <a:rPr lang="en-US" sz="2000" dirty="0"/>
              <a:t> BEA.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err="1"/>
              <a:t>bẹt</a:t>
            </a:r>
            <a:r>
              <a:rPr lang="en-US" sz="2000" dirty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AEC.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90764" y="373617"/>
                <a:ext cx="5069864" cy="2400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Bài</a:t>
                </a:r>
                <a:r>
                  <a:rPr lang="en-US" sz="2000" b="1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8.36 (SGK - tr66):</a:t>
                </a:r>
                <a:endParaRPr lang="en-US" sz="20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hình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vẽ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sau</a:t>
                </a:r>
                <a:r>
                  <a:rPr lang="en-US" sz="2000" dirty="0" smtClean="0"/>
                  <a:t>, </a:t>
                </a:r>
                <a:r>
                  <a:rPr lang="en-US" sz="2000" dirty="0" err="1"/>
                  <a:t>cho</a:t>
                </a:r>
                <a:r>
                  <a:rPr lang="en-US" sz="2000" dirty="0"/>
                  <a:t> tam </a:t>
                </a:r>
                <a:r>
                  <a:rPr lang="en-US" sz="2000" dirty="0" err="1"/>
                  <a:t>giác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đều</a:t>
                </a:r>
                <a:r>
                  <a:rPr lang="en-US" sz="2000" dirty="0"/>
                  <a:t> ABC </a:t>
                </a:r>
                <a:r>
                  <a:rPr lang="en-US" sz="2000" dirty="0" err="1"/>
                  <a:t>và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DBC </a:t>
                </a:r>
                <a:r>
                  <a:rPr lang="en-US" sz="2000" dirty="0" err="1"/>
                  <a:t>bằng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20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2000" dirty="0"/>
                  <a:t>a. Kể tên các góc trong hình vẽ </a:t>
                </a:r>
                <a:r>
                  <a:rPr lang="vi-VN" sz="2000" dirty="0" smtClean="0"/>
                  <a:t>trên. </a:t>
                </a:r>
                <a:r>
                  <a:rPr lang="vi-VN" sz="2000" dirty="0"/>
                  <a:t>Những góc nào có số đo bằng 60 </a:t>
                </a:r>
                <a:r>
                  <a:rPr lang="vi-VN" sz="2000" dirty="0" smtClean="0"/>
                  <a:t>độ?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64" y="373617"/>
                <a:ext cx="5069864" cy="2400657"/>
              </a:xfrm>
              <a:prstGeom prst="rect">
                <a:avLst/>
              </a:prstGeom>
              <a:blipFill rotWithShape="0">
                <a:blip r:embed="rId3"/>
                <a:stretch>
                  <a:fillRect l="-1322" r="-1202" b="-1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" t="5224" r="9331" b="8474"/>
          <a:stretch/>
        </p:blipFill>
        <p:spPr>
          <a:xfrm>
            <a:off x="6102849" y="556956"/>
            <a:ext cx="2044557" cy="1808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5531" y="373617"/>
            <a:ext cx="40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A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25127" y="1666279"/>
            <a:ext cx="40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376" y="2101782"/>
            <a:ext cx="40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9934" y="2101782"/>
            <a:ext cx="40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70C0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636674" y="1996769"/>
                <a:ext cx="53939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>
                    <a:solidFill>
                      <a:srgbClr val="0070C0"/>
                    </a:solidFill>
                  </a:rPr>
                  <a:t>20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674" y="1996769"/>
                <a:ext cx="539395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3409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90764" y="2774863"/>
            <a:ext cx="74746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b</a:t>
            </a:r>
            <a:r>
              <a:rPr lang="vi-VN" sz="2000" dirty="0" smtClean="0"/>
              <a:t>.</a:t>
            </a:r>
            <a:r>
              <a:rPr lang="en-US" sz="2000" dirty="0" smtClean="0"/>
              <a:t> </a:t>
            </a:r>
            <a:r>
              <a:rPr lang="vi-VN" sz="2000" dirty="0" smtClean="0"/>
              <a:t>Điểm </a:t>
            </a:r>
            <a:r>
              <a:rPr lang="vi-VN" sz="2000" dirty="0"/>
              <a:t>D có nằm trong góc ABC </a:t>
            </a:r>
            <a:r>
              <a:rPr lang="vi-VN" sz="2000" dirty="0" smtClean="0"/>
              <a:t>không</a:t>
            </a:r>
            <a:r>
              <a:rPr lang="en-US" sz="2000" dirty="0" smtClean="0"/>
              <a:t>?</a:t>
            </a:r>
            <a:r>
              <a:rPr lang="vi-VN" sz="2000" dirty="0" smtClean="0"/>
              <a:t> </a:t>
            </a:r>
            <a:r>
              <a:rPr lang="vi-VN" sz="2000" dirty="0"/>
              <a:t>Điểm C có nằm trong góc ADB không ?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c. Em hãy dự đoán số đo góc ABD và sử dụng thước đo góc để kiểm tra lại dự đoán của </a:t>
            </a:r>
            <a:r>
              <a:rPr lang="vi-VN" sz="2000" dirty="0" smtClean="0"/>
              <a:t>mình</a:t>
            </a:r>
            <a:r>
              <a:rPr lang="en-US" sz="2000" dirty="0" smtClean="0"/>
              <a:t>.</a:t>
            </a:r>
            <a:endParaRPr lang="vi-VN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17365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rgbClr val="C00000"/>
                </a:solidFill>
                <a:latin typeface="+mn-lt"/>
              </a:rPr>
              <a:t>Trả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+mn-lt"/>
              </a:rPr>
              <a:t>lời</a:t>
            </a:r>
            <a:endParaRPr sz="2400" b="1" dirty="0">
              <a:solidFill>
                <a:srgbClr val="C00000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55458" y="1151383"/>
                <a:ext cx="6639194" cy="332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AutoNum type="alphaLcPeriod"/>
                </a:pP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hình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vẽ</a:t>
                </a:r>
                <a:r>
                  <a:rPr lang="en-US" sz="2000" dirty="0"/>
                  <a:t> </a:t>
                </a:r>
                <a:r>
                  <a:rPr lang="en-US" sz="2000" dirty="0" err="1"/>
                  <a:t>là</a:t>
                </a:r>
                <a:r>
                  <a:rPr lang="en-US" sz="2000" dirty="0"/>
                  <a:t> : ∠ </a:t>
                </a:r>
                <a:r>
                  <a:rPr lang="en-US" sz="2000" dirty="0" smtClean="0"/>
                  <a:t>ABC;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BAC;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CAB;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BDA;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DAB;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ABD; 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DBC;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DAC.             </a:t>
                </a:r>
                <a:r>
                  <a:rPr lang="en-US" sz="2000" dirty="0" err="1" smtClean="0"/>
                  <a:t>Những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bằng</a:t>
                </a:r>
                <a:r>
                  <a:rPr lang="en-US" sz="2000" dirty="0"/>
                  <a:t> 60 </a:t>
                </a:r>
                <a:r>
                  <a:rPr lang="en-US" sz="2000" dirty="0" err="1"/>
                  <a:t>độ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ABC;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BAC;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CAB. 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eriod"/>
                </a:pPr>
                <a:r>
                  <a:rPr lang="en-US" sz="2000" dirty="0" err="1" smtClean="0"/>
                  <a:t>Điểm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D </a:t>
                </a:r>
                <a:r>
                  <a:rPr lang="en-US" sz="2000" dirty="0" err="1"/>
                  <a:t>có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nằm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ABC. </a:t>
                </a:r>
                <a:r>
                  <a:rPr lang="en-US" sz="2000" dirty="0" err="1" smtClean="0"/>
                  <a:t>Điểm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C </a:t>
                </a:r>
                <a:r>
                  <a:rPr lang="en-US" sz="2000" dirty="0" err="1"/>
                  <a:t>không</a:t>
                </a:r>
                <a:r>
                  <a:rPr lang="en-US" sz="2000" dirty="0"/>
                  <a:t>  </a:t>
                </a:r>
                <a:r>
                  <a:rPr lang="en-US" sz="2000" dirty="0" err="1"/>
                  <a:t>nằm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ADB. 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eriod"/>
                </a:pP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đo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ABD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40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/>
                  <a:t>.</a:t>
                </a: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58" y="1151383"/>
                <a:ext cx="6639194" cy="3323987"/>
              </a:xfrm>
              <a:prstGeom prst="rect">
                <a:avLst/>
              </a:prstGeom>
              <a:blipFill rotWithShape="0">
                <a:blip r:embed="rId3"/>
                <a:stretch>
                  <a:fillRect l="-826" r="-918" b="-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0708" y="197590"/>
            <a:ext cx="68734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Bài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</a:rPr>
              <a:t> 8.37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 (SGK - tr66)</a:t>
            </a:r>
            <a:r>
              <a:rPr lang="vi-VN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vi-VN" sz="2000" dirty="0"/>
              <a:t>: Cho hình vuông MNPQ và số đo các góc ghi tương ứng như  trên hình </a:t>
            </a:r>
            <a:r>
              <a:rPr lang="vi-VN" sz="2000" dirty="0" smtClean="0"/>
              <a:t>sau.</a:t>
            </a:r>
            <a:endParaRPr lang="vi-VN" sz="2000" dirty="0"/>
          </a:p>
          <a:p>
            <a:pPr marL="457200" indent="-457200" algn="just">
              <a:lnSpc>
                <a:spcPct val="150000"/>
              </a:lnSpc>
              <a:buAutoNum type="alphaLcPeriod"/>
            </a:pPr>
            <a:r>
              <a:rPr lang="vi-VN" sz="2000" dirty="0" smtClean="0"/>
              <a:t>Kể tên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nằm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góc</a:t>
            </a:r>
            <a:r>
              <a:rPr lang="en-US" sz="2000" dirty="0" smtClean="0"/>
              <a:t> AMC</a:t>
            </a:r>
            <a:r>
              <a:rPr lang="vi-VN" sz="2000" dirty="0" smtClean="0"/>
              <a:t> </a:t>
            </a:r>
            <a:endParaRPr lang="en-US" sz="2000" dirty="0" smtClean="0"/>
          </a:p>
          <a:p>
            <a:pPr marL="457200" indent="-457200" algn="just">
              <a:lnSpc>
                <a:spcPct val="150000"/>
              </a:lnSpc>
              <a:buAutoNum type="alphaLcPeriod"/>
            </a:pPr>
            <a:r>
              <a:rPr lang="en-US" sz="2000" dirty="0" smtClean="0"/>
              <a:t>Cho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vi-VN" sz="2000" dirty="0" smtClean="0"/>
              <a:t>số </a:t>
            </a:r>
            <a:r>
              <a:rPr lang="vi-VN" sz="2000" dirty="0"/>
              <a:t>đo góc AMC bằng cách </a:t>
            </a:r>
            <a:r>
              <a:rPr lang="vi-VN" sz="2000" dirty="0" smtClean="0"/>
              <a:t>đo;</a:t>
            </a:r>
            <a:endParaRPr lang="vi-VN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c</a:t>
            </a:r>
            <a:r>
              <a:rPr lang="vi-VN" sz="2000" dirty="0" smtClean="0"/>
              <a:t>.</a:t>
            </a:r>
            <a:r>
              <a:rPr lang="en-US" sz="2000" dirty="0" smtClean="0"/>
              <a:t> </a:t>
            </a:r>
            <a:r>
              <a:rPr lang="vi-VN" sz="2000" dirty="0" smtClean="0"/>
              <a:t>Sắp </a:t>
            </a:r>
            <a:r>
              <a:rPr lang="vi-VN" sz="2000" dirty="0"/>
              <a:t>xếp các góc </a:t>
            </a:r>
            <a:r>
              <a:rPr lang="vi-VN" sz="2000" dirty="0" smtClean="0"/>
              <a:t>NMA</a:t>
            </a:r>
            <a:r>
              <a:rPr lang="en-US" sz="2000" dirty="0" smtClean="0"/>
              <a:t>, </a:t>
            </a:r>
            <a:r>
              <a:rPr lang="vi-VN" sz="2000" dirty="0" smtClean="0"/>
              <a:t>AMC </a:t>
            </a:r>
            <a:r>
              <a:rPr lang="vi-VN" sz="2000" dirty="0"/>
              <a:t>và CMQ theo thứ tự số đo tăng </a:t>
            </a:r>
            <a:r>
              <a:rPr lang="vi-VN" sz="2000" dirty="0" smtClean="0"/>
              <a:t>dần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729520" y="2818922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>
            <a:off x="2679844" y="3872023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4782621" y="3872022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29520" y="4925123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729520" y="2818921"/>
            <a:ext cx="554804" cy="2106202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729520" y="3764144"/>
            <a:ext cx="2106202" cy="1160979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4006923" y="4752493"/>
            <a:ext cx="113016" cy="345260"/>
          </a:xfrm>
          <a:prstGeom prst="arc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>
            <a:off x="3575408" y="4478713"/>
            <a:ext cx="267128" cy="86816"/>
          </a:xfrm>
          <a:prstGeom prst="arc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>
            <a:off x="3595955" y="4410414"/>
            <a:ext cx="267128" cy="86816"/>
          </a:xfrm>
          <a:prstGeom prst="arc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78141" y="3982521"/>
                <a:ext cx="5239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i="1" dirty="0" smtClean="0">
                    <a:solidFill>
                      <a:srgbClr val="0070C0"/>
                    </a:solidFill>
                  </a:rPr>
                  <a:t>15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1800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141" y="3982521"/>
                <a:ext cx="523981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9302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03672" y="4607445"/>
                <a:ext cx="580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i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3</a:t>
                </a:r>
                <a:r>
                  <a:rPr lang="en-US" sz="1800" i="1" dirty="0" smtClean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1800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672" y="4607445"/>
                <a:ext cx="580490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8421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>
            <a:off x="3568559" y="4231151"/>
            <a:ext cx="273977" cy="113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352803" y="2552898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70C0"/>
                </a:solidFill>
              </a:rPr>
              <a:t>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43857" y="3579478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C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36207" y="2460612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A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64789" y="4774168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M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25449" y="2604523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P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57984" y="4727419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Q</a:t>
            </a:r>
            <a:endParaRPr lang="en-US" sz="18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6" grpId="0"/>
      <p:bldP spid="20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7102" y="296944"/>
            <a:ext cx="6140400" cy="857400"/>
          </a:xfrm>
        </p:spPr>
        <p:txBody>
          <a:bodyPr anchor="ctr"/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+mn-lt"/>
              </a:rPr>
              <a:t>Trả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+mn-lt"/>
              </a:rPr>
              <a:t>lời</a:t>
            </a:r>
            <a:endParaRPr lang="en-US" sz="2400" b="1" dirty="0">
              <a:solidFill>
                <a:srgbClr val="C0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35169" y="1443202"/>
                <a:ext cx="3708473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a</a:t>
                </a:r>
                <a:r>
                  <a:rPr lang="en-US" sz="2000" dirty="0" smtClean="0"/>
                  <a:t>.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nằm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góc</a:t>
                </a:r>
                <a:r>
                  <a:rPr lang="en-US" sz="2000" dirty="0"/>
                  <a:t> AMC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</a:t>
                </a:r>
                <a:r>
                  <a:rPr lang="en-US" sz="2000" dirty="0"/>
                  <a:t>P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b</a:t>
                </a:r>
                <a:r>
                  <a:rPr lang="en-US" sz="2000" dirty="0" smtClean="0"/>
                  <a:t>. ∠ AMC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2000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c. </a:t>
                </a:r>
                <a:r>
                  <a:rPr lang="en-US" sz="2000" dirty="0" err="1" smtClean="0"/>
                  <a:t>Sắp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xếp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theo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thứ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tự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tăng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dần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/>
                  <a:t>:</a:t>
                </a:r>
                <a:endParaRPr lang="en-US" sz="2000" dirty="0" smtClean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∠ NMA; </a:t>
                </a:r>
                <a:r>
                  <a:rPr lang="en-US" sz="2000" dirty="0"/>
                  <a:t>∠ </a:t>
                </a:r>
                <a:r>
                  <a:rPr lang="en-US" sz="2000" dirty="0" smtClean="0"/>
                  <a:t>CMQ; </a:t>
                </a:r>
                <a:r>
                  <a:rPr lang="en-US" sz="2000" dirty="0"/>
                  <a:t>∠ AMC.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169" y="1443202"/>
                <a:ext cx="3708473" cy="2862322"/>
              </a:xfrm>
              <a:prstGeom prst="rect">
                <a:avLst/>
              </a:prstGeom>
              <a:blipFill rotWithShape="0">
                <a:blip r:embed="rId3"/>
                <a:stretch>
                  <a:fillRect l="-1809" r="-1645" b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842482" y="1616846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>
            <a:off x="-207194" y="2669947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895583" y="2669946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42482" y="3723047"/>
            <a:ext cx="2106202" cy="0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42482" y="1616845"/>
            <a:ext cx="554804" cy="2106202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42482" y="2562068"/>
            <a:ext cx="2106202" cy="1160979"/>
          </a:xfrm>
          <a:prstGeom prst="line">
            <a:avLst/>
          </a:prstGeom>
          <a:ln w="19050"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c 15"/>
          <p:cNvSpPr/>
          <p:nvPr/>
        </p:nvSpPr>
        <p:spPr>
          <a:xfrm>
            <a:off x="1119885" y="3550417"/>
            <a:ext cx="113016" cy="345260"/>
          </a:xfrm>
          <a:prstGeom prst="arc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>
            <a:off x="688370" y="3276637"/>
            <a:ext cx="267128" cy="86816"/>
          </a:xfrm>
          <a:prstGeom prst="arc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/>
          <p:cNvSpPr/>
          <p:nvPr/>
        </p:nvSpPr>
        <p:spPr>
          <a:xfrm>
            <a:off x="708917" y="3208338"/>
            <a:ext cx="267128" cy="86816"/>
          </a:xfrm>
          <a:prstGeom prst="arc">
            <a:avLst/>
          </a:prstGeom>
          <a:ln>
            <a:solidFill>
              <a:schemeClr val="accent6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91103" y="2780445"/>
                <a:ext cx="5239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i="1" dirty="0" smtClean="0">
                    <a:solidFill>
                      <a:srgbClr val="0070C0"/>
                    </a:solidFill>
                  </a:rPr>
                  <a:t>15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1800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03" y="2780445"/>
                <a:ext cx="523981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104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6634" y="3405369"/>
                <a:ext cx="5804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i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3</a:t>
                </a:r>
                <a:r>
                  <a:rPr lang="en-US" sz="1800" i="1" dirty="0" smtClean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1800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634" y="3405369"/>
                <a:ext cx="580490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947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>
            <a:off x="681521" y="3029075"/>
            <a:ext cx="273977" cy="113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5765" y="1350822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70C0"/>
                </a:solidFill>
              </a:rPr>
              <a:t>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56819" y="2377402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C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169" y="1258536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A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7751" y="3572092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M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38411" y="1402447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P</a:t>
            </a:r>
            <a:endParaRPr lang="en-US" sz="1800" i="1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70946" y="3525343"/>
            <a:ext cx="523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smtClean="0">
                <a:solidFill>
                  <a:srgbClr val="0070C0"/>
                </a:solidFill>
              </a:rPr>
              <a:t>Q</a:t>
            </a:r>
            <a:endParaRPr lang="en-US" sz="18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75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75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7" grpId="0" animBg="1"/>
      <p:bldP spid="18" grpId="0" animBg="1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3D4965"/>
      </a:dk1>
      <a:lt1>
        <a:srgbClr val="FFFFFF"/>
      </a:lt1>
      <a:dk2>
        <a:srgbClr val="1C4587"/>
      </a:dk2>
      <a:lt2>
        <a:srgbClr val="F3F3F3"/>
      </a:lt2>
      <a:accent1>
        <a:srgbClr val="3C78D8"/>
      </a:accent1>
      <a:accent2>
        <a:srgbClr val="89ABE6"/>
      </a:accent2>
      <a:accent3>
        <a:srgbClr val="8EA3C3"/>
      </a:accent3>
      <a:accent4>
        <a:srgbClr val="EFEFEF"/>
      </a:accent4>
      <a:accent5>
        <a:srgbClr val="D9D9D9"/>
      </a:accent5>
      <a:accent6>
        <a:srgbClr val="C9DAF8"/>
      </a:accent6>
      <a:hlink>
        <a:srgbClr val="3C78D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528</Words>
  <Application>Microsoft Office PowerPoint</Application>
  <PresentationFormat>On-screen Show (16:9)</PresentationFormat>
  <Paragraphs>67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Sniglet</vt:lpstr>
      <vt:lpstr>Dosis</vt:lpstr>
      <vt:lpstr>Wingdings</vt:lpstr>
      <vt:lpstr>Arial</vt:lpstr>
      <vt:lpstr>Cambria Math</vt:lpstr>
      <vt:lpstr>Friar template</vt:lpstr>
      <vt:lpstr>CHÀO MỪNG CÁC EM  ĐẾN VỚI TIẾT HỌC HÔM NAY!</vt:lpstr>
      <vt:lpstr>PowerPoint Presentation</vt:lpstr>
      <vt:lpstr>PowerPoint Presentation</vt:lpstr>
      <vt:lpstr>PowerPoint Presentation</vt:lpstr>
      <vt:lpstr>Trả lời</vt:lpstr>
      <vt:lpstr>PowerPoint Presentation</vt:lpstr>
      <vt:lpstr>Trả lời</vt:lpstr>
      <vt:lpstr>PowerPoint Presentation</vt:lpstr>
      <vt:lpstr>Trả lời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Windows User</cp:lastModifiedBy>
  <cp:revision>11</cp:revision>
  <dcterms:modified xsi:type="dcterms:W3CDTF">2021-11-15T07:17:32Z</dcterms:modified>
</cp:coreProperties>
</file>