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19812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03805" y="510032"/>
            <a:ext cx="511810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30529" y="3590035"/>
            <a:ext cx="8282940" cy="1122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19812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19812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111" y="136017"/>
            <a:ext cx="8837777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45108" y="1185579"/>
            <a:ext cx="7253782" cy="16027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Relationship Id="rId3" Type="http://schemas.openxmlformats.org/officeDocument/2006/relationships/image" Target="../media/image45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jpg"/><Relationship Id="rId3" Type="http://schemas.openxmlformats.org/officeDocument/2006/relationships/image" Target="../media/image47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Relationship Id="rId3" Type="http://schemas.openxmlformats.org/officeDocument/2006/relationships/image" Target="../media/image51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Relationship Id="rId3" Type="http://schemas.openxmlformats.org/officeDocument/2006/relationships/image" Target="../media/image53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Relationship Id="rId3" Type="http://schemas.openxmlformats.org/officeDocument/2006/relationships/image" Target="../media/image55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Relationship Id="rId14" Type="http://schemas.openxmlformats.org/officeDocument/2006/relationships/image" Target="../media/image69.png"/><Relationship Id="rId15" Type="http://schemas.openxmlformats.org/officeDocument/2006/relationships/image" Target="../media/image70.png"/><Relationship Id="rId16" Type="http://schemas.openxmlformats.org/officeDocument/2006/relationships/image" Target="../media/image71.png"/><Relationship Id="rId17" Type="http://schemas.openxmlformats.org/officeDocument/2006/relationships/image" Target="../media/image72.png"/><Relationship Id="rId18" Type="http://schemas.openxmlformats.org/officeDocument/2006/relationships/image" Target="../media/image73.png"/><Relationship Id="rId19" Type="http://schemas.openxmlformats.org/officeDocument/2006/relationships/image" Target="../media/image74.png"/><Relationship Id="rId20" Type="http://schemas.openxmlformats.org/officeDocument/2006/relationships/image" Target="../media/image75.png"/><Relationship Id="rId21" Type="http://schemas.openxmlformats.org/officeDocument/2006/relationships/image" Target="../media/image76.png"/><Relationship Id="rId22" Type="http://schemas.openxmlformats.org/officeDocument/2006/relationships/image" Target="../media/image77.png"/><Relationship Id="rId23" Type="http://schemas.openxmlformats.org/officeDocument/2006/relationships/image" Target="../media/image78.jpg"/><Relationship Id="rId24" Type="http://schemas.openxmlformats.org/officeDocument/2006/relationships/slide" Target="slide20.xml"/><Relationship Id="rId25" Type="http://schemas.openxmlformats.org/officeDocument/2006/relationships/slide" Target="slide21.xml"/><Relationship Id="rId26" Type="http://schemas.openxmlformats.org/officeDocument/2006/relationships/slide" Target="slide22.xml"/><Relationship Id="rId27" Type="http://schemas.openxmlformats.org/officeDocument/2006/relationships/slide" Target="slide23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hyperlink" Target="http://www.pinterest.es/" TargetMode="External"/><Relationship Id="rId4" Type="http://schemas.openxmlformats.org/officeDocument/2006/relationships/image" Target="../media/image5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jpg"/><Relationship Id="rId3" Type="http://schemas.openxmlformats.org/officeDocument/2006/relationships/image" Target="../media/image81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jpg"/><Relationship Id="rId3" Type="http://schemas.openxmlformats.org/officeDocument/2006/relationships/image" Target="../media/image83.jpg"/><Relationship Id="rId4" Type="http://schemas.openxmlformats.org/officeDocument/2006/relationships/image" Target="../media/image84.jpg"/><Relationship Id="rId5" Type="http://schemas.openxmlformats.org/officeDocument/2006/relationships/image" Target="../media/image85.jpg"/><Relationship Id="rId6" Type="http://schemas.openxmlformats.org/officeDocument/2006/relationships/image" Target="../media/image86.jpg"/><Relationship Id="rId7" Type="http://schemas.openxmlformats.org/officeDocument/2006/relationships/image" Target="../media/image87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jpg"/><Relationship Id="rId3" Type="http://schemas.openxmlformats.org/officeDocument/2006/relationships/image" Target="../media/image89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image" Target="../media/image20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jpg"/><Relationship Id="rId3" Type="http://schemas.openxmlformats.org/officeDocument/2006/relationships/image" Target="../media/image91.jp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6.jpg"/><Relationship Id="rId5" Type="http://schemas.openxmlformats.org/officeDocument/2006/relationships/image" Target="../media/image92.jpg"/><Relationship Id="rId6" Type="http://schemas.openxmlformats.org/officeDocument/2006/relationships/image" Target="../media/image93.jpg"/><Relationship Id="rId7" Type="http://schemas.openxmlformats.org/officeDocument/2006/relationships/image" Target="../media/image94.jpg"/><Relationship Id="rId8" Type="http://schemas.openxmlformats.org/officeDocument/2006/relationships/image" Target="../media/image95.jpg"/><Relationship Id="rId9" Type="http://schemas.openxmlformats.org/officeDocument/2006/relationships/image" Target="../media/image96.jpg"/><Relationship Id="rId10" Type="http://schemas.openxmlformats.org/officeDocument/2006/relationships/image" Target="../media/image97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8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6.jpg"/><Relationship Id="rId5" Type="http://schemas.openxmlformats.org/officeDocument/2006/relationships/image" Target="../media/image99.jp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0.jpg"/><Relationship Id="rId3" Type="http://schemas.openxmlformats.org/officeDocument/2006/relationships/image" Target="../media/image101.jp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2.jpg"/><Relationship Id="rId3" Type="http://schemas.openxmlformats.org/officeDocument/2006/relationships/image" Target="../media/image10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jpg"/><Relationship Id="rId3" Type="http://schemas.openxmlformats.org/officeDocument/2006/relationships/image" Target="../media/image105.jpg"/><Relationship Id="rId4" Type="http://schemas.openxmlformats.org/officeDocument/2006/relationships/image" Target="../media/image106.jp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7.jpg"/><Relationship Id="rId3" Type="http://schemas.openxmlformats.org/officeDocument/2006/relationships/image" Target="../media/image108.jp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9.jpg"/><Relationship Id="rId3" Type="http://schemas.openxmlformats.org/officeDocument/2006/relationships/image" Target="../media/image110.jpg"/><Relationship Id="rId4" Type="http://schemas.openxmlformats.org/officeDocument/2006/relationships/hyperlink" Target="https://dantocmiennui.vn/54-dan-toc-viet-nam/nguoi-phu-la/120167.html" TargetMode="External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1.jpg"/><Relationship Id="rId3" Type="http://schemas.openxmlformats.org/officeDocument/2006/relationships/image" Target="../media/image112.jp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3.jp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jpg"/><Relationship Id="rId3" Type="http://schemas.openxmlformats.org/officeDocument/2006/relationships/image" Target="../media/image111.jpg"/><Relationship Id="rId4" Type="http://schemas.openxmlformats.org/officeDocument/2006/relationships/image" Target="../media/image112.jp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Relationship Id="rId3" Type="http://schemas.openxmlformats.org/officeDocument/2006/relationships/image" Target="../media/image2.png"/><Relationship Id="rId4" Type="http://schemas.openxmlformats.org/officeDocument/2006/relationships/image" Target="../media/image115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10.png"/><Relationship Id="rId8" Type="http://schemas.openxmlformats.org/officeDocument/2006/relationships/image" Target="../media/image116.png"/><Relationship Id="rId9" Type="http://schemas.openxmlformats.org/officeDocument/2006/relationships/image" Target="../media/image117.png"/><Relationship Id="rId10" Type="http://schemas.openxmlformats.org/officeDocument/2006/relationships/image" Target="../media/image13.png"/><Relationship Id="rId11" Type="http://schemas.openxmlformats.org/officeDocument/2006/relationships/image" Target="../media/image118.png"/><Relationship Id="rId12" Type="http://schemas.openxmlformats.org/officeDocument/2006/relationships/image" Target="../media/image119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Relationship Id="rId4" Type="http://schemas.openxmlformats.org/officeDocument/2006/relationships/image" Target="../media/image27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Relationship Id="rId4" Type="http://schemas.openxmlformats.org/officeDocument/2006/relationships/image" Target="../media/image34.jpg"/><Relationship Id="rId5" Type="http://schemas.openxmlformats.org/officeDocument/2006/relationships/image" Target="../media/image35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Relationship Id="rId4" Type="http://schemas.openxmlformats.org/officeDocument/2006/relationships/image" Target="../media/image38.jpg"/><Relationship Id="rId5" Type="http://schemas.openxmlformats.org/officeDocument/2006/relationships/image" Target="../media/image39.jpg"/><Relationship Id="rId6" Type="http://schemas.openxmlformats.org/officeDocument/2006/relationships/image" Target="../media/image40.jpg"/><Relationship Id="rId7" Type="http://schemas.openxmlformats.org/officeDocument/2006/relationships/image" Target="../media/image41.jpg"/><Relationship Id="rId8" Type="http://schemas.openxmlformats.org/officeDocument/2006/relationships/image" Target="../media/image42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3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9812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320631"/>
            <a:ext cx="1371600" cy="782320"/>
          </a:xfrm>
          <a:custGeom>
            <a:avLst/>
            <a:gdLst/>
            <a:ahLst/>
            <a:cxnLst/>
            <a:rect l="l" t="t" r="r" b="b"/>
            <a:pathLst>
              <a:path w="1371600" h="782320">
                <a:moveTo>
                  <a:pt x="0" y="0"/>
                </a:moveTo>
                <a:lnTo>
                  <a:pt x="0" y="780982"/>
                </a:lnTo>
                <a:lnTo>
                  <a:pt x="974623" y="781720"/>
                </a:lnTo>
                <a:lnTo>
                  <a:pt x="984288" y="780912"/>
                </a:lnTo>
                <a:lnTo>
                  <a:pt x="992197" y="778783"/>
                </a:lnTo>
                <a:lnTo>
                  <a:pt x="998347" y="775773"/>
                </a:lnTo>
                <a:lnTo>
                  <a:pt x="1002741" y="772322"/>
                </a:lnTo>
                <a:lnTo>
                  <a:pt x="1002741" y="767623"/>
                </a:lnTo>
                <a:lnTo>
                  <a:pt x="1007427" y="767623"/>
                </a:lnTo>
                <a:lnTo>
                  <a:pt x="1363980" y="411134"/>
                </a:lnTo>
                <a:lnTo>
                  <a:pt x="1369266" y="402564"/>
                </a:lnTo>
                <a:lnTo>
                  <a:pt x="1371028" y="391814"/>
                </a:lnTo>
                <a:lnTo>
                  <a:pt x="1369266" y="380184"/>
                </a:lnTo>
                <a:lnTo>
                  <a:pt x="1363980" y="368970"/>
                </a:lnTo>
                <a:lnTo>
                  <a:pt x="1007427" y="17180"/>
                </a:lnTo>
                <a:lnTo>
                  <a:pt x="1007427" y="12354"/>
                </a:lnTo>
                <a:lnTo>
                  <a:pt x="1002741" y="12354"/>
                </a:lnTo>
                <a:lnTo>
                  <a:pt x="998347" y="8977"/>
                </a:lnTo>
                <a:lnTo>
                  <a:pt x="992197" y="6004"/>
                </a:lnTo>
                <a:lnTo>
                  <a:pt x="984288" y="3889"/>
                </a:lnTo>
                <a:lnTo>
                  <a:pt x="974623" y="3083"/>
                </a:lnTo>
                <a:lnTo>
                  <a:pt x="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87196" y="5859778"/>
            <a:ext cx="829055" cy="9982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47700" y="5422390"/>
            <a:ext cx="827532" cy="14157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4884" y="4843271"/>
            <a:ext cx="829056" cy="14142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185416" y="1513332"/>
            <a:ext cx="5339333" cy="53179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61032" y="1488946"/>
            <a:ext cx="5338572" cy="53172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221735" y="858011"/>
            <a:ext cx="1427988" cy="142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030979" y="858011"/>
            <a:ext cx="1427988" cy="142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334000" y="935736"/>
            <a:ext cx="1429511" cy="142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725411" y="4463796"/>
            <a:ext cx="1427988" cy="15377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573011" y="2781300"/>
            <a:ext cx="1427988" cy="14295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003291" y="4572000"/>
            <a:ext cx="1429512" cy="14295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924300" y="4625340"/>
            <a:ext cx="1429512" cy="13761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848355" y="4256532"/>
            <a:ext cx="1427988" cy="14295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0" y="3872484"/>
            <a:ext cx="1030223" cy="142951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827020" y="5172455"/>
            <a:ext cx="1427987" cy="142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381244" y="2078735"/>
            <a:ext cx="1429511" cy="142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951476" y="3915155"/>
            <a:ext cx="1427988" cy="14828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557015" y="3360420"/>
            <a:ext cx="1429512" cy="14295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924300" y="3808476"/>
            <a:ext cx="1429512" cy="142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7627" y="2132076"/>
            <a:ext cx="1427988" cy="142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43000" y="4023359"/>
            <a:ext cx="1429512" cy="14279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143000" y="3320796"/>
            <a:ext cx="1429512" cy="14295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143000" y="2563367"/>
            <a:ext cx="1429512" cy="14295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3225800" y="1741381"/>
            <a:ext cx="5258435" cy="147891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dirty="0" sz="3600" spc="-5" b="1" i="1">
                <a:solidFill>
                  <a:srgbClr val="FF0000"/>
                </a:solidFill>
                <a:latin typeface="Times New Roman"/>
                <a:cs typeface="Times New Roman"/>
              </a:rPr>
              <a:t>Chào mừng đến với tiết</a:t>
            </a:r>
            <a:r>
              <a:rPr dirty="0" sz="3600" spc="15" b="1" i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600" spc="-10" b="1" i="1">
                <a:solidFill>
                  <a:srgbClr val="FF0000"/>
                </a:solidFill>
                <a:latin typeface="Times New Roman"/>
                <a:cs typeface="Times New Roman"/>
              </a:rPr>
              <a:t>học</a:t>
            </a:r>
            <a:endParaRPr sz="3600">
              <a:latin typeface="Times New Roman"/>
              <a:cs typeface="Times New Roman"/>
            </a:endParaRPr>
          </a:p>
          <a:p>
            <a:pPr algn="ctr" marR="39370">
              <a:lnSpc>
                <a:spcPct val="100000"/>
              </a:lnSpc>
              <a:spcBef>
                <a:spcPts val="385"/>
              </a:spcBef>
            </a:pPr>
            <a:r>
              <a:rPr dirty="0" sz="5400" spc="-5" b="1" i="1">
                <a:solidFill>
                  <a:srgbClr val="C00000"/>
                </a:solidFill>
                <a:latin typeface="Times New Roman"/>
                <a:cs typeface="Times New Roman"/>
              </a:rPr>
              <a:t>MĨ</a:t>
            </a:r>
            <a:r>
              <a:rPr dirty="0" sz="5400" spc="-20" b="1" i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5400" b="1" i="1">
                <a:solidFill>
                  <a:srgbClr val="C00000"/>
                </a:solidFill>
                <a:latin typeface="Times New Roman"/>
                <a:cs typeface="Times New Roman"/>
              </a:rPr>
              <a:t>THUẬT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181088" y="5855207"/>
            <a:ext cx="833627" cy="1002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665719" y="5378194"/>
            <a:ext cx="943355" cy="14599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180831" y="4750308"/>
            <a:ext cx="812292" cy="14447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475222" y="326959"/>
            <a:ext cx="79375" cy="73660"/>
          </a:xfrm>
          <a:custGeom>
            <a:avLst/>
            <a:gdLst/>
            <a:ahLst/>
            <a:cxnLst/>
            <a:rect l="l" t="t" r="r" b="b"/>
            <a:pathLst>
              <a:path w="79375" h="73660">
                <a:moveTo>
                  <a:pt x="0" y="23753"/>
                </a:moveTo>
                <a:lnTo>
                  <a:pt x="24993" y="49883"/>
                </a:lnTo>
                <a:lnTo>
                  <a:pt x="0" y="73636"/>
                </a:lnTo>
                <a:lnTo>
                  <a:pt x="32133" y="61759"/>
                </a:lnTo>
                <a:lnTo>
                  <a:pt x="37677" y="61760"/>
                </a:lnTo>
                <a:lnTo>
                  <a:pt x="66283" y="35630"/>
                </a:lnTo>
                <a:lnTo>
                  <a:pt x="32133" y="35630"/>
                </a:lnTo>
                <a:lnTo>
                  <a:pt x="0" y="23753"/>
                </a:lnTo>
                <a:close/>
              </a:path>
              <a:path w="79375" h="73660">
                <a:moveTo>
                  <a:pt x="37677" y="61760"/>
                </a:moveTo>
                <a:lnTo>
                  <a:pt x="32133" y="61759"/>
                </a:lnTo>
                <a:lnTo>
                  <a:pt x="32946" y="66081"/>
                </a:lnTo>
                <a:lnTo>
                  <a:pt x="37677" y="61760"/>
                </a:lnTo>
                <a:close/>
              </a:path>
              <a:path w="79375" h="73660">
                <a:moveTo>
                  <a:pt x="39274" y="0"/>
                </a:moveTo>
                <a:lnTo>
                  <a:pt x="32133" y="35630"/>
                </a:lnTo>
                <a:lnTo>
                  <a:pt x="46415" y="35630"/>
                </a:lnTo>
                <a:lnTo>
                  <a:pt x="39274" y="0"/>
                </a:lnTo>
                <a:close/>
              </a:path>
              <a:path w="79375" h="73660">
                <a:moveTo>
                  <a:pt x="78995" y="24019"/>
                </a:moveTo>
                <a:lnTo>
                  <a:pt x="46415" y="35630"/>
                </a:lnTo>
                <a:lnTo>
                  <a:pt x="66283" y="35630"/>
                </a:lnTo>
                <a:lnTo>
                  <a:pt x="78995" y="24019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202679" y="92984"/>
            <a:ext cx="467726" cy="3836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475222" y="326959"/>
            <a:ext cx="79375" cy="73660"/>
          </a:xfrm>
          <a:custGeom>
            <a:avLst/>
            <a:gdLst/>
            <a:ahLst/>
            <a:cxnLst/>
            <a:rect l="l" t="t" r="r" b="b"/>
            <a:pathLst>
              <a:path w="79375" h="73660">
                <a:moveTo>
                  <a:pt x="0" y="23753"/>
                </a:moveTo>
                <a:lnTo>
                  <a:pt x="24993" y="49883"/>
                </a:lnTo>
                <a:lnTo>
                  <a:pt x="0" y="73636"/>
                </a:lnTo>
                <a:lnTo>
                  <a:pt x="32133" y="61759"/>
                </a:lnTo>
                <a:lnTo>
                  <a:pt x="37677" y="61760"/>
                </a:lnTo>
                <a:lnTo>
                  <a:pt x="66283" y="35630"/>
                </a:lnTo>
                <a:lnTo>
                  <a:pt x="32133" y="35630"/>
                </a:lnTo>
                <a:lnTo>
                  <a:pt x="0" y="23753"/>
                </a:lnTo>
                <a:close/>
              </a:path>
              <a:path w="79375" h="73660">
                <a:moveTo>
                  <a:pt x="37677" y="61760"/>
                </a:moveTo>
                <a:lnTo>
                  <a:pt x="32133" y="61759"/>
                </a:lnTo>
                <a:lnTo>
                  <a:pt x="32946" y="66081"/>
                </a:lnTo>
                <a:lnTo>
                  <a:pt x="37677" y="61760"/>
                </a:lnTo>
                <a:close/>
              </a:path>
              <a:path w="79375" h="73660">
                <a:moveTo>
                  <a:pt x="39274" y="0"/>
                </a:moveTo>
                <a:lnTo>
                  <a:pt x="32133" y="35630"/>
                </a:lnTo>
                <a:lnTo>
                  <a:pt x="46415" y="35630"/>
                </a:lnTo>
                <a:lnTo>
                  <a:pt x="39274" y="0"/>
                </a:lnTo>
                <a:close/>
              </a:path>
              <a:path w="79375" h="73660">
                <a:moveTo>
                  <a:pt x="78995" y="24019"/>
                </a:moveTo>
                <a:lnTo>
                  <a:pt x="46415" y="35630"/>
                </a:lnTo>
                <a:lnTo>
                  <a:pt x="66283" y="35630"/>
                </a:lnTo>
                <a:lnTo>
                  <a:pt x="78995" y="24019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224019" y="406821"/>
            <a:ext cx="79375" cy="74295"/>
          </a:xfrm>
          <a:custGeom>
            <a:avLst/>
            <a:gdLst/>
            <a:ahLst/>
            <a:cxnLst/>
            <a:rect l="l" t="t" r="r" b="b"/>
            <a:pathLst>
              <a:path w="79375" h="74295">
                <a:moveTo>
                  <a:pt x="0" y="23816"/>
                </a:moveTo>
                <a:lnTo>
                  <a:pt x="24993" y="50014"/>
                </a:lnTo>
                <a:lnTo>
                  <a:pt x="0" y="73831"/>
                </a:lnTo>
                <a:lnTo>
                  <a:pt x="32133" y="61922"/>
                </a:lnTo>
                <a:lnTo>
                  <a:pt x="37676" y="61922"/>
                </a:lnTo>
                <a:lnTo>
                  <a:pt x="66282" y="35724"/>
                </a:lnTo>
                <a:lnTo>
                  <a:pt x="32133" y="35724"/>
                </a:lnTo>
                <a:lnTo>
                  <a:pt x="0" y="23816"/>
                </a:lnTo>
                <a:close/>
              </a:path>
              <a:path w="79375" h="74295">
                <a:moveTo>
                  <a:pt x="37676" y="61922"/>
                </a:moveTo>
                <a:lnTo>
                  <a:pt x="32133" y="61922"/>
                </a:lnTo>
                <a:lnTo>
                  <a:pt x="32945" y="66255"/>
                </a:lnTo>
                <a:lnTo>
                  <a:pt x="37676" y="61922"/>
                </a:lnTo>
                <a:close/>
              </a:path>
              <a:path w="79375" h="74295">
                <a:moveTo>
                  <a:pt x="39274" y="0"/>
                </a:moveTo>
                <a:lnTo>
                  <a:pt x="32133" y="35724"/>
                </a:lnTo>
                <a:lnTo>
                  <a:pt x="46415" y="35724"/>
                </a:lnTo>
                <a:lnTo>
                  <a:pt x="39274" y="0"/>
                </a:lnTo>
                <a:close/>
              </a:path>
              <a:path w="79375" h="74295">
                <a:moveTo>
                  <a:pt x="78994" y="24082"/>
                </a:moveTo>
                <a:lnTo>
                  <a:pt x="46415" y="35724"/>
                </a:lnTo>
                <a:lnTo>
                  <a:pt x="66282" y="35724"/>
                </a:lnTo>
                <a:lnTo>
                  <a:pt x="78994" y="24082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951476" y="172229"/>
            <a:ext cx="467726" cy="3846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224019" y="406821"/>
            <a:ext cx="79375" cy="74295"/>
          </a:xfrm>
          <a:custGeom>
            <a:avLst/>
            <a:gdLst/>
            <a:ahLst/>
            <a:cxnLst/>
            <a:rect l="l" t="t" r="r" b="b"/>
            <a:pathLst>
              <a:path w="79375" h="74295">
                <a:moveTo>
                  <a:pt x="0" y="23816"/>
                </a:moveTo>
                <a:lnTo>
                  <a:pt x="24993" y="50014"/>
                </a:lnTo>
                <a:lnTo>
                  <a:pt x="0" y="73831"/>
                </a:lnTo>
                <a:lnTo>
                  <a:pt x="32133" y="61922"/>
                </a:lnTo>
                <a:lnTo>
                  <a:pt x="37676" y="61922"/>
                </a:lnTo>
                <a:lnTo>
                  <a:pt x="66282" y="35724"/>
                </a:lnTo>
                <a:lnTo>
                  <a:pt x="32133" y="35724"/>
                </a:lnTo>
                <a:lnTo>
                  <a:pt x="0" y="23816"/>
                </a:lnTo>
                <a:close/>
              </a:path>
              <a:path w="79375" h="74295">
                <a:moveTo>
                  <a:pt x="37676" y="61922"/>
                </a:moveTo>
                <a:lnTo>
                  <a:pt x="32133" y="61922"/>
                </a:lnTo>
                <a:lnTo>
                  <a:pt x="32945" y="66255"/>
                </a:lnTo>
                <a:lnTo>
                  <a:pt x="37676" y="61922"/>
                </a:lnTo>
                <a:close/>
              </a:path>
              <a:path w="79375" h="74295">
                <a:moveTo>
                  <a:pt x="39274" y="0"/>
                </a:moveTo>
                <a:lnTo>
                  <a:pt x="32133" y="35724"/>
                </a:lnTo>
                <a:lnTo>
                  <a:pt x="46415" y="35724"/>
                </a:lnTo>
                <a:lnTo>
                  <a:pt x="39274" y="0"/>
                </a:lnTo>
                <a:close/>
              </a:path>
              <a:path w="79375" h="74295">
                <a:moveTo>
                  <a:pt x="78994" y="24082"/>
                </a:moveTo>
                <a:lnTo>
                  <a:pt x="46415" y="35724"/>
                </a:lnTo>
                <a:lnTo>
                  <a:pt x="66282" y="35724"/>
                </a:lnTo>
                <a:lnTo>
                  <a:pt x="78994" y="24082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490322" y="361101"/>
            <a:ext cx="79375" cy="74295"/>
          </a:xfrm>
          <a:custGeom>
            <a:avLst/>
            <a:gdLst/>
            <a:ahLst/>
            <a:cxnLst/>
            <a:rect l="l" t="t" r="r" b="b"/>
            <a:pathLst>
              <a:path w="79375" h="74295">
                <a:moveTo>
                  <a:pt x="0" y="23816"/>
                </a:moveTo>
                <a:lnTo>
                  <a:pt x="24933" y="50014"/>
                </a:lnTo>
                <a:lnTo>
                  <a:pt x="0" y="73831"/>
                </a:lnTo>
                <a:lnTo>
                  <a:pt x="32057" y="61922"/>
                </a:lnTo>
                <a:lnTo>
                  <a:pt x="37584" y="61922"/>
                </a:lnTo>
                <a:lnTo>
                  <a:pt x="66121" y="35724"/>
                </a:lnTo>
                <a:lnTo>
                  <a:pt x="32056" y="35724"/>
                </a:lnTo>
                <a:lnTo>
                  <a:pt x="0" y="23816"/>
                </a:lnTo>
                <a:close/>
              </a:path>
              <a:path w="79375" h="74295">
                <a:moveTo>
                  <a:pt x="37584" y="61922"/>
                </a:moveTo>
                <a:lnTo>
                  <a:pt x="32057" y="61922"/>
                </a:lnTo>
                <a:lnTo>
                  <a:pt x="32866" y="66253"/>
                </a:lnTo>
                <a:lnTo>
                  <a:pt x="37584" y="61922"/>
                </a:lnTo>
                <a:close/>
              </a:path>
              <a:path w="79375" h="74295">
                <a:moveTo>
                  <a:pt x="39180" y="0"/>
                </a:moveTo>
                <a:lnTo>
                  <a:pt x="32056" y="35724"/>
                </a:lnTo>
                <a:lnTo>
                  <a:pt x="46304" y="35724"/>
                </a:lnTo>
                <a:lnTo>
                  <a:pt x="39180" y="0"/>
                </a:lnTo>
                <a:close/>
              </a:path>
              <a:path w="79375" h="74295">
                <a:moveTo>
                  <a:pt x="78800" y="24084"/>
                </a:moveTo>
                <a:lnTo>
                  <a:pt x="46304" y="35724"/>
                </a:lnTo>
                <a:lnTo>
                  <a:pt x="66121" y="35724"/>
                </a:lnTo>
                <a:lnTo>
                  <a:pt x="78800" y="24084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218432" y="126509"/>
            <a:ext cx="466606" cy="3846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490322" y="361101"/>
            <a:ext cx="79375" cy="74295"/>
          </a:xfrm>
          <a:custGeom>
            <a:avLst/>
            <a:gdLst/>
            <a:ahLst/>
            <a:cxnLst/>
            <a:rect l="l" t="t" r="r" b="b"/>
            <a:pathLst>
              <a:path w="79375" h="74295">
                <a:moveTo>
                  <a:pt x="0" y="23816"/>
                </a:moveTo>
                <a:lnTo>
                  <a:pt x="24933" y="50014"/>
                </a:lnTo>
                <a:lnTo>
                  <a:pt x="0" y="73831"/>
                </a:lnTo>
                <a:lnTo>
                  <a:pt x="32057" y="61922"/>
                </a:lnTo>
                <a:lnTo>
                  <a:pt x="37584" y="61922"/>
                </a:lnTo>
                <a:lnTo>
                  <a:pt x="66121" y="35724"/>
                </a:lnTo>
                <a:lnTo>
                  <a:pt x="32056" y="35724"/>
                </a:lnTo>
                <a:lnTo>
                  <a:pt x="0" y="23816"/>
                </a:lnTo>
                <a:close/>
              </a:path>
              <a:path w="79375" h="74295">
                <a:moveTo>
                  <a:pt x="37584" y="61922"/>
                </a:moveTo>
                <a:lnTo>
                  <a:pt x="32057" y="61922"/>
                </a:lnTo>
                <a:lnTo>
                  <a:pt x="32866" y="66253"/>
                </a:lnTo>
                <a:lnTo>
                  <a:pt x="37584" y="61922"/>
                </a:lnTo>
                <a:close/>
              </a:path>
              <a:path w="79375" h="74295">
                <a:moveTo>
                  <a:pt x="39180" y="0"/>
                </a:moveTo>
                <a:lnTo>
                  <a:pt x="32056" y="35724"/>
                </a:lnTo>
                <a:lnTo>
                  <a:pt x="46304" y="35724"/>
                </a:lnTo>
                <a:lnTo>
                  <a:pt x="39180" y="0"/>
                </a:lnTo>
                <a:close/>
              </a:path>
              <a:path w="79375" h="74295">
                <a:moveTo>
                  <a:pt x="78800" y="24084"/>
                </a:moveTo>
                <a:lnTo>
                  <a:pt x="46304" y="35724"/>
                </a:lnTo>
                <a:lnTo>
                  <a:pt x="66121" y="35724"/>
                </a:lnTo>
                <a:lnTo>
                  <a:pt x="78800" y="24084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669539" y="339765"/>
            <a:ext cx="80010" cy="100330"/>
          </a:xfrm>
          <a:custGeom>
            <a:avLst/>
            <a:gdLst/>
            <a:ahLst/>
            <a:cxnLst/>
            <a:rect l="l" t="t" r="r" b="b"/>
            <a:pathLst>
              <a:path w="80010" h="100329">
                <a:moveTo>
                  <a:pt x="46415" y="61922"/>
                </a:moveTo>
                <a:lnTo>
                  <a:pt x="32133" y="61922"/>
                </a:lnTo>
                <a:lnTo>
                  <a:pt x="39274" y="100029"/>
                </a:lnTo>
                <a:lnTo>
                  <a:pt x="46415" y="61922"/>
                </a:lnTo>
                <a:close/>
              </a:path>
              <a:path w="80010" h="100329">
                <a:moveTo>
                  <a:pt x="0" y="23816"/>
                </a:moveTo>
                <a:lnTo>
                  <a:pt x="24993" y="50014"/>
                </a:lnTo>
                <a:lnTo>
                  <a:pt x="0" y="73831"/>
                </a:lnTo>
                <a:lnTo>
                  <a:pt x="32133" y="61922"/>
                </a:lnTo>
                <a:lnTo>
                  <a:pt x="66648" y="61922"/>
                </a:lnTo>
                <a:lnTo>
                  <a:pt x="53556" y="50014"/>
                </a:lnTo>
                <a:lnTo>
                  <a:pt x="67838" y="35724"/>
                </a:lnTo>
                <a:lnTo>
                  <a:pt x="32133" y="35724"/>
                </a:lnTo>
                <a:lnTo>
                  <a:pt x="0" y="23816"/>
                </a:lnTo>
                <a:close/>
              </a:path>
              <a:path w="80010" h="100329">
                <a:moveTo>
                  <a:pt x="66648" y="61922"/>
                </a:moveTo>
                <a:lnTo>
                  <a:pt x="46415" y="61922"/>
                </a:lnTo>
                <a:lnTo>
                  <a:pt x="79739" y="73831"/>
                </a:lnTo>
                <a:lnTo>
                  <a:pt x="66648" y="61922"/>
                </a:lnTo>
                <a:close/>
              </a:path>
              <a:path w="80010" h="100329">
                <a:moveTo>
                  <a:pt x="39274" y="0"/>
                </a:moveTo>
                <a:lnTo>
                  <a:pt x="32133" y="35724"/>
                </a:lnTo>
                <a:lnTo>
                  <a:pt x="46415" y="35724"/>
                </a:lnTo>
                <a:lnTo>
                  <a:pt x="39274" y="0"/>
                </a:lnTo>
                <a:close/>
              </a:path>
              <a:path w="80010" h="100329">
                <a:moveTo>
                  <a:pt x="79739" y="23816"/>
                </a:moveTo>
                <a:lnTo>
                  <a:pt x="46415" y="35724"/>
                </a:lnTo>
                <a:lnTo>
                  <a:pt x="67838" y="35724"/>
                </a:lnTo>
                <a:lnTo>
                  <a:pt x="79739" y="23816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396996" y="105173"/>
            <a:ext cx="623636" cy="57040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669539" y="339765"/>
            <a:ext cx="80010" cy="100330"/>
          </a:xfrm>
          <a:custGeom>
            <a:avLst/>
            <a:gdLst/>
            <a:ahLst/>
            <a:cxnLst/>
            <a:rect l="l" t="t" r="r" b="b"/>
            <a:pathLst>
              <a:path w="80010" h="100329">
                <a:moveTo>
                  <a:pt x="46415" y="61922"/>
                </a:moveTo>
                <a:lnTo>
                  <a:pt x="32133" y="61922"/>
                </a:lnTo>
                <a:lnTo>
                  <a:pt x="39274" y="100029"/>
                </a:lnTo>
                <a:lnTo>
                  <a:pt x="46415" y="61922"/>
                </a:lnTo>
                <a:close/>
              </a:path>
              <a:path w="80010" h="100329">
                <a:moveTo>
                  <a:pt x="0" y="23816"/>
                </a:moveTo>
                <a:lnTo>
                  <a:pt x="24993" y="50014"/>
                </a:lnTo>
                <a:lnTo>
                  <a:pt x="0" y="73831"/>
                </a:lnTo>
                <a:lnTo>
                  <a:pt x="32133" y="61922"/>
                </a:lnTo>
                <a:lnTo>
                  <a:pt x="66648" y="61922"/>
                </a:lnTo>
                <a:lnTo>
                  <a:pt x="53556" y="50014"/>
                </a:lnTo>
                <a:lnTo>
                  <a:pt x="67838" y="35724"/>
                </a:lnTo>
                <a:lnTo>
                  <a:pt x="32133" y="35724"/>
                </a:lnTo>
                <a:lnTo>
                  <a:pt x="0" y="23816"/>
                </a:lnTo>
                <a:close/>
              </a:path>
              <a:path w="80010" h="100329">
                <a:moveTo>
                  <a:pt x="66648" y="61922"/>
                </a:moveTo>
                <a:lnTo>
                  <a:pt x="46415" y="61922"/>
                </a:lnTo>
                <a:lnTo>
                  <a:pt x="79739" y="73831"/>
                </a:lnTo>
                <a:lnTo>
                  <a:pt x="66648" y="61922"/>
                </a:lnTo>
                <a:close/>
              </a:path>
              <a:path w="80010" h="100329">
                <a:moveTo>
                  <a:pt x="39274" y="0"/>
                </a:moveTo>
                <a:lnTo>
                  <a:pt x="32133" y="35724"/>
                </a:lnTo>
                <a:lnTo>
                  <a:pt x="46415" y="35724"/>
                </a:lnTo>
                <a:lnTo>
                  <a:pt x="39274" y="0"/>
                </a:lnTo>
                <a:close/>
              </a:path>
              <a:path w="80010" h="100329">
                <a:moveTo>
                  <a:pt x="79739" y="23816"/>
                </a:moveTo>
                <a:lnTo>
                  <a:pt x="46415" y="35724"/>
                </a:lnTo>
                <a:lnTo>
                  <a:pt x="67838" y="35724"/>
                </a:lnTo>
                <a:lnTo>
                  <a:pt x="79739" y="23816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716386" y="339765"/>
            <a:ext cx="80010" cy="100330"/>
          </a:xfrm>
          <a:custGeom>
            <a:avLst/>
            <a:gdLst/>
            <a:ahLst/>
            <a:cxnLst/>
            <a:rect l="l" t="t" r="r" b="b"/>
            <a:pathLst>
              <a:path w="80010" h="100329">
                <a:moveTo>
                  <a:pt x="46304" y="61922"/>
                </a:moveTo>
                <a:lnTo>
                  <a:pt x="32056" y="61922"/>
                </a:lnTo>
                <a:lnTo>
                  <a:pt x="39180" y="100029"/>
                </a:lnTo>
                <a:lnTo>
                  <a:pt x="46304" y="61922"/>
                </a:lnTo>
                <a:close/>
              </a:path>
              <a:path w="80010" h="100329">
                <a:moveTo>
                  <a:pt x="0" y="23816"/>
                </a:moveTo>
                <a:lnTo>
                  <a:pt x="24933" y="50014"/>
                </a:lnTo>
                <a:lnTo>
                  <a:pt x="0" y="73831"/>
                </a:lnTo>
                <a:lnTo>
                  <a:pt x="32056" y="61922"/>
                </a:lnTo>
                <a:lnTo>
                  <a:pt x="66488" y="61922"/>
                </a:lnTo>
                <a:lnTo>
                  <a:pt x="53428" y="50014"/>
                </a:lnTo>
                <a:lnTo>
                  <a:pt x="67675" y="35724"/>
                </a:lnTo>
                <a:lnTo>
                  <a:pt x="32056" y="35724"/>
                </a:lnTo>
                <a:lnTo>
                  <a:pt x="0" y="23816"/>
                </a:lnTo>
                <a:close/>
              </a:path>
              <a:path w="80010" h="100329">
                <a:moveTo>
                  <a:pt x="66488" y="61922"/>
                </a:moveTo>
                <a:lnTo>
                  <a:pt x="46304" y="61922"/>
                </a:lnTo>
                <a:lnTo>
                  <a:pt x="79548" y="73831"/>
                </a:lnTo>
                <a:lnTo>
                  <a:pt x="66488" y="61922"/>
                </a:lnTo>
                <a:close/>
              </a:path>
              <a:path w="80010" h="100329">
                <a:moveTo>
                  <a:pt x="39180" y="0"/>
                </a:moveTo>
                <a:lnTo>
                  <a:pt x="32056" y="35724"/>
                </a:lnTo>
                <a:lnTo>
                  <a:pt x="46304" y="35724"/>
                </a:lnTo>
                <a:lnTo>
                  <a:pt x="39180" y="0"/>
                </a:lnTo>
                <a:close/>
              </a:path>
              <a:path w="80010" h="100329">
                <a:moveTo>
                  <a:pt x="79548" y="23816"/>
                </a:moveTo>
                <a:lnTo>
                  <a:pt x="46304" y="35724"/>
                </a:lnTo>
                <a:lnTo>
                  <a:pt x="67675" y="35724"/>
                </a:lnTo>
                <a:lnTo>
                  <a:pt x="79548" y="23816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444495" y="105173"/>
            <a:ext cx="622142" cy="57040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716386" y="339765"/>
            <a:ext cx="80010" cy="100330"/>
          </a:xfrm>
          <a:custGeom>
            <a:avLst/>
            <a:gdLst/>
            <a:ahLst/>
            <a:cxnLst/>
            <a:rect l="l" t="t" r="r" b="b"/>
            <a:pathLst>
              <a:path w="80010" h="100329">
                <a:moveTo>
                  <a:pt x="46304" y="61922"/>
                </a:moveTo>
                <a:lnTo>
                  <a:pt x="32056" y="61922"/>
                </a:lnTo>
                <a:lnTo>
                  <a:pt x="39180" y="100029"/>
                </a:lnTo>
                <a:lnTo>
                  <a:pt x="46304" y="61922"/>
                </a:lnTo>
                <a:close/>
              </a:path>
              <a:path w="80010" h="100329">
                <a:moveTo>
                  <a:pt x="0" y="23816"/>
                </a:moveTo>
                <a:lnTo>
                  <a:pt x="24933" y="50014"/>
                </a:lnTo>
                <a:lnTo>
                  <a:pt x="0" y="73831"/>
                </a:lnTo>
                <a:lnTo>
                  <a:pt x="32056" y="61922"/>
                </a:lnTo>
                <a:lnTo>
                  <a:pt x="66488" y="61922"/>
                </a:lnTo>
                <a:lnTo>
                  <a:pt x="53428" y="50014"/>
                </a:lnTo>
                <a:lnTo>
                  <a:pt x="67675" y="35724"/>
                </a:lnTo>
                <a:lnTo>
                  <a:pt x="32056" y="35724"/>
                </a:lnTo>
                <a:lnTo>
                  <a:pt x="0" y="23816"/>
                </a:lnTo>
                <a:close/>
              </a:path>
              <a:path w="80010" h="100329">
                <a:moveTo>
                  <a:pt x="66488" y="61922"/>
                </a:moveTo>
                <a:lnTo>
                  <a:pt x="46304" y="61922"/>
                </a:lnTo>
                <a:lnTo>
                  <a:pt x="79548" y="73831"/>
                </a:lnTo>
                <a:lnTo>
                  <a:pt x="66488" y="61922"/>
                </a:lnTo>
                <a:close/>
              </a:path>
              <a:path w="80010" h="100329">
                <a:moveTo>
                  <a:pt x="39180" y="0"/>
                </a:moveTo>
                <a:lnTo>
                  <a:pt x="32056" y="35724"/>
                </a:lnTo>
                <a:lnTo>
                  <a:pt x="46304" y="35724"/>
                </a:lnTo>
                <a:lnTo>
                  <a:pt x="39180" y="0"/>
                </a:lnTo>
                <a:close/>
              </a:path>
              <a:path w="80010" h="100329">
                <a:moveTo>
                  <a:pt x="79548" y="23816"/>
                </a:moveTo>
                <a:lnTo>
                  <a:pt x="46304" y="35724"/>
                </a:lnTo>
                <a:lnTo>
                  <a:pt x="67675" y="35724"/>
                </a:lnTo>
                <a:lnTo>
                  <a:pt x="79548" y="23816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93547" y="556259"/>
            <a:ext cx="1894332" cy="18943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3843528" y="3375659"/>
            <a:ext cx="4075429" cy="28956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Times New Roman"/>
              <a:cs typeface="Times New Roman"/>
            </a:endParaRPr>
          </a:p>
          <a:p>
            <a:pPr marL="92710">
              <a:lnSpc>
                <a:spcPct val="100000"/>
              </a:lnSpc>
            </a:pPr>
            <a:r>
              <a:rPr dirty="0" sz="1600" spc="-5" b="1">
                <a:solidFill>
                  <a:srgbClr val="974707"/>
                </a:solidFill>
                <a:latin typeface="Calibri"/>
                <a:cs typeface="Calibri"/>
              </a:rPr>
              <a:t>THÀNH </a:t>
            </a:r>
            <a:r>
              <a:rPr dirty="0" sz="1600" spc="-10" b="1">
                <a:solidFill>
                  <a:srgbClr val="974707"/>
                </a:solidFill>
                <a:latin typeface="Calibri"/>
                <a:cs typeface="Calibri"/>
              </a:rPr>
              <a:t>VIÊN</a:t>
            </a:r>
            <a:r>
              <a:rPr dirty="0" sz="1600" spc="-5" b="1">
                <a:solidFill>
                  <a:srgbClr val="974707"/>
                </a:solidFill>
                <a:latin typeface="Calibri"/>
                <a:cs typeface="Calibri"/>
              </a:rPr>
              <a:t> NHÓM:</a:t>
            </a:r>
            <a:endParaRPr sz="1600">
              <a:latin typeface="Calibri"/>
              <a:cs typeface="Calibri"/>
            </a:endParaRPr>
          </a:p>
          <a:p>
            <a:pPr marL="292100" indent="-199390">
              <a:lnSpc>
                <a:spcPct val="100000"/>
              </a:lnSpc>
              <a:buAutoNum type="arabicPeriod"/>
              <a:tabLst>
                <a:tab pos="292735" algn="l"/>
              </a:tabLst>
            </a:pPr>
            <a:r>
              <a:rPr dirty="0" sz="1600" spc="-5">
                <a:solidFill>
                  <a:srgbClr val="2512BD"/>
                </a:solidFill>
                <a:latin typeface="Calibri"/>
                <a:cs typeface="Calibri"/>
              </a:rPr>
              <a:t>NGUYỄN </a:t>
            </a:r>
            <a:r>
              <a:rPr dirty="0" sz="1600" spc="-10">
                <a:solidFill>
                  <a:srgbClr val="2512BD"/>
                </a:solidFill>
                <a:latin typeface="Calibri"/>
                <a:cs typeface="Calibri"/>
              </a:rPr>
              <a:t>THỊ </a:t>
            </a:r>
            <a:r>
              <a:rPr dirty="0" sz="1600" spc="-15">
                <a:solidFill>
                  <a:srgbClr val="2512BD"/>
                </a:solidFill>
                <a:latin typeface="Calibri"/>
                <a:cs typeface="Calibri"/>
              </a:rPr>
              <a:t>PHƯƠNG</a:t>
            </a:r>
            <a:r>
              <a:rPr dirty="0" sz="1600" spc="35">
                <a:solidFill>
                  <a:srgbClr val="2512BD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2512BD"/>
                </a:solidFill>
                <a:latin typeface="Calibri"/>
                <a:cs typeface="Calibri"/>
              </a:rPr>
              <a:t>LAN</a:t>
            </a:r>
            <a:endParaRPr sz="1600">
              <a:latin typeface="Calibri"/>
              <a:cs typeface="Calibri"/>
            </a:endParaRPr>
          </a:p>
          <a:p>
            <a:pPr marL="292100" indent="-199390">
              <a:lnSpc>
                <a:spcPct val="100000"/>
              </a:lnSpc>
              <a:buAutoNum type="arabicPeriod"/>
              <a:tabLst>
                <a:tab pos="292735" algn="l"/>
              </a:tabLst>
            </a:pPr>
            <a:r>
              <a:rPr dirty="0" sz="1600" spc="-5">
                <a:solidFill>
                  <a:srgbClr val="2512BD"/>
                </a:solidFill>
                <a:latin typeface="Calibri"/>
                <a:cs typeface="Calibri"/>
              </a:rPr>
              <a:t>NGUYỄN </a:t>
            </a:r>
            <a:r>
              <a:rPr dirty="0" sz="1600" spc="-10">
                <a:solidFill>
                  <a:srgbClr val="2512BD"/>
                </a:solidFill>
                <a:latin typeface="Calibri"/>
                <a:cs typeface="Calibri"/>
              </a:rPr>
              <a:t>HỒNG</a:t>
            </a:r>
            <a:r>
              <a:rPr dirty="0" sz="1600" spc="-15">
                <a:solidFill>
                  <a:srgbClr val="2512BD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2512BD"/>
                </a:solidFill>
                <a:latin typeface="Calibri"/>
                <a:cs typeface="Calibri"/>
              </a:rPr>
              <a:t>THẮM</a:t>
            </a:r>
            <a:endParaRPr sz="1600">
              <a:latin typeface="Calibri"/>
              <a:cs typeface="Calibri"/>
            </a:endParaRPr>
          </a:p>
          <a:p>
            <a:pPr marL="292100" indent="-199390">
              <a:lnSpc>
                <a:spcPct val="100000"/>
              </a:lnSpc>
              <a:buAutoNum type="arabicPeriod"/>
              <a:tabLst>
                <a:tab pos="292735" algn="l"/>
              </a:tabLst>
            </a:pPr>
            <a:r>
              <a:rPr dirty="0" sz="1600" spc="-25">
                <a:solidFill>
                  <a:srgbClr val="2512BD"/>
                </a:solidFill>
                <a:latin typeface="Calibri"/>
                <a:cs typeface="Calibri"/>
              </a:rPr>
              <a:t>LƯƠNG </a:t>
            </a:r>
            <a:r>
              <a:rPr dirty="0" sz="1600" spc="-10">
                <a:solidFill>
                  <a:srgbClr val="2512BD"/>
                </a:solidFill>
                <a:latin typeface="Calibri"/>
                <a:cs typeface="Calibri"/>
              </a:rPr>
              <a:t>THỊ THÚY</a:t>
            </a:r>
            <a:r>
              <a:rPr dirty="0" sz="1600">
                <a:solidFill>
                  <a:srgbClr val="2512BD"/>
                </a:solidFill>
                <a:latin typeface="Calibri"/>
                <a:cs typeface="Calibri"/>
              </a:rPr>
              <a:t> </a:t>
            </a:r>
            <a:r>
              <a:rPr dirty="0" sz="1600" spc="-30">
                <a:solidFill>
                  <a:srgbClr val="2512BD"/>
                </a:solidFill>
                <a:latin typeface="Calibri"/>
                <a:cs typeface="Calibri"/>
              </a:rPr>
              <a:t>VÂN</a:t>
            </a:r>
            <a:endParaRPr sz="1600">
              <a:latin typeface="Calibri"/>
              <a:cs typeface="Calibri"/>
            </a:endParaRPr>
          </a:p>
          <a:p>
            <a:pPr marL="292100" indent="-199390">
              <a:lnSpc>
                <a:spcPct val="100000"/>
              </a:lnSpc>
              <a:buAutoNum type="arabicPeriod"/>
              <a:tabLst>
                <a:tab pos="292735" algn="l"/>
              </a:tabLst>
            </a:pPr>
            <a:r>
              <a:rPr dirty="0" sz="1600" spc="-5">
                <a:solidFill>
                  <a:srgbClr val="2512BD"/>
                </a:solidFill>
                <a:latin typeface="Calibri"/>
                <a:cs typeface="Calibri"/>
              </a:rPr>
              <a:t>NGUYỄN </a:t>
            </a:r>
            <a:r>
              <a:rPr dirty="0" sz="1600" spc="-10">
                <a:solidFill>
                  <a:srgbClr val="2512BD"/>
                </a:solidFill>
                <a:latin typeface="Calibri"/>
                <a:cs typeface="Calibri"/>
              </a:rPr>
              <a:t>THỊ CẨM</a:t>
            </a:r>
            <a:r>
              <a:rPr dirty="0" sz="1600" spc="30">
                <a:solidFill>
                  <a:srgbClr val="2512BD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2512BD"/>
                </a:solidFill>
                <a:latin typeface="Calibri"/>
                <a:cs typeface="Calibri"/>
              </a:rPr>
              <a:t>NHUNG</a:t>
            </a:r>
            <a:endParaRPr sz="1600">
              <a:latin typeface="Calibri"/>
              <a:cs typeface="Calibri"/>
            </a:endParaRPr>
          </a:p>
          <a:p>
            <a:pPr marL="292100" indent="-199390">
              <a:lnSpc>
                <a:spcPct val="100000"/>
              </a:lnSpc>
              <a:buAutoNum type="arabicPeriod"/>
              <a:tabLst>
                <a:tab pos="292735" algn="l"/>
              </a:tabLst>
            </a:pPr>
            <a:r>
              <a:rPr dirty="0" sz="1600" spc="-10">
                <a:solidFill>
                  <a:srgbClr val="2512BD"/>
                </a:solidFill>
                <a:latin typeface="Calibri"/>
                <a:cs typeface="Calibri"/>
              </a:rPr>
              <a:t>TRẦN </a:t>
            </a:r>
            <a:r>
              <a:rPr dirty="0" sz="1600" spc="-5">
                <a:solidFill>
                  <a:srgbClr val="2512BD"/>
                </a:solidFill>
                <a:latin typeface="Calibri"/>
                <a:cs typeface="Calibri"/>
              </a:rPr>
              <a:t>THỊ THU</a:t>
            </a:r>
            <a:r>
              <a:rPr dirty="0" sz="1600" spc="5">
                <a:solidFill>
                  <a:srgbClr val="2512BD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2512BD"/>
                </a:solidFill>
                <a:latin typeface="Calibri"/>
                <a:cs typeface="Calibri"/>
              </a:rPr>
              <a:t>HƯƠNG</a:t>
            </a:r>
            <a:endParaRPr sz="1600">
              <a:latin typeface="Calibri"/>
              <a:cs typeface="Calibri"/>
            </a:endParaRPr>
          </a:p>
          <a:p>
            <a:pPr marL="292100" indent="-19939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92735" algn="l"/>
              </a:tabLst>
            </a:pPr>
            <a:r>
              <a:rPr dirty="0" sz="1600" spc="-5">
                <a:solidFill>
                  <a:srgbClr val="2512BD"/>
                </a:solidFill>
                <a:latin typeface="Calibri"/>
                <a:cs typeface="Calibri"/>
              </a:rPr>
              <a:t>NGUYỄN </a:t>
            </a:r>
            <a:r>
              <a:rPr dirty="0" sz="1600" spc="-15">
                <a:solidFill>
                  <a:srgbClr val="2512BD"/>
                </a:solidFill>
                <a:latin typeface="Calibri"/>
                <a:cs typeface="Calibri"/>
              </a:rPr>
              <a:t>XUÂN</a:t>
            </a:r>
            <a:r>
              <a:rPr dirty="0" sz="1600" spc="30">
                <a:solidFill>
                  <a:srgbClr val="2512BD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2512BD"/>
                </a:solidFill>
                <a:latin typeface="Calibri"/>
                <a:cs typeface="Calibri"/>
              </a:rPr>
              <a:t>PHÚ</a:t>
            </a:r>
            <a:endParaRPr sz="1600">
              <a:latin typeface="Calibri"/>
              <a:cs typeface="Calibri"/>
            </a:endParaRPr>
          </a:p>
          <a:p>
            <a:pPr marL="292100" indent="-199390">
              <a:lnSpc>
                <a:spcPct val="100000"/>
              </a:lnSpc>
              <a:buAutoNum type="arabicPeriod"/>
              <a:tabLst>
                <a:tab pos="292735" algn="l"/>
              </a:tabLst>
            </a:pPr>
            <a:r>
              <a:rPr dirty="0" sz="1600" spc="-20">
                <a:solidFill>
                  <a:srgbClr val="2512BD"/>
                </a:solidFill>
                <a:latin typeface="Calibri"/>
                <a:cs typeface="Calibri"/>
              </a:rPr>
              <a:t>ĐÀO </a:t>
            </a:r>
            <a:r>
              <a:rPr dirty="0" sz="1600" spc="-5">
                <a:solidFill>
                  <a:srgbClr val="2512BD"/>
                </a:solidFill>
                <a:latin typeface="Calibri"/>
                <a:cs typeface="Calibri"/>
              </a:rPr>
              <a:t>NHÃ</a:t>
            </a:r>
            <a:r>
              <a:rPr dirty="0" sz="1600" spc="30">
                <a:solidFill>
                  <a:srgbClr val="2512BD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2512BD"/>
                </a:solidFill>
                <a:latin typeface="Calibri"/>
                <a:cs typeface="Calibri"/>
              </a:rPr>
              <a:t>PHƯƠNG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36495" y="302514"/>
            <a:ext cx="5329555" cy="1235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88185" marR="5080" indent="-14605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1F0E9D"/>
                </a:solidFill>
                <a:latin typeface="Times New Roman"/>
                <a:cs typeface="Times New Roman"/>
              </a:rPr>
              <a:t>UỶ </a:t>
            </a:r>
            <a:r>
              <a:rPr dirty="0" sz="1800" b="1">
                <a:solidFill>
                  <a:srgbClr val="1F0E9D"/>
                </a:solidFill>
                <a:latin typeface="Times New Roman"/>
                <a:cs typeface="Times New Roman"/>
              </a:rPr>
              <a:t>BAN </a:t>
            </a:r>
            <a:r>
              <a:rPr dirty="0" sz="1800" spc="-5" b="1">
                <a:solidFill>
                  <a:srgbClr val="1F0E9D"/>
                </a:solidFill>
                <a:latin typeface="Times New Roman"/>
                <a:cs typeface="Times New Roman"/>
              </a:rPr>
              <a:t>NHÂN DÂN </a:t>
            </a:r>
            <a:r>
              <a:rPr dirty="0" sz="1800" b="1">
                <a:solidFill>
                  <a:srgbClr val="1F0E9D"/>
                </a:solidFill>
                <a:latin typeface="Times New Roman"/>
                <a:cs typeface="Times New Roman"/>
              </a:rPr>
              <a:t>THÀNH PHỐ </a:t>
            </a:r>
            <a:r>
              <a:rPr dirty="0" sz="1800" spc="-5" b="1">
                <a:solidFill>
                  <a:srgbClr val="1F0E9D"/>
                </a:solidFill>
                <a:latin typeface="Times New Roman"/>
                <a:cs typeface="Times New Roman"/>
              </a:rPr>
              <a:t>BIÊN</a:t>
            </a:r>
            <a:r>
              <a:rPr dirty="0" sz="1800" spc="-120" b="1">
                <a:solidFill>
                  <a:srgbClr val="1F0E9D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1F0E9D"/>
                </a:solidFill>
                <a:latin typeface="Times New Roman"/>
                <a:cs typeface="Times New Roman"/>
              </a:rPr>
              <a:t>HOÀ  </a:t>
            </a:r>
            <a:r>
              <a:rPr dirty="0" sz="1800" spc="-5" b="1">
                <a:solidFill>
                  <a:srgbClr val="1F0E9D"/>
                </a:solidFill>
                <a:latin typeface="Times New Roman"/>
                <a:cs typeface="Times New Roman"/>
              </a:rPr>
              <a:t>NHÓM VƯƠN</a:t>
            </a:r>
            <a:r>
              <a:rPr dirty="0" sz="1800" spc="-25" b="1">
                <a:solidFill>
                  <a:srgbClr val="1F0E9D"/>
                </a:solidFill>
                <a:latin typeface="Times New Roman"/>
                <a:cs typeface="Times New Roman"/>
              </a:rPr>
              <a:t> </a:t>
            </a:r>
            <a:r>
              <a:rPr dirty="0" sz="1800" spc="5" b="1">
                <a:solidFill>
                  <a:srgbClr val="1F0E9D"/>
                </a:solidFill>
                <a:latin typeface="Times New Roman"/>
                <a:cs typeface="Times New Roman"/>
              </a:rPr>
              <a:t>XA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GDPT 2018 – MODULE</a:t>
            </a:r>
            <a:r>
              <a:rPr dirty="0" sz="2400" spc="-40" b="1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9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83436"/>
            <a:ext cx="8892539" cy="4698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9143999" cy="18074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117347"/>
            <a:ext cx="9144000" cy="1440180"/>
          </a:xfrm>
          <a:custGeom>
            <a:avLst/>
            <a:gdLst/>
            <a:ahLst/>
            <a:cxnLst/>
            <a:rect l="l" t="t" r="r" b="b"/>
            <a:pathLst>
              <a:path w="9144000" h="1440180">
                <a:moveTo>
                  <a:pt x="0" y="1440179"/>
                </a:moveTo>
                <a:lnTo>
                  <a:pt x="9144000" y="1440179"/>
                </a:lnTo>
                <a:lnTo>
                  <a:pt x="9144000" y="0"/>
                </a:lnTo>
                <a:lnTo>
                  <a:pt x="0" y="0"/>
                </a:lnTo>
                <a:lnTo>
                  <a:pt x="0" y="1440179"/>
                </a:lnTo>
                <a:close/>
              </a:path>
            </a:pathLst>
          </a:custGeom>
          <a:ln w="57150">
            <a:solidFill>
              <a:srgbClr val="FF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2981" y="260350"/>
            <a:ext cx="878078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79625" marR="5080" indent="-206756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FF0000"/>
                </a:solidFill>
              </a:rPr>
              <a:t>CHỦ ĐỀ: </a:t>
            </a:r>
            <a:r>
              <a:rPr dirty="0" sz="3600">
                <a:solidFill>
                  <a:srgbClr val="FF0000"/>
                </a:solidFill>
              </a:rPr>
              <a:t>MĨ THUẬT CỦA CÁC </a:t>
            </a:r>
            <a:r>
              <a:rPr dirty="0" sz="3600" spc="-5">
                <a:solidFill>
                  <a:srgbClr val="FF0000"/>
                </a:solidFill>
              </a:rPr>
              <a:t>DÂN</a:t>
            </a:r>
            <a:r>
              <a:rPr dirty="0" sz="3600" spc="-459">
                <a:solidFill>
                  <a:srgbClr val="FF0000"/>
                </a:solidFill>
              </a:rPr>
              <a:t> </a:t>
            </a:r>
            <a:r>
              <a:rPr dirty="0" sz="3600">
                <a:solidFill>
                  <a:srgbClr val="FF0000"/>
                </a:solidFill>
              </a:rPr>
              <a:t>TỘC  THIỂU </a:t>
            </a:r>
            <a:r>
              <a:rPr dirty="0" sz="3600" spc="-5">
                <a:solidFill>
                  <a:srgbClr val="FF0000"/>
                </a:solidFill>
              </a:rPr>
              <a:t>SỐ VIỆT</a:t>
            </a:r>
            <a:r>
              <a:rPr dirty="0" sz="3600" spc="-155">
                <a:solidFill>
                  <a:srgbClr val="FF0000"/>
                </a:solidFill>
              </a:rPr>
              <a:t> </a:t>
            </a:r>
            <a:r>
              <a:rPr dirty="0" sz="3600" spc="-5">
                <a:solidFill>
                  <a:srgbClr val="FF0000"/>
                </a:solidFill>
              </a:rPr>
              <a:t>NAM</a:t>
            </a:r>
            <a:endParaRPr sz="3600"/>
          </a:p>
        </p:txBody>
      </p:sp>
      <p:sp>
        <p:nvSpPr>
          <p:cNvPr id="6" name="object 6"/>
          <p:cNvSpPr/>
          <p:nvPr/>
        </p:nvSpPr>
        <p:spPr>
          <a:xfrm>
            <a:off x="0" y="6019800"/>
            <a:ext cx="9144000" cy="838200"/>
          </a:xfrm>
          <a:custGeom>
            <a:avLst/>
            <a:gdLst/>
            <a:ahLst/>
            <a:cxnLst/>
            <a:rect l="l" t="t" r="r" b="b"/>
            <a:pathLst>
              <a:path w="9144000" h="838200">
                <a:moveTo>
                  <a:pt x="9144000" y="838198"/>
                </a:moveTo>
                <a:lnTo>
                  <a:pt x="9144000" y="0"/>
                </a:lnTo>
                <a:lnTo>
                  <a:pt x="0" y="0"/>
                </a:lnTo>
                <a:lnTo>
                  <a:pt x="0" y="838198"/>
                </a:lnTo>
                <a:lnTo>
                  <a:pt x="9144000" y="838198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77874" y="5969597"/>
            <a:ext cx="6988175" cy="9042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680"/>
              </a:spcBef>
            </a:pP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BÀI </a:t>
            </a:r>
            <a:r>
              <a:rPr dirty="0" sz="2400" b="1">
                <a:solidFill>
                  <a:srgbClr val="974707"/>
                </a:solidFill>
                <a:latin typeface="Times New Roman"/>
                <a:cs typeface="Times New Roman"/>
              </a:rPr>
              <a:t>: </a:t>
            </a: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TẠO </a:t>
            </a:r>
            <a:r>
              <a:rPr dirty="0" sz="2400" b="1">
                <a:solidFill>
                  <a:srgbClr val="974707"/>
                </a:solidFill>
                <a:latin typeface="Times New Roman"/>
                <a:cs typeface="Times New Roman"/>
              </a:rPr>
              <a:t>MẪU </a:t>
            </a: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NỀN </a:t>
            </a:r>
            <a:r>
              <a:rPr dirty="0" sz="2400" spc="-10" b="1">
                <a:solidFill>
                  <a:srgbClr val="974707"/>
                </a:solidFill>
                <a:latin typeface="Times New Roman"/>
                <a:cs typeface="Times New Roman"/>
              </a:rPr>
              <a:t>TRANG </a:t>
            </a: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TRÍ VỚI </a:t>
            </a:r>
            <a:r>
              <a:rPr dirty="0" sz="2400" b="1">
                <a:solidFill>
                  <a:srgbClr val="974707"/>
                </a:solidFill>
                <a:latin typeface="Times New Roman"/>
                <a:cs typeface="Times New Roman"/>
              </a:rPr>
              <a:t>HỌA</a:t>
            </a:r>
            <a:r>
              <a:rPr dirty="0" sz="2400" spc="-310" b="1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TIẾT</a:t>
            </a:r>
            <a:endParaRPr sz="2400">
              <a:latin typeface="Times New Roman"/>
              <a:cs typeface="Times New Roman"/>
            </a:endParaRPr>
          </a:p>
          <a:p>
            <a:pPr algn="ctr" marL="76200">
              <a:lnSpc>
                <a:spcPct val="100000"/>
              </a:lnSpc>
              <a:spcBef>
                <a:spcPts val="580"/>
              </a:spcBef>
            </a:pP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DÂN </a:t>
            </a:r>
            <a:r>
              <a:rPr dirty="0" sz="2400" b="1">
                <a:solidFill>
                  <a:srgbClr val="974707"/>
                </a:solidFill>
                <a:latin typeface="Times New Roman"/>
                <a:cs typeface="Times New Roman"/>
              </a:rPr>
              <a:t>TỘC THIỂU </a:t>
            </a: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SỐ VIỆT</a:t>
            </a:r>
            <a:r>
              <a:rPr dirty="0" sz="2400" spc="-175" b="1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974707"/>
                </a:solidFill>
                <a:latin typeface="Times New Roman"/>
                <a:cs typeface="Times New Roman"/>
              </a:rPr>
              <a:t>NAM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3817" y="172669"/>
            <a:ext cx="428307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C00000"/>
                </a:solidFill>
              </a:rPr>
              <a:t>YÊU CẦU CẦN</a:t>
            </a:r>
            <a:r>
              <a:rPr dirty="0" sz="3600" spc="-110">
                <a:solidFill>
                  <a:srgbClr val="C00000"/>
                </a:solidFill>
              </a:rPr>
              <a:t> </a:t>
            </a:r>
            <a:r>
              <a:rPr dirty="0" sz="3600">
                <a:solidFill>
                  <a:srgbClr val="C00000"/>
                </a:solidFill>
              </a:rPr>
              <a:t>ĐẠT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1450086" y="1053846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72236" y="1062071"/>
            <a:ext cx="8433435" cy="54463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238125">
              <a:lnSpc>
                <a:spcPct val="120000"/>
              </a:lnSpc>
              <a:spcBef>
                <a:spcPts val="95"/>
              </a:spcBef>
              <a:buChar char="-"/>
              <a:tabLst>
                <a:tab pos="292100" algn="l"/>
              </a:tabLst>
            </a:pPr>
            <a:r>
              <a:rPr dirty="0" sz="3200" spc="-5">
                <a:latin typeface="Times New Roman"/>
                <a:cs typeface="Times New Roman"/>
              </a:rPr>
              <a:t>Nhận </a:t>
            </a:r>
            <a:r>
              <a:rPr dirty="0" sz="3200">
                <a:latin typeface="Times New Roman"/>
                <a:cs typeface="Times New Roman"/>
              </a:rPr>
              <a:t>biết được </a:t>
            </a:r>
            <a:r>
              <a:rPr dirty="0" sz="3200" spc="5">
                <a:latin typeface="Times New Roman"/>
                <a:cs typeface="Times New Roman"/>
              </a:rPr>
              <a:t>cách </a:t>
            </a:r>
            <a:r>
              <a:rPr dirty="0" sz="3200" spc="-5">
                <a:latin typeface="Times New Roman"/>
                <a:cs typeface="Times New Roman"/>
              </a:rPr>
              <a:t>sắp </a:t>
            </a:r>
            <a:r>
              <a:rPr dirty="0" sz="3200">
                <a:latin typeface="Times New Roman"/>
                <a:cs typeface="Times New Roman"/>
              </a:rPr>
              <a:t>xếp hoạ tiết, màu </a:t>
            </a:r>
            <a:r>
              <a:rPr dirty="0" sz="3200" spc="-5">
                <a:latin typeface="Times New Roman"/>
                <a:cs typeface="Times New Roman"/>
              </a:rPr>
              <a:t>sắc  </a:t>
            </a:r>
            <a:r>
              <a:rPr dirty="0" sz="3200">
                <a:latin typeface="Times New Roman"/>
                <a:cs typeface="Times New Roman"/>
              </a:rPr>
              <a:t>trong mẫu vẽ vải của dân tộc thiểu</a:t>
            </a:r>
            <a:r>
              <a:rPr dirty="0" sz="3200" spc="-1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số.</a:t>
            </a:r>
            <a:endParaRPr sz="3200">
              <a:latin typeface="Times New Roman"/>
              <a:cs typeface="Times New Roman"/>
            </a:endParaRPr>
          </a:p>
          <a:p>
            <a:pPr marL="38735" marR="100330">
              <a:lnSpc>
                <a:spcPts val="4610"/>
              </a:lnSpc>
              <a:spcBef>
                <a:spcPts val="209"/>
              </a:spcBef>
              <a:buChar char="-"/>
              <a:tabLst>
                <a:tab pos="267970" algn="l"/>
              </a:tabLst>
            </a:pPr>
            <a:r>
              <a:rPr dirty="0" sz="3200">
                <a:latin typeface="Times New Roman"/>
                <a:cs typeface="Times New Roman"/>
              </a:rPr>
              <a:t>Tạo được </a:t>
            </a:r>
            <a:r>
              <a:rPr dirty="0" sz="3200" spc="5">
                <a:latin typeface="Times New Roman"/>
                <a:cs typeface="Times New Roman"/>
              </a:rPr>
              <a:t>khuôn </a:t>
            </a:r>
            <a:r>
              <a:rPr dirty="0" sz="3200">
                <a:latin typeface="Times New Roman"/>
                <a:cs typeface="Times New Roman"/>
              </a:rPr>
              <a:t>in với hình </a:t>
            </a:r>
            <a:r>
              <a:rPr dirty="0" sz="3200" spc="5">
                <a:latin typeface="Times New Roman"/>
                <a:cs typeface="Times New Roman"/>
              </a:rPr>
              <a:t>hoạ </a:t>
            </a:r>
            <a:r>
              <a:rPr dirty="0" sz="3200">
                <a:latin typeface="Times New Roman"/>
                <a:cs typeface="Times New Roman"/>
              </a:rPr>
              <a:t>tiết </a:t>
            </a:r>
            <a:r>
              <a:rPr dirty="0" sz="3200" spc="5">
                <a:latin typeface="Times New Roman"/>
                <a:cs typeface="Times New Roman"/>
              </a:rPr>
              <a:t>dân </a:t>
            </a:r>
            <a:r>
              <a:rPr dirty="0" sz="3200">
                <a:latin typeface="Times New Roman"/>
                <a:cs typeface="Times New Roman"/>
              </a:rPr>
              <a:t>tộc</a:t>
            </a:r>
            <a:r>
              <a:rPr dirty="0" sz="3200" spc="-18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thiểu  số.</a:t>
            </a:r>
            <a:endParaRPr sz="3200">
              <a:latin typeface="Times New Roman"/>
              <a:cs typeface="Times New Roman"/>
            </a:endParaRPr>
          </a:p>
          <a:p>
            <a:pPr lvl="1" marL="229870" indent="-38735">
              <a:lnSpc>
                <a:spcPct val="100000"/>
              </a:lnSpc>
              <a:spcBef>
                <a:spcPts val="325"/>
              </a:spcBef>
              <a:buChar char="-"/>
              <a:tabLst>
                <a:tab pos="427990" algn="l"/>
              </a:tabLst>
            </a:pPr>
            <a:r>
              <a:rPr dirty="0" sz="3200" spc="-5">
                <a:latin typeface="Times New Roman"/>
                <a:cs typeface="Times New Roman"/>
              </a:rPr>
              <a:t>Sử </a:t>
            </a:r>
            <a:r>
              <a:rPr dirty="0" sz="3200" spc="5">
                <a:latin typeface="Times New Roman"/>
                <a:cs typeface="Times New Roman"/>
              </a:rPr>
              <a:t>dụng khuôn </a:t>
            </a:r>
            <a:r>
              <a:rPr dirty="0" sz="3200">
                <a:latin typeface="Times New Roman"/>
                <a:cs typeface="Times New Roman"/>
              </a:rPr>
              <a:t>để in được </a:t>
            </a:r>
            <a:r>
              <a:rPr dirty="0" sz="3200" spc="5">
                <a:latin typeface="Times New Roman"/>
                <a:cs typeface="Times New Roman"/>
              </a:rPr>
              <a:t>nền </a:t>
            </a:r>
            <a:r>
              <a:rPr dirty="0" sz="3200">
                <a:latin typeface="Times New Roman"/>
                <a:cs typeface="Times New Roman"/>
              </a:rPr>
              <a:t>trang trí</a:t>
            </a:r>
            <a:r>
              <a:rPr dirty="0" sz="3200" spc="-1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theo</a:t>
            </a:r>
            <a:endParaRPr sz="3200">
              <a:latin typeface="Times New Roman"/>
              <a:cs typeface="Times New Roman"/>
            </a:endParaRPr>
          </a:p>
          <a:p>
            <a:pPr marL="191135">
              <a:lnSpc>
                <a:spcPct val="100000"/>
              </a:lnSpc>
              <a:spcBef>
                <a:spcPts val="770"/>
              </a:spcBef>
            </a:pPr>
            <a:r>
              <a:rPr dirty="0" sz="3200">
                <a:latin typeface="Times New Roman"/>
                <a:cs typeface="Times New Roman"/>
              </a:rPr>
              <a:t>nguyên </a:t>
            </a:r>
            <a:r>
              <a:rPr dirty="0" sz="3200" spc="-5">
                <a:latin typeface="Times New Roman"/>
                <a:cs typeface="Times New Roman"/>
              </a:rPr>
              <a:t>lí </a:t>
            </a:r>
            <a:r>
              <a:rPr dirty="0" sz="3200">
                <a:latin typeface="Times New Roman"/>
                <a:cs typeface="Times New Roman"/>
              </a:rPr>
              <a:t>lặp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lại.</a:t>
            </a:r>
            <a:endParaRPr sz="3200">
              <a:latin typeface="Times New Roman"/>
              <a:cs typeface="Times New Roman"/>
            </a:endParaRPr>
          </a:p>
          <a:p>
            <a:pPr lvl="1" marL="229870" marR="5080">
              <a:lnSpc>
                <a:spcPct val="120000"/>
              </a:lnSpc>
              <a:spcBef>
                <a:spcPts val="1435"/>
              </a:spcBef>
              <a:buChar char="-"/>
              <a:tabLst>
                <a:tab pos="466725" algn="l"/>
              </a:tabLst>
            </a:pPr>
            <a:r>
              <a:rPr dirty="0" sz="3200">
                <a:latin typeface="Times New Roman"/>
                <a:cs typeface="Times New Roman"/>
              </a:rPr>
              <a:t>Chia sẻ được ý tưởng </a:t>
            </a:r>
            <a:r>
              <a:rPr dirty="0" sz="3200" spc="5">
                <a:latin typeface="Times New Roman"/>
                <a:cs typeface="Times New Roman"/>
              </a:rPr>
              <a:t>vận dụng, phát huy các</a:t>
            </a:r>
            <a:r>
              <a:rPr dirty="0" sz="3200" spc="-19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giá  trị văn hoá nghệ thuật truyền thống </a:t>
            </a:r>
            <a:r>
              <a:rPr dirty="0" sz="3200" spc="5">
                <a:latin typeface="Times New Roman"/>
                <a:cs typeface="Times New Roman"/>
              </a:rPr>
              <a:t>của </a:t>
            </a:r>
            <a:r>
              <a:rPr dirty="0" sz="3200">
                <a:latin typeface="Times New Roman"/>
                <a:cs typeface="Times New Roman"/>
              </a:rPr>
              <a:t>dân tộc  trong </a:t>
            </a:r>
            <a:r>
              <a:rPr dirty="0" sz="3200" spc="5">
                <a:latin typeface="Times New Roman"/>
                <a:cs typeface="Times New Roman"/>
              </a:rPr>
              <a:t>học </a:t>
            </a:r>
            <a:r>
              <a:rPr dirty="0" sz="3200">
                <a:latin typeface="Times New Roman"/>
                <a:cs typeface="Times New Roman"/>
              </a:rPr>
              <a:t>tập và </a:t>
            </a:r>
            <a:r>
              <a:rPr dirty="0" sz="3200" spc="5">
                <a:latin typeface="Times New Roman"/>
                <a:cs typeface="Times New Roman"/>
              </a:rPr>
              <a:t>cuộc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sống.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7717" y="207721"/>
            <a:ext cx="4605020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 b="1">
                <a:solidFill>
                  <a:srgbClr val="C00000"/>
                </a:solidFill>
                <a:latin typeface="Times New Roman"/>
                <a:cs typeface="Times New Roman"/>
              </a:rPr>
              <a:t>HOẠT ĐỘNG KHÁM</a:t>
            </a:r>
            <a:r>
              <a:rPr dirty="0" sz="3000" spc="-8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C00000"/>
                </a:solidFill>
                <a:latin typeface="Times New Roman"/>
                <a:cs typeface="Times New Roman"/>
              </a:rPr>
              <a:t>PHÁ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75994" y="742950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98398" y="825753"/>
            <a:ext cx="8068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2512BD"/>
                </a:solidFill>
                <a:latin typeface="Times New Roman"/>
                <a:cs typeface="Times New Roman"/>
              </a:rPr>
              <a:t>1.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QUAN SÁT </a:t>
            </a:r>
            <a:r>
              <a:rPr dirty="0" sz="2400" b="1">
                <a:solidFill>
                  <a:srgbClr val="2512BD"/>
                </a:solidFill>
                <a:latin typeface="Times New Roman"/>
                <a:cs typeface="Times New Roman"/>
              </a:rPr>
              <a:t>–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NHẬN </a:t>
            </a:r>
            <a:r>
              <a:rPr dirty="0" sz="2400" b="1">
                <a:solidFill>
                  <a:srgbClr val="2512BD"/>
                </a:solidFill>
                <a:latin typeface="Times New Roman"/>
                <a:cs typeface="Times New Roman"/>
              </a:rPr>
              <a:t>THỨC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VỀ </a:t>
            </a:r>
            <a:r>
              <a:rPr dirty="0" sz="2400" b="1">
                <a:solidFill>
                  <a:srgbClr val="2512BD"/>
                </a:solidFill>
                <a:latin typeface="Times New Roman"/>
                <a:cs typeface="Times New Roman"/>
              </a:rPr>
              <a:t>HÌNH THỨC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KHUÔN</a:t>
            </a:r>
            <a:r>
              <a:rPr dirty="0" sz="2400" spc="-204" b="1">
                <a:solidFill>
                  <a:srgbClr val="2512BD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79264" y="2735579"/>
            <a:ext cx="4300728" cy="3454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4007" y="2735579"/>
            <a:ext cx="4715256" cy="3354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17295" y="1244041"/>
            <a:ext cx="5920740" cy="10020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Char char="-"/>
              <a:tabLst>
                <a:tab pos="299720" algn="l"/>
              </a:tabLst>
            </a:pPr>
            <a:r>
              <a:rPr dirty="0" b="0">
                <a:solidFill>
                  <a:srgbClr val="000000"/>
                </a:solidFill>
                <a:latin typeface="Times New Roman"/>
                <a:cs typeface="Times New Roman"/>
              </a:rPr>
              <a:t>Nét, hình hoạ tiết trên khuôn</a:t>
            </a:r>
            <a:r>
              <a:rPr dirty="0" spc="-130" b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b="0">
                <a:solidFill>
                  <a:srgbClr val="000000"/>
                </a:solidFill>
                <a:latin typeface="Times New Roman"/>
                <a:cs typeface="Times New Roman"/>
              </a:rPr>
              <a:t>in.</a:t>
            </a:r>
          </a:p>
          <a:p>
            <a:pPr marL="299085" indent="-286385">
              <a:lnSpc>
                <a:spcPct val="100000"/>
              </a:lnSpc>
              <a:buChar char="-"/>
              <a:tabLst>
                <a:tab pos="299720" algn="l"/>
              </a:tabLst>
            </a:pPr>
            <a:r>
              <a:rPr dirty="0" b="0">
                <a:solidFill>
                  <a:srgbClr val="000000"/>
                </a:solidFill>
                <a:latin typeface="Times New Roman"/>
                <a:cs typeface="Times New Roman"/>
              </a:rPr>
              <a:t>Vật liệu và </a:t>
            </a:r>
            <a:r>
              <a:rPr dirty="0" spc="5" b="0">
                <a:solidFill>
                  <a:srgbClr val="000000"/>
                </a:solidFill>
                <a:latin typeface="Times New Roman"/>
                <a:cs typeface="Times New Roman"/>
              </a:rPr>
              <a:t>các </a:t>
            </a:r>
            <a:r>
              <a:rPr dirty="0" b="0">
                <a:solidFill>
                  <a:srgbClr val="000000"/>
                </a:solidFill>
                <a:latin typeface="Times New Roman"/>
                <a:cs typeface="Times New Roman"/>
              </a:rPr>
              <a:t>hình thức </a:t>
            </a:r>
            <a:r>
              <a:rPr dirty="0" spc="5" b="0">
                <a:solidFill>
                  <a:srgbClr val="000000"/>
                </a:solidFill>
                <a:latin typeface="Times New Roman"/>
                <a:cs typeface="Times New Roman"/>
              </a:rPr>
              <a:t>khuôn</a:t>
            </a:r>
            <a:r>
              <a:rPr dirty="0" spc="-130" b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pc="-5" b="0">
                <a:solidFill>
                  <a:srgbClr val="000000"/>
                </a:solidFill>
                <a:latin typeface="Times New Roman"/>
                <a:cs typeface="Times New Roman"/>
              </a:rPr>
              <a:t>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7717" y="207721"/>
            <a:ext cx="4605020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 b="1">
                <a:solidFill>
                  <a:srgbClr val="C00000"/>
                </a:solidFill>
                <a:latin typeface="Times New Roman"/>
                <a:cs typeface="Times New Roman"/>
              </a:rPr>
              <a:t>HOẠT ĐỘNG KHÁM</a:t>
            </a:r>
            <a:r>
              <a:rPr dirty="0" sz="3000" spc="-8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C00000"/>
                </a:solidFill>
                <a:latin typeface="Times New Roman"/>
                <a:cs typeface="Times New Roman"/>
              </a:rPr>
              <a:t>PHÁ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75994" y="742950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98398" y="825753"/>
            <a:ext cx="8068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2512BD"/>
                </a:solidFill>
                <a:latin typeface="Times New Roman"/>
                <a:cs typeface="Times New Roman"/>
              </a:rPr>
              <a:t>1.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QUAN SÁT </a:t>
            </a:r>
            <a:r>
              <a:rPr dirty="0" sz="2400" b="1">
                <a:solidFill>
                  <a:srgbClr val="2512BD"/>
                </a:solidFill>
                <a:latin typeface="Times New Roman"/>
                <a:cs typeface="Times New Roman"/>
              </a:rPr>
              <a:t>–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NHẬN </a:t>
            </a:r>
            <a:r>
              <a:rPr dirty="0" sz="2400" b="1">
                <a:solidFill>
                  <a:srgbClr val="2512BD"/>
                </a:solidFill>
                <a:latin typeface="Times New Roman"/>
                <a:cs typeface="Times New Roman"/>
              </a:rPr>
              <a:t>THỨC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VỀ </a:t>
            </a:r>
            <a:r>
              <a:rPr dirty="0" sz="2400" b="1">
                <a:solidFill>
                  <a:srgbClr val="2512BD"/>
                </a:solidFill>
                <a:latin typeface="Times New Roman"/>
                <a:cs typeface="Times New Roman"/>
              </a:rPr>
              <a:t>HÌNH THỨC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KHUÔN</a:t>
            </a:r>
            <a:r>
              <a:rPr dirty="0" sz="2400" spc="-204" b="1">
                <a:solidFill>
                  <a:srgbClr val="2512BD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2512BD"/>
                </a:solidFill>
                <a:latin typeface="Times New Roman"/>
                <a:cs typeface="Times New Roman"/>
              </a:rPr>
              <a:t>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1459" y="1330452"/>
            <a:ext cx="8263128" cy="5111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1135">
              <a:lnSpc>
                <a:spcPct val="100000"/>
              </a:lnSpc>
              <a:spcBef>
                <a:spcPts val="100"/>
              </a:spcBef>
            </a:pPr>
            <a:r>
              <a:rPr dirty="0"/>
              <a:t>TRÒ </a:t>
            </a:r>
            <a:r>
              <a:rPr dirty="0" spc="-5"/>
              <a:t>CHƠI </a:t>
            </a:r>
            <a:r>
              <a:rPr dirty="0"/>
              <a:t>KHÁM PHÁ MỘT </a:t>
            </a:r>
            <a:r>
              <a:rPr dirty="0" spc="-10"/>
              <a:t>SỐ </a:t>
            </a:r>
            <a:r>
              <a:rPr dirty="0"/>
              <a:t>HÌNH</a:t>
            </a:r>
            <a:r>
              <a:rPr dirty="0" spc="-175"/>
              <a:t> </a:t>
            </a:r>
            <a:r>
              <a:rPr dirty="0"/>
              <a:t>THỨC</a:t>
            </a:r>
          </a:p>
        </p:txBody>
      </p:sp>
      <p:sp>
        <p:nvSpPr>
          <p:cNvPr id="3" name="object 3"/>
          <p:cNvSpPr/>
          <p:nvPr/>
        </p:nvSpPr>
        <p:spPr>
          <a:xfrm>
            <a:off x="208788" y="1309116"/>
            <a:ext cx="8935212" cy="2923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78509" y="4442205"/>
            <a:ext cx="27311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 b="1">
                <a:solidFill>
                  <a:srgbClr val="FF0000"/>
                </a:solidFill>
                <a:latin typeface="Tw Cen MT"/>
                <a:cs typeface="Tw Cen MT"/>
              </a:rPr>
              <a:t>(Dân t</a:t>
            </a:r>
            <a:r>
              <a:rPr dirty="0" sz="3600" spc="-5" b="1">
                <a:solidFill>
                  <a:srgbClr val="FF0000"/>
                </a:solidFill>
                <a:latin typeface="Calibri"/>
                <a:cs typeface="Calibri"/>
              </a:rPr>
              <a:t>ộ</a:t>
            </a:r>
            <a:r>
              <a:rPr dirty="0" sz="3600" spc="-5" b="1">
                <a:solidFill>
                  <a:srgbClr val="FF0000"/>
                </a:solidFill>
                <a:latin typeface="Tw Cen MT"/>
                <a:cs typeface="Tw Cen MT"/>
              </a:rPr>
              <a:t>c </a:t>
            </a:r>
            <a:r>
              <a:rPr dirty="0" sz="3600" b="1">
                <a:solidFill>
                  <a:srgbClr val="FF0000"/>
                </a:solidFill>
                <a:latin typeface="Tw Cen MT"/>
                <a:cs typeface="Tw Cen MT"/>
              </a:rPr>
              <a:t>Ê</a:t>
            </a:r>
            <a:r>
              <a:rPr dirty="0" sz="3600" spc="-35" b="1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dirty="0" sz="3600" spc="-5" b="1">
                <a:solidFill>
                  <a:srgbClr val="FF0000"/>
                </a:solidFill>
                <a:latin typeface="Tw Cen MT"/>
                <a:cs typeface="Tw Cen MT"/>
              </a:rPr>
              <a:t>Đê)</a:t>
            </a:r>
            <a:endParaRPr sz="3600">
              <a:latin typeface="Tw Cen MT"/>
              <a:cs typeface="Tw Cen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08853" y="4514215"/>
            <a:ext cx="300418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 b="1">
                <a:solidFill>
                  <a:srgbClr val="FF0000"/>
                </a:solidFill>
                <a:latin typeface="Tw Cen MT"/>
                <a:cs typeface="Tw Cen MT"/>
              </a:rPr>
              <a:t>Dân t</a:t>
            </a:r>
            <a:r>
              <a:rPr dirty="0" sz="3600" spc="-5" b="1">
                <a:solidFill>
                  <a:srgbClr val="FF0000"/>
                </a:solidFill>
                <a:latin typeface="Calibri"/>
                <a:cs typeface="Calibri"/>
              </a:rPr>
              <a:t>ộ</a:t>
            </a:r>
            <a:r>
              <a:rPr dirty="0" sz="3600" spc="-5" b="1">
                <a:solidFill>
                  <a:srgbClr val="FF0000"/>
                </a:solidFill>
                <a:latin typeface="Tw Cen MT"/>
                <a:cs typeface="Tw Cen MT"/>
              </a:rPr>
              <a:t>c </a:t>
            </a:r>
            <a:r>
              <a:rPr dirty="0" sz="3600" b="1">
                <a:solidFill>
                  <a:srgbClr val="FF0000"/>
                </a:solidFill>
                <a:latin typeface="Tw Cen MT"/>
                <a:cs typeface="Tw Cen MT"/>
              </a:rPr>
              <a:t>Gia</a:t>
            </a:r>
            <a:r>
              <a:rPr dirty="0" sz="3600" spc="-40" b="1">
                <a:solidFill>
                  <a:srgbClr val="FF0000"/>
                </a:solidFill>
                <a:latin typeface="Tw Cen MT"/>
                <a:cs typeface="Tw Cen MT"/>
              </a:rPr>
              <a:t> Rai</a:t>
            </a:r>
            <a:endParaRPr sz="36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1135">
              <a:lnSpc>
                <a:spcPct val="100000"/>
              </a:lnSpc>
              <a:spcBef>
                <a:spcPts val="100"/>
              </a:spcBef>
            </a:pPr>
            <a:r>
              <a:rPr dirty="0"/>
              <a:t>TRÒ </a:t>
            </a:r>
            <a:r>
              <a:rPr dirty="0" spc="-5"/>
              <a:t>CHƠI </a:t>
            </a:r>
            <a:r>
              <a:rPr dirty="0"/>
              <a:t>KHÁM PHÁ MỘT </a:t>
            </a:r>
            <a:r>
              <a:rPr dirty="0" spc="-10"/>
              <a:t>SỐ </a:t>
            </a:r>
            <a:r>
              <a:rPr dirty="0"/>
              <a:t>HÌNH</a:t>
            </a:r>
            <a:r>
              <a:rPr dirty="0" spc="-175"/>
              <a:t> </a:t>
            </a:r>
            <a:r>
              <a:rPr dirty="0"/>
              <a:t>THỨC</a:t>
            </a:r>
          </a:p>
        </p:txBody>
      </p:sp>
      <p:sp>
        <p:nvSpPr>
          <p:cNvPr id="3" name="object 3"/>
          <p:cNvSpPr/>
          <p:nvPr/>
        </p:nvSpPr>
        <p:spPr>
          <a:xfrm>
            <a:off x="310895" y="981455"/>
            <a:ext cx="4287012" cy="2813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94612" y="4157217"/>
            <a:ext cx="260413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Dân t</a:t>
            </a:r>
            <a:r>
              <a:rPr dirty="0" sz="3200" b="1">
                <a:solidFill>
                  <a:srgbClr val="FF0000"/>
                </a:solidFill>
                <a:latin typeface="Calibri"/>
                <a:cs typeface="Calibri"/>
              </a:rPr>
              <a:t>ộ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c </a:t>
            </a:r>
            <a:r>
              <a:rPr dirty="0" sz="3200" spc="-5" b="1">
                <a:solidFill>
                  <a:srgbClr val="FF0000"/>
                </a:solidFill>
                <a:latin typeface="Tw Cen MT"/>
                <a:cs typeface="Tw Cen MT"/>
              </a:rPr>
              <a:t>Hà</a:t>
            </a:r>
            <a:r>
              <a:rPr dirty="0" sz="3200" spc="-80" b="1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Nhì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43628" y="981455"/>
            <a:ext cx="4287012" cy="28072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321934" y="4191380"/>
            <a:ext cx="275336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Dân t</a:t>
            </a:r>
            <a:r>
              <a:rPr dirty="0" sz="3200" b="1">
                <a:solidFill>
                  <a:srgbClr val="FF0000"/>
                </a:solidFill>
                <a:latin typeface="Calibri"/>
                <a:cs typeface="Calibri"/>
              </a:rPr>
              <a:t>ộ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c</a:t>
            </a:r>
            <a:r>
              <a:rPr dirty="0" sz="3200" spc="-85" b="1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H’Mông</a:t>
            </a:r>
            <a:endParaRPr sz="32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1135">
              <a:lnSpc>
                <a:spcPct val="100000"/>
              </a:lnSpc>
              <a:spcBef>
                <a:spcPts val="100"/>
              </a:spcBef>
            </a:pPr>
            <a:r>
              <a:rPr dirty="0"/>
              <a:t>TRÒ </a:t>
            </a:r>
            <a:r>
              <a:rPr dirty="0" spc="-5"/>
              <a:t>CHƠI </a:t>
            </a:r>
            <a:r>
              <a:rPr dirty="0"/>
              <a:t>KHÁM PHÁ MỘT </a:t>
            </a:r>
            <a:r>
              <a:rPr dirty="0" spc="-10"/>
              <a:t>SỐ </a:t>
            </a:r>
            <a:r>
              <a:rPr dirty="0"/>
              <a:t>HÌNH</a:t>
            </a:r>
            <a:r>
              <a:rPr dirty="0" spc="-175"/>
              <a:t> </a:t>
            </a:r>
            <a:r>
              <a:rPr dirty="0"/>
              <a:t>THỨC</a:t>
            </a:r>
          </a:p>
        </p:txBody>
      </p:sp>
      <p:sp>
        <p:nvSpPr>
          <p:cNvPr id="3" name="object 3"/>
          <p:cNvSpPr/>
          <p:nvPr/>
        </p:nvSpPr>
        <p:spPr>
          <a:xfrm>
            <a:off x="179831" y="1557527"/>
            <a:ext cx="4419600" cy="2878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34339" y="4670552"/>
            <a:ext cx="267144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 b="1">
                <a:solidFill>
                  <a:srgbClr val="FF0000"/>
                </a:solidFill>
                <a:latin typeface="Arial"/>
                <a:cs typeface="Arial"/>
              </a:rPr>
              <a:t>Dân tộc</a:t>
            </a:r>
            <a:r>
              <a:rPr dirty="0" sz="28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800" spc="-5" b="1">
                <a:solidFill>
                  <a:srgbClr val="FF0000"/>
                </a:solidFill>
                <a:latin typeface="Arial"/>
                <a:cs typeface="Arial"/>
              </a:rPr>
              <a:t>Mường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00" y="1592580"/>
            <a:ext cx="4553711" cy="2951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443854" y="4649470"/>
            <a:ext cx="234950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Dân t</a:t>
            </a:r>
            <a:r>
              <a:rPr dirty="0" sz="3200" b="1">
                <a:solidFill>
                  <a:srgbClr val="FF0000"/>
                </a:solidFill>
                <a:latin typeface="Calibri"/>
                <a:cs typeface="Calibri"/>
              </a:rPr>
              <a:t>ộ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c</a:t>
            </a:r>
            <a:r>
              <a:rPr dirty="0" sz="3200" spc="-80" b="1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Nùng</a:t>
            </a:r>
            <a:endParaRPr sz="32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1135">
              <a:lnSpc>
                <a:spcPct val="100000"/>
              </a:lnSpc>
              <a:spcBef>
                <a:spcPts val="100"/>
              </a:spcBef>
            </a:pPr>
            <a:r>
              <a:rPr dirty="0"/>
              <a:t>TRÒ </a:t>
            </a:r>
            <a:r>
              <a:rPr dirty="0" spc="-5"/>
              <a:t>CHƠI </a:t>
            </a:r>
            <a:r>
              <a:rPr dirty="0"/>
              <a:t>KHÁM PHÁ MỘT </a:t>
            </a:r>
            <a:r>
              <a:rPr dirty="0" spc="-10"/>
              <a:t>SỐ </a:t>
            </a:r>
            <a:r>
              <a:rPr dirty="0"/>
              <a:t>HÌNH</a:t>
            </a:r>
            <a:r>
              <a:rPr dirty="0" spc="-175"/>
              <a:t> </a:t>
            </a:r>
            <a:r>
              <a:rPr dirty="0"/>
              <a:t>THỨC</a:t>
            </a:r>
          </a:p>
        </p:txBody>
      </p:sp>
      <p:sp>
        <p:nvSpPr>
          <p:cNvPr id="3" name="object 3"/>
          <p:cNvSpPr/>
          <p:nvPr/>
        </p:nvSpPr>
        <p:spPr>
          <a:xfrm>
            <a:off x="251459" y="1303019"/>
            <a:ext cx="4463796" cy="29397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266571" y="4517263"/>
            <a:ext cx="215201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Dân t</a:t>
            </a:r>
            <a:r>
              <a:rPr dirty="0" sz="3200" b="1">
                <a:solidFill>
                  <a:srgbClr val="FF0000"/>
                </a:solidFill>
                <a:latin typeface="Calibri"/>
                <a:cs typeface="Calibri"/>
              </a:rPr>
              <a:t>ộ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c</a:t>
            </a:r>
            <a:r>
              <a:rPr dirty="0" sz="3200" spc="-85" b="1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Thái</a:t>
            </a:r>
            <a:endParaRPr sz="3200">
              <a:latin typeface="Tw Cen MT"/>
              <a:cs typeface="Tw Cen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99432" y="1341119"/>
            <a:ext cx="4465320" cy="2938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498972" y="4536185"/>
            <a:ext cx="245427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Dân t</a:t>
            </a:r>
            <a:r>
              <a:rPr dirty="0" sz="3200" b="1">
                <a:solidFill>
                  <a:srgbClr val="FF0000"/>
                </a:solidFill>
                <a:latin typeface="Calibri"/>
                <a:cs typeface="Calibri"/>
              </a:rPr>
              <a:t>ộ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c Ba</a:t>
            </a:r>
            <a:r>
              <a:rPr dirty="0" sz="3200" spc="-80" b="1">
                <a:solidFill>
                  <a:srgbClr val="FF0000"/>
                </a:solidFill>
                <a:latin typeface="Tw Cen MT"/>
                <a:cs typeface="Tw Cen MT"/>
              </a:rPr>
              <a:t> </a:t>
            </a:r>
            <a:r>
              <a:rPr dirty="0" sz="3200" b="1">
                <a:solidFill>
                  <a:srgbClr val="FF0000"/>
                </a:solidFill>
                <a:latin typeface="Tw Cen MT"/>
                <a:cs typeface="Tw Cen MT"/>
              </a:rPr>
              <a:t>Na</a:t>
            </a:r>
            <a:endParaRPr sz="3200">
              <a:latin typeface="Tw Cen MT"/>
              <a:cs typeface="Tw Cen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913637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83158" y="478663"/>
            <a:ext cx="7778750" cy="6965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b="1">
                <a:solidFill>
                  <a:srgbClr val="FF0000"/>
                </a:solidFill>
                <a:latin typeface="Times New Roman"/>
                <a:cs typeface="Times New Roman"/>
              </a:rPr>
              <a:t>TRÒ </a:t>
            </a:r>
            <a:r>
              <a:rPr dirty="0" sz="4400" spc="-5" b="1">
                <a:solidFill>
                  <a:srgbClr val="FF0000"/>
                </a:solidFill>
                <a:latin typeface="Times New Roman"/>
                <a:cs typeface="Times New Roman"/>
              </a:rPr>
              <a:t>CHƠI </a:t>
            </a:r>
            <a:r>
              <a:rPr dirty="0" sz="4400" b="1">
                <a:solidFill>
                  <a:srgbClr val="FF0000"/>
                </a:solidFill>
                <a:latin typeface="Times New Roman"/>
                <a:cs typeface="Times New Roman"/>
              </a:rPr>
              <a:t>LẬT </a:t>
            </a:r>
            <a:r>
              <a:rPr dirty="0" sz="4400" spc="-5" b="1">
                <a:solidFill>
                  <a:srgbClr val="FF0000"/>
                </a:solidFill>
                <a:latin typeface="Times New Roman"/>
                <a:cs typeface="Times New Roman"/>
              </a:rPr>
              <a:t>MẢNH</a:t>
            </a:r>
            <a:r>
              <a:rPr dirty="0" sz="4400" spc="-13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4400" spc="-5" b="1">
                <a:solidFill>
                  <a:srgbClr val="FF0000"/>
                </a:solidFill>
                <a:latin typeface="Times New Roman"/>
                <a:cs typeface="Times New Roman"/>
              </a:rPr>
              <a:t>GHÉP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5940" y="1594230"/>
            <a:ext cx="634174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25" b="0">
                <a:solidFill>
                  <a:srgbClr val="000000"/>
                </a:solidFill>
                <a:latin typeface="Calibri"/>
                <a:cs typeface="Calibri"/>
              </a:rPr>
              <a:t>Trò </a:t>
            </a:r>
            <a:r>
              <a:rPr dirty="0" sz="4800" b="0">
                <a:solidFill>
                  <a:srgbClr val="000000"/>
                </a:solidFill>
                <a:latin typeface="Calibri"/>
                <a:cs typeface="Calibri"/>
              </a:rPr>
              <a:t>chơi </a:t>
            </a:r>
            <a:r>
              <a:rPr dirty="0" sz="4800" spc="-15" b="0">
                <a:solidFill>
                  <a:srgbClr val="000000"/>
                </a:solidFill>
                <a:latin typeface="Calibri"/>
                <a:cs typeface="Calibri"/>
              </a:rPr>
              <a:t>“Lật </a:t>
            </a:r>
            <a:r>
              <a:rPr dirty="0" sz="4800" b="0">
                <a:solidFill>
                  <a:srgbClr val="000000"/>
                </a:solidFill>
                <a:latin typeface="Calibri"/>
                <a:cs typeface="Calibri"/>
              </a:rPr>
              <a:t>mảnh</a:t>
            </a:r>
            <a:r>
              <a:rPr dirty="0" sz="4800" spc="75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4800" spc="-5" b="0">
                <a:solidFill>
                  <a:srgbClr val="000000"/>
                </a:solidFill>
                <a:latin typeface="Calibri"/>
                <a:cs typeface="Calibri"/>
              </a:rPr>
              <a:t>ghép”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462911"/>
            <a:ext cx="7747634" cy="3379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>
                <a:latin typeface="Calibri"/>
                <a:cs typeface="Calibri"/>
              </a:rPr>
              <a:t>- </a:t>
            </a:r>
            <a:r>
              <a:rPr dirty="0" sz="4400" spc="-85">
                <a:latin typeface="Calibri"/>
                <a:cs typeface="Calibri"/>
              </a:rPr>
              <a:t>Trên </a:t>
            </a:r>
            <a:r>
              <a:rPr dirty="0" sz="4400">
                <a:latin typeface="Calibri"/>
                <a:cs typeface="Calibri"/>
              </a:rPr>
              <a:t>màn </a:t>
            </a:r>
            <a:r>
              <a:rPr dirty="0" sz="4400" spc="-5">
                <a:latin typeface="Calibri"/>
                <a:cs typeface="Calibri"/>
              </a:rPr>
              <a:t>hình </a:t>
            </a:r>
            <a:r>
              <a:rPr dirty="0" sz="4400" spc="-15">
                <a:latin typeface="Calibri"/>
                <a:cs typeface="Calibri"/>
              </a:rPr>
              <a:t>các </a:t>
            </a:r>
            <a:r>
              <a:rPr dirty="0" sz="4400">
                <a:latin typeface="Calibri"/>
                <a:cs typeface="Calibri"/>
              </a:rPr>
              <a:t>mảnh</a:t>
            </a:r>
            <a:r>
              <a:rPr dirty="0" sz="4400" spc="-53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ghép</a:t>
            </a:r>
            <a:endParaRPr sz="4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dirty="0" sz="4400">
                <a:latin typeface="Calibri"/>
                <a:cs typeface="Calibri"/>
              </a:rPr>
              <a:t>tương ứng </a:t>
            </a:r>
            <a:r>
              <a:rPr dirty="0" sz="4400" spc="-15">
                <a:latin typeface="Calibri"/>
                <a:cs typeface="Calibri"/>
              </a:rPr>
              <a:t>với các câu </a:t>
            </a:r>
            <a:r>
              <a:rPr dirty="0" sz="4400">
                <a:latin typeface="Calibri"/>
                <a:cs typeface="Calibri"/>
              </a:rPr>
              <a:t>hỏi, </a:t>
            </a:r>
            <a:r>
              <a:rPr dirty="0" sz="4400" spc="-5">
                <a:latin typeface="Calibri"/>
                <a:cs typeface="Calibri"/>
              </a:rPr>
              <a:t>HS </a:t>
            </a:r>
            <a:r>
              <a:rPr dirty="0" sz="4400" spc="5">
                <a:latin typeface="Calibri"/>
                <a:cs typeface="Calibri"/>
              </a:rPr>
              <a:t>sẽ  </a:t>
            </a:r>
            <a:r>
              <a:rPr dirty="0" sz="4400">
                <a:latin typeface="Calibri"/>
                <a:cs typeface="Calibri"/>
              </a:rPr>
              <a:t>lần lượt chọn mảnh ghép </a:t>
            </a:r>
            <a:r>
              <a:rPr dirty="0" sz="4400" spc="-30">
                <a:latin typeface="Calibri"/>
                <a:cs typeface="Calibri"/>
              </a:rPr>
              <a:t>và trả  </a:t>
            </a:r>
            <a:r>
              <a:rPr dirty="0" sz="4400">
                <a:latin typeface="Calibri"/>
                <a:cs typeface="Calibri"/>
              </a:rPr>
              <a:t>lời </a:t>
            </a:r>
            <a:r>
              <a:rPr dirty="0" sz="4400" spc="-15">
                <a:latin typeface="Calibri"/>
                <a:cs typeface="Calibri"/>
              </a:rPr>
              <a:t>câu </a:t>
            </a:r>
            <a:r>
              <a:rPr dirty="0" sz="4400">
                <a:latin typeface="Calibri"/>
                <a:cs typeface="Calibri"/>
              </a:rPr>
              <a:t>hỏi. </a:t>
            </a:r>
            <a:r>
              <a:rPr dirty="0" sz="4400" spc="-120">
                <a:latin typeface="Calibri"/>
                <a:cs typeface="Calibri"/>
              </a:rPr>
              <a:t>Trả </a:t>
            </a:r>
            <a:r>
              <a:rPr dirty="0" sz="4400">
                <a:latin typeface="Calibri"/>
                <a:cs typeface="Calibri"/>
              </a:rPr>
              <a:t>lời đúng sẽ được  </a:t>
            </a:r>
            <a:r>
              <a:rPr dirty="0" sz="4400" spc="-15">
                <a:latin typeface="Calibri"/>
                <a:cs typeface="Calibri"/>
              </a:rPr>
              <a:t>lật </a:t>
            </a:r>
            <a:r>
              <a:rPr dirty="0" sz="4400">
                <a:latin typeface="Calibri"/>
                <a:cs typeface="Calibri"/>
              </a:rPr>
              <a:t>mảnh</a:t>
            </a:r>
            <a:r>
              <a:rPr dirty="0" sz="4400" spc="15">
                <a:latin typeface="Calibri"/>
                <a:cs typeface="Calibri"/>
              </a:rPr>
              <a:t> </a:t>
            </a:r>
            <a:r>
              <a:rPr dirty="0" sz="4400">
                <a:latin typeface="Calibri"/>
                <a:cs typeface="Calibri"/>
              </a:rPr>
              <a:t>ghép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8052" y="800100"/>
            <a:ext cx="989837" cy="4137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905000" y="255270"/>
            <a:ext cx="399795" cy="811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05000" y="254634"/>
            <a:ext cx="400050" cy="812165"/>
          </a:xfrm>
          <a:custGeom>
            <a:avLst/>
            <a:gdLst/>
            <a:ahLst/>
            <a:cxnLst/>
            <a:rect l="l" t="t" r="r" b="b"/>
            <a:pathLst>
              <a:path w="400050" h="812165">
                <a:moveTo>
                  <a:pt x="0" y="0"/>
                </a:moveTo>
                <a:lnTo>
                  <a:pt x="39050" y="0"/>
                </a:lnTo>
                <a:lnTo>
                  <a:pt x="78089" y="0"/>
                </a:lnTo>
                <a:lnTo>
                  <a:pt x="117103" y="0"/>
                </a:lnTo>
                <a:lnTo>
                  <a:pt x="156082" y="0"/>
                </a:lnTo>
                <a:lnTo>
                  <a:pt x="156082" y="50988"/>
                </a:lnTo>
                <a:lnTo>
                  <a:pt x="156082" y="611759"/>
                </a:lnTo>
                <a:lnTo>
                  <a:pt x="204837" y="611759"/>
                </a:lnTo>
                <a:lnTo>
                  <a:pt x="253574" y="611759"/>
                </a:lnTo>
                <a:lnTo>
                  <a:pt x="302304" y="611759"/>
                </a:lnTo>
                <a:lnTo>
                  <a:pt x="351041" y="611759"/>
                </a:lnTo>
                <a:lnTo>
                  <a:pt x="399795" y="611759"/>
                </a:lnTo>
                <a:lnTo>
                  <a:pt x="399795" y="661745"/>
                </a:lnTo>
                <a:lnTo>
                  <a:pt x="399795" y="711708"/>
                </a:lnTo>
                <a:lnTo>
                  <a:pt x="399795" y="761670"/>
                </a:lnTo>
                <a:lnTo>
                  <a:pt x="399795" y="811657"/>
                </a:lnTo>
                <a:lnTo>
                  <a:pt x="349831" y="811657"/>
                </a:lnTo>
                <a:lnTo>
                  <a:pt x="0" y="811657"/>
                </a:lnTo>
                <a:lnTo>
                  <a:pt x="0" y="760934"/>
                </a:lnTo>
                <a:lnTo>
                  <a:pt x="0" y="50722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61744" y="818388"/>
            <a:ext cx="752094" cy="4869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47938" y="288925"/>
            <a:ext cx="280834" cy="9622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438654" y="1106169"/>
            <a:ext cx="107695" cy="1511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26589" y="831596"/>
            <a:ext cx="123189" cy="1549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47848" y="522097"/>
            <a:ext cx="281305" cy="556895"/>
          </a:xfrm>
          <a:custGeom>
            <a:avLst/>
            <a:gdLst/>
            <a:ahLst/>
            <a:cxnLst/>
            <a:rect l="l" t="t" r="r" b="b"/>
            <a:pathLst>
              <a:path w="281305" h="556894">
                <a:moveTo>
                  <a:pt x="145161" y="0"/>
                </a:moveTo>
                <a:lnTo>
                  <a:pt x="193506" y="6322"/>
                </a:lnTo>
                <a:lnTo>
                  <a:pt x="230378" y="25717"/>
                </a:lnTo>
                <a:lnTo>
                  <a:pt x="256891" y="58800"/>
                </a:lnTo>
                <a:lnTo>
                  <a:pt x="273303" y="106806"/>
                </a:lnTo>
                <a:lnTo>
                  <a:pt x="279019" y="147383"/>
                </a:lnTo>
                <a:lnTo>
                  <a:pt x="280924" y="194817"/>
                </a:lnTo>
                <a:lnTo>
                  <a:pt x="280924" y="242279"/>
                </a:lnTo>
                <a:lnTo>
                  <a:pt x="280924" y="289741"/>
                </a:lnTo>
                <a:lnTo>
                  <a:pt x="280924" y="532256"/>
                </a:lnTo>
                <a:lnTo>
                  <a:pt x="279781" y="536320"/>
                </a:lnTo>
                <a:lnTo>
                  <a:pt x="277494" y="539241"/>
                </a:lnTo>
                <a:lnTo>
                  <a:pt x="275208" y="542163"/>
                </a:lnTo>
                <a:lnTo>
                  <a:pt x="271525" y="544322"/>
                </a:lnTo>
                <a:lnTo>
                  <a:pt x="266573" y="545591"/>
                </a:lnTo>
                <a:lnTo>
                  <a:pt x="261619" y="546862"/>
                </a:lnTo>
                <a:lnTo>
                  <a:pt x="254381" y="547497"/>
                </a:lnTo>
                <a:lnTo>
                  <a:pt x="244728" y="547497"/>
                </a:lnTo>
                <a:lnTo>
                  <a:pt x="234442" y="547497"/>
                </a:lnTo>
                <a:lnTo>
                  <a:pt x="226821" y="546862"/>
                </a:lnTo>
                <a:lnTo>
                  <a:pt x="222123" y="545591"/>
                </a:lnTo>
                <a:lnTo>
                  <a:pt x="217424" y="544322"/>
                </a:lnTo>
                <a:lnTo>
                  <a:pt x="214121" y="542163"/>
                </a:lnTo>
                <a:lnTo>
                  <a:pt x="212217" y="539241"/>
                </a:lnTo>
                <a:lnTo>
                  <a:pt x="210184" y="536320"/>
                </a:lnTo>
                <a:lnTo>
                  <a:pt x="209169" y="532256"/>
                </a:lnTo>
                <a:lnTo>
                  <a:pt x="209169" y="487679"/>
                </a:lnTo>
                <a:lnTo>
                  <a:pt x="199386" y="503156"/>
                </a:lnTo>
                <a:lnTo>
                  <a:pt x="165988" y="538606"/>
                </a:lnTo>
                <a:lnTo>
                  <a:pt x="126519" y="555751"/>
                </a:lnTo>
                <a:lnTo>
                  <a:pt x="112013" y="556894"/>
                </a:lnTo>
                <a:lnTo>
                  <a:pt x="100060" y="556254"/>
                </a:lnTo>
                <a:lnTo>
                  <a:pt x="57126" y="540972"/>
                </a:lnTo>
                <a:lnTo>
                  <a:pt x="24524" y="505541"/>
                </a:lnTo>
                <a:lnTo>
                  <a:pt x="8255" y="466089"/>
                </a:lnTo>
                <a:lnTo>
                  <a:pt x="521" y="415655"/>
                </a:lnTo>
                <a:lnTo>
                  <a:pt x="0" y="396366"/>
                </a:lnTo>
                <a:lnTo>
                  <a:pt x="664" y="375459"/>
                </a:lnTo>
                <a:lnTo>
                  <a:pt x="10540" y="321310"/>
                </a:lnTo>
                <a:lnTo>
                  <a:pt x="32097" y="279804"/>
                </a:lnTo>
                <a:lnTo>
                  <a:pt x="65293" y="250650"/>
                </a:lnTo>
                <a:lnTo>
                  <a:pt x="109872" y="233664"/>
                </a:lnTo>
                <a:lnTo>
                  <a:pt x="165862" y="228091"/>
                </a:lnTo>
                <a:lnTo>
                  <a:pt x="173313" y="228091"/>
                </a:lnTo>
                <a:lnTo>
                  <a:pt x="180800" y="228091"/>
                </a:lnTo>
                <a:lnTo>
                  <a:pt x="188311" y="228091"/>
                </a:lnTo>
                <a:lnTo>
                  <a:pt x="195833" y="228091"/>
                </a:lnTo>
                <a:lnTo>
                  <a:pt x="195833" y="220587"/>
                </a:lnTo>
                <a:lnTo>
                  <a:pt x="195833" y="213105"/>
                </a:lnTo>
                <a:lnTo>
                  <a:pt x="195833" y="205624"/>
                </a:lnTo>
                <a:lnTo>
                  <a:pt x="195833" y="198119"/>
                </a:lnTo>
                <a:lnTo>
                  <a:pt x="195645" y="186858"/>
                </a:lnTo>
                <a:lnTo>
                  <a:pt x="188991" y="141462"/>
                </a:lnTo>
                <a:lnTo>
                  <a:pt x="165226" y="111251"/>
                </a:lnTo>
                <a:lnTo>
                  <a:pt x="137540" y="105663"/>
                </a:lnTo>
                <a:lnTo>
                  <a:pt x="126970" y="106160"/>
                </a:lnTo>
                <a:lnTo>
                  <a:pt x="90493" y="117411"/>
                </a:lnTo>
                <a:lnTo>
                  <a:pt x="56562" y="139620"/>
                </a:lnTo>
                <a:lnTo>
                  <a:pt x="40893" y="152907"/>
                </a:lnTo>
                <a:lnTo>
                  <a:pt x="36068" y="155575"/>
                </a:lnTo>
                <a:lnTo>
                  <a:pt x="32384" y="155575"/>
                </a:lnTo>
                <a:lnTo>
                  <a:pt x="29844" y="155575"/>
                </a:lnTo>
                <a:lnTo>
                  <a:pt x="27686" y="154177"/>
                </a:lnTo>
                <a:lnTo>
                  <a:pt x="17271" y="115824"/>
                </a:lnTo>
                <a:lnTo>
                  <a:pt x="16890" y="108076"/>
                </a:lnTo>
                <a:lnTo>
                  <a:pt x="16890" y="99567"/>
                </a:lnTo>
                <a:lnTo>
                  <a:pt x="21970" y="59816"/>
                </a:lnTo>
                <a:lnTo>
                  <a:pt x="48373" y="31994"/>
                </a:lnTo>
                <a:lnTo>
                  <a:pt x="87296" y="11239"/>
                </a:lnTo>
                <a:lnTo>
                  <a:pt x="125079" y="1269"/>
                </a:lnTo>
                <a:lnTo>
                  <a:pt x="135042" y="313"/>
                </a:lnTo>
                <a:lnTo>
                  <a:pt x="145161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384425" y="282829"/>
            <a:ext cx="226059" cy="1899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961388" y="800100"/>
            <a:ext cx="906018" cy="4137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88335" y="254634"/>
            <a:ext cx="474599" cy="8116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688335" y="254634"/>
            <a:ext cx="474980" cy="812165"/>
          </a:xfrm>
          <a:custGeom>
            <a:avLst/>
            <a:gdLst/>
            <a:ahLst/>
            <a:cxnLst/>
            <a:rect l="l" t="t" r="r" b="b"/>
            <a:pathLst>
              <a:path w="474980" h="812165">
                <a:moveTo>
                  <a:pt x="0" y="0"/>
                </a:moveTo>
                <a:lnTo>
                  <a:pt x="0" y="0"/>
                </a:lnTo>
                <a:lnTo>
                  <a:pt x="474599" y="0"/>
                </a:lnTo>
                <a:lnTo>
                  <a:pt x="474599" y="50101"/>
                </a:lnTo>
                <a:lnTo>
                  <a:pt x="474599" y="100203"/>
                </a:lnTo>
                <a:lnTo>
                  <a:pt x="474599" y="150304"/>
                </a:lnTo>
                <a:lnTo>
                  <a:pt x="474599" y="200406"/>
                </a:lnTo>
                <a:lnTo>
                  <a:pt x="434784" y="200406"/>
                </a:lnTo>
                <a:lnTo>
                  <a:pt x="394970" y="200406"/>
                </a:lnTo>
                <a:lnTo>
                  <a:pt x="355155" y="200406"/>
                </a:lnTo>
                <a:lnTo>
                  <a:pt x="315340" y="200406"/>
                </a:lnTo>
                <a:lnTo>
                  <a:pt x="315340" y="251335"/>
                </a:lnTo>
                <a:lnTo>
                  <a:pt x="315340" y="811657"/>
                </a:lnTo>
                <a:lnTo>
                  <a:pt x="276288" y="811657"/>
                </a:lnTo>
                <a:lnTo>
                  <a:pt x="237236" y="811657"/>
                </a:lnTo>
                <a:lnTo>
                  <a:pt x="198183" y="811657"/>
                </a:lnTo>
                <a:lnTo>
                  <a:pt x="159131" y="811657"/>
                </a:lnTo>
                <a:lnTo>
                  <a:pt x="159131" y="760727"/>
                </a:lnTo>
                <a:lnTo>
                  <a:pt x="159131" y="200406"/>
                </a:lnTo>
                <a:lnTo>
                  <a:pt x="119389" y="200406"/>
                </a:lnTo>
                <a:lnTo>
                  <a:pt x="79613" y="200406"/>
                </a:lnTo>
                <a:lnTo>
                  <a:pt x="39812" y="200406"/>
                </a:lnTo>
                <a:lnTo>
                  <a:pt x="0" y="200406"/>
                </a:lnTo>
                <a:lnTo>
                  <a:pt x="0" y="150304"/>
                </a:lnTo>
                <a:lnTo>
                  <a:pt x="0" y="100203"/>
                </a:lnTo>
                <a:lnTo>
                  <a:pt x="0" y="50101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892551" y="905255"/>
            <a:ext cx="1052322" cy="3086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60877" y="465073"/>
            <a:ext cx="621157" cy="60121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460877" y="465073"/>
            <a:ext cx="621665" cy="601345"/>
          </a:xfrm>
          <a:custGeom>
            <a:avLst/>
            <a:gdLst/>
            <a:ahLst/>
            <a:cxnLst/>
            <a:rect l="l" t="t" r="r" b="b"/>
            <a:pathLst>
              <a:path w="621664" h="601344">
                <a:moveTo>
                  <a:pt x="257683" y="0"/>
                </a:moveTo>
                <a:lnTo>
                  <a:pt x="296925" y="6207"/>
                </a:lnTo>
                <a:lnTo>
                  <a:pt x="339215" y="38873"/>
                </a:lnTo>
                <a:lnTo>
                  <a:pt x="360118" y="75934"/>
                </a:lnTo>
                <a:lnTo>
                  <a:pt x="368808" y="99060"/>
                </a:lnTo>
                <a:lnTo>
                  <a:pt x="385000" y="72582"/>
                </a:lnTo>
                <a:lnTo>
                  <a:pt x="415099" y="33391"/>
                </a:lnTo>
                <a:lnTo>
                  <a:pt x="459406" y="5159"/>
                </a:lnTo>
                <a:lnTo>
                  <a:pt x="496188" y="0"/>
                </a:lnTo>
                <a:lnTo>
                  <a:pt x="524001" y="3502"/>
                </a:lnTo>
                <a:lnTo>
                  <a:pt x="569912" y="31557"/>
                </a:lnTo>
                <a:lnTo>
                  <a:pt x="602511" y="88187"/>
                </a:lnTo>
                <a:lnTo>
                  <a:pt x="612870" y="128158"/>
                </a:lnTo>
                <a:lnTo>
                  <a:pt x="619085" y="176059"/>
                </a:lnTo>
                <a:lnTo>
                  <a:pt x="621157" y="231901"/>
                </a:lnTo>
                <a:lnTo>
                  <a:pt x="621157" y="284650"/>
                </a:lnTo>
                <a:lnTo>
                  <a:pt x="621157" y="337409"/>
                </a:lnTo>
                <a:lnTo>
                  <a:pt x="621157" y="601217"/>
                </a:lnTo>
                <a:lnTo>
                  <a:pt x="585989" y="601217"/>
                </a:lnTo>
                <a:lnTo>
                  <a:pt x="550799" y="601217"/>
                </a:lnTo>
                <a:lnTo>
                  <a:pt x="515608" y="601217"/>
                </a:lnTo>
                <a:lnTo>
                  <a:pt x="480440" y="601217"/>
                </a:lnTo>
                <a:lnTo>
                  <a:pt x="480440" y="553374"/>
                </a:lnTo>
                <a:lnTo>
                  <a:pt x="480440" y="266191"/>
                </a:lnTo>
                <a:lnTo>
                  <a:pt x="479845" y="247568"/>
                </a:lnTo>
                <a:lnTo>
                  <a:pt x="470915" y="207010"/>
                </a:lnTo>
                <a:lnTo>
                  <a:pt x="435863" y="176529"/>
                </a:lnTo>
                <a:lnTo>
                  <a:pt x="424078" y="178337"/>
                </a:lnTo>
                <a:lnTo>
                  <a:pt x="395986" y="205359"/>
                </a:lnTo>
                <a:lnTo>
                  <a:pt x="384667" y="242871"/>
                </a:lnTo>
                <a:lnTo>
                  <a:pt x="380873" y="297814"/>
                </a:lnTo>
                <a:lnTo>
                  <a:pt x="380873" y="348370"/>
                </a:lnTo>
                <a:lnTo>
                  <a:pt x="380873" y="398939"/>
                </a:lnTo>
                <a:lnTo>
                  <a:pt x="380873" y="449516"/>
                </a:lnTo>
                <a:lnTo>
                  <a:pt x="380873" y="500093"/>
                </a:lnTo>
                <a:lnTo>
                  <a:pt x="380873" y="550662"/>
                </a:lnTo>
                <a:lnTo>
                  <a:pt x="380873" y="601217"/>
                </a:lnTo>
                <a:lnTo>
                  <a:pt x="345725" y="601217"/>
                </a:lnTo>
                <a:lnTo>
                  <a:pt x="310578" y="601217"/>
                </a:lnTo>
                <a:lnTo>
                  <a:pt x="275431" y="601217"/>
                </a:lnTo>
                <a:lnTo>
                  <a:pt x="240284" y="601217"/>
                </a:lnTo>
                <a:lnTo>
                  <a:pt x="240284" y="547242"/>
                </a:lnTo>
                <a:lnTo>
                  <a:pt x="240284" y="277367"/>
                </a:lnTo>
                <a:lnTo>
                  <a:pt x="240115" y="259508"/>
                </a:lnTo>
                <a:lnTo>
                  <a:pt x="234817" y="214211"/>
                </a:lnTo>
                <a:lnTo>
                  <a:pt x="209867" y="178863"/>
                </a:lnTo>
                <a:lnTo>
                  <a:pt x="195961" y="175513"/>
                </a:lnTo>
                <a:lnTo>
                  <a:pt x="184409" y="177347"/>
                </a:lnTo>
                <a:lnTo>
                  <a:pt x="156210" y="204850"/>
                </a:lnTo>
                <a:lnTo>
                  <a:pt x="144557" y="243554"/>
                </a:lnTo>
                <a:lnTo>
                  <a:pt x="140715" y="301116"/>
                </a:lnTo>
                <a:lnTo>
                  <a:pt x="140715" y="351145"/>
                </a:lnTo>
                <a:lnTo>
                  <a:pt x="140715" y="401160"/>
                </a:lnTo>
                <a:lnTo>
                  <a:pt x="140715" y="451167"/>
                </a:lnTo>
                <a:lnTo>
                  <a:pt x="140715" y="501174"/>
                </a:lnTo>
                <a:lnTo>
                  <a:pt x="140715" y="551189"/>
                </a:lnTo>
                <a:lnTo>
                  <a:pt x="140715" y="601217"/>
                </a:lnTo>
                <a:lnTo>
                  <a:pt x="105495" y="601217"/>
                </a:lnTo>
                <a:lnTo>
                  <a:pt x="70310" y="601217"/>
                </a:lnTo>
                <a:lnTo>
                  <a:pt x="35149" y="601217"/>
                </a:lnTo>
                <a:lnTo>
                  <a:pt x="0" y="601217"/>
                </a:lnTo>
                <a:lnTo>
                  <a:pt x="0" y="552225"/>
                </a:lnTo>
                <a:lnTo>
                  <a:pt x="0" y="13208"/>
                </a:lnTo>
                <a:lnTo>
                  <a:pt x="32765" y="13208"/>
                </a:lnTo>
                <a:lnTo>
                  <a:pt x="65531" y="13208"/>
                </a:lnTo>
                <a:lnTo>
                  <a:pt x="98297" y="13208"/>
                </a:lnTo>
                <a:lnTo>
                  <a:pt x="131063" y="13208"/>
                </a:lnTo>
                <a:lnTo>
                  <a:pt x="131063" y="34659"/>
                </a:lnTo>
                <a:lnTo>
                  <a:pt x="131063" y="56134"/>
                </a:lnTo>
                <a:lnTo>
                  <a:pt x="131063" y="77608"/>
                </a:lnTo>
                <a:lnTo>
                  <a:pt x="131063" y="99060"/>
                </a:lnTo>
                <a:lnTo>
                  <a:pt x="145206" y="74130"/>
                </a:lnTo>
                <a:lnTo>
                  <a:pt x="173730" y="35891"/>
                </a:lnTo>
                <a:lnTo>
                  <a:pt x="219932" y="5635"/>
                </a:lnTo>
                <a:lnTo>
                  <a:pt x="238057" y="1406"/>
                </a:lnTo>
                <a:lnTo>
                  <a:pt x="257683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521964" y="787908"/>
            <a:ext cx="762762" cy="43205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47909" y="228600"/>
            <a:ext cx="280834" cy="8503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26559" y="831596"/>
            <a:ext cx="123063" cy="15494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147820" y="522097"/>
            <a:ext cx="281305" cy="556895"/>
          </a:xfrm>
          <a:custGeom>
            <a:avLst/>
            <a:gdLst/>
            <a:ahLst/>
            <a:cxnLst/>
            <a:rect l="l" t="t" r="r" b="b"/>
            <a:pathLst>
              <a:path w="281304" h="556894">
                <a:moveTo>
                  <a:pt x="145033" y="0"/>
                </a:moveTo>
                <a:lnTo>
                  <a:pt x="193486" y="6322"/>
                </a:lnTo>
                <a:lnTo>
                  <a:pt x="230330" y="25717"/>
                </a:lnTo>
                <a:lnTo>
                  <a:pt x="256891" y="58800"/>
                </a:lnTo>
                <a:lnTo>
                  <a:pt x="273303" y="106806"/>
                </a:lnTo>
                <a:lnTo>
                  <a:pt x="279018" y="147383"/>
                </a:lnTo>
                <a:lnTo>
                  <a:pt x="280924" y="194817"/>
                </a:lnTo>
                <a:lnTo>
                  <a:pt x="280924" y="242279"/>
                </a:lnTo>
                <a:lnTo>
                  <a:pt x="280924" y="289741"/>
                </a:lnTo>
                <a:lnTo>
                  <a:pt x="280924" y="532256"/>
                </a:lnTo>
                <a:lnTo>
                  <a:pt x="279780" y="536320"/>
                </a:lnTo>
                <a:lnTo>
                  <a:pt x="277494" y="539241"/>
                </a:lnTo>
                <a:lnTo>
                  <a:pt x="275081" y="542163"/>
                </a:lnTo>
                <a:lnTo>
                  <a:pt x="271525" y="544322"/>
                </a:lnTo>
                <a:lnTo>
                  <a:pt x="266572" y="545591"/>
                </a:lnTo>
                <a:lnTo>
                  <a:pt x="261619" y="546862"/>
                </a:lnTo>
                <a:lnTo>
                  <a:pt x="254380" y="547497"/>
                </a:lnTo>
                <a:lnTo>
                  <a:pt x="244728" y="547497"/>
                </a:lnTo>
                <a:lnTo>
                  <a:pt x="234314" y="547497"/>
                </a:lnTo>
                <a:lnTo>
                  <a:pt x="226821" y="546862"/>
                </a:lnTo>
                <a:lnTo>
                  <a:pt x="222122" y="545591"/>
                </a:lnTo>
                <a:lnTo>
                  <a:pt x="217424" y="544322"/>
                </a:lnTo>
                <a:lnTo>
                  <a:pt x="214121" y="542163"/>
                </a:lnTo>
                <a:lnTo>
                  <a:pt x="212089" y="539241"/>
                </a:lnTo>
                <a:lnTo>
                  <a:pt x="210184" y="536320"/>
                </a:lnTo>
                <a:lnTo>
                  <a:pt x="209168" y="532256"/>
                </a:lnTo>
                <a:lnTo>
                  <a:pt x="209168" y="527050"/>
                </a:lnTo>
                <a:lnTo>
                  <a:pt x="209168" y="517237"/>
                </a:lnTo>
                <a:lnTo>
                  <a:pt x="209168" y="507412"/>
                </a:lnTo>
                <a:lnTo>
                  <a:pt x="209168" y="497564"/>
                </a:lnTo>
                <a:lnTo>
                  <a:pt x="209168" y="487679"/>
                </a:lnTo>
                <a:lnTo>
                  <a:pt x="199386" y="503156"/>
                </a:lnTo>
                <a:lnTo>
                  <a:pt x="165988" y="538606"/>
                </a:lnTo>
                <a:lnTo>
                  <a:pt x="126519" y="555751"/>
                </a:lnTo>
                <a:lnTo>
                  <a:pt x="112013" y="556894"/>
                </a:lnTo>
                <a:lnTo>
                  <a:pt x="99988" y="556254"/>
                </a:lnTo>
                <a:lnTo>
                  <a:pt x="57124" y="540972"/>
                </a:lnTo>
                <a:lnTo>
                  <a:pt x="24453" y="505541"/>
                </a:lnTo>
                <a:lnTo>
                  <a:pt x="8254" y="466089"/>
                </a:lnTo>
                <a:lnTo>
                  <a:pt x="521" y="415655"/>
                </a:lnTo>
                <a:lnTo>
                  <a:pt x="0" y="396366"/>
                </a:lnTo>
                <a:lnTo>
                  <a:pt x="664" y="375459"/>
                </a:lnTo>
                <a:lnTo>
                  <a:pt x="10540" y="321310"/>
                </a:lnTo>
                <a:lnTo>
                  <a:pt x="32097" y="279804"/>
                </a:lnTo>
                <a:lnTo>
                  <a:pt x="65246" y="250650"/>
                </a:lnTo>
                <a:lnTo>
                  <a:pt x="109870" y="233664"/>
                </a:lnTo>
                <a:lnTo>
                  <a:pt x="165734" y="228091"/>
                </a:lnTo>
                <a:lnTo>
                  <a:pt x="173257" y="228091"/>
                </a:lnTo>
                <a:lnTo>
                  <a:pt x="180768" y="228091"/>
                </a:lnTo>
                <a:lnTo>
                  <a:pt x="188255" y="228091"/>
                </a:lnTo>
                <a:lnTo>
                  <a:pt x="195706" y="228091"/>
                </a:lnTo>
                <a:lnTo>
                  <a:pt x="195706" y="220587"/>
                </a:lnTo>
                <a:lnTo>
                  <a:pt x="195706" y="213105"/>
                </a:lnTo>
                <a:lnTo>
                  <a:pt x="195706" y="205624"/>
                </a:lnTo>
                <a:lnTo>
                  <a:pt x="195706" y="198119"/>
                </a:lnTo>
                <a:lnTo>
                  <a:pt x="195536" y="186858"/>
                </a:lnTo>
                <a:lnTo>
                  <a:pt x="188960" y="141462"/>
                </a:lnTo>
                <a:lnTo>
                  <a:pt x="165226" y="111251"/>
                </a:lnTo>
                <a:lnTo>
                  <a:pt x="137540" y="105663"/>
                </a:lnTo>
                <a:lnTo>
                  <a:pt x="126968" y="106160"/>
                </a:lnTo>
                <a:lnTo>
                  <a:pt x="90439" y="117411"/>
                </a:lnTo>
                <a:lnTo>
                  <a:pt x="56562" y="139620"/>
                </a:lnTo>
                <a:lnTo>
                  <a:pt x="40893" y="152907"/>
                </a:lnTo>
                <a:lnTo>
                  <a:pt x="36067" y="155575"/>
                </a:lnTo>
                <a:lnTo>
                  <a:pt x="32384" y="155575"/>
                </a:lnTo>
                <a:lnTo>
                  <a:pt x="29844" y="155575"/>
                </a:lnTo>
                <a:lnTo>
                  <a:pt x="27558" y="154177"/>
                </a:lnTo>
                <a:lnTo>
                  <a:pt x="25653" y="151637"/>
                </a:lnTo>
                <a:lnTo>
                  <a:pt x="23749" y="149098"/>
                </a:lnTo>
                <a:lnTo>
                  <a:pt x="22097" y="145414"/>
                </a:lnTo>
                <a:lnTo>
                  <a:pt x="20827" y="140588"/>
                </a:lnTo>
                <a:lnTo>
                  <a:pt x="19557" y="135762"/>
                </a:lnTo>
                <a:lnTo>
                  <a:pt x="18541" y="129920"/>
                </a:lnTo>
                <a:lnTo>
                  <a:pt x="17906" y="122808"/>
                </a:lnTo>
                <a:lnTo>
                  <a:pt x="17271" y="115824"/>
                </a:lnTo>
                <a:lnTo>
                  <a:pt x="16890" y="108076"/>
                </a:lnTo>
                <a:lnTo>
                  <a:pt x="16890" y="99567"/>
                </a:lnTo>
                <a:lnTo>
                  <a:pt x="16988" y="91447"/>
                </a:lnTo>
                <a:lnTo>
                  <a:pt x="28320" y="49149"/>
                </a:lnTo>
                <a:lnTo>
                  <a:pt x="62503" y="23004"/>
                </a:lnTo>
                <a:lnTo>
                  <a:pt x="105663" y="5206"/>
                </a:lnTo>
                <a:lnTo>
                  <a:pt x="134989" y="313"/>
                </a:lnTo>
                <a:lnTo>
                  <a:pt x="145033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242561" y="228600"/>
            <a:ext cx="125730" cy="250825"/>
          </a:xfrm>
          <a:custGeom>
            <a:avLst/>
            <a:gdLst/>
            <a:ahLst/>
            <a:cxnLst/>
            <a:rect l="l" t="t" r="r" b="b"/>
            <a:pathLst>
              <a:path w="125729" h="250825">
                <a:moveTo>
                  <a:pt x="56514" y="0"/>
                </a:moveTo>
                <a:lnTo>
                  <a:pt x="93567" y="12378"/>
                </a:lnTo>
                <a:lnTo>
                  <a:pt x="116157" y="44783"/>
                </a:lnTo>
                <a:lnTo>
                  <a:pt x="125216" y="90154"/>
                </a:lnTo>
                <a:lnTo>
                  <a:pt x="125475" y="100202"/>
                </a:lnTo>
                <a:lnTo>
                  <a:pt x="124739" y="119177"/>
                </a:lnTo>
                <a:lnTo>
                  <a:pt x="113791" y="164719"/>
                </a:lnTo>
                <a:lnTo>
                  <a:pt x="81025" y="197103"/>
                </a:lnTo>
                <a:lnTo>
                  <a:pt x="80772" y="201549"/>
                </a:lnTo>
                <a:lnTo>
                  <a:pt x="80645" y="205994"/>
                </a:lnTo>
                <a:lnTo>
                  <a:pt x="80517" y="210438"/>
                </a:lnTo>
                <a:lnTo>
                  <a:pt x="80390" y="214884"/>
                </a:lnTo>
                <a:lnTo>
                  <a:pt x="80390" y="219201"/>
                </a:lnTo>
                <a:lnTo>
                  <a:pt x="80390" y="223647"/>
                </a:lnTo>
                <a:lnTo>
                  <a:pt x="79883" y="232537"/>
                </a:lnTo>
                <a:lnTo>
                  <a:pt x="77724" y="239267"/>
                </a:lnTo>
                <a:lnTo>
                  <a:pt x="73913" y="243839"/>
                </a:lnTo>
                <a:lnTo>
                  <a:pt x="70230" y="248538"/>
                </a:lnTo>
                <a:lnTo>
                  <a:pt x="63626" y="250825"/>
                </a:lnTo>
                <a:lnTo>
                  <a:pt x="54483" y="250825"/>
                </a:lnTo>
                <a:lnTo>
                  <a:pt x="44830" y="250825"/>
                </a:lnTo>
                <a:lnTo>
                  <a:pt x="38100" y="248792"/>
                </a:lnTo>
                <a:lnTo>
                  <a:pt x="34162" y="244728"/>
                </a:lnTo>
                <a:lnTo>
                  <a:pt x="30225" y="240664"/>
                </a:lnTo>
                <a:lnTo>
                  <a:pt x="28321" y="233425"/>
                </a:lnTo>
                <a:lnTo>
                  <a:pt x="28321" y="223138"/>
                </a:lnTo>
                <a:lnTo>
                  <a:pt x="28130" y="210278"/>
                </a:lnTo>
                <a:lnTo>
                  <a:pt x="27939" y="197405"/>
                </a:lnTo>
                <a:lnTo>
                  <a:pt x="27749" y="184509"/>
                </a:lnTo>
                <a:lnTo>
                  <a:pt x="27559" y="171576"/>
                </a:lnTo>
                <a:lnTo>
                  <a:pt x="27870" y="161835"/>
                </a:lnTo>
                <a:lnTo>
                  <a:pt x="44450" y="139573"/>
                </a:lnTo>
                <a:lnTo>
                  <a:pt x="52704" y="139573"/>
                </a:lnTo>
                <a:lnTo>
                  <a:pt x="53848" y="139573"/>
                </a:lnTo>
                <a:lnTo>
                  <a:pt x="54863" y="139573"/>
                </a:lnTo>
                <a:lnTo>
                  <a:pt x="55879" y="139573"/>
                </a:lnTo>
                <a:lnTo>
                  <a:pt x="61213" y="139573"/>
                </a:lnTo>
                <a:lnTo>
                  <a:pt x="64897" y="136016"/>
                </a:lnTo>
                <a:lnTo>
                  <a:pt x="70358" y="103504"/>
                </a:lnTo>
                <a:lnTo>
                  <a:pt x="70119" y="96508"/>
                </a:lnTo>
                <a:lnTo>
                  <a:pt x="59436" y="65913"/>
                </a:lnTo>
                <a:lnTo>
                  <a:pt x="52704" y="65913"/>
                </a:lnTo>
                <a:lnTo>
                  <a:pt x="46100" y="65913"/>
                </a:lnTo>
                <a:lnTo>
                  <a:pt x="39624" y="68706"/>
                </a:lnTo>
                <a:lnTo>
                  <a:pt x="33400" y="74168"/>
                </a:lnTo>
                <a:lnTo>
                  <a:pt x="31623" y="75819"/>
                </a:lnTo>
                <a:lnTo>
                  <a:pt x="29845" y="77470"/>
                </a:lnTo>
                <a:lnTo>
                  <a:pt x="27939" y="79121"/>
                </a:lnTo>
                <a:lnTo>
                  <a:pt x="26288" y="80645"/>
                </a:lnTo>
                <a:lnTo>
                  <a:pt x="24129" y="82550"/>
                </a:lnTo>
                <a:lnTo>
                  <a:pt x="21209" y="84708"/>
                </a:lnTo>
                <a:lnTo>
                  <a:pt x="18414" y="86868"/>
                </a:lnTo>
                <a:lnTo>
                  <a:pt x="15366" y="88010"/>
                </a:lnTo>
                <a:lnTo>
                  <a:pt x="12446" y="88010"/>
                </a:lnTo>
                <a:lnTo>
                  <a:pt x="9905" y="88010"/>
                </a:lnTo>
                <a:lnTo>
                  <a:pt x="7874" y="86486"/>
                </a:lnTo>
                <a:lnTo>
                  <a:pt x="6223" y="83311"/>
                </a:lnTo>
                <a:lnTo>
                  <a:pt x="4572" y="80136"/>
                </a:lnTo>
                <a:lnTo>
                  <a:pt x="3301" y="76326"/>
                </a:lnTo>
                <a:lnTo>
                  <a:pt x="253" y="51434"/>
                </a:lnTo>
                <a:lnTo>
                  <a:pt x="0" y="46735"/>
                </a:lnTo>
                <a:lnTo>
                  <a:pt x="0" y="42672"/>
                </a:lnTo>
                <a:lnTo>
                  <a:pt x="0" y="36322"/>
                </a:lnTo>
                <a:lnTo>
                  <a:pt x="1397" y="31242"/>
                </a:lnTo>
                <a:lnTo>
                  <a:pt x="33147" y="4699"/>
                </a:lnTo>
                <a:lnTo>
                  <a:pt x="40512" y="1524"/>
                </a:lnTo>
                <a:lnTo>
                  <a:pt x="48260" y="0"/>
                </a:lnTo>
                <a:lnTo>
                  <a:pt x="56514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945635" y="800100"/>
            <a:ext cx="1290065" cy="41376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14469" y="254634"/>
            <a:ext cx="857122" cy="81165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14469" y="465073"/>
            <a:ext cx="387350" cy="601345"/>
          </a:xfrm>
          <a:custGeom>
            <a:avLst/>
            <a:gdLst/>
            <a:ahLst/>
            <a:cxnLst/>
            <a:rect l="l" t="t" r="r" b="b"/>
            <a:pathLst>
              <a:path w="387350" h="601344">
                <a:moveTo>
                  <a:pt x="262889" y="0"/>
                </a:moveTo>
                <a:lnTo>
                  <a:pt x="314817" y="13906"/>
                </a:lnTo>
                <a:lnTo>
                  <a:pt x="354075" y="55625"/>
                </a:lnTo>
                <a:lnTo>
                  <a:pt x="378761" y="126396"/>
                </a:lnTo>
                <a:lnTo>
                  <a:pt x="384919" y="173140"/>
                </a:lnTo>
                <a:lnTo>
                  <a:pt x="386968" y="227456"/>
                </a:lnTo>
                <a:lnTo>
                  <a:pt x="386968" y="280851"/>
                </a:lnTo>
                <a:lnTo>
                  <a:pt x="386968" y="334245"/>
                </a:lnTo>
                <a:lnTo>
                  <a:pt x="386968" y="601217"/>
                </a:lnTo>
                <a:lnTo>
                  <a:pt x="351726" y="601217"/>
                </a:lnTo>
                <a:lnTo>
                  <a:pt x="316484" y="601217"/>
                </a:lnTo>
                <a:lnTo>
                  <a:pt x="281241" y="601217"/>
                </a:lnTo>
                <a:lnTo>
                  <a:pt x="245998" y="601217"/>
                </a:lnTo>
                <a:lnTo>
                  <a:pt x="245998" y="547315"/>
                </a:lnTo>
                <a:lnTo>
                  <a:pt x="245998" y="277875"/>
                </a:lnTo>
                <a:lnTo>
                  <a:pt x="245211" y="252202"/>
                </a:lnTo>
                <a:lnTo>
                  <a:pt x="238873" y="213046"/>
                </a:lnTo>
                <a:lnTo>
                  <a:pt x="208367" y="177978"/>
                </a:lnTo>
                <a:lnTo>
                  <a:pt x="197484" y="176529"/>
                </a:lnTo>
                <a:lnTo>
                  <a:pt x="185318" y="178478"/>
                </a:lnTo>
                <a:lnTo>
                  <a:pt x="156082" y="207517"/>
                </a:lnTo>
                <a:lnTo>
                  <a:pt x="144192" y="250872"/>
                </a:lnTo>
                <a:lnTo>
                  <a:pt x="140207" y="318897"/>
                </a:lnTo>
                <a:lnTo>
                  <a:pt x="140207" y="365950"/>
                </a:lnTo>
                <a:lnTo>
                  <a:pt x="140207" y="413003"/>
                </a:lnTo>
                <a:lnTo>
                  <a:pt x="140207" y="460057"/>
                </a:lnTo>
                <a:lnTo>
                  <a:pt x="140207" y="507110"/>
                </a:lnTo>
                <a:lnTo>
                  <a:pt x="140207" y="554164"/>
                </a:lnTo>
                <a:lnTo>
                  <a:pt x="140207" y="601217"/>
                </a:lnTo>
                <a:lnTo>
                  <a:pt x="105155" y="601217"/>
                </a:lnTo>
                <a:lnTo>
                  <a:pt x="70103" y="601217"/>
                </a:lnTo>
                <a:lnTo>
                  <a:pt x="35051" y="601217"/>
                </a:lnTo>
                <a:lnTo>
                  <a:pt x="0" y="601217"/>
                </a:lnTo>
                <a:lnTo>
                  <a:pt x="0" y="552225"/>
                </a:lnTo>
                <a:lnTo>
                  <a:pt x="0" y="13208"/>
                </a:lnTo>
                <a:lnTo>
                  <a:pt x="32650" y="13208"/>
                </a:lnTo>
                <a:lnTo>
                  <a:pt x="65277" y="13208"/>
                </a:lnTo>
                <a:lnTo>
                  <a:pt x="97905" y="13208"/>
                </a:lnTo>
                <a:lnTo>
                  <a:pt x="130555" y="13208"/>
                </a:lnTo>
                <a:lnTo>
                  <a:pt x="130555" y="37189"/>
                </a:lnTo>
                <a:lnTo>
                  <a:pt x="130555" y="61134"/>
                </a:lnTo>
                <a:lnTo>
                  <a:pt x="130555" y="85056"/>
                </a:lnTo>
                <a:lnTo>
                  <a:pt x="130555" y="108965"/>
                </a:lnTo>
                <a:lnTo>
                  <a:pt x="145270" y="81724"/>
                </a:lnTo>
                <a:lnTo>
                  <a:pt x="174936" y="39814"/>
                </a:lnTo>
                <a:lnTo>
                  <a:pt x="205650" y="14144"/>
                </a:lnTo>
                <a:lnTo>
                  <a:pt x="242175" y="1571"/>
                </a:lnTo>
                <a:lnTo>
                  <a:pt x="262889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984496" y="254634"/>
            <a:ext cx="387350" cy="812165"/>
          </a:xfrm>
          <a:custGeom>
            <a:avLst/>
            <a:gdLst/>
            <a:ahLst/>
            <a:cxnLst/>
            <a:rect l="l" t="t" r="r" b="b"/>
            <a:pathLst>
              <a:path w="387350" h="812165">
                <a:moveTo>
                  <a:pt x="0" y="0"/>
                </a:moveTo>
                <a:lnTo>
                  <a:pt x="35071" y="0"/>
                </a:lnTo>
                <a:lnTo>
                  <a:pt x="70167" y="0"/>
                </a:lnTo>
                <a:lnTo>
                  <a:pt x="105263" y="0"/>
                </a:lnTo>
                <a:lnTo>
                  <a:pt x="140334" y="0"/>
                </a:lnTo>
                <a:lnTo>
                  <a:pt x="140334" y="49838"/>
                </a:lnTo>
                <a:lnTo>
                  <a:pt x="140334" y="298958"/>
                </a:lnTo>
                <a:lnTo>
                  <a:pt x="154600" y="276838"/>
                </a:lnTo>
                <a:lnTo>
                  <a:pt x="183036" y="242790"/>
                </a:lnTo>
                <a:lnTo>
                  <a:pt x="228012" y="215519"/>
                </a:lnTo>
                <a:lnTo>
                  <a:pt x="264032" y="210439"/>
                </a:lnTo>
                <a:lnTo>
                  <a:pt x="291105" y="213919"/>
                </a:lnTo>
                <a:lnTo>
                  <a:pt x="336202" y="241835"/>
                </a:lnTo>
                <a:lnTo>
                  <a:pt x="368611" y="297985"/>
                </a:lnTo>
                <a:lnTo>
                  <a:pt x="378888" y="337153"/>
                </a:lnTo>
                <a:lnTo>
                  <a:pt x="385046" y="383797"/>
                </a:lnTo>
                <a:lnTo>
                  <a:pt x="387095" y="437896"/>
                </a:lnTo>
                <a:lnTo>
                  <a:pt x="387095" y="491290"/>
                </a:lnTo>
                <a:lnTo>
                  <a:pt x="387095" y="544684"/>
                </a:lnTo>
                <a:lnTo>
                  <a:pt x="387095" y="811657"/>
                </a:lnTo>
                <a:lnTo>
                  <a:pt x="351853" y="811657"/>
                </a:lnTo>
                <a:lnTo>
                  <a:pt x="316611" y="811657"/>
                </a:lnTo>
                <a:lnTo>
                  <a:pt x="281368" y="811657"/>
                </a:lnTo>
                <a:lnTo>
                  <a:pt x="246125" y="811657"/>
                </a:lnTo>
                <a:lnTo>
                  <a:pt x="246125" y="757754"/>
                </a:lnTo>
                <a:lnTo>
                  <a:pt x="246125" y="488315"/>
                </a:lnTo>
                <a:lnTo>
                  <a:pt x="245320" y="462641"/>
                </a:lnTo>
                <a:lnTo>
                  <a:pt x="238946" y="423485"/>
                </a:lnTo>
                <a:lnTo>
                  <a:pt x="208440" y="388417"/>
                </a:lnTo>
                <a:lnTo>
                  <a:pt x="197484" y="386969"/>
                </a:lnTo>
                <a:lnTo>
                  <a:pt x="185338" y="388917"/>
                </a:lnTo>
                <a:lnTo>
                  <a:pt x="156209" y="417957"/>
                </a:lnTo>
                <a:lnTo>
                  <a:pt x="144271" y="461311"/>
                </a:lnTo>
                <a:lnTo>
                  <a:pt x="140334" y="529336"/>
                </a:lnTo>
                <a:lnTo>
                  <a:pt x="140334" y="576389"/>
                </a:lnTo>
                <a:lnTo>
                  <a:pt x="140334" y="623443"/>
                </a:lnTo>
                <a:lnTo>
                  <a:pt x="140334" y="670496"/>
                </a:lnTo>
                <a:lnTo>
                  <a:pt x="140334" y="717550"/>
                </a:lnTo>
                <a:lnTo>
                  <a:pt x="140334" y="764603"/>
                </a:lnTo>
                <a:lnTo>
                  <a:pt x="140334" y="811657"/>
                </a:lnTo>
                <a:lnTo>
                  <a:pt x="105263" y="811657"/>
                </a:lnTo>
                <a:lnTo>
                  <a:pt x="70167" y="811657"/>
                </a:lnTo>
                <a:lnTo>
                  <a:pt x="35071" y="811657"/>
                </a:lnTo>
                <a:lnTo>
                  <a:pt x="0" y="811657"/>
                </a:lnTo>
                <a:lnTo>
                  <a:pt x="0" y="760934"/>
                </a:lnTo>
                <a:lnTo>
                  <a:pt x="0" y="50722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187696" y="794016"/>
            <a:ext cx="2093213" cy="53872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674614" y="240791"/>
            <a:ext cx="1831086" cy="106413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243444" y="630555"/>
            <a:ext cx="121920" cy="280670"/>
          </a:xfrm>
          <a:custGeom>
            <a:avLst/>
            <a:gdLst/>
            <a:ahLst/>
            <a:cxnLst/>
            <a:rect l="l" t="t" r="r" b="b"/>
            <a:pathLst>
              <a:path w="121920" h="280669">
                <a:moveTo>
                  <a:pt x="62737" y="0"/>
                </a:moveTo>
                <a:lnTo>
                  <a:pt x="27430" y="19020"/>
                </a:lnTo>
                <a:lnTo>
                  <a:pt x="10072" y="53282"/>
                </a:lnTo>
                <a:lnTo>
                  <a:pt x="1119" y="108094"/>
                </a:lnTo>
                <a:lnTo>
                  <a:pt x="0" y="143383"/>
                </a:lnTo>
                <a:lnTo>
                  <a:pt x="1143" y="176004"/>
                </a:lnTo>
                <a:lnTo>
                  <a:pt x="10286" y="227768"/>
                </a:lnTo>
                <a:lnTo>
                  <a:pt x="27973" y="261703"/>
                </a:lnTo>
                <a:lnTo>
                  <a:pt x="64388" y="280670"/>
                </a:lnTo>
                <a:lnTo>
                  <a:pt x="76156" y="278645"/>
                </a:lnTo>
                <a:lnTo>
                  <a:pt x="105409" y="248285"/>
                </a:lnTo>
                <a:lnTo>
                  <a:pt x="117808" y="204644"/>
                </a:lnTo>
                <a:lnTo>
                  <a:pt x="121920" y="138430"/>
                </a:lnTo>
                <a:lnTo>
                  <a:pt x="120848" y="105090"/>
                </a:lnTo>
                <a:lnTo>
                  <a:pt x="112275" y="52651"/>
                </a:lnTo>
                <a:lnTo>
                  <a:pt x="85613" y="8382"/>
                </a:lnTo>
                <a:lnTo>
                  <a:pt x="62737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14440" y="628395"/>
            <a:ext cx="123189" cy="260350"/>
          </a:xfrm>
          <a:custGeom>
            <a:avLst/>
            <a:gdLst/>
            <a:ahLst/>
            <a:cxnLst/>
            <a:rect l="l" t="t" r="r" b="b"/>
            <a:pathLst>
              <a:path w="123189" h="260350">
                <a:moveTo>
                  <a:pt x="59055" y="0"/>
                </a:moveTo>
                <a:lnTo>
                  <a:pt x="24800" y="17573"/>
                </a:lnTo>
                <a:lnTo>
                  <a:pt x="4063" y="72834"/>
                </a:lnTo>
                <a:lnTo>
                  <a:pt x="0" y="135000"/>
                </a:lnTo>
                <a:lnTo>
                  <a:pt x="1067" y="164820"/>
                </a:lnTo>
                <a:lnTo>
                  <a:pt x="9536" y="212028"/>
                </a:lnTo>
                <a:lnTo>
                  <a:pt x="36512" y="252523"/>
                </a:lnTo>
                <a:lnTo>
                  <a:pt x="61468" y="260223"/>
                </a:lnTo>
                <a:lnTo>
                  <a:pt x="73995" y="258224"/>
                </a:lnTo>
                <a:lnTo>
                  <a:pt x="105410" y="228345"/>
                </a:lnTo>
                <a:lnTo>
                  <a:pt x="118665" y="188436"/>
                </a:lnTo>
                <a:lnTo>
                  <a:pt x="123062" y="132333"/>
                </a:lnTo>
                <a:lnTo>
                  <a:pt x="121898" y="102044"/>
                </a:lnTo>
                <a:lnTo>
                  <a:pt x="112615" y="52895"/>
                </a:lnTo>
                <a:lnTo>
                  <a:pt x="94684" y="19127"/>
                </a:lnTo>
                <a:lnTo>
                  <a:pt x="59055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751319" y="592327"/>
            <a:ext cx="150495" cy="13398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102856" y="465073"/>
            <a:ext cx="403225" cy="824865"/>
          </a:xfrm>
          <a:custGeom>
            <a:avLst/>
            <a:gdLst/>
            <a:ahLst/>
            <a:cxnLst/>
            <a:rect l="l" t="t" r="r" b="b"/>
            <a:pathLst>
              <a:path w="403225" h="824865">
                <a:moveTo>
                  <a:pt x="249174" y="0"/>
                </a:moveTo>
                <a:lnTo>
                  <a:pt x="314229" y="22510"/>
                </a:lnTo>
                <a:lnTo>
                  <a:pt x="340542" y="50684"/>
                </a:lnTo>
                <a:lnTo>
                  <a:pt x="362712" y="90170"/>
                </a:lnTo>
                <a:lnTo>
                  <a:pt x="377175" y="127994"/>
                </a:lnTo>
                <a:lnTo>
                  <a:pt x="388414" y="169226"/>
                </a:lnTo>
                <a:lnTo>
                  <a:pt x="396435" y="213860"/>
                </a:lnTo>
                <a:lnTo>
                  <a:pt x="401242" y="261890"/>
                </a:lnTo>
                <a:lnTo>
                  <a:pt x="402844" y="313309"/>
                </a:lnTo>
                <a:lnTo>
                  <a:pt x="401091" y="369208"/>
                </a:lnTo>
                <a:lnTo>
                  <a:pt x="395833" y="419554"/>
                </a:lnTo>
                <a:lnTo>
                  <a:pt x="387070" y="464340"/>
                </a:lnTo>
                <a:lnTo>
                  <a:pt x="374802" y="503561"/>
                </a:lnTo>
                <a:lnTo>
                  <a:pt x="335744" y="571047"/>
                </a:lnTo>
                <a:lnTo>
                  <a:pt x="280412" y="609719"/>
                </a:lnTo>
                <a:lnTo>
                  <a:pt x="248412" y="614552"/>
                </a:lnTo>
                <a:lnTo>
                  <a:pt x="232576" y="613435"/>
                </a:lnTo>
                <a:lnTo>
                  <a:pt x="189357" y="596773"/>
                </a:lnTo>
                <a:lnTo>
                  <a:pt x="152459" y="560554"/>
                </a:lnTo>
                <a:lnTo>
                  <a:pt x="141604" y="544195"/>
                </a:lnTo>
                <a:lnTo>
                  <a:pt x="141604" y="590993"/>
                </a:lnTo>
                <a:lnTo>
                  <a:pt x="141604" y="824864"/>
                </a:lnTo>
                <a:lnTo>
                  <a:pt x="106173" y="824864"/>
                </a:lnTo>
                <a:lnTo>
                  <a:pt x="70754" y="824864"/>
                </a:lnTo>
                <a:lnTo>
                  <a:pt x="35359" y="824864"/>
                </a:lnTo>
                <a:lnTo>
                  <a:pt x="0" y="824864"/>
                </a:lnTo>
                <a:lnTo>
                  <a:pt x="0" y="774144"/>
                </a:lnTo>
                <a:lnTo>
                  <a:pt x="0" y="13208"/>
                </a:lnTo>
                <a:lnTo>
                  <a:pt x="32785" y="13208"/>
                </a:lnTo>
                <a:lnTo>
                  <a:pt x="65595" y="13208"/>
                </a:lnTo>
                <a:lnTo>
                  <a:pt x="98405" y="13208"/>
                </a:lnTo>
                <a:lnTo>
                  <a:pt x="131191" y="13208"/>
                </a:lnTo>
                <a:lnTo>
                  <a:pt x="131191" y="34926"/>
                </a:lnTo>
                <a:lnTo>
                  <a:pt x="131191" y="56657"/>
                </a:lnTo>
                <a:lnTo>
                  <a:pt x="131191" y="78412"/>
                </a:lnTo>
                <a:lnTo>
                  <a:pt x="131191" y="100202"/>
                </a:lnTo>
                <a:lnTo>
                  <a:pt x="144545" y="74985"/>
                </a:lnTo>
                <a:lnTo>
                  <a:pt x="169588" y="37838"/>
                </a:lnTo>
                <a:lnTo>
                  <a:pt x="213534" y="6477"/>
                </a:lnTo>
                <a:lnTo>
                  <a:pt x="230931" y="1619"/>
                </a:lnTo>
                <a:lnTo>
                  <a:pt x="249174" y="0"/>
                </a:lnTo>
                <a:close/>
              </a:path>
            </a:pathLst>
          </a:custGeom>
          <a:ln w="12191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614414" y="465073"/>
            <a:ext cx="424180" cy="614680"/>
          </a:xfrm>
          <a:custGeom>
            <a:avLst/>
            <a:gdLst/>
            <a:ahLst/>
            <a:cxnLst/>
            <a:rect l="l" t="t" r="r" b="b"/>
            <a:pathLst>
              <a:path w="424179" h="614680">
                <a:moveTo>
                  <a:pt x="206755" y="0"/>
                </a:moveTo>
                <a:lnTo>
                  <a:pt x="277129" y="9525"/>
                </a:lnTo>
                <a:lnTo>
                  <a:pt x="330834" y="38100"/>
                </a:lnTo>
                <a:lnTo>
                  <a:pt x="370935" y="84947"/>
                </a:lnTo>
                <a:lnTo>
                  <a:pt x="400176" y="148843"/>
                </a:lnTo>
                <a:lnTo>
                  <a:pt x="410585" y="187870"/>
                </a:lnTo>
                <a:lnTo>
                  <a:pt x="418004" y="232362"/>
                </a:lnTo>
                <a:lnTo>
                  <a:pt x="422447" y="282307"/>
                </a:lnTo>
                <a:lnTo>
                  <a:pt x="423925" y="337692"/>
                </a:lnTo>
                <a:lnTo>
                  <a:pt x="423925" y="344072"/>
                </a:lnTo>
                <a:lnTo>
                  <a:pt x="423925" y="350440"/>
                </a:lnTo>
                <a:lnTo>
                  <a:pt x="423925" y="356784"/>
                </a:lnTo>
                <a:lnTo>
                  <a:pt x="423925" y="363092"/>
                </a:lnTo>
                <a:lnTo>
                  <a:pt x="377062" y="363092"/>
                </a:lnTo>
                <a:lnTo>
                  <a:pt x="142747" y="363092"/>
                </a:lnTo>
                <a:lnTo>
                  <a:pt x="145299" y="388502"/>
                </a:lnTo>
                <a:lnTo>
                  <a:pt x="154356" y="428940"/>
                </a:lnTo>
                <a:lnTo>
                  <a:pt x="184403" y="472630"/>
                </a:lnTo>
                <a:lnTo>
                  <a:pt x="213994" y="482218"/>
                </a:lnTo>
                <a:lnTo>
                  <a:pt x="224236" y="481173"/>
                </a:lnTo>
                <a:lnTo>
                  <a:pt x="259121" y="459323"/>
                </a:lnTo>
                <a:lnTo>
                  <a:pt x="277749" y="428498"/>
                </a:lnTo>
                <a:lnTo>
                  <a:pt x="312324" y="433621"/>
                </a:lnTo>
                <a:lnTo>
                  <a:pt x="346900" y="438721"/>
                </a:lnTo>
                <a:lnTo>
                  <a:pt x="381476" y="443821"/>
                </a:lnTo>
                <a:lnTo>
                  <a:pt x="416051" y="448945"/>
                </a:lnTo>
                <a:lnTo>
                  <a:pt x="399335" y="490114"/>
                </a:lnTo>
                <a:lnTo>
                  <a:pt x="380999" y="525033"/>
                </a:lnTo>
                <a:lnTo>
                  <a:pt x="339470" y="576072"/>
                </a:lnTo>
                <a:lnTo>
                  <a:pt x="284972" y="604932"/>
                </a:lnTo>
                <a:lnTo>
                  <a:pt x="210946" y="614552"/>
                </a:lnTo>
                <a:lnTo>
                  <a:pt x="176512" y="612483"/>
                </a:lnTo>
                <a:lnTo>
                  <a:pt x="119310" y="595961"/>
                </a:lnTo>
                <a:lnTo>
                  <a:pt x="76563" y="562645"/>
                </a:lnTo>
                <a:lnTo>
                  <a:pt x="42031" y="510345"/>
                </a:lnTo>
                <a:lnTo>
                  <a:pt x="15430" y="439479"/>
                </a:lnTo>
                <a:lnTo>
                  <a:pt x="6857" y="398907"/>
                </a:lnTo>
                <a:lnTo>
                  <a:pt x="1714" y="355191"/>
                </a:lnTo>
                <a:lnTo>
                  <a:pt x="0" y="308355"/>
                </a:lnTo>
                <a:lnTo>
                  <a:pt x="2195" y="255291"/>
                </a:lnTo>
                <a:lnTo>
                  <a:pt x="8786" y="206439"/>
                </a:lnTo>
                <a:lnTo>
                  <a:pt x="19778" y="161805"/>
                </a:lnTo>
                <a:lnTo>
                  <a:pt x="35177" y="121395"/>
                </a:lnTo>
                <a:lnTo>
                  <a:pt x="54990" y="85216"/>
                </a:lnTo>
                <a:lnTo>
                  <a:pt x="85115" y="47898"/>
                </a:lnTo>
                <a:lnTo>
                  <a:pt x="120443" y="21272"/>
                </a:lnTo>
                <a:lnTo>
                  <a:pt x="160986" y="5314"/>
                </a:lnTo>
                <a:lnTo>
                  <a:pt x="206755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674614" y="465073"/>
            <a:ext cx="403860" cy="840105"/>
          </a:xfrm>
          <a:custGeom>
            <a:avLst/>
            <a:gdLst/>
            <a:ahLst/>
            <a:cxnLst/>
            <a:rect l="l" t="t" r="r" b="b"/>
            <a:pathLst>
              <a:path w="403860" h="840105">
                <a:moveTo>
                  <a:pt x="149478" y="0"/>
                </a:moveTo>
                <a:lnTo>
                  <a:pt x="188531" y="5810"/>
                </a:lnTo>
                <a:lnTo>
                  <a:pt x="233634" y="36766"/>
                </a:lnTo>
                <a:lnTo>
                  <a:pt x="259593" y="75247"/>
                </a:lnTo>
                <a:lnTo>
                  <a:pt x="271907" y="100202"/>
                </a:lnTo>
                <a:lnTo>
                  <a:pt x="271907" y="78412"/>
                </a:lnTo>
                <a:lnTo>
                  <a:pt x="271907" y="56657"/>
                </a:lnTo>
                <a:lnTo>
                  <a:pt x="271907" y="34926"/>
                </a:lnTo>
                <a:lnTo>
                  <a:pt x="271907" y="13208"/>
                </a:lnTo>
                <a:lnTo>
                  <a:pt x="304748" y="13208"/>
                </a:lnTo>
                <a:lnTo>
                  <a:pt x="337566" y="13208"/>
                </a:lnTo>
                <a:lnTo>
                  <a:pt x="370383" y="13208"/>
                </a:lnTo>
                <a:lnTo>
                  <a:pt x="403225" y="13208"/>
                </a:lnTo>
                <a:lnTo>
                  <a:pt x="403225" y="63704"/>
                </a:lnTo>
                <a:lnTo>
                  <a:pt x="403225" y="568578"/>
                </a:lnTo>
                <a:lnTo>
                  <a:pt x="403320" y="575057"/>
                </a:lnTo>
                <a:lnTo>
                  <a:pt x="403415" y="581548"/>
                </a:lnTo>
                <a:lnTo>
                  <a:pt x="403510" y="588063"/>
                </a:lnTo>
                <a:lnTo>
                  <a:pt x="403606" y="594613"/>
                </a:lnTo>
                <a:lnTo>
                  <a:pt x="402679" y="621924"/>
                </a:lnTo>
                <a:lnTo>
                  <a:pt x="395301" y="674641"/>
                </a:lnTo>
                <a:lnTo>
                  <a:pt x="380944" y="723884"/>
                </a:lnTo>
                <a:lnTo>
                  <a:pt x="361513" y="764460"/>
                </a:lnTo>
                <a:lnTo>
                  <a:pt x="337010" y="795611"/>
                </a:lnTo>
                <a:lnTo>
                  <a:pt x="306149" y="818003"/>
                </a:lnTo>
                <a:lnTo>
                  <a:pt x="268876" y="832082"/>
                </a:lnTo>
                <a:lnTo>
                  <a:pt x="226050" y="838991"/>
                </a:lnTo>
                <a:lnTo>
                  <a:pt x="202564" y="839851"/>
                </a:lnTo>
                <a:lnTo>
                  <a:pt x="151747" y="836519"/>
                </a:lnTo>
                <a:lnTo>
                  <a:pt x="109585" y="826531"/>
                </a:lnTo>
                <a:lnTo>
                  <a:pt x="51181" y="786638"/>
                </a:lnTo>
                <a:lnTo>
                  <a:pt x="20208" y="724519"/>
                </a:lnTo>
                <a:lnTo>
                  <a:pt x="12479" y="686714"/>
                </a:lnTo>
                <a:lnTo>
                  <a:pt x="9906" y="644398"/>
                </a:lnTo>
                <a:lnTo>
                  <a:pt x="9953" y="638377"/>
                </a:lnTo>
                <a:lnTo>
                  <a:pt x="44674" y="620746"/>
                </a:lnTo>
                <a:lnTo>
                  <a:pt x="112734" y="633180"/>
                </a:lnTo>
                <a:lnTo>
                  <a:pt x="149721" y="653496"/>
                </a:lnTo>
                <a:lnTo>
                  <a:pt x="153320" y="665178"/>
                </a:lnTo>
                <a:lnTo>
                  <a:pt x="180117" y="694340"/>
                </a:lnTo>
                <a:lnTo>
                  <a:pt x="201549" y="698626"/>
                </a:lnTo>
                <a:lnTo>
                  <a:pt x="215741" y="697005"/>
                </a:lnTo>
                <a:lnTo>
                  <a:pt x="246887" y="672591"/>
                </a:lnTo>
                <a:lnTo>
                  <a:pt x="260943" y="611762"/>
                </a:lnTo>
                <a:lnTo>
                  <a:pt x="261874" y="581787"/>
                </a:lnTo>
                <a:lnTo>
                  <a:pt x="261874" y="559518"/>
                </a:lnTo>
                <a:lnTo>
                  <a:pt x="261874" y="537273"/>
                </a:lnTo>
                <a:lnTo>
                  <a:pt x="261874" y="515028"/>
                </a:lnTo>
                <a:lnTo>
                  <a:pt x="261874" y="492760"/>
                </a:lnTo>
                <a:lnTo>
                  <a:pt x="251565" y="511046"/>
                </a:lnTo>
                <a:lnTo>
                  <a:pt x="220472" y="549783"/>
                </a:lnTo>
                <a:lnTo>
                  <a:pt x="186832" y="570531"/>
                </a:lnTo>
                <a:lnTo>
                  <a:pt x="150622" y="577468"/>
                </a:lnTo>
                <a:lnTo>
                  <a:pt x="115639" y="571019"/>
                </a:lnTo>
                <a:lnTo>
                  <a:pt x="56342" y="519497"/>
                </a:lnTo>
                <a:lnTo>
                  <a:pt x="32003" y="474472"/>
                </a:lnTo>
                <a:lnTo>
                  <a:pt x="18002" y="434965"/>
                </a:lnTo>
                <a:lnTo>
                  <a:pt x="8000" y="389588"/>
                </a:lnTo>
                <a:lnTo>
                  <a:pt x="2000" y="338329"/>
                </a:lnTo>
                <a:lnTo>
                  <a:pt x="0" y="281177"/>
                </a:lnTo>
                <a:lnTo>
                  <a:pt x="2573" y="216596"/>
                </a:lnTo>
                <a:lnTo>
                  <a:pt x="10302" y="160194"/>
                </a:lnTo>
                <a:lnTo>
                  <a:pt x="23199" y="111960"/>
                </a:lnTo>
                <a:lnTo>
                  <a:pt x="41275" y="71881"/>
                </a:lnTo>
                <a:lnTo>
                  <a:pt x="63539" y="40397"/>
                </a:lnTo>
                <a:lnTo>
                  <a:pt x="117641" y="4480"/>
                </a:lnTo>
                <a:lnTo>
                  <a:pt x="149478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161913" y="254634"/>
            <a:ext cx="387350" cy="812165"/>
          </a:xfrm>
          <a:custGeom>
            <a:avLst/>
            <a:gdLst/>
            <a:ahLst/>
            <a:cxnLst/>
            <a:rect l="l" t="t" r="r" b="b"/>
            <a:pathLst>
              <a:path w="387350" h="812165">
                <a:moveTo>
                  <a:pt x="0" y="0"/>
                </a:moveTo>
                <a:lnTo>
                  <a:pt x="35051" y="0"/>
                </a:lnTo>
                <a:lnTo>
                  <a:pt x="70103" y="0"/>
                </a:lnTo>
                <a:lnTo>
                  <a:pt x="105155" y="0"/>
                </a:lnTo>
                <a:lnTo>
                  <a:pt x="140208" y="0"/>
                </a:lnTo>
                <a:lnTo>
                  <a:pt x="140208" y="49838"/>
                </a:lnTo>
                <a:lnTo>
                  <a:pt x="140208" y="298958"/>
                </a:lnTo>
                <a:lnTo>
                  <a:pt x="154545" y="276838"/>
                </a:lnTo>
                <a:lnTo>
                  <a:pt x="182981" y="242790"/>
                </a:lnTo>
                <a:lnTo>
                  <a:pt x="227996" y="215519"/>
                </a:lnTo>
                <a:lnTo>
                  <a:pt x="264033" y="210439"/>
                </a:lnTo>
                <a:lnTo>
                  <a:pt x="291103" y="213919"/>
                </a:lnTo>
                <a:lnTo>
                  <a:pt x="336149" y="241835"/>
                </a:lnTo>
                <a:lnTo>
                  <a:pt x="368504" y="297985"/>
                </a:lnTo>
                <a:lnTo>
                  <a:pt x="378825" y="337153"/>
                </a:lnTo>
                <a:lnTo>
                  <a:pt x="385026" y="383797"/>
                </a:lnTo>
                <a:lnTo>
                  <a:pt x="387095" y="437896"/>
                </a:lnTo>
                <a:lnTo>
                  <a:pt x="387095" y="491290"/>
                </a:lnTo>
                <a:lnTo>
                  <a:pt x="387095" y="544684"/>
                </a:lnTo>
                <a:lnTo>
                  <a:pt x="387095" y="811657"/>
                </a:lnTo>
                <a:lnTo>
                  <a:pt x="351853" y="811657"/>
                </a:lnTo>
                <a:lnTo>
                  <a:pt x="316611" y="811657"/>
                </a:lnTo>
                <a:lnTo>
                  <a:pt x="281368" y="811657"/>
                </a:lnTo>
                <a:lnTo>
                  <a:pt x="246125" y="811657"/>
                </a:lnTo>
                <a:lnTo>
                  <a:pt x="246125" y="757754"/>
                </a:lnTo>
                <a:lnTo>
                  <a:pt x="246125" y="488315"/>
                </a:lnTo>
                <a:lnTo>
                  <a:pt x="245318" y="462641"/>
                </a:lnTo>
                <a:lnTo>
                  <a:pt x="238892" y="423485"/>
                </a:lnTo>
                <a:lnTo>
                  <a:pt x="208367" y="388417"/>
                </a:lnTo>
                <a:lnTo>
                  <a:pt x="197485" y="386969"/>
                </a:lnTo>
                <a:lnTo>
                  <a:pt x="185336" y="388917"/>
                </a:lnTo>
                <a:lnTo>
                  <a:pt x="156083" y="417957"/>
                </a:lnTo>
                <a:lnTo>
                  <a:pt x="144192" y="461311"/>
                </a:lnTo>
                <a:lnTo>
                  <a:pt x="140208" y="529336"/>
                </a:lnTo>
                <a:lnTo>
                  <a:pt x="140208" y="576389"/>
                </a:lnTo>
                <a:lnTo>
                  <a:pt x="140208" y="623443"/>
                </a:lnTo>
                <a:lnTo>
                  <a:pt x="140208" y="670496"/>
                </a:lnTo>
                <a:lnTo>
                  <a:pt x="140208" y="717550"/>
                </a:lnTo>
                <a:lnTo>
                  <a:pt x="140208" y="764603"/>
                </a:lnTo>
                <a:lnTo>
                  <a:pt x="140208" y="811657"/>
                </a:lnTo>
                <a:lnTo>
                  <a:pt x="105156" y="811657"/>
                </a:lnTo>
                <a:lnTo>
                  <a:pt x="70104" y="811657"/>
                </a:lnTo>
                <a:lnTo>
                  <a:pt x="35052" y="811657"/>
                </a:lnTo>
                <a:lnTo>
                  <a:pt x="0" y="811657"/>
                </a:lnTo>
                <a:lnTo>
                  <a:pt x="0" y="760934"/>
                </a:lnTo>
                <a:lnTo>
                  <a:pt x="0" y="50722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EAEAE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757161" y="234695"/>
            <a:ext cx="190754" cy="17767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429000" y="3014472"/>
            <a:ext cx="0" cy="1781810"/>
          </a:xfrm>
          <a:custGeom>
            <a:avLst/>
            <a:gdLst/>
            <a:ahLst/>
            <a:cxnLst/>
            <a:rect l="l" t="t" r="r" b="b"/>
            <a:pathLst>
              <a:path w="0" h="1781810">
                <a:moveTo>
                  <a:pt x="0" y="0"/>
                </a:moveTo>
                <a:lnTo>
                  <a:pt x="0" y="178130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827264" y="2501773"/>
            <a:ext cx="35560" cy="0"/>
          </a:xfrm>
          <a:custGeom>
            <a:avLst/>
            <a:gdLst/>
            <a:ahLst/>
            <a:cxnLst/>
            <a:rect l="l" t="t" r="r" b="b"/>
            <a:pathLst>
              <a:path w="35559" h="0">
                <a:moveTo>
                  <a:pt x="0" y="0"/>
                </a:moveTo>
                <a:lnTo>
                  <a:pt x="3556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593079" y="2501773"/>
            <a:ext cx="24765" cy="0"/>
          </a:xfrm>
          <a:custGeom>
            <a:avLst/>
            <a:gdLst/>
            <a:ahLst/>
            <a:cxnLst/>
            <a:rect l="l" t="t" r="r" b="b"/>
            <a:pathLst>
              <a:path w="24764" h="0">
                <a:moveTo>
                  <a:pt x="0" y="0"/>
                </a:moveTo>
                <a:lnTo>
                  <a:pt x="2438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369564" y="2501773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 h="0">
                <a:moveTo>
                  <a:pt x="0" y="0"/>
                </a:moveTo>
                <a:lnTo>
                  <a:pt x="1371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412235" y="3644900"/>
            <a:ext cx="24765" cy="0"/>
          </a:xfrm>
          <a:custGeom>
            <a:avLst/>
            <a:gdLst/>
            <a:ahLst/>
            <a:cxnLst/>
            <a:rect l="l" t="t" r="r" b="b"/>
            <a:pathLst>
              <a:path w="24764" h="0">
                <a:moveTo>
                  <a:pt x="0" y="0"/>
                </a:moveTo>
                <a:lnTo>
                  <a:pt x="2438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204912" y="3019805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 h="0">
                <a:moveTo>
                  <a:pt x="0" y="0"/>
                </a:moveTo>
                <a:lnTo>
                  <a:pt x="28575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848600" y="1357375"/>
            <a:ext cx="0" cy="3438525"/>
          </a:xfrm>
          <a:custGeom>
            <a:avLst/>
            <a:gdLst/>
            <a:ahLst/>
            <a:cxnLst/>
            <a:rect l="l" t="t" r="r" b="b"/>
            <a:pathLst>
              <a:path w="0" h="3438525">
                <a:moveTo>
                  <a:pt x="0" y="0"/>
                </a:moveTo>
                <a:lnTo>
                  <a:pt x="0" y="3438398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827264" y="1371600"/>
            <a:ext cx="35560" cy="0"/>
          </a:xfrm>
          <a:custGeom>
            <a:avLst/>
            <a:gdLst/>
            <a:ahLst/>
            <a:cxnLst/>
            <a:rect l="l" t="t" r="r" b="b"/>
            <a:pathLst>
              <a:path w="35559" h="0">
                <a:moveTo>
                  <a:pt x="0" y="0"/>
                </a:moveTo>
                <a:lnTo>
                  <a:pt x="35560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593079" y="1371600"/>
            <a:ext cx="24765" cy="0"/>
          </a:xfrm>
          <a:custGeom>
            <a:avLst/>
            <a:gdLst/>
            <a:ahLst/>
            <a:cxnLst/>
            <a:rect l="l" t="t" r="r" b="b"/>
            <a:pathLst>
              <a:path w="24764" h="0">
                <a:moveTo>
                  <a:pt x="0" y="0"/>
                </a:moveTo>
                <a:lnTo>
                  <a:pt x="24384" y="0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376421" y="1357312"/>
            <a:ext cx="0" cy="28575"/>
          </a:xfrm>
          <a:custGeom>
            <a:avLst/>
            <a:gdLst/>
            <a:ahLst/>
            <a:cxnLst/>
            <a:rect l="l" t="t" r="r" b="b"/>
            <a:pathLst>
              <a:path w="0" h="28575">
                <a:moveTo>
                  <a:pt x="0" y="0"/>
                </a:moveTo>
                <a:lnTo>
                  <a:pt x="0" y="28575"/>
                </a:lnTo>
              </a:path>
            </a:pathLst>
          </a:custGeom>
          <a:ln w="137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424428" y="4767262"/>
            <a:ext cx="0" cy="28575"/>
          </a:xfrm>
          <a:custGeom>
            <a:avLst/>
            <a:gdLst/>
            <a:ahLst/>
            <a:cxnLst/>
            <a:rect l="l" t="t" r="r" b="b"/>
            <a:pathLst>
              <a:path w="0" h="28575">
                <a:moveTo>
                  <a:pt x="0" y="0"/>
                </a:moveTo>
                <a:lnTo>
                  <a:pt x="0" y="28575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76200" y="10668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914400" y="533400"/>
                </a:moveTo>
                <a:lnTo>
                  <a:pt x="304800" y="533400"/>
                </a:lnTo>
                <a:lnTo>
                  <a:pt x="304800" y="609600"/>
                </a:lnTo>
                <a:lnTo>
                  <a:pt x="914400" y="609600"/>
                </a:lnTo>
                <a:lnTo>
                  <a:pt x="914400" y="533400"/>
                </a:lnTo>
                <a:close/>
              </a:path>
              <a:path w="1219200" h="609600">
                <a:moveTo>
                  <a:pt x="228600" y="457200"/>
                </a:moveTo>
                <a:lnTo>
                  <a:pt x="43542" y="457200"/>
                </a:lnTo>
                <a:lnTo>
                  <a:pt x="0" y="533400"/>
                </a:lnTo>
                <a:lnTo>
                  <a:pt x="228600" y="533400"/>
                </a:lnTo>
                <a:lnTo>
                  <a:pt x="228600" y="457200"/>
                </a:lnTo>
                <a:close/>
              </a:path>
              <a:path w="1219200" h="609600">
                <a:moveTo>
                  <a:pt x="1219200" y="0"/>
                </a:moveTo>
                <a:lnTo>
                  <a:pt x="1099457" y="0"/>
                </a:lnTo>
                <a:lnTo>
                  <a:pt x="990600" y="190500"/>
                </a:lnTo>
                <a:lnTo>
                  <a:pt x="1143000" y="457200"/>
                </a:lnTo>
                <a:lnTo>
                  <a:pt x="838200" y="457200"/>
                </a:lnTo>
                <a:lnTo>
                  <a:pt x="838200" y="533400"/>
                </a:lnTo>
                <a:lnTo>
                  <a:pt x="1219200" y="533400"/>
                </a:lnTo>
                <a:lnTo>
                  <a:pt x="1066800" y="266700"/>
                </a:lnTo>
                <a:lnTo>
                  <a:pt x="121920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7993" y="1061974"/>
            <a:ext cx="1235710" cy="619125"/>
          </a:xfrm>
          <a:custGeom>
            <a:avLst/>
            <a:gdLst/>
            <a:ahLst/>
            <a:cxnLst/>
            <a:rect l="l" t="t" r="r" b="b"/>
            <a:pathLst>
              <a:path w="1235710" h="619125">
                <a:moveTo>
                  <a:pt x="57208" y="462025"/>
                </a:moveTo>
                <a:lnTo>
                  <a:pt x="46238" y="462025"/>
                </a:lnTo>
                <a:lnTo>
                  <a:pt x="0" y="542925"/>
                </a:lnTo>
                <a:lnTo>
                  <a:pt x="308244" y="542925"/>
                </a:lnTo>
                <a:lnTo>
                  <a:pt x="308244" y="619125"/>
                </a:lnTo>
                <a:lnTo>
                  <a:pt x="927369" y="619125"/>
                </a:lnTo>
                <a:lnTo>
                  <a:pt x="927369" y="609600"/>
                </a:lnTo>
                <a:lnTo>
                  <a:pt x="317769" y="609600"/>
                </a:lnTo>
                <a:lnTo>
                  <a:pt x="317769" y="538226"/>
                </a:lnTo>
                <a:lnTo>
                  <a:pt x="236806" y="538226"/>
                </a:lnTo>
                <a:lnTo>
                  <a:pt x="236806" y="533400"/>
                </a:lnTo>
                <a:lnTo>
                  <a:pt x="16413" y="533400"/>
                </a:lnTo>
                <a:lnTo>
                  <a:pt x="57208" y="462025"/>
                </a:lnTo>
                <a:close/>
              </a:path>
              <a:path w="1235710" h="619125">
                <a:moveTo>
                  <a:pt x="1235661" y="0"/>
                </a:moveTo>
                <a:lnTo>
                  <a:pt x="1110421" y="0"/>
                </a:lnTo>
                <a:lnTo>
                  <a:pt x="1104978" y="9525"/>
                </a:lnTo>
                <a:lnTo>
                  <a:pt x="1219151" y="9525"/>
                </a:lnTo>
                <a:lnTo>
                  <a:pt x="1069520" y="271525"/>
                </a:lnTo>
                <a:lnTo>
                  <a:pt x="1219151" y="533400"/>
                </a:lnTo>
                <a:lnTo>
                  <a:pt x="917844" y="533400"/>
                </a:lnTo>
                <a:lnTo>
                  <a:pt x="917844" y="609600"/>
                </a:lnTo>
                <a:lnTo>
                  <a:pt x="927369" y="609600"/>
                </a:lnTo>
                <a:lnTo>
                  <a:pt x="927369" y="542925"/>
                </a:lnTo>
                <a:lnTo>
                  <a:pt x="1235661" y="542925"/>
                </a:lnTo>
                <a:lnTo>
                  <a:pt x="1080493" y="271525"/>
                </a:lnTo>
                <a:lnTo>
                  <a:pt x="1235661" y="0"/>
                </a:lnTo>
                <a:close/>
              </a:path>
              <a:path w="1235710" h="619125">
                <a:moveTo>
                  <a:pt x="470169" y="0"/>
                </a:moveTo>
                <a:lnTo>
                  <a:pt x="389206" y="0"/>
                </a:lnTo>
                <a:lnTo>
                  <a:pt x="389206" y="4825"/>
                </a:lnTo>
                <a:lnTo>
                  <a:pt x="470169" y="4825"/>
                </a:lnTo>
                <a:lnTo>
                  <a:pt x="47016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76237" y="1600200"/>
            <a:ext cx="9525" cy="0"/>
          </a:xfrm>
          <a:custGeom>
            <a:avLst/>
            <a:gdLst/>
            <a:ahLst/>
            <a:cxnLst/>
            <a:rect l="l" t="t" r="r" b="b"/>
            <a:pathLst>
              <a:path w="9525" h="0">
                <a:moveTo>
                  <a:pt x="9525" y="0"/>
                </a:moveTo>
                <a:lnTo>
                  <a:pt x="0" y="0"/>
                </a:lnTo>
                <a:lnTo>
                  <a:pt x="952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22630" y="1062482"/>
            <a:ext cx="10795" cy="4445"/>
          </a:xfrm>
          <a:custGeom>
            <a:avLst/>
            <a:gdLst/>
            <a:ahLst/>
            <a:cxnLst/>
            <a:rect l="l" t="t" r="r" b="b"/>
            <a:pathLst>
              <a:path w="10795" h="4444">
                <a:moveTo>
                  <a:pt x="8635" y="0"/>
                </a:moveTo>
                <a:lnTo>
                  <a:pt x="0" y="4317"/>
                </a:lnTo>
                <a:lnTo>
                  <a:pt x="10769" y="4317"/>
                </a:lnTo>
                <a:lnTo>
                  <a:pt x="863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985837" y="1524000"/>
            <a:ext cx="9525" cy="76200"/>
          </a:xfrm>
          <a:custGeom>
            <a:avLst/>
            <a:gdLst/>
            <a:ahLst/>
            <a:cxnLst/>
            <a:rect l="l" t="t" r="r" b="b"/>
            <a:pathLst>
              <a:path w="9525" h="76200">
                <a:moveTo>
                  <a:pt x="9525" y="0"/>
                </a:moveTo>
                <a:lnTo>
                  <a:pt x="0" y="0"/>
                </a:lnTo>
                <a:lnTo>
                  <a:pt x="0" y="76200"/>
                </a:lnTo>
                <a:lnTo>
                  <a:pt x="9525" y="76200"/>
                </a:lnTo>
                <a:lnTo>
                  <a:pt x="952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0" y="9906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914400" y="533400"/>
                </a:moveTo>
                <a:lnTo>
                  <a:pt x="304800" y="533400"/>
                </a:lnTo>
                <a:lnTo>
                  <a:pt x="304800" y="609600"/>
                </a:lnTo>
                <a:lnTo>
                  <a:pt x="914400" y="609600"/>
                </a:lnTo>
                <a:lnTo>
                  <a:pt x="914400" y="533400"/>
                </a:lnTo>
                <a:close/>
              </a:path>
              <a:path w="1219200" h="609600">
                <a:moveTo>
                  <a:pt x="457200" y="0"/>
                </a:moveTo>
                <a:lnTo>
                  <a:pt x="0" y="0"/>
                </a:lnTo>
                <a:lnTo>
                  <a:pt x="152400" y="266700"/>
                </a:lnTo>
                <a:lnTo>
                  <a:pt x="0" y="533400"/>
                </a:lnTo>
                <a:lnTo>
                  <a:pt x="1219200" y="533400"/>
                </a:lnTo>
                <a:lnTo>
                  <a:pt x="1066800" y="266700"/>
                </a:lnTo>
                <a:lnTo>
                  <a:pt x="1175657" y="76200"/>
                </a:lnTo>
                <a:lnTo>
                  <a:pt x="457200" y="76200"/>
                </a:lnTo>
                <a:lnTo>
                  <a:pt x="457200" y="0"/>
                </a:lnTo>
                <a:close/>
              </a:path>
              <a:path w="1219200" h="609600">
                <a:moveTo>
                  <a:pt x="1219200" y="0"/>
                </a:moveTo>
                <a:lnTo>
                  <a:pt x="762000" y="0"/>
                </a:lnTo>
                <a:lnTo>
                  <a:pt x="762000" y="76200"/>
                </a:lnTo>
                <a:lnTo>
                  <a:pt x="1175657" y="76200"/>
                </a:lnTo>
                <a:lnTo>
                  <a:pt x="12192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0" y="9906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0" y="0"/>
                </a:moveTo>
                <a:lnTo>
                  <a:pt x="457200" y="0"/>
                </a:lnTo>
                <a:lnTo>
                  <a:pt x="457200" y="76200"/>
                </a:lnTo>
                <a:lnTo>
                  <a:pt x="762000" y="76200"/>
                </a:lnTo>
                <a:lnTo>
                  <a:pt x="762000" y="0"/>
                </a:lnTo>
                <a:lnTo>
                  <a:pt x="1219200" y="0"/>
                </a:lnTo>
                <a:lnTo>
                  <a:pt x="1066800" y="266700"/>
                </a:lnTo>
                <a:lnTo>
                  <a:pt x="1219200" y="533400"/>
                </a:lnTo>
                <a:lnTo>
                  <a:pt x="914400" y="533400"/>
                </a:lnTo>
                <a:lnTo>
                  <a:pt x="914400" y="609600"/>
                </a:lnTo>
                <a:lnTo>
                  <a:pt x="304800" y="609600"/>
                </a:lnTo>
                <a:lnTo>
                  <a:pt x="304800" y="533400"/>
                </a:lnTo>
                <a:lnTo>
                  <a:pt x="0" y="533400"/>
                </a:lnTo>
                <a:lnTo>
                  <a:pt x="152400" y="2667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04800" y="1066800"/>
            <a:ext cx="152400" cy="457200"/>
          </a:xfrm>
          <a:custGeom>
            <a:avLst/>
            <a:gdLst/>
            <a:ahLst/>
            <a:cxnLst/>
            <a:rect l="l" t="t" r="r" b="b"/>
            <a:pathLst>
              <a:path w="152400" h="457200">
                <a:moveTo>
                  <a:pt x="152400" y="0"/>
                </a:moveTo>
                <a:lnTo>
                  <a:pt x="0" y="0"/>
                </a:lnTo>
                <a:lnTo>
                  <a:pt x="0" y="4572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04800" y="990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4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62000" y="1066800"/>
            <a:ext cx="152400" cy="457200"/>
          </a:xfrm>
          <a:custGeom>
            <a:avLst/>
            <a:gdLst/>
            <a:ahLst/>
            <a:cxnLst/>
            <a:rect l="l" t="t" r="r" b="b"/>
            <a:pathLst>
              <a:path w="152400" h="457200">
                <a:moveTo>
                  <a:pt x="0" y="0"/>
                </a:moveTo>
                <a:lnTo>
                  <a:pt x="152400" y="0"/>
                </a:lnTo>
                <a:lnTo>
                  <a:pt x="152400" y="4572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762000" y="990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489305" y="1077213"/>
            <a:ext cx="24066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 b="1">
                <a:solidFill>
                  <a:srgbClr val="FF0066"/>
                </a:solidFill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8001000" y="1066800"/>
            <a:ext cx="1143000" cy="609600"/>
          </a:xfrm>
          <a:custGeom>
            <a:avLst/>
            <a:gdLst/>
            <a:ahLst/>
            <a:cxnLst/>
            <a:rect l="l" t="t" r="r" b="b"/>
            <a:pathLst>
              <a:path w="1143000" h="609600">
                <a:moveTo>
                  <a:pt x="914400" y="533400"/>
                </a:moveTo>
                <a:lnTo>
                  <a:pt x="304800" y="533400"/>
                </a:lnTo>
                <a:lnTo>
                  <a:pt x="304800" y="609600"/>
                </a:lnTo>
                <a:lnTo>
                  <a:pt x="914400" y="609600"/>
                </a:lnTo>
                <a:lnTo>
                  <a:pt x="914400" y="533400"/>
                </a:lnTo>
                <a:close/>
              </a:path>
              <a:path w="1143000" h="609600">
                <a:moveTo>
                  <a:pt x="228600" y="457200"/>
                </a:moveTo>
                <a:lnTo>
                  <a:pt x="43542" y="457200"/>
                </a:lnTo>
                <a:lnTo>
                  <a:pt x="0" y="533400"/>
                </a:lnTo>
                <a:lnTo>
                  <a:pt x="228600" y="533400"/>
                </a:lnTo>
                <a:lnTo>
                  <a:pt x="228600" y="457200"/>
                </a:lnTo>
                <a:close/>
              </a:path>
              <a:path w="1143000" h="609600">
                <a:moveTo>
                  <a:pt x="1143000" y="457200"/>
                </a:moveTo>
                <a:lnTo>
                  <a:pt x="838200" y="457200"/>
                </a:lnTo>
                <a:lnTo>
                  <a:pt x="838200" y="533400"/>
                </a:lnTo>
                <a:lnTo>
                  <a:pt x="1143000" y="533400"/>
                </a:lnTo>
                <a:lnTo>
                  <a:pt x="1143000" y="457200"/>
                </a:lnTo>
                <a:close/>
              </a:path>
              <a:path w="1143000" h="609600">
                <a:moveTo>
                  <a:pt x="1143000" y="0"/>
                </a:moveTo>
                <a:lnTo>
                  <a:pt x="1099457" y="0"/>
                </a:lnTo>
                <a:lnTo>
                  <a:pt x="990600" y="190500"/>
                </a:lnTo>
                <a:lnTo>
                  <a:pt x="1143000" y="457200"/>
                </a:lnTo>
                <a:lnTo>
                  <a:pt x="1143000" y="400050"/>
                </a:lnTo>
                <a:lnTo>
                  <a:pt x="1066800" y="266700"/>
                </a:lnTo>
                <a:lnTo>
                  <a:pt x="1143000" y="133350"/>
                </a:lnTo>
                <a:lnTo>
                  <a:pt x="114300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992744" y="1061974"/>
            <a:ext cx="1151255" cy="619125"/>
          </a:xfrm>
          <a:custGeom>
            <a:avLst/>
            <a:gdLst/>
            <a:ahLst/>
            <a:cxnLst/>
            <a:rect l="l" t="t" r="r" b="b"/>
            <a:pathLst>
              <a:path w="1151254" h="619125">
                <a:moveTo>
                  <a:pt x="57285" y="462025"/>
                </a:moveTo>
                <a:lnTo>
                  <a:pt x="46260" y="462025"/>
                </a:lnTo>
                <a:lnTo>
                  <a:pt x="0" y="542925"/>
                </a:lnTo>
                <a:lnTo>
                  <a:pt x="308228" y="542925"/>
                </a:lnTo>
                <a:lnTo>
                  <a:pt x="308228" y="619125"/>
                </a:lnTo>
                <a:lnTo>
                  <a:pt x="927353" y="619125"/>
                </a:lnTo>
                <a:lnTo>
                  <a:pt x="927353" y="609600"/>
                </a:lnTo>
                <a:lnTo>
                  <a:pt x="317753" y="609600"/>
                </a:lnTo>
                <a:lnTo>
                  <a:pt x="317753" y="538226"/>
                </a:lnTo>
                <a:lnTo>
                  <a:pt x="236854" y="538226"/>
                </a:lnTo>
                <a:lnTo>
                  <a:pt x="236854" y="533400"/>
                </a:lnTo>
                <a:lnTo>
                  <a:pt x="16509" y="533400"/>
                </a:lnTo>
                <a:lnTo>
                  <a:pt x="57285" y="462025"/>
                </a:lnTo>
                <a:close/>
              </a:path>
              <a:path w="1151254" h="619125">
                <a:moveTo>
                  <a:pt x="1151254" y="533400"/>
                </a:moveTo>
                <a:lnTo>
                  <a:pt x="917828" y="533400"/>
                </a:lnTo>
                <a:lnTo>
                  <a:pt x="917828" y="609600"/>
                </a:lnTo>
                <a:lnTo>
                  <a:pt x="927353" y="609600"/>
                </a:lnTo>
                <a:lnTo>
                  <a:pt x="927353" y="542925"/>
                </a:lnTo>
                <a:lnTo>
                  <a:pt x="1151254" y="542925"/>
                </a:lnTo>
                <a:lnTo>
                  <a:pt x="1151254" y="533400"/>
                </a:lnTo>
                <a:close/>
              </a:path>
              <a:path w="1151254" h="619125">
                <a:moveTo>
                  <a:pt x="1151254" y="128515"/>
                </a:moveTo>
                <a:lnTo>
                  <a:pt x="1069594" y="271525"/>
                </a:lnTo>
                <a:lnTo>
                  <a:pt x="1151254" y="414467"/>
                </a:lnTo>
                <a:lnTo>
                  <a:pt x="1151254" y="395232"/>
                </a:lnTo>
                <a:lnTo>
                  <a:pt x="1080515" y="271525"/>
                </a:lnTo>
                <a:lnTo>
                  <a:pt x="1151254" y="147761"/>
                </a:lnTo>
                <a:lnTo>
                  <a:pt x="1151254" y="128515"/>
                </a:lnTo>
                <a:close/>
              </a:path>
              <a:path w="1151254" h="619125">
                <a:moveTo>
                  <a:pt x="1151254" y="0"/>
                </a:moveTo>
                <a:lnTo>
                  <a:pt x="1110469" y="0"/>
                </a:lnTo>
                <a:lnTo>
                  <a:pt x="1105027" y="9525"/>
                </a:lnTo>
                <a:lnTo>
                  <a:pt x="1151254" y="9525"/>
                </a:lnTo>
                <a:lnTo>
                  <a:pt x="1151254" y="0"/>
                </a:lnTo>
                <a:close/>
              </a:path>
              <a:path w="1151254" h="619125">
                <a:moveTo>
                  <a:pt x="470153" y="0"/>
                </a:moveTo>
                <a:lnTo>
                  <a:pt x="389254" y="0"/>
                </a:lnTo>
                <a:lnTo>
                  <a:pt x="389254" y="4825"/>
                </a:lnTo>
                <a:lnTo>
                  <a:pt x="470153" y="4825"/>
                </a:lnTo>
                <a:lnTo>
                  <a:pt x="470153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300973" y="1600200"/>
            <a:ext cx="9525" cy="0"/>
          </a:xfrm>
          <a:custGeom>
            <a:avLst/>
            <a:gdLst/>
            <a:ahLst/>
            <a:cxnLst/>
            <a:rect l="l" t="t" r="r" b="b"/>
            <a:pathLst>
              <a:path w="9525" h="0">
                <a:moveTo>
                  <a:pt x="9525" y="0"/>
                </a:moveTo>
                <a:lnTo>
                  <a:pt x="0" y="0"/>
                </a:lnTo>
                <a:lnTo>
                  <a:pt x="952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447405" y="1062482"/>
            <a:ext cx="10795" cy="4445"/>
          </a:xfrm>
          <a:custGeom>
            <a:avLst/>
            <a:gdLst/>
            <a:ahLst/>
            <a:cxnLst/>
            <a:rect l="l" t="t" r="r" b="b"/>
            <a:pathLst>
              <a:path w="10795" h="4444">
                <a:moveTo>
                  <a:pt x="8635" y="0"/>
                </a:moveTo>
                <a:lnTo>
                  <a:pt x="0" y="4317"/>
                </a:lnTo>
                <a:lnTo>
                  <a:pt x="10794" y="4317"/>
                </a:lnTo>
                <a:lnTo>
                  <a:pt x="863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910573" y="1524000"/>
            <a:ext cx="9525" cy="76200"/>
          </a:xfrm>
          <a:custGeom>
            <a:avLst/>
            <a:gdLst/>
            <a:ahLst/>
            <a:cxnLst/>
            <a:rect l="l" t="t" r="r" b="b"/>
            <a:pathLst>
              <a:path w="9525" h="76200">
                <a:moveTo>
                  <a:pt x="9525" y="0"/>
                </a:moveTo>
                <a:lnTo>
                  <a:pt x="0" y="0"/>
                </a:lnTo>
                <a:lnTo>
                  <a:pt x="0" y="76200"/>
                </a:lnTo>
                <a:lnTo>
                  <a:pt x="9525" y="76200"/>
                </a:lnTo>
                <a:lnTo>
                  <a:pt x="9525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7924800" y="9906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914400" y="533400"/>
                </a:moveTo>
                <a:lnTo>
                  <a:pt x="304800" y="533400"/>
                </a:lnTo>
                <a:lnTo>
                  <a:pt x="304800" y="609600"/>
                </a:lnTo>
                <a:lnTo>
                  <a:pt x="914400" y="609600"/>
                </a:lnTo>
                <a:lnTo>
                  <a:pt x="914400" y="533400"/>
                </a:lnTo>
                <a:close/>
              </a:path>
              <a:path w="1219200" h="609600">
                <a:moveTo>
                  <a:pt x="457200" y="0"/>
                </a:moveTo>
                <a:lnTo>
                  <a:pt x="0" y="0"/>
                </a:lnTo>
                <a:lnTo>
                  <a:pt x="152400" y="266700"/>
                </a:lnTo>
                <a:lnTo>
                  <a:pt x="0" y="533400"/>
                </a:lnTo>
                <a:lnTo>
                  <a:pt x="1219200" y="533400"/>
                </a:lnTo>
                <a:lnTo>
                  <a:pt x="1066800" y="266700"/>
                </a:lnTo>
                <a:lnTo>
                  <a:pt x="1175657" y="76200"/>
                </a:lnTo>
                <a:lnTo>
                  <a:pt x="457200" y="76200"/>
                </a:lnTo>
                <a:lnTo>
                  <a:pt x="457200" y="0"/>
                </a:lnTo>
                <a:close/>
              </a:path>
              <a:path w="1219200" h="609600">
                <a:moveTo>
                  <a:pt x="1219200" y="0"/>
                </a:moveTo>
                <a:lnTo>
                  <a:pt x="762000" y="0"/>
                </a:lnTo>
                <a:lnTo>
                  <a:pt x="762000" y="76200"/>
                </a:lnTo>
                <a:lnTo>
                  <a:pt x="1175657" y="76200"/>
                </a:lnTo>
                <a:lnTo>
                  <a:pt x="12192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7924800" y="9906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0" y="0"/>
                </a:moveTo>
                <a:lnTo>
                  <a:pt x="457200" y="0"/>
                </a:lnTo>
                <a:lnTo>
                  <a:pt x="457200" y="76200"/>
                </a:lnTo>
                <a:lnTo>
                  <a:pt x="762000" y="76200"/>
                </a:lnTo>
                <a:lnTo>
                  <a:pt x="762000" y="0"/>
                </a:lnTo>
                <a:lnTo>
                  <a:pt x="1219200" y="0"/>
                </a:lnTo>
                <a:lnTo>
                  <a:pt x="1066800" y="266700"/>
                </a:lnTo>
                <a:lnTo>
                  <a:pt x="1219200" y="533400"/>
                </a:lnTo>
                <a:lnTo>
                  <a:pt x="914400" y="533400"/>
                </a:lnTo>
                <a:lnTo>
                  <a:pt x="914400" y="609600"/>
                </a:lnTo>
                <a:lnTo>
                  <a:pt x="304800" y="609600"/>
                </a:lnTo>
                <a:lnTo>
                  <a:pt x="304800" y="533400"/>
                </a:lnTo>
                <a:lnTo>
                  <a:pt x="0" y="533400"/>
                </a:lnTo>
                <a:lnTo>
                  <a:pt x="152400" y="2667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229600" y="1066800"/>
            <a:ext cx="152400" cy="457200"/>
          </a:xfrm>
          <a:custGeom>
            <a:avLst/>
            <a:gdLst/>
            <a:ahLst/>
            <a:cxnLst/>
            <a:rect l="l" t="t" r="r" b="b"/>
            <a:pathLst>
              <a:path w="152400" h="457200">
                <a:moveTo>
                  <a:pt x="152400" y="0"/>
                </a:moveTo>
                <a:lnTo>
                  <a:pt x="0" y="0"/>
                </a:lnTo>
                <a:lnTo>
                  <a:pt x="0" y="4572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229600" y="990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0" y="76200"/>
                </a:moveTo>
                <a:lnTo>
                  <a:pt x="1524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686800" y="1066800"/>
            <a:ext cx="152400" cy="457200"/>
          </a:xfrm>
          <a:custGeom>
            <a:avLst/>
            <a:gdLst/>
            <a:ahLst/>
            <a:cxnLst/>
            <a:rect l="l" t="t" r="r" b="b"/>
            <a:pathLst>
              <a:path w="152400" h="457200">
                <a:moveTo>
                  <a:pt x="0" y="0"/>
                </a:moveTo>
                <a:lnTo>
                  <a:pt x="152400" y="0"/>
                </a:lnTo>
                <a:lnTo>
                  <a:pt x="152400" y="4572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686800" y="99060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8423275" y="1077213"/>
            <a:ext cx="22479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 b="1">
                <a:solidFill>
                  <a:srgbClr val="FF0066"/>
                </a:solidFill>
                <a:latin typeface="Calibri"/>
                <a:cs typeface="Calibri"/>
              </a:rPr>
              <a:t>B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52400" y="1676400"/>
            <a:ext cx="914400" cy="73660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wrap="square" lIns="0" tIns="178435" rIns="0" bIns="0" rtlCol="0" vert="horz">
            <a:spAutoFit/>
          </a:bodyPr>
          <a:lstStyle/>
          <a:p>
            <a:pPr algn="ctr" marL="32384">
              <a:lnSpc>
                <a:spcPct val="100000"/>
              </a:lnSpc>
              <a:spcBef>
                <a:spcPts val="1405"/>
              </a:spcBef>
            </a:pPr>
            <a:r>
              <a:rPr dirty="0" baseline="5787" sz="3600" spc="-1462" b="1">
                <a:latin typeface="Calibri"/>
                <a:cs typeface="Calibri"/>
              </a:rPr>
              <a:t>1</a:t>
            </a:r>
            <a:r>
              <a:rPr dirty="0" sz="2400" spc="-975" b="1">
                <a:latin typeface="Calibri"/>
                <a:cs typeface="Calibri"/>
              </a:rPr>
              <a:t>2345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0" y="6524242"/>
            <a:ext cx="9143999" cy="33375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8077200" y="1676400"/>
            <a:ext cx="914400" cy="73660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wrap="square" lIns="0" tIns="178435" rIns="0" bIns="0" rtlCol="0" vert="horz">
            <a:spAutoFit/>
          </a:bodyPr>
          <a:lstStyle/>
          <a:p>
            <a:pPr algn="ctr" marL="35560">
              <a:lnSpc>
                <a:spcPct val="100000"/>
              </a:lnSpc>
              <a:spcBef>
                <a:spcPts val="1405"/>
              </a:spcBef>
            </a:pPr>
            <a:r>
              <a:rPr dirty="0" sz="2400" spc="-975" b="1">
                <a:latin typeface="Calibri"/>
                <a:cs typeface="Calibri"/>
              </a:rPr>
              <a:t>12345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243583" y="1362455"/>
            <a:ext cx="6629400" cy="343509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159763" y="1330452"/>
            <a:ext cx="2209800" cy="1676400"/>
          </a:xfrm>
          <a:custGeom>
            <a:avLst/>
            <a:gdLst/>
            <a:ahLst/>
            <a:cxnLst/>
            <a:rect l="l" t="t" r="r" b="b"/>
            <a:pathLst>
              <a:path w="2209800" h="1676400">
                <a:moveTo>
                  <a:pt x="0" y="1676400"/>
                </a:moveTo>
                <a:lnTo>
                  <a:pt x="2209800" y="1676400"/>
                </a:lnTo>
                <a:lnTo>
                  <a:pt x="2209800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159763" y="1330452"/>
            <a:ext cx="2209800" cy="1676400"/>
          </a:xfrm>
          <a:custGeom>
            <a:avLst/>
            <a:gdLst/>
            <a:ahLst/>
            <a:cxnLst/>
            <a:rect l="l" t="t" r="r" b="b"/>
            <a:pathLst>
              <a:path w="2209800" h="1676400">
                <a:moveTo>
                  <a:pt x="0" y="1676400"/>
                </a:moveTo>
                <a:lnTo>
                  <a:pt x="2209800" y="1676400"/>
                </a:lnTo>
                <a:lnTo>
                  <a:pt x="2209800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>
            <a:spLocks noGrp="1"/>
          </p:cNvSpPr>
          <p:nvPr>
            <p:ph type="title"/>
          </p:nvPr>
        </p:nvSpPr>
        <p:spPr>
          <a:xfrm>
            <a:off x="1180528" y="1414094"/>
            <a:ext cx="2218055" cy="1366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R="44450">
              <a:lnSpc>
                <a:spcPct val="100000"/>
              </a:lnSpc>
              <a:spcBef>
                <a:spcPts val="95"/>
              </a:spcBef>
            </a:pPr>
            <a:r>
              <a:rPr dirty="0" sz="8800" spc="-5" b="0">
                <a:solidFill>
                  <a:srgbClr val="FF3300"/>
                </a:solidFill>
                <a:latin typeface="Calibri"/>
                <a:cs typeface="Calibri"/>
                <a:hlinkClick r:id="rId24" action="ppaction://hlinksldjump"/>
              </a:rPr>
              <a:t>1</a:t>
            </a:r>
            <a:endParaRPr sz="8800">
              <a:latin typeface="Calibri"/>
              <a:cs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383279" y="1338072"/>
            <a:ext cx="2209800" cy="1676400"/>
          </a:xfrm>
          <a:custGeom>
            <a:avLst/>
            <a:gdLst/>
            <a:ahLst/>
            <a:cxnLst/>
            <a:rect l="l" t="t" r="r" b="b"/>
            <a:pathLst>
              <a:path w="2209800" h="1676400">
                <a:moveTo>
                  <a:pt x="0" y="1676400"/>
                </a:moveTo>
                <a:lnTo>
                  <a:pt x="2209800" y="1676400"/>
                </a:lnTo>
                <a:lnTo>
                  <a:pt x="2209800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3407854" y="1339024"/>
            <a:ext cx="2209800" cy="1677670"/>
          </a:xfrm>
          <a:prstGeom prst="rect">
            <a:avLst/>
          </a:prstGeom>
          <a:solidFill>
            <a:srgbClr val="00FF00"/>
          </a:solidFill>
        </p:spPr>
        <p:txBody>
          <a:bodyPr wrap="square" lIns="0" tIns="94615" rIns="0" bIns="0" rtlCol="0" vert="horz">
            <a:spAutoFit/>
          </a:bodyPr>
          <a:lstStyle/>
          <a:p>
            <a:pPr algn="ctr" marR="40640">
              <a:lnSpc>
                <a:spcPct val="100000"/>
              </a:lnSpc>
              <a:spcBef>
                <a:spcPts val="745"/>
              </a:spcBef>
            </a:pPr>
            <a:r>
              <a:rPr dirty="0" sz="8800" spc="-5">
                <a:solidFill>
                  <a:srgbClr val="0000FF"/>
                </a:solidFill>
                <a:latin typeface="Calibri"/>
                <a:cs typeface="Calibri"/>
                <a:hlinkClick r:id="rId25" action="ppaction://hlinksldjump"/>
              </a:rPr>
              <a:t>2</a:t>
            </a:r>
            <a:endParaRPr sz="8800">
              <a:latin typeface="Calibri"/>
              <a:cs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5617464" y="1336547"/>
            <a:ext cx="2209800" cy="1676400"/>
          </a:xfrm>
          <a:custGeom>
            <a:avLst/>
            <a:gdLst/>
            <a:ahLst/>
            <a:cxnLst/>
            <a:rect l="l" t="t" r="r" b="b"/>
            <a:pathLst>
              <a:path w="2209800" h="1676400">
                <a:moveTo>
                  <a:pt x="0" y="1676400"/>
                </a:moveTo>
                <a:lnTo>
                  <a:pt x="2209799" y="1676400"/>
                </a:lnTo>
                <a:lnTo>
                  <a:pt x="2209799" y="0"/>
                </a:lnTo>
                <a:lnTo>
                  <a:pt x="0" y="0"/>
                </a:lnTo>
                <a:lnTo>
                  <a:pt x="0" y="1676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5626798" y="1339024"/>
            <a:ext cx="2207895" cy="1674495"/>
          </a:xfrm>
          <a:prstGeom prst="rect">
            <a:avLst/>
          </a:prstGeom>
          <a:solidFill>
            <a:srgbClr val="FF00FF"/>
          </a:solidFill>
        </p:spPr>
        <p:txBody>
          <a:bodyPr wrap="square" lIns="0" tIns="93345" rIns="0" bIns="0" rtlCol="0" vert="horz">
            <a:spAutoFit/>
          </a:bodyPr>
          <a:lstStyle/>
          <a:p>
            <a:pPr algn="ctr" marR="6985">
              <a:lnSpc>
                <a:spcPct val="100000"/>
              </a:lnSpc>
              <a:spcBef>
                <a:spcPts val="735"/>
              </a:spcBef>
            </a:pPr>
            <a:r>
              <a:rPr dirty="0" sz="8800" spc="-5">
                <a:solidFill>
                  <a:srgbClr val="FFFF00"/>
                </a:solidFill>
                <a:latin typeface="Calibri"/>
                <a:cs typeface="Calibri"/>
              </a:rPr>
              <a:t>3</a:t>
            </a:r>
            <a:endParaRPr sz="8800">
              <a:latin typeface="Calibri"/>
              <a:cs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191767" y="3032760"/>
            <a:ext cx="2220595" cy="1797050"/>
          </a:xfrm>
          <a:custGeom>
            <a:avLst/>
            <a:gdLst/>
            <a:ahLst/>
            <a:cxnLst/>
            <a:rect l="l" t="t" r="r" b="b"/>
            <a:pathLst>
              <a:path w="2220595" h="1797050">
                <a:moveTo>
                  <a:pt x="0" y="1796795"/>
                </a:moveTo>
                <a:lnTo>
                  <a:pt x="2220468" y="1796795"/>
                </a:lnTo>
                <a:lnTo>
                  <a:pt x="2220468" y="0"/>
                </a:lnTo>
                <a:lnTo>
                  <a:pt x="0" y="0"/>
                </a:lnTo>
                <a:lnTo>
                  <a:pt x="0" y="1796795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191767" y="3032760"/>
            <a:ext cx="2220595" cy="1797050"/>
          </a:xfrm>
          <a:custGeom>
            <a:avLst/>
            <a:gdLst/>
            <a:ahLst/>
            <a:cxnLst/>
            <a:rect l="l" t="t" r="r" b="b"/>
            <a:pathLst>
              <a:path w="2220595" h="1797050">
                <a:moveTo>
                  <a:pt x="0" y="1796795"/>
                </a:moveTo>
                <a:lnTo>
                  <a:pt x="2220468" y="1796795"/>
                </a:lnTo>
                <a:lnTo>
                  <a:pt x="2220468" y="0"/>
                </a:lnTo>
                <a:lnTo>
                  <a:pt x="0" y="0"/>
                </a:lnTo>
                <a:lnTo>
                  <a:pt x="0" y="179679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1180528" y="3176727"/>
            <a:ext cx="2216785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6670">
              <a:lnSpc>
                <a:spcPct val="100000"/>
              </a:lnSpc>
              <a:spcBef>
                <a:spcPts val="95"/>
              </a:spcBef>
            </a:pPr>
            <a:r>
              <a:rPr dirty="0" sz="8800" spc="-5">
                <a:latin typeface="Calibri"/>
                <a:cs typeface="Calibri"/>
                <a:hlinkClick r:id="rId26" action="ppaction://hlinksldjump"/>
              </a:rPr>
              <a:t>4</a:t>
            </a:r>
            <a:endParaRPr sz="880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436620" y="3035807"/>
            <a:ext cx="2202180" cy="1849120"/>
          </a:xfrm>
          <a:custGeom>
            <a:avLst/>
            <a:gdLst/>
            <a:ahLst/>
            <a:cxnLst/>
            <a:rect l="l" t="t" r="r" b="b"/>
            <a:pathLst>
              <a:path w="2202179" h="1849120">
                <a:moveTo>
                  <a:pt x="0" y="1848612"/>
                </a:moveTo>
                <a:lnTo>
                  <a:pt x="2202179" y="1848612"/>
                </a:lnTo>
                <a:lnTo>
                  <a:pt x="2202179" y="0"/>
                </a:lnTo>
                <a:lnTo>
                  <a:pt x="0" y="0"/>
                </a:lnTo>
                <a:lnTo>
                  <a:pt x="0" y="1848612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3436620" y="3035807"/>
            <a:ext cx="2202180" cy="1849120"/>
          </a:xfrm>
          <a:custGeom>
            <a:avLst/>
            <a:gdLst/>
            <a:ahLst/>
            <a:cxnLst/>
            <a:rect l="l" t="t" r="r" b="b"/>
            <a:pathLst>
              <a:path w="2202179" h="1849120">
                <a:moveTo>
                  <a:pt x="0" y="1848612"/>
                </a:moveTo>
                <a:lnTo>
                  <a:pt x="2202179" y="1848612"/>
                </a:lnTo>
                <a:lnTo>
                  <a:pt x="2202179" y="0"/>
                </a:lnTo>
                <a:lnTo>
                  <a:pt x="0" y="0"/>
                </a:lnTo>
                <a:lnTo>
                  <a:pt x="0" y="184861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3409441" y="3205987"/>
            <a:ext cx="2207895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47625">
              <a:lnSpc>
                <a:spcPct val="100000"/>
              </a:lnSpc>
              <a:spcBef>
                <a:spcPts val="95"/>
              </a:spcBef>
            </a:pPr>
            <a:r>
              <a:rPr dirty="0" sz="8800" spc="-5">
                <a:solidFill>
                  <a:srgbClr val="800000"/>
                </a:solidFill>
                <a:latin typeface="Calibri"/>
                <a:cs typeface="Calibri"/>
              </a:rPr>
              <a:t>5</a:t>
            </a:r>
            <a:endParaRPr sz="8800">
              <a:latin typeface="Calibri"/>
              <a:cs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626608" y="3006851"/>
            <a:ext cx="2222500" cy="1849120"/>
          </a:xfrm>
          <a:custGeom>
            <a:avLst/>
            <a:gdLst/>
            <a:ahLst/>
            <a:cxnLst/>
            <a:rect l="l" t="t" r="r" b="b"/>
            <a:pathLst>
              <a:path w="2222500" h="1849120">
                <a:moveTo>
                  <a:pt x="0" y="1848612"/>
                </a:moveTo>
                <a:lnTo>
                  <a:pt x="2221991" y="1848612"/>
                </a:lnTo>
                <a:lnTo>
                  <a:pt x="2221991" y="0"/>
                </a:lnTo>
                <a:lnTo>
                  <a:pt x="0" y="0"/>
                </a:lnTo>
                <a:lnTo>
                  <a:pt x="0" y="184861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5626608" y="3006851"/>
            <a:ext cx="2222500" cy="1849120"/>
          </a:xfrm>
          <a:custGeom>
            <a:avLst/>
            <a:gdLst/>
            <a:ahLst/>
            <a:cxnLst/>
            <a:rect l="l" t="t" r="r" b="b"/>
            <a:pathLst>
              <a:path w="2222500" h="1849120">
                <a:moveTo>
                  <a:pt x="0" y="1848612"/>
                </a:moveTo>
                <a:lnTo>
                  <a:pt x="2221991" y="1848612"/>
                </a:lnTo>
                <a:lnTo>
                  <a:pt x="2221991" y="0"/>
                </a:lnTo>
                <a:lnTo>
                  <a:pt x="0" y="0"/>
                </a:lnTo>
                <a:lnTo>
                  <a:pt x="0" y="184861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 txBox="1"/>
          <p:nvPr/>
        </p:nvSpPr>
        <p:spPr>
          <a:xfrm>
            <a:off x="5626798" y="3176727"/>
            <a:ext cx="2207895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6510">
              <a:lnSpc>
                <a:spcPct val="100000"/>
              </a:lnSpc>
              <a:spcBef>
                <a:spcPts val="95"/>
              </a:spcBef>
            </a:pPr>
            <a:r>
              <a:rPr dirty="0" sz="8800" spc="-5">
                <a:solidFill>
                  <a:srgbClr val="00FFFF"/>
                </a:solidFill>
                <a:latin typeface="Calibri"/>
                <a:cs typeface="Calibri"/>
                <a:hlinkClick r:id="rId27" action="ppaction://hlinksldjump"/>
              </a:rPr>
              <a:t>6</a:t>
            </a:r>
            <a:endParaRPr sz="8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0687" y="22859"/>
            <a:ext cx="8953500" cy="1606550"/>
          </a:xfrm>
          <a:custGeom>
            <a:avLst/>
            <a:gdLst/>
            <a:ahLst/>
            <a:cxnLst/>
            <a:rect l="l" t="t" r="r" b="b"/>
            <a:pathLst>
              <a:path w="8953500" h="1606550">
                <a:moveTo>
                  <a:pt x="8685784" y="0"/>
                </a:moveTo>
                <a:lnTo>
                  <a:pt x="267728" y="0"/>
                </a:lnTo>
                <a:lnTo>
                  <a:pt x="219603" y="4314"/>
                </a:lnTo>
                <a:lnTo>
                  <a:pt x="174308" y="16752"/>
                </a:lnTo>
                <a:lnTo>
                  <a:pt x="132599" y="36557"/>
                </a:lnTo>
                <a:lnTo>
                  <a:pt x="95233" y="62972"/>
                </a:lnTo>
                <a:lnTo>
                  <a:pt x="62965" y="95241"/>
                </a:lnTo>
                <a:lnTo>
                  <a:pt x="36552" y="132606"/>
                </a:lnTo>
                <a:lnTo>
                  <a:pt x="16749" y="174312"/>
                </a:lnTo>
                <a:lnTo>
                  <a:pt x="4313" y="219600"/>
                </a:lnTo>
                <a:lnTo>
                  <a:pt x="0" y="267716"/>
                </a:lnTo>
                <a:lnTo>
                  <a:pt x="0" y="1338580"/>
                </a:lnTo>
                <a:lnTo>
                  <a:pt x="4313" y="1386695"/>
                </a:lnTo>
                <a:lnTo>
                  <a:pt x="16749" y="1431983"/>
                </a:lnTo>
                <a:lnTo>
                  <a:pt x="36552" y="1473689"/>
                </a:lnTo>
                <a:lnTo>
                  <a:pt x="62965" y="1511054"/>
                </a:lnTo>
                <a:lnTo>
                  <a:pt x="95233" y="1543323"/>
                </a:lnTo>
                <a:lnTo>
                  <a:pt x="132599" y="1569738"/>
                </a:lnTo>
                <a:lnTo>
                  <a:pt x="174308" y="1589543"/>
                </a:lnTo>
                <a:lnTo>
                  <a:pt x="219603" y="1601981"/>
                </a:lnTo>
                <a:lnTo>
                  <a:pt x="267728" y="1606296"/>
                </a:lnTo>
                <a:lnTo>
                  <a:pt x="8685784" y="1606296"/>
                </a:lnTo>
                <a:lnTo>
                  <a:pt x="8733899" y="1601981"/>
                </a:lnTo>
                <a:lnTo>
                  <a:pt x="8779187" y="1589543"/>
                </a:lnTo>
                <a:lnTo>
                  <a:pt x="8820893" y="1569738"/>
                </a:lnTo>
                <a:lnTo>
                  <a:pt x="8858258" y="1543323"/>
                </a:lnTo>
                <a:lnTo>
                  <a:pt x="8890527" y="1511054"/>
                </a:lnTo>
                <a:lnTo>
                  <a:pt x="8916942" y="1473689"/>
                </a:lnTo>
                <a:lnTo>
                  <a:pt x="8936747" y="1431983"/>
                </a:lnTo>
                <a:lnTo>
                  <a:pt x="8949185" y="1386695"/>
                </a:lnTo>
                <a:lnTo>
                  <a:pt x="8953500" y="1338580"/>
                </a:lnTo>
                <a:lnTo>
                  <a:pt x="8953500" y="267716"/>
                </a:lnTo>
                <a:lnTo>
                  <a:pt x="8949185" y="219600"/>
                </a:lnTo>
                <a:lnTo>
                  <a:pt x="8936747" y="174312"/>
                </a:lnTo>
                <a:lnTo>
                  <a:pt x="8916942" y="132606"/>
                </a:lnTo>
                <a:lnTo>
                  <a:pt x="8890527" y="95241"/>
                </a:lnTo>
                <a:lnTo>
                  <a:pt x="8858258" y="62972"/>
                </a:lnTo>
                <a:lnTo>
                  <a:pt x="8820893" y="36557"/>
                </a:lnTo>
                <a:lnTo>
                  <a:pt x="8779187" y="16752"/>
                </a:lnTo>
                <a:lnTo>
                  <a:pt x="8733899" y="4314"/>
                </a:lnTo>
                <a:lnTo>
                  <a:pt x="8685784" y="0"/>
                </a:lnTo>
                <a:close/>
              </a:path>
            </a:pathLst>
          </a:custGeom>
          <a:solidFill>
            <a:srgbClr val="F8E0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0687" y="22859"/>
            <a:ext cx="8953500" cy="1606550"/>
          </a:xfrm>
          <a:custGeom>
            <a:avLst/>
            <a:gdLst/>
            <a:ahLst/>
            <a:cxnLst/>
            <a:rect l="l" t="t" r="r" b="b"/>
            <a:pathLst>
              <a:path w="8953500" h="1606550">
                <a:moveTo>
                  <a:pt x="0" y="267716"/>
                </a:moveTo>
                <a:lnTo>
                  <a:pt x="4313" y="219600"/>
                </a:lnTo>
                <a:lnTo>
                  <a:pt x="16749" y="174312"/>
                </a:lnTo>
                <a:lnTo>
                  <a:pt x="36552" y="132606"/>
                </a:lnTo>
                <a:lnTo>
                  <a:pt x="62965" y="95241"/>
                </a:lnTo>
                <a:lnTo>
                  <a:pt x="95233" y="62972"/>
                </a:lnTo>
                <a:lnTo>
                  <a:pt x="132599" y="36557"/>
                </a:lnTo>
                <a:lnTo>
                  <a:pt x="174308" y="16752"/>
                </a:lnTo>
                <a:lnTo>
                  <a:pt x="219603" y="4314"/>
                </a:lnTo>
                <a:lnTo>
                  <a:pt x="267728" y="0"/>
                </a:lnTo>
                <a:lnTo>
                  <a:pt x="8685784" y="0"/>
                </a:lnTo>
                <a:lnTo>
                  <a:pt x="8733899" y="4314"/>
                </a:lnTo>
                <a:lnTo>
                  <a:pt x="8779187" y="16752"/>
                </a:lnTo>
                <a:lnTo>
                  <a:pt x="8820893" y="36557"/>
                </a:lnTo>
                <a:lnTo>
                  <a:pt x="8858258" y="62972"/>
                </a:lnTo>
                <a:lnTo>
                  <a:pt x="8890527" y="95241"/>
                </a:lnTo>
                <a:lnTo>
                  <a:pt x="8916942" y="132606"/>
                </a:lnTo>
                <a:lnTo>
                  <a:pt x="8936747" y="174312"/>
                </a:lnTo>
                <a:lnTo>
                  <a:pt x="8949185" y="219600"/>
                </a:lnTo>
                <a:lnTo>
                  <a:pt x="8953500" y="267716"/>
                </a:lnTo>
                <a:lnTo>
                  <a:pt x="8953500" y="1338580"/>
                </a:lnTo>
                <a:lnTo>
                  <a:pt x="8949185" y="1386695"/>
                </a:lnTo>
                <a:lnTo>
                  <a:pt x="8936747" y="1431983"/>
                </a:lnTo>
                <a:lnTo>
                  <a:pt x="8916942" y="1473689"/>
                </a:lnTo>
                <a:lnTo>
                  <a:pt x="8890527" y="1511054"/>
                </a:lnTo>
                <a:lnTo>
                  <a:pt x="8858258" y="1543323"/>
                </a:lnTo>
                <a:lnTo>
                  <a:pt x="8820893" y="1569738"/>
                </a:lnTo>
                <a:lnTo>
                  <a:pt x="8779187" y="1589543"/>
                </a:lnTo>
                <a:lnTo>
                  <a:pt x="8733899" y="1601981"/>
                </a:lnTo>
                <a:lnTo>
                  <a:pt x="8685784" y="1606296"/>
                </a:lnTo>
                <a:lnTo>
                  <a:pt x="267728" y="1606296"/>
                </a:lnTo>
                <a:lnTo>
                  <a:pt x="219603" y="1601981"/>
                </a:lnTo>
                <a:lnTo>
                  <a:pt x="174308" y="1589543"/>
                </a:lnTo>
                <a:lnTo>
                  <a:pt x="132599" y="1569738"/>
                </a:lnTo>
                <a:lnTo>
                  <a:pt x="95233" y="1543323"/>
                </a:lnTo>
                <a:lnTo>
                  <a:pt x="62965" y="1511054"/>
                </a:lnTo>
                <a:lnTo>
                  <a:pt x="36552" y="1473689"/>
                </a:lnTo>
                <a:lnTo>
                  <a:pt x="16749" y="1431983"/>
                </a:lnTo>
                <a:lnTo>
                  <a:pt x="4313" y="1386695"/>
                </a:lnTo>
                <a:lnTo>
                  <a:pt x="0" y="1338580"/>
                </a:lnTo>
                <a:lnTo>
                  <a:pt x="0" y="267716"/>
                </a:lnTo>
                <a:close/>
              </a:path>
            </a:pathLst>
          </a:custGeom>
          <a:ln w="57150">
            <a:solidFill>
              <a:srgbClr val="C77C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24178" y="22352"/>
            <a:ext cx="6844665" cy="15322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0"/>
              </a:spcBef>
            </a:pPr>
            <a:r>
              <a:rPr dirty="0" sz="5400">
                <a:solidFill>
                  <a:srgbClr val="FF0000"/>
                </a:solidFill>
                <a:latin typeface="Calibri"/>
                <a:cs typeface="Calibri"/>
              </a:rPr>
              <a:t>KHỞI</a:t>
            </a:r>
            <a:r>
              <a:rPr dirty="0" sz="5400" spc="-5">
                <a:solidFill>
                  <a:srgbClr val="FF0000"/>
                </a:solidFill>
                <a:latin typeface="Calibri"/>
                <a:cs typeface="Calibri"/>
              </a:rPr>
              <a:t> ĐỘNG</a:t>
            </a:r>
            <a:endParaRPr sz="5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4400" spc="-5">
                <a:latin typeface="Calibri"/>
                <a:cs typeface="Calibri"/>
              </a:rPr>
              <a:t>Trò </a:t>
            </a:r>
            <a:r>
              <a:rPr dirty="0" sz="4400">
                <a:latin typeface="Calibri"/>
                <a:cs typeface="Calibri"/>
              </a:rPr>
              <a:t>chơi: Nhìn hình đoán</a:t>
            </a:r>
            <a:r>
              <a:rPr dirty="0" sz="4400" spc="-100">
                <a:latin typeface="Calibri"/>
                <a:cs typeface="Calibri"/>
              </a:rPr>
              <a:t> </a:t>
            </a:r>
            <a:r>
              <a:rPr dirty="0" sz="4400" spc="-5">
                <a:latin typeface="Calibri"/>
                <a:cs typeface="Calibri"/>
              </a:rPr>
              <a:t>chữ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26435" y="2133600"/>
            <a:ext cx="3727704" cy="38663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266947" y="5627928"/>
            <a:ext cx="28098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entury Gothic"/>
                <a:cs typeface="Century Gothic"/>
              </a:rPr>
              <a:t>https://</a:t>
            </a:r>
            <a:r>
              <a:rPr dirty="0" sz="1800" spc="-5">
                <a:latin typeface="Century Gothic"/>
                <a:cs typeface="Century Gothic"/>
                <a:hlinkClick r:id="rId3"/>
              </a:rPr>
              <a:t>www.pinterest.es/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5832346"/>
            <a:ext cx="829056" cy="10149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01980" y="5431535"/>
            <a:ext cx="829056" cy="14142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0687" y="4850891"/>
            <a:ext cx="827532" cy="14157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181088" y="5830822"/>
            <a:ext cx="833627" cy="1013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65719" y="5353810"/>
            <a:ext cx="943355" cy="14584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180831" y="4724400"/>
            <a:ext cx="812292" cy="1446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4448" y="1727072"/>
            <a:ext cx="743521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FF0000"/>
                </a:solidFill>
                <a:latin typeface="Calibri"/>
                <a:cs typeface="Calibri"/>
              </a:rPr>
              <a:t>Câu hỏi: Dựa </a:t>
            </a:r>
            <a:r>
              <a:rPr dirty="0" sz="3600" spc="-15">
                <a:solidFill>
                  <a:srgbClr val="FF0000"/>
                </a:solidFill>
                <a:latin typeface="Calibri"/>
                <a:cs typeface="Calibri"/>
              </a:rPr>
              <a:t>vào </a:t>
            </a:r>
            <a:r>
              <a:rPr dirty="0" sz="3600">
                <a:solidFill>
                  <a:srgbClr val="FF0000"/>
                </a:solidFill>
                <a:latin typeface="Calibri"/>
                <a:cs typeface="Calibri"/>
              </a:rPr>
              <a:t>đặc điểm </a:t>
            </a:r>
            <a:r>
              <a:rPr dirty="0" sz="3600" spc="-5">
                <a:solidFill>
                  <a:srgbClr val="FF0000"/>
                </a:solidFill>
                <a:latin typeface="Calibri"/>
                <a:cs typeface="Calibri"/>
              </a:rPr>
              <a:t>nào </a:t>
            </a:r>
            <a:r>
              <a:rPr dirty="0" sz="3600">
                <a:solidFill>
                  <a:srgbClr val="FF0000"/>
                </a:solidFill>
                <a:latin typeface="Calibri"/>
                <a:cs typeface="Calibri"/>
              </a:rPr>
              <a:t>để</a:t>
            </a:r>
            <a:r>
              <a:rPr dirty="0" sz="3600" spc="-7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0000"/>
                </a:solidFill>
                <a:latin typeface="Calibri"/>
                <a:cs typeface="Calibri"/>
              </a:rPr>
              <a:t>phân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3600" spc="-10">
                <a:solidFill>
                  <a:srgbClr val="FF0000"/>
                </a:solidFill>
                <a:latin typeface="Calibri"/>
                <a:cs typeface="Calibri"/>
              </a:rPr>
              <a:t>biệt </a:t>
            </a:r>
            <a:r>
              <a:rPr dirty="0" sz="3600">
                <a:solidFill>
                  <a:srgbClr val="FF0000"/>
                </a:solidFill>
                <a:latin typeface="Calibri"/>
                <a:cs typeface="Calibri"/>
              </a:rPr>
              <a:t>được </a:t>
            </a:r>
            <a:r>
              <a:rPr dirty="0" sz="3600" spc="-10">
                <a:solidFill>
                  <a:srgbClr val="FF0000"/>
                </a:solidFill>
                <a:latin typeface="Calibri"/>
                <a:cs typeface="Calibri"/>
              </a:rPr>
              <a:t>các </a:t>
            </a:r>
            <a:r>
              <a:rPr dirty="0" sz="3600" spc="-5">
                <a:solidFill>
                  <a:srgbClr val="FF0000"/>
                </a:solidFill>
                <a:latin typeface="Calibri"/>
                <a:cs typeface="Calibri"/>
              </a:rPr>
              <a:t>dân</a:t>
            </a:r>
            <a:r>
              <a:rPr dirty="0" sz="36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600" spc="-15">
                <a:solidFill>
                  <a:srgbClr val="FF0000"/>
                </a:solidFill>
                <a:latin typeface="Calibri"/>
                <a:cs typeface="Calibri"/>
              </a:rPr>
              <a:t>tộc?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5885" y="3498926"/>
            <a:ext cx="534479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latin typeface="Calibri"/>
                <a:cs typeface="Calibri"/>
              </a:rPr>
              <a:t>Đáp án: </a:t>
            </a:r>
            <a:r>
              <a:rPr dirty="0" sz="3200" spc="-5">
                <a:latin typeface="Calibri"/>
                <a:cs typeface="Calibri"/>
              </a:rPr>
              <a:t>Tiếng nói </a:t>
            </a:r>
            <a:r>
              <a:rPr dirty="0" sz="3200" spc="-20">
                <a:latin typeface="Calibri"/>
                <a:cs typeface="Calibri"/>
              </a:rPr>
              <a:t>và </a:t>
            </a:r>
            <a:r>
              <a:rPr dirty="0" sz="3200" spc="-15">
                <a:latin typeface="Calibri"/>
                <a:cs typeface="Calibri"/>
              </a:rPr>
              <a:t>trang</a:t>
            </a:r>
            <a:r>
              <a:rPr dirty="0" sz="3200" spc="5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phục.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172200"/>
            <a:ext cx="9143999" cy="33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960" y="1039"/>
            <a:ext cx="1275038" cy="1273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350544" y="8371"/>
            <a:ext cx="1785954" cy="19777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686800" y="63246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0"/>
                </a:moveTo>
                <a:lnTo>
                  <a:pt x="0" y="0"/>
                </a:lnTo>
                <a:lnTo>
                  <a:pt x="0" y="533399"/>
                </a:lnTo>
                <a:lnTo>
                  <a:pt x="457200" y="533399"/>
                </a:lnTo>
                <a:lnTo>
                  <a:pt x="457200" y="438148"/>
                </a:lnTo>
                <a:lnTo>
                  <a:pt x="99949" y="438148"/>
                </a:lnTo>
                <a:lnTo>
                  <a:pt x="99949" y="266700"/>
                </a:lnTo>
                <a:lnTo>
                  <a:pt x="57150" y="266700"/>
                </a:lnTo>
                <a:lnTo>
                  <a:pt x="228600" y="95250"/>
                </a:lnTo>
                <a:lnTo>
                  <a:pt x="457200" y="95250"/>
                </a:lnTo>
                <a:lnTo>
                  <a:pt x="457200" y="0"/>
                </a:lnTo>
                <a:close/>
              </a:path>
              <a:path w="457200" h="533400">
                <a:moveTo>
                  <a:pt x="457200" y="116674"/>
                </a:moveTo>
                <a:lnTo>
                  <a:pt x="335788" y="116674"/>
                </a:lnTo>
                <a:lnTo>
                  <a:pt x="335788" y="202399"/>
                </a:lnTo>
                <a:lnTo>
                  <a:pt x="400050" y="266700"/>
                </a:lnTo>
                <a:lnTo>
                  <a:pt x="357124" y="266700"/>
                </a:lnTo>
                <a:lnTo>
                  <a:pt x="357124" y="438148"/>
                </a:lnTo>
                <a:lnTo>
                  <a:pt x="457200" y="438148"/>
                </a:lnTo>
                <a:lnTo>
                  <a:pt x="457200" y="116674"/>
                </a:lnTo>
                <a:close/>
              </a:path>
              <a:path w="457200" h="533400">
                <a:moveTo>
                  <a:pt x="457200" y="95250"/>
                </a:moveTo>
                <a:lnTo>
                  <a:pt x="228600" y="95250"/>
                </a:lnTo>
                <a:lnTo>
                  <a:pt x="292861" y="159550"/>
                </a:lnTo>
                <a:lnTo>
                  <a:pt x="292861" y="116674"/>
                </a:lnTo>
                <a:lnTo>
                  <a:pt x="457200" y="116674"/>
                </a:lnTo>
                <a:lnTo>
                  <a:pt x="457200" y="9525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786748" y="6441275"/>
            <a:ext cx="257175" cy="321945"/>
          </a:xfrm>
          <a:custGeom>
            <a:avLst/>
            <a:gdLst/>
            <a:ahLst/>
            <a:cxnLst/>
            <a:rect l="l" t="t" r="r" b="b"/>
            <a:pathLst>
              <a:path w="257175" h="321945">
                <a:moveTo>
                  <a:pt x="235839" y="0"/>
                </a:moveTo>
                <a:lnTo>
                  <a:pt x="192912" y="0"/>
                </a:lnTo>
                <a:lnTo>
                  <a:pt x="192912" y="42875"/>
                </a:lnTo>
                <a:lnTo>
                  <a:pt x="235839" y="85724"/>
                </a:lnTo>
                <a:lnTo>
                  <a:pt x="235839" y="0"/>
                </a:lnTo>
                <a:close/>
              </a:path>
              <a:path w="257175" h="321945">
                <a:moveTo>
                  <a:pt x="257175" y="150025"/>
                </a:moveTo>
                <a:lnTo>
                  <a:pt x="0" y="150025"/>
                </a:lnTo>
                <a:lnTo>
                  <a:pt x="0" y="321473"/>
                </a:lnTo>
                <a:lnTo>
                  <a:pt x="107187" y="321473"/>
                </a:lnTo>
                <a:lnTo>
                  <a:pt x="107187" y="235750"/>
                </a:lnTo>
                <a:lnTo>
                  <a:pt x="257175" y="235750"/>
                </a:lnTo>
                <a:lnTo>
                  <a:pt x="257175" y="150025"/>
                </a:lnTo>
                <a:close/>
              </a:path>
              <a:path w="257175" h="321945">
                <a:moveTo>
                  <a:pt x="257175" y="235750"/>
                </a:moveTo>
                <a:lnTo>
                  <a:pt x="150114" y="235750"/>
                </a:lnTo>
                <a:lnTo>
                  <a:pt x="150114" y="321473"/>
                </a:lnTo>
                <a:lnTo>
                  <a:pt x="257175" y="321473"/>
                </a:lnTo>
                <a:lnTo>
                  <a:pt x="257175" y="235750"/>
                </a:lnTo>
                <a:close/>
              </a:path>
            </a:pathLst>
          </a:custGeom>
          <a:solidFill>
            <a:srgbClr val="4068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743950" y="6419850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1450" y="0"/>
                </a:moveTo>
                <a:lnTo>
                  <a:pt x="0" y="171450"/>
                </a:lnTo>
                <a:lnTo>
                  <a:pt x="342900" y="171450"/>
                </a:lnTo>
                <a:lnTo>
                  <a:pt x="171450" y="0"/>
                </a:lnTo>
                <a:close/>
              </a:path>
              <a:path w="342900" h="342900">
                <a:moveTo>
                  <a:pt x="192913" y="257175"/>
                </a:moveTo>
                <a:lnTo>
                  <a:pt x="149986" y="257175"/>
                </a:lnTo>
                <a:lnTo>
                  <a:pt x="149986" y="342898"/>
                </a:lnTo>
                <a:lnTo>
                  <a:pt x="192913" y="342898"/>
                </a:lnTo>
                <a:lnTo>
                  <a:pt x="192913" y="257175"/>
                </a:lnTo>
                <a:close/>
              </a:path>
            </a:pathLst>
          </a:custGeom>
          <a:solidFill>
            <a:srgbClr val="2E4D7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48400"/>
            <a:ext cx="9143999" cy="33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60" y="1039"/>
            <a:ext cx="1275038" cy="1273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50544" y="8371"/>
            <a:ext cx="1785954" cy="19777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686800" y="63246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0"/>
                </a:moveTo>
                <a:lnTo>
                  <a:pt x="0" y="0"/>
                </a:lnTo>
                <a:lnTo>
                  <a:pt x="0" y="533399"/>
                </a:lnTo>
                <a:lnTo>
                  <a:pt x="457200" y="533399"/>
                </a:lnTo>
                <a:lnTo>
                  <a:pt x="457200" y="438148"/>
                </a:lnTo>
                <a:lnTo>
                  <a:pt x="99949" y="438148"/>
                </a:lnTo>
                <a:lnTo>
                  <a:pt x="99949" y="266700"/>
                </a:lnTo>
                <a:lnTo>
                  <a:pt x="57150" y="266700"/>
                </a:lnTo>
                <a:lnTo>
                  <a:pt x="228600" y="95250"/>
                </a:lnTo>
                <a:lnTo>
                  <a:pt x="457200" y="95250"/>
                </a:lnTo>
                <a:lnTo>
                  <a:pt x="457200" y="0"/>
                </a:lnTo>
                <a:close/>
              </a:path>
              <a:path w="457200" h="533400">
                <a:moveTo>
                  <a:pt x="457200" y="116674"/>
                </a:moveTo>
                <a:lnTo>
                  <a:pt x="335788" y="116674"/>
                </a:lnTo>
                <a:lnTo>
                  <a:pt x="335788" y="202399"/>
                </a:lnTo>
                <a:lnTo>
                  <a:pt x="400050" y="266700"/>
                </a:lnTo>
                <a:lnTo>
                  <a:pt x="357124" y="266700"/>
                </a:lnTo>
                <a:lnTo>
                  <a:pt x="357124" y="438148"/>
                </a:lnTo>
                <a:lnTo>
                  <a:pt x="457200" y="438148"/>
                </a:lnTo>
                <a:lnTo>
                  <a:pt x="457200" y="116674"/>
                </a:lnTo>
                <a:close/>
              </a:path>
              <a:path w="457200" h="533400">
                <a:moveTo>
                  <a:pt x="457200" y="95250"/>
                </a:moveTo>
                <a:lnTo>
                  <a:pt x="228600" y="95250"/>
                </a:lnTo>
                <a:lnTo>
                  <a:pt x="292861" y="159550"/>
                </a:lnTo>
                <a:lnTo>
                  <a:pt x="292861" y="116674"/>
                </a:lnTo>
                <a:lnTo>
                  <a:pt x="457200" y="116674"/>
                </a:lnTo>
                <a:lnTo>
                  <a:pt x="457200" y="9525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86748" y="6441275"/>
            <a:ext cx="257175" cy="321945"/>
          </a:xfrm>
          <a:custGeom>
            <a:avLst/>
            <a:gdLst/>
            <a:ahLst/>
            <a:cxnLst/>
            <a:rect l="l" t="t" r="r" b="b"/>
            <a:pathLst>
              <a:path w="257175" h="321945">
                <a:moveTo>
                  <a:pt x="235839" y="0"/>
                </a:moveTo>
                <a:lnTo>
                  <a:pt x="192912" y="0"/>
                </a:lnTo>
                <a:lnTo>
                  <a:pt x="192912" y="42875"/>
                </a:lnTo>
                <a:lnTo>
                  <a:pt x="235839" y="85724"/>
                </a:lnTo>
                <a:lnTo>
                  <a:pt x="235839" y="0"/>
                </a:lnTo>
                <a:close/>
              </a:path>
              <a:path w="257175" h="321945">
                <a:moveTo>
                  <a:pt x="257175" y="150025"/>
                </a:moveTo>
                <a:lnTo>
                  <a:pt x="0" y="150025"/>
                </a:lnTo>
                <a:lnTo>
                  <a:pt x="0" y="321473"/>
                </a:lnTo>
                <a:lnTo>
                  <a:pt x="107187" y="321473"/>
                </a:lnTo>
                <a:lnTo>
                  <a:pt x="107187" y="235750"/>
                </a:lnTo>
                <a:lnTo>
                  <a:pt x="257175" y="235750"/>
                </a:lnTo>
                <a:lnTo>
                  <a:pt x="257175" y="150025"/>
                </a:lnTo>
                <a:close/>
              </a:path>
              <a:path w="257175" h="321945">
                <a:moveTo>
                  <a:pt x="257175" y="235750"/>
                </a:moveTo>
                <a:lnTo>
                  <a:pt x="150114" y="235750"/>
                </a:lnTo>
                <a:lnTo>
                  <a:pt x="150114" y="321473"/>
                </a:lnTo>
                <a:lnTo>
                  <a:pt x="257175" y="321473"/>
                </a:lnTo>
                <a:lnTo>
                  <a:pt x="257175" y="235750"/>
                </a:lnTo>
                <a:close/>
              </a:path>
            </a:pathLst>
          </a:custGeom>
          <a:solidFill>
            <a:srgbClr val="4068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743950" y="6419850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1450" y="0"/>
                </a:moveTo>
                <a:lnTo>
                  <a:pt x="0" y="171450"/>
                </a:lnTo>
                <a:lnTo>
                  <a:pt x="342900" y="171450"/>
                </a:lnTo>
                <a:lnTo>
                  <a:pt x="171450" y="0"/>
                </a:lnTo>
                <a:close/>
              </a:path>
              <a:path w="342900" h="342900">
                <a:moveTo>
                  <a:pt x="192913" y="257175"/>
                </a:moveTo>
                <a:lnTo>
                  <a:pt x="149986" y="257175"/>
                </a:lnTo>
                <a:lnTo>
                  <a:pt x="149986" y="342898"/>
                </a:lnTo>
                <a:lnTo>
                  <a:pt x="192913" y="342898"/>
                </a:lnTo>
                <a:lnTo>
                  <a:pt x="192913" y="257175"/>
                </a:lnTo>
                <a:close/>
              </a:path>
            </a:pathLst>
          </a:custGeom>
          <a:solidFill>
            <a:srgbClr val="2E4D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27989" y="2059939"/>
            <a:ext cx="7341870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Câu hỏi: </a:t>
            </a:r>
            <a:r>
              <a:rPr dirty="0" sz="3200" spc="-5" b="1" i="1">
                <a:solidFill>
                  <a:srgbClr val="FF0000"/>
                </a:solidFill>
                <a:latin typeface="Calibri"/>
                <a:cs typeface="Calibri"/>
              </a:rPr>
              <a:t>Đất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dirty="0" sz="3200" b="1" i="1">
                <a:solidFill>
                  <a:srgbClr val="FF0000"/>
                </a:solidFill>
                <a:latin typeface="Arial"/>
                <a:cs typeface="Arial"/>
              </a:rPr>
              <a:t>ư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ớc </a:t>
            </a:r>
            <a:r>
              <a:rPr dirty="0" sz="3200" spc="-20" b="1" i="1">
                <a:solidFill>
                  <a:srgbClr val="FF0000"/>
                </a:solidFill>
                <a:latin typeface="Calibri"/>
                <a:cs typeface="Calibri"/>
              </a:rPr>
              <a:t>ta </a:t>
            </a:r>
            <a:r>
              <a:rPr dirty="0" sz="3200" spc="-15" b="1" i="1">
                <a:solidFill>
                  <a:srgbClr val="FF0000"/>
                </a:solidFill>
                <a:latin typeface="Calibri"/>
                <a:cs typeface="Calibri"/>
              </a:rPr>
              <a:t>có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bao </a:t>
            </a:r>
            <a:r>
              <a:rPr dirty="0" sz="3200" spc="-5" b="1" i="1">
                <a:solidFill>
                  <a:srgbClr val="FF0000"/>
                </a:solidFill>
                <a:latin typeface="Calibri"/>
                <a:cs typeface="Calibri"/>
              </a:rPr>
              <a:t>nhiêu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dân</a:t>
            </a:r>
            <a:r>
              <a:rPr dirty="0" sz="3200" spc="-50" b="1" i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200" spc="-10" b="1" i="1">
                <a:solidFill>
                  <a:srgbClr val="FF0000"/>
                </a:solidFill>
                <a:latin typeface="Calibri"/>
                <a:cs typeface="Calibri"/>
              </a:rPr>
              <a:t>tộc?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07107" y="3617798"/>
            <a:ext cx="357314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 b="1">
                <a:latin typeface="Calibri"/>
                <a:cs typeface="Calibri"/>
              </a:rPr>
              <a:t>Đáp án: </a:t>
            </a:r>
            <a:r>
              <a:rPr dirty="0" sz="3600" spc="-10" b="1">
                <a:latin typeface="Calibri"/>
                <a:cs typeface="Calibri"/>
              </a:rPr>
              <a:t>54 </a:t>
            </a:r>
            <a:r>
              <a:rPr dirty="0" sz="3600" b="1">
                <a:latin typeface="Calibri"/>
                <a:cs typeface="Calibri"/>
              </a:rPr>
              <a:t>dân</a:t>
            </a:r>
            <a:r>
              <a:rPr dirty="0" sz="3600" spc="-40" b="1">
                <a:latin typeface="Calibri"/>
                <a:cs typeface="Calibri"/>
              </a:rPr>
              <a:t> </a:t>
            </a:r>
            <a:r>
              <a:rPr dirty="0" sz="3600" spc="-15" b="1">
                <a:latin typeface="Calibri"/>
                <a:cs typeface="Calibri"/>
              </a:rPr>
              <a:t>tộc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48400"/>
            <a:ext cx="9143999" cy="33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60" y="1039"/>
            <a:ext cx="1275038" cy="1273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50544" y="8371"/>
            <a:ext cx="1785954" cy="19777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686800" y="63246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0"/>
                </a:moveTo>
                <a:lnTo>
                  <a:pt x="0" y="0"/>
                </a:lnTo>
                <a:lnTo>
                  <a:pt x="0" y="533399"/>
                </a:lnTo>
                <a:lnTo>
                  <a:pt x="457200" y="533399"/>
                </a:lnTo>
                <a:lnTo>
                  <a:pt x="457200" y="438148"/>
                </a:lnTo>
                <a:lnTo>
                  <a:pt x="99949" y="438148"/>
                </a:lnTo>
                <a:lnTo>
                  <a:pt x="99949" y="266700"/>
                </a:lnTo>
                <a:lnTo>
                  <a:pt x="57150" y="266700"/>
                </a:lnTo>
                <a:lnTo>
                  <a:pt x="228600" y="95250"/>
                </a:lnTo>
                <a:lnTo>
                  <a:pt x="457200" y="95250"/>
                </a:lnTo>
                <a:lnTo>
                  <a:pt x="457200" y="0"/>
                </a:lnTo>
                <a:close/>
              </a:path>
              <a:path w="457200" h="533400">
                <a:moveTo>
                  <a:pt x="457200" y="116674"/>
                </a:moveTo>
                <a:lnTo>
                  <a:pt x="335788" y="116674"/>
                </a:lnTo>
                <a:lnTo>
                  <a:pt x="335788" y="202399"/>
                </a:lnTo>
                <a:lnTo>
                  <a:pt x="400050" y="266700"/>
                </a:lnTo>
                <a:lnTo>
                  <a:pt x="357124" y="266700"/>
                </a:lnTo>
                <a:lnTo>
                  <a:pt x="357124" y="438148"/>
                </a:lnTo>
                <a:lnTo>
                  <a:pt x="457200" y="438148"/>
                </a:lnTo>
                <a:lnTo>
                  <a:pt x="457200" y="116674"/>
                </a:lnTo>
                <a:close/>
              </a:path>
              <a:path w="457200" h="533400">
                <a:moveTo>
                  <a:pt x="457200" y="95250"/>
                </a:moveTo>
                <a:lnTo>
                  <a:pt x="228600" y="95250"/>
                </a:lnTo>
                <a:lnTo>
                  <a:pt x="292861" y="159550"/>
                </a:lnTo>
                <a:lnTo>
                  <a:pt x="292861" y="116674"/>
                </a:lnTo>
                <a:lnTo>
                  <a:pt x="457200" y="116674"/>
                </a:lnTo>
                <a:lnTo>
                  <a:pt x="457200" y="9525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86748" y="6441275"/>
            <a:ext cx="257175" cy="321945"/>
          </a:xfrm>
          <a:custGeom>
            <a:avLst/>
            <a:gdLst/>
            <a:ahLst/>
            <a:cxnLst/>
            <a:rect l="l" t="t" r="r" b="b"/>
            <a:pathLst>
              <a:path w="257175" h="321945">
                <a:moveTo>
                  <a:pt x="235839" y="0"/>
                </a:moveTo>
                <a:lnTo>
                  <a:pt x="192912" y="0"/>
                </a:lnTo>
                <a:lnTo>
                  <a:pt x="192912" y="42875"/>
                </a:lnTo>
                <a:lnTo>
                  <a:pt x="235839" y="85724"/>
                </a:lnTo>
                <a:lnTo>
                  <a:pt x="235839" y="0"/>
                </a:lnTo>
                <a:close/>
              </a:path>
              <a:path w="257175" h="321945">
                <a:moveTo>
                  <a:pt x="257175" y="150025"/>
                </a:moveTo>
                <a:lnTo>
                  <a:pt x="0" y="150025"/>
                </a:lnTo>
                <a:lnTo>
                  <a:pt x="0" y="321473"/>
                </a:lnTo>
                <a:lnTo>
                  <a:pt x="107187" y="321473"/>
                </a:lnTo>
                <a:lnTo>
                  <a:pt x="107187" y="235750"/>
                </a:lnTo>
                <a:lnTo>
                  <a:pt x="257175" y="235750"/>
                </a:lnTo>
                <a:lnTo>
                  <a:pt x="257175" y="150025"/>
                </a:lnTo>
                <a:close/>
              </a:path>
              <a:path w="257175" h="321945">
                <a:moveTo>
                  <a:pt x="257175" y="235750"/>
                </a:moveTo>
                <a:lnTo>
                  <a:pt x="150114" y="235750"/>
                </a:lnTo>
                <a:lnTo>
                  <a:pt x="150114" y="321473"/>
                </a:lnTo>
                <a:lnTo>
                  <a:pt x="257175" y="321473"/>
                </a:lnTo>
                <a:lnTo>
                  <a:pt x="257175" y="235750"/>
                </a:lnTo>
                <a:close/>
              </a:path>
            </a:pathLst>
          </a:custGeom>
          <a:solidFill>
            <a:srgbClr val="4068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743950" y="6419850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1450" y="0"/>
                </a:moveTo>
                <a:lnTo>
                  <a:pt x="0" y="171450"/>
                </a:lnTo>
                <a:lnTo>
                  <a:pt x="342900" y="171450"/>
                </a:lnTo>
                <a:lnTo>
                  <a:pt x="171450" y="0"/>
                </a:lnTo>
                <a:close/>
              </a:path>
              <a:path w="342900" h="342900">
                <a:moveTo>
                  <a:pt x="192913" y="257175"/>
                </a:moveTo>
                <a:lnTo>
                  <a:pt x="149986" y="257175"/>
                </a:lnTo>
                <a:lnTo>
                  <a:pt x="149986" y="342898"/>
                </a:lnTo>
                <a:lnTo>
                  <a:pt x="192913" y="342898"/>
                </a:lnTo>
                <a:lnTo>
                  <a:pt x="192913" y="257175"/>
                </a:lnTo>
                <a:close/>
              </a:path>
            </a:pathLst>
          </a:custGeom>
          <a:solidFill>
            <a:srgbClr val="2E4D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92379" y="1418970"/>
            <a:ext cx="7198359" cy="1004569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80"/>
              </a:spcBef>
            </a:pPr>
            <a:r>
              <a:rPr dirty="0" i="1">
                <a:solidFill>
                  <a:srgbClr val="FF0000"/>
                </a:solidFill>
                <a:latin typeface="Calibri"/>
                <a:cs typeface="Calibri"/>
              </a:rPr>
              <a:t>Câu hỏi: </a:t>
            </a:r>
            <a:r>
              <a:rPr dirty="0" spc="-25" i="1">
                <a:solidFill>
                  <a:srgbClr val="FF0000"/>
                </a:solidFill>
                <a:latin typeface="Calibri"/>
                <a:cs typeface="Calibri"/>
              </a:rPr>
              <a:t>Trang </a:t>
            </a:r>
            <a:r>
              <a:rPr dirty="0" i="1">
                <a:solidFill>
                  <a:srgbClr val="FF0000"/>
                </a:solidFill>
                <a:latin typeface="Calibri"/>
                <a:cs typeface="Calibri"/>
              </a:rPr>
              <a:t>phục của </a:t>
            </a:r>
            <a:r>
              <a:rPr dirty="0" spc="-10" i="1">
                <a:solidFill>
                  <a:srgbClr val="FF0000"/>
                </a:solidFill>
                <a:latin typeface="Calibri"/>
                <a:cs typeface="Calibri"/>
              </a:rPr>
              <a:t>các </a:t>
            </a:r>
            <a:r>
              <a:rPr dirty="0" i="1">
                <a:solidFill>
                  <a:srgbClr val="FF0000"/>
                </a:solidFill>
                <a:latin typeface="Calibri"/>
                <a:cs typeface="Calibri"/>
              </a:rPr>
              <a:t>dân </a:t>
            </a:r>
            <a:r>
              <a:rPr dirty="0" spc="-15" i="1">
                <a:solidFill>
                  <a:srgbClr val="FF0000"/>
                </a:solidFill>
                <a:latin typeface="Calibri"/>
                <a:cs typeface="Calibri"/>
              </a:rPr>
              <a:t>tộc </a:t>
            </a:r>
            <a:r>
              <a:rPr dirty="0" spc="5" i="1">
                <a:solidFill>
                  <a:srgbClr val="FF0000"/>
                </a:solidFill>
                <a:latin typeface="Calibri"/>
                <a:cs typeface="Calibri"/>
              </a:rPr>
              <a:t>ít  </a:t>
            </a:r>
            <a:r>
              <a:rPr dirty="0" i="1">
                <a:solidFill>
                  <a:srgbClr val="FF0000"/>
                </a:solidFill>
                <a:latin typeface="Calibri"/>
                <a:cs typeface="Calibri"/>
              </a:rPr>
              <a:t>ng</a:t>
            </a:r>
            <a:r>
              <a:rPr dirty="0" i="1">
                <a:solidFill>
                  <a:srgbClr val="FF0000"/>
                </a:solidFill>
                <a:latin typeface="Arial"/>
                <a:cs typeface="Arial"/>
              </a:rPr>
              <a:t>ư</a:t>
            </a:r>
            <a:r>
              <a:rPr dirty="0" i="1">
                <a:solidFill>
                  <a:srgbClr val="FF0000"/>
                </a:solidFill>
                <a:latin typeface="Calibri"/>
                <a:cs typeface="Calibri"/>
              </a:rPr>
              <a:t>ời ở </a:t>
            </a:r>
            <a:r>
              <a:rPr dirty="0" spc="-10" i="1">
                <a:solidFill>
                  <a:srgbClr val="FF0000"/>
                </a:solidFill>
                <a:latin typeface="Calibri"/>
                <a:cs typeface="Calibri"/>
              </a:rPr>
              <a:t>Việt </a:t>
            </a:r>
            <a:r>
              <a:rPr dirty="0" i="1">
                <a:solidFill>
                  <a:srgbClr val="FF0000"/>
                </a:solidFill>
                <a:latin typeface="Calibri"/>
                <a:cs typeface="Calibri"/>
              </a:rPr>
              <a:t>nam th</a:t>
            </a:r>
            <a:r>
              <a:rPr dirty="0" i="1">
                <a:solidFill>
                  <a:srgbClr val="FF0000"/>
                </a:solidFill>
                <a:latin typeface="Arial"/>
                <a:cs typeface="Arial"/>
              </a:rPr>
              <a:t>ư</a:t>
            </a:r>
            <a:r>
              <a:rPr dirty="0" i="1">
                <a:solidFill>
                  <a:srgbClr val="FF0000"/>
                </a:solidFill>
                <a:latin typeface="Calibri"/>
                <a:cs typeface="Calibri"/>
              </a:rPr>
              <a:t>ờng </a:t>
            </a:r>
            <a:r>
              <a:rPr dirty="0" spc="-10" i="1">
                <a:solidFill>
                  <a:srgbClr val="FF0000"/>
                </a:solidFill>
                <a:latin typeface="Calibri"/>
                <a:cs typeface="Calibri"/>
              </a:rPr>
              <a:t>có </a:t>
            </a:r>
            <a:r>
              <a:rPr dirty="0" spc="-5" i="1">
                <a:solidFill>
                  <a:srgbClr val="FF0000"/>
                </a:solidFill>
                <a:latin typeface="Calibri"/>
                <a:cs typeface="Calibri"/>
              </a:rPr>
              <a:t>đặc điểm</a:t>
            </a:r>
            <a:r>
              <a:rPr dirty="0" spc="-90" i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i="1">
                <a:solidFill>
                  <a:srgbClr val="FF0000"/>
                </a:solidFill>
                <a:latin typeface="Calibri"/>
                <a:cs typeface="Calibri"/>
              </a:rPr>
              <a:t>gì?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06018" y="3412997"/>
            <a:ext cx="7132320" cy="1002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latin typeface="Tahoma"/>
                <a:cs typeface="Tahoma"/>
              </a:rPr>
              <a:t>Đáp án: Có nhiều màu sắc, </a:t>
            </a:r>
            <a:r>
              <a:rPr dirty="0" sz="3200" spc="-5" b="1">
                <a:latin typeface="Tahoma"/>
                <a:cs typeface="Tahoma"/>
              </a:rPr>
              <a:t>hoạ</a:t>
            </a:r>
            <a:r>
              <a:rPr dirty="0" sz="3200" spc="-135" b="1">
                <a:latin typeface="Tahoma"/>
                <a:cs typeface="Tahoma"/>
              </a:rPr>
              <a:t> </a:t>
            </a:r>
            <a:r>
              <a:rPr dirty="0" sz="3200" b="1">
                <a:latin typeface="Tahoma"/>
                <a:cs typeface="Tahoma"/>
              </a:rPr>
              <a:t>tiết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3200" spc="-5" b="1">
                <a:latin typeface="Tahoma"/>
                <a:cs typeface="Tahoma"/>
              </a:rPr>
              <a:t>phong</a:t>
            </a:r>
            <a:r>
              <a:rPr dirty="0" sz="3200" spc="-10" b="1">
                <a:latin typeface="Tahoma"/>
                <a:cs typeface="Tahoma"/>
              </a:rPr>
              <a:t> </a:t>
            </a:r>
            <a:r>
              <a:rPr dirty="0" sz="3200" spc="-5" b="1">
                <a:latin typeface="Tahoma"/>
                <a:cs typeface="Tahoma"/>
              </a:rPr>
              <a:t>phú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48400"/>
            <a:ext cx="9143999" cy="33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60" y="1039"/>
            <a:ext cx="1275038" cy="1273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50544" y="8371"/>
            <a:ext cx="1785954" cy="19777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686800" y="63246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0"/>
                </a:moveTo>
                <a:lnTo>
                  <a:pt x="0" y="0"/>
                </a:lnTo>
                <a:lnTo>
                  <a:pt x="0" y="533399"/>
                </a:lnTo>
                <a:lnTo>
                  <a:pt x="457200" y="533399"/>
                </a:lnTo>
                <a:lnTo>
                  <a:pt x="457200" y="438148"/>
                </a:lnTo>
                <a:lnTo>
                  <a:pt x="99949" y="438148"/>
                </a:lnTo>
                <a:lnTo>
                  <a:pt x="99949" y="266700"/>
                </a:lnTo>
                <a:lnTo>
                  <a:pt x="57150" y="266700"/>
                </a:lnTo>
                <a:lnTo>
                  <a:pt x="228600" y="95250"/>
                </a:lnTo>
                <a:lnTo>
                  <a:pt x="457200" y="95250"/>
                </a:lnTo>
                <a:lnTo>
                  <a:pt x="457200" y="0"/>
                </a:lnTo>
                <a:close/>
              </a:path>
              <a:path w="457200" h="533400">
                <a:moveTo>
                  <a:pt x="457200" y="116674"/>
                </a:moveTo>
                <a:lnTo>
                  <a:pt x="335788" y="116674"/>
                </a:lnTo>
                <a:lnTo>
                  <a:pt x="335788" y="202399"/>
                </a:lnTo>
                <a:lnTo>
                  <a:pt x="400050" y="266700"/>
                </a:lnTo>
                <a:lnTo>
                  <a:pt x="357124" y="266700"/>
                </a:lnTo>
                <a:lnTo>
                  <a:pt x="357124" y="438148"/>
                </a:lnTo>
                <a:lnTo>
                  <a:pt x="457200" y="438148"/>
                </a:lnTo>
                <a:lnTo>
                  <a:pt x="457200" y="116674"/>
                </a:lnTo>
                <a:close/>
              </a:path>
              <a:path w="457200" h="533400">
                <a:moveTo>
                  <a:pt x="457200" y="95250"/>
                </a:moveTo>
                <a:lnTo>
                  <a:pt x="228600" y="95250"/>
                </a:lnTo>
                <a:lnTo>
                  <a:pt x="292861" y="159550"/>
                </a:lnTo>
                <a:lnTo>
                  <a:pt x="292861" y="116674"/>
                </a:lnTo>
                <a:lnTo>
                  <a:pt x="457200" y="116674"/>
                </a:lnTo>
                <a:lnTo>
                  <a:pt x="457200" y="9525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86748" y="6441275"/>
            <a:ext cx="257175" cy="321945"/>
          </a:xfrm>
          <a:custGeom>
            <a:avLst/>
            <a:gdLst/>
            <a:ahLst/>
            <a:cxnLst/>
            <a:rect l="l" t="t" r="r" b="b"/>
            <a:pathLst>
              <a:path w="257175" h="321945">
                <a:moveTo>
                  <a:pt x="235839" y="0"/>
                </a:moveTo>
                <a:lnTo>
                  <a:pt x="192912" y="0"/>
                </a:lnTo>
                <a:lnTo>
                  <a:pt x="192912" y="42875"/>
                </a:lnTo>
                <a:lnTo>
                  <a:pt x="235839" y="85724"/>
                </a:lnTo>
                <a:lnTo>
                  <a:pt x="235839" y="0"/>
                </a:lnTo>
                <a:close/>
              </a:path>
              <a:path w="257175" h="321945">
                <a:moveTo>
                  <a:pt x="257175" y="150025"/>
                </a:moveTo>
                <a:lnTo>
                  <a:pt x="0" y="150025"/>
                </a:lnTo>
                <a:lnTo>
                  <a:pt x="0" y="321473"/>
                </a:lnTo>
                <a:lnTo>
                  <a:pt x="107187" y="321473"/>
                </a:lnTo>
                <a:lnTo>
                  <a:pt x="107187" y="235750"/>
                </a:lnTo>
                <a:lnTo>
                  <a:pt x="257175" y="235750"/>
                </a:lnTo>
                <a:lnTo>
                  <a:pt x="257175" y="150025"/>
                </a:lnTo>
                <a:close/>
              </a:path>
              <a:path w="257175" h="321945">
                <a:moveTo>
                  <a:pt x="257175" y="235750"/>
                </a:moveTo>
                <a:lnTo>
                  <a:pt x="150114" y="235750"/>
                </a:lnTo>
                <a:lnTo>
                  <a:pt x="150114" y="321473"/>
                </a:lnTo>
                <a:lnTo>
                  <a:pt x="257175" y="321473"/>
                </a:lnTo>
                <a:lnTo>
                  <a:pt x="257175" y="235750"/>
                </a:lnTo>
                <a:close/>
              </a:path>
            </a:pathLst>
          </a:custGeom>
          <a:solidFill>
            <a:srgbClr val="4068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743950" y="6419850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1450" y="0"/>
                </a:moveTo>
                <a:lnTo>
                  <a:pt x="0" y="171450"/>
                </a:lnTo>
                <a:lnTo>
                  <a:pt x="342900" y="171450"/>
                </a:lnTo>
                <a:lnTo>
                  <a:pt x="171450" y="0"/>
                </a:lnTo>
                <a:close/>
              </a:path>
              <a:path w="342900" h="342900">
                <a:moveTo>
                  <a:pt x="192913" y="257175"/>
                </a:moveTo>
                <a:lnTo>
                  <a:pt x="149986" y="257175"/>
                </a:lnTo>
                <a:lnTo>
                  <a:pt x="149986" y="342898"/>
                </a:lnTo>
                <a:lnTo>
                  <a:pt x="192913" y="342898"/>
                </a:lnTo>
                <a:lnTo>
                  <a:pt x="192913" y="257175"/>
                </a:lnTo>
                <a:close/>
              </a:path>
            </a:pathLst>
          </a:custGeom>
          <a:solidFill>
            <a:srgbClr val="2E4D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14832" y="1609470"/>
            <a:ext cx="6188710" cy="1002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5"/>
              </a:spcBef>
            </a:pP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Câu hỏi: </a:t>
            </a:r>
            <a:r>
              <a:rPr dirty="0" sz="3200" spc="-5" b="1" i="1">
                <a:solidFill>
                  <a:srgbClr val="FF0000"/>
                </a:solidFill>
                <a:latin typeface="Calibri"/>
                <a:cs typeface="Calibri"/>
              </a:rPr>
              <a:t>Có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những hình thức </a:t>
            </a:r>
            <a:r>
              <a:rPr dirty="0" sz="3200" spc="-5" b="1" i="1">
                <a:solidFill>
                  <a:srgbClr val="FF0000"/>
                </a:solidFill>
                <a:latin typeface="Calibri"/>
                <a:cs typeface="Calibri"/>
              </a:rPr>
              <a:t>sắp</a:t>
            </a:r>
            <a:r>
              <a:rPr dirty="0" sz="3200" spc="-105" b="1" i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200" spc="-25" b="1" i="1">
                <a:solidFill>
                  <a:srgbClr val="FF0000"/>
                </a:solidFill>
                <a:latin typeface="Calibri"/>
                <a:cs typeface="Calibri"/>
              </a:rPr>
              <a:t>xếp 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họa </a:t>
            </a:r>
            <a:r>
              <a:rPr dirty="0" sz="3200" spc="-5" b="1" i="1">
                <a:solidFill>
                  <a:srgbClr val="FF0000"/>
                </a:solidFill>
                <a:latin typeface="Calibri"/>
                <a:cs typeface="Calibri"/>
              </a:rPr>
              <a:t>tiết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nào trong trang trí</a:t>
            </a:r>
            <a:r>
              <a:rPr dirty="0" sz="3200" spc="-75" b="1" i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?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4266" y="3082797"/>
            <a:ext cx="743775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 b="1" i="1">
                <a:latin typeface="Calibri"/>
                <a:cs typeface="Calibri"/>
              </a:rPr>
              <a:t>Đáp án: </a:t>
            </a:r>
            <a:r>
              <a:rPr dirty="0" sz="3600" b="1" i="1">
                <a:latin typeface="Calibri"/>
                <a:cs typeface="Calibri"/>
              </a:rPr>
              <a:t>Lặp lại, </a:t>
            </a:r>
            <a:r>
              <a:rPr dirty="0" sz="3600" spc="-30" b="1" i="1">
                <a:latin typeface="Calibri"/>
                <a:cs typeface="Calibri"/>
              </a:rPr>
              <a:t>xen </a:t>
            </a:r>
            <a:r>
              <a:rPr dirty="0" sz="3600" spc="-35" b="1" i="1">
                <a:latin typeface="Calibri"/>
                <a:cs typeface="Calibri"/>
              </a:rPr>
              <a:t>kẽ, </a:t>
            </a:r>
            <a:r>
              <a:rPr dirty="0" sz="3600" spc="-5" b="1" i="1">
                <a:latin typeface="Calibri"/>
                <a:cs typeface="Calibri"/>
              </a:rPr>
              <a:t>đối </a:t>
            </a:r>
            <a:r>
              <a:rPr dirty="0" sz="3600" spc="-10" b="1" i="1">
                <a:latin typeface="Calibri"/>
                <a:cs typeface="Calibri"/>
              </a:rPr>
              <a:t>xứng, </a:t>
            </a:r>
            <a:r>
              <a:rPr dirty="0" sz="3600" b="1" i="1">
                <a:latin typeface="Calibri"/>
                <a:cs typeface="Calibri"/>
              </a:rPr>
              <a:t>tự</a:t>
            </a:r>
            <a:r>
              <a:rPr dirty="0" sz="3600" spc="-10" b="1" i="1">
                <a:latin typeface="Calibri"/>
                <a:cs typeface="Calibri"/>
              </a:rPr>
              <a:t> </a:t>
            </a:r>
            <a:r>
              <a:rPr dirty="0" sz="3600" spc="-5" b="1" i="1">
                <a:latin typeface="Calibri"/>
                <a:cs typeface="Calibri"/>
              </a:rPr>
              <a:t>do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48400"/>
            <a:ext cx="9143999" cy="33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60" y="1039"/>
            <a:ext cx="1275038" cy="1273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50544" y="8371"/>
            <a:ext cx="1785954" cy="19777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686800" y="63246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0"/>
                </a:moveTo>
                <a:lnTo>
                  <a:pt x="0" y="0"/>
                </a:lnTo>
                <a:lnTo>
                  <a:pt x="0" y="533399"/>
                </a:lnTo>
                <a:lnTo>
                  <a:pt x="457200" y="533399"/>
                </a:lnTo>
                <a:lnTo>
                  <a:pt x="457200" y="438148"/>
                </a:lnTo>
                <a:lnTo>
                  <a:pt x="99949" y="438148"/>
                </a:lnTo>
                <a:lnTo>
                  <a:pt x="99949" y="266700"/>
                </a:lnTo>
                <a:lnTo>
                  <a:pt x="57150" y="266700"/>
                </a:lnTo>
                <a:lnTo>
                  <a:pt x="228600" y="95250"/>
                </a:lnTo>
                <a:lnTo>
                  <a:pt x="457200" y="95250"/>
                </a:lnTo>
                <a:lnTo>
                  <a:pt x="457200" y="0"/>
                </a:lnTo>
                <a:close/>
              </a:path>
              <a:path w="457200" h="533400">
                <a:moveTo>
                  <a:pt x="457200" y="116674"/>
                </a:moveTo>
                <a:lnTo>
                  <a:pt x="335788" y="116674"/>
                </a:lnTo>
                <a:lnTo>
                  <a:pt x="335788" y="202399"/>
                </a:lnTo>
                <a:lnTo>
                  <a:pt x="400050" y="266700"/>
                </a:lnTo>
                <a:lnTo>
                  <a:pt x="357124" y="266700"/>
                </a:lnTo>
                <a:lnTo>
                  <a:pt x="357124" y="438148"/>
                </a:lnTo>
                <a:lnTo>
                  <a:pt x="457200" y="438148"/>
                </a:lnTo>
                <a:lnTo>
                  <a:pt x="457200" y="116674"/>
                </a:lnTo>
                <a:close/>
              </a:path>
              <a:path w="457200" h="533400">
                <a:moveTo>
                  <a:pt x="457200" y="95250"/>
                </a:moveTo>
                <a:lnTo>
                  <a:pt x="228600" y="95250"/>
                </a:lnTo>
                <a:lnTo>
                  <a:pt x="292861" y="159550"/>
                </a:lnTo>
                <a:lnTo>
                  <a:pt x="292861" y="116674"/>
                </a:lnTo>
                <a:lnTo>
                  <a:pt x="457200" y="116674"/>
                </a:lnTo>
                <a:lnTo>
                  <a:pt x="457200" y="9525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86748" y="6441275"/>
            <a:ext cx="257175" cy="321945"/>
          </a:xfrm>
          <a:custGeom>
            <a:avLst/>
            <a:gdLst/>
            <a:ahLst/>
            <a:cxnLst/>
            <a:rect l="l" t="t" r="r" b="b"/>
            <a:pathLst>
              <a:path w="257175" h="321945">
                <a:moveTo>
                  <a:pt x="235839" y="0"/>
                </a:moveTo>
                <a:lnTo>
                  <a:pt x="192912" y="0"/>
                </a:lnTo>
                <a:lnTo>
                  <a:pt x="192912" y="42875"/>
                </a:lnTo>
                <a:lnTo>
                  <a:pt x="235839" y="85724"/>
                </a:lnTo>
                <a:lnTo>
                  <a:pt x="235839" y="0"/>
                </a:lnTo>
                <a:close/>
              </a:path>
              <a:path w="257175" h="321945">
                <a:moveTo>
                  <a:pt x="257175" y="150025"/>
                </a:moveTo>
                <a:lnTo>
                  <a:pt x="0" y="150025"/>
                </a:lnTo>
                <a:lnTo>
                  <a:pt x="0" y="321473"/>
                </a:lnTo>
                <a:lnTo>
                  <a:pt x="107187" y="321473"/>
                </a:lnTo>
                <a:lnTo>
                  <a:pt x="107187" y="235750"/>
                </a:lnTo>
                <a:lnTo>
                  <a:pt x="257175" y="235750"/>
                </a:lnTo>
                <a:lnTo>
                  <a:pt x="257175" y="150025"/>
                </a:lnTo>
                <a:close/>
              </a:path>
              <a:path w="257175" h="321945">
                <a:moveTo>
                  <a:pt x="257175" y="235750"/>
                </a:moveTo>
                <a:lnTo>
                  <a:pt x="150114" y="235750"/>
                </a:lnTo>
                <a:lnTo>
                  <a:pt x="150114" y="321473"/>
                </a:lnTo>
                <a:lnTo>
                  <a:pt x="257175" y="321473"/>
                </a:lnTo>
                <a:lnTo>
                  <a:pt x="257175" y="235750"/>
                </a:lnTo>
                <a:close/>
              </a:path>
            </a:pathLst>
          </a:custGeom>
          <a:solidFill>
            <a:srgbClr val="4068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743950" y="6419850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1450" y="0"/>
                </a:moveTo>
                <a:lnTo>
                  <a:pt x="0" y="171450"/>
                </a:lnTo>
                <a:lnTo>
                  <a:pt x="342900" y="171450"/>
                </a:lnTo>
                <a:lnTo>
                  <a:pt x="171450" y="0"/>
                </a:lnTo>
                <a:close/>
              </a:path>
              <a:path w="342900" h="342900">
                <a:moveTo>
                  <a:pt x="192913" y="257175"/>
                </a:moveTo>
                <a:lnTo>
                  <a:pt x="149986" y="257175"/>
                </a:lnTo>
                <a:lnTo>
                  <a:pt x="149986" y="342898"/>
                </a:lnTo>
                <a:lnTo>
                  <a:pt x="192913" y="342898"/>
                </a:lnTo>
                <a:lnTo>
                  <a:pt x="192913" y="257175"/>
                </a:lnTo>
                <a:close/>
              </a:path>
            </a:pathLst>
          </a:custGeom>
          <a:solidFill>
            <a:srgbClr val="2E4D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14248" y="1531746"/>
            <a:ext cx="7242175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3505">
              <a:lnSpc>
                <a:spcPct val="100000"/>
              </a:lnSpc>
              <a:spcBef>
                <a:spcPts val="105"/>
              </a:spcBef>
            </a:pP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Câu hỏi: Hoa </a:t>
            </a:r>
            <a:r>
              <a:rPr dirty="0" sz="3200" spc="-5" b="1" i="1">
                <a:solidFill>
                  <a:srgbClr val="FF0000"/>
                </a:solidFill>
                <a:latin typeface="Calibri"/>
                <a:cs typeface="Calibri"/>
              </a:rPr>
              <a:t>văn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trang phục dân </a:t>
            </a:r>
            <a:r>
              <a:rPr dirty="0" sz="3200" spc="-15" b="1" i="1">
                <a:solidFill>
                  <a:srgbClr val="FF0000"/>
                </a:solidFill>
                <a:latin typeface="Calibri"/>
                <a:cs typeface="Calibri"/>
              </a:rPr>
              <a:t>tộc</a:t>
            </a:r>
            <a:r>
              <a:rPr dirty="0" sz="3200" spc="-100" b="1" i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200" spc="-5" b="1" i="1">
                <a:solidFill>
                  <a:srgbClr val="FF0000"/>
                </a:solidFill>
                <a:latin typeface="Calibri"/>
                <a:cs typeface="Calibri"/>
              </a:rPr>
              <a:t>được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trang trí chủ </a:t>
            </a:r>
            <a:r>
              <a:rPr dirty="0" sz="3200" spc="-5" b="1" i="1">
                <a:solidFill>
                  <a:srgbClr val="FF0000"/>
                </a:solidFill>
                <a:latin typeface="Calibri"/>
                <a:cs typeface="Calibri"/>
              </a:rPr>
              <a:t>yếu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ở chỗ</a:t>
            </a:r>
            <a:r>
              <a:rPr dirty="0" sz="3200" spc="-65" b="1" i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200" b="1" i="1">
                <a:solidFill>
                  <a:srgbClr val="FF0000"/>
                </a:solidFill>
                <a:latin typeface="Calibri"/>
                <a:cs typeface="Calibri"/>
              </a:rPr>
              <a:t>nào?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8110" marR="5080" indent="3429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Đáp án: </a:t>
            </a:r>
            <a:r>
              <a:rPr dirty="0" spc="-70"/>
              <a:t>Trên </a:t>
            </a:r>
            <a:r>
              <a:rPr dirty="0" spc="-5"/>
              <a:t>cổ </a:t>
            </a:r>
            <a:r>
              <a:rPr dirty="0"/>
              <a:t>áo, </a:t>
            </a:r>
            <a:r>
              <a:rPr dirty="0" spc="-5"/>
              <a:t>nẹp </a:t>
            </a:r>
            <a:r>
              <a:rPr dirty="0"/>
              <a:t>áo, tay áo, </a:t>
            </a:r>
            <a:r>
              <a:rPr dirty="0" spc="-5"/>
              <a:t>cánh  </a:t>
            </a:r>
            <a:r>
              <a:rPr dirty="0" spc="-55"/>
              <a:t>tay, </a:t>
            </a:r>
            <a:r>
              <a:rPr dirty="0"/>
              <a:t>tà</a:t>
            </a:r>
            <a:r>
              <a:rPr dirty="0" spc="45"/>
              <a:t> </a:t>
            </a:r>
            <a:r>
              <a:rPr dirty="0"/>
              <a:t>áo….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48400"/>
            <a:ext cx="9143999" cy="333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60" y="1039"/>
            <a:ext cx="1275038" cy="12733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50544" y="8371"/>
            <a:ext cx="1785954" cy="19777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686800" y="63246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0"/>
                </a:moveTo>
                <a:lnTo>
                  <a:pt x="0" y="0"/>
                </a:lnTo>
                <a:lnTo>
                  <a:pt x="0" y="533399"/>
                </a:lnTo>
                <a:lnTo>
                  <a:pt x="457200" y="533399"/>
                </a:lnTo>
                <a:lnTo>
                  <a:pt x="457200" y="438148"/>
                </a:lnTo>
                <a:lnTo>
                  <a:pt x="99949" y="438148"/>
                </a:lnTo>
                <a:lnTo>
                  <a:pt x="99949" y="266700"/>
                </a:lnTo>
                <a:lnTo>
                  <a:pt x="57150" y="266700"/>
                </a:lnTo>
                <a:lnTo>
                  <a:pt x="228600" y="95250"/>
                </a:lnTo>
                <a:lnTo>
                  <a:pt x="457200" y="95250"/>
                </a:lnTo>
                <a:lnTo>
                  <a:pt x="457200" y="0"/>
                </a:lnTo>
                <a:close/>
              </a:path>
              <a:path w="457200" h="533400">
                <a:moveTo>
                  <a:pt x="457200" y="116674"/>
                </a:moveTo>
                <a:lnTo>
                  <a:pt x="335788" y="116674"/>
                </a:lnTo>
                <a:lnTo>
                  <a:pt x="335788" y="202399"/>
                </a:lnTo>
                <a:lnTo>
                  <a:pt x="400050" y="266700"/>
                </a:lnTo>
                <a:lnTo>
                  <a:pt x="357124" y="266700"/>
                </a:lnTo>
                <a:lnTo>
                  <a:pt x="357124" y="438148"/>
                </a:lnTo>
                <a:lnTo>
                  <a:pt x="457200" y="438148"/>
                </a:lnTo>
                <a:lnTo>
                  <a:pt x="457200" y="116674"/>
                </a:lnTo>
                <a:close/>
              </a:path>
              <a:path w="457200" h="533400">
                <a:moveTo>
                  <a:pt x="457200" y="95250"/>
                </a:moveTo>
                <a:lnTo>
                  <a:pt x="228600" y="95250"/>
                </a:lnTo>
                <a:lnTo>
                  <a:pt x="292861" y="159550"/>
                </a:lnTo>
                <a:lnTo>
                  <a:pt x="292861" y="116674"/>
                </a:lnTo>
                <a:lnTo>
                  <a:pt x="457200" y="116674"/>
                </a:lnTo>
                <a:lnTo>
                  <a:pt x="457200" y="9525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86748" y="6441275"/>
            <a:ext cx="257175" cy="321945"/>
          </a:xfrm>
          <a:custGeom>
            <a:avLst/>
            <a:gdLst/>
            <a:ahLst/>
            <a:cxnLst/>
            <a:rect l="l" t="t" r="r" b="b"/>
            <a:pathLst>
              <a:path w="257175" h="321945">
                <a:moveTo>
                  <a:pt x="235839" y="0"/>
                </a:moveTo>
                <a:lnTo>
                  <a:pt x="192912" y="0"/>
                </a:lnTo>
                <a:lnTo>
                  <a:pt x="192912" y="42875"/>
                </a:lnTo>
                <a:lnTo>
                  <a:pt x="235839" y="85724"/>
                </a:lnTo>
                <a:lnTo>
                  <a:pt x="235839" y="0"/>
                </a:lnTo>
                <a:close/>
              </a:path>
              <a:path w="257175" h="321945">
                <a:moveTo>
                  <a:pt x="257175" y="150025"/>
                </a:moveTo>
                <a:lnTo>
                  <a:pt x="0" y="150025"/>
                </a:lnTo>
                <a:lnTo>
                  <a:pt x="0" y="321473"/>
                </a:lnTo>
                <a:lnTo>
                  <a:pt x="107187" y="321473"/>
                </a:lnTo>
                <a:lnTo>
                  <a:pt x="107187" y="235750"/>
                </a:lnTo>
                <a:lnTo>
                  <a:pt x="257175" y="235750"/>
                </a:lnTo>
                <a:lnTo>
                  <a:pt x="257175" y="150025"/>
                </a:lnTo>
                <a:close/>
              </a:path>
              <a:path w="257175" h="321945">
                <a:moveTo>
                  <a:pt x="257175" y="235750"/>
                </a:moveTo>
                <a:lnTo>
                  <a:pt x="150114" y="235750"/>
                </a:lnTo>
                <a:lnTo>
                  <a:pt x="150114" y="321473"/>
                </a:lnTo>
                <a:lnTo>
                  <a:pt x="257175" y="321473"/>
                </a:lnTo>
                <a:lnTo>
                  <a:pt x="257175" y="235750"/>
                </a:lnTo>
                <a:close/>
              </a:path>
            </a:pathLst>
          </a:custGeom>
          <a:solidFill>
            <a:srgbClr val="4068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743950" y="6419850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1450" y="0"/>
                </a:moveTo>
                <a:lnTo>
                  <a:pt x="0" y="171450"/>
                </a:lnTo>
                <a:lnTo>
                  <a:pt x="342900" y="171450"/>
                </a:lnTo>
                <a:lnTo>
                  <a:pt x="171450" y="0"/>
                </a:lnTo>
                <a:close/>
              </a:path>
              <a:path w="342900" h="342900">
                <a:moveTo>
                  <a:pt x="192913" y="257175"/>
                </a:moveTo>
                <a:lnTo>
                  <a:pt x="149986" y="257175"/>
                </a:lnTo>
                <a:lnTo>
                  <a:pt x="149986" y="342898"/>
                </a:lnTo>
                <a:lnTo>
                  <a:pt x="192913" y="342898"/>
                </a:lnTo>
                <a:lnTo>
                  <a:pt x="192913" y="257175"/>
                </a:lnTo>
                <a:close/>
              </a:path>
            </a:pathLst>
          </a:custGeom>
          <a:solidFill>
            <a:srgbClr val="2E4D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130932" y="3238245"/>
            <a:ext cx="340995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 i="1">
                <a:latin typeface="Calibri"/>
                <a:cs typeface="Calibri"/>
              </a:rPr>
              <a:t>Đáp </a:t>
            </a:r>
            <a:r>
              <a:rPr dirty="0" sz="2800" spc="-5" b="1" i="1">
                <a:latin typeface="Calibri"/>
                <a:cs typeface="Calibri"/>
              </a:rPr>
              <a:t>án: in nổi, in chìm.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49986" y="1808225"/>
            <a:ext cx="7998459" cy="8788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0000"/>
                </a:solidFill>
                <a:latin typeface="Calibri"/>
                <a:cs typeface="Calibri"/>
              </a:rPr>
              <a:t>Câu </a:t>
            </a:r>
            <a:r>
              <a:rPr dirty="0" sz="2800" spc="-5">
                <a:solidFill>
                  <a:srgbClr val="FF0000"/>
                </a:solidFill>
                <a:latin typeface="Calibri"/>
                <a:cs typeface="Calibri"/>
              </a:rPr>
              <a:t>hỏi: </a:t>
            </a:r>
            <a:r>
              <a:rPr dirty="0" sz="2800" spc="-30">
                <a:solidFill>
                  <a:srgbClr val="FF0000"/>
                </a:solidFill>
                <a:latin typeface="Calibri"/>
                <a:cs typeface="Calibri"/>
              </a:rPr>
              <a:t>Kể </a:t>
            </a:r>
            <a:r>
              <a:rPr dirty="0" sz="2800" spc="-20">
                <a:solidFill>
                  <a:srgbClr val="FF0000"/>
                </a:solidFill>
                <a:latin typeface="Calibri"/>
                <a:cs typeface="Calibri"/>
              </a:rPr>
              <a:t>tên </a:t>
            </a:r>
            <a:r>
              <a:rPr dirty="0" sz="2800" spc="-10">
                <a:solidFill>
                  <a:srgbClr val="FF0000"/>
                </a:solidFill>
                <a:latin typeface="Calibri"/>
                <a:cs typeface="Calibri"/>
              </a:rPr>
              <a:t>các </a:t>
            </a:r>
            <a:r>
              <a:rPr dirty="0" sz="2800" spc="-5">
                <a:solidFill>
                  <a:srgbClr val="FF0000"/>
                </a:solidFill>
                <a:latin typeface="Calibri"/>
                <a:cs typeface="Calibri"/>
              </a:rPr>
              <a:t>hình thức in </a:t>
            </a:r>
            <a:r>
              <a:rPr dirty="0" sz="2800" spc="-15">
                <a:solidFill>
                  <a:srgbClr val="FF0000"/>
                </a:solidFill>
                <a:latin typeface="Calibri"/>
                <a:cs typeface="Calibri"/>
              </a:rPr>
              <a:t>tranh </a:t>
            </a:r>
            <a:r>
              <a:rPr dirty="0" sz="2800" spc="-5">
                <a:solidFill>
                  <a:srgbClr val="FF0000"/>
                </a:solidFill>
                <a:latin typeface="Calibri"/>
                <a:cs typeface="Calibri"/>
              </a:rPr>
              <a:t>mà </a:t>
            </a:r>
            <a:r>
              <a:rPr dirty="0" sz="2800" spc="-10">
                <a:solidFill>
                  <a:srgbClr val="FF0000"/>
                </a:solidFill>
                <a:latin typeface="Calibri"/>
                <a:cs typeface="Calibri"/>
              </a:rPr>
              <a:t>em </a:t>
            </a:r>
            <a:r>
              <a:rPr dirty="0" sz="2800">
                <a:solidFill>
                  <a:srgbClr val="FF0000"/>
                </a:solidFill>
                <a:latin typeface="Calibri"/>
                <a:cs typeface="Calibri"/>
              </a:rPr>
              <a:t>đã </a:t>
            </a:r>
            <a:r>
              <a:rPr dirty="0" sz="2800" spc="-5">
                <a:solidFill>
                  <a:srgbClr val="FF0000"/>
                </a:solidFill>
                <a:latin typeface="Calibri"/>
                <a:cs typeface="Calibri"/>
              </a:rPr>
              <a:t>được  học?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3028" y="52832"/>
            <a:ext cx="7794625" cy="9709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>
                <a:solidFill>
                  <a:srgbClr val="000099"/>
                </a:solidFill>
              </a:rPr>
              <a:t>HOẠT ĐỘNG</a:t>
            </a:r>
            <a:r>
              <a:rPr dirty="0" sz="3000" spc="-50">
                <a:solidFill>
                  <a:srgbClr val="000099"/>
                </a:solidFill>
              </a:rPr>
              <a:t> </a:t>
            </a:r>
            <a:r>
              <a:rPr dirty="0" sz="3000">
                <a:solidFill>
                  <a:srgbClr val="000099"/>
                </a:solidFill>
              </a:rPr>
              <a:t>2</a:t>
            </a:r>
            <a:endParaRPr sz="3000"/>
          </a:p>
          <a:p>
            <a:pPr marL="1143000">
              <a:lnSpc>
                <a:spcPct val="100000"/>
              </a:lnSpc>
              <a:spcBef>
                <a:spcPts val="5"/>
              </a:spcBef>
            </a:pPr>
            <a:r>
              <a:rPr dirty="0"/>
              <a:t>KIẾN TẠO KIẾN </a:t>
            </a:r>
            <a:r>
              <a:rPr dirty="0" spc="5"/>
              <a:t>THỨC </a:t>
            </a:r>
            <a:r>
              <a:rPr dirty="0"/>
              <a:t>– KĨ</a:t>
            </a:r>
            <a:r>
              <a:rPr dirty="0" spc="-220"/>
              <a:t> </a:t>
            </a:r>
            <a:r>
              <a:rPr dirty="0"/>
              <a:t>NĂNG</a:t>
            </a:r>
          </a:p>
        </p:txBody>
      </p:sp>
      <p:sp>
        <p:nvSpPr>
          <p:cNvPr id="3" name="object 3"/>
          <p:cNvSpPr/>
          <p:nvPr/>
        </p:nvSpPr>
        <p:spPr>
          <a:xfrm>
            <a:off x="1475994" y="1197102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913637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33400" y="152400"/>
            <a:ext cx="8185784" cy="462280"/>
          </a:xfrm>
          <a:prstGeom prst="rect">
            <a:avLst/>
          </a:prstGeom>
          <a:ln w="9525">
            <a:solidFill>
              <a:srgbClr val="FFC000"/>
            </a:solidFill>
          </a:ln>
        </p:spPr>
        <p:txBody>
          <a:bodyPr wrap="square" lIns="0" tIns="34925" rIns="0" bIns="0" rtlCol="0" vert="horz">
            <a:spAutoFit/>
          </a:bodyPr>
          <a:lstStyle/>
          <a:p>
            <a:pPr marL="460375">
              <a:lnSpc>
                <a:spcPct val="100000"/>
              </a:lnSpc>
              <a:spcBef>
                <a:spcPts val="275"/>
              </a:spcBef>
            </a:pPr>
            <a:r>
              <a:rPr dirty="0" sz="2400" b="1">
                <a:solidFill>
                  <a:srgbClr val="C77C0D"/>
                </a:solidFill>
                <a:latin typeface="Times New Roman"/>
                <a:cs typeface="Times New Roman"/>
              </a:rPr>
              <a:t>HOẠT </a:t>
            </a:r>
            <a:r>
              <a:rPr dirty="0" sz="2400" spc="-5" b="1">
                <a:solidFill>
                  <a:srgbClr val="C77C0D"/>
                </a:solidFill>
                <a:latin typeface="Times New Roman"/>
                <a:cs typeface="Times New Roman"/>
              </a:rPr>
              <a:t>ĐỘNG </a:t>
            </a:r>
            <a:r>
              <a:rPr dirty="0" sz="2400" b="1">
                <a:solidFill>
                  <a:srgbClr val="C77C0D"/>
                </a:solidFill>
                <a:latin typeface="Times New Roman"/>
                <a:cs typeface="Times New Roman"/>
              </a:rPr>
              <a:t>2 : KIẾN </a:t>
            </a:r>
            <a:r>
              <a:rPr dirty="0" sz="2400" spc="-5" b="1">
                <a:solidFill>
                  <a:srgbClr val="C77C0D"/>
                </a:solidFill>
                <a:latin typeface="Times New Roman"/>
                <a:cs typeface="Times New Roman"/>
              </a:rPr>
              <a:t>TẠO </a:t>
            </a:r>
            <a:r>
              <a:rPr dirty="0" sz="2400" b="1">
                <a:solidFill>
                  <a:srgbClr val="C77C0D"/>
                </a:solidFill>
                <a:latin typeface="Times New Roman"/>
                <a:cs typeface="Times New Roman"/>
              </a:rPr>
              <a:t>KIẾN THỨC – KĨ</a:t>
            </a:r>
            <a:r>
              <a:rPr dirty="0" sz="2400" spc="-220" b="1">
                <a:solidFill>
                  <a:srgbClr val="C77C0D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C77C0D"/>
                </a:solidFill>
                <a:latin typeface="Times New Roman"/>
                <a:cs typeface="Times New Roman"/>
              </a:rPr>
              <a:t>NĂNG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05200" y="761998"/>
            <a:ext cx="5486400" cy="6095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486150" y="742948"/>
            <a:ext cx="5524500" cy="6115050"/>
          </a:xfrm>
          <a:custGeom>
            <a:avLst/>
            <a:gdLst/>
            <a:ahLst/>
            <a:cxnLst/>
            <a:rect l="l" t="t" r="r" b="b"/>
            <a:pathLst>
              <a:path w="5524500" h="6115050">
                <a:moveTo>
                  <a:pt x="5524500" y="6115051"/>
                </a:moveTo>
                <a:lnTo>
                  <a:pt x="5524500" y="0"/>
                </a:lnTo>
                <a:lnTo>
                  <a:pt x="0" y="0"/>
                </a:lnTo>
                <a:lnTo>
                  <a:pt x="0" y="6115051"/>
                </a:lnTo>
              </a:path>
            </a:pathLst>
          </a:custGeom>
          <a:ln w="38100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71957" y="2977718"/>
            <a:ext cx="276161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8750" marR="5080" indent="-146685">
              <a:lnSpc>
                <a:spcPct val="100000"/>
              </a:lnSpc>
              <a:spcBef>
                <a:spcPts val="95"/>
              </a:spcBef>
            </a:pPr>
            <a:r>
              <a:rPr dirty="0" sz="2800" spc="-5" b="1">
                <a:solidFill>
                  <a:srgbClr val="5F3A13"/>
                </a:solidFill>
                <a:latin typeface="Times New Roman"/>
                <a:cs typeface="Times New Roman"/>
              </a:rPr>
              <a:t>Giới </a:t>
            </a:r>
            <a:r>
              <a:rPr dirty="0" sz="2800" b="1">
                <a:solidFill>
                  <a:srgbClr val="5F3A13"/>
                </a:solidFill>
                <a:latin typeface="Times New Roman"/>
                <a:cs typeface="Times New Roman"/>
              </a:rPr>
              <a:t>thiệu vật</a:t>
            </a:r>
            <a:r>
              <a:rPr dirty="0" sz="2800" spc="-70" b="1">
                <a:solidFill>
                  <a:srgbClr val="5F3A13"/>
                </a:solidFill>
                <a:latin typeface="Times New Roman"/>
                <a:cs typeface="Times New Roman"/>
              </a:rPr>
              <a:t> </a:t>
            </a:r>
            <a:r>
              <a:rPr dirty="0" sz="2800" spc="-5" b="1">
                <a:solidFill>
                  <a:srgbClr val="5F3A13"/>
                </a:solidFill>
                <a:latin typeface="Times New Roman"/>
                <a:cs typeface="Times New Roman"/>
              </a:rPr>
              <a:t>liệu  làm </a:t>
            </a:r>
            <a:r>
              <a:rPr dirty="0" sz="2800" spc="-10" b="1">
                <a:solidFill>
                  <a:srgbClr val="5F3A13"/>
                </a:solidFill>
                <a:latin typeface="Times New Roman"/>
                <a:cs typeface="Times New Roman"/>
              </a:rPr>
              <a:t>ra khuôn</a:t>
            </a:r>
            <a:r>
              <a:rPr dirty="0" sz="2800" spc="20" b="1">
                <a:solidFill>
                  <a:srgbClr val="5F3A13"/>
                </a:solidFill>
                <a:latin typeface="Times New Roman"/>
                <a:cs typeface="Times New Roman"/>
              </a:rPr>
              <a:t> </a:t>
            </a:r>
            <a:r>
              <a:rPr dirty="0" sz="2800" spc="-5" b="1">
                <a:solidFill>
                  <a:srgbClr val="5F3A13"/>
                </a:solidFill>
                <a:latin typeface="Times New Roman"/>
                <a:cs typeface="Times New Roman"/>
              </a:rPr>
              <a:t>in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0951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58267" y="835279"/>
            <a:ext cx="7687309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400" spc="-5" b="1">
                <a:solidFill>
                  <a:srgbClr val="001F5F"/>
                </a:solidFill>
                <a:latin typeface="Times New Roman"/>
                <a:cs typeface="Times New Roman"/>
              </a:rPr>
              <a:t>2</a:t>
            </a:r>
            <a:r>
              <a:rPr dirty="0" sz="2800" spc="-5" b="1">
                <a:solidFill>
                  <a:srgbClr val="001F5F"/>
                </a:solidFill>
                <a:latin typeface="Times New Roman"/>
                <a:cs typeface="Times New Roman"/>
              </a:rPr>
              <a:t>. </a:t>
            </a:r>
            <a:r>
              <a:rPr dirty="0" sz="2800" spc="-10" b="1">
                <a:solidFill>
                  <a:srgbClr val="001F5F"/>
                </a:solidFill>
                <a:latin typeface="Times New Roman"/>
                <a:cs typeface="Times New Roman"/>
              </a:rPr>
              <a:t>CÁCH </a:t>
            </a:r>
            <a:r>
              <a:rPr dirty="0" sz="2800" spc="-5" b="1">
                <a:solidFill>
                  <a:srgbClr val="001F5F"/>
                </a:solidFill>
                <a:latin typeface="Times New Roman"/>
                <a:cs typeface="Times New Roman"/>
              </a:rPr>
              <a:t>TẠO KHUÔN </a:t>
            </a:r>
            <a:r>
              <a:rPr dirty="0" sz="2800" spc="-10" b="1">
                <a:solidFill>
                  <a:srgbClr val="001F5F"/>
                </a:solidFill>
                <a:latin typeface="Times New Roman"/>
                <a:cs typeface="Times New Roman"/>
              </a:rPr>
              <a:t>VÀ </a:t>
            </a:r>
            <a:r>
              <a:rPr dirty="0" sz="2800" spc="-5" b="1">
                <a:solidFill>
                  <a:srgbClr val="001F5F"/>
                </a:solidFill>
                <a:latin typeface="Times New Roman"/>
                <a:cs typeface="Times New Roman"/>
              </a:rPr>
              <a:t>IN </a:t>
            </a:r>
            <a:r>
              <a:rPr dirty="0" sz="2800" spc="-10" b="1">
                <a:solidFill>
                  <a:srgbClr val="001F5F"/>
                </a:solidFill>
                <a:latin typeface="Times New Roman"/>
                <a:cs typeface="Times New Roman"/>
              </a:rPr>
              <a:t>NỀN TRANG</a:t>
            </a:r>
            <a:r>
              <a:rPr dirty="0" sz="2800" spc="-125" b="1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dirty="0" sz="2800" spc="-5" b="1">
                <a:solidFill>
                  <a:srgbClr val="001F5F"/>
                </a:solidFill>
                <a:latin typeface="Times New Roman"/>
                <a:cs typeface="Times New Roman"/>
              </a:rPr>
              <a:t>TRÍ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3923" y="117347"/>
            <a:ext cx="8836660" cy="523240"/>
          </a:xfrm>
          <a:prstGeom prst="rect"/>
          <a:ln w="9525">
            <a:solidFill>
              <a:srgbClr val="FFC000"/>
            </a:solidFill>
          </a:ln>
        </p:spPr>
        <p:txBody>
          <a:bodyPr wrap="square" lIns="0" tIns="33019" rIns="0" bIns="0" rtlCol="0" vert="horz">
            <a:spAutoFit/>
          </a:bodyPr>
          <a:lstStyle/>
          <a:p>
            <a:pPr marL="222250">
              <a:lnSpc>
                <a:spcPct val="100000"/>
              </a:lnSpc>
              <a:spcBef>
                <a:spcPts val="259"/>
              </a:spcBef>
            </a:pPr>
            <a:r>
              <a:rPr dirty="0" sz="2800" spc="-10">
                <a:solidFill>
                  <a:srgbClr val="001F5F"/>
                </a:solidFill>
              </a:rPr>
              <a:t>HOẠT ĐỘNG </a:t>
            </a:r>
            <a:r>
              <a:rPr dirty="0" sz="2800" spc="-5">
                <a:solidFill>
                  <a:srgbClr val="001F5F"/>
                </a:solidFill>
              </a:rPr>
              <a:t>2: KIẾN TẠO KIẾN </a:t>
            </a:r>
            <a:r>
              <a:rPr dirty="0" sz="2800" spc="-10">
                <a:solidFill>
                  <a:srgbClr val="001F5F"/>
                </a:solidFill>
              </a:rPr>
              <a:t>THỨC </a:t>
            </a:r>
            <a:r>
              <a:rPr dirty="0" sz="2800" spc="-5">
                <a:solidFill>
                  <a:srgbClr val="001F5F"/>
                </a:solidFill>
              </a:rPr>
              <a:t>– KĨ</a:t>
            </a:r>
            <a:r>
              <a:rPr dirty="0" sz="2800" spc="-45">
                <a:solidFill>
                  <a:srgbClr val="001F5F"/>
                </a:solidFill>
              </a:rPr>
              <a:t> </a:t>
            </a:r>
            <a:r>
              <a:rPr dirty="0" sz="2800" spc="-10">
                <a:solidFill>
                  <a:srgbClr val="001F5F"/>
                </a:solidFill>
              </a:rPr>
              <a:t>NĂNG</a:t>
            </a:r>
            <a:endParaRPr sz="2800"/>
          </a:p>
        </p:txBody>
      </p:sp>
      <p:sp>
        <p:nvSpPr>
          <p:cNvPr id="5" name="object 5"/>
          <p:cNvSpPr/>
          <p:nvPr/>
        </p:nvSpPr>
        <p:spPr>
          <a:xfrm>
            <a:off x="6147815" y="4287011"/>
            <a:ext cx="2904743" cy="2284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19200" y="1574291"/>
            <a:ext cx="3276600" cy="24582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88036" y="4331208"/>
            <a:ext cx="2624328" cy="22387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794503" y="1565147"/>
            <a:ext cx="3206496" cy="2404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964179" y="4261103"/>
            <a:ext cx="3131820" cy="23088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91561" y="3603497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5" y="317575"/>
                </a:lnTo>
                <a:lnTo>
                  <a:pt x="45541" y="356406"/>
                </a:lnTo>
                <a:lnTo>
                  <a:pt x="78105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4" y="139624"/>
                </a:lnTo>
                <a:lnTo>
                  <a:pt x="487858" y="100793"/>
                </a:lnTo>
                <a:lnTo>
                  <a:pt x="455294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7B4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591561" y="3603497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4" y="66960"/>
                </a:lnTo>
                <a:lnTo>
                  <a:pt x="487858" y="100793"/>
                </a:lnTo>
                <a:lnTo>
                  <a:pt x="512444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5" y="317575"/>
                </a:lnTo>
                <a:lnTo>
                  <a:pt x="487858" y="356406"/>
                </a:lnTo>
                <a:lnTo>
                  <a:pt x="455295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5" y="390239"/>
                </a:lnTo>
                <a:lnTo>
                  <a:pt x="45541" y="356406"/>
                </a:lnTo>
                <a:lnTo>
                  <a:pt x="20955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759201" y="3629914"/>
            <a:ext cx="1962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Century Gothic"/>
                <a:cs typeface="Century Gothic"/>
              </a:rPr>
              <a:t>1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131814" y="3630929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6"/>
                </a:lnTo>
                <a:lnTo>
                  <a:pt x="117574" y="39045"/>
                </a:lnTo>
                <a:lnTo>
                  <a:pt x="78104" y="66960"/>
                </a:lnTo>
                <a:lnTo>
                  <a:pt x="45541" y="100793"/>
                </a:lnTo>
                <a:lnTo>
                  <a:pt x="20954" y="139624"/>
                </a:lnTo>
                <a:lnTo>
                  <a:pt x="5417" y="182533"/>
                </a:lnTo>
                <a:lnTo>
                  <a:pt x="0" y="228600"/>
                </a:lnTo>
                <a:lnTo>
                  <a:pt x="5417" y="274666"/>
                </a:lnTo>
                <a:lnTo>
                  <a:pt x="20955" y="317575"/>
                </a:lnTo>
                <a:lnTo>
                  <a:pt x="45541" y="356406"/>
                </a:lnTo>
                <a:lnTo>
                  <a:pt x="78105" y="390239"/>
                </a:lnTo>
                <a:lnTo>
                  <a:pt x="117574" y="418154"/>
                </a:lnTo>
                <a:lnTo>
                  <a:pt x="162877" y="439233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3"/>
                </a:lnTo>
                <a:lnTo>
                  <a:pt x="415825" y="418154"/>
                </a:lnTo>
                <a:lnTo>
                  <a:pt x="455294" y="390239"/>
                </a:lnTo>
                <a:lnTo>
                  <a:pt x="487858" y="356406"/>
                </a:lnTo>
                <a:lnTo>
                  <a:pt x="512444" y="317575"/>
                </a:lnTo>
                <a:lnTo>
                  <a:pt x="527982" y="274666"/>
                </a:lnTo>
                <a:lnTo>
                  <a:pt x="533400" y="228600"/>
                </a:lnTo>
                <a:lnTo>
                  <a:pt x="527982" y="182533"/>
                </a:lnTo>
                <a:lnTo>
                  <a:pt x="512444" y="139624"/>
                </a:lnTo>
                <a:lnTo>
                  <a:pt x="487858" y="100793"/>
                </a:lnTo>
                <a:lnTo>
                  <a:pt x="455294" y="66960"/>
                </a:lnTo>
                <a:lnTo>
                  <a:pt x="415825" y="39045"/>
                </a:lnTo>
                <a:lnTo>
                  <a:pt x="370522" y="17966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7B4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131814" y="3630929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33"/>
                </a:lnTo>
                <a:lnTo>
                  <a:pt x="20954" y="139624"/>
                </a:lnTo>
                <a:lnTo>
                  <a:pt x="45541" y="100793"/>
                </a:lnTo>
                <a:lnTo>
                  <a:pt x="78104" y="66960"/>
                </a:lnTo>
                <a:lnTo>
                  <a:pt x="117574" y="39045"/>
                </a:lnTo>
                <a:lnTo>
                  <a:pt x="162877" y="17966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6"/>
                </a:lnTo>
                <a:lnTo>
                  <a:pt x="415825" y="39045"/>
                </a:lnTo>
                <a:lnTo>
                  <a:pt x="455294" y="66960"/>
                </a:lnTo>
                <a:lnTo>
                  <a:pt x="487858" y="100793"/>
                </a:lnTo>
                <a:lnTo>
                  <a:pt x="512444" y="139624"/>
                </a:lnTo>
                <a:lnTo>
                  <a:pt x="527982" y="182533"/>
                </a:lnTo>
                <a:lnTo>
                  <a:pt x="533400" y="228600"/>
                </a:lnTo>
                <a:lnTo>
                  <a:pt x="527982" y="274666"/>
                </a:lnTo>
                <a:lnTo>
                  <a:pt x="512444" y="317575"/>
                </a:lnTo>
                <a:lnTo>
                  <a:pt x="487858" y="356406"/>
                </a:lnTo>
                <a:lnTo>
                  <a:pt x="455294" y="390239"/>
                </a:lnTo>
                <a:lnTo>
                  <a:pt x="415825" y="418154"/>
                </a:lnTo>
                <a:lnTo>
                  <a:pt x="370522" y="439233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3"/>
                </a:lnTo>
                <a:lnTo>
                  <a:pt x="117574" y="418154"/>
                </a:lnTo>
                <a:lnTo>
                  <a:pt x="78105" y="390239"/>
                </a:lnTo>
                <a:lnTo>
                  <a:pt x="45541" y="356406"/>
                </a:lnTo>
                <a:lnTo>
                  <a:pt x="20955" y="317575"/>
                </a:lnTo>
                <a:lnTo>
                  <a:pt x="5417" y="274666"/>
                </a:lnTo>
                <a:lnTo>
                  <a:pt x="0" y="228600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6300342" y="3658616"/>
            <a:ext cx="19621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00961" y="6096761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4"/>
                </a:lnTo>
                <a:lnTo>
                  <a:pt x="117574" y="39041"/>
                </a:lnTo>
                <a:lnTo>
                  <a:pt x="78105" y="66955"/>
                </a:lnTo>
                <a:lnTo>
                  <a:pt x="45541" y="100788"/>
                </a:lnTo>
                <a:lnTo>
                  <a:pt x="20955" y="139619"/>
                </a:lnTo>
                <a:lnTo>
                  <a:pt x="5417" y="182529"/>
                </a:lnTo>
                <a:lnTo>
                  <a:pt x="0" y="228600"/>
                </a:lnTo>
                <a:lnTo>
                  <a:pt x="5417" y="274670"/>
                </a:lnTo>
                <a:lnTo>
                  <a:pt x="20955" y="317580"/>
                </a:lnTo>
                <a:lnTo>
                  <a:pt x="45541" y="356411"/>
                </a:lnTo>
                <a:lnTo>
                  <a:pt x="78105" y="390244"/>
                </a:lnTo>
                <a:lnTo>
                  <a:pt x="117574" y="418158"/>
                </a:lnTo>
                <a:lnTo>
                  <a:pt x="162877" y="439235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5"/>
                </a:lnTo>
                <a:lnTo>
                  <a:pt x="415825" y="418158"/>
                </a:lnTo>
                <a:lnTo>
                  <a:pt x="455295" y="390244"/>
                </a:lnTo>
                <a:lnTo>
                  <a:pt x="487858" y="356411"/>
                </a:lnTo>
                <a:lnTo>
                  <a:pt x="512445" y="317580"/>
                </a:lnTo>
                <a:lnTo>
                  <a:pt x="527982" y="274670"/>
                </a:lnTo>
                <a:lnTo>
                  <a:pt x="533400" y="228600"/>
                </a:lnTo>
                <a:lnTo>
                  <a:pt x="527982" y="182529"/>
                </a:lnTo>
                <a:lnTo>
                  <a:pt x="512444" y="139619"/>
                </a:lnTo>
                <a:lnTo>
                  <a:pt x="487858" y="100788"/>
                </a:lnTo>
                <a:lnTo>
                  <a:pt x="455294" y="66955"/>
                </a:lnTo>
                <a:lnTo>
                  <a:pt x="415825" y="39041"/>
                </a:lnTo>
                <a:lnTo>
                  <a:pt x="370522" y="17964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7B4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600961" y="6096761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29"/>
                </a:lnTo>
                <a:lnTo>
                  <a:pt x="20955" y="139619"/>
                </a:lnTo>
                <a:lnTo>
                  <a:pt x="45541" y="100788"/>
                </a:lnTo>
                <a:lnTo>
                  <a:pt x="78105" y="66955"/>
                </a:lnTo>
                <a:lnTo>
                  <a:pt x="117574" y="39041"/>
                </a:lnTo>
                <a:lnTo>
                  <a:pt x="162877" y="17964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4"/>
                </a:lnTo>
                <a:lnTo>
                  <a:pt x="415825" y="39041"/>
                </a:lnTo>
                <a:lnTo>
                  <a:pt x="455294" y="66955"/>
                </a:lnTo>
                <a:lnTo>
                  <a:pt x="487858" y="100788"/>
                </a:lnTo>
                <a:lnTo>
                  <a:pt x="512444" y="139619"/>
                </a:lnTo>
                <a:lnTo>
                  <a:pt x="527982" y="182529"/>
                </a:lnTo>
                <a:lnTo>
                  <a:pt x="533400" y="228600"/>
                </a:lnTo>
                <a:lnTo>
                  <a:pt x="527982" y="274670"/>
                </a:lnTo>
                <a:lnTo>
                  <a:pt x="512445" y="317580"/>
                </a:lnTo>
                <a:lnTo>
                  <a:pt x="487858" y="356411"/>
                </a:lnTo>
                <a:lnTo>
                  <a:pt x="455295" y="390244"/>
                </a:lnTo>
                <a:lnTo>
                  <a:pt x="415825" y="418158"/>
                </a:lnTo>
                <a:lnTo>
                  <a:pt x="370522" y="439235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5"/>
                </a:lnTo>
                <a:lnTo>
                  <a:pt x="117574" y="418158"/>
                </a:lnTo>
                <a:lnTo>
                  <a:pt x="78105" y="390244"/>
                </a:lnTo>
                <a:lnTo>
                  <a:pt x="45541" y="356411"/>
                </a:lnTo>
                <a:lnTo>
                  <a:pt x="20955" y="317580"/>
                </a:lnTo>
                <a:lnTo>
                  <a:pt x="5417" y="274670"/>
                </a:lnTo>
                <a:lnTo>
                  <a:pt x="0" y="228600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768220" y="6123838"/>
            <a:ext cx="1968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Century Gothic"/>
                <a:cs typeface="Century Gothic"/>
              </a:rPr>
              <a:t>3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496561" y="6096761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4"/>
                </a:lnTo>
                <a:lnTo>
                  <a:pt x="117574" y="39041"/>
                </a:lnTo>
                <a:lnTo>
                  <a:pt x="78104" y="66955"/>
                </a:lnTo>
                <a:lnTo>
                  <a:pt x="45541" y="100788"/>
                </a:lnTo>
                <a:lnTo>
                  <a:pt x="20954" y="139619"/>
                </a:lnTo>
                <a:lnTo>
                  <a:pt x="5417" y="182529"/>
                </a:lnTo>
                <a:lnTo>
                  <a:pt x="0" y="228600"/>
                </a:lnTo>
                <a:lnTo>
                  <a:pt x="5417" y="274670"/>
                </a:lnTo>
                <a:lnTo>
                  <a:pt x="20954" y="317580"/>
                </a:lnTo>
                <a:lnTo>
                  <a:pt x="45541" y="356411"/>
                </a:lnTo>
                <a:lnTo>
                  <a:pt x="78104" y="390244"/>
                </a:lnTo>
                <a:lnTo>
                  <a:pt x="117574" y="418158"/>
                </a:lnTo>
                <a:lnTo>
                  <a:pt x="162877" y="439235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5"/>
                </a:lnTo>
                <a:lnTo>
                  <a:pt x="415825" y="418158"/>
                </a:lnTo>
                <a:lnTo>
                  <a:pt x="455295" y="390244"/>
                </a:lnTo>
                <a:lnTo>
                  <a:pt x="487858" y="356411"/>
                </a:lnTo>
                <a:lnTo>
                  <a:pt x="512445" y="317580"/>
                </a:lnTo>
                <a:lnTo>
                  <a:pt x="527982" y="274670"/>
                </a:lnTo>
                <a:lnTo>
                  <a:pt x="533400" y="228600"/>
                </a:lnTo>
                <a:lnTo>
                  <a:pt x="527982" y="182529"/>
                </a:lnTo>
                <a:lnTo>
                  <a:pt x="512445" y="139619"/>
                </a:lnTo>
                <a:lnTo>
                  <a:pt x="487858" y="100788"/>
                </a:lnTo>
                <a:lnTo>
                  <a:pt x="455295" y="66955"/>
                </a:lnTo>
                <a:lnTo>
                  <a:pt x="415825" y="39041"/>
                </a:lnTo>
                <a:lnTo>
                  <a:pt x="370522" y="17964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7B4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96561" y="6096761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29"/>
                </a:lnTo>
                <a:lnTo>
                  <a:pt x="20954" y="139619"/>
                </a:lnTo>
                <a:lnTo>
                  <a:pt x="45541" y="100788"/>
                </a:lnTo>
                <a:lnTo>
                  <a:pt x="78104" y="66955"/>
                </a:lnTo>
                <a:lnTo>
                  <a:pt x="117574" y="39041"/>
                </a:lnTo>
                <a:lnTo>
                  <a:pt x="162877" y="17964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4"/>
                </a:lnTo>
                <a:lnTo>
                  <a:pt x="415825" y="39041"/>
                </a:lnTo>
                <a:lnTo>
                  <a:pt x="455295" y="66955"/>
                </a:lnTo>
                <a:lnTo>
                  <a:pt x="487858" y="100788"/>
                </a:lnTo>
                <a:lnTo>
                  <a:pt x="512445" y="139619"/>
                </a:lnTo>
                <a:lnTo>
                  <a:pt x="527982" y="182529"/>
                </a:lnTo>
                <a:lnTo>
                  <a:pt x="533400" y="228600"/>
                </a:lnTo>
                <a:lnTo>
                  <a:pt x="527982" y="274670"/>
                </a:lnTo>
                <a:lnTo>
                  <a:pt x="512445" y="317580"/>
                </a:lnTo>
                <a:lnTo>
                  <a:pt x="487858" y="356411"/>
                </a:lnTo>
                <a:lnTo>
                  <a:pt x="455295" y="390244"/>
                </a:lnTo>
                <a:lnTo>
                  <a:pt x="415825" y="418158"/>
                </a:lnTo>
                <a:lnTo>
                  <a:pt x="370522" y="439235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5"/>
                </a:lnTo>
                <a:lnTo>
                  <a:pt x="117574" y="418158"/>
                </a:lnTo>
                <a:lnTo>
                  <a:pt x="78104" y="390244"/>
                </a:lnTo>
                <a:lnTo>
                  <a:pt x="45541" y="356411"/>
                </a:lnTo>
                <a:lnTo>
                  <a:pt x="20954" y="317580"/>
                </a:lnTo>
                <a:lnTo>
                  <a:pt x="5417" y="274670"/>
                </a:lnTo>
                <a:lnTo>
                  <a:pt x="0" y="228600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664455" y="6123838"/>
            <a:ext cx="1968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Century Gothic"/>
                <a:cs typeface="Century Gothic"/>
              </a:rPr>
              <a:t>4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468361" y="6090665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266700" y="0"/>
                </a:moveTo>
                <a:lnTo>
                  <a:pt x="212943" y="4644"/>
                </a:lnTo>
                <a:lnTo>
                  <a:pt x="162877" y="17964"/>
                </a:lnTo>
                <a:lnTo>
                  <a:pt x="117574" y="39041"/>
                </a:lnTo>
                <a:lnTo>
                  <a:pt x="78105" y="66955"/>
                </a:lnTo>
                <a:lnTo>
                  <a:pt x="45541" y="100788"/>
                </a:lnTo>
                <a:lnTo>
                  <a:pt x="20955" y="139619"/>
                </a:lnTo>
                <a:lnTo>
                  <a:pt x="5417" y="182529"/>
                </a:lnTo>
                <a:lnTo>
                  <a:pt x="0" y="228600"/>
                </a:lnTo>
                <a:lnTo>
                  <a:pt x="5417" y="274670"/>
                </a:lnTo>
                <a:lnTo>
                  <a:pt x="20954" y="317580"/>
                </a:lnTo>
                <a:lnTo>
                  <a:pt x="45541" y="356411"/>
                </a:lnTo>
                <a:lnTo>
                  <a:pt x="78104" y="390244"/>
                </a:lnTo>
                <a:lnTo>
                  <a:pt x="117574" y="418158"/>
                </a:lnTo>
                <a:lnTo>
                  <a:pt x="162877" y="439235"/>
                </a:lnTo>
                <a:lnTo>
                  <a:pt x="212943" y="452555"/>
                </a:lnTo>
                <a:lnTo>
                  <a:pt x="266700" y="457200"/>
                </a:lnTo>
                <a:lnTo>
                  <a:pt x="320456" y="452555"/>
                </a:lnTo>
                <a:lnTo>
                  <a:pt x="370522" y="439235"/>
                </a:lnTo>
                <a:lnTo>
                  <a:pt x="415825" y="418158"/>
                </a:lnTo>
                <a:lnTo>
                  <a:pt x="455294" y="390244"/>
                </a:lnTo>
                <a:lnTo>
                  <a:pt x="487858" y="356411"/>
                </a:lnTo>
                <a:lnTo>
                  <a:pt x="512444" y="317580"/>
                </a:lnTo>
                <a:lnTo>
                  <a:pt x="527982" y="274670"/>
                </a:lnTo>
                <a:lnTo>
                  <a:pt x="533400" y="228600"/>
                </a:lnTo>
                <a:lnTo>
                  <a:pt x="527982" y="182529"/>
                </a:lnTo>
                <a:lnTo>
                  <a:pt x="512445" y="139619"/>
                </a:lnTo>
                <a:lnTo>
                  <a:pt x="487858" y="100788"/>
                </a:lnTo>
                <a:lnTo>
                  <a:pt x="455295" y="66955"/>
                </a:lnTo>
                <a:lnTo>
                  <a:pt x="415825" y="39041"/>
                </a:lnTo>
                <a:lnTo>
                  <a:pt x="370522" y="17964"/>
                </a:lnTo>
                <a:lnTo>
                  <a:pt x="320456" y="4644"/>
                </a:lnTo>
                <a:lnTo>
                  <a:pt x="266700" y="0"/>
                </a:lnTo>
                <a:close/>
              </a:path>
            </a:pathLst>
          </a:custGeom>
          <a:solidFill>
            <a:srgbClr val="7B4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468361" y="6090665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533400" h="457200">
                <a:moveTo>
                  <a:pt x="0" y="228600"/>
                </a:moveTo>
                <a:lnTo>
                  <a:pt x="5417" y="182529"/>
                </a:lnTo>
                <a:lnTo>
                  <a:pt x="20955" y="139619"/>
                </a:lnTo>
                <a:lnTo>
                  <a:pt x="45541" y="100788"/>
                </a:lnTo>
                <a:lnTo>
                  <a:pt x="78105" y="66955"/>
                </a:lnTo>
                <a:lnTo>
                  <a:pt x="117574" y="39041"/>
                </a:lnTo>
                <a:lnTo>
                  <a:pt x="162877" y="17964"/>
                </a:lnTo>
                <a:lnTo>
                  <a:pt x="212943" y="4644"/>
                </a:lnTo>
                <a:lnTo>
                  <a:pt x="266700" y="0"/>
                </a:lnTo>
                <a:lnTo>
                  <a:pt x="320456" y="4644"/>
                </a:lnTo>
                <a:lnTo>
                  <a:pt x="370522" y="17964"/>
                </a:lnTo>
                <a:lnTo>
                  <a:pt x="415825" y="39041"/>
                </a:lnTo>
                <a:lnTo>
                  <a:pt x="455295" y="66955"/>
                </a:lnTo>
                <a:lnTo>
                  <a:pt x="487858" y="100788"/>
                </a:lnTo>
                <a:lnTo>
                  <a:pt x="512445" y="139619"/>
                </a:lnTo>
                <a:lnTo>
                  <a:pt x="527982" y="182529"/>
                </a:lnTo>
                <a:lnTo>
                  <a:pt x="533400" y="228600"/>
                </a:lnTo>
                <a:lnTo>
                  <a:pt x="527982" y="274670"/>
                </a:lnTo>
                <a:lnTo>
                  <a:pt x="512444" y="317580"/>
                </a:lnTo>
                <a:lnTo>
                  <a:pt x="487858" y="356411"/>
                </a:lnTo>
                <a:lnTo>
                  <a:pt x="455294" y="390244"/>
                </a:lnTo>
                <a:lnTo>
                  <a:pt x="415825" y="418158"/>
                </a:lnTo>
                <a:lnTo>
                  <a:pt x="370522" y="439235"/>
                </a:lnTo>
                <a:lnTo>
                  <a:pt x="320456" y="452555"/>
                </a:lnTo>
                <a:lnTo>
                  <a:pt x="266700" y="457200"/>
                </a:lnTo>
                <a:lnTo>
                  <a:pt x="212943" y="452555"/>
                </a:lnTo>
                <a:lnTo>
                  <a:pt x="162877" y="439235"/>
                </a:lnTo>
                <a:lnTo>
                  <a:pt x="117574" y="418158"/>
                </a:lnTo>
                <a:lnTo>
                  <a:pt x="78104" y="390244"/>
                </a:lnTo>
                <a:lnTo>
                  <a:pt x="45541" y="356411"/>
                </a:lnTo>
                <a:lnTo>
                  <a:pt x="20954" y="317580"/>
                </a:lnTo>
                <a:lnTo>
                  <a:pt x="5417" y="274670"/>
                </a:lnTo>
                <a:lnTo>
                  <a:pt x="0" y="228600"/>
                </a:lnTo>
                <a:close/>
              </a:path>
            </a:pathLst>
          </a:custGeom>
          <a:ln w="1905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636891" y="6117742"/>
            <a:ext cx="1968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Century Gothic"/>
                <a:cs typeface="Century Gothic"/>
              </a:rPr>
              <a:t>5</a:t>
            </a:r>
            <a:endParaRPr sz="24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790" y="2116023"/>
            <a:ext cx="3138170" cy="11703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500" spc="-5" b="1">
                <a:solidFill>
                  <a:srgbClr val="FF0000"/>
                </a:solidFill>
                <a:latin typeface="Times New Roman"/>
                <a:cs typeface="Times New Roman"/>
              </a:rPr>
              <a:t>VIDEO </a:t>
            </a:r>
            <a:r>
              <a:rPr dirty="0" sz="2500" b="1">
                <a:solidFill>
                  <a:srgbClr val="FF0000"/>
                </a:solidFill>
                <a:latin typeface="Times New Roman"/>
                <a:cs typeface="Times New Roman"/>
              </a:rPr>
              <a:t>HƯỚNG</a:t>
            </a:r>
            <a:r>
              <a:rPr dirty="0" sz="2500" spc="-6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500" spc="-10" b="1">
                <a:solidFill>
                  <a:srgbClr val="FF0000"/>
                </a:solidFill>
                <a:latin typeface="Times New Roman"/>
                <a:cs typeface="Times New Roman"/>
              </a:rPr>
              <a:t>DẪN  CÁC </a:t>
            </a:r>
            <a:r>
              <a:rPr dirty="0" sz="2500" spc="-5" b="1">
                <a:solidFill>
                  <a:srgbClr val="FF0000"/>
                </a:solidFill>
                <a:latin typeface="Times New Roman"/>
                <a:cs typeface="Times New Roman"/>
              </a:rPr>
              <a:t>BƯỚC</a:t>
            </a: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2500" spc="-5" b="1">
                <a:solidFill>
                  <a:srgbClr val="FF0000"/>
                </a:solidFill>
                <a:latin typeface="Times New Roman"/>
                <a:cs typeface="Times New Roman"/>
              </a:rPr>
              <a:t>TẠO KHUÔN</a:t>
            </a:r>
            <a:r>
              <a:rPr dirty="0" sz="25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500" spc="-10" b="1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907" y="152400"/>
            <a:ext cx="8183880" cy="954405"/>
          </a:xfrm>
          <a:custGeom>
            <a:avLst/>
            <a:gdLst/>
            <a:ahLst/>
            <a:cxnLst/>
            <a:rect l="l" t="t" r="r" b="b"/>
            <a:pathLst>
              <a:path w="8183880" h="954405">
                <a:moveTo>
                  <a:pt x="0" y="954024"/>
                </a:moveTo>
                <a:lnTo>
                  <a:pt x="8183880" y="954024"/>
                </a:lnTo>
                <a:lnTo>
                  <a:pt x="8183880" y="0"/>
                </a:lnTo>
                <a:lnTo>
                  <a:pt x="0" y="0"/>
                </a:lnTo>
                <a:lnTo>
                  <a:pt x="0" y="954024"/>
                </a:lnTo>
                <a:close/>
              </a:path>
            </a:pathLst>
          </a:custGeom>
          <a:ln w="9525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6808" y="172923"/>
            <a:ext cx="735965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0000"/>
                </a:solidFill>
              </a:rPr>
              <a:t>HOẠT ĐỘNG </a:t>
            </a:r>
            <a:r>
              <a:rPr dirty="0" sz="2800" spc="-5">
                <a:solidFill>
                  <a:srgbClr val="FF0000"/>
                </a:solidFill>
              </a:rPr>
              <a:t>2: </a:t>
            </a:r>
            <a:r>
              <a:rPr dirty="0" sz="2800" spc="-10">
                <a:solidFill>
                  <a:srgbClr val="FF0000"/>
                </a:solidFill>
              </a:rPr>
              <a:t>KIẾN TẠO </a:t>
            </a:r>
            <a:r>
              <a:rPr dirty="0" sz="2800" spc="-5">
                <a:solidFill>
                  <a:srgbClr val="FF0000"/>
                </a:solidFill>
              </a:rPr>
              <a:t>KIẾN THỨC –</a:t>
            </a:r>
            <a:r>
              <a:rPr dirty="0" sz="2800" spc="-60">
                <a:solidFill>
                  <a:srgbClr val="FF0000"/>
                </a:solidFill>
              </a:rPr>
              <a:t> </a:t>
            </a:r>
            <a:r>
              <a:rPr dirty="0" sz="2800" spc="-5">
                <a:solidFill>
                  <a:srgbClr val="FF0000"/>
                </a:solidFill>
              </a:rPr>
              <a:t>KĨ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3596004" y="651566"/>
            <a:ext cx="1043940" cy="393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050"/>
              </a:lnSpc>
            </a:pPr>
            <a:r>
              <a:rPr dirty="0" sz="2800" spc="-10" b="1">
                <a:solidFill>
                  <a:srgbClr val="FF0000"/>
                </a:solidFill>
                <a:latin typeface="Times New Roman"/>
                <a:cs typeface="Times New Roman"/>
              </a:rPr>
              <a:t>NĂNG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81400" y="766570"/>
            <a:ext cx="5501640" cy="609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62350" y="747520"/>
            <a:ext cx="5539740" cy="6110605"/>
          </a:xfrm>
          <a:custGeom>
            <a:avLst/>
            <a:gdLst/>
            <a:ahLst/>
            <a:cxnLst/>
            <a:rect l="l" t="t" r="r" b="b"/>
            <a:pathLst>
              <a:path w="5539740" h="6110605">
                <a:moveTo>
                  <a:pt x="5539740" y="6110479"/>
                </a:moveTo>
                <a:lnTo>
                  <a:pt x="5539740" y="0"/>
                </a:lnTo>
                <a:lnTo>
                  <a:pt x="0" y="0"/>
                </a:lnTo>
                <a:lnTo>
                  <a:pt x="0" y="6110479"/>
                </a:lnTo>
              </a:path>
            </a:pathLst>
          </a:custGeom>
          <a:ln w="38100">
            <a:solidFill>
              <a:srgbClr val="524A38"/>
            </a:solidFill>
            <a:prstDash val="lgDashDot"/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589" y="5202123"/>
            <a:ext cx="514604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0000"/>
                </a:solidFill>
                <a:latin typeface="Times New Roman"/>
                <a:cs typeface="Times New Roman"/>
              </a:rPr>
              <a:t>MẸ VIỆT NAM ANH</a:t>
            </a:r>
            <a:r>
              <a:rPr dirty="0" sz="3200" spc="-37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5" b="1">
                <a:solidFill>
                  <a:srgbClr val="FF0000"/>
                </a:solidFill>
                <a:latin typeface="Times New Roman"/>
                <a:cs typeface="Times New Roman"/>
              </a:rPr>
              <a:t>HÙNG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" y="457200"/>
            <a:ext cx="3505200" cy="2828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019800" y="2895600"/>
            <a:ext cx="2496311" cy="3742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639311" y="2209800"/>
            <a:ext cx="2380488" cy="27721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06136" y="1010157"/>
            <a:ext cx="309372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GỒM CÓ 5</a:t>
            </a:r>
            <a:r>
              <a:rPr dirty="0" spc="-90">
                <a:solidFill>
                  <a:srgbClr val="000000"/>
                </a:solidFill>
              </a:rPr>
              <a:t> </a:t>
            </a:r>
            <a:r>
              <a:rPr dirty="0" spc="-5">
                <a:solidFill>
                  <a:srgbClr val="000000"/>
                </a:solidFill>
              </a:rPr>
              <a:t>CHỮ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3028" y="52832"/>
            <a:ext cx="7794625" cy="9709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>
                <a:solidFill>
                  <a:srgbClr val="000099"/>
                </a:solidFill>
              </a:rPr>
              <a:t>HOẠT ĐỘNG</a:t>
            </a:r>
            <a:r>
              <a:rPr dirty="0" sz="3000" spc="-50">
                <a:solidFill>
                  <a:srgbClr val="000099"/>
                </a:solidFill>
              </a:rPr>
              <a:t> </a:t>
            </a:r>
            <a:r>
              <a:rPr dirty="0" sz="3000">
                <a:solidFill>
                  <a:srgbClr val="000099"/>
                </a:solidFill>
              </a:rPr>
              <a:t>2</a:t>
            </a:r>
            <a:endParaRPr sz="3000"/>
          </a:p>
          <a:p>
            <a:pPr marL="1143000">
              <a:lnSpc>
                <a:spcPct val="100000"/>
              </a:lnSpc>
              <a:spcBef>
                <a:spcPts val="5"/>
              </a:spcBef>
            </a:pPr>
            <a:r>
              <a:rPr dirty="0"/>
              <a:t>KIẾN TẠO KIẾN </a:t>
            </a:r>
            <a:r>
              <a:rPr dirty="0" spc="5"/>
              <a:t>THỨC </a:t>
            </a:r>
            <a:r>
              <a:rPr dirty="0"/>
              <a:t>– KĨ</a:t>
            </a:r>
            <a:r>
              <a:rPr dirty="0" spc="-220"/>
              <a:t> </a:t>
            </a:r>
            <a:r>
              <a:rPr dirty="0"/>
              <a:t>NĂNG</a:t>
            </a:r>
          </a:p>
        </p:txBody>
      </p:sp>
      <p:sp>
        <p:nvSpPr>
          <p:cNvPr id="3" name="object 3"/>
          <p:cNvSpPr/>
          <p:nvPr/>
        </p:nvSpPr>
        <p:spPr>
          <a:xfrm>
            <a:off x="1475994" y="1197102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612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dirty="0" spc="-5"/>
              <a:t>3. Tạo nền trang trí với hoạ tiết dân tộc </a:t>
            </a:r>
            <a:r>
              <a:rPr dirty="0"/>
              <a:t>thiểu</a:t>
            </a:r>
            <a:r>
              <a:rPr dirty="0" spc="25"/>
              <a:t> </a:t>
            </a:r>
            <a:r>
              <a:rPr dirty="0" spc="-5"/>
              <a:t>số</a:t>
            </a:r>
          </a:p>
          <a:p>
            <a:pPr marL="332105" indent="-286385">
              <a:lnSpc>
                <a:spcPct val="100000"/>
              </a:lnSpc>
              <a:spcBef>
                <a:spcPts val="1165"/>
              </a:spcBef>
              <a:buChar char="-"/>
              <a:tabLst>
                <a:tab pos="332105" algn="l"/>
                <a:tab pos="332740" algn="l"/>
              </a:tabLst>
            </a:pPr>
            <a:r>
              <a:rPr dirty="0" spc="-10" b="0">
                <a:solidFill>
                  <a:srgbClr val="000000"/>
                </a:solidFill>
                <a:latin typeface="Times New Roman"/>
                <a:cs typeface="Times New Roman"/>
              </a:rPr>
              <a:t>Lựa </a:t>
            </a:r>
            <a:r>
              <a:rPr dirty="0" spc="-5" b="0">
                <a:solidFill>
                  <a:srgbClr val="000000"/>
                </a:solidFill>
                <a:latin typeface="Times New Roman"/>
                <a:cs typeface="Times New Roman"/>
              </a:rPr>
              <a:t>chọn </a:t>
            </a:r>
            <a:r>
              <a:rPr dirty="0" b="0">
                <a:solidFill>
                  <a:srgbClr val="000000"/>
                </a:solidFill>
                <a:latin typeface="Times New Roman"/>
                <a:cs typeface="Times New Roman"/>
              </a:rPr>
              <a:t>hoạ tiết </a:t>
            </a:r>
            <a:r>
              <a:rPr dirty="0" spc="-5" b="0">
                <a:solidFill>
                  <a:srgbClr val="000000"/>
                </a:solidFill>
                <a:latin typeface="Times New Roman"/>
                <a:cs typeface="Times New Roman"/>
              </a:rPr>
              <a:t>dân </a:t>
            </a:r>
            <a:r>
              <a:rPr dirty="0" b="0">
                <a:solidFill>
                  <a:srgbClr val="000000"/>
                </a:solidFill>
                <a:latin typeface="Times New Roman"/>
                <a:cs typeface="Times New Roman"/>
              </a:rPr>
              <a:t>tộc thiểu </a:t>
            </a:r>
            <a:r>
              <a:rPr dirty="0" spc="-5" b="0">
                <a:solidFill>
                  <a:srgbClr val="000000"/>
                </a:solidFill>
                <a:latin typeface="Times New Roman"/>
                <a:cs typeface="Times New Roman"/>
              </a:rPr>
              <a:t>số yêu</a:t>
            </a:r>
            <a:r>
              <a:rPr dirty="0" spc="-55" b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b="0">
                <a:solidFill>
                  <a:srgbClr val="000000"/>
                </a:solidFill>
                <a:latin typeface="Times New Roman"/>
                <a:cs typeface="Times New Roman"/>
              </a:rPr>
              <a:t>thích.</a:t>
            </a:r>
          </a:p>
          <a:p>
            <a:pPr marL="332105" indent="-286385">
              <a:lnSpc>
                <a:spcPct val="100000"/>
              </a:lnSpc>
              <a:buChar char="-"/>
              <a:tabLst>
                <a:tab pos="332105" algn="l"/>
                <a:tab pos="332740" algn="l"/>
              </a:tabLst>
            </a:pPr>
            <a:r>
              <a:rPr dirty="0" spc="-5" b="0">
                <a:solidFill>
                  <a:srgbClr val="000000"/>
                </a:solidFill>
                <a:latin typeface="Times New Roman"/>
                <a:cs typeface="Times New Roman"/>
              </a:rPr>
              <a:t>Thực hiện theo hướng</a:t>
            </a:r>
            <a:r>
              <a:rPr dirty="0" spc="-20" b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pc="-5" b="0">
                <a:solidFill>
                  <a:srgbClr val="000000"/>
                </a:solidFill>
                <a:latin typeface="Times New Roman"/>
                <a:cs typeface="Times New Roman"/>
              </a:rPr>
              <a:t>dẫn</a:t>
            </a:r>
          </a:p>
        </p:txBody>
      </p:sp>
      <p:sp>
        <p:nvSpPr>
          <p:cNvPr id="5" name="object 5"/>
          <p:cNvSpPr/>
          <p:nvPr/>
        </p:nvSpPr>
        <p:spPr>
          <a:xfrm>
            <a:off x="539495" y="3561588"/>
            <a:ext cx="3915155" cy="2330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74108" y="3553967"/>
            <a:ext cx="4253484" cy="2337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994" y="1197102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13028" y="52832"/>
            <a:ext cx="266573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 b="1">
                <a:solidFill>
                  <a:srgbClr val="000099"/>
                </a:solidFill>
                <a:latin typeface="Times New Roman"/>
                <a:cs typeface="Times New Roman"/>
              </a:rPr>
              <a:t>HOẠT ĐỘNG</a:t>
            </a:r>
            <a:r>
              <a:rPr dirty="0" sz="3000" spc="-125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000099"/>
                </a:solidFill>
                <a:latin typeface="Times New Roman"/>
                <a:cs typeface="Times New Roman"/>
              </a:rPr>
              <a:t>3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39823" y="510032"/>
            <a:ext cx="484632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LUYỆN TẬP – SÁNG</a:t>
            </a:r>
            <a:r>
              <a:rPr dirty="0" spc="-380"/>
              <a:t> </a:t>
            </a:r>
            <a:r>
              <a:rPr dirty="0"/>
              <a:t>TẠO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4339" y="1430477"/>
            <a:ext cx="7836534" cy="3712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solidFill>
                  <a:srgbClr val="FF0000"/>
                </a:solidFill>
                <a:latin typeface="Times New Roman"/>
                <a:cs typeface="Times New Roman"/>
              </a:rPr>
              <a:t>Bài </a:t>
            </a:r>
            <a:r>
              <a:rPr dirty="0" sz="3600" spc="-5" b="1">
                <a:solidFill>
                  <a:srgbClr val="FF0000"/>
                </a:solidFill>
                <a:latin typeface="Times New Roman"/>
                <a:cs typeface="Times New Roman"/>
              </a:rPr>
              <a:t>tập: </a:t>
            </a:r>
            <a:r>
              <a:rPr dirty="0" sz="3600" b="1">
                <a:solidFill>
                  <a:srgbClr val="FF0000"/>
                </a:solidFill>
                <a:latin typeface="Times New Roman"/>
                <a:cs typeface="Times New Roman"/>
              </a:rPr>
              <a:t>Tạo từ 1 </a:t>
            </a:r>
            <a:r>
              <a:rPr dirty="0" sz="3600" spc="-5" b="1">
                <a:solidFill>
                  <a:srgbClr val="FF0000"/>
                </a:solidFill>
                <a:latin typeface="Times New Roman"/>
                <a:cs typeface="Times New Roman"/>
              </a:rPr>
              <a:t>hoặc </a:t>
            </a:r>
            <a:r>
              <a:rPr dirty="0" sz="3600" b="1">
                <a:solidFill>
                  <a:srgbClr val="FF0000"/>
                </a:solidFill>
                <a:latin typeface="Times New Roman"/>
                <a:cs typeface="Times New Roman"/>
              </a:rPr>
              <a:t>2 </a:t>
            </a:r>
            <a:r>
              <a:rPr dirty="0" sz="3600" spc="-5" b="1">
                <a:solidFill>
                  <a:srgbClr val="FF0000"/>
                </a:solidFill>
                <a:latin typeface="Times New Roman"/>
                <a:cs typeface="Times New Roman"/>
              </a:rPr>
              <a:t>hoạ </a:t>
            </a:r>
            <a:r>
              <a:rPr dirty="0" sz="3600" b="1">
                <a:solidFill>
                  <a:srgbClr val="FF0000"/>
                </a:solidFill>
                <a:latin typeface="Times New Roman"/>
                <a:cs typeface="Times New Roman"/>
              </a:rPr>
              <a:t>tiết dân</a:t>
            </a:r>
            <a:r>
              <a:rPr dirty="0" sz="3600" spc="-14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FF0000"/>
                </a:solidFill>
                <a:latin typeface="Times New Roman"/>
                <a:cs typeface="Times New Roman"/>
              </a:rPr>
              <a:t>tộc  </a:t>
            </a:r>
            <a:r>
              <a:rPr dirty="0" sz="3600" spc="-5" b="1">
                <a:solidFill>
                  <a:srgbClr val="FF0000"/>
                </a:solidFill>
                <a:latin typeface="Times New Roman"/>
                <a:cs typeface="Times New Roman"/>
              </a:rPr>
              <a:t>bằng </a:t>
            </a:r>
            <a:r>
              <a:rPr dirty="0" sz="3600" b="1">
                <a:solidFill>
                  <a:srgbClr val="FF0000"/>
                </a:solidFill>
                <a:latin typeface="Times New Roman"/>
                <a:cs typeface="Times New Roman"/>
              </a:rPr>
              <a:t>kĩ thuật</a:t>
            </a:r>
            <a:r>
              <a:rPr dirty="0" sz="3600" spc="-2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600" spc="-5" b="1">
                <a:solidFill>
                  <a:srgbClr val="FF0000"/>
                </a:solidFill>
                <a:latin typeface="Times New Roman"/>
                <a:cs typeface="Times New Roman"/>
              </a:rPr>
              <a:t>in.</a:t>
            </a:r>
            <a:endParaRPr sz="3600">
              <a:latin typeface="Times New Roman"/>
              <a:cs typeface="Times New Roman"/>
            </a:endParaRPr>
          </a:p>
          <a:p>
            <a:pPr marL="2306320">
              <a:lnSpc>
                <a:spcPct val="100000"/>
              </a:lnSpc>
              <a:spcBef>
                <a:spcPts val="615"/>
              </a:spcBef>
            </a:pPr>
            <a:r>
              <a:rPr dirty="0" sz="2400" b="1">
                <a:solidFill>
                  <a:srgbClr val="C00000"/>
                </a:solidFill>
                <a:latin typeface="Times New Roman"/>
                <a:cs typeface="Times New Roman"/>
              </a:rPr>
              <a:t>MỘT </a:t>
            </a:r>
            <a:r>
              <a:rPr dirty="0" sz="2400" spc="-5" b="1">
                <a:solidFill>
                  <a:srgbClr val="C00000"/>
                </a:solidFill>
                <a:latin typeface="Times New Roman"/>
                <a:cs typeface="Times New Roman"/>
              </a:rPr>
              <a:t>VÀI LƯU</a:t>
            </a:r>
            <a:r>
              <a:rPr dirty="0" sz="2400" spc="-7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C00000"/>
                </a:solidFill>
                <a:latin typeface="Times New Roman"/>
                <a:cs typeface="Times New Roman"/>
              </a:rPr>
              <a:t>Ý</a:t>
            </a:r>
            <a:endParaRPr sz="2400">
              <a:latin typeface="Times New Roman"/>
              <a:cs typeface="Times New Roman"/>
            </a:endParaRPr>
          </a:p>
          <a:p>
            <a:pPr marL="109855" marR="267970">
              <a:lnSpc>
                <a:spcPct val="100000"/>
              </a:lnSpc>
              <a:spcBef>
                <a:spcPts val="1470"/>
              </a:spcBef>
              <a:buAutoNum type="arabicPeriod"/>
              <a:tabLst>
                <a:tab pos="466090" algn="l"/>
              </a:tabLst>
            </a:pPr>
            <a:r>
              <a:rPr dirty="0" sz="2800" spc="-10">
                <a:latin typeface="Times New Roman"/>
                <a:cs typeface="Times New Roman"/>
              </a:rPr>
              <a:t>Có </a:t>
            </a:r>
            <a:r>
              <a:rPr dirty="0" sz="2800" spc="-5">
                <a:latin typeface="Times New Roman"/>
                <a:cs typeface="Times New Roman"/>
              </a:rPr>
              <a:t>thể kết hợp 2 </a:t>
            </a:r>
            <a:r>
              <a:rPr dirty="0" sz="2800">
                <a:latin typeface="Times New Roman"/>
                <a:cs typeface="Times New Roman"/>
              </a:rPr>
              <a:t>hoặc </a:t>
            </a:r>
            <a:r>
              <a:rPr dirty="0" sz="2800" spc="-5">
                <a:latin typeface="Times New Roman"/>
                <a:cs typeface="Times New Roman"/>
              </a:rPr>
              <a:t>3 khuôn in để tạo nền </a:t>
            </a:r>
            <a:r>
              <a:rPr dirty="0" sz="2800">
                <a:latin typeface="Times New Roman"/>
                <a:cs typeface="Times New Roman"/>
              </a:rPr>
              <a:t>trang  trí.</a:t>
            </a:r>
            <a:endParaRPr sz="2800">
              <a:latin typeface="Times New Roman"/>
              <a:cs typeface="Times New Roman"/>
            </a:endParaRPr>
          </a:p>
          <a:p>
            <a:pPr marL="153035" marR="125730">
              <a:lnSpc>
                <a:spcPct val="120000"/>
              </a:lnSpc>
              <a:spcBef>
                <a:spcPts val="640"/>
              </a:spcBef>
              <a:buAutoNum type="arabicPeriod"/>
              <a:tabLst>
                <a:tab pos="525780" algn="l"/>
              </a:tabLst>
            </a:pPr>
            <a:r>
              <a:rPr dirty="0" sz="2800" spc="-5">
                <a:latin typeface="Times New Roman"/>
                <a:cs typeface="Times New Roman"/>
              </a:rPr>
              <a:t>Nên in nhiều nền trang trí để làm vật liệu thiết </a:t>
            </a:r>
            <a:r>
              <a:rPr dirty="0" sz="2800" spc="-15">
                <a:latin typeface="Times New Roman"/>
                <a:cs typeface="Times New Roman"/>
              </a:rPr>
              <a:t>kế </a:t>
            </a:r>
            <a:r>
              <a:rPr dirty="0" sz="2800" spc="670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trang </a:t>
            </a:r>
            <a:r>
              <a:rPr dirty="0" sz="2800">
                <a:latin typeface="Times New Roman"/>
                <a:cs typeface="Times New Roman"/>
              </a:rPr>
              <a:t>phục </a:t>
            </a:r>
            <a:r>
              <a:rPr dirty="0" sz="2800" spc="-5">
                <a:latin typeface="Times New Roman"/>
                <a:cs typeface="Times New Roman"/>
              </a:rPr>
              <a:t>ở bài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sau.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994" y="1197102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3028" y="52832"/>
            <a:ext cx="6207125" cy="9709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>
                <a:solidFill>
                  <a:srgbClr val="000099"/>
                </a:solidFill>
              </a:rPr>
              <a:t>HOẠT ĐỘNG</a:t>
            </a:r>
            <a:r>
              <a:rPr dirty="0" sz="3000" spc="-50">
                <a:solidFill>
                  <a:srgbClr val="000099"/>
                </a:solidFill>
              </a:rPr>
              <a:t> </a:t>
            </a:r>
            <a:r>
              <a:rPr dirty="0" sz="3000">
                <a:solidFill>
                  <a:srgbClr val="000099"/>
                </a:solidFill>
              </a:rPr>
              <a:t>4</a:t>
            </a:r>
            <a:endParaRPr sz="3000"/>
          </a:p>
          <a:p>
            <a:pPr marL="1503045">
              <a:lnSpc>
                <a:spcPct val="100000"/>
              </a:lnSpc>
              <a:spcBef>
                <a:spcPts val="5"/>
              </a:spcBef>
            </a:pPr>
            <a:r>
              <a:rPr dirty="0"/>
              <a:t>PHÂN TÍCH - ĐÁNH</a:t>
            </a:r>
            <a:r>
              <a:rPr dirty="0" spc="-160"/>
              <a:t> </a:t>
            </a:r>
            <a:r>
              <a:rPr dirty="0"/>
              <a:t>GIÁ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84580" y="1231752"/>
            <a:ext cx="7628890" cy="4342765"/>
          </a:xfrm>
          <a:prstGeom prst="rect">
            <a:avLst/>
          </a:prstGeom>
        </p:spPr>
        <p:txBody>
          <a:bodyPr wrap="square" lIns="0" tIns="1797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dirty="0" sz="3200" b="1">
                <a:solidFill>
                  <a:srgbClr val="C00000"/>
                </a:solidFill>
                <a:latin typeface="Times New Roman"/>
                <a:cs typeface="Times New Roman"/>
              </a:rPr>
              <a:t>TRƯNG BÀY </a:t>
            </a:r>
            <a:r>
              <a:rPr dirty="0" sz="3200" spc="-5" b="1">
                <a:solidFill>
                  <a:srgbClr val="C00000"/>
                </a:solidFill>
                <a:latin typeface="Times New Roman"/>
                <a:cs typeface="Times New Roman"/>
              </a:rPr>
              <a:t>SẢN </a:t>
            </a:r>
            <a:r>
              <a:rPr dirty="0" sz="3200" b="1">
                <a:solidFill>
                  <a:srgbClr val="C00000"/>
                </a:solidFill>
                <a:latin typeface="Times New Roman"/>
                <a:cs typeface="Times New Roman"/>
              </a:rPr>
              <a:t>PHẨM VÀ CHIA</a:t>
            </a:r>
            <a:r>
              <a:rPr dirty="0" sz="3200" spc="-41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C00000"/>
                </a:solidFill>
                <a:latin typeface="Times New Roman"/>
                <a:cs typeface="Times New Roman"/>
              </a:rPr>
              <a:t>SẺ</a:t>
            </a:r>
            <a:endParaRPr sz="3200">
              <a:latin typeface="Times New Roman"/>
              <a:cs typeface="Times New Roman"/>
            </a:endParaRPr>
          </a:p>
          <a:p>
            <a:pPr marL="41910" marR="2938780" indent="8255">
              <a:lnSpc>
                <a:spcPct val="121200"/>
              </a:lnSpc>
              <a:spcBef>
                <a:spcPts val="425"/>
              </a:spcBef>
            </a:pPr>
            <a:r>
              <a:rPr dirty="0" sz="2800">
                <a:latin typeface="Times New Roman"/>
                <a:cs typeface="Times New Roman"/>
              </a:rPr>
              <a:t>1- </a:t>
            </a:r>
            <a:r>
              <a:rPr dirty="0" sz="2800" spc="-10">
                <a:latin typeface="Times New Roman"/>
                <a:cs typeface="Times New Roman"/>
              </a:rPr>
              <a:t>Em </a:t>
            </a:r>
            <a:r>
              <a:rPr dirty="0" sz="2800" spc="-5">
                <a:latin typeface="Times New Roman"/>
                <a:cs typeface="Times New Roman"/>
              </a:rPr>
              <a:t>thích bài </a:t>
            </a:r>
            <a:r>
              <a:rPr dirty="0" sz="2800">
                <a:latin typeface="Times New Roman"/>
                <a:cs typeface="Times New Roman"/>
              </a:rPr>
              <a:t>vẽ nào? </a:t>
            </a:r>
            <a:r>
              <a:rPr dirty="0" sz="2800" spc="-5">
                <a:latin typeface="Times New Roman"/>
                <a:cs typeface="Times New Roman"/>
              </a:rPr>
              <a:t>Vì</a:t>
            </a:r>
            <a:r>
              <a:rPr dirty="0" sz="2800" spc="-85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sao?.  2- </a:t>
            </a:r>
            <a:r>
              <a:rPr dirty="0" sz="2800" spc="-10">
                <a:latin typeface="Times New Roman"/>
                <a:cs typeface="Times New Roman"/>
              </a:rPr>
              <a:t>Nền </a:t>
            </a:r>
            <a:r>
              <a:rPr dirty="0" sz="2800" spc="-5">
                <a:latin typeface="Times New Roman"/>
                <a:cs typeface="Times New Roman"/>
              </a:rPr>
              <a:t>trang trí em yêu</a:t>
            </a:r>
            <a:r>
              <a:rPr dirty="0" sz="2800" spc="2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thích.</a:t>
            </a:r>
            <a:endParaRPr sz="2800">
              <a:latin typeface="Times New Roman"/>
              <a:cs typeface="Times New Roman"/>
            </a:endParaRPr>
          </a:p>
          <a:p>
            <a:pPr marL="416559" indent="-386080">
              <a:lnSpc>
                <a:spcPct val="100000"/>
              </a:lnSpc>
              <a:spcBef>
                <a:spcPts val="590"/>
              </a:spcBef>
              <a:buAutoNum type="arabicPlain" startAt="3"/>
              <a:tabLst>
                <a:tab pos="416559" algn="l"/>
              </a:tabLst>
            </a:pPr>
            <a:r>
              <a:rPr dirty="0" sz="2800" spc="-5">
                <a:latin typeface="Times New Roman"/>
                <a:cs typeface="Times New Roman"/>
              </a:rPr>
              <a:t>Hình </a:t>
            </a:r>
            <a:r>
              <a:rPr dirty="0" sz="2800">
                <a:latin typeface="Times New Roman"/>
                <a:cs typeface="Times New Roman"/>
              </a:rPr>
              <a:t>hoạ </a:t>
            </a:r>
            <a:r>
              <a:rPr dirty="0" sz="2800" spc="-5">
                <a:latin typeface="Times New Roman"/>
                <a:cs typeface="Times New Roman"/>
              </a:rPr>
              <a:t>tiết, </a:t>
            </a:r>
            <a:r>
              <a:rPr dirty="0" sz="2800" spc="-10">
                <a:latin typeface="Times New Roman"/>
                <a:cs typeface="Times New Roman"/>
              </a:rPr>
              <a:t>màu </a:t>
            </a:r>
            <a:r>
              <a:rPr dirty="0" sz="2800" spc="-5">
                <a:latin typeface="Times New Roman"/>
                <a:cs typeface="Times New Roman"/>
              </a:rPr>
              <a:t>sắc trên nền trang</a:t>
            </a:r>
            <a:r>
              <a:rPr dirty="0" sz="2800" spc="15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trí?.</a:t>
            </a:r>
            <a:endParaRPr sz="2800">
              <a:latin typeface="Times New Roman"/>
              <a:cs typeface="Times New Roman"/>
            </a:endParaRPr>
          </a:p>
          <a:p>
            <a:pPr marL="38735" marR="5080">
              <a:lnSpc>
                <a:spcPct val="100400"/>
              </a:lnSpc>
              <a:spcBef>
                <a:spcPts val="1065"/>
              </a:spcBef>
              <a:buAutoNum type="arabicPlain" startAt="3"/>
              <a:tabLst>
                <a:tab pos="424815" algn="l"/>
              </a:tabLst>
            </a:pPr>
            <a:r>
              <a:rPr dirty="0" sz="2800" spc="-10">
                <a:latin typeface="Times New Roman"/>
                <a:cs typeface="Times New Roman"/>
              </a:rPr>
              <a:t>Những </a:t>
            </a:r>
            <a:r>
              <a:rPr dirty="0" sz="2800" spc="-5">
                <a:latin typeface="Times New Roman"/>
                <a:cs typeface="Times New Roman"/>
              </a:rPr>
              <a:t>nguyên </a:t>
            </a:r>
            <a:r>
              <a:rPr dirty="0" sz="2800">
                <a:latin typeface="Times New Roman"/>
                <a:cs typeface="Times New Roman"/>
              </a:rPr>
              <a:t>lý </a:t>
            </a:r>
            <a:r>
              <a:rPr dirty="0" sz="2800" spc="-5">
                <a:latin typeface="Times New Roman"/>
                <a:cs typeface="Times New Roman"/>
              </a:rPr>
              <a:t>tạo hình nào được sử </a:t>
            </a:r>
            <a:r>
              <a:rPr dirty="0" sz="2800">
                <a:latin typeface="Times New Roman"/>
                <a:cs typeface="Times New Roman"/>
              </a:rPr>
              <a:t>dụng trong  </a:t>
            </a:r>
            <a:r>
              <a:rPr dirty="0" sz="2800" spc="-10">
                <a:latin typeface="Times New Roman"/>
                <a:cs typeface="Times New Roman"/>
              </a:rPr>
              <a:t>sắp </a:t>
            </a:r>
            <a:r>
              <a:rPr dirty="0" sz="2800" spc="-5">
                <a:latin typeface="Times New Roman"/>
                <a:cs typeface="Times New Roman"/>
              </a:rPr>
              <a:t>xếp </a:t>
            </a:r>
            <a:r>
              <a:rPr dirty="0" sz="2800">
                <a:latin typeface="Times New Roman"/>
                <a:cs typeface="Times New Roman"/>
              </a:rPr>
              <a:t>bố </a:t>
            </a:r>
            <a:r>
              <a:rPr dirty="0" sz="2800" spc="-5">
                <a:latin typeface="Times New Roman"/>
                <a:cs typeface="Times New Roman"/>
              </a:rPr>
              <a:t>cục của bài </a:t>
            </a:r>
            <a:r>
              <a:rPr dirty="0" sz="2800" spc="-10">
                <a:latin typeface="Times New Roman"/>
                <a:cs typeface="Times New Roman"/>
              </a:rPr>
              <a:t>vẽ?.</a:t>
            </a:r>
            <a:endParaRPr sz="2800">
              <a:latin typeface="Times New Roman"/>
              <a:cs typeface="Times New Roman"/>
            </a:endParaRPr>
          </a:p>
          <a:p>
            <a:pPr marL="50800" marR="155575">
              <a:lnSpc>
                <a:spcPct val="100400"/>
              </a:lnSpc>
              <a:spcBef>
                <a:spcPts val="1760"/>
              </a:spcBef>
              <a:buAutoNum type="arabicPlain" startAt="3"/>
              <a:tabLst>
                <a:tab pos="436880" algn="l"/>
              </a:tabLst>
            </a:pPr>
            <a:r>
              <a:rPr dirty="0" sz="2800" spc="-10">
                <a:latin typeface="Times New Roman"/>
                <a:cs typeface="Times New Roman"/>
              </a:rPr>
              <a:t>Em có </a:t>
            </a:r>
            <a:r>
              <a:rPr dirty="0" sz="2800" spc="-5">
                <a:latin typeface="Times New Roman"/>
                <a:cs typeface="Times New Roman"/>
              </a:rPr>
              <a:t>ý tưởng điều chỉnh </a:t>
            </a:r>
            <a:r>
              <a:rPr dirty="0" sz="2800">
                <a:latin typeface="Times New Roman"/>
                <a:cs typeface="Times New Roman"/>
              </a:rPr>
              <a:t>gì để </a:t>
            </a:r>
            <a:r>
              <a:rPr dirty="0" sz="2800" spc="-5">
                <a:latin typeface="Times New Roman"/>
                <a:cs typeface="Times New Roman"/>
              </a:rPr>
              <a:t>bài </a:t>
            </a:r>
            <a:r>
              <a:rPr dirty="0" sz="2800">
                <a:latin typeface="Times New Roman"/>
                <a:cs typeface="Times New Roman"/>
              </a:rPr>
              <a:t>vẽ </a:t>
            </a:r>
            <a:r>
              <a:rPr dirty="0" sz="2800" spc="-5">
                <a:latin typeface="Times New Roman"/>
                <a:cs typeface="Times New Roman"/>
              </a:rPr>
              <a:t>(của mình,  của bạn) hấp dẫn </a:t>
            </a:r>
            <a:r>
              <a:rPr dirty="0" sz="2800">
                <a:latin typeface="Times New Roman"/>
                <a:cs typeface="Times New Roman"/>
              </a:rPr>
              <a:t>và hoàn </a:t>
            </a:r>
            <a:r>
              <a:rPr dirty="0" sz="2800" spc="-5">
                <a:latin typeface="Times New Roman"/>
                <a:cs typeface="Times New Roman"/>
              </a:rPr>
              <a:t>thiện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hơn?.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9812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620" y="0"/>
            <a:ext cx="9136379" cy="6857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84276" y="109728"/>
            <a:ext cx="6588759" cy="1280160"/>
          </a:xfrm>
          <a:prstGeom prst="rect">
            <a:avLst/>
          </a:prstGeom>
          <a:ln w="9525">
            <a:solidFill>
              <a:srgbClr val="FFC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40"/>
              </a:spcBef>
            </a:pPr>
            <a:r>
              <a:rPr dirty="0" sz="3600" b="1">
                <a:solidFill>
                  <a:srgbClr val="000099"/>
                </a:solidFill>
                <a:latin typeface="Times New Roman"/>
                <a:cs typeface="Times New Roman"/>
              </a:rPr>
              <a:t>HOẠT </a:t>
            </a:r>
            <a:r>
              <a:rPr dirty="0" sz="3600" spc="-5" b="1">
                <a:solidFill>
                  <a:srgbClr val="000099"/>
                </a:solidFill>
                <a:latin typeface="Times New Roman"/>
                <a:cs typeface="Times New Roman"/>
              </a:rPr>
              <a:t>ĐỘNG</a:t>
            </a:r>
            <a:r>
              <a:rPr dirty="0" sz="3600" spc="-80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0099"/>
                </a:solidFill>
                <a:latin typeface="Times New Roman"/>
                <a:cs typeface="Times New Roman"/>
              </a:rPr>
              <a:t>4</a:t>
            </a:r>
            <a:endParaRPr sz="360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dirty="0" sz="3600" spc="-5" b="1">
                <a:solidFill>
                  <a:srgbClr val="006FC0"/>
                </a:solidFill>
                <a:latin typeface="Times New Roman"/>
                <a:cs typeface="Times New Roman"/>
              </a:rPr>
              <a:t>PHÂN TÍCH </a:t>
            </a:r>
            <a:r>
              <a:rPr dirty="0" sz="3600" b="1">
                <a:solidFill>
                  <a:srgbClr val="006FC0"/>
                </a:solidFill>
                <a:latin typeface="Times New Roman"/>
                <a:cs typeface="Times New Roman"/>
              </a:rPr>
              <a:t>- ĐÁNH</a:t>
            </a:r>
            <a:r>
              <a:rPr dirty="0" sz="3600" spc="-80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6FC0"/>
                </a:solidFill>
                <a:latin typeface="Times New Roman"/>
                <a:cs typeface="Times New Roman"/>
              </a:rPr>
              <a:t>GIÁ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2140" y="1482344"/>
            <a:ext cx="56737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91571F"/>
                </a:solidFill>
                <a:latin typeface="Times New Roman"/>
                <a:cs typeface="Times New Roman"/>
              </a:rPr>
              <a:t>4. </a:t>
            </a:r>
            <a:r>
              <a:rPr dirty="0" sz="2400" spc="-5" b="1">
                <a:solidFill>
                  <a:srgbClr val="91571F"/>
                </a:solidFill>
                <a:latin typeface="Times New Roman"/>
                <a:cs typeface="Times New Roman"/>
              </a:rPr>
              <a:t>TRƯNG </a:t>
            </a:r>
            <a:r>
              <a:rPr dirty="0" sz="2400" b="1">
                <a:solidFill>
                  <a:srgbClr val="91571F"/>
                </a:solidFill>
                <a:latin typeface="Times New Roman"/>
                <a:cs typeface="Times New Roman"/>
              </a:rPr>
              <a:t>BÀY </a:t>
            </a:r>
            <a:r>
              <a:rPr dirty="0" sz="2400" spc="-5" b="1">
                <a:solidFill>
                  <a:srgbClr val="91571F"/>
                </a:solidFill>
                <a:latin typeface="Times New Roman"/>
                <a:cs typeface="Times New Roman"/>
              </a:rPr>
              <a:t>SẢN </a:t>
            </a:r>
            <a:r>
              <a:rPr dirty="0" sz="2400" b="1">
                <a:solidFill>
                  <a:srgbClr val="91571F"/>
                </a:solidFill>
                <a:latin typeface="Times New Roman"/>
                <a:cs typeface="Times New Roman"/>
              </a:rPr>
              <a:t>PHẨM </a:t>
            </a:r>
            <a:r>
              <a:rPr dirty="0" sz="2400" spc="-5" b="1">
                <a:solidFill>
                  <a:srgbClr val="91571F"/>
                </a:solidFill>
                <a:latin typeface="Times New Roman"/>
                <a:cs typeface="Times New Roman"/>
              </a:rPr>
              <a:t>VÀ CHIA</a:t>
            </a:r>
            <a:r>
              <a:rPr dirty="0" sz="2400" spc="-310" b="1">
                <a:solidFill>
                  <a:srgbClr val="91571F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91571F"/>
                </a:solidFill>
                <a:latin typeface="Times New Roman"/>
                <a:cs typeface="Times New Roman"/>
              </a:rPr>
              <a:t>SẺ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7200" y="2133600"/>
            <a:ext cx="2590800" cy="15925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213347" y="2141220"/>
            <a:ext cx="2630424" cy="1600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70916" y="4003547"/>
            <a:ext cx="2677668" cy="17007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29000" y="4003547"/>
            <a:ext cx="2604516" cy="17495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239255" y="4044696"/>
            <a:ext cx="2604516" cy="16184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429000" y="2133600"/>
            <a:ext cx="2514600" cy="16215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994" y="1197102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3028" y="52832"/>
            <a:ext cx="6409055" cy="9709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>
                <a:solidFill>
                  <a:srgbClr val="000099"/>
                </a:solidFill>
              </a:rPr>
              <a:t>HOẠT ĐỘNG</a:t>
            </a:r>
            <a:r>
              <a:rPr dirty="0" sz="3000" spc="-50">
                <a:solidFill>
                  <a:srgbClr val="000099"/>
                </a:solidFill>
              </a:rPr>
              <a:t> </a:t>
            </a:r>
            <a:r>
              <a:rPr dirty="0" sz="3000">
                <a:solidFill>
                  <a:srgbClr val="000099"/>
                </a:solidFill>
              </a:rPr>
              <a:t>5</a:t>
            </a:r>
            <a:endParaRPr sz="3000"/>
          </a:p>
          <a:p>
            <a:pPr marL="1303020">
              <a:lnSpc>
                <a:spcPct val="100000"/>
              </a:lnSpc>
              <a:spcBef>
                <a:spcPts val="5"/>
              </a:spcBef>
            </a:pPr>
            <a:r>
              <a:rPr dirty="0"/>
              <a:t>VẬN DỤNG – PHÁT</a:t>
            </a:r>
            <a:r>
              <a:rPr dirty="0" spc="-210"/>
              <a:t> </a:t>
            </a:r>
            <a:r>
              <a:rPr dirty="0"/>
              <a:t>TRIỂN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6504" y="1399793"/>
            <a:ext cx="8364855" cy="3856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054860" marR="5080" indent="-2042795">
              <a:lnSpc>
                <a:spcPct val="100000"/>
              </a:lnSpc>
              <a:spcBef>
                <a:spcPts val="95"/>
              </a:spcBef>
            </a:pPr>
            <a:r>
              <a:rPr dirty="0" sz="2800" spc="-5" b="1">
                <a:solidFill>
                  <a:srgbClr val="C00000"/>
                </a:solidFill>
                <a:latin typeface="Times New Roman"/>
                <a:cs typeface="Times New Roman"/>
              </a:rPr>
              <a:t>5. TÌM HIỂU </a:t>
            </a:r>
            <a:r>
              <a:rPr dirty="0" sz="2800" spc="-10" b="1">
                <a:solidFill>
                  <a:srgbClr val="C00000"/>
                </a:solidFill>
                <a:latin typeface="Times New Roman"/>
                <a:cs typeface="Times New Roman"/>
              </a:rPr>
              <a:t>NGHỆ THUẬTTRANG </a:t>
            </a:r>
            <a:r>
              <a:rPr dirty="0" sz="2800" spc="-5" b="1">
                <a:solidFill>
                  <a:srgbClr val="C00000"/>
                </a:solidFill>
                <a:latin typeface="Times New Roman"/>
                <a:cs typeface="Times New Roman"/>
              </a:rPr>
              <a:t>TRÍ </a:t>
            </a:r>
            <a:r>
              <a:rPr dirty="0" sz="2800" spc="-10" b="1">
                <a:solidFill>
                  <a:srgbClr val="C00000"/>
                </a:solidFill>
                <a:latin typeface="Times New Roman"/>
                <a:cs typeface="Times New Roman"/>
              </a:rPr>
              <a:t>TRÊN</a:t>
            </a:r>
            <a:r>
              <a:rPr dirty="0" sz="2800" spc="-17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800" spc="-10" b="1">
                <a:solidFill>
                  <a:srgbClr val="C00000"/>
                </a:solidFill>
                <a:latin typeface="Times New Roman"/>
                <a:cs typeface="Times New Roman"/>
              </a:rPr>
              <a:t>VẢI  CỦA DÂN TỘC THIỂU</a:t>
            </a:r>
            <a:r>
              <a:rPr dirty="0" sz="2800" spc="-190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800" spc="-10" b="1">
                <a:solidFill>
                  <a:srgbClr val="C00000"/>
                </a:solidFill>
                <a:latin typeface="Times New Roman"/>
                <a:cs typeface="Times New Roman"/>
              </a:rPr>
              <a:t>SỐ</a:t>
            </a:r>
            <a:endParaRPr sz="2800">
              <a:latin typeface="Times New Roman"/>
              <a:cs typeface="Times New Roman"/>
            </a:endParaRPr>
          </a:p>
          <a:p>
            <a:pPr marL="690880" marR="117475">
              <a:lnSpc>
                <a:spcPct val="100000"/>
              </a:lnSpc>
              <a:spcBef>
                <a:spcPts val="409"/>
              </a:spcBef>
              <a:tabLst>
                <a:tab pos="1558290" algn="l"/>
                <a:tab pos="2420620" algn="l"/>
                <a:tab pos="3399790" algn="l"/>
                <a:tab pos="4037965" algn="l"/>
                <a:tab pos="4948555" algn="l"/>
                <a:tab pos="5722620" algn="l"/>
                <a:tab pos="6766559" algn="l"/>
                <a:tab pos="7767955" algn="l"/>
              </a:tabLst>
            </a:pPr>
            <a:r>
              <a:rPr dirty="0" sz="3200" spc="-5">
                <a:latin typeface="Times New Roman"/>
                <a:cs typeface="Times New Roman"/>
              </a:rPr>
              <a:t>H</a:t>
            </a:r>
            <a:r>
              <a:rPr dirty="0" sz="3200" spc="5">
                <a:latin typeface="Times New Roman"/>
                <a:cs typeface="Times New Roman"/>
              </a:rPr>
              <a:t>ọ</a:t>
            </a:r>
            <a:r>
              <a:rPr dirty="0" sz="3200">
                <a:latin typeface="Times New Roman"/>
                <a:cs typeface="Times New Roman"/>
              </a:rPr>
              <a:t>c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>
                <a:latin typeface="Times New Roman"/>
                <a:cs typeface="Times New Roman"/>
              </a:rPr>
              <a:t>s</a:t>
            </a:r>
            <a:r>
              <a:rPr dirty="0" sz="3200" spc="-15">
                <a:latin typeface="Times New Roman"/>
                <a:cs typeface="Times New Roman"/>
              </a:rPr>
              <a:t>i</a:t>
            </a:r>
            <a:r>
              <a:rPr dirty="0" sz="3200">
                <a:latin typeface="Times New Roman"/>
                <a:cs typeface="Times New Roman"/>
              </a:rPr>
              <a:t>nh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>
                <a:latin typeface="Times New Roman"/>
                <a:cs typeface="Times New Roman"/>
              </a:rPr>
              <a:t>qu</a:t>
            </a:r>
            <a:r>
              <a:rPr dirty="0" sz="3200" spc="5">
                <a:latin typeface="Times New Roman"/>
                <a:cs typeface="Times New Roman"/>
              </a:rPr>
              <a:t>a</a:t>
            </a:r>
            <a:r>
              <a:rPr dirty="0" sz="3200">
                <a:latin typeface="Times New Roman"/>
                <a:cs typeface="Times New Roman"/>
              </a:rPr>
              <a:t>n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>
                <a:latin typeface="Times New Roman"/>
                <a:cs typeface="Times New Roman"/>
              </a:rPr>
              <a:t>sát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>
                <a:latin typeface="Times New Roman"/>
                <a:cs typeface="Times New Roman"/>
              </a:rPr>
              <a:t>hình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>
                <a:latin typeface="Times New Roman"/>
                <a:cs typeface="Times New Roman"/>
              </a:rPr>
              <a:t>ảnh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>
                <a:latin typeface="Times New Roman"/>
                <a:cs typeface="Times New Roman"/>
              </a:rPr>
              <a:t>trong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>
                <a:latin typeface="Times New Roman"/>
                <a:cs typeface="Times New Roman"/>
              </a:rPr>
              <a:t>SGK</a:t>
            </a:r>
            <a:r>
              <a:rPr dirty="0" sz="3200">
                <a:latin typeface="Times New Roman"/>
                <a:cs typeface="Times New Roman"/>
              </a:rPr>
              <a:t>	</a:t>
            </a:r>
            <a:r>
              <a:rPr dirty="0" sz="3200" spc="-20">
                <a:latin typeface="Times New Roman"/>
                <a:cs typeface="Times New Roman"/>
              </a:rPr>
              <a:t>Mĩ  </a:t>
            </a:r>
            <a:r>
              <a:rPr dirty="0" sz="3200">
                <a:latin typeface="Times New Roman"/>
                <a:cs typeface="Times New Roman"/>
              </a:rPr>
              <a:t>thuật 8 và thảo luận </a:t>
            </a:r>
            <a:r>
              <a:rPr dirty="0" sz="3200" spc="5">
                <a:latin typeface="Times New Roman"/>
                <a:cs typeface="Times New Roman"/>
              </a:rPr>
              <a:t>nội dung</a:t>
            </a:r>
            <a:r>
              <a:rPr dirty="0" sz="3200" spc="-135">
                <a:latin typeface="Times New Roman"/>
                <a:cs typeface="Times New Roman"/>
              </a:rPr>
              <a:t> </a:t>
            </a:r>
            <a:r>
              <a:rPr dirty="0" sz="3200" spc="5">
                <a:latin typeface="Times New Roman"/>
                <a:cs typeface="Times New Roman"/>
              </a:rPr>
              <a:t>sau:</a:t>
            </a:r>
            <a:endParaRPr sz="3200">
              <a:latin typeface="Times New Roman"/>
              <a:cs typeface="Times New Roman"/>
            </a:endParaRPr>
          </a:p>
          <a:p>
            <a:pPr marL="690880" marR="3338195">
              <a:lnSpc>
                <a:spcPct val="100000"/>
              </a:lnSpc>
            </a:pP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Nhóm 1: </a:t>
            </a:r>
            <a:r>
              <a:rPr dirty="0" sz="3200">
                <a:latin typeface="Times New Roman"/>
                <a:cs typeface="Times New Roman"/>
              </a:rPr>
              <a:t>Kĩ thuật thêu 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Nhóm 2: </a:t>
            </a:r>
            <a:r>
              <a:rPr dirty="0" sz="3200">
                <a:latin typeface="Times New Roman"/>
                <a:cs typeface="Times New Roman"/>
              </a:rPr>
              <a:t>Kĩ thuật </a:t>
            </a:r>
            <a:r>
              <a:rPr dirty="0" sz="3200" spc="5">
                <a:latin typeface="Times New Roman"/>
                <a:cs typeface="Times New Roman"/>
              </a:rPr>
              <a:t>dệt 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Nhóm 3: </a:t>
            </a:r>
            <a:r>
              <a:rPr dirty="0" sz="3200">
                <a:latin typeface="Times New Roman"/>
                <a:cs typeface="Times New Roman"/>
              </a:rPr>
              <a:t>Kĩ thuật Batik  </a:t>
            </a:r>
            <a:r>
              <a:rPr dirty="0" sz="3200">
                <a:solidFill>
                  <a:srgbClr val="FF0000"/>
                </a:solidFill>
                <a:latin typeface="Times New Roman"/>
                <a:cs typeface="Times New Roman"/>
              </a:rPr>
              <a:t>Nhóm 4: </a:t>
            </a:r>
            <a:r>
              <a:rPr dirty="0" sz="3200">
                <a:latin typeface="Times New Roman"/>
                <a:cs typeface="Times New Roman"/>
              </a:rPr>
              <a:t>Kĩ thuật </a:t>
            </a:r>
            <a:r>
              <a:rPr dirty="0" sz="3200" spc="5">
                <a:latin typeface="Times New Roman"/>
                <a:cs typeface="Times New Roman"/>
              </a:rPr>
              <a:t>chắp</a:t>
            </a:r>
            <a:r>
              <a:rPr dirty="0" sz="3200" spc="-140">
                <a:latin typeface="Times New Roman"/>
                <a:cs typeface="Times New Roman"/>
              </a:rPr>
              <a:t> </a:t>
            </a:r>
            <a:r>
              <a:rPr dirty="0" sz="3200" spc="5">
                <a:latin typeface="Times New Roman"/>
                <a:cs typeface="Times New Roman"/>
              </a:rPr>
              <a:t>vải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994" y="1197102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3028" y="52832"/>
            <a:ext cx="6409055" cy="9709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>
                <a:solidFill>
                  <a:srgbClr val="000099"/>
                </a:solidFill>
              </a:rPr>
              <a:t>HOẠT ĐỘNG</a:t>
            </a:r>
            <a:r>
              <a:rPr dirty="0" sz="3000" spc="-50">
                <a:solidFill>
                  <a:srgbClr val="000099"/>
                </a:solidFill>
              </a:rPr>
              <a:t> </a:t>
            </a:r>
            <a:r>
              <a:rPr dirty="0" sz="3000">
                <a:solidFill>
                  <a:srgbClr val="000099"/>
                </a:solidFill>
              </a:rPr>
              <a:t>5</a:t>
            </a:r>
            <a:endParaRPr sz="3000"/>
          </a:p>
          <a:p>
            <a:pPr marL="1303020">
              <a:lnSpc>
                <a:spcPct val="100000"/>
              </a:lnSpc>
              <a:spcBef>
                <a:spcPts val="5"/>
              </a:spcBef>
            </a:pPr>
            <a:r>
              <a:rPr dirty="0"/>
              <a:t>VẬN DỤNG – PHÁT</a:t>
            </a:r>
            <a:r>
              <a:rPr dirty="0" spc="-210"/>
              <a:t> </a:t>
            </a:r>
            <a:r>
              <a:rPr dirty="0"/>
              <a:t>TRIỂN</a:t>
            </a:r>
          </a:p>
        </p:txBody>
      </p:sp>
      <p:sp>
        <p:nvSpPr>
          <p:cNvPr id="4" name="object 4"/>
          <p:cNvSpPr/>
          <p:nvPr/>
        </p:nvSpPr>
        <p:spPr>
          <a:xfrm>
            <a:off x="827532" y="1196339"/>
            <a:ext cx="7362444" cy="5448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9812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82880" cy="3520440"/>
          </a:xfrm>
          <a:custGeom>
            <a:avLst/>
            <a:gdLst/>
            <a:ahLst/>
            <a:cxnLst/>
            <a:rect l="l" t="t" r="r" b="b"/>
            <a:pathLst>
              <a:path w="182880" h="3520440">
                <a:moveTo>
                  <a:pt x="0" y="3520440"/>
                </a:moveTo>
                <a:lnTo>
                  <a:pt x="182880" y="3520440"/>
                </a:lnTo>
                <a:lnTo>
                  <a:pt x="182880" y="0"/>
                </a:lnTo>
                <a:lnTo>
                  <a:pt x="0" y="0"/>
                </a:lnTo>
                <a:lnTo>
                  <a:pt x="0" y="3520440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3889247"/>
            <a:ext cx="182880" cy="2969260"/>
          </a:xfrm>
          <a:custGeom>
            <a:avLst/>
            <a:gdLst/>
            <a:ahLst/>
            <a:cxnLst/>
            <a:rect l="l" t="t" r="r" b="b"/>
            <a:pathLst>
              <a:path w="182880" h="2969259">
                <a:moveTo>
                  <a:pt x="0" y="2968751"/>
                </a:moveTo>
                <a:lnTo>
                  <a:pt x="182880" y="2968751"/>
                </a:lnTo>
                <a:lnTo>
                  <a:pt x="182880" y="0"/>
                </a:lnTo>
                <a:lnTo>
                  <a:pt x="0" y="0"/>
                </a:lnTo>
                <a:lnTo>
                  <a:pt x="0" y="2968751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620" y="0"/>
            <a:ext cx="9136379" cy="6857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31140" y="2718943"/>
            <a:ext cx="3818254" cy="9410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91571F"/>
                </a:solidFill>
                <a:latin typeface="Times New Roman"/>
                <a:cs typeface="Times New Roman"/>
              </a:rPr>
              <a:t>5. TÌM HIỂU NGHỆ THUẬT  TRANG </a:t>
            </a:r>
            <a:r>
              <a:rPr dirty="0" sz="2000" spc="-5" b="1">
                <a:solidFill>
                  <a:srgbClr val="91571F"/>
                </a:solidFill>
                <a:latin typeface="Times New Roman"/>
                <a:cs typeface="Times New Roman"/>
              </a:rPr>
              <a:t>TRÍ TRÊN </a:t>
            </a:r>
            <a:r>
              <a:rPr dirty="0" sz="2000" b="1">
                <a:solidFill>
                  <a:srgbClr val="91571F"/>
                </a:solidFill>
                <a:latin typeface="Times New Roman"/>
                <a:cs typeface="Times New Roman"/>
              </a:rPr>
              <a:t>VẢI CỦA  DÂN TỘC THIỂU SỐ </a:t>
            </a:r>
            <a:r>
              <a:rPr dirty="0" sz="2000" spc="-5" b="1">
                <a:solidFill>
                  <a:srgbClr val="91571F"/>
                </a:solidFill>
                <a:latin typeface="Times New Roman"/>
                <a:cs typeface="Times New Roman"/>
              </a:rPr>
              <a:t>VIỆT</a:t>
            </a:r>
            <a:r>
              <a:rPr dirty="0" sz="2000" spc="-220" b="1">
                <a:solidFill>
                  <a:srgbClr val="91571F"/>
                </a:solidFill>
                <a:latin typeface="Times New Roman"/>
                <a:cs typeface="Times New Roman"/>
              </a:rPr>
              <a:t> </a:t>
            </a:r>
            <a:r>
              <a:rPr dirty="0" sz="2000" spc="5" b="1">
                <a:solidFill>
                  <a:srgbClr val="91571F"/>
                </a:solidFill>
                <a:latin typeface="Times New Roman"/>
                <a:cs typeface="Times New Roman"/>
              </a:rPr>
              <a:t>NAM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3520440"/>
            <a:ext cx="184785" cy="368935"/>
          </a:xfrm>
          <a:custGeom>
            <a:avLst/>
            <a:gdLst/>
            <a:ahLst/>
            <a:cxnLst/>
            <a:rect l="l" t="t" r="r" b="b"/>
            <a:pathLst>
              <a:path w="184785" h="368935">
                <a:moveTo>
                  <a:pt x="0" y="368808"/>
                </a:moveTo>
                <a:lnTo>
                  <a:pt x="184404" y="368808"/>
                </a:lnTo>
                <a:lnTo>
                  <a:pt x="18440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52400" y="890016"/>
            <a:ext cx="4191000" cy="830580"/>
          </a:xfrm>
          <a:prstGeom prst="rect">
            <a:avLst/>
          </a:prstGeom>
          <a:ln w="9525">
            <a:solidFill>
              <a:srgbClr val="FFC000"/>
            </a:solidFill>
          </a:ln>
        </p:spPr>
        <p:txBody>
          <a:bodyPr wrap="square" lIns="0" tIns="34925" rIns="0" bIns="0" rtlCol="0" vert="horz">
            <a:spAutoFit/>
          </a:bodyPr>
          <a:lstStyle/>
          <a:p>
            <a:pPr marL="167640">
              <a:lnSpc>
                <a:spcPct val="100000"/>
              </a:lnSpc>
              <a:spcBef>
                <a:spcPts val="275"/>
              </a:spcBef>
            </a:pPr>
            <a:r>
              <a:rPr dirty="0" sz="2400" b="1">
                <a:solidFill>
                  <a:srgbClr val="000099"/>
                </a:solidFill>
                <a:latin typeface="Times New Roman"/>
                <a:cs typeface="Times New Roman"/>
              </a:rPr>
              <a:t>HOẠT </a:t>
            </a:r>
            <a:r>
              <a:rPr dirty="0" sz="2400" spc="-5" b="1">
                <a:solidFill>
                  <a:srgbClr val="000099"/>
                </a:solidFill>
                <a:latin typeface="Times New Roman"/>
                <a:cs typeface="Times New Roman"/>
              </a:rPr>
              <a:t>ĐỘNG</a:t>
            </a:r>
            <a:r>
              <a:rPr dirty="0" sz="2400" spc="-65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000099"/>
                </a:solidFill>
                <a:latin typeface="Times New Roman"/>
                <a:cs typeface="Times New Roman"/>
              </a:rPr>
              <a:t>5</a:t>
            </a:r>
            <a:endParaRPr sz="240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</a:pPr>
            <a:r>
              <a:rPr dirty="0" sz="2400" spc="-5" b="1">
                <a:solidFill>
                  <a:srgbClr val="006FC0"/>
                </a:solidFill>
                <a:latin typeface="Times New Roman"/>
                <a:cs typeface="Times New Roman"/>
              </a:rPr>
              <a:t>VẬN DỤNG </a:t>
            </a:r>
            <a:r>
              <a:rPr dirty="0" sz="2400" b="1">
                <a:solidFill>
                  <a:srgbClr val="006FC0"/>
                </a:solidFill>
                <a:latin typeface="Times New Roman"/>
                <a:cs typeface="Times New Roman"/>
              </a:rPr>
              <a:t>– PHÁT</a:t>
            </a:r>
            <a:r>
              <a:rPr dirty="0" sz="2400" spc="-114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006FC0"/>
                </a:solidFill>
                <a:latin typeface="Times New Roman"/>
                <a:cs typeface="Times New Roman"/>
              </a:rPr>
              <a:t>TRIỂN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3400" y="152400"/>
            <a:ext cx="4724400" cy="65059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1185" y="723645"/>
            <a:ext cx="8681085" cy="56762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239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006FC0"/>
                </a:solidFill>
                <a:latin typeface="Roboto"/>
                <a:cs typeface="Roboto"/>
              </a:rPr>
              <a:t>* Kỹ thuật</a:t>
            </a:r>
            <a:r>
              <a:rPr dirty="0" sz="2000" spc="5" b="1">
                <a:solidFill>
                  <a:srgbClr val="006FC0"/>
                </a:solidFill>
                <a:latin typeface="Roboto"/>
                <a:cs typeface="Roboto"/>
              </a:rPr>
              <a:t> </a:t>
            </a:r>
            <a:r>
              <a:rPr dirty="0" sz="2000" spc="-5" b="1">
                <a:solidFill>
                  <a:srgbClr val="006FC0"/>
                </a:solidFill>
                <a:latin typeface="Roboto"/>
                <a:cs typeface="Roboto"/>
              </a:rPr>
              <a:t>thêu</a:t>
            </a:r>
            <a:endParaRPr sz="2000">
              <a:latin typeface="Roboto"/>
              <a:cs typeface="Roboto"/>
            </a:endParaRPr>
          </a:p>
          <a:p>
            <a:pPr marL="22225" marR="177800">
              <a:lnSpc>
                <a:spcPct val="99500"/>
              </a:lnSpc>
              <a:spcBef>
                <a:spcPts val="40"/>
              </a:spcBef>
            </a:pPr>
            <a:r>
              <a:rPr dirty="0" sz="1800" spc="-5">
                <a:latin typeface="Roboto"/>
                <a:cs typeface="Roboto"/>
              </a:rPr>
              <a:t>Kỹ thuật thêu </a:t>
            </a:r>
            <a:r>
              <a:rPr dirty="0" sz="1800">
                <a:latin typeface="Roboto"/>
                <a:cs typeface="Roboto"/>
              </a:rPr>
              <a:t>phổ </a:t>
            </a:r>
            <a:r>
              <a:rPr dirty="0" sz="1800" spc="-5">
                <a:latin typeface="Roboto"/>
                <a:cs typeface="Roboto"/>
              </a:rPr>
              <a:t>biến </a:t>
            </a:r>
            <a:r>
              <a:rPr dirty="0" sz="1800">
                <a:latin typeface="Roboto"/>
                <a:cs typeface="Roboto"/>
              </a:rPr>
              <a:t>ở các dân </a:t>
            </a:r>
            <a:r>
              <a:rPr dirty="0" sz="1800" spc="-5">
                <a:latin typeface="Roboto"/>
                <a:cs typeface="Roboto"/>
              </a:rPr>
              <a:t>tộc Dao, Mông, </a:t>
            </a:r>
            <a:r>
              <a:rPr dirty="0" sz="1800">
                <a:latin typeface="Roboto"/>
                <a:cs typeface="Roboto"/>
              </a:rPr>
              <a:t>Thái, La Chí. Trong đó </a:t>
            </a:r>
            <a:r>
              <a:rPr dirty="0" sz="1800" spc="-5">
                <a:latin typeface="Roboto"/>
                <a:cs typeface="Roboto"/>
              </a:rPr>
              <a:t>Dao </a:t>
            </a:r>
            <a:r>
              <a:rPr dirty="0" sz="1800">
                <a:latin typeface="Roboto"/>
                <a:cs typeface="Roboto"/>
              </a:rPr>
              <a:t>Đỏ, </a:t>
            </a:r>
            <a:r>
              <a:rPr dirty="0" sz="1800" spc="-5">
                <a:latin typeface="Roboto"/>
                <a:cs typeface="Roboto"/>
              </a:rPr>
              <a:t>Dao  Tiền, Dao </a:t>
            </a:r>
            <a:r>
              <a:rPr dirty="0" sz="1800">
                <a:latin typeface="Roboto"/>
                <a:cs typeface="Roboto"/>
              </a:rPr>
              <a:t>Coóc </a:t>
            </a:r>
            <a:r>
              <a:rPr dirty="0" sz="1800" spc="-5">
                <a:latin typeface="Roboto"/>
                <a:cs typeface="Roboto"/>
              </a:rPr>
              <a:t>Mùn, Dao Ôgang, Dao </a:t>
            </a:r>
            <a:r>
              <a:rPr dirty="0" sz="1800">
                <a:latin typeface="Roboto"/>
                <a:cs typeface="Roboto"/>
              </a:rPr>
              <a:t>Quần Chẹt đều có </a:t>
            </a:r>
            <a:r>
              <a:rPr dirty="0" sz="1800" spc="-5">
                <a:latin typeface="Roboto"/>
                <a:cs typeface="Roboto"/>
              </a:rPr>
              <a:t>kỹ thuật thêu </a:t>
            </a:r>
            <a:r>
              <a:rPr dirty="0" sz="1800">
                <a:latin typeface="Roboto"/>
                <a:cs typeface="Roboto"/>
              </a:rPr>
              <a:t>thoáng </a:t>
            </a:r>
            <a:r>
              <a:rPr dirty="0" sz="1800" spc="-5">
                <a:latin typeface="Roboto"/>
                <a:cs typeface="Roboto"/>
              </a:rPr>
              <a:t>trên  </a:t>
            </a:r>
            <a:r>
              <a:rPr dirty="0" sz="1800">
                <a:latin typeface="Roboto"/>
                <a:cs typeface="Roboto"/>
              </a:rPr>
              <a:t>nền vải đen, vải</a:t>
            </a:r>
            <a:r>
              <a:rPr dirty="0" sz="1800" spc="-35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chàm.</a:t>
            </a:r>
            <a:endParaRPr sz="1800">
              <a:latin typeface="Roboto"/>
              <a:cs typeface="Roboto"/>
            </a:endParaRPr>
          </a:p>
          <a:p>
            <a:pPr marL="43180">
              <a:lnSpc>
                <a:spcPct val="100000"/>
              </a:lnSpc>
              <a:spcBef>
                <a:spcPts val="470"/>
              </a:spcBef>
            </a:pPr>
            <a:r>
              <a:rPr dirty="0" sz="1800" spc="-5">
                <a:latin typeface="Roboto"/>
                <a:cs typeface="Roboto"/>
              </a:rPr>
              <a:t>Người Mông thì </a:t>
            </a:r>
            <a:r>
              <a:rPr dirty="0" sz="1800">
                <a:latin typeface="Roboto"/>
                <a:cs typeface="Roboto"/>
              </a:rPr>
              <a:t>có kỹ </a:t>
            </a:r>
            <a:r>
              <a:rPr dirty="0" sz="1800" spc="-5">
                <a:latin typeface="Roboto"/>
                <a:cs typeface="Roboto"/>
              </a:rPr>
              <a:t>thuật thêu lát </a:t>
            </a:r>
            <a:r>
              <a:rPr dirty="0" sz="1800">
                <a:latin typeface="Roboto"/>
                <a:cs typeface="Roboto"/>
              </a:rPr>
              <a:t>và </a:t>
            </a:r>
            <a:r>
              <a:rPr dirty="0" sz="1800" spc="-5">
                <a:latin typeface="Roboto"/>
                <a:cs typeface="Roboto"/>
              </a:rPr>
              <a:t>thêu </a:t>
            </a:r>
            <a:r>
              <a:rPr dirty="0" sz="1800">
                <a:latin typeface="Roboto"/>
                <a:cs typeface="Roboto"/>
              </a:rPr>
              <a:t>chéo</a:t>
            </a:r>
            <a:r>
              <a:rPr dirty="0" sz="1800" spc="-45">
                <a:latin typeface="Roboto"/>
                <a:cs typeface="Roboto"/>
              </a:rPr>
              <a:t> </a:t>
            </a:r>
            <a:r>
              <a:rPr dirty="0" sz="1800" spc="-5">
                <a:latin typeface="Roboto"/>
                <a:cs typeface="Roboto"/>
              </a:rPr>
              <a:t>mũi.</a:t>
            </a:r>
            <a:endParaRPr sz="18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dirty="0" sz="1800" spc="-5">
                <a:latin typeface="Roboto"/>
                <a:cs typeface="Roboto"/>
              </a:rPr>
              <a:t>Dân tộc </a:t>
            </a:r>
            <a:r>
              <a:rPr dirty="0" sz="1800">
                <a:latin typeface="Roboto"/>
                <a:cs typeface="Roboto"/>
              </a:rPr>
              <a:t>La Chí </a:t>
            </a:r>
            <a:r>
              <a:rPr dirty="0" sz="1800" spc="-5">
                <a:latin typeface="Roboto"/>
                <a:cs typeface="Roboto"/>
              </a:rPr>
              <a:t>thường </a:t>
            </a:r>
            <a:r>
              <a:rPr dirty="0" sz="1800">
                <a:latin typeface="Roboto"/>
                <a:cs typeface="Roboto"/>
              </a:rPr>
              <a:t>có hai loại </a:t>
            </a:r>
            <a:r>
              <a:rPr dirty="0" sz="1800" spc="-5">
                <a:latin typeface="Roboto"/>
                <a:cs typeface="Roboto"/>
              </a:rPr>
              <a:t>thêu </a:t>
            </a:r>
            <a:r>
              <a:rPr dirty="0" sz="1800">
                <a:latin typeface="Roboto"/>
                <a:cs typeface="Roboto"/>
              </a:rPr>
              <a:t>chủ </a:t>
            </a:r>
            <a:r>
              <a:rPr dirty="0" sz="1800" spc="-5">
                <a:latin typeface="Roboto"/>
                <a:cs typeface="Roboto"/>
              </a:rPr>
              <a:t>yếu là thêu </a:t>
            </a:r>
            <a:r>
              <a:rPr dirty="0" sz="1800">
                <a:latin typeface="Roboto"/>
                <a:cs typeface="Roboto"/>
              </a:rPr>
              <a:t>móc và thêu</a:t>
            </a:r>
            <a:r>
              <a:rPr dirty="0" sz="1800" spc="-100">
                <a:latin typeface="Roboto"/>
                <a:cs typeface="Roboto"/>
              </a:rPr>
              <a:t> </a:t>
            </a:r>
            <a:r>
              <a:rPr dirty="0" sz="1800" spc="-5">
                <a:latin typeface="Roboto"/>
                <a:cs typeface="Roboto"/>
              </a:rPr>
              <a:t>xuyên.</a:t>
            </a:r>
            <a:endParaRPr sz="1800">
              <a:latin typeface="Roboto"/>
              <a:cs typeface="Roboto"/>
            </a:endParaRPr>
          </a:p>
          <a:p>
            <a:pPr algn="just" marL="12700" marR="5080">
              <a:lnSpc>
                <a:spcPct val="99500"/>
              </a:lnSpc>
              <a:spcBef>
                <a:spcPts val="450"/>
              </a:spcBef>
            </a:pPr>
            <a:r>
              <a:rPr dirty="0" sz="1800">
                <a:latin typeface="Roboto"/>
                <a:cs typeface="Roboto"/>
              </a:rPr>
              <a:t>Trong đó </a:t>
            </a:r>
            <a:r>
              <a:rPr dirty="0" sz="1800" spc="-5">
                <a:latin typeface="Roboto"/>
                <a:cs typeface="Roboto"/>
              </a:rPr>
              <a:t>kỹ thuật thêu của người Dao </a:t>
            </a:r>
            <a:r>
              <a:rPr dirty="0" sz="1800">
                <a:latin typeface="Roboto"/>
                <a:cs typeface="Roboto"/>
              </a:rPr>
              <a:t>Tiền khá </a:t>
            </a:r>
            <a:r>
              <a:rPr dirty="0" sz="1800" spc="-5">
                <a:latin typeface="Roboto"/>
                <a:cs typeface="Roboto"/>
              </a:rPr>
              <a:t>đặc biệt, </a:t>
            </a:r>
            <a:r>
              <a:rPr dirty="0" sz="1800">
                <a:latin typeface="Roboto"/>
                <a:cs typeface="Roboto"/>
              </a:rPr>
              <a:t>không </a:t>
            </a:r>
            <a:r>
              <a:rPr dirty="0" sz="1800" spc="-5">
                <a:latin typeface="Roboto"/>
                <a:cs typeface="Roboto"/>
              </a:rPr>
              <a:t>thêu </a:t>
            </a:r>
            <a:r>
              <a:rPr dirty="0" sz="1800">
                <a:latin typeface="Roboto"/>
                <a:cs typeface="Roboto"/>
              </a:rPr>
              <a:t>đè </a:t>
            </a:r>
            <a:r>
              <a:rPr dirty="0" sz="1800" spc="-5">
                <a:latin typeface="Roboto"/>
                <a:cs typeface="Roboto"/>
              </a:rPr>
              <a:t>lên các sợi </a:t>
            </a:r>
            <a:r>
              <a:rPr dirty="0" sz="1800">
                <a:latin typeface="Roboto"/>
                <a:cs typeface="Roboto"/>
              </a:rPr>
              <a:t>vải  </a:t>
            </a:r>
            <a:r>
              <a:rPr dirty="0" sz="1800" spc="-5">
                <a:latin typeface="Roboto"/>
                <a:cs typeface="Roboto"/>
              </a:rPr>
              <a:t>mà luồn chỉ theo mắt sợi </a:t>
            </a:r>
            <a:r>
              <a:rPr dirty="0" sz="1800">
                <a:latin typeface="Roboto"/>
                <a:cs typeface="Roboto"/>
              </a:rPr>
              <a:t>gọi </a:t>
            </a:r>
            <a:r>
              <a:rPr dirty="0" sz="1800" spc="-5">
                <a:latin typeface="Roboto"/>
                <a:cs typeface="Roboto"/>
              </a:rPr>
              <a:t>là thêu luồn </a:t>
            </a:r>
            <a:r>
              <a:rPr dirty="0" sz="1800" spc="-10">
                <a:latin typeface="Roboto"/>
                <a:cs typeface="Roboto"/>
              </a:rPr>
              <a:t>sợi, </a:t>
            </a:r>
            <a:r>
              <a:rPr dirty="0" sz="1800" spc="-5">
                <a:latin typeface="Roboto"/>
                <a:cs typeface="Roboto"/>
              </a:rPr>
              <a:t>thêu </a:t>
            </a:r>
            <a:r>
              <a:rPr dirty="0" sz="1800">
                <a:latin typeface="Roboto"/>
                <a:cs typeface="Roboto"/>
              </a:rPr>
              <a:t>ở </a:t>
            </a:r>
            <a:r>
              <a:rPr dirty="0" sz="1800" spc="-5">
                <a:latin typeface="Roboto"/>
                <a:cs typeface="Roboto"/>
              </a:rPr>
              <a:t>mặt trái </a:t>
            </a:r>
            <a:r>
              <a:rPr dirty="0" sz="1800">
                <a:latin typeface="Roboto"/>
                <a:cs typeface="Roboto"/>
              </a:rPr>
              <a:t>nhưng </a:t>
            </a:r>
            <a:r>
              <a:rPr dirty="0" sz="1800" spc="-5">
                <a:latin typeface="Roboto"/>
                <a:cs typeface="Roboto"/>
              </a:rPr>
              <a:t>các hoạ tiết hoa  </a:t>
            </a:r>
            <a:r>
              <a:rPr dirty="0" sz="1800">
                <a:latin typeface="Roboto"/>
                <a:cs typeface="Roboto"/>
              </a:rPr>
              <a:t>văn </a:t>
            </a:r>
            <a:r>
              <a:rPr dirty="0" sz="1800" spc="-5">
                <a:latin typeface="Roboto"/>
                <a:cs typeface="Roboto"/>
              </a:rPr>
              <a:t>lại </a:t>
            </a:r>
            <a:r>
              <a:rPr dirty="0" sz="1800">
                <a:latin typeface="Roboto"/>
                <a:cs typeface="Roboto"/>
              </a:rPr>
              <a:t>nổi </a:t>
            </a:r>
            <a:r>
              <a:rPr dirty="0" sz="1800" spc="-5">
                <a:latin typeface="Roboto"/>
                <a:cs typeface="Roboto"/>
              </a:rPr>
              <a:t>lên trên </a:t>
            </a:r>
            <a:r>
              <a:rPr dirty="0" sz="1800">
                <a:latin typeface="Roboto"/>
                <a:cs typeface="Roboto"/>
              </a:rPr>
              <a:t>mặt phải </a:t>
            </a:r>
            <a:r>
              <a:rPr dirty="0" sz="1800" spc="-5">
                <a:latin typeface="Roboto"/>
                <a:cs typeface="Roboto"/>
              </a:rPr>
              <a:t>của</a:t>
            </a:r>
            <a:r>
              <a:rPr dirty="0" sz="1800" spc="-25">
                <a:latin typeface="Roboto"/>
                <a:cs typeface="Roboto"/>
              </a:rPr>
              <a:t> </a:t>
            </a:r>
            <a:r>
              <a:rPr dirty="0" sz="1800" spc="-5">
                <a:latin typeface="Roboto"/>
                <a:cs typeface="Roboto"/>
              </a:rPr>
              <a:t>vải.</a:t>
            </a:r>
            <a:endParaRPr sz="1800">
              <a:latin typeface="Roboto"/>
              <a:cs typeface="Roboto"/>
            </a:endParaRPr>
          </a:p>
          <a:p>
            <a:pPr marL="158115">
              <a:lnSpc>
                <a:spcPct val="100000"/>
              </a:lnSpc>
              <a:spcBef>
                <a:spcPts val="1664"/>
              </a:spcBef>
            </a:pPr>
            <a:r>
              <a:rPr dirty="0" sz="2400" b="1">
                <a:solidFill>
                  <a:srgbClr val="006FC0"/>
                </a:solidFill>
                <a:latin typeface="Roboto"/>
                <a:cs typeface="Roboto"/>
              </a:rPr>
              <a:t>* Kỹ </a:t>
            </a:r>
            <a:r>
              <a:rPr dirty="0" sz="2400" spc="-5" b="1">
                <a:solidFill>
                  <a:srgbClr val="006FC0"/>
                </a:solidFill>
                <a:latin typeface="Roboto"/>
                <a:cs typeface="Roboto"/>
              </a:rPr>
              <a:t>thuật</a:t>
            </a:r>
            <a:r>
              <a:rPr dirty="0" sz="2400" b="1">
                <a:solidFill>
                  <a:srgbClr val="006FC0"/>
                </a:solidFill>
                <a:latin typeface="Roboto"/>
                <a:cs typeface="Roboto"/>
              </a:rPr>
              <a:t> dệt</a:t>
            </a:r>
            <a:endParaRPr sz="2400">
              <a:latin typeface="Roboto"/>
              <a:cs typeface="Roboto"/>
            </a:endParaRPr>
          </a:p>
          <a:p>
            <a:pPr algn="just" marL="123189" marR="93980">
              <a:lnSpc>
                <a:spcPct val="99800"/>
              </a:lnSpc>
              <a:spcBef>
                <a:spcPts val="1070"/>
              </a:spcBef>
            </a:pPr>
            <a:r>
              <a:rPr dirty="0" sz="2000" spc="-5">
                <a:latin typeface="Roboto"/>
                <a:cs typeface="Roboto"/>
              </a:rPr>
              <a:t>Nổi bật cho nghệ thuật </a:t>
            </a:r>
            <a:r>
              <a:rPr dirty="0" sz="2000" spc="-10">
                <a:latin typeface="Roboto"/>
                <a:cs typeface="Roboto"/>
              </a:rPr>
              <a:t>dệt </a:t>
            </a:r>
            <a:r>
              <a:rPr dirty="0" sz="2000">
                <a:latin typeface="Roboto"/>
                <a:cs typeface="Roboto"/>
              </a:rPr>
              <a:t>vải phải </a:t>
            </a:r>
            <a:r>
              <a:rPr dirty="0" sz="2000" spc="-5">
                <a:latin typeface="Roboto"/>
                <a:cs typeface="Roboto"/>
              </a:rPr>
              <a:t>kể </a:t>
            </a:r>
            <a:r>
              <a:rPr dirty="0" sz="2000">
                <a:latin typeface="Roboto"/>
                <a:cs typeface="Roboto"/>
              </a:rPr>
              <a:t>đến dân </a:t>
            </a:r>
            <a:r>
              <a:rPr dirty="0" sz="2000" spc="-5">
                <a:latin typeface="Roboto"/>
                <a:cs typeface="Roboto"/>
              </a:rPr>
              <a:t>tộc Mường, </a:t>
            </a:r>
            <a:r>
              <a:rPr dirty="0" sz="2000">
                <a:latin typeface="Roboto"/>
                <a:cs typeface="Roboto"/>
              </a:rPr>
              <a:t>Thái. </a:t>
            </a:r>
            <a:r>
              <a:rPr dirty="0" sz="2000">
                <a:latin typeface="Arial"/>
                <a:cs typeface="Arial"/>
              </a:rPr>
              <a:t>Cùng một  </a:t>
            </a:r>
            <a:r>
              <a:rPr dirty="0" sz="2000" spc="-5">
                <a:latin typeface="Arial"/>
                <a:cs typeface="Arial"/>
              </a:rPr>
              <a:t>loại </a:t>
            </a:r>
            <a:r>
              <a:rPr dirty="0" sz="2000">
                <a:latin typeface="Arial"/>
                <a:cs typeface="Arial"/>
              </a:rPr>
              <a:t>hoa văn </a:t>
            </a:r>
            <a:r>
              <a:rPr dirty="0" sz="2000" spc="-5">
                <a:latin typeface="Arial"/>
                <a:cs typeface="Arial"/>
              </a:rPr>
              <a:t>nhưng trong </a:t>
            </a:r>
            <a:r>
              <a:rPr dirty="0" sz="2000">
                <a:latin typeface="Arial"/>
                <a:cs typeface="Arial"/>
              </a:rPr>
              <a:t>quá </a:t>
            </a:r>
            <a:r>
              <a:rPr dirty="0" sz="2000" spc="-5">
                <a:latin typeface="Arial"/>
                <a:cs typeface="Arial"/>
              </a:rPr>
              <a:t>trình dệt, </a:t>
            </a:r>
            <a:r>
              <a:rPr dirty="0" sz="2000">
                <a:latin typeface="Arial"/>
                <a:cs typeface="Arial"/>
              </a:rPr>
              <a:t>mỗi </a:t>
            </a:r>
            <a:r>
              <a:rPr dirty="0" sz="2000" spc="-5">
                <a:latin typeface="Arial"/>
                <a:cs typeface="Arial"/>
              </a:rPr>
              <a:t>người </a:t>
            </a:r>
            <a:r>
              <a:rPr dirty="0" sz="2000" spc="-10">
                <a:latin typeface="Arial"/>
                <a:cs typeface="Arial"/>
              </a:rPr>
              <a:t>lại </a:t>
            </a:r>
            <a:r>
              <a:rPr dirty="0" sz="2000">
                <a:latin typeface="Arial"/>
                <a:cs typeface="Arial"/>
              </a:rPr>
              <a:t>cải biên, cách </a:t>
            </a:r>
            <a:r>
              <a:rPr dirty="0" sz="2000" spc="-5">
                <a:latin typeface="Arial"/>
                <a:cs typeface="Arial"/>
              </a:rPr>
              <a:t>điệu  </a:t>
            </a:r>
            <a:r>
              <a:rPr dirty="0" sz="2000">
                <a:latin typeface="Arial"/>
                <a:cs typeface="Arial"/>
              </a:rPr>
              <a:t>các chi tiết </a:t>
            </a:r>
            <a:r>
              <a:rPr dirty="0" sz="2000" spc="-10">
                <a:latin typeface="Arial"/>
                <a:cs typeface="Arial"/>
              </a:rPr>
              <a:t>để </a:t>
            </a:r>
            <a:r>
              <a:rPr dirty="0" sz="2000">
                <a:latin typeface="Arial"/>
                <a:cs typeface="Arial"/>
              </a:rPr>
              <a:t>tạo </a:t>
            </a:r>
            <a:r>
              <a:rPr dirty="0" sz="2000" spc="-5">
                <a:latin typeface="Arial"/>
                <a:cs typeface="Arial"/>
              </a:rPr>
              <a:t>nên </a:t>
            </a:r>
            <a:r>
              <a:rPr dirty="0" sz="2000">
                <a:latin typeface="Arial"/>
                <a:cs typeface="Arial"/>
              </a:rPr>
              <a:t>kiểu </a:t>
            </a:r>
            <a:r>
              <a:rPr dirty="0" sz="2000" spc="-5">
                <a:latin typeface="Arial"/>
                <a:cs typeface="Arial"/>
              </a:rPr>
              <a:t>dáng </a:t>
            </a:r>
            <a:r>
              <a:rPr dirty="0" sz="2000">
                <a:latin typeface="Arial"/>
                <a:cs typeface="Arial"/>
              </a:rPr>
              <a:t>hoa văn </a:t>
            </a:r>
            <a:r>
              <a:rPr dirty="0" sz="2000" spc="-5">
                <a:latin typeface="Arial"/>
                <a:cs typeface="Arial"/>
              </a:rPr>
              <a:t>theo </a:t>
            </a:r>
            <a:r>
              <a:rPr dirty="0" sz="2000">
                <a:latin typeface="Arial"/>
                <a:cs typeface="Arial"/>
              </a:rPr>
              <a:t>ý </a:t>
            </a:r>
            <a:r>
              <a:rPr dirty="0" sz="2000" spc="-5">
                <a:latin typeface="Arial"/>
                <a:cs typeface="Arial"/>
              </a:rPr>
              <a:t>thích cá nhân. Những  người </a:t>
            </a:r>
            <a:r>
              <a:rPr dirty="0" sz="2000">
                <a:latin typeface="Arial"/>
                <a:cs typeface="Arial"/>
              </a:rPr>
              <a:t>già </a:t>
            </a:r>
            <a:r>
              <a:rPr dirty="0" sz="2000" spc="-5">
                <a:latin typeface="Arial"/>
                <a:cs typeface="Arial"/>
              </a:rPr>
              <a:t>thường giữ phong </a:t>
            </a:r>
            <a:r>
              <a:rPr dirty="0" sz="2000">
                <a:latin typeface="Arial"/>
                <a:cs typeface="Arial"/>
              </a:rPr>
              <a:t>cách, </a:t>
            </a:r>
            <a:r>
              <a:rPr dirty="0" sz="2000" spc="-5">
                <a:latin typeface="Arial"/>
                <a:cs typeface="Arial"/>
              </a:rPr>
              <a:t>quy </a:t>
            </a:r>
            <a:r>
              <a:rPr dirty="0" sz="2000">
                <a:latin typeface="Arial"/>
                <a:cs typeface="Arial"/>
              </a:rPr>
              <a:t>tắc </a:t>
            </a:r>
            <a:r>
              <a:rPr dirty="0" sz="2000" spc="-5">
                <a:latin typeface="Arial"/>
                <a:cs typeface="Arial"/>
              </a:rPr>
              <a:t>truyền </a:t>
            </a:r>
            <a:r>
              <a:rPr dirty="0" sz="2000">
                <a:latin typeface="Arial"/>
                <a:cs typeface="Arial"/>
              </a:rPr>
              <a:t>thống để </a:t>
            </a:r>
            <a:r>
              <a:rPr dirty="0" sz="2000" spc="-5">
                <a:latin typeface="Arial"/>
                <a:cs typeface="Arial"/>
              </a:rPr>
              <a:t>bảo lưu </a:t>
            </a:r>
            <a:r>
              <a:rPr dirty="0" sz="2000">
                <a:latin typeface="Arial"/>
                <a:cs typeface="Arial"/>
              </a:rPr>
              <a:t>kỹ  thuật dệt </a:t>
            </a:r>
            <a:r>
              <a:rPr dirty="0" sz="2000" spc="-5">
                <a:latin typeface="Arial"/>
                <a:cs typeface="Arial"/>
              </a:rPr>
              <a:t>và </a:t>
            </a:r>
            <a:r>
              <a:rPr dirty="0" sz="2000">
                <a:latin typeface="Arial"/>
                <a:cs typeface="Arial"/>
              </a:rPr>
              <a:t>hoa </a:t>
            </a:r>
            <a:r>
              <a:rPr dirty="0" sz="2000" spc="-5">
                <a:latin typeface="Arial"/>
                <a:cs typeface="Arial"/>
              </a:rPr>
              <a:t>văn mẫu mực </a:t>
            </a:r>
            <a:r>
              <a:rPr dirty="0" sz="2000">
                <a:latin typeface="Arial"/>
                <a:cs typeface="Arial"/>
              </a:rPr>
              <a:t>đã </a:t>
            </a:r>
            <a:r>
              <a:rPr dirty="0" sz="2000" spc="-5">
                <a:latin typeface="Arial"/>
                <a:cs typeface="Arial"/>
              </a:rPr>
              <a:t>được lưu truyền </a:t>
            </a:r>
            <a:r>
              <a:rPr dirty="0" sz="2000" spc="-10">
                <a:latin typeface="Arial"/>
                <a:cs typeface="Arial"/>
              </a:rPr>
              <a:t>từ </a:t>
            </a:r>
            <a:r>
              <a:rPr dirty="0" sz="2000" spc="-5">
                <a:latin typeface="Arial"/>
                <a:cs typeface="Arial"/>
              </a:rPr>
              <a:t>thế </a:t>
            </a:r>
            <a:r>
              <a:rPr dirty="0" sz="2000" spc="-10">
                <a:latin typeface="Arial"/>
                <a:cs typeface="Arial"/>
              </a:rPr>
              <a:t>hệ </a:t>
            </a:r>
            <a:r>
              <a:rPr dirty="0" sz="2000" spc="-5">
                <a:latin typeface="Arial"/>
                <a:cs typeface="Arial"/>
              </a:rPr>
              <a:t>này </a:t>
            </a:r>
            <a:r>
              <a:rPr dirty="0" sz="2000">
                <a:latin typeface="Arial"/>
                <a:cs typeface="Arial"/>
              </a:rPr>
              <a:t>sang </a:t>
            </a:r>
            <a:r>
              <a:rPr dirty="0" sz="2000" spc="-5">
                <a:latin typeface="Arial"/>
                <a:cs typeface="Arial"/>
              </a:rPr>
              <a:t>thế  </a:t>
            </a:r>
            <a:r>
              <a:rPr dirty="0" sz="2000">
                <a:latin typeface="Arial"/>
                <a:cs typeface="Arial"/>
              </a:rPr>
              <a:t>hệ </a:t>
            </a:r>
            <a:r>
              <a:rPr dirty="0" sz="2000" spc="-5">
                <a:latin typeface="Arial"/>
                <a:cs typeface="Arial"/>
              </a:rPr>
              <a:t>khác trong </a:t>
            </a:r>
            <a:r>
              <a:rPr dirty="0" sz="2000">
                <a:latin typeface="Arial"/>
                <a:cs typeface="Arial"/>
              </a:rPr>
              <a:t>khuôn khổ. Các </a:t>
            </a:r>
            <a:r>
              <a:rPr dirty="0" sz="2000" spc="-10">
                <a:latin typeface="Arial"/>
                <a:cs typeface="Arial"/>
              </a:rPr>
              <a:t>thiếu </a:t>
            </a:r>
            <a:r>
              <a:rPr dirty="0" sz="2000" spc="-5">
                <a:latin typeface="Arial"/>
                <a:cs typeface="Arial"/>
              </a:rPr>
              <a:t>nữ </a:t>
            </a:r>
            <a:r>
              <a:rPr dirty="0" sz="2000" spc="-10">
                <a:latin typeface="Arial"/>
                <a:cs typeface="Arial"/>
              </a:rPr>
              <a:t>trẻ </a:t>
            </a:r>
            <a:r>
              <a:rPr dirty="0" sz="2000">
                <a:latin typeface="Arial"/>
                <a:cs typeface="Arial"/>
              </a:rPr>
              <a:t>khi dệt thường </a:t>
            </a:r>
            <a:r>
              <a:rPr dirty="0" sz="2000" spc="-10">
                <a:latin typeface="Arial"/>
                <a:cs typeface="Arial"/>
              </a:rPr>
              <a:t>tự </a:t>
            </a:r>
            <a:r>
              <a:rPr dirty="0" sz="2000" spc="-5">
                <a:latin typeface="Arial"/>
                <a:cs typeface="Arial"/>
              </a:rPr>
              <a:t>do phóng  </a:t>
            </a:r>
            <a:r>
              <a:rPr dirty="0" sz="2000">
                <a:latin typeface="Arial"/>
                <a:cs typeface="Arial"/>
              </a:rPr>
              <a:t>khoáng hơn nên mẫu dệt có phần bị </a:t>
            </a:r>
            <a:r>
              <a:rPr dirty="0" sz="2000" spc="-5">
                <a:latin typeface="Arial"/>
                <a:cs typeface="Arial"/>
              </a:rPr>
              <a:t>biến</a:t>
            </a:r>
            <a:r>
              <a:rPr dirty="0" sz="2000" spc="-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cải.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104" y="140207"/>
            <a:ext cx="4418076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969764" y="117347"/>
            <a:ext cx="3782567" cy="304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34467" y="3244591"/>
            <a:ext cx="8553450" cy="298704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3166745">
              <a:lnSpc>
                <a:spcPct val="100000"/>
              </a:lnSpc>
              <a:spcBef>
                <a:spcPts val="705"/>
              </a:spcBef>
            </a:pPr>
            <a:r>
              <a:rPr dirty="0" sz="2000" spc="-35" b="1">
                <a:solidFill>
                  <a:srgbClr val="006FC0"/>
                </a:solidFill>
                <a:latin typeface="Calibri"/>
                <a:cs typeface="Calibri"/>
              </a:rPr>
              <a:t>Trang </a:t>
            </a:r>
            <a:r>
              <a:rPr dirty="0" sz="2000" b="1">
                <a:solidFill>
                  <a:srgbClr val="006FC0"/>
                </a:solidFill>
                <a:latin typeface="Calibri"/>
                <a:cs typeface="Calibri"/>
              </a:rPr>
              <a:t>phục người </a:t>
            </a:r>
            <a:r>
              <a:rPr dirty="0" sz="2000" spc="5" b="1">
                <a:solidFill>
                  <a:srgbClr val="006FC0"/>
                </a:solidFill>
                <a:latin typeface="Calibri"/>
                <a:cs typeface="Calibri"/>
              </a:rPr>
              <a:t>Mông,</a:t>
            </a:r>
            <a:r>
              <a:rPr dirty="0" sz="2000" spc="-2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006FC0"/>
                </a:solidFill>
                <a:latin typeface="Calibri"/>
                <a:cs typeface="Calibri"/>
              </a:rPr>
              <a:t>Dao</a:t>
            </a:r>
            <a:endParaRPr sz="20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  <a:spcBef>
                <a:spcPts val="725"/>
              </a:spcBef>
            </a:pPr>
            <a:r>
              <a:rPr dirty="0" sz="2400">
                <a:solidFill>
                  <a:srgbClr val="343940"/>
                </a:solidFill>
                <a:latin typeface="Calibri"/>
                <a:cs typeface="Calibri"/>
              </a:rPr>
              <a:t>Người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phụ </a:t>
            </a:r>
            <a:r>
              <a:rPr dirty="0" sz="2400">
                <a:solidFill>
                  <a:srgbClr val="343940"/>
                </a:solidFill>
                <a:latin typeface="Calibri"/>
                <a:cs typeface="Calibri"/>
              </a:rPr>
              <a:t>nữ Mông,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Dao </a:t>
            </a:r>
            <a:r>
              <a:rPr dirty="0" sz="2400" spc="-15">
                <a:solidFill>
                  <a:srgbClr val="343940"/>
                </a:solidFill>
                <a:latin typeface="Calibri"/>
                <a:cs typeface="Calibri"/>
              </a:rPr>
              <a:t>với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bộ </a:t>
            </a:r>
            <a:r>
              <a:rPr dirty="0" sz="2400">
                <a:solidFill>
                  <a:srgbClr val="343940"/>
                </a:solidFill>
                <a:latin typeface="Calibri"/>
                <a:cs typeface="Calibri"/>
              </a:rPr>
              <a:t>y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phục sặc sỡ </a:t>
            </a:r>
            <a:r>
              <a:rPr dirty="0" sz="2400" spc="-25">
                <a:solidFill>
                  <a:srgbClr val="343940"/>
                </a:solidFill>
                <a:latin typeface="Calibri"/>
                <a:cs typeface="Calibri"/>
              </a:rPr>
              <a:t>kết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hợp </a:t>
            </a:r>
            <a:r>
              <a:rPr dirty="0" sz="2400" spc="-15">
                <a:solidFill>
                  <a:srgbClr val="343940"/>
                </a:solidFill>
                <a:latin typeface="Calibri"/>
                <a:cs typeface="Calibri"/>
              </a:rPr>
              <a:t>với </a:t>
            </a:r>
            <a:r>
              <a:rPr dirty="0" sz="2400" spc="-10">
                <a:solidFill>
                  <a:srgbClr val="343940"/>
                </a:solidFill>
                <a:latin typeface="Calibri"/>
                <a:cs typeface="Calibri"/>
              </a:rPr>
              <a:t>các</a:t>
            </a:r>
            <a:r>
              <a:rPr dirty="0" sz="2400" spc="-35">
                <a:solidFill>
                  <a:srgbClr val="343940"/>
                </a:solidFill>
                <a:latin typeface="Calibri"/>
                <a:cs typeface="Calibri"/>
              </a:rPr>
              <a:t>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hình</a:t>
            </a:r>
            <a:endParaRPr sz="2400">
              <a:latin typeface="Calibri"/>
              <a:cs typeface="Calibri"/>
            </a:endParaRPr>
          </a:p>
          <a:p>
            <a:pPr marL="24765">
              <a:lnSpc>
                <a:spcPct val="100000"/>
              </a:lnSpc>
            </a:pPr>
            <a:r>
              <a:rPr dirty="0" sz="2400">
                <a:solidFill>
                  <a:srgbClr val="343940"/>
                </a:solidFill>
                <a:latin typeface="Calibri"/>
                <a:cs typeface="Calibri"/>
              </a:rPr>
              <a:t>thức </a:t>
            </a:r>
            <a:r>
              <a:rPr dirty="0" sz="2400" spc="-10">
                <a:solidFill>
                  <a:srgbClr val="343940"/>
                </a:solidFill>
                <a:latin typeface="Calibri"/>
                <a:cs typeface="Calibri"/>
              </a:rPr>
              <a:t>trang </a:t>
            </a:r>
            <a:r>
              <a:rPr dirty="0" sz="2400">
                <a:solidFill>
                  <a:srgbClr val="343940"/>
                </a:solidFill>
                <a:latin typeface="Calibri"/>
                <a:cs typeface="Calibri"/>
              </a:rPr>
              <a:t>trí kim loại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nhằm </a:t>
            </a:r>
            <a:r>
              <a:rPr dirty="0" sz="2400" spc="-10">
                <a:solidFill>
                  <a:srgbClr val="343940"/>
                </a:solidFill>
                <a:latin typeface="Calibri"/>
                <a:cs typeface="Calibri"/>
              </a:rPr>
              <a:t>tạo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hiệu quả </a:t>
            </a:r>
            <a:r>
              <a:rPr dirty="0" sz="2400">
                <a:solidFill>
                  <a:srgbClr val="343940"/>
                </a:solidFill>
                <a:latin typeface="Calibri"/>
                <a:cs typeface="Calibri"/>
              </a:rPr>
              <a:t>màu </a:t>
            </a:r>
            <a:r>
              <a:rPr dirty="0" sz="2400" spc="-5">
                <a:solidFill>
                  <a:srgbClr val="343940"/>
                </a:solidFill>
                <a:latin typeface="Calibri"/>
                <a:cs typeface="Calibri"/>
              </a:rPr>
              <a:t>sắc </a:t>
            </a:r>
            <a:r>
              <a:rPr dirty="0" sz="2400" spc="-20">
                <a:solidFill>
                  <a:srgbClr val="343940"/>
                </a:solidFill>
                <a:latin typeface="Calibri"/>
                <a:cs typeface="Calibri"/>
              </a:rPr>
              <a:t>và </a:t>
            </a:r>
            <a:r>
              <a:rPr dirty="0" sz="2400">
                <a:solidFill>
                  <a:srgbClr val="343940"/>
                </a:solidFill>
                <a:latin typeface="Calibri"/>
                <a:cs typeface="Calibri"/>
              </a:rPr>
              <a:t>âm</a:t>
            </a:r>
            <a:r>
              <a:rPr dirty="0" sz="2400" spc="-105">
                <a:solidFill>
                  <a:srgbClr val="343940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343940"/>
                </a:solidFill>
                <a:latin typeface="Calibri"/>
                <a:cs typeface="Calibri"/>
              </a:rPr>
              <a:t>thanh.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algn="just" marL="12700" marR="5080">
              <a:lnSpc>
                <a:spcPct val="99200"/>
              </a:lnSpc>
            </a:pP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Nghệ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thuật tạo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hoa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văn thể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hiện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ở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việc </a:t>
            </a:r>
            <a:r>
              <a:rPr dirty="0" sz="2400" spc="-10">
                <a:solidFill>
                  <a:srgbClr val="333333"/>
                </a:solidFill>
                <a:latin typeface="Arial"/>
                <a:cs typeface="Arial"/>
              </a:rPr>
              <a:t>vẽ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thêu, </a:t>
            </a:r>
            <a:r>
              <a:rPr dirty="0" sz="2400" spc="-10">
                <a:solidFill>
                  <a:srgbClr val="333333"/>
                </a:solidFill>
                <a:latin typeface="Arial"/>
                <a:cs typeface="Arial"/>
              </a:rPr>
              <a:t>chắp,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ghép  hoa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văn,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tạo sóng cho </a:t>
            </a:r>
            <a:r>
              <a:rPr dirty="0" sz="2400" spc="-45">
                <a:solidFill>
                  <a:srgbClr val="333333"/>
                </a:solidFill>
                <a:latin typeface="Arial"/>
                <a:cs typeface="Arial"/>
              </a:rPr>
              <a:t>váy,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chắp may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trang phục; dệt dây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quấn  </a:t>
            </a:r>
            <a:r>
              <a:rPr dirty="0" sz="2400" spc="-10">
                <a:solidFill>
                  <a:srgbClr val="333333"/>
                </a:solidFill>
                <a:latin typeface="Arial"/>
                <a:cs typeface="Arial"/>
              </a:rPr>
              <a:t>xà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cạp.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Các mô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típ </a:t>
            </a:r>
            <a:r>
              <a:rPr dirty="0" sz="2400" spc="-10">
                <a:solidFill>
                  <a:srgbClr val="333333"/>
                </a:solidFill>
                <a:latin typeface="Arial"/>
                <a:cs typeface="Arial"/>
              </a:rPr>
              <a:t>hoa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văn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cơ bản giống nhau,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chỉ </a:t>
            </a:r>
            <a:r>
              <a:rPr dirty="0" sz="2400" spc="-10">
                <a:solidFill>
                  <a:srgbClr val="333333"/>
                </a:solidFill>
                <a:latin typeface="Arial"/>
                <a:cs typeface="Arial"/>
              </a:rPr>
              <a:t>khác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đôi 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nét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thể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hiện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ở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giới </a:t>
            </a:r>
            <a:r>
              <a:rPr dirty="0" sz="2400">
                <a:solidFill>
                  <a:srgbClr val="333333"/>
                </a:solidFill>
                <a:latin typeface="Arial"/>
                <a:cs typeface="Arial"/>
              </a:rPr>
              <a:t>tính,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lứa tuổi, thành</a:t>
            </a:r>
            <a:r>
              <a:rPr dirty="0" sz="2400" spc="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33333"/>
                </a:solidFill>
                <a:latin typeface="Arial"/>
                <a:cs typeface="Arial"/>
              </a:rPr>
              <a:t>phần.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9778" y="4281881"/>
            <a:ext cx="7456170" cy="8794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0">
                <a:solidFill>
                  <a:srgbClr val="343940"/>
                </a:solidFill>
                <a:latin typeface="Calibri"/>
                <a:cs typeface="Calibri"/>
              </a:rPr>
              <a:t>Trang </a:t>
            </a:r>
            <a:r>
              <a:rPr dirty="0" sz="2800" spc="-10">
                <a:solidFill>
                  <a:srgbClr val="343940"/>
                </a:solidFill>
                <a:latin typeface="Calibri"/>
                <a:cs typeface="Calibri"/>
              </a:rPr>
              <a:t>phục người </a:t>
            </a:r>
            <a:r>
              <a:rPr dirty="0" sz="2800" spc="-5">
                <a:solidFill>
                  <a:srgbClr val="343940"/>
                </a:solidFill>
                <a:latin typeface="Calibri"/>
                <a:cs typeface="Calibri"/>
              </a:rPr>
              <a:t>Thái, </a:t>
            </a:r>
            <a:r>
              <a:rPr dirty="0" sz="2800" spc="-10">
                <a:solidFill>
                  <a:srgbClr val="343940"/>
                </a:solidFill>
                <a:latin typeface="Calibri"/>
                <a:cs typeface="Calibri"/>
              </a:rPr>
              <a:t>Mường </a:t>
            </a:r>
            <a:r>
              <a:rPr dirty="0" sz="2800" spc="-15">
                <a:solidFill>
                  <a:srgbClr val="343940"/>
                </a:solidFill>
                <a:latin typeface="Calibri"/>
                <a:cs typeface="Calibri"/>
              </a:rPr>
              <a:t>với </a:t>
            </a:r>
            <a:r>
              <a:rPr dirty="0" sz="2800" spc="-10">
                <a:solidFill>
                  <a:srgbClr val="343940"/>
                </a:solidFill>
                <a:latin typeface="Calibri"/>
                <a:cs typeface="Calibri"/>
              </a:rPr>
              <a:t>những </a:t>
            </a:r>
            <a:r>
              <a:rPr dirty="0" sz="2800" spc="-20">
                <a:solidFill>
                  <a:srgbClr val="343940"/>
                </a:solidFill>
                <a:latin typeface="Calibri"/>
                <a:cs typeface="Calibri"/>
              </a:rPr>
              <a:t>gam</a:t>
            </a:r>
            <a:r>
              <a:rPr dirty="0" sz="2800" spc="235">
                <a:solidFill>
                  <a:srgbClr val="343940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343940"/>
                </a:solidFill>
                <a:latin typeface="Calibri"/>
                <a:cs typeface="Calibri"/>
              </a:rPr>
              <a:t>mầu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800" spc="-15">
                <a:solidFill>
                  <a:srgbClr val="343940"/>
                </a:solidFill>
                <a:latin typeface="Calibri"/>
                <a:cs typeface="Calibri"/>
              </a:rPr>
              <a:t>nguyên </a:t>
            </a:r>
            <a:r>
              <a:rPr dirty="0" sz="2800" spc="-10">
                <a:solidFill>
                  <a:srgbClr val="343940"/>
                </a:solidFill>
                <a:latin typeface="Calibri"/>
                <a:cs typeface="Calibri"/>
              </a:rPr>
              <a:t>bản </a:t>
            </a:r>
            <a:r>
              <a:rPr dirty="0" sz="2800" spc="-15">
                <a:solidFill>
                  <a:srgbClr val="343940"/>
                </a:solidFill>
                <a:latin typeface="Calibri"/>
                <a:cs typeface="Calibri"/>
              </a:rPr>
              <a:t>có </a:t>
            </a:r>
            <a:r>
              <a:rPr dirty="0" sz="2800" spc="-5">
                <a:solidFill>
                  <a:srgbClr val="343940"/>
                </a:solidFill>
                <a:latin typeface="Calibri"/>
                <a:cs typeface="Calibri"/>
              </a:rPr>
              <a:t>sự tương </a:t>
            </a:r>
            <a:r>
              <a:rPr dirty="0" sz="2800" spc="-10">
                <a:solidFill>
                  <a:srgbClr val="343940"/>
                </a:solidFill>
                <a:latin typeface="Calibri"/>
                <a:cs typeface="Calibri"/>
              </a:rPr>
              <a:t>phản giữa </a:t>
            </a:r>
            <a:r>
              <a:rPr dirty="0" sz="2800" spc="-5">
                <a:solidFill>
                  <a:srgbClr val="343940"/>
                </a:solidFill>
                <a:latin typeface="Calibri"/>
                <a:cs typeface="Calibri"/>
              </a:rPr>
              <a:t>mầu </a:t>
            </a:r>
            <a:r>
              <a:rPr dirty="0" sz="2800" spc="-35">
                <a:solidFill>
                  <a:srgbClr val="343940"/>
                </a:solidFill>
                <a:latin typeface="Calibri"/>
                <a:cs typeface="Calibri"/>
              </a:rPr>
              <a:t>váy </a:t>
            </a:r>
            <a:r>
              <a:rPr dirty="0" sz="2800" spc="-25">
                <a:solidFill>
                  <a:srgbClr val="343940"/>
                </a:solidFill>
                <a:latin typeface="Calibri"/>
                <a:cs typeface="Calibri"/>
              </a:rPr>
              <a:t>và</a:t>
            </a:r>
            <a:r>
              <a:rPr dirty="0" sz="2800" spc="220">
                <a:solidFill>
                  <a:srgbClr val="343940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343940"/>
                </a:solidFill>
                <a:latin typeface="Calibri"/>
                <a:cs typeface="Calibri"/>
              </a:rPr>
              <a:t>áo.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8204" y="65531"/>
            <a:ext cx="4521708" cy="3003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48200" y="3047"/>
            <a:ext cx="4495800" cy="3066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26693" y="3515105"/>
            <a:ext cx="28562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5" b="1">
                <a:solidFill>
                  <a:srgbClr val="006FC0"/>
                </a:solidFill>
                <a:latin typeface="Calibri"/>
                <a:cs typeface="Calibri"/>
              </a:rPr>
              <a:t>Trang </a:t>
            </a:r>
            <a:r>
              <a:rPr dirty="0" sz="2400" spc="-5" b="1">
                <a:solidFill>
                  <a:srgbClr val="006FC0"/>
                </a:solidFill>
                <a:latin typeface="Calibri"/>
                <a:cs typeface="Calibri"/>
              </a:rPr>
              <a:t>phục </a:t>
            </a:r>
            <a:r>
              <a:rPr dirty="0" sz="2400" b="1">
                <a:solidFill>
                  <a:srgbClr val="006FC0"/>
                </a:solidFill>
                <a:latin typeface="Calibri"/>
                <a:cs typeface="Calibri"/>
              </a:rPr>
              <a:t>người</a:t>
            </a:r>
            <a:r>
              <a:rPr dirty="0" sz="2400" spc="-8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2400" spc="-5" b="1">
                <a:solidFill>
                  <a:srgbClr val="006FC0"/>
                </a:solidFill>
                <a:latin typeface="Calibri"/>
                <a:cs typeface="Calibri"/>
              </a:rPr>
              <a:t>Thái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3854" y="3465652"/>
            <a:ext cx="328358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5" b="1">
                <a:solidFill>
                  <a:srgbClr val="006FC0"/>
                </a:solidFill>
                <a:latin typeface="Calibri"/>
                <a:cs typeface="Calibri"/>
              </a:rPr>
              <a:t>Trang </a:t>
            </a:r>
            <a:r>
              <a:rPr dirty="0" sz="2400" spc="-10" b="1">
                <a:solidFill>
                  <a:srgbClr val="006FC0"/>
                </a:solidFill>
                <a:latin typeface="Calibri"/>
                <a:cs typeface="Calibri"/>
              </a:rPr>
              <a:t>phục </a:t>
            </a:r>
            <a:r>
              <a:rPr dirty="0" sz="2400" b="1">
                <a:solidFill>
                  <a:srgbClr val="006FC0"/>
                </a:solidFill>
                <a:latin typeface="Calibri"/>
                <a:cs typeface="Calibri"/>
              </a:rPr>
              <a:t>người</a:t>
            </a:r>
            <a:r>
              <a:rPr dirty="0" sz="2400" spc="-6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006FC0"/>
                </a:solidFill>
                <a:latin typeface="Calibri"/>
                <a:cs typeface="Calibri"/>
              </a:rPr>
              <a:t>Mường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28835" y="1219200"/>
            <a:ext cx="3310420" cy="3742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04874" y="762364"/>
            <a:ext cx="6635750" cy="4508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95"/>
              </a:lnSpc>
              <a:tabLst>
                <a:tab pos="4602480" algn="l"/>
              </a:tabLst>
            </a:pPr>
            <a:r>
              <a:rPr dirty="0" sz="3200" b="1">
                <a:solidFill>
                  <a:srgbClr val="FF0000"/>
                </a:solidFill>
                <a:latin typeface="Times New Roman"/>
                <a:cs typeface="Times New Roman"/>
              </a:rPr>
              <a:t>HÀNH</a:t>
            </a:r>
            <a:r>
              <a:rPr dirty="0" sz="3200" spc="-1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ĐỘNG	</a:t>
            </a:r>
            <a:r>
              <a:rPr dirty="0" sz="3200" b="1">
                <a:latin typeface="Times New Roman"/>
                <a:cs typeface="Times New Roman"/>
              </a:rPr>
              <a:t>GỒM CÓ</a:t>
            </a:r>
            <a:r>
              <a:rPr dirty="0" sz="3200" spc="-100" b="1">
                <a:latin typeface="Times New Roman"/>
                <a:cs typeface="Times New Roman"/>
              </a:rPr>
              <a:t> </a:t>
            </a:r>
            <a:r>
              <a:rPr dirty="0" sz="3200" b="1">
                <a:latin typeface="Times New Roman"/>
                <a:cs typeface="Times New Roman"/>
              </a:rPr>
              <a:t>2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90600" y="838200"/>
            <a:ext cx="6858000" cy="5501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07835" y="4581144"/>
            <a:ext cx="1021080" cy="14798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93664" y="1219200"/>
            <a:ext cx="1011936" cy="1219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566028" y="247599"/>
            <a:ext cx="3322954" cy="971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3720"/>
              </a:lnSpc>
              <a:spcBef>
                <a:spcPts val="105"/>
              </a:spcBef>
            </a:pPr>
            <a:r>
              <a:rPr dirty="0" sz="3200" spc="5" b="1">
                <a:latin typeface="Times New Roman"/>
                <a:cs typeface="Times New Roman"/>
              </a:rPr>
              <a:t>GỒM </a:t>
            </a:r>
            <a:r>
              <a:rPr dirty="0" sz="3200" b="1">
                <a:latin typeface="Times New Roman"/>
                <a:cs typeface="Times New Roman"/>
              </a:rPr>
              <a:t>CÓ 3</a:t>
            </a:r>
            <a:r>
              <a:rPr dirty="0" sz="3200" spc="-65" b="1">
                <a:latin typeface="Times New Roman"/>
                <a:cs typeface="Times New Roman"/>
              </a:rPr>
              <a:t> </a:t>
            </a:r>
            <a:r>
              <a:rPr dirty="0" sz="3200" spc="-5" b="1">
                <a:latin typeface="Times New Roman"/>
                <a:cs typeface="Times New Roman"/>
              </a:rPr>
              <a:t>CHỮ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ts val="3720"/>
              </a:lnSpc>
            </a:pPr>
            <a:r>
              <a:rPr dirty="0" sz="3200" spc="-5" b="1">
                <a:latin typeface="Times New Roman"/>
                <a:cs typeface="Times New Roman"/>
              </a:rPr>
              <a:t>CHỮ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5844" y="324357"/>
            <a:ext cx="239014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0000"/>
                </a:solidFill>
                <a:latin typeface="Times New Roman"/>
                <a:cs typeface="Times New Roman"/>
              </a:rPr>
              <a:t>VÕ THỊ</a:t>
            </a:r>
            <a:r>
              <a:rPr dirty="0" sz="3200" spc="-14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FF0000"/>
                </a:solidFill>
                <a:latin typeface="Times New Roman"/>
                <a:cs typeface="Times New Roman"/>
              </a:rPr>
              <a:t>SÁU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964" y="137160"/>
            <a:ext cx="4047744" cy="2663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8452" y="126492"/>
            <a:ext cx="4337303" cy="2663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2680" y="2916174"/>
            <a:ext cx="2284730" cy="3308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35">
                <a:latin typeface="Calibri"/>
                <a:cs typeface="Calibri"/>
              </a:rPr>
              <a:t>Trang </a:t>
            </a:r>
            <a:r>
              <a:rPr dirty="0" sz="2000">
                <a:latin typeface="Calibri"/>
                <a:cs typeface="Calibri"/>
              </a:rPr>
              <a:t>phục người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spc="-65">
                <a:latin typeface="Calibri"/>
                <a:cs typeface="Calibri"/>
              </a:rPr>
              <a:t>Tày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71846" y="2975229"/>
            <a:ext cx="249936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35" b="1">
                <a:solidFill>
                  <a:srgbClr val="006FC0"/>
                </a:solidFill>
                <a:latin typeface="Calibri"/>
                <a:cs typeface="Calibri"/>
              </a:rPr>
              <a:t>Trang </a:t>
            </a:r>
            <a:r>
              <a:rPr dirty="0" sz="2000" b="1">
                <a:solidFill>
                  <a:srgbClr val="006FC0"/>
                </a:solidFill>
                <a:latin typeface="Calibri"/>
                <a:cs typeface="Calibri"/>
              </a:rPr>
              <a:t>phục người</a:t>
            </a:r>
            <a:r>
              <a:rPr dirty="0" sz="2000" spc="-4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006FC0"/>
                </a:solidFill>
                <a:latin typeface="Calibri"/>
                <a:cs typeface="Calibri"/>
              </a:rPr>
              <a:t>Nùng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1459" y="3555491"/>
            <a:ext cx="4075176" cy="2154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20979" y="5970523"/>
            <a:ext cx="330454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006FC0"/>
                </a:solidFill>
                <a:latin typeface="Calibri"/>
                <a:cs typeface="Calibri"/>
              </a:rPr>
              <a:t>Hoa </a:t>
            </a:r>
            <a:r>
              <a:rPr dirty="0" sz="1800" spc="-10" b="1">
                <a:solidFill>
                  <a:srgbClr val="006FC0"/>
                </a:solidFill>
                <a:latin typeface="Calibri"/>
                <a:cs typeface="Calibri"/>
              </a:rPr>
              <a:t>văn trên trang </a:t>
            </a:r>
            <a:r>
              <a:rPr dirty="0" sz="1800" b="1">
                <a:solidFill>
                  <a:srgbClr val="006FC0"/>
                </a:solidFill>
                <a:latin typeface="Calibri"/>
                <a:cs typeface="Calibri"/>
              </a:rPr>
              <a:t>phục người</a:t>
            </a:r>
            <a:r>
              <a:rPr dirty="0" sz="1800" spc="-11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z="1800" spc="-60" b="1">
                <a:solidFill>
                  <a:srgbClr val="006FC0"/>
                </a:solidFill>
                <a:latin typeface="Calibri"/>
                <a:cs typeface="Calibri"/>
              </a:rPr>
              <a:t>Tày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32197" y="3695522"/>
            <a:ext cx="4283710" cy="24657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35" b="1">
                <a:solidFill>
                  <a:srgbClr val="343940"/>
                </a:solidFill>
                <a:latin typeface="Calibri"/>
                <a:cs typeface="Calibri"/>
              </a:rPr>
              <a:t>Trang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phục người </a:t>
            </a:r>
            <a:r>
              <a:rPr dirty="0" sz="2000" spc="-80" b="1">
                <a:solidFill>
                  <a:srgbClr val="343940"/>
                </a:solidFill>
                <a:latin typeface="Calibri"/>
                <a:cs typeface="Calibri"/>
              </a:rPr>
              <a:t>Tày,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Nùng </a:t>
            </a:r>
            <a:r>
              <a:rPr dirty="0" sz="2000" spc="-10" b="1">
                <a:solidFill>
                  <a:srgbClr val="343940"/>
                </a:solidFill>
                <a:latin typeface="Calibri"/>
                <a:cs typeface="Calibri"/>
              </a:rPr>
              <a:t>với</a:t>
            </a:r>
            <a:r>
              <a:rPr dirty="0" sz="2000" spc="30" b="1">
                <a:solidFill>
                  <a:srgbClr val="343940"/>
                </a:solidFill>
                <a:latin typeface="Calibri"/>
                <a:cs typeface="Calibri"/>
              </a:rPr>
              <a:t> </a:t>
            </a:r>
            <a:r>
              <a:rPr dirty="0" sz="2000" spc="-15" b="1">
                <a:solidFill>
                  <a:srgbClr val="343940"/>
                </a:solidFill>
                <a:latin typeface="Calibri"/>
                <a:cs typeface="Calibri"/>
              </a:rPr>
              <a:t>gam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màu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đen, </a:t>
            </a: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màu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chàm thể hiện sự</a:t>
            </a:r>
            <a:r>
              <a:rPr dirty="0" sz="2000" spc="-80" b="1">
                <a:solidFill>
                  <a:srgbClr val="343940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kín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2000" spc="-10" b="1">
                <a:solidFill>
                  <a:srgbClr val="343940"/>
                </a:solidFill>
                <a:latin typeface="Calibri"/>
                <a:cs typeface="Calibri"/>
              </a:rPr>
              <a:t>đáo,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dịu dàng của người phụ nữ... </a:t>
            </a: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Màu 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sắc, kiểu </a:t>
            </a:r>
            <a:r>
              <a:rPr dirty="0" sz="2000" spc="5" b="1">
                <a:solidFill>
                  <a:srgbClr val="343940"/>
                </a:solidFill>
                <a:latin typeface="Calibri"/>
                <a:cs typeface="Calibri"/>
              </a:rPr>
              <a:t>dáng,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hoa </a:t>
            </a:r>
            <a:r>
              <a:rPr dirty="0" sz="2000" spc="-10" b="1">
                <a:solidFill>
                  <a:srgbClr val="343940"/>
                </a:solidFill>
                <a:latin typeface="Calibri"/>
                <a:cs typeface="Calibri"/>
              </a:rPr>
              <a:t>văn </a:t>
            </a:r>
            <a:r>
              <a:rPr dirty="0" sz="2000" spc="-15" b="1">
                <a:solidFill>
                  <a:srgbClr val="343940"/>
                </a:solidFill>
                <a:latin typeface="Calibri"/>
                <a:cs typeface="Calibri"/>
              </a:rPr>
              <a:t>hay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đồ </a:t>
            </a:r>
            <a:r>
              <a:rPr dirty="0" sz="2000" spc="-10" b="1">
                <a:solidFill>
                  <a:srgbClr val="343940"/>
                </a:solidFill>
                <a:latin typeface="Calibri"/>
                <a:cs typeface="Calibri"/>
              </a:rPr>
              <a:t>trang</a:t>
            </a:r>
            <a:r>
              <a:rPr dirty="0" sz="2000" spc="-80" b="1">
                <a:solidFill>
                  <a:srgbClr val="3439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sức  cũng </a:t>
            </a: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hết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sức đa </a:t>
            </a:r>
            <a:r>
              <a:rPr dirty="0" sz="2000" spc="5" b="1">
                <a:solidFill>
                  <a:srgbClr val="343940"/>
                </a:solidFill>
                <a:latin typeface="Calibri"/>
                <a:cs typeface="Calibri"/>
              </a:rPr>
              <a:t>dạng,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sinh </a:t>
            </a:r>
            <a:r>
              <a:rPr dirty="0" sz="2000" spc="5" b="1">
                <a:solidFill>
                  <a:srgbClr val="343940"/>
                </a:solidFill>
                <a:latin typeface="Calibri"/>
                <a:cs typeface="Calibri"/>
              </a:rPr>
              <a:t>động,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phản  ánh sâu sắc nhân sinh quan, thế </a:t>
            </a: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giới 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quan </a:t>
            </a:r>
            <a:r>
              <a:rPr dirty="0" sz="2000" spc="-15" b="1">
                <a:solidFill>
                  <a:srgbClr val="343940"/>
                </a:solidFill>
                <a:latin typeface="Calibri"/>
                <a:cs typeface="Calibri"/>
              </a:rPr>
              <a:t>về </a:t>
            </a: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vũ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trụ, </a:t>
            </a:r>
            <a:r>
              <a:rPr dirty="0" sz="2000" spc="-10" b="1">
                <a:solidFill>
                  <a:srgbClr val="343940"/>
                </a:solidFill>
                <a:latin typeface="Calibri"/>
                <a:cs typeface="Calibri"/>
              </a:rPr>
              <a:t>vạn </a:t>
            </a:r>
            <a:r>
              <a:rPr dirty="0" sz="2000" spc="-20" b="1">
                <a:solidFill>
                  <a:srgbClr val="343940"/>
                </a:solidFill>
                <a:latin typeface="Calibri"/>
                <a:cs typeface="Calibri"/>
              </a:rPr>
              <a:t>vật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cũng như phong  tục, </a:t>
            </a:r>
            <a:r>
              <a:rPr dirty="0" sz="2000" spc="-10" b="1">
                <a:solidFill>
                  <a:srgbClr val="343940"/>
                </a:solidFill>
                <a:latin typeface="Calibri"/>
                <a:cs typeface="Calibri"/>
              </a:rPr>
              <a:t>tập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quán, sinh </a:t>
            </a: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hoạt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của </a:t>
            </a:r>
            <a:r>
              <a:rPr dirty="0" sz="2000" spc="-5" b="1">
                <a:solidFill>
                  <a:srgbClr val="343940"/>
                </a:solidFill>
                <a:latin typeface="Calibri"/>
                <a:cs typeface="Calibri"/>
              </a:rPr>
              <a:t>cộng</a:t>
            </a:r>
            <a:r>
              <a:rPr dirty="0" sz="2000" spc="-105" b="1">
                <a:solidFill>
                  <a:srgbClr val="343940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343940"/>
                </a:solidFill>
                <a:latin typeface="Calibri"/>
                <a:cs typeface="Calibri"/>
              </a:rPr>
              <a:t>đồng.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137540"/>
            <a:ext cx="8754745" cy="63436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95"/>
              </a:lnSpc>
              <a:spcBef>
                <a:spcPts val="100"/>
              </a:spcBef>
            </a:pPr>
            <a:r>
              <a:rPr dirty="0" sz="2000">
                <a:solidFill>
                  <a:srgbClr val="FF0000"/>
                </a:solidFill>
                <a:latin typeface="Roboto"/>
                <a:cs typeface="Roboto"/>
              </a:rPr>
              <a:t>* Kỹ thuật</a:t>
            </a:r>
            <a:r>
              <a:rPr dirty="0" sz="2000" spc="-5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dirty="0" sz="2000">
                <a:solidFill>
                  <a:srgbClr val="FF0000"/>
                </a:solidFill>
                <a:latin typeface="Roboto"/>
                <a:cs typeface="Roboto"/>
              </a:rPr>
              <a:t>batik</a:t>
            </a:r>
            <a:endParaRPr sz="2000">
              <a:latin typeface="Roboto"/>
              <a:cs typeface="Roboto"/>
            </a:endParaRPr>
          </a:p>
          <a:p>
            <a:pPr marL="12700">
              <a:lnSpc>
                <a:spcPts val="2395"/>
              </a:lnSpc>
            </a:pPr>
            <a:r>
              <a:rPr dirty="0" sz="2000" b="0">
                <a:solidFill>
                  <a:srgbClr val="000000"/>
                </a:solidFill>
                <a:latin typeface="Roboto"/>
                <a:cs typeface="Roboto"/>
              </a:rPr>
              <a:t>Kỹ </a:t>
            </a:r>
            <a:r>
              <a:rPr dirty="0" sz="2000" spc="-5" b="0">
                <a:solidFill>
                  <a:srgbClr val="000000"/>
                </a:solidFill>
                <a:latin typeface="Roboto"/>
                <a:cs typeface="Roboto"/>
              </a:rPr>
              <a:t>thuật này </a:t>
            </a:r>
            <a:r>
              <a:rPr dirty="0" sz="2000" b="0">
                <a:solidFill>
                  <a:srgbClr val="000000"/>
                </a:solidFill>
                <a:latin typeface="Roboto"/>
                <a:cs typeface="Roboto"/>
              </a:rPr>
              <a:t>được sử dụng phổ biến ở </a:t>
            </a:r>
            <a:r>
              <a:rPr dirty="0" sz="2000" spc="-5" b="0">
                <a:solidFill>
                  <a:srgbClr val="000000"/>
                </a:solidFill>
                <a:latin typeface="Roboto"/>
                <a:cs typeface="Roboto"/>
              </a:rPr>
              <a:t>người H’Mông </a:t>
            </a:r>
            <a:r>
              <a:rPr dirty="0" sz="2000" b="0">
                <a:solidFill>
                  <a:srgbClr val="000000"/>
                </a:solidFill>
                <a:latin typeface="Roboto"/>
                <a:cs typeface="Roboto"/>
              </a:rPr>
              <a:t>và Dao Tiền. </a:t>
            </a:r>
            <a:r>
              <a:rPr dirty="0" sz="2000" spc="-5" b="0">
                <a:solidFill>
                  <a:srgbClr val="000000"/>
                </a:solidFill>
                <a:latin typeface="Roboto"/>
                <a:cs typeface="Roboto"/>
              </a:rPr>
              <a:t>Người ta</a:t>
            </a:r>
            <a:r>
              <a:rPr dirty="0" sz="2000" spc="-35" b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dirty="0" sz="2000" b="0">
                <a:solidFill>
                  <a:srgbClr val="000000"/>
                </a:solidFill>
                <a:latin typeface="Roboto"/>
                <a:cs typeface="Roboto"/>
              </a:rPr>
              <a:t>vẽ</a:t>
            </a:r>
            <a:endParaRPr sz="20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334" y="745312"/>
            <a:ext cx="8449945" cy="6350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2395"/>
              </a:lnSpc>
              <a:spcBef>
                <a:spcPts val="105"/>
              </a:spcBef>
            </a:pPr>
            <a:r>
              <a:rPr dirty="0" sz="2000">
                <a:latin typeface="Roboto"/>
                <a:cs typeface="Roboto"/>
              </a:rPr>
              <a:t>hoa văn bằng sáp </a:t>
            </a:r>
            <a:r>
              <a:rPr dirty="0" sz="2000" spc="-5">
                <a:latin typeface="Roboto"/>
                <a:cs typeface="Roboto"/>
              </a:rPr>
              <a:t>ong </a:t>
            </a:r>
            <a:r>
              <a:rPr dirty="0" sz="2000">
                <a:latin typeface="Roboto"/>
                <a:cs typeface="Roboto"/>
              </a:rPr>
              <a:t>bằng </a:t>
            </a:r>
            <a:r>
              <a:rPr dirty="0" sz="2000" spc="-5">
                <a:latin typeface="Roboto"/>
                <a:cs typeface="Roboto"/>
              </a:rPr>
              <a:t>cách nhúng </a:t>
            </a:r>
            <a:r>
              <a:rPr dirty="0" sz="2000">
                <a:latin typeface="Roboto"/>
                <a:cs typeface="Roboto"/>
              </a:rPr>
              <a:t>bút vẽ vào sáp </a:t>
            </a:r>
            <a:r>
              <a:rPr dirty="0" sz="2000" spc="-5">
                <a:latin typeface="Roboto"/>
                <a:cs typeface="Roboto"/>
              </a:rPr>
              <a:t>ong </a:t>
            </a:r>
            <a:r>
              <a:rPr dirty="0" sz="2000">
                <a:latin typeface="Roboto"/>
                <a:cs typeface="Roboto"/>
              </a:rPr>
              <a:t>nấu </a:t>
            </a:r>
            <a:r>
              <a:rPr dirty="0" sz="2000" spc="-5">
                <a:latin typeface="Roboto"/>
                <a:cs typeface="Roboto"/>
              </a:rPr>
              <a:t>chảy </a:t>
            </a:r>
            <a:r>
              <a:rPr dirty="0" sz="2000">
                <a:latin typeface="Roboto"/>
                <a:cs typeface="Roboto"/>
              </a:rPr>
              <a:t>rồi</a:t>
            </a:r>
            <a:r>
              <a:rPr dirty="0" sz="2000" spc="-15">
                <a:latin typeface="Roboto"/>
                <a:cs typeface="Roboto"/>
              </a:rPr>
              <a:t> </a:t>
            </a:r>
            <a:r>
              <a:rPr dirty="0" sz="2000">
                <a:latin typeface="Roboto"/>
                <a:cs typeface="Roboto"/>
              </a:rPr>
              <a:t>vẽ</a:t>
            </a:r>
            <a:endParaRPr sz="2000">
              <a:latin typeface="Roboto"/>
              <a:cs typeface="Roboto"/>
            </a:endParaRPr>
          </a:p>
          <a:p>
            <a:pPr marL="12700">
              <a:lnSpc>
                <a:spcPts val="2395"/>
              </a:lnSpc>
            </a:pPr>
            <a:r>
              <a:rPr dirty="0" sz="2000">
                <a:latin typeface="Roboto"/>
                <a:cs typeface="Roboto"/>
              </a:rPr>
              <a:t>lên vải </a:t>
            </a:r>
            <a:r>
              <a:rPr dirty="0" sz="2000" spc="-5">
                <a:latin typeface="Roboto"/>
                <a:cs typeface="Roboto"/>
              </a:rPr>
              <a:t>mộc các </a:t>
            </a:r>
            <a:r>
              <a:rPr dirty="0" sz="2000">
                <a:latin typeface="Roboto"/>
                <a:cs typeface="Roboto"/>
              </a:rPr>
              <a:t>họa tiết hoa</a:t>
            </a:r>
            <a:r>
              <a:rPr dirty="0" sz="2000" spc="-45">
                <a:latin typeface="Roboto"/>
                <a:cs typeface="Roboto"/>
              </a:rPr>
              <a:t> </a:t>
            </a:r>
            <a:r>
              <a:rPr dirty="0" sz="2000" spc="-5">
                <a:latin typeface="Roboto"/>
                <a:cs typeface="Roboto"/>
              </a:rPr>
              <a:t>văn.</a:t>
            </a:r>
            <a:endParaRPr sz="2000">
              <a:latin typeface="Roboto"/>
              <a:cs typeface="Robo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1063" y="1527047"/>
            <a:ext cx="4175760" cy="2788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72000" y="1499616"/>
            <a:ext cx="4267200" cy="2833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46303" y="4637741"/>
            <a:ext cx="3112770" cy="586740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marL="12700" marR="5080">
              <a:lnSpc>
                <a:spcPts val="2140"/>
              </a:lnSpc>
              <a:spcBef>
                <a:spcPts val="285"/>
              </a:spcBef>
            </a:pPr>
            <a:r>
              <a:rPr dirty="0" sz="1900" spc="-60" b="1" i="1">
                <a:solidFill>
                  <a:srgbClr val="006FC0"/>
                </a:solidFill>
                <a:latin typeface="Roboto"/>
                <a:cs typeface="Roboto"/>
              </a:rPr>
              <a:t>Hoa </a:t>
            </a:r>
            <a:r>
              <a:rPr dirty="0" sz="1900" spc="-55" b="1" i="1">
                <a:solidFill>
                  <a:srgbClr val="006FC0"/>
                </a:solidFill>
                <a:latin typeface="Roboto"/>
                <a:cs typeface="Roboto"/>
              </a:rPr>
              <a:t>văn thêu </a:t>
            </a:r>
            <a:r>
              <a:rPr dirty="0" sz="1900" spc="-60" b="1" i="1">
                <a:solidFill>
                  <a:srgbClr val="006FC0"/>
                </a:solidFill>
                <a:latin typeface="Roboto"/>
                <a:cs typeface="Roboto"/>
              </a:rPr>
              <a:t>chữ </a:t>
            </a:r>
            <a:r>
              <a:rPr dirty="0" sz="1900" spc="-55" b="1" i="1">
                <a:solidFill>
                  <a:srgbClr val="006FC0"/>
                </a:solidFill>
                <a:latin typeface="Roboto"/>
                <a:cs typeface="Roboto"/>
              </a:rPr>
              <a:t>vạn đơn,</a:t>
            </a:r>
            <a:r>
              <a:rPr dirty="0" sz="1900" spc="-160" b="1" i="1">
                <a:solidFill>
                  <a:srgbClr val="006FC0"/>
                </a:solidFill>
                <a:latin typeface="Roboto"/>
                <a:cs typeface="Roboto"/>
              </a:rPr>
              <a:t> </a:t>
            </a:r>
            <a:r>
              <a:rPr dirty="0" sz="1900" spc="-60" b="1" i="1">
                <a:solidFill>
                  <a:srgbClr val="006FC0"/>
                </a:solidFill>
                <a:latin typeface="Roboto"/>
                <a:cs typeface="Roboto"/>
              </a:rPr>
              <a:t>chữ  </a:t>
            </a:r>
            <a:r>
              <a:rPr dirty="0" sz="1900" spc="-55" b="1" i="1">
                <a:solidFill>
                  <a:srgbClr val="006FC0"/>
                </a:solidFill>
                <a:latin typeface="Roboto"/>
                <a:cs typeface="Roboto"/>
              </a:rPr>
              <a:t>vạn kép của dân tộc</a:t>
            </a:r>
            <a:r>
              <a:rPr dirty="0" sz="1900" spc="-105" b="1" i="1">
                <a:solidFill>
                  <a:srgbClr val="006FC0"/>
                </a:solidFill>
                <a:latin typeface="Roboto"/>
                <a:cs typeface="Roboto"/>
              </a:rPr>
              <a:t> </a:t>
            </a:r>
            <a:r>
              <a:rPr dirty="0" sz="1900" spc="-60" b="1" i="1">
                <a:solidFill>
                  <a:srgbClr val="006FC0"/>
                </a:solidFill>
                <a:latin typeface="Roboto"/>
                <a:cs typeface="Roboto"/>
              </a:rPr>
              <a:t>Dao</a:t>
            </a:r>
            <a:endParaRPr sz="1900">
              <a:latin typeface="Roboto"/>
              <a:cs typeface="Robo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1628" y="4634693"/>
            <a:ext cx="4075429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60" b="1" i="1">
                <a:solidFill>
                  <a:srgbClr val="006FC0"/>
                </a:solidFill>
                <a:latin typeface="Roboto"/>
                <a:cs typeface="Roboto"/>
              </a:rPr>
              <a:t>Hoa </a:t>
            </a:r>
            <a:r>
              <a:rPr dirty="0" sz="1900" spc="-55" b="1" i="1">
                <a:solidFill>
                  <a:srgbClr val="006FC0"/>
                </a:solidFill>
                <a:latin typeface="Roboto"/>
                <a:cs typeface="Roboto"/>
              </a:rPr>
              <a:t>văn bằng sáp ong của dân tộc</a:t>
            </a:r>
            <a:r>
              <a:rPr dirty="0" sz="1900" spc="-135" b="1" i="1">
                <a:solidFill>
                  <a:srgbClr val="006FC0"/>
                </a:solidFill>
                <a:latin typeface="Roboto"/>
                <a:cs typeface="Roboto"/>
              </a:rPr>
              <a:t> </a:t>
            </a:r>
            <a:r>
              <a:rPr dirty="0" sz="1900" spc="-70" b="1" i="1">
                <a:solidFill>
                  <a:srgbClr val="006FC0"/>
                </a:solidFill>
                <a:latin typeface="Roboto"/>
                <a:cs typeface="Roboto"/>
              </a:rPr>
              <a:t>Mông</a:t>
            </a:r>
            <a:endParaRPr sz="19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34" y="281686"/>
            <a:ext cx="8366759" cy="1242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95"/>
              </a:lnSpc>
              <a:spcBef>
                <a:spcPts val="100"/>
              </a:spcBef>
            </a:pPr>
            <a:r>
              <a:rPr dirty="0" sz="2000" b="1">
                <a:solidFill>
                  <a:srgbClr val="FF0000"/>
                </a:solidFill>
                <a:latin typeface="Roboto"/>
                <a:cs typeface="Roboto"/>
              </a:rPr>
              <a:t>* Kỹ thuật chắp</a:t>
            </a:r>
            <a:r>
              <a:rPr dirty="0" sz="2000" spc="-10" b="1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dirty="0" sz="2000" spc="-5" b="1">
                <a:solidFill>
                  <a:srgbClr val="FF0000"/>
                </a:solidFill>
                <a:latin typeface="Roboto"/>
                <a:cs typeface="Roboto"/>
              </a:rPr>
              <a:t>vải</a:t>
            </a:r>
            <a:endParaRPr sz="2000">
              <a:latin typeface="Roboto"/>
              <a:cs typeface="Roboto"/>
            </a:endParaRPr>
          </a:p>
          <a:p>
            <a:pPr marL="12700">
              <a:lnSpc>
                <a:spcPts val="2395"/>
              </a:lnSpc>
            </a:pPr>
            <a:r>
              <a:rPr dirty="0" sz="2000">
                <a:latin typeface="Roboto"/>
                <a:cs typeface="Roboto"/>
              </a:rPr>
              <a:t>Chắp vải là kỹ </a:t>
            </a:r>
            <a:r>
              <a:rPr dirty="0" sz="2000" spc="-5">
                <a:latin typeface="Roboto"/>
                <a:cs typeface="Roboto"/>
              </a:rPr>
              <a:t>thuật </a:t>
            </a:r>
            <a:r>
              <a:rPr dirty="0" sz="2000">
                <a:latin typeface="Roboto"/>
                <a:cs typeface="Roboto"/>
              </a:rPr>
              <a:t>tạo hoa văn bằng nhiều miếng vải </a:t>
            </a:r>
            <a:r>
              <a:rPr dirty="0" sz="2000" spc="-5">
                <a:latin typeface="Roboto"/>
                <a:cs typeface="Roboto"/>
              </a:rPr>
              <a:t>nhỏ, </a:t>
            </a:r>
            <a:r>
              <a:rPr dirty="0" sz="2000">
                <a:latin typeface="Roboto"/>
                <a:cs typeface="Roboto"/>
              </a:rPr>
              <a:t>màu </a:t>
            </a:r>
            <a:r>
              <a:rPr dirty="0" sz="2000" spc="-5">
                <a:latin typeface="Roboto"/>
                <a:cs typeface="Roboto"/>
              </a:rPr>
              <a:t>sắc</a:t>
            </a:r>
            <a:r>
              <a:rPr dirty="0" sz="2000" spc="-70">
                <a:latin typeface="Roboto"/>
                <a:cs typeface="Roboto"/>
              </a:rPr>
              <a:t> </a:t>
            </a:r>
            <a:r>
              <a:rPr dirty="0" sz="2000">
                <a:latin typeface="Roboto"/>
                <a:cs typeface="Roboto"/>
              </a:rPr>
              <a:t>khác</a:t>
            </a:r>
            <a:endParaRPr sz="2000">
              <a:latin typeface="Roboto"/>
              <a:cs typeface="Roboto"/>
            </a:endParaRPr>
          </a:p>
          <a:p>
            <a:pPr marL="12700" marR="5080">
              <a:lnSpc>
                <a:spcPts val="2390"/>
              </a:lnSpc>
              <a:spcBef>
                <a:spcPts val="90"/>
              </a:spcBef>
            </a:pPr>
            <a:r>
              <a:rPr dirty="0" sz="2000" spc="-5">
                <a:latin typeface="Roboto"/>
                <a:cs typeface="Roboto"/>
              </a:rPr>
              <a:t>nhau </a:t>
            </a:r>
            <a:r>
              <a:rPr dirty="0" sz="2000">
                <a:latin typeface="Roboto"/>
                <a:cs typeface="Roboto"/>
              </a:rPr>
              <a:t>khâu lên trên </a:t>
            </a:r>
            <a:r>
              <a:rPr dirty="0" sz="2000" spc="-5">
                <a:latin typeface="Roboto"/>
                <a:cs typeface="Roboto"/>
              </a:rPr>
              <a:t>một </a:t>
            </a:r>
            <a:r>
              <a:rPr dirty="0" sz="2000">
                <a:latin typeface="Roboto"/>
                <a:cs typeface="Roboto"/>
              </a:rPr>
              <a:t>tấm vải đơn </a:t>
            </a:r>
            <a:r>
              <a:rPr dirty="0" sz="2000" spc="-5">
                <a:latin typeface="Roboto"/>
                <a:cs typeface="Roboto"/>
              </a:rPr>
              <a:t>sắc, </a:t>
            </a:r>
            <a:r>
              <a:rPr dirty="0" sz="2000">
                <a:latin typeface="Roboto"/>
                <a:cs typeface="Roboto"/>
              </a:rPr>
              <a:t>đây là </a:t>
            </a:r>
            <a:r>
              <a:rPr dirty="0" sz="2000" spc="-5">
                <a:latin typeface="Roboto"/>
                <a:cs typeface="Roboto"/>
              </a:rPr>
              <a:t>một </a:t>
            </a:r>
            <a:r>
              <a:rPr dirty="0" sz="2000">
                <a:latin typeface="Roboto"/>
                <a:cs typeface="Roboto"/>
              </a:rPr>
              <a:t>kỹ </a:t>
            </a:r>
            <a:r>
              <a:rPr dirty="0" sz="2000" spc="-5">
                <a:latin typeface="Roboto"/>
                <a:cs typeface="Roboto"/>
              </a:rPr>
              <a:t>thuật </a:t>
            </a:r>
            <a:r>
              <a:rPr dirty="0" sz="2000">
                <a:latin typeface="Roboto"/>
                <a:cs typeface="Roboto"/>
              </a:rPr>
              <a:t>được sử dụng  phổ biến ở dân </a:t>
            </a:r>
            <a:r>
              <a:rPr dirty="0" sz="2000" spc="-5">
                <a:latin typeface="Roboto"/>
                <a:cs typeface="Roboto"/>
              </a:rPr>
              <a:t>tộc </a:t>
            </a:r>
            <a:r>
              <a:rPr dirty="0" sz="2000">
                <a:latin typeface="Roboto"/>
                <a:cs typeface="Roboto"/>
              </a:rPr>
              <a:t>Lô Lô đen, Lô Lô hoa, </a:t>
            </a:r>
            <a:r>
              <a:rPr dirty="0" sz="2000" spc="-5">
                <a:latin typeface="Roboto"/>
                <a:cs typeface="Roboto"/>
              </a:rPr>
              <a:t>Pu </a:t>
            </a:r>
            <a:r>
              <a:rPr dirty="0" sz="2000">
                <a:latin typeface="Roboto"/>
                <a:cs typeface="Roboto"/>
              </a:rPr>
              <a:t>Péo và</a:t>
            </a:r>
            <a:r>
              <a:rPr dirty="0" sz="2000" spc="-95">
                <a:latin typeface="Roboto"/>
                <a:cs typeface="Roboto"/>
              </a:rPr>
              <a:t> </a:t>
            </a:r>
            <a:r>
              <a:rPr dirty="0" sz="2000" spc="-5">
                <a:latin typeface="Roboto"/>
                <a:cs typeface="Roboto"/>
              </a:rPr>
              <a:t>H’Mông.</a:t>
            </a:r>
            <a:endParaRPr sz="2000">
              <a:latin typeface="Roboto"/>
              <a:cs typeface="Robo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6823" y="1748027"/>
            <a:ext cx="3517391" cy="3340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392167" y="1757172"/>
            <a:ext cx="4262628" cy="32400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90473" y="5580209"/>
            <a:ext cx="3585210" cy="86042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just" marL="12700" marR="5080">
              <a:lnSpc>
                <a:spcPct val="94200"/>
              </a:lnSpc>
              <a:spcBef>
                <a:spcPts val="229"/>
              </a:spcBef>
            </a:pPr>
            <a:r>
              <a:rPr dirty="0" sz="1900" spc="-70" b="1" i="1">
                <a:solidFill>
                  <a:srgbClr val="006FC0"/>
                </a:solidFill>
                <a:latin typeface="Roboto"/>
                <a:cs typeface="Roboto"/>
              </a:rPr>
              <a:t>Mô </a:t>
            </a:r>
            <a:r>
              <a:rPr dirty="0" sz="1900" spc="-40" b="1" i="1">
                <a:solidFill>
                  <a:srgbClr val="006FC0"/>
                </a:solidFill>
                <a:latin typeface="Roboto"/>
                <a:cs typeface="Roboto"/>
              </a:rPr>
              <a:t>típ </a:t>
            </a:r>
            <a:r>
              <a:rPr dirty="0" sz="1900" spc="-55" b="1" i="1">
                <a:solidFill>
                  <a:srgbClr val="006FC0"/>
                </a:solidFill>
                <a:latin typeface="Roboto"/>
                <a:cs typeface="Roboto"/>
              </a:rPr>
              <a:t>ngôi sao tám cánh xuất </a:t>
            </a:r>
            <a:r>
              <a:rPr dirty="0" sz="1900" spc="-50" b="1" i="1">
                <a:solidFill>
                  <a:srgbClr val="006FC0"/>
                </a:solidFill>
                <a:latin typeface="Roboto"/>
                <a:cs typeface="Roboto"/>
              </a:rPr>
              <a:t>hiện  </a:t>
            </a:r>
            <a:r>
              <a:rPr dirty="0" sz="1900" spc="-50" b="1" i="1">
                <a:solidFill>
                  <a:srgbClr val="006FC0"/>
                </a:solidFill>
                <a:latin typeface="Roboto"/>
                <a:cs typeface="Roboto"/>
              </a:rPr>
              <a:t>trên </a:t>
            </a:r>
            <a:r>
              <a:rPr dirty="0" sz="1900" spc="-55" b="1" i="1">
                <a:solidFill>
                  <a:srgbClr val="006FC0"/>
                </a:solidFill>
                <a:latin typeface="Roboto"/>
                <a:cs typeface="Roboto"/>
              </a:rPr>
              <a:t>nhiều trang </a:t>
            </a:r>
            <a:r>
              <a:rPr dirty="0" sz="1900" spc="-40" b="1" i="1">
                <a:solidFill>
                  <a:srgbClr val="006FC0"/>
                </a:solidFill>
                <a:latin typeface="Roboto"/>
                <a:cs typeface="Roboto"/>
              </a:rPr>
              <a:t>trí </a:t>
            </a:r>
            <a:r>
              <a:rPr dirty="0" sz="1900" spc="-55" b="1" i="1">
                <a:solidFill>
                  <a:srgbClr val="006FC0"/>
                </a:solidFill>
                <a:latin typeface="Roboto"/>
                <a:cs typeface="Roboto"/>
              </a:rPr>
              <a:t>của các dân tộc  </a:t>
            </a:r>
            <a:r>
              <a:rPr dirty="0" sz="1900" spc="-65" b="1" i="1">
                <a:solidFill>
                  <a:srgbClr val="006FC0"/>
                </a:solidFill>
                <a:latin typeface="Roboto"/>
                <a:cs typeface="Roboto"/>
              </a:rPr>
              <a:t>nhưng </a:t>
            </a:r>
            <a:r>
              <a:rPr dirty="0" sz="1900" spc="-50" b="1" i="1">
                <a:solidFill>
                  <a:srgbClr val="006FC0"/>
                </a:solidFill>
                <a:latin typeface="Roboto"/>
                <a:cs typeface="Roboto"/>
              </a:rPr>
              <a:t>có </a:t>
            </a:r>
            <a:r>
              <a:rPr dirty="0" sz="1900" spc="-60" b="1" i="1">
                <a:solidFill>
                  <a:srgbClr val="006FC0"/>
                </a:solidFill>
                <a:latin typeface="Roboto"/>
                <a:cs typeface="Roboto"/>
              </a:rPr>
              <a:t>những </a:t>
            </a:r>
            <a:r>
              <a:rPr dirty="0" sz="1900" spc="-50" b="1" i="1">
                <a:solidFill>
                  <a:srgbClr val="006FC0"/>
                </a:solidFill>
                <a:latin typeface="Roboto"/>
                <a:cs typeface="Roboto"/>
              </a:rPr>
              <a:t>biến </a:t>
            </a:r>
            <a:r>
              <a:rPr dirty="0" sz="1900" spc="-55" b="1" i="1">
                <a:solidFill>
                  <a:srgbClr val="006FC0"/>
                </a:solidFill>
                <a:latin typeface="Roboto"/>
                <a:cs typeface="Roboto"/>
              </a:rPr>
              <a:t>thể </a:t>
            </a:r>
            <a:r>
              <a:rPr dirty="0" sz="1900" spc="-60" b="1" i="1">
                <a:solidFill>
                  <a:srgbClr val="006FC0"/>
                </a:solidFill>
                <a:latin typeface="Roboto"/>
                <a:cs typeface="Roboto"/>
              </a:rPr>
              <a:t>khác</a:t>
            </a:r>
            <a:r>
              <a:rPr dirty="0" sz="1900" spc="-160" b="1" i="1">
                <a:solidFill>
                  <a:srgbClr val="006FC0"/>
                </a:solidFill>
                <a:latin typeface="Roboto"/>
                <a:cs typeface="Roboto"/>
              </a:rPr>
              <a:t> </a:t>
            </a:r>
            <a:r>
              <a:rPr dirty="0" sz="1900" spc="-60" b="1" i="1">
                <a:solidFill>
                  <a:srgbClr val="006FC0"/>
                </a:solidFill>
                <a:latin typeface="Roboto"/>
                <a:cs typeface="Roboto"/>
              </a:rPr>
              <a:t>nhau</a:t>
            </a:r>
            <a:endParaRPr sz="190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05883" y="5574235"/>
            <a:ext cx="3655695" cy="3473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00" spc="-65" b="1" i="1">
                <a:latin typeface="Roboto"/>
                <a:cs typeface="Roboto"/>
              </a:rPr>
              <a:t>Hoa </a:t>
            </a:r>
            <a:r>
              <a:rPr dirty="0" sz="2100" spc="-50" b="1" i="1">
                <a:latin typeface="Roboto"/>
                <a:cs typeface="Roboto"/>
              </a:rPr>
              <a:t>văn thêu </a:t>
            </a:r>
            <a:r>
              <a:rPr dirty="0" sz="2100" spc="-55" b="1" i="1">
                <a:latin typeface="Roboto"/>
                <a:cs typeface="Roboto"/>
              </a:rPr>
              <a:t>của </a:t>
            </a:r>
            <a:r>
              <a:rPr dirty="0" u="sng" sz="2100" spc="-55" b="1" i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Roboto"/>
                <a:cs typeface="Roboto"/>
                <a:hlinkClick r:id="rId4"/>
              </a:rPr>
              <a:t>dân </a:t>
            </a:r>
            <a:r>
              <a:rPr dirty="0" u="sng" sz="2100" spc="-50" b="1" i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Roboto"/>
                <a:cs typeface="Roboto"/>
                <a:hlinkClick r:id="rId4"/>
              </a:rPr>
              <a:t>tộc </a:t>
            </a:r>
            <a:r>
              <a:rPr dirty="0" u="sng" sz="2100" spc="-60" b="1" i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Roboto"/>
                <a:cs typeface="Roboto"/>
                <a:hlinkClick r:id="rId4"/>
              </a:rPr>
              <a:t>Phù</a:t>
            </a:r>
            <a:r>
              <a:rPr dirty="0" u="sng" sz="2100" spc="-185" b="1" i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Roboto"/>
                <a:cs typeface="Roboto"/>
                <a:hlinkClick r:id="rId4"/>
              </a:rPr>
              <a:t> </a:t>
            </a:r>
            <a:r>
              <a:rPr dirty="0" u="sng" sz="2100" spc="-60" b="1" i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Roboto"/>
                <a:cs typeface="Roboto"/>
                <a:hlinkClick r:id="rId4"/>
              </a:rPr>
              <a:t>Lá</a:t>
            </a:r>
            <a:endParaRPr sz="21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994" y="1197102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13028" y="52832"/>
            <a:ext cx="6409055" cy="970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 b="1">
                <a:solidFill>
                  <a:srgbClr val="000099"/>
                </a:solidFill>
                <a:latin typeface="Times New Roman"/>
                <a:cs typeface="Times New Roman"/>
              </a:rPr>
              <a:t>HOẠT ĐỘNG</a:t>
            </a:r>
            <a:r>
              <a:rPr dirty="0" sz="3000" spc="-50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000099"/>
                </a:solidFill>
                <a:latin typeface="Times New Roman"/>
                <a:cs typeface="Times New Roman"/>
              </a:rPr>
              <a:t>5</a:t>
            </a:r>
            <a:endParaRPr sz="3000">
              <a:latin typeface="Times New Roman"/>
              <a:cs typeface="Times New Roman"/>
            </a:endParaRPr>
          </a:p>
          <a:p>
            <a:pPr marL="1303020">
              <a:lnSpc>
                <a:spcPct val="100000"/>
              </a:lnSpc>
              <a:spcBef>
                <a:spcPts val="5"/>
              </a:spcBef>
            </a:pPr>
            <a:r>
              <a:rPr dirty="0" sz="3200" b="1">
                <a:solidFill>
                  <a:srgbClr val="006FC0"/>
                </a:solidFill>
                <a:latin typeface="Times New Roman"/>
                <a:cs typeface="Times New Roman"/>
              </a:rPr>
              <a:t>VẬN DỤNG – PHÁT</a:t>
            </a:r>
            <a:r>
              <a:rPr dirty="0" sz="3200" spc="-210" b="1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006FC0"/>
                </a:solidFill>
                <a:latin typeface="Times New Roman"/>
                <a:cs typeface="Times New Roman"/>
              </a:rPr>
              <a:t>TRIỂN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39665" y="6027521"/>
            <a:ext cx="32213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entury Gothic"/>
                <a:cs typeface="Century Gothic"/>
              </a:rPr>
              <a:t>https://youtu.be/OIX0l2y7c6s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3152" y="1965197"/>
            <a:ext cx="4373880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entury Gothic"/>
                <a:cs typeface="Century Gothic"/>
              </a:rPr>
              <a:t>h</a:t>
            </a:r>
            <a:r>
              <a:rPr dirty="0" sz="1800" spc="-15">
                <a:latin typeface="Century Gothic"/>
                <a:cs typeface="Century Gothic"/>
              </a:rPr>
              <a:t>tt</a:t>
            </a:r>
            <a:r>
              <a:rPr dirty="0" sz="1800" spc="-5">
                <a:latin typeface="Century Gothic"/>
                <a:cs typeface="Century Gothic"/>
              </a:rPr>
              <a:t>p</a:t>
            </a:r>
            <a:r>
              <a:rPr dirty="0" sz="1800" spc="-10">
                <a:latin typeface="Century Gothic"/>
                <a:cs typeface="Century Gothic"/>
              </a:rPr>
              <a:t>s</a:t>
            </a:r>
            <a:r>
              <a:rPr dirty="0" sz="1800" spc="-20">
                <a:latin typeface="Century Gothic"/>
                <a:cs typeface="Century Gothic"/>
              </a:rPr>
              <a:t>:</a:t>
            </a:r>
            <a:r>
              <a:rPr dirty="0" sz="1800">
                <a:latin typeface="Century Gothic"/>
                <a:cs typeface="Century Gothic"/>
              </a:rPr>
              <a:t>/</a:t>
            </a:r>
            <a:r>
              <a:rPr dirty="0" sz="1800" spc="5">
                <a:latin typeface="Century Gothic"/>
                <a:cs typeface="Century Gothic"/>
              </a:rPr>
              <a:t>/</a:t>
            </a:r>
            <a:r>
              <a:rPr dirty="0" sz="1800" spc="-5">
                <a:latin typeface="Century Gothic"/>
                <a:cs typeface="Century Gothic"/>
              </a:rPr>
              <a:t>b</a:t>
            </a:r>
            <a:r>
              <a:rPr dirty="0" sz="1800" spc="-10">
                <a:latin typeface="Century Gothic"/>
                <a:cs typeface="Century Gothic"/>
              </a:rPr>
              <a:t>a</a:t>
            </a:r>
            <a:r>
              <a:rPr dirty="0" sz="1800">
                <a:latin typeface="Century Gothic"/>
                <a:cs typeface="Century Gothic"/>
              </a:rPr>
              <a:t>oc</a:t>
            </a:r>
            <a:r>
              <a:rPr dirty="0" sz="1800" spc="-10">
                <a:latin typeface="Century Gothic"/>
                <a:cs typeface="Century Gothic"/>
              </a:rPr>
              <a:t>a</a:t>
            </a:r>
            <a:r>
              <a:rPr dirty="0" sz="1800">
                <a:latin typeface="Century Gothic"/>
                <a:cs typeface="Century Gothic"/>
              </a:rPr>
              <a:t>o</a:t>
            </a:r>
            <a:r>
              <a:rPr dirty="0" sz="1800" spc="-10">
                <a:latin typeface="Century Gothic"/>
                <a:cs typeface="Century Gothic"/>
              </a:rPr>
              <a:t>ban</a:t>
            </a:r>
            <a:r>
              <a:rPr dirty="0" sz="1800" spc="10">
                <a:latin typeface="Century Gothic"/>
                <a:cs typeface="Century Gothic"/>
              </a:rPr>
              <a:t>g</a:t>
            </a:r>
            <a:r>
              <a:rPr dirty="0" sz="1800" spc="-10">
                <a:latin typeface="Century Gothic"/>
                <a:cs typeface="Century Gothic"/>
              </a:rPr>
              <a:t>.</a:t>
            </a:r>
            <a:r>
              <a:rPr dirty="0" sz="1800" spc="20">
                <a:latin typeface="Century Gothic"/>
                <a:cs typeface="Century Gothic"/>
              </a:rPr>
              <a:t>v</a:t>
            </a:r>
            <a:r>
              <a:rPr dirty="0" sz="1800" spc="-10">
                <a:latin typeface="Century Gothic"/>
                <a:cs typeface="Century Gothic"/>
              </a:rPr>
              <a:t>n</a:t>
            </a:r>
            <a:r>
              <a:rPr dirty="0" sz="1800">
                <a:latin typeface="Century Gothic"/>
                <a:cs typeface="Century Gothic"/>
              </a:rPr>
              <a:t>/</a:t>
            </a:r>
            <a:r>
              <a:rPr dirty="0" sz="1800" spc="5">
                <a:latin typeface="Century Gothic"/>
                <a:cs typeface="Century Gothic"/>
              </a:rPr>
              <a:t>D</a:t>
            </a:r>
            <a:r>
              <a:rPr dirty="0" sz="1800">
                <a:latin typeface="Century Gothic"/>
                <a:cs typeface="Century Gothic"/>
              </a:rPr>
              <a:t>oc-</a:t>
            </a:r>
            <a:r>
              <a:rPr dirty="0" sz="1800" spc="-5">
                <a:latin typeface="Century Gothic"/>
                <a:cs typeface="Century Gothic"/>
              </a:rPr>
              <a:t>da</a:t>
            </a:r>
            <a:r>
              <a:rPr dirty="0" sz="1800" spc="-10">
                <a:latin typeface="Century Gothic"/>
                <a:cs typeface="Century Gothic"/>
              </a:rPr>
              <a:t>o</a:t>
            </a:r>
            <a:r>
              <a:rPr dirty="0" sz="1800">
                <a:latin typeface="Century Gothic"/>
                <a:cs typeface="Century Gothic"/>
              </a:rPr>
              <a:t>-</a:t>
            </a:r>
            <a:r>
              <a:rPr dirty="0" sz="1800" spc="-10">
                <a:latin typeface="Century Gothic"/>
                <a:cs typeface="Century Gothic"/>
              </a:rPr>
              <a:t>h</a:t>
            </a:r>
            <a:r>
              <a:rPr dirty="0" sz="1800">
                <a:latin typeface="Century Gothic"/>
                <a:cs typeface="Century Gothic"/>
              </a:rPr>
              <a:t>o</a:t>
            </a:r>
            <a:r>
              <a:rPr dirty="0" sz="1800" spc="-10">
                <a:latin typeface="Century Gothic"/>
                <a:cs typeface="Century Gothic"/>
              </a:rPr>
              <a:t>a</a:t>
            </a:r>
            <a:r>
              <a:rPr dirty="0" sz="1800">
                <a:latin typeface="Century Gothic"/>
                <a:cs typeface="Century Gothic"/>
              </a:rPr>
              <a:t>-  </a:t>
            </a:r>
            <a:r>
              <a:rPr dirty="0" sz="1800" spc="-5">
                <a:latin typeface="Century Gothic"/>
                <a:cs typeface="Century Gothic"/>
              </a:rPr>
              <a:t>tiet-hoa-van-trang-tri-tren-trang-phuc-  truyen-thong-cac-dan-toc-4533.html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36108" y="1327403"/>
            <a:ext cx="3032760" cy="3998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60347" y="2851404"/>
            <a:ext cx="3528060" cy="3831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994" y="1197102"/>
            <a:ext cx="6244590" cy="0"/>
          </a:xfrm>
          <a:custGeom>
            <a:avLst/>
            <a:gdLst/>
            <a:ahLst/>
            <a:cxnLst/>
            <a:rect l="l" t="t" r="r" b="b"/>
            <a:pathLst>
              <a:path w="6244590" h="0">
                <a:moveTo>
                  <a:pt x="0" y="0"/>
                </a:moveTo>
                <a:lnTo>
                  <a:pt x="6244082" y="0"/>
                </a:lnTo>
              </a:path>
            </a:pathLst>
          </a:custGeom>
          <a:ln w="3810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13028" y="52832"/>
            <a:ext cx="266573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 b="1">
                <a:solidFill>
                  <a:srgbClr val="000099"/>
                </a:solidFill>
                <a:latin typeface="Times New Roman"/>
                <a:cs typeface="Times New Roman"/>
              </a:rPr>
              <a:t>HOẠT ĐỘNG</a:t>
            </a:r>
            <a:r>
              <a:rPr dirty="0" sz="3000" spc="-125" b="1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000099"/>
                </a:solidFill>
                <a:latin typeface="Times New Roman"/>
                <a:cs typeface="Times New Roman"/>
              </a:rPr>
              <a:t>5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VẬN DỤNG – PHÁT</a:t>
            </a:r>
            <a:r>
              <a:rPr dirty="0" spc="-210"/>
              <a:t> </a:t>
            </a:r>
            <a:r>
              <a:rPr dirty="0"/>
              <a:t>TRIỂN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2119" y="2150821"/>
            <a:ext cx="204660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solidFill>
                  <a:srgbClr val="C00000"/>
                </a:solidFill>
                <a:latin typeface="Times New Roman"/>
                <a:cs typeface="Times New Roman"/>
              </a:rPr>
              <a:t>TÓM</a:t>
            </a:r>
            <a:r>
              <a:rPr dirty="0" sz="3600" spc="-8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C00000"/>
                </a:solidFill>
                <a:latin typeface="Times New Roman"/>
                <a:cs typeface="Times New Roman"/>
              </a:rPr>
              <a:t>LẠI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72155" y="1196338"/>
            <a:ext cx="5399532" cy="55549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0"/>
            <a:ext cx="913637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43152" y="1965197"/>
            <a:ext cx="4373880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entury Gothic"/>
                <a:cs typeface="Century Gothic"/>
              </a:rPr>
              <a:t>h</a:t>
            </a:r>
            <a:r>
              <a:rPr dirty="0" sz="1800" spc="-15">
                <a:latin typeface="Century Gothic"/>
                <a:cs typeface="Century Gothic"/>
              </a:rPr>
              <a:t>tt</a:t>
            </a:r>
            <a:r>
              <a:rPr dirty="0" sz="1800" spc="-5">
                <a:latin typeface="Century Gothic"/>
                <a:cs typeface="Century Gothic"/>
              </a:rPr>
              <a:t>p</a:t>
            </a:r>
            <a:r>
              <a:rPr dirty="0" sz="1800" spc="-10">
                <a:latin typeface="Century Gothic"/>
                <a:cs typeface="Century Gothic"/>
              </a:rPr>
              <a:t>s</a:t>
            </a:r>
            <a:r>
              <a:rPr dirty="0" sz="1800" spc="-20">
                <a:latin typeface="Century Gothic"/>
                <a:cs typeface="Century Gothic"/>
              </a:rPr>
              <a:t>:</a:t>
            </a:r>
            <a:r>
              <a:rPr dirty="0" sz="1800">
                <a:latin typeface="Century Gothic"/>
                <a:cs typeface="Century Gothic"/>
              </a:rPr>
              <a:t>/</a:t>
            </a:r>
            <a:r>
              <a:rPr dirty="0" sz="1800" spc="5">
                <a:latin typeface="Century Gothic"/>
                <a:cs typeface="Century Gothic"/>
              </a:rPr>
              <a:t>/</a:t>
            </a:r>
            <a:r>
              <a:rPr dirty="0" sz="1800" spc="-5">
                <a:latin typeface="Century Gothic"/>
                <a:cs typeface="Century Gothic"/>
              </a:rPr>
              <a:t>b</a:t>
            </a:r>
            <a:r>
              <a:rPr dirty="0" sz="1800" spc="-10">
                <a:latin typeface="Century Gothic"/>
                <a:cs typeface="Century Gothic"/>
              </a:rPr>
              <a:t>a</a:t>
            </a:r>
            <a:r>
              <a:rPr dirty="0" sz="1800">
                <a:latin typeface="Century Gothic"/>
                <a:cs typeface="Century Gothic"/>
              </a:rPr>
              <a:t>oc</a:t>
            </a:r>
            <a:r>
              <a:rPr dirty="0" sz="1800" spc="-10">
                <a:latin typeface="Century Gothic"/>
                <a:cs typeface="Century Gothic"/>
              </a:rPr>
              <a:t>a</a:t>
            </a:r>
            <a:r>
              <a:rPr dirty="0" sz="1800">
                <a:latin typeface="Century Gothic"/>
                <a:cs typeface="Century Gothic"/>
              </a:rPr>
              <a:t>o</a:t>
            </a:r>
            <a:r>
              <a:rPr dirty="0" sz="1800" spc="-10">
                <a:latin typeface="Century Gothic"/>
                <a:cs typeface="Century Gothic"/>
              </a:rPr>
              <a:t>ban</a:t>
            </a:r>
            <a:r>
              <a:rPr dirty="0" sz="1800" spc="10">
                <a:latin typeface="Century Gothic"/>
                <a:cs typeface="Century Gothic"/>
              </a:rPr>
              <a:t>g</a:t>
            </a:r>
            <a:r>
              <a:rPr dirty="0" sz="1800" spc="-10">
                <a:latin typeface="Century Gothic"/>
                <a:cs typeface="Century Gothic"/>
              </a:rPr>
              <a:t>.</a:t>
            </a:r>
            <a:r>
              <a:rPr dirty="0" sz="1800" spc="20">
                <a:latin typeface="Century Gothic"/>
                <a:cs typeface="Century Gothic"/>
              </a:rPr>
              <a:t>v</a:t>
            </a:r>
            <a:r>
              <a:rPr dirty="0" sz="1800" spc="-10">
                <a:latin typeface="Century Gothic"/>
                <a:cs typeface="Century Gothic"/>
              </a:rPr>
              <a:t>n</a:t>
            </a:r>
            <a:r>
              <a:rPr dirty="0" sz="1800">
                <a:latin typeface="Century Gothic"/>
                <a:cs typeface="Century Gothic"/>
              </a:rPr>
              <a:t>/</a:t>
            </a:r>
            <a:r>
              <a:rPr dirty="0" sz="1800" spc="5">
                <a:latin typeface="Century Gothic"/>
                <a:cs typeface="Century Gothic"/>
              </a:rPr>
              <a:t>D</a:t>
            </a:r>
            <a:r>
              <a:rPr dirty="0" sz="1800">
                <a:latin typeface="Century Gothic"/>
                <a:cs typeface="Century Gothic"/>
              </a:rPr>
              <a:t>oc-</a:t>
            </a:r>
            <a:r>
              <a:rPr dirty="0" sz="1800" spc="-5">
                <a:latin typeface="Century Gothic"/>
                <a:cs typeface="Century Gothic"/>
              </a:rPr>
              <a:t>da</a:t>
            </a:r>
            <a:r>
              <a:rPr dirty="0" sz="1800" spc="-10">
                <a:latin typeface="Century Gothic"/>
                <a:cs typeface="Century Gothic"/>
              </a:rPr>
              <a:t>o</a:t>
            </a:r>
            <a:r>
              <a:rPr dirty="0" sz="1800">
                <a:latin typeface="Century Gothic"/>
                <a:cs typeface="Century Gothic"/>
              </a:rPr>
              <a:t>-</a:t>
            </a:r>
            <a:r>
              <a:rPr dirty="0" sz="1800" spc="-10">
                <a:latin typeface="Century Gothic"/>
                <a:cs typeface="Century Gothic"/>
              </a:rPr>
              <a:t>h</a:t>
            </a:r>
            <a:r>
              <a:rPr dirty="0" sz="1800">
                <a:latin typeface="Century Gothic"/>
                <a:cs typeface="Century Gothic"/>
              </a:rPr>
              <a:t>o</a:t>
            </a:r>
            <a:r>
              <a:rPr dirty="0" sz="1800" spc="-10">
                <a:latin typeface="Century Gothic"/>
                <a:cs typeface="Century Gothic"/>
              </a:rPr>
              <a:t>a</a:t>
            </a:r>
            <a:r>
              <a:rPr dirty="0" sz="1800">
                <a:latin typeface="Century Gothic"/>
                <a:cs typeface="Century Gothic"/>
              </a:rPr>
              <a:t>-  </a:t>
            </a:r>
            <a:r>
              <a:rPr dirty="0" sz="1800" spc="-5">
                <a:latin typeface="Century Gothic"/>
                <a:cs typeface="Century Gothic"/>
              </a:rPr>
              <a:t>tiet-hoa-van-trang-tri-tren-trang-phuc-  truyen-thong-cac-dan-toc-4533.html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36108" y="1327403"/>
            <a:ext cx="3032760" cy="3998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60347" y="2851404"/>
            <a:ext cx="3528060" cy="3831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463294" y="627634"/>
            <a:ext cx="626999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3270" algn="l"/>
                <a:tab pos="6256655" algn="l"/>
              </a:tabLst>
            </a:pPr>
            <a:r>
              <a:rPr dirty="0" u="heavy" sz="3600">
                <a:solidFill>
                  <a:srgbClr val="006FC0"/>
                </a:solidFill>
                <a:uFill>
                  <a:solidFill>
                    <a:srgbClr val="EFA12D"/>
                  </a:solidFill>
                </a:uFill>
                <a:latin typeface="Times New Roman"/>
                <a:cs typeface="Times New Roman"/>
              </a:rPr>
              <a:t> 	</a:t>
            </a:r>
            <a:r>
              <a:rPr dirty="0" u="heavy" sz="3600" b="1">
                <a:solidFill>
                  <a:srgbClr val="006FC0"/>
                </a:solidFill>
                <a:uFill>
                  <a:solidFill>
                    <a:srgbClr val="EFA12D"/>
                  </a:solidFill>
                </a:uFill>
                <a:latin typeface="Times New Roman"/>
                <a:cs typeface="Times New Roman"/>
              </a:rPr>
              <a:t>TÀI LIỆU THAM</a:t>
            </a:r>
            <a:r>
              <a:rPr dirty="0" u="heavy" sz="3600" spc="-170" b="1">
                <a:solidFill>
                  <a:srgbClr val="006FC0"/>
                </a:solidFill>
                <a:uFill>
                  <a:solidFill>
                    <a:srgbClr val="EFA12D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b="1">
                <a:solidFill>
                  <a:srgbClr val="006FC0"/>
                </a:solidFill>
                <a:uFill>
                  <a:solidFill>
                    <a:srgbClr val="EFA12D"/>
                  </a:solidFill>
                </a:uFill>
                <a:latin typeface="Times New Roman"/>
                <a:cs typeface="Times New Roman"/>
              </a:rPr>
              <a:t>KHẢO	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9812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91285" y="2108806"/>
            <a:ext cx="5843905" cy="1760220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Times New Roman"/>
              <a:buChar char="-"/>
              <a:tabLst>
                <a:tab pos="241935" algn="l"/>
              </a:tabLst>
            </a:pPr>
            <a:r>
              <a:rPr dirty="0" sz="3600" b="1" i="1">
                <a:solidFill>
                  <a:srgbClr val="6F2F9F"/>
                </a:solidFill>
                <a:latin typeface="Times New Roman"/>
                <a:cs typeface="Times New Roman"/>
              </a:rPr>
              <a:t>Xem trước bài</a:t>
            </a:r>
            <a:r>
              <a:rPr dirty="0" sz="3600" spc="-15" b="1" i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3600" spc="-5" b="1" i="1">
                <a:solidFill>
                  <a:srgbClr val="6F2F9F"/>
                </a:solidFill>
                <a:latin typeface="Times New Roman"/>
                <a:cs typeface="Times New Roman"/>
              </a:rPr>
              <a:t>học.</a:t>
            </a:r>
            <a:endParaRPr sz="36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3890"/>
              </a:lnSpc>
              <a:spcBef>
                <a:spcPts val="1050"/>
              </a:spcBef>
              <a:buFont typeface="Times New Roman"/>
              <a:buChar char="-"/>
              <a:tabLst>
                <a:tab pos="241935" algn="l"/>
              </a:tabLst>
            </a:pPr>
            <a:r>
              <a:rPr dirty="0" sz="3600" b="1" i="1">
                <a:solidFill>
                  <a:srgbClr val="6F2F9F"/>
                </a:solidFill>
                <a:latin typeface="Times New Roman"/>
                <a:cs typeface="Times New Roman"/>
              </a:rPr>
              <a:t>Chuẩn </a:t>
            </a:r>
            <a:r>
              <a:rPr dirty="0" sz="3600" spc="-5" b="1" i="1">
                <a:solidFill>
                  <a:srgbClr val="6F2F9F"/>
                </a:solidFill>
                <a:latin typeface="Times New Roman"/>
                <a:cs typeface="Times New Roman"/>
              </a:rPr>
              <a:t>bị đầy đủ </a:t>
            </a:r>
            <a:r>
              <a:rPr dirty="0" sz="3600" b="1" i="1">
                <a:solidFill>
                  <a:srgbClr val="6F2F9F"/>
                </a:solidFill>
                <a:latin typeface="Times New Roman"/>
                <a:cs typeface="Times New Roman"/>
              </a:rPr>
              <a:t>dụng </a:t>
            </a:r>
            <a:r>
              <a:rPr dirty="0" sz="3600" spc="-5" b="1" i="1">
                <a:solidFill>
                  <a:srgbClr val="6F2F9F"/>
                </a:solidFill>
                <a:latin typeface="Times New Roman"/>
                <a:cs typeface="Times New Roman"/>
              </a:rPr>
              <a:t>cụ</a:t>
            </a:r>
            <a:r>
              <a:rPr dirty="0" sz="3600" spc="-65" b="1" i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3600" spc="-5" b="1" i="1">
                <a:solidFill>
                  <a:srgbClr val="6F2F9F"/>
                </a:solidFill>
                <a:latin typeface="Times New Roman"/>
                <a:cs typeface="Times New Roman"/>
              </a:rPr>
              <a:t>học  </a:t>
            </a:r>
            <a:r>
              <a:rPr dirty="0" sz="3600" b="1" i="1">
                <a:solidFill>
                  <a:srgbClr val="6F2F9F"/>
                </a:solidFill>
                <a:latin typeface="Times New Roman"/>
                <a:cs typeface="Times New Roman"/>
              </a:rPr>
              <a:t>tập </a:t>
            </a:r>
            <a:r>
              <a:rPr dirty="0" sz="3600" spc="-5" b="1" i="1">
                <a:solidFill>
                  <a:srgbClr val="6F2F9F"/>
                </a:solidFill>
                <a:latin typeface="Times New Roman"/>
                <a:cs typeface="Times New Roman"/>
              </a:rPr>
              <a:t>cho tiết học</a:t>
            </a:r>
            <a:r>
              <a:rPr dirty="0" sz="3600" spc="5" b="1" i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3600" b="1" i="1">
                <a:solidFill>
                  <a:srgbClr val="6F2F9F"/>
                </a:solidFill>
                <a:latin typeface="Times New Roman"/>
                <a:cs typeface="Times New Roman"/>
              </a:rPr>
              <a:t>sau.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55394" y="862965"/>
            <a:ext cx="190500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">
                <a:solidFill>
                  <a:srgbClr val="FF0000"/>
                </a:solidFill>
              </a:rPr>
              <a:t>Dặn</a:t>
            </a:r>
            <a:r>
              <a:rPr dirty="0" sz="4800" spc="-95">
                <a:solidFill>
                  <a:srgbClr val="FF0000"/>
                </a:solidFill>
              </a:rPr>
              <a:t> </a:t>
            </a:r>
            <a:r>
              <a:rPr dirty="0" sz="4800" spc="-5">
                <a:solidFill>
                  <a:srgbClr val="FF0000"/>
                </a:solidFill>
              </a:rPr>
              <a:t>dò</a:t>
            </a:r>
            <a:endParaRPr sz="4800"/>
          </a:p>
        </p:txBody>
      </p:sp>
      <p:sp>
        <p:nvSpPr>
          <p:cNvPr id="8" name="object 8"/>
          <p:cNvSpPr/>
          <p:nvPr/>
        </p:nvSpPr>
        <p:spPr>
          <a:xfrm>
            <a:off x="836675" y="1706879"/>
            <a:ext cx="5865495" cy="0"/>
          </a:xfrm>
          <a:custGeom>
            <a:avLst/>
            <a:gdLst/>
            <a:ahLst/>
            <a:cxnLst/>
            <a:rect l="l" t="t" r="r" b="b"/>
            <a:pathLst>
              <a:path w="5865495" h="0">
                <a:moveTo>
                  <a:pt x="0" y="0"/>
                </a:moveTo>
                <a:lnTo>
                  <a:pt x="5865241" y="0"/>
                </a:lnTo>
              </a:path>
            </a:pathLst>
          </a:custGeom>
          <a:ln w="57150">
            <a:solidFill>
              <a:srgbClr val="EFA1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633971" y="7620"/>
            <a:ext cx="2510028" cy="16733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87196" y="5859778"/>
            <a:ext cx="829055" cy="9982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47700" y="5422390"/>
            <a:ext cx="827532" cy="14157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4884" y="4843271"/>
            <a:ext cx="829056" cy="14142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181088" y="5855207"/>
            <a:ext cx="833627" cy="1002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65719" y="5378194"/>
            <a:ext cx="943355" cy="14599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180831" y="4750308"/>
            <a:ext cx="812292" cy="14447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667255" y="115844"/>
            <a:ext cx="466606" cy="3836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939146" y="349819"/>
            <a:ext cx="79375" cy="73660"/>
          </a:xfrm>
          <a:custGeom>
            <a:avLst/>
            <a:gdLst/>
            <a:ahLst/>
            <a:cxnLst/>
            <a:rect l="l" t="t" r="r" b="b"/>
            <a:pathLst>
              <a:path w="79375" h="73659">
                <a:moveTo>
                  <a:pt x="0" y="23753"/>
                </a:moveTo>
                <a:lnTo>
                  <a:pt x="24933" y="49883"/>
                </a:lnTo>
                <a:lnTo>
                  <a:pt x="0" y="73636"/>
                </a:lnTo>
                <a:lnTo>
                  <a:pt x="32056" y="61759"/>
                </a:lnTo>
                <a:lnTo>
                  <a:pt x="37584" y="61760"/>
                </a:lnTo>
                <a:lnTo>
                  <a:pt x="66121" y="35630"/>
                </a:lnTo>
                <a:lnTo>
                  <a:pt x="32056" y="35630"/>
                </a:lnTo>
                <a:lnTo>
                  <a:pt x="0" y="23753"/>
                </a:lnTo>
                <a:close/>
              </a:path>
              <a:path w="79375" h="73659">
                <a:moveTo>
                  <a:pt x="37584" y="61760"/>
                </a:moveTo>
                <a:lnTo>
                  <a:pt x="32056" y="61759"/>
                </a:lnTo>
                <a:lnTo>
                  <a:pt x="32866" y="66079"/>
                </a:lnTo>
                <a:lnTo>
                  <a:pt x="37584" y="61760"/>
                </a:lnTo>
                <a:close/>
              </a:path>
              <a:path w="79375" h="73659">
                <a:moveTo>
                  <a:pt x="39180" y="0"/>
                </a:moveTo>
                <a:lnTo>
                  <a:pt x="32056" y="35630"/>
                </a:lnTo>
                <a:lnTo>
                  <a:pt x="46304" y="35630"/>
                </a:lnTo>
                <a:lnTo>
                  <a:pt x="39180" y="0"/>
                </a:lnTo>
                <a:close/>
              </a:path>
              <a:path w="79375" h="73659">
                <a:moveTo>
                  <a:pt x="78800" y="24021"/>
                </a:moveTo>
                <a:lnTo>
                  <a:pt x="46304" y="35630"/>
                </a:lnTo>
                <a:lnTo>
                  <a:pt x="66121" y="35630"/>
                </a:lnTo>
                <a:lnTo>
                  <a:pt x="78800" y="24021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667255" y="115844"/>
            <a:ext cx="466606" cy="3836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939146" y="349819"/>
            <a:ext cx="79375" cy="73660"/>
          </a:xfrm>
          <a:custGeom>
            <a:avLst/>
            <a:gdLst/>
            <a:ahLst/>
            <a:cxnLst/>
            <a:rect l="l" t="t" r="r" b="b"/>
            <a:pathLst>
              <a:path w="79375" h="73659">
                <a:moveTo>
                  <a:pt x="0" y="23753"/>
                </a:moveTo>
                <a:lnTo>
                  <a:pt x="24933" y="49883"/>
                </a:lnTo>
                <a:lnTo>
                  <a:pt x="0" y="73636"/>
                </a:lnTo>
                <a:lnTo>
                  <a:pt x="32056" y="61759"/>
                </a:lnTo>
                <a:lnTo>
                  <a:pt x="37584" y="61760"/>
                </a:lnTo>
                <a:lnTo>
                  <a:pt x="66121" y="35630"/>
                </a:lnTo>
                <a:lnTo>
                  <a:pt x="32056" y="35630"/>
                </a:lnTo>
                <a:lnTo>
                  <a:pt x="0" y="23753"/>
                </a:lnTo>
                <a:close/>
              </a:path>
              <a:path w="79375" h="73659">
                <a:moveTo>
                  <a:pt x="37584" y="61760"/>
                </a:moveTo>
                <a:lnTo>
                  <a:pt x="32056" y="61759"/>
                </a:lnTo>
                <a:lnTo>
                  <a:pt x="32866" y="66079"/>
                </a:lnTo>
                <a:lnTo>
                  <a:pt x="37584" y="61760"/>
                </a:lnTo>
                <a:close/>
              </a:path>
              <a:path w="79375" h="73659">
                <a:moveTo>
                  <a:pt x="39180" y="0"/>
                </a:moveTo>
                <a:lnTo>
                  <a:pt x="32056" y="35630"/>
                </a:lnTo>
                <a:lnTo>
                  <a:pt x="46304" y="35630"/>
                </a:lnTo>
                <a:lnTo>
                  <a:pt x="39180" y="0"/>
                </a:lnTo>
                <a:close/>
              </a:path>
              <a:path w="79375" h="73659">
                <a:moveTo>
                  <a:pt x="78800" y="24021"/>
                </a:moveTo>
                <a:lnTo>
                  <a:pt x="46304" y="35630"/>
                </a:lnTo>
                <a:lnTo>
                  <a:pt x="66121" y="35630"/>
                </a:lnTo>
                <a:lnTo>
                  <a:pt x="78800" y="24021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444346" y="326959"/>
            <a:ext cx="79375" cy="73660"/>
          </a:xfrm>
          <a:custGeom>
            <a:avLst/>
            <a:gdLst/>
            <a:ahLst/>
            <a:cxnLst/>
            <a:rect l="l" t="t" r="r" b="b"/>
            <a:pathLst>
              <a:path w="79375" h="73660">
                <a:moveTo>
                  <a:pt x="0" y="23753"/>
                </a:moveTo>
                <a:lnTo>
                  <a:pt x="24933" y="49883"/>
                </a:lnTo>
                <a:lnTo>
                  <a:pt x="0" y="73636"/>
                </a:lnTo>
                <a:lnTo>
                  <a:pt x="32057" y="61759"/>
                </a:lnTo>
                <a:lnTo>
                  <a:pt x="37584" y="61760"/>
                </a:lnTo>
                <a:lnTo>
                  <a:pt x="66120" y="35630"/>
                </a:lnTo>
                <a:lnTo>
                  <a:pt x="32056" y="35630"/>
                </a:lnTo>
                <a:lnTo>
                  <a:pt x="0" y="23753"/>
                </a:lnTo>
                <a:close/>
              </a:path>
              <a:path w="79375" h="73660">
                <a:moveTo>
                  <a:pt x="37584" y="61760"/>
                </a:moveTo>
                <a:lnTo>
                  <a:pt x="32057" y="61759"/>
                </a:lnTo>
                <a:lnTo>
                  <a:pt x="32866" y="66079"/>
                </a:lnTo>
                <a:lnTo>
                  <a:pt x="37584" y="61760"/>
                </a:lnTo>
                <a:close/>
              </a:path>
              <a:path w="79375" h="73660">
                <a:moveTo>
                  <a:pt x="39180" y="0"/>
                </a:moveTo>
                <a:lnTo>
                  <a:pt x="32056" y="35630"/>
                </a:lnTo>
                <a:lnTo>
                  <a:pt x="46304" y="35630"/>
                </a:lnTo>
                <a:lnTo>
                  <a:pt x="39180" y="0"/>
                </a:lnTo>
                <a:close/>
              </a:path>
              <a:path w="79375" h="73660">
                <a:moveTo>
                  <a:pt x="78800" y="24021"/>
                </a:moveTo>
                <a:lnTo>
                  <a:pt x="46304" y="35630"/>
                </a:lnTo>
                <a:lnTo>
                  <a:pt x="66120" y="35630"/>
                </a:lnTo>
                <a:lnTo>
                  <a:pt x="78800" y="24021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172455" y="92984"/>
            <a:ext cx="466606" cy="3836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444346" y="326959"/>
            <a:ext cx="79375" cy="73660"/>
          </a:xfrm>
          <a:custGeom>
            <a:avLst/>
            <a:gdLst/>
            <a:ahLst/>
            <a:cxnLst/>
            <a:rect l="l" t="t" r="r" b="b"/>
            <a:pathLst>
              <a:path w="79375" h="73660">
                <a:moveTo>
                  <a:pt x="0" y="23753"/>
                </a:moveTo>
                <a:lnTo>
                  <a:pt x="24933" y="49883"/>
                </a:lnTo>
                <a:lnTo>
                  <a:pt x="0" y="73636"/>
                </a:lnTo>
                <a:lnTo>
                  <a:pt x="32057" y="61759"/>
                </a:lnTo>
                <a:lnTo>
                  <a:pt x="37584" y="61760"/>
                </a:lnTo>
                <a:lnTo>
                  <a:pt x="66120" y="35630"/>
                </a:lnTo>
                <a:lnTo>
                  <a:pt x="32056" y="35630"/>
                </a:lnTo>
                <a:lnTo>
                  <a:pt x="0" y="23753"/>
                </a:lnTo>
                <a:close/>
              </a:path>
              <a:path w="79375" h="73660">
                <a:moveTo>
                  <a:pt x="37584" y="61760"/>
                </a:moveTo>
                <a:lnTo>
                  <a:pt x="32057" y="61759"/>
                </a:lnTo>
                <a:lnTo>
                  <a:pt x="32866" y="66079"/>
                </a:lnTo>
                <a:lnTo>
                  <a:pt x="37584" y="61760"/>
                </a:lnTo>
                <a:close/>
              </a:path>
              <a:path w="79375" h="73660">
                <a:moveTo>
                  <a:pt x="39180" y="0"/>
                </a:moveTo>
                <a:lnTo>
                  <a:pt x="32056" y="35630"/>
                </a:lnTo>
                <a:lnTo>
                  <a:pt x="46304" y="35630"/>
                </a:lnTo>
                <a:lnTo>
                  <a:pt x="39180" y="0"/>
                </a:lnTo>
                <a:close/>
              </a:path>
              <a:path w="79375" h="73660">
                <a:moveTo>
                  <a:pt x="78800" y="24021"/>
                </a:moveTo>
                <a:lnTo>
                  <a:pt x="46304" y="35630"/>
                </a:lnTo>
                <a:lnTo>
                  <a:pt x="66120" y="35630"/>
                </a:lnTo>
                <a:lnTo>
                  <a:pt x="78800" y="24021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490322" y="361101"/>
            <a:ext cx="79375" cy="74295"/>
          </a:xfrm>
          <a:custGeom>
            <a:avLst/>
            <a:gdLst/>
            <a:ahLst/>
            <a:cxnLst/>
            <a:rect l="l" t="t" r="r" b="b"/>
            <a:pathLst>
              <a:path w="79375" h="74295">
                <a:moveTo>
                  <a:pt x="0" y="23816"/>
                </a:moveTo>
                <a:lnTo>
                  <a:pt x="24933" y="50014"/>
                </a:lnTo>
                <a:lnTo>
                  <a:pt x="0" y="73831"/>
                </a:lnTo>
                <a:lnTo>
                  <a:pt x="32057" y="61922"/>
                </a:lnTo>
                <a:lnTo>
                  <a:pt x="37584" y="61922"/>
                </a:lnTo>
                <a:lnTo>
                  <a:pt x="66121" y="35724"/>
                </a:lnTo>
                <a:lnTo>
                  <a:pt x="32056" y="35724"/>
                </a:lnTo>
                <a:lnTo>
                  <a:pt x="0" y="23816"/>
                </a:lnTo>
                <a:close/>
              </a:path>
              <a:path w="79375" h="74295">
                <a:moveTo>
                  <a:pt x="37584" y="61922"/>
                </a:moveTo>
                <a:lnTo>
                  <a:pt x="32057" y="61922"/>
                </a:lnTo>
                <a:lnTo>
                  <a:pt x="32866" y="66253"/>
                </a:lnTo>
                <a:lnTo>
                  <a:pt x="37584" y="61922"/>
                </a:lnTo>
                <a:close/>
              </a:path>
              <a:path w="79375" h="74295">
                <a:moveTo>
                  <a:pt x="39180" y="0"/>
                </a:moveTo>
                <a:lnTo>
                  <a:pt x="32056" y="35724"/>
                </a:lnTo>
                <a:lnTo>
                  <a:pt x="46304" y="35724"/>
                </a:lnTo>
                <a:lnTo>
                  <a:pt x="39180" y="0"/>
                </a:lnTo>
                <a:close/>
              </a:path>
              <a:path w="79375" h="74295">
                <a:moveTo>
                  <a:pt x="78800" y="24084"/>
                </a:moveTo>
                <a:lnTo>
                  <a:pt x="46304" y="35724"/>
                </a:lnTo>
                <a:lnTo>
                  <a:pt x="66121" y="35724"/>
                </a:lnTo>
                <a:lnTo>
                  <a:pt x="78800" y="24084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218432" y="126509"/>
            <a:ext cx="466606" cy="3846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90322" y="361101"/>
            <a:ext cx="79375" cy="74295"/>
          </a:xfrm>
          <a:custGeom>
            <a:avLst/>
            <a:gdLst/>
            <a:ahLst/>
            <a:cxnLst/>
            <a:rect l="l" t="t" r="r" b="b"/>
            <a:pathLst>
              <a:path w="79375" h="74295">
                <a:moveTo>
                  <a:pt x="0" y="23816"/>
                </a:moveTo>
                <a:lnTo>
                  <a:pt x="24933" y="50014"/>
                </a:lnTo>
                <a:lnTo>
                  <a:pt x="0" y="73831"/>
                </a:lnTo>
                <a:lnTo>
                  <a:pt x="32057" y="61922"/>
                </a:lnTo>
                <a:lnTo>
                  <a:pt x="37584" y="61922"/>
                </a:lnTo>
                <a:lnTo>
                  <a:pt x="66121" y="35724"/>
                </a:lnTo>
                <a:lnTo>
                  <a:pt x="32056" y="35724"/>
                </a:lnTo>
                <a:lnTo>
                  <a:pt x="0" y="23816"/>
                </a:lnTo>
                <a:close/>
              </a:path>
              <a:path w="79375" h="74295">
                <a:moveTo>
                  <a:pt x="37584" y="61922"/>
                </a:moveTo>
                <a:lnTo>
                  <a:pt x="32057" y="61922"/>
                </a:lnTo>
                <a:lnTo>
                  <a:pt x="32866" y="66253"/>
                </a:lnTo>
                <a:lnTo>
                  <a:pt x="37584" y="61922"/>
                </a:lnTo>
                <a:close/>
              </a:path>
              <a:path w="79375" h="74295">
                <a:moveTo>
                  <a:pt x="39180" y="0"/>
                </a:moveTo>
                <a:lnTo>
                  <a:pt x="32056" y="35724"/>
                </a:lnTo>
                <a:lnTo>
                  <a:pt x="46304" y="35724"/>
                </a:lnTo>
                <a:lnTo>
                  <a:pt x="39180" y="0"/>
                </a:lnTo>
                <a:close/>
              </a:path>
              <a:path w="79375" h="74295">
                <a:moveTo>
                  <a:pt x="78800" y="24084"/>
                </a:moveTo>
                <a:lnTo>
                  <a:pt x="46304" y="35724"/>
                </a:lnTo>
                <a:lnTo>
                  <a:pt x="66121" y="35724"/>
                </a:lnTo>
                <a:lnTo>
                  <a:pt x="78800" y="24084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669539" y="339765"/>
            <a:ext cx="80010" cy="100330"/>
          </a:xfrm>
          <a:custGeom>
            <a:avLst/>
            <a:gdLst/>
            <a:ahLst/>
            <a:cxnLst/>
            <a:rect l="l" t="t" r="r" b="b"/>
            <a:pathLst>
              <a:path w="80010" h="100329">
                <a:moveTo>
                  <a:pt x="46415" y="61922"/>
                </a:moveTo>
                <a:lnTo>
                  <a:pt x="32133" y="61922"/>
                </a:lnTo>
                <a:lnTo>
                  <a:pt x="39274" y="100029"/>
                </a:lnTo>
                <a:lnTo>
                  <a:pt x="46415" y="61922"/>
                </a:lnTo>
                <a:close/>
              </a:path>
              <a:path w="80010" h="100329">
                <a:moveTo>
                  <a:pt x="0" y="23816"/>
                </a:moveTo>
                <a:lnTo>
                  <a:pt x="24993" y="50014"/>
                </a:lnTo>
                <a:lnTo>
                  <a:pt x="0" y="73831"/>
                </a:lnTo>
                <a:lnTo>
                  <a:pt x="32133" y="61922"/>
                </a:lnTo>
                <a:lnTo>
                  <a:pt x="66648" y="61922"/>
                </a:lnTo>
                <a:lnTo>
                  <a:pt x="53556" y="50014"/>
                </a:lnTo>
                <a:lnTo>
                  <a:pt x="67838" y="35724"/>
                </a:lnTo>
                <a:lnTo>
                  <a:pt x="32133" y="35724"/>
                </a:lnTo>
                <a:lnTo>
                  <a:pt x="0" y="23816"/>
                </a:lnTo>
                <a:close/>
              </a:path>
              <a:path w="80010" h="100329">
                <a:moveTo>
                  <a:pt x="66648" y="61922"/>
                </a:moveTo>
                <a:lnTo>
                  <a:pt x="46415" y="61922"/>
                </a:lnTo>
                <a:lnTo>
                  <a:pt x="79739" y="73831"/>
                </a:lnTo>
                <a:lnTo>
                  <a:pt x="66648" y="61922"/>
                </a:lnTo>
                <a:close/>
              </a:path>
              <a:path w="80010" h="100329">
                <a:moveTo>
                  <a:pt x="39274" y="0"/>
                </a:moveTo>
                <a:lnTo>
                  <a:pt x="32133" y="35724"/>
                </a:lnTo>
                <a:lnTo>
                  <a:pt x="46415" y="35724"/>
                </a:lnTo>
                <a:lnTo>
                  <a:pt x="39274" y="0"/>
                </a:lnTo>
                <a:close/>
              </a:path>
              <a:path w="80010" h="100329">
                <a:moveTo>
                  <a:pt x="79739" y="23816"/>
                </a:moveTo>
                <a:lnTo>
                  <a:pt x="46415" y="35724"/>
                </a:lnTo>
                <a:lnTo>
                  <a:pt x="67838" y="35724"/>
                </a:lnTo>
                <a:lnTo>
                  <a:pt x="79739" y="23816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396996" y="105173"/>
            <a:ext cx="623636" cy="5704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669539" y="339765"/>
            <a:ext cx="80010" cy="100330"/>
          </a:xfrm>
          <a:custGeom>
            <a:avLst/>
            <a:gdLst/>
            <a:ahLst/>
            <a:cxnLst/>
            <a:rect l="l" t="t" r="r" b="b"/>
            <a:pathLst>
              <a:path w="80010" h="100329">
                <a:moveTo>
                  <a:pt x="46415" y="61922"/>
                </a:moveTo>
                <a:lnTo>
                  <a:pt x="32133" y="61922"/>
                </a:lnTo>
                <a:lnTo>
                  <a:pt x="39274" y="100029"/>
                </a:lnTo>
                <a:lnTo>
                  <a:pt x="46415" y="61922"/>
                </a:lnTo>
                <a:close/>
              </a:path>
              <a:path w="80010" h="100329">
                <a:moveTo>
                  <a:pt x="0" y="23816"/>
                </a:moveTo>
                <a:lnTo>
                  <a:pt x="24993" y="50014"/>
                </a:lnTo>
                <a:lnTo>
                  <a:pt x="0" y="73831"/>
                </a:lnTo>
                <a:lnTo>
                  <a:pt x="32133" y="61922"/>
                </a:lnTo>
                <a:lnTo>
                  <a:pt x="66648" y="61922"/>
                </a:lnTo>
                <a:lnTo>
                  <a:pt x="53556" y="50014"/>
                </a:lnTo>
                <a:lnTo>
                  <a:pt x="67838" y="35724"/>
                </a:lnTo>
                <a:lnTo>
                  <a:pt x="32133" y="35724"/>
                </a:lnTo>
                <a:lnTo>
                  <a:pt x="0" y="23816"/>
                </a:lnTo>
                <a:close/>
              </a:path>
              <a:path w="80010" h="100329">
                <a:moveTo>
                  <a:pt x="66648" y="61922"/>
                </a:moveTo>
                <a:lnTo>
                  <a:pt x="46415" y="61922"/>
                </a:lnTo>
                <a:lnTo>
                  <a:pt x="79739" y="73831"/>
                </a:lnTo>
                <a:lnTo>
                  <a:pt x="66648" y="61922"/>
                </a:lnTo>
                <a:close/>
              </a:path>
              <a:path w="80010" h="100329">
                <a:moveTo>
                  <a:pt x="39274" y="0"/>
                </a:moveTo>
                <a:lnTo>
                  <a:pt x="32133" y="35724"/>
                </a:lnTo>
                <a:lnTo>
                  <a:pt x="46415" y="35724"/>
                </a:lnTo>
                <a:lnTo>
                  <a:pt x="39274" y="0"/>
                </a:lnTo>
                <a:close/>
              </a:path>
              <a:path w="80010" h="100329">
                <a:moveTo>
                  <a:pt x="79739" y="23816"/>
                </a:moveTo>
                <a:lnTo>
                  <a:pt x="46415" y="35724"/>
                </a:lnTo>
                <a:lnTo>
                  <a:pt x="67838" y="35724"/>
                </a:lnTo>
                <a:lnTo>
                  <a:pt x="79739" y="23816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716386" y="339765"/>
            <a:ext cx="80010" cy="100330"/>
          </a:xfrm>
          <a:custGeom>
            <a:avLst/>
            <a:gdLst/>
            <a:ahLst/>
            <a:cxnLst/>
            <a:rect l="l" t="t" r="r" b="b"/>
            <a:pathLst>
              <a:path w="80010" h="100329">
                <a:moveTo>
                  <a:pt x="46304" y="61922"/>
                </a:moveTo>
                <a:lnTo>
                  <a:pt x="32056" y="61922"/>
                </a:lnTo>
                <a:lnTo>
                  <a:pt x="39180" y="100029"/>
                </a:lnTo>
                <a:lnTo>
                  <a:pt x="46304" y="61922"/>
                </a:lnTo>
                <a:close/>
              </a:path>
              <a:path w="80010" h="100329">
                <a:moveTo>
                  <a:pt x="0" y="23816"/>
                </a:moveTo>
                <a:lnTo>
                  <a:pt x="24933" y="50014"/>
                </a:lnTo>
                <a:lnTo>
                  <a:pt x="0" y="73831"/>
                </a:lnTo>
                <a:lnTo>
                  <a:pt x="32056" y="61922"/>
                </a:lnTo>
                <a:lnTo>
                  <a:pt x="66488" y="61922"/>
                </a:lnTo>
                <a:lnTo>
                  <a:pt x="53428" y="50014"/>
                </a:lnTo>
                <a:lnTo>
                  <a:pt x="67675" y="35724"/>
                </a:lnTo>
                <a:lnTo>
                  <a:pt x="32056" y="35724"/>
                </a:lnTo>
                <a:lnTo>
                  <a:pt x="0" y="23816"/>
                </a:lnTo>
                <a:close/>
              </a:path>
              <a:path w="80010" h="100329">
                <a:moveTo>
                  <a:pt x="66488" y="61922"/>
                </a:moveTo>
                <a:lnTo>
                  <a:pt x="46304" y="61922"/>
                </a:lnTo>
                <a:lnTo>
                  <a:pt x="79548" y="73831"/>
                </a:lnTo>
                <a:lnTo>
                  <a:pt x="66488" y="61922"/>
                </a:lnTo>
                <a:close/>
              </a:path>
              <a:path w="80010" h="100329">
                <a:moveTo>
                  <a:pt x="39180" y="0"/>
                </a:moveTo>
                <a:lnTo>
                  <a:pt x="32056" y="35724"/>
                </a:lnTo>
                <a:lnTo>
                  <a:pt x="46304" y="35724"/>
                </a:lnTo>
                <a:lnTo>
                  <a:pt x="39180" y="0"/>
                </a:lnTo>
                <a:close/>
              </a:path>
              <a:path w="80010" h="100329">
                <a:moveTo>
                  <a:pt x="79548" y="23816"/>
                </a:moveTo>
                <a:lnTo>
                  <a:pt x="46304" y="35724"/>
                </a:lnTo>
                <a:lnTo>
                  <a:pt x="67675" y="35724"/>
                </a:lnTo>
                <a:lnTo>
                  <a:pt x="79548" y="23816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444495" y="105173"/>
            <a:ext cx="622142" cy="5704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716386" y="339765"/>
            <a:ext cx="80010" cy="100330"/>
          </a:xfrm>
          <a:custGeom>
            <a:avLst/>
            <a:gdLst/>
            <a:ahLst/>
            <a:cxnLst/>
            <a:rect l="l" t="t" r="r" b="b"/>
            <a:pathLst>
              <a:path w="80010" h="100329">
                <a:moveTo>
                  <a:pt x="46304" y="61922"/>
                </a:moveTo>
                <a:lnTo>
                  <a:pt x="32056" y="61922"/>
                </a:lnTo>
                <a:lnTo>
                  <a:pt x="39180" y="100029"/>
                </a:lnTo>
                <a:lnTo>
                  <a:pt x="46304" y="61922"/>
                </a:lnTo>
                <a:close/>
              </a:path>
              <a:path w="80010" h="100329">
                <a:moveTo>
                  <a:pt x="0" y="23816"/>
                </a:moveTo>
                <a:lnTo>
                  <a:pt x="24933" y="50014"/>
                </a:lnTo>
                <a:lnTo>
                  <a:pt x="0" y="73831"/>
                </a:lnTo>
                <a:lnTo>
                  <a:pt x="32056" y="61922"/>
                </a:lnTo>
                <a:lnTo>
                  <a:pt x="66488" y="61922"/>
                </a:lnTo>
                <a:lnTo>
                  <a:pt x="53428" y="50014"/>
                </a:lnTo>
                <a:lnTo>
                  <a:pt x="67675" y="35724"/>
                </a:lnTo>
                <a:lnTo>
                  <a:pt x="32056" y="35724"/>
                </a:lnTo>
                <a:lnTo>
                  <a:pt x="0" y="23816"/>
                </a:lnTo>
                <a:close/>
              </a:path>
              <a:path w="80010" h="100329">
                <a:moveTo>
                  <a:pt x="66488" y="61922"/>
                </a:moveTo>
                <a:lnTo>
                  <a:pt x="46304" y="61922"/>
                </a:lnTo>
                <a:lnTo>
                  <a:pt x="79548" y="73831"/>
                </a:lnTo>
                <a:lnTo>
                  <a:pt x="66488" y="61922"/>
                </a:lnTo>
                <a:close/>
              </a:path>
              <a:path w="80010" h="100329">
                <a:moveTo>
                  <a:pt x="39180" y="0"/>
                </a:moveTo>
                <a:lnTo>
                  <a:pt x="32056" y="35724"/>
                </a:lnTo>
                <a:lnTo>
                  <a:pt x="46304" y="35724"/>
                </a:lnTo>
                <a:lnTo>
                  <a:pt x="39180" y="0"/>
                </a:lnTo>
                <a:close/>
              </a:path>
              <a:path w="80010" h="100329">
                <a:moveTo>
                  <a:pt x="79548" y="23816"/>
                </a:moveTo>
                <a:lnTo>
                  <a:pt x="46304" y="35724"/>
                </a:lnTo>
                <a:lnTo>
                  <a:pt x="67675" y="35724"/>
                </a:lnTo>
                <a:lnTo>
                  <a:pt x="79548" y="23816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53511" y="685800"/>
            <a:ext cx="3733799" cy="571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133600" y="381000"/>
            <a:ext cx="4991100" cy="3742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05000" y="381000"/>
            <a:ext cx="5562600" cy="457200"/>
          </a:xfrm>
          <a:custGeom>
            <a:avLst/>
            <a:gdLst/>
            <a:ahLst/>
            <a:cxnLst/>
            <a:rect l="l" t="t" r="r" b="b"/>
            <a:pathLst>
              <a:path w="5562600" h="457200">
                <a:moveTo>
                  <a:pt x="0" y="457200"/>
                </a:moveTo>
                <a:lnTo>
                  <a:pt x="5562600" y="457200"/>
                </a:lnTo>
                <a:lnTo>
                  <a:pt x="55626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60142" y="4515688"/>
            <a:ext cx="435673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FF0000"/>
                </a:solidFill>
                <a:latin typeface="Times New Roman"/>
                <a:cs typeface="Times New Roman"/>
              </a:rPr>
              <a:t>CHÓ TREO, </a:t>
            </a:r>
            <a:r>
              <a:rPr dirty="0" sz="3200" spc="5" b="1">
                <a:solidFill>
                  <a:srgbClr val="FF0000"/>
                </a:solidFill>
                <a:latin typeface="Times New Roman"/>
                <a:cs typeface="Times New Roman"/>
              </a:rPr>
              <a:t>MÈO</a:t>
            </a:r>
            <a:r>
              <a:rPr dirty="0" sz="3200" spc="-16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ĐẬY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47800" y="3429000"/>
            <a:ext cx="6553200" cy="838200"/>
          </a:xfrm>
          <a:custGeom>
            <a:avLst/>
            <a:gdLst/>
            <a:ahLst/>
            <a:cxnLst/>
            <a:rect l="l" t="t" r="r" b="b"/>
            <a:pathLst>
              <a:path w="6553200" h="838200">
                <a:moveTo>
                  <a:pt x="0" y="838200"/>
                </a:moveTo>
                <a:lnTo>
                  <a:pt x="6553200" y="838200"/>
                </a:lnTo>
                <a:lnTo>
                  <a:pt x="65532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374394" y="5506923"/>
            <a:ext cx="238188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latin typeface="Times New Roman"/>
                <a:cs typeface="Times New Roman"/>
              </a:rPr>
              <a:t>GỒM 2</a:t>
            </a:r>
            <a:r>
              <a:rPr dirty="0" sz="3200" spc="-90" b="1">
                <a:latin typeface="Times New Roman"/>
                <a:cs typeface="Times New Roman"/>
              </a:rPr>
              <a:t> </a:t>
            </a:r>
            <a:r>
              <a:rPr dirty="0" sz="3200" spc="-5" b="1">
                <a:latin typeface="Times New Roman"/>
                <a:cs typeface="Times New Roman"/>
              </a:rPr>
              <a:t>CHỮ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4028" y="5811723"/>
            <a:ext cx="225171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5" b="1">
                <a:solidFill>
                  <a:srgbClr val="FF0000"/>
                </a:solidFill>
                <a:latin typeface="Times New Roman"/>
                <a:cs typeface="Times New Roman"/>
              </a:rPr>
              <a:t>HỨNG</a:t>
            </a:r>
            <a:r>
              <a:rPr dirty="0" sz="3200" spc="-15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0000"/>
                </a:solidFill>
                <a:latin typeface="Times New Roman"/>
                <a:cs typeface="Times New Roman"/>
              </a:rPr>
              <a:t>THÚ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20111" y="152400"/>
            <a:ext cx="4285488" cy="2895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14800" y="2133600"/>
            <a:ext cx="2438400" cy="914400"/>
          </a:xfrm>
          <a:custGeom>
            <a:avLst/>
            <a:gdLst/>
            <a:ahLst/>
            <a:cxnLst/>
            <a:rect l="l" t="t" r="r" b="b"/>
            <a:pathLst>
              <a:path w="2438400" h="914400">
                <a:moveTo>
                  <a:pt x="1219200" y="0"/>
                </a:moveTo>
                <a:lnTo>
                  <a:pt x="0" y="914400"/>
                </a:lnTo>
                <a:lnTo>
                  <a:pt x="2438400" y="914400"/>
                </a:lnTo>
                <a:lnTo>
                  <a:pt x="1219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5400" y="228600"/>
            <a:ext cx="2590800" cy="3218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95400" y="3429000"/>
            <a:ext cx="3712464" cy="259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86200" y="228600"/>
            <a:ext cx="4114800" cy="32202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962400" y="5638800"/>
            <a:ext cx="762000" cy="381000"/>
          </a:xfrm>
          <a:custGeom>
            <a:avLst/>
            <a:gdLst/>
            <a:ahLst/>
            <a:cxnLst/>
            <a:rect l="l" t="t" r="r" b="b"/>
            <a:pathLst>
              <a:path w="762000" h="381000">
                <a:moveTo>
                  <a:pt x="0" y="190500"/>
                </a:moveTo>
                <a:lnTo>
                  <a:pt x="19421" y="130288"/>
                </a:lnTo>
                <a:lnTo>
                  <a:pt x="73505" y="77994"/>
                </a:lnTo>
                <a:lnTo>
                  <a:pt x="111585" y="55797"/>
                </a:lnTo>
                <a:lnTo>
                  <a:pt x="155978" y="36756"/>
                </a:lnTo>
                <a:lnTo>
                  <a:pt x="205900" y="21263"/>
                </a:lnTo>
                <a:lnTo>
                  <a:pt x="260567" y="9712"/>
                </a:lnTo>
                <a:lnTo>
                  <a:pt x="319195" y="2493"/>
                </a:lnTo>
                <a:lnTo>
                  <a:pt x="381000" y="0"/>
                </a:lnTo>
                <a:lnTo>
                  <a:pt x="442804" y="2493"/>
                </a:lnTo>
                <a:lnTo>
                  <a:pt x="501432" y="9712"/>
                </a:lnTo>
                <a:lnTo>
                  <a:pt x="556099" y="21263"/>
                </a:lnTo>
                <a:lnTo>
                  <a:pt x="606021" y="36756"/>
                </a:lnTo>
                <a:lnTo>
                  <a:pt x="650414" y="55797"/>
                </a:lnTo>
                <a:lnTo>
                  <a:pt x="688494" y="77994"/>
                </a:lnTo>
                <a:lnTo>
                  <a:pt x="719476" y="102955"/>
                </a:lnTo>
                <a:lnTo>
                  <a:pt x="757013" y="159600"/>
                </a:lnTo>
                <a:lnTo>
                  <a:pt x="762000" y="190500"/>
                </a:lnTo>
                <a:lnTo>
                  <a:pt x="757013" y="221399"/>
                </a:lnTo>
                <a:lnTo>
                  <a:pt x="719476" y="278044"/>
                </a:lnTo>
                <a:lnTo>
                  <a:pt x="688494" y="303005"/>
                </a:lnTo>
                <a:lnTo>
                  <a:pt x="650414" y="325202"/>
                </a:lnTo>
                <a:lnTo>
                  <a:pt x="606021" y="344243"/>
                </a:lnTo>
                <a:lnTo>
                  <a:pt x="556099" y="359736"/>
                </a:lnTo>
                <a:lnTo>
                  <a:pt x="501432" y="371287"/>
                </a:lnTo>
                <a:lnTo>
                  <a:pt x="442804" y="378506"/>
                </a:lnTo>
                <a:lnTo>
                  <a:pt x="381000" y="381000"/>
                </a:lnTo>
                <a:lnTo>
                  <a:pt x="319195" y="378506"/>
                </a:lnTo>
                <a:lnTo>
                  <a:pt x="260567" y="371287"/>
                </a:lnTo>
                <a:lnTo>
                  <a:pt x="205900" y="359736"/>
                </a:lnTo>
                <a:lnTo>
                  <a:pt x="155978" y="344243"/>
                </a:lnTo>
                <a:lnTo>
                  <a:pt x="111585" y="325202"/>
                </a:lnTo>
                <a:lnTo>
                  <a:pt x="73505" y="303005"/>
                </a:lnTo>
                <a:lnTo>
                  <a:pt x="42523" y="278044"/>
                </a:lnTo>
                <a:lnTo>
                  <a:pt x="4986" y="221399"/>
                </a:lnTo>
                <a:lnTo>
                  <a:pt x="0" y="190500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58611" y="3549396"/>
            <a:ext cx="1810512" cy="25344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88340" y="6217411"/>
            <a:ext cx="6928484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baseline="13888" sz="4800" spc="-900" b="1">
                <a:latin typeface="Times New Roman"/>
                <a:cs typeface="Times New Roman"/>
              </a:rPr>
              <a:t>GỒM</a:t>
            </a:r>
            <a:r>
              <a:rPr dirty="0" sz="3200" spc="-600" b="1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dirty="0" baseline="13888" sz="4800" spc="-900" b="1">
                <a:latin typeface="Times New Roman"/>
                <a:cs typeface="Times New Roman"/>
              </a:rPr>
              <a:t>6</a:t>
            </a:r>
            <a:r>
              <a:rPr dirty="0" sz="3200" spc="-600" b="1">
                <a:solidFill>
                  <a:srgbClr val="FF0000"/>
                </a:solidFill>
                <a:latin typeface="Times New Roman"/>
                <a:cs typeface="Times New Roman"/>
              </a:rPr>
              <a:t>IÊ</a:t>
            </a:r>
            <a:r>
              <a:rPr dirty="0" baseline="13888" sz="4800" spc="-900" b="1">
                <a:latin typeface="Times New Roman"/>
                <a:cs typeface="Times New Roman"/>
              </a:rPr>
              <a:t>C</a:t>
            </a:r>
            <a:r>
              <a:rPr dirty="0" sz="3200" spc="-600" b="1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dirty="0" baseline="13888" sz="4800" spc="-900" b="1">
                <a:latin typeface="Times New Roman"/>
                <a:cs typeface="Times New Roman"/>
              </a:rPr>
              <a:t>HỮ</a:t>
            </a:r>
            <a:r>
              <a:rPr dirty="0" sz="3200" spc="-600" b="1">
                <a:solidFill>
                  <a:srgbClr val="FF0000"/>
                </a:solidFill>
                <a:latin typeface="Times New Roman"/>
                <a:cs typeface="Times New Roman"/>
              </a:rPr>
              <a:t>HỌC </a:t>
            </a:r>
            <a:r>
              <a:rPr dirty="0" sz="3200" b="1">
                <a:solidFill>
                  <a:srgbClr val="FF0000"/>
                </a:solidFill>
                <a:latin typeface="Times New Roman"/>
                <a:cs typeface="Times New Roman"/>
              </a:rPr>
              <a:t>LỄ - HẬU HỌC</a:t>
            </a:r>
            <a:r>
              <a:rPr dirty="0" sz="3200" spc="-114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VĂN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05172" y="676097"/>
            <a:ext cx="3367327" cy="3723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5800" y="609600"/>
            <a:ext cx="4572000" cy="4000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88340" y="5735523"/>
            <a:ext cx="238442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5" b="1">
                <a:latin typeface="Times New Roman"/>
                <a:cs typeface="Times New Roman"/>
              </a:rPr>
              <a:t>GỒM </a:t>
            </a:r>
            <a:r>
              <a:rPr dirty="0" sz="3200" b="1">
                <a:latin typeface="Times New Roman"/>
                <a:cs typeface="Times New Roman"/>
              </a:rPr>
              <a:t>2</a:t>
            </a:r>
            <a:r>
              <a:rPr dirty="0" sz="3200" spc="-100" b="1">
                <a:latin typeface="Times New Roman"/>
                <a:cs typeface="Times New Roman"/>
              </a:rPr>
              <a:t> </a:t>
            </a:r>
            <a:r>
              <a:rPr dirty="0" sz="3200" b="1">
                <a:latin typeface="Times New Roman"/>
                <a:cs typeface="Times New Roman"/>
              </a:rPr>
              <a:t>CHỮ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06111" y="914400"/>
            <a:ext cx="4285488" cy="35250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27659" y="914400"/>
            <a:ext cx="4320540" cy="3581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118228" y="5430723"/>
            <a:ext cx="2124710" cy="894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420"/>
              </a:lnSpc>
              <a:spcBef>
                <a:spcPts val="100"/>
              </a:spcBef>
            </a:pPr>
            <a:r>
              <a:rPr dirty="0" sz="3200" b="1">
                <a:solidFill>
                  <a:srgbClr val="FF0000"/>
                </a:solidFill>
                <a:latin typeface="Times New Roman"/>
                <a:cs typeface="Times New Roman"/>
              </a:rPr>
              <a:t>TỔ</a:t>
            </a:r>
            <a:r>
              <a:rPr dirty="0" sz="3200" spc="-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ẤM</a:t>
            </a:r>
            <a:endParaRPr sz="3200">
              <a:latin typeface="Times New Roman"/>
              <a:cs typeface="Times New Roman"/>
            </a:endParaRPr>
          </a:p>
          <a:p>
            <a:pPr marL="698500">
              <a:lnSpc>
                <a:spcPts val="3420"/>
              </a:lnSpc>
            </a:pPr>
            <a:r>
              <a:rPr dirty="0" sz="3200" b="1">
                <a:solidFill>
                  <a:srgbClr val="FF0000"/>
                </a:solidFill>
                <a:latin typeface="Times New Roman"/>
                <a:cs typeface="Times New Roman"/>
              </a:rPr>
              <a:t>TẾ</a:t>
            </a:r>
            <a:r>
              <a:rPr dirty="0" sz="3200" spc="-8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NHỊ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6600" y="3124200"/>
            <a:ext cx="4876800" cy="175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" y="781812"/>
            <a:ext cx="3383279" cy="21137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191000" y="1676400"/>
            <a:ext cx="2209800" cy="2209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724400" y="3733800"/>
            <a:ext cx="1905000" cy="1143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352800" y="3505200"/>
            <a:ext cx="1371600" cy="1295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62905" y="1067523"/>
            <a:ext cx="1372235" cy="600710"/>
          </a:xfrm>
          <a:custGeom>
            <a:avLst/>
            <a:gdLst/>
            <a:ahLst/>
            <a:cxnLst/>
            <a:rect l="l" t="t" r="r" b="b"/>
            <a:pathLst>
              <a:path w="1372235" h="600710">
                <a:moveTo>
                  <a:pt x="400106" y="600112"/>
                </a:moveTo>
                <a:lnTo>
                  <a:pt x="348798" y="499020"/>
                </a:lnTo>
                <a:lnTo>
                  <a:pt x="285704" y="483375"/>
                </a:lnTo>
                <a:lnTo>
                  <a:pt x="228455" y="465544"/>
                </a:lnTo>
                <a:lnTo>
                  <a:pt x="177211" y="445749"/>
                </a:lnTo>
                <a:lnTo>
                  <a:pt x="132130" y="424210"/>
                </a:lnTo>
                <a:lnTo>
                  <a:pt x="93373" y="401151"/>
                </a:lnTo>
                <a:lnTo>
                  <a:pt x="61097" y="376792"/>
                </a:lnTo>
                <a:lnTo>
                  <a:pt x="16629" y="325063"/>
                </a:lnTo>
                <a:lnTo>
                  <a:pt x="0" y="270797"/>
                </a:lnTo>
                <a:lnTo>
                  <a:pt x="2522" y="243267"/>
                </a:lnTo>
                <a:lnTo>
                  <a:pt x="30038" y="188521"/>
                </a:lnTo>
                <a:lnTo>
                  <a:pt x="88575" y="135673"/>
                </a:lnTo>
                <a:lnTo>
                  <a:pt x="154709" y="97964"/>
                </a:lnTo>
                <a:lnTo>
                  <a:pt x="192860" y="81254"/>
                </a:lnTo>
                <a:lnTo>
                  <a:pt x="234026" y="66012"/>
                </a:lnTo>
                <a:lnTo>
                  <a:pt x="277929" y="52271"/>
                </a:lnTo>
                <a:lnTo>
                  <a:pt x="324287" y="40061"/>
                </a:lnTo>
                <a:lnTo>
                  <a:pt x="372821" y="29411"/>
                </a:lnTo>
                <a:lnTo>
                  <a:pt x="423249" y="20353"/>
                </a:lnTo>
                <a:lnTo>
                  <a:pt x="475293" y="12917"/>
                </a:lnTo>
                <a:lnTo>
                  <a:pt x="528672" y="7133"/>
                </a:lnTo>
                <a:lnTo>
                  <a:pt x="583105" y="3032"/>
                </a:lnTo>
                <a:lnTo>
                  <a:pt x="638312" y="644"/>
                </a:lnTo>
                <a:lnTo>
                  <a:pt x="694014" y="0"/>
                </a:lnTo>
                <a:lnTo>
                  <a:pt x="749930" y="1129"/>
                </a:lnTo>
                <a:lnTo>
                  <a:pt x="805780" y="4063"/>
                </a:lnTo>
                <a:lnTo>
                  <a:pt x="861283" y="8833"/>
                </a:lnTo>
                <a:lnTo>
                  <a:pt x="916160" y="15467"/>
                </a:lnTo>
                <a:lnTo>
                  <a:pt x="970130" y="23998"/>
                </a:lnTo>
                <a:lnTo>
                  <a:pt x="1022914" y="34454"/>
                </a:lnTo>
                <a:lnTo>
                  <a:pt x="1086008" y="50099"/>
                </a:lnTo>
                <a:lnTo>
                  <a:pt x="1143257" y="67931"/>
                </a:lnTo>
                <a:lnTo>
                  <a:pt x="1194501" y="87726"/>
                </a:lnTo>
                <a:lnTo>
                  <a:pt x="1239582" y="109265"/>
                </a:lnTo>
                <a:lnTo>
                  <a:pt x="1278339" y="132324"/>
                </a:lnTo>
                <a:lnTo>
                  <a:pt x="1310615" y="156683"/>
                </a:lnTo>
                <a:lnTo>
                  <a:pt x="1355083" y="208412"/>
                </a:lnTo>
                <a:lnTo>
                  <a:pt x="1371712" y="262678"/>
                </a:lnTo>
                <a:lnTo>
                  <a:pt x="1369190" y="290208"/>
                </a:lnTo>
                <a:lnTo>
                  <a:pt x="1341674" y="344954"/>
                </a:lnTo>
                <a:lnTo>
                  <a:pt x="1283137" y="397801"/>
                </a:lnTo>
                <a:lnTo>
                  <a:pt x="1216416" y="435759"/>
                </a:lnTo>
                <a:lnTo>
                  <a:pt x="1177603" y="452673"/>
                </a:lnTo>
                <a:lnTo>
                  <a:pt x="1135530" y="468137"/>
                </a:lnTo>
                <a:lnTo>
                  <a:pt x="1090475" y="482097"/>
                </a:lnTo>
                <a:lnTo>
                  <a:pt x="1042720" y="494500"/>
                </a:lnTo>
                <a:lnTo>
                  <a:pt x="992545" y="505291"/>
                </a:lnTo>
                <a:lnTo>
                  <a:pt x="940230" y="514416"/>
                </a:lnTo>
                <a:lnTo>
                  <a:pt x="886054" y="521822"/>
                </a:lnTo>
                <a:lnTo>
                  <a:pt x="830299" y="527453"/>
                </a:lnTo>
                <a:lnTo>
                  <a:pt x="773244" y="531255"/>
                </a:lnTo>
                <a:lnTo>
                  <a:pt x="715169" y="533175"/>
                </a:lnTo>
                <a:lnTo>
                  <a:pt x="656356" y="533159"/>
                </a:lnTo>
                <a:lnTo>
                  <a:pt x="597083" y="531151"/>
                </a:lnTo>
                <a:lnTo>
                  <a:pt x="400106" y="60011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48640" y="1165733"/>
            <a:ext cx="6208395" cy="5003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1200150">
              <a:lnSpc>
                <a:spcPts val="3045"/>
              </a:lnSpc>
            </a:pPr>
            <a:r>
              <a:rPr dirty="0" sz="3200" spc="-55" b="1">
                <a:solidFill>
                  <a:srgbClr val="FFFF00"/>
                </a:solidFill>
                <a:latin typeface="Calibri"/>
                <a:cs typeface="Calibri"/>
              </a:rPr>
              <a:t>TỐT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dirty="0" sz="3200" spc="-15" b="1">
                <a:latin typeface="Calibri"/>
                <a:cs typeface="Calibri"/>
              </a:rPr>
              <a:t>CÓ </a:t>
            </a:r>
            <a:r>
              <a:rPr dirty="0" sz="3200" b="1">
                <a:latin typeface="Calibri"/>
                <a:cs typeface="Calibri"/>
              </a:rPr>
              <a:t>6</a:t>
            </a:r>
            <a:r>
              <a:rPr dirty="0" sz="3200" spc="5" b="1">
                <a:latin typeface="Calibri"/>
                <a:cs typeface="Calibri"/>
              </a:rPr>
              <a:t> </a:t>
            </a:r>
            <a:r>
              <a:rPr dirty="0" sz="3200" spc="-5" b="1">
                <a:latin typeface="Calibri"/>
                <a:cs typeface="Calibri"/>
              </a:rPr>
              <a:t>CHỮ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 marL="1228725">
              <a:lnSpc>
                <a:spcPct val="100000"/>
              </a:lnSpc>
              <a:spcBef>
                <a:spcPts val="2525"/>
              </a:spcBef>
            </a:pPr>
            <a:r>
              <a:rPr dirty="0" sz="3200" spc="-55" b="1">
                <a:solidFill>
                  <a:srgbClr val="FF0000"/>
                </a:solidFill>
                <a:latin typeface="Calibri"/>
                <a:cs typeface="Calibri"/>
              </a:rPr>
              <a:t>TỐT </a:t>
            </a:r>
            <a:r>
              <a:rPr dirty="0" sz="3200" b="1">
                <a:solidFill>
                  <a:srgbClr val="FF0000"/>
                </a:solidFill>
                <a:latin typeface="Calibri"/>
                <a:cs typeface="Calibri"/>
              </a:rPr>
              <a:t>GỖ </a:t>
            </a:r>
            <a:r>
              <a:rPr dirty="0" sz="3200" spc="-5" b="1">
                <a:solidFill>
                  <a:srgbClr val="FF0000"/>
                </a:solidFill>
                <a:latin typeface="Calibri"/>
                <a:cs typeface="Calibri"/>
              </a:rPr>
              <a:t>HƠN </a:t>
            </a:r>
            <a:r>
              <a:rPr dirty="0" sz="3200" spc="-50" b="1">
                <a:solidFill>
                  <a:srgbClr val="FF0000"/>
                </a:solidFill>
                <a:latin typeface="Calibri"/>
                <a:cs typeface="Calibri"/>
              </a:rPr>
              <a:t>TỐT </a:t>
            </a:r>
            <a:r>
              <a:rPr dirty="0" sz="3200" spc="-30" b="1">
                <a:solidFill>
                  <a:srgbClr val="FF0000"/>
                </a:solidFill>
                <a:latin typeface="Calibri"/>
                <a:cs typeface="Calibri"/>
              </a:rPr>
              <a:t>NƯỚC</a:t>
            </a:r>
            <a:r>
              <a:rPr dirty="0" sz="3200" spc="2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FF0000"/>
                </a:solidFill>
                <a:latin typeface="Calibri"/>
                <a:cs typeface="Calibri"/>
              </a:rPr>
              <a:t>SƠN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9143999" cy="6553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14600" y="33528"/>
            <a:ext cx="3886200" cy="26761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04800" y="5562600"/>
            <a:ext cx="2438400" cy="585470"/>
          </a:xfrm>
          <a:prstGeom prst="rect">
            <a:avLst/>
          </a:prstGeom>
          <a:ln w="9525">
            <a:solidFill>
              <a:srgbClr val="00AF50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marL="454659">
              <a:lnSpc>
                <a:spcPct val="100000"/>
              </a:lnSpc>
              <a:spcBef>
                <a:spcPts val="265"/>
              </a:spcBef>
            </a:pP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CÓ 2</a:t>
            </a:r>
            <a:r>
              <a:rPr dirty="0" sz="3200" spc="-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TỪ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1000" y="2209800"/>
            <a:ext cx="1981200" cy="1077595"/>
          </a:xfrm>
          <a:prstGeom prst="rect">
            <a:avLst/>
          </a:prstGeom>
          <a:ln w="9525">
            <a:solidFill>
              <a:srgbClr val="00AF50"/>
            </a:solidFill>
          </a:ln>
        </p:spPr>
        <p:txBody>
          <a:bodyPr wrap="square" lIns="0" tIns="33020" rIns="0" bIns="0" rtlCol="0" vert="horz">
            <a:spAutoFit/>
          </a:bodyPr>
          <a:lstStyle/>
          <a:p>
            <a:pPr marL="436245" marR="385445" indent="-45720">
              <a:lnSpc>
                <a:spcPct val="100000"/>
              </a:lnSpc>
              <a:spcBef>
                <a:spcPts val="260"/>
              </a:spcBef>
            </a:pP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HƯNG PHẤN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4222" y="324358"/>
            <a:ext cx="7666990" cy="1230630"/>
          </a:xfrm>
          <a:prstGeom prst="rect"/>
        </p:spPr>
        <p:txBody>
          <a:bodyPr wrap="square" lIns="0" tIns="43815" rIns="0" bIns="0" rtlCol="0" vert="horz">
            <a:spAutoFit/>
          </a:bodyPr>
          <a:lstStyle/>
          <a:p>
            <a:pPr marL="1544320" marR="5080" indent="-1532255">
              <a:lnSpc>
                <a:spcPts val="4690"/>
              </a:lnSpc>
              <a:spcBef>
                <a:spcPts val="345"/>
              </a:spcBef>
            </a:pPr>
            <a:r>
              <a:rPr dirty="0" sz="4000" spc="-5">
                <a:solidFill>
                  <a:srgbClr val="FFFFFF"/>
                </a:solidFill>
                <a:latin typeface="Arial"/>
                <a:cs typeface="Arial"/>
              </a:rPr>
              <a:t>TRÒ </a:t>
            </a:r>
            <a:r>
              <a:rPr dirty="0" sz="4000" spc="-10">
                <a:solidFill>
                  <a:srgbClr val="FFFFFF"/>
                </a:solidFill>
                <a:latin typeface="Arial"/>
                <a:cs typeface="Arial"/>
              </a:rPr>
              <a:t>CHƠI ĐẾN ĐÂY KẾT</a:t>
            </a:r>
            <a:r>
              <a:rPr dirty="0" sz="4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5">
                <a:solidFill>
                  <a:srgbClr val="FFFFFF"/>
                </a:solidFill>
                <a:latin typeface="Arial"/>
                <a:cs typeface="Arial"/>
              </a:rPr>
              <a:t>THÚC  </a:t>
            </a:r>
            <a:r>
              <a:rPr dirty="0" sz="4000" spc="-10">
                <a:solidFill>
                  <a:srgbClr val="FFFFFF"/>
                </a:solidFill>
                <a:latin typeface="Arial"/>
                <a:cs typeface="Arial"/>
              </a:rPr>
              <a:t>CÁM ƠN CÁC</a:t>
            </a:r>
            <a:r>
              <a:rPr dirty="0" sz="40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0">
                <a:solidFill>
                  <a:srgbClr val="FFFFFF"/>
                </a:solidFill>
                <a:latin typeface="Arial"/>
                <a:cs typeface="Arial"/>
              </a:rPr>
              <a:t>BẠN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sony</dc:creator>
  <dc:title>PowerPoint Presentation</dc:title>
  <dcterms:created xsi:type="dcterms:W3CDTF">2024-03-31T15:00:45Z</dcterms:created>
  <dcterms:modified xsi:type="dcterms:W3CDTF">2024-03-31T15:00:45Z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2024-03-31T00:00:00Z</vt:filetime>
  </property>
</Properties>
</file>