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DB8166C-EDFF-4696-9BB0-6437D468CF0E}"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220424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B8166C-EDFF-4696-9BB0-6437D468CF0E}"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3226297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B8166C-EDFF-4696-9BB0-6437D468CF0E}"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1361385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B8166C-EDFF-4696-9BB0-6437D468CF0E}"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3091867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B8166C-EDFF-4696-9BB0-6437D468CF0E}"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3347145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DB8166C-EDFF-4696-9BB0-6437D468CF0E}" type="datetimeFigureOut">
              <a:rPr lang="en-US" smtClean="0"/>
              <a:t>3/30/2023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276736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B8166C-EDFF-4696-9BB0-6437D468CF0E}" type="datetimeFigureOut">
              <a:rPr lang="en-US" smtClean="0"/>
              <a:t>3/30/2023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1879059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B8166C-EDFF-4696-9BB0-6437D468CF0E}" type="datetimeFigureOut">
              <a:rPr lang="en-US" smtClean="0"/>
              <a:t>3/30/2023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2306564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B8166C-EDFF-4696-9BB0-6437D468CF0E}" type="datetimeFigureOut">
              <a:rPr lang="en-US" smtClean="0"/>
              <a:t>3/30/2023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1477015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DB8166C-EDFF-4696-9BB0-6437D468CF0E}" type="datetimeFigureOut">
              <a:rPr lang="en-US" smtClean="0"/>
              <a:t>3/30/2023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20210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DB8166C-EDFF-4696-9BB0-6437D468CF0E}" type="datetimeFigureOut">
              <a:rPr lang="en-US" smtClean="0"/>
              <a:t>3/30/2023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A16715-7EC5-4BC1-8956-CACAF36DA91B}" type="slidenum">
              <a:rPr lang="en-US" smtClean="0"/>
              <a:t>‹#›</a:t>
            </a:fld>
            <a:endParaRPr lang="en-US"/>
          </a:p>
        </p:txBody>
      </p:sp>
    </p:spTree>
    <p:extLst>
      <p:ext uri="{BB962C8B-B14F-4D97-AF65-F5344CB8AC3E}">
        <p14:creationId xmlns:p14="http://schemas.microsoft.com/office/powerpoint/2010/main" val="2831736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B8166C-EDFF-4696-9BB0-6437D468CF0E}" type="datetimeFigureOut">
              <a:rPr lang="en-US" smtClean="0"/>
              <a:t>3/30/2023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A16715-7EC5-4BC1-8956-CACAF36DA91B}" type="slidenum">
              <a:rPr lang="en-US" smtClean="0"/>
              <a:t>‹#›</a:t>
            </a:fld>
            <a:endParaRPr lang="en-US"/>
          </a:p>
        </p:txBody>
      </p:sp>
    </p:spTree>
    <p:extLst>
      <p:ext uri="{BB962C8B-B14F-4D97-AF65-F5344CB8AC3E}">
        <p14:creationId xmlns:p14="http://schemas.microsoft.com/office/powerpoint/2010/main" val="1772668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0337" y="0"/>
            <a:ext cx="11951663" cy="1563381"/>
          </a:xfrm>
        </p:spPr>
        <p:txBody>
          <a:bodyPr>
            <a:normAutofit fontScale="90000"/>
          </a:bodyPr>
          <a:lstStyle/>
          <a:p>
            <a:r>
              <a:rPr lang="vi-VN" b="1" dirty="0" smtClean="0"/>
              <a:t>BẢN BÁO CÁO LẬP KẾ HOẠCH NÔI VẬT NUÔI TRONG GIA ĐÌNH </a:t>
            </a:r>
            <a:endParaRPr lang="en-US" b="1" dirty="0"/>
          </a:p>
        </p:txBody>
      </p:sp>
      <p:sp>
        <p:nvSpPr>
          <p:cNvPr id="4" name="TextBox 3"/>
          <p:cNvSpPr txBox="1"/>
          <p:nvPr/>
        </p:nvSpPr>
        <p:spPr>
          <a:xfrm>
            <a:off x="0" y="4393490"/>
            <a:ext cx="12192000" cy="2554545"/>
          </a:xfrm>
          <a:prstGeom prst="rect">
            <a:avLst/>
          </a:prstGeom>
          <a:solidFill>
            <a:schemeClr val="bg1">
              <a:alpha val="53000"/>
            </a:schemeClr>
          </a:solidFill>
          <a:ln>
            <a:noFill/>
          </a:ln>
        </p:spPr>
        <p:txBody>
          <a:bodyPr wrap="square" rtlCol="0">
            <a:spAutoFit/>
          </a:bodyPr>
          <a:lstStyle/>
          <a:p>
            <a:r>
              <a:rPr lang="vi-VN" sz="4000" b="1" dirty="0" smtClean="0"/>
              <a:t>NHÓM: </a:t>
            </a:r>
          </a:p>
          <a:p>
            <a:r>
              <a:rPr lang="vi-VN" sz="4000" b="1" dirty="0" smtClean="0"/>
              <a:t>THÀNH VIÊN:</a:t>
            </a:r>
          </a:p>
          <a:p>
            <a:r>
              <a:rPr lang="vi-VN" sz="4000" b="1" dirty="0" smtClean="0"/>
              <a:t>LỚP :</a:t>
            </a:r>
            <a:br>
              <a:rPr lang="vi-VN" sz="4000" b="1" dirty="0" smtClean="0"/>
            </a:br>
            <a:r>
              <a:rPr lang="vi-VN" sz="4000" b="1" dirty="0" smtClean="0"/>
              <a:t>TRƯỜNG: </a:t>
            </a:r>
            <a:endParaRPr lang="en-US" sz="4000" b="1" dirty="0"/>
          </a:p>
        </p:txBody>
      </p:sp>
    </p:spTree>
    <p:extLst>
      <p:ext uri="{BB962C8B-B14F-4D97-AF65-F5344CB8AC3E}">
        <p14:creationId xmlns:p14="http://schemas.microsoft.com/office/powerpoint/2010/main" val="21654922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extBox 4"/>
          <p:cNvSpPr txBox="1"/>
          <p:nvPr/>
        </p:nvSpPr>
        <p:spPr>
          <a:xfrm>
            <a:off x="193040" y="1562888"/>
            <a:ext cx="4939863" cy="1569660"/>
          </a:xfrm>
          <a:prstGeom prst="rect">
            <a:avLst/>
          </a:prstGeom>
          <a:noFill/>
        </p:spPr>
        <p:txBody>
          <a:bodyPr wrap="square" rtlCol="0">
            <a:spAutoFit/>
          </a:bodyPr>
          <a:lstStyle/>
          <a:p>
            <a:r>
              <a:rPr lang="vi-VN" sz="4800" b="1" dirty="0" smtClean="0"/>
              <a:t>LỰA CHỌN LOẠI VẬT NUÔI  </a:t>
            </a:r>
            <a:endParaRPr lang="en-US" sz="4800" b="1" dirty="0"/>
          </a:p>
        </p:txBody>
      </p:sp>
    </p:spTree>
    <p:extLst>
      <p:ext uri="{BB962C8B-B14F-4D97-AF65-F5344CB8AC3E}">
        <p14:creationId xmlns:p14="http://schemas.microsoft.com/office/powerpoint/2010/main" val="804834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38" y="601008"/>
            <a:ext cx="7137002" cy="5352752"/>
          </a:xfrm>
          <a:prstGeom prst="rect">
            <a:avLst/>
          </a:prstGeom>
        </p:spPr>
      </p:pic>
      <p:sp>
        <p:nvSpPr>
          <p:cNvPr id="5" name="TextBox 4"/>
          <p:cNvSpPr txBox="1"/>
          <p:nvPr/>
        </p:nvSpPr>
        <p:spPr>
          <a:xfrm>
            <a:off x="1681654" y="6150114"/>
            <a:ext cx="3121574" cy="707886"/>
          </a:xfrm>
          <a:prstGeom prst="rect">
            <a:avLst/>
          </a:prstGeom>
          <a:noFill/>
        </p:spPr>
        <p:txBody>
          <a:bodyPr wrap="square" rtlCol="0">
            <a:spAutoFit/>
          </a:bodyPr>
          <a:lstStyle/>
          <a:p>
            <a:r>
              <a:rPr lang="vi-VN" sz="4000" dirty="0" smtClean="0"/>
              <a:t>CHÓ FOX </a:t>
            </a:r>
            <a:endParaRPr lang="en-US" sz="4000" dirty="0"/>
          </a:p>
        </p:txBody>
      </p:sp>
      <p:sp>
        <p:nvSpPr>
          <p:cNvPr id="6" name="TextBox 5"/>
          <p:cNvSpPr txBox="1"/>
          <p:nvPr/>
        </p:nvSpPr>
        <p:spPr>
          <a:xfrm>
            <a:off x="7745423" y="291936"/>
            <a:ext cx="4101137" cy="1200329"/>
          </a:xfrm>
          <a:prstGeom prst="rect">
            <a:avLst/>
          </a:prstGeom>
          <a:noFill/>
        </p:spPr>
        <p:txBody>
          <a:bodyPr wrap="square" rtlCol="0">
            <a:spAutoFit/>
          </a:bodyPr>
          <a:lstStyle/>
          <a:p>
            <a:r>
              <a:rPr lang="vi-VN" sz="3600" dirty="0" smtClean="0"/>
              <a:t>Nhóm  ….. ….lựa chọn  cho fox vì</a:t>
            </a:r>
            <a:endParaRPr lang="en-US" sz="3600" dirty="0"/>
          </a:p>
        </p:txBody>
      </p:sp>
      <p:sp>
        <p:nvSpPr>
          <p:cNvPr id="7" name="Rectangle 6"/>
          <p:cNvSpPr/>
          <p:nvPr/>
        </p:nvSpPr>
        <p:spPr>
          <a:xfrm>
            <a:off x="-81280" y="5486400"/>
            <a:ext cx="7233920" cy="467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152640" y="1788160"/>
            <a:ext cx="4775200" cy="1323439"/>
          </a:xfrm>
          <a:prstGeom prst="rect">
            <a:avLst/>
          </a:prstGeom>
          <a:noFill/>
        </p:spPr>
        <p:txBody>
          <a:bodyPr wrap="square" rtlCol="0">
            <a:spAutoFit/>
          </a:bodyPr>
          <a:lstStyle/>
          <a:p>
            <a:r>
              <a:rPr lang="vi-VN" sz="2000" dirty="0" smtClean="0"/>
              <a:t>- </a:t>
            </a:r>
            <a:r>
              <a:rPr lang="en-US" sz="2000" dirty="0" err="1" smtClean="0"/>
              <a:t>Phốc</a:t>
            </a:r>
            <a:r>
              <a:rPr lang="en-US" sz="2000" dirty="0" smtClean="0"/>
              <a:t> </a:t>
            </a:r>
            <a:r>
              <a:rPr lang="en-US" sz="2000" dirty="0" err="1"/>
              <a:t>còn</a:t>
            </a:r>
            <a:r>
              <a:rPr lang="en-US" sz="2000" dirty="0"/>
              <a:t> </a:t>
            </a:r>
            <a:r>
              <a:rPr lang="en-US" sz="2000" dirty="0" err="1"/>
              <a:t>tình</a:t>
            </a:r>
            <a:r>
              <a:rPr lang="en-US" sz="2000" dirty="0"/>
              <a:t> </a:t>
            </a:r>
            <a:r>
              <a:rPr lang="en-US" sz="2000" dirty="0" err="1"/>
              <a:t>cảm</a:t>
            </a:r>
            <a:r>
              <a:rPr lang="en-US" sz="2000" dirty="0"/>
              <a:t> </a:t>
            </a:r>
            <a:r>
              <a:rPr lang="en-US" sz="2000" dirty="0" err="1"/>
              <a:t>và</a:t>
            </a:r>
            <a:r>
              <a:rPr lang="en-US" sz="2000" dirty="0"/>
              <a:t> </a:t>
            </a:r>
            <a:r>
              <a:rPr lang="en-US" sz="2000" dirty="0" err="1"/>
              <a:t>luôn</a:t>
            </a:r>
            <a:r>
              <a:rPr lang="en-US" sz="2000" dirty="0"/>
              <a:t> </a:t>
            </a:r>
            <a:r>
              <a:rPr lang="en-US" sz="2000" dirty="0" err="1"/>
              <a:t>trung</a:t>
            </a:r>
            <a:r>
              <a:rPr lang="en-US" sz="2000" dirty="0"/>
              <a:t> </a:t>
            </a:r>
            <a:r>
              <a:rPr lang="en-US" sz="2000" dirty="0" err="1"/>
              <a:t>thành</a:t>
            </a:r>
            <a:r>
              <a:rPr lang="en-US" sz="2000" dirty="0"/>
              <a:t> </a:t>
            </a:r>
            <a:r>
              <a:rPr lang="en-US" sz="2000" dirty="0" err="1"/>
              <a:t>bảo</a:t>
            </a:r>
            <a:r>
              <a:rPr lang="en-US" sz="2000" dirty="0"/>
              <a:t> </a:t>
            </a:r>
            <a:r>
              <a:rPr lang="en-US" sz="2000" dirty="0" err="1"/>
              <a:t>vệ</a:t>
            </a:r>
            <a:r>
              <a:rPr lang="en-US" sz="2000" dirty="0"/>
              <a:t> </a:t>
            </a:r>
            <a:r>
              <a:rPr lang="en-US" sz="2000" dirty="0" err="1"/>
              <a:t>chủ</a:t>
            </a:r>
            <a:r>
              <a:rPr lang="en-US" sz="2000" dirty="0"/>
              <a:t>. </a:t>
            </a:r>
            <a:r>
              <a:rPr lang="en-US" sz="2000" dirty="0" err="1"/>
              <a:t>Dũng</a:t>
            </a:r>
            <a:r>
              <a:rPr lang="en-US" sz="2000" dirty="0"/>
              <a:t> </a:t>
            </a:r>
            <a:r>
              <a:rPr lang="en-US" sz="2000" dirty="0" err="1"/>
              <a:t>cảm</a:t>
            </a:r>
            <a:r>
              <a:rPr lang="en-US" sz="2000" dirty="0"/>
              <a:t>, </a:t>
            </a:r>
            <a:r>
              <a:rPr lang="en-US" sz="2000" dirty="0" err="1"/>
              <a:t>hiếu</a:t>
            </a:r>
            <a:r>
              <a:rPr lang="en-US" sz="2000" dirty="0"/>
              <a:t> </a:t>
            </a:r>
            <a:r>
              <a:rPr lang="en-US" sz="2000" dirty="0" err="1"/>
              <a:t>động</a:t>
            </a:r>
            <a:r>
              <a:rPr lang="en-US" sz="2000" dirty="0"/>
              <a:t>, </a:t>
            </a:r>
            <a:r>
              <a:rPr lang="en-US" sz="2000" dirty="0" err="1"/>
              <a:t>thông</a:t>
            </a:r>
            <a:r>
              <a:rPr lang="en-US" sz="2000" dirty="0"/>
              <a:t> minh </a:t>
            </a:r>
            <a:r>
              <a:rPr lang="en-US" sz="2000" dirty="0" err="1"/>
              <a:t>là</a:t>
            </a:r>
            <a:r>
              <a:rPr lang="en-US" sz="2000" dirty="0"/>
              <a:t> </a:t>
            </a:r>
            <a:r>
              <a:rPr lang="en-US" sz="2000" dirty="0" err="1"/>
              <a:t>những</a:t>
            </a:r>
            <a:r>
              <a:rPr lang="en-US" sz="2000" dirty="0"/>
              <a:t> </a:t>
            </a:r>
            <a:r>
              <a:rPr lang="en-US" sz="2000" dirty="0" err="1"/>
              <a:t>tính</a:t>
            </a:r>
            <a:r>
              <a:rPr lang="en-US" sz="2000" dirty="0"/>
              <a:t> </a:t>
            </a:r>
            <a:r>
              <a:rPr lang="en-US" sz="2000" dirty="0" err="1"/>
              <a:t>cách</a:t>
            </a:r>
            <a:r>
              <a:rPr lang="en-US" sz="2000" dirty="0"/>
              <a:t> </a:t>
            </a:r>
            <a:r>
              <a:rPr lang="en-US" sz="2000" dirty="0" err="1"/>
              <a:t>mà</a:t>
            </a:r>
            <a:r>
              <a:rPr lang="en-US" sz="2000" dirty="0"/>
              <a:t> </a:t>
            </a:r>
            <a:r>
              <a:rPr lang="en-US" sz="2000" dirty="0" err="1"/>
              <a:t>loài</a:t>
            </a:r>
            <a:r>
              <a:rPr lang="en-US" sz="2000" dirty="0"/>
              <a:t> </a:t>
            </a:r>
            <a:r>
              <a:rPr lang="en-US" sz="2000" dirty="0" err="1"/>
              <a:t>chó</a:t>
            </a:r>
            <a:r>
              <a:rPr lang="en-US" sz="2000" dirty="0"/>
              <a:t> </a:t>
            </a:r>
            <a:r>
              <a:rPr lang="en-US" sz="2000" dirty="0" err="1"/>
              <a:t>nhỏ</a:t>
            </a:r>
            <a:r>
              <a:rPr lang="en-US" sz="2000" dirty="0"/>
              <a:t> </a:t>
            </a:r>
            <a:r>
              <a:rPr lang="en-US" sz="2000" dirty="0" err="1"/>
              <a:t>xinh</a:t>
            </a:r>
            <a:r>
              <a:rPr lang="en-US" sz="2000" dirty="0"/>
              <a:t> </a:t>
            </a:r>
            <a:r>
              <a:rPr lang="en-US" sz="2000" dirty="0" err="1"/>
              <a:t>này</a:t>
            </a:r>
            <a:r>
              <a:rPr lang="en-US" sz="2000" dirty="0"/>
              <a:t> </a:t>
            </a:r>
            <a:r>
              <a:rPr lang="en-US" sz="2000" dirty="0" err="1"/>
              <a:t>đem</a:t>
            </a:r>
            <a:r>
              <a:rPr lang="en-US" sz="2000" dirty="0"/>
              <a:t> </a:t>
            </a:r>
            <a:r>
              <a:rPr lang="en-US" sz="2000" dirty="0" err="1"/>
              <a:t>lại</a:t>
            </a:r>
            <a:r>
              <a:rPr lang="en-US" sz="2000" dirty="0"/>
              <a:t>.</a:t>
            </a:r>
          </a:p>
        </p:txBody>
      </p:sp>
      <p:sp>
        <p:nvSpPr>
          <p:cNvPr id="9" name="Rectangle 8"/>
          <p:cNvSpPr/>
          <p:nvPr/>
        </p:nvSpPr>
        <p:spPr>
          <a:xfrm>
            <a:off x="7152640" y="3407494"/>
            <a:ext cx="4827401" cy="1754326"/>
          </a:xfrm>
          <a:prstGeom prst="rect">
            <a:avLst/>
          </a:prstGeom>
        </p:spPr>
        <p:txBody>
          <a:bodyPr wrap="square">
            <a:spAutoFit/>
          </a:bodyPr>
          <a:lstStyle/>
          <a:p>
            <a:pPr algn="just"/>
            <a:r>
              <a:rPr lang="vi-VN" b="0" i="0" dirty="0" smtClean="0">
                <a:solidFill>
                  <a:srgbClr val="222222"/>
                </a:solidFill>
                <a:effectLst/>
                <a:latin typeface="Roboto" panose="02000000000000000000" pitchFamily="2" charset="0"/>
              </a:rPr>
              <a:t>- Chó phốc còn dễ dàng hiểu được tình cảm của chủ nhân và những hành động của người khác đối với chúng. Bởi vậy đừng quát mắng hay có thái độ không vui vẻ với chúng.</a:t>
            </a:r>
          </a:p>
          <a:p>
            <a:r>
              <a:rPr lang="vi-VN" dirty="0" smtClean="0"/>
              <a:t/>
            </a:r>
            <a:br>
              <a:rPr lang="vi-VN" dirty="0" smtClean="0"/>
            </a:br>
            <a:endParaRPr lang="en-US" dirty="0"/>
          </a:p>
        </p:txBody>
      </p:sp>
      <p:sp>
        <p:nvSpPr>
          <p:cNvPr id="10" name="Rectangle 9"/>
          <p:cNvSpPr/>
          <p:nvPr/>
        </p:nvSpPr>
        <p:spPr>
          <a:xfrm>
            <a:off x="7152640" y="4857550"/>
            <a:ext cx="4693920" cy="1200329"/>
          </a:xfrm>
          <a:prstGeom prst="rect">
            <a:avLst/>
          </a:prstGeom>
        </p:spPr>
        <p:txBody>
          <a:bodyPr wrap="square">
            <a:spAutoFit/>
          </a:bodyPr>
          <a:lstStyle/>
          <a:p>
            <a:r>
              <a:rPr lang="vi-VN" b="0" i="0" dirty="0" smtClean="0">
                <a:solidFill>
                  <a:srgbClr val="222222"/>
                </a:solidFill>
                <a:effectLst/>
                <a:latin typeface="Roboto" panose="02000000000000000000" pitchFamily="2" charset="0"/>
              </a:rPr>
              <a:t>- g</a:t>
            </a:r>
            <a:r>
              <a:rPr lang="en-US" b="0" i="0" dirty="0" err="1" smtClean="0">
                <a:solidFill>
                  <a:srgbClr val="222222"/>
                </a:solidFill>
                <a:effectLst/>
                <a:latin typeface="Roboto" panose="02000000000000000000" pitchFamily="2" charset="0"/>
              </a:rPr>
              <a:t>iống</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chố</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phốc</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thuần</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chủng</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có</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trí</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nhớ</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và</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trí</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thông</a:t>
            </a:r>
            <a:r>
              <a:rPr lang="en-US" b="0" i="0" dirty="0" smtClean="0">
                <a:solidFill>
                  <a:srgbClr val="222222"/>
                </a:solidFill>
                <a:effectLst/>
                <a:latin typeface="Roboto" panose="02000000000000000000" pitchFamily="2" charset="0"/>
              </a:rPr>
              <a:t> minh </a:t>
            </a:r>
            <a:r>
              <a:rPr lang="en-US" b="0" i="0" dirty="0" err="1" smtClean="0">
                <a:solidFill>
                  <a:srgbClr val="222222"/>
                </a:solidFill>
                <a:effectLst/>
                <a:latin typeface="Roboto" panose="02000000000000000000" pitchFamily="2" charset="0"/>
              </a:rPr>
              <a:t>khá</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cao</a:t>
            </a:r>
            <a:r>
              <a:rPr lang="en-US" b="0" i="0" dirty="0" smtClean="0">
                <a:solidFill>
                  <a:srgbClr val="222222"/>
                </a:solidFill>
                <a:effectLst/>
                <a:latin typeface="Roboto" panose="02000000000000000000" pitchFamily="2" charset="0"/>
              </a:rPr>
              <a:t>. Ở </a:t>
            </a:r>
            <a:r>
              <a:rPr lang="en-US" b="0" i="0" dirty="0" err="1" smtClean="0">
                <a:solidFill>
                  <a:srgbClr val="222222"/>
                </a:solidFill>
                <a:effectLst/>
                <a:latin typeface="Roboto" panose="02000000000000000000" pitchFamily="2" charset="0"/>
              </a:rPr>
              <a:t>việt</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nam</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thì</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chó</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phốc</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có</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độ</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thông</a:t>
            </a:r>
            <a:r>
              <a:rPr lang="en-US" b="0" i="0" dirty="0" smtClean="0">
                <a:solidFill>
                  <a:srgbClr val="222222"/>
                </a:solidFill>
                <a:effectLst/>
                <a:latin typeface="Roboto" panose="02000000000000000000" pitchFamily="2" charset="0"/>
              </a:rPr>
              <a:t> minh </a:t>
            </a:r>
            <a:r>
              <a:rPr lang="en-US" b="0" i="0" dirty="0" err="1" smtClean="0">
                <a:solidFill>
                  <a:srgbClr val="222222"/>
                </a:solidFill>
                <a:effectLst/>
                <a:latin typeface="Roboto" panose="02000000000000000000" pitchFamily="2" charset="0"/>
              </a:rPr>
              <a:t>chỉ</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sau</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chó</a:t>
            </a:r>
            <a:r>
              <a:rPr lang="en-US" b="0" i="0" dirty="0" smtClean="0">
                <a:solidFill>
                  <a:srgbClr val="222222"/>
                </a:solidFill>
                <a:effectLst/>
                <a:latin typeface="Roboto" panose="02000000000000000000" pitchFamily="2" charset="0"/>
              </a:rPr>
              <a:t> Poodle </a:t>
            </a:r>
            <a:r>
              <a:rPr lang="en-US" b="0" i="0" dirty="0" err="1" smtClean="0">
                <a:solidFill>
                  <a:srgbClr val="222222"/>
                </a:solidFill>
                <a:effectLst/>
                <a:latin typeface="Roboto" panose="02000000000000000000" pitchFamily="2" charset="0"/>
              </a:rPr>
              <a:t>và</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chó</a:t>
            </a:r>
            <a:r>
              <a:rPr lang="en-US" b="0" i="0" dirty="0" smtClean="0">
                <a:solidFill>
                  <a:srgbClr val="222222"/>
                </a:solidFill>
                <a:effectLst/>
                <a:latin typeface="Roboto" panose="02000000000000000000" pitchFamily="2" charset="0"/>
              </a:rPr>
              <a:t> </a:t>
            </a:r>
            <a:r>
              <a:rPr lang="en-US" b="0" i="0" dirty="0" err="1" smtClean="0">
                <a:solidFill>
                  <a:srgbClr val="222222"/>
                </a:solidFill>
                <a:effectLst/>
                <a:latin typeface="Roboto" panose="02000000000000000000" pitchFamily="2" charset="0"/>
              </a:rPr>
              <a:t>Bécgie</a:t>
            </a:r>
            <a:r>
              <a:rPr lang="en-US" b="0" i="0" dirty="0" smtClean="0">
                <a:solidFill>
                  <a:srgbClr val="222222"/>
                </a:solidFill>
                <a:effectLst/>
                <a:latin typeface="Roboto" panose="02000000000000000000" pitchFamily="2" charset="0"/>
              </a:rPr>
              <a:t>.</a:t>
            </a:r>
            <a:endParaRPr lang="en-US" dirty="0"/>
          </a:p>
        </p:txBody>
      </p:sp>
      <p:sp>
        <p:nvSpPr>
          <p:cNvPr id="11" name="TextBox 10"/>
          <p:cNvSpPr txBox="1"/>
          <p:nvPr/>
        </p:nvSpPr>
        <p:spPr>
          <a:xfrm>
            <a:off x="15638" y="5630594"/>
            <a:ext cx="6860675" cy="646331"/>
          </a:xfrm>
          <a:prstGeom prst="rect">
            <a:avLst/>
          </a:prstGeom>
          <a:noFill/>
        </p:spPr>
        <p:txBody>
          <a:bodyPr wrap="square" rtlCol="0">
            <a:spAutoFit/>
          </a:bodyPr>
          <a:lstStyle/>
          <a:p>
            <a:r>
              <a:rPr lang="vi-VN" dirty="0" smtClean="0">
                <a:solidFill>
                  <a:srgbClr val="FF0000"/>
                </a:solidFill>
              </a:rPr>
              <a:t>CÁC NHÓM HÃY NÊU ƯU ĐIỂM CỦA GIỐNG CHÓ MÀ  NHÓM MÌNH LỰA CHỌN, Nêu được càng nhiều càng tổt</a:t>
            </a:r>
            <a:endParaRPr lang="en-US" dirty="0">
              <a:solidFill>
                <a:srgbClr val="FF0000"/>
              </a:solidFill>
            </a:endParaRPr>
          </a:p>
        </p:txBody>
      </p:sp>
    </p:spTree>
    <p:extLst>
      <p:ext uri="{BB962C8B-B14F-4D97-AF65-F5344CB8AC3E}">
        <p14:creationId xmlns:p14="http://schemas.microsoft.com/office/powerpoint/2010/main" val="16872489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3000" b="-133000"/>
          </a:stretch>
        </a:blipFill>
        <a:effectLst/>
      </p:bgPr>
    </p:bg>
    <p:spTree>
      <p:nvGrpSpPr>
        <p:cNvPr id="1" name=""/>
        <p:cNvGrpSpPr/>
        <p:nvPr/>
      </p:nvGrpSpPr>
      <p:grpSpPr>
        <a:xfrm>
          <a:off x="0" y="0"/>
          <a:ext cx="0" cy="0"/>
          <a:chOff x="0" y="0"/>
          <a:chExt cx="0" cy="0"/>
        </a:xfrm>
      </p:grpSpPr>
      <p:sp>
        <p:nvSpPr>
          <p:cNvPr id="2" name="TextBox 1"/>
          <p:cNvSpPr txBox="1"/>
          <p:nvPr/>
        </p:nvSpPr>
        <p:spPr>
          <a:xfrm>
            <a:off x="73573" y="1849820"/>
            <a:ext cx="4687614" cy="1754326"/>
          </a:xfrm>
          <a:prstGeom prst="rect">
            <a:avLst/>
          </a:prstGeom>
          <a:noFill/>
        </p:spPr>
        <p:txBody>
          <a:bodyPr wrap="square" rtlCol="0">
            <a:spAutoFit/>
          </a:bodyPr>
          <a:lstStyle/>
          <a:p>
            <a:r>
              <a:rPr lang="vi-VN" sz="3600" b="1" dirty="0" smtClean="0">
                <a:solidFill>
                  <a:schemeClr val="bg1"/>
                </a:solidFill>
              </a:rPr>
              <a:t>CÁC ĐIỀU KIỆN CẦN THIẾT TRƯỚC KHI NUÔI CHÓ FOX</a:t>
            </a:r>
            <a:endParaRPr lang="en-US" sz="3600" b="1" dirty="0">
              <a:solidFill>
                <a:schemeClr val="bg1"/>
              </a:solidFill>
            </a:endParaRPr>
          </a:p>
        </p:txBody>
      </p:sp>
    </p:spTree>
    <p:extLst>
      <p:ext uri="{BB962C8B-B14F-4D97-AF65-F5344CB8AC3E}">
        <p14:creationId xmlns:p14="http://schemas.microsoft.com/office/powerpoint/2010/main" val="28296785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496" y="1220158"/>
            <a:ext cx="2151208" cy="2148407"/>
          </a:xfrm>
          <a:prstGeom prst="rect">
            <a:avLst/>
          </a:prstGeom>
        </p:spPr>
      </p:pic>
      <p:sp>
        <p:nvSpPr>
          <p:cNvPr id="3" name="TextBox 2"/>
          <p:cNvSpPr txBox="1"/>
          <p:nvPr/>
        </p:nvSpPr>
        <p:spPr>
          <a:xfrm>
            <a:off x="714703" y="238441"/>
            <a:ext cx="10300138" cy="523220"/>
          </a:xfrm>
          <a:prstGeom prst="rect">
            <a:avLst/>
          </a:prstGeom>
          <a:solidFill>
            <a:schemeClr val="accent2"/>
          </a:solidFill>
        </p:spPr>
        <p:txBody>
          <a:bodyPr wrap="square" rtlCol="0">
            <a:spAutoFit/>
          </a:bodyPr>
          <a:lstStyle/>
          <a:p>
            <a:pPr algn="ctr"/>
            <a:r>
              <a:rPr lang="vi-VN" sz="2800" b="1" dirty="0" smtClean="0"/>
              <a:t>CHUẨN BỊ ĐIỀU KIỆN TRƯỚC KHI NUÔI </a:t>
            </a:r>
            <a:endParaRPr lang="en-US" sz="2800" b="1" dirty="0"/>
          </a:p>
        </p:txBody>
      </p:sp>
      <p:sp>
        <p:nvSpPr>
          <p:cNvPr id="4" name="TextBox 3"/>
          <p:cNvSpPr txBox="1"/>
          <p:nvPr/>
        </p:nvSpPr>
        <p:spPr>
          <a:xfrm>
            <a:off x="714703" y="3741683"/>
            <a:ext cx="1818290" cy="369332"/>
          </a:xfrm>
          <a:prstGeom prst="rect">
            <a:avLst/>
          </a:prstGeom>
          <a:noFill/>
        </p:spPr>
        <p:txBody>
          <a:bodyPr wrap="square" rtlCol="0">
            <a:spAutoFit/>
          </a:bodyPr>
          <a:lstStyle/>
          <a:p>
            <a:r>
              <a:rPr lang="vi-VN" dirty="0" smtClean="0"/>
              <a:t>Chuồng nuôi </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5169" y="1337562"/>
            <a:ext cx="2822345" cy="1587569"/>
          </a:xfrm>
          <a:prstGeom prst="rect">
            <a:avLst/>
          </a:prstGeom>
        </p:spPr>
      </p:pic>
      <p:sp>
        <p:nvSpPr>
          <p:cNvPr id="6" name="TextBox 5"/>
          <p:cNvSpPr txBox="1"/>
          <p:nvPr/>
        </p:nvSpPr>
        <p:spPr>
          <a:xfrm>
            <a:off x="4297196" y="3464684"/>
            <a:ext cx="1818290" cy="646331"/>
          </a:xfrm>
          <a:prstGeom prst="rect">
            <a:avLst/>
          </a:prstGeom>
          <a:noFill/>
        </p:spPr>
        <p:txBody>
          <a:bodyPr wrap="square" rtlCol="0">
            <a:spAutoFit/>
          </a:bodyPr>
          <a:lstStyle/>
          <a:p>
            <a:r>
              <a:rPr lang="vi-VN" dirty="0" smtClean="0"/>
              <a:t>Thức ăn chế biến sẵn </a:t>
            </a:r>
            <a:endParaRPr lang="en-US" dirty="0"/>
          </a:p>
        </p:txBody>
      </p:sp>
      <p:sp>
        <p:nvSpPr>
          <p:cNvPr id="7" name="TextBox 6"/>
          <p:cNvSpPr txBox="1"/>
          <p:nvPr/>
        </p:nvSpPr>
        <p:spPr>
          <a:xfrm>
            <a:off x="172720" y="5433848"/>
            <a:ext cx="11450320" cy="1384995"/>
          </a:xfrm>
          <a:prstGeom prst="rect">
            <a:avLst/>
          </a:prstGeom>
          <a:noFill/>
        </p:spPr>
        <p:txBody>
          <a:bodyPr wrap="square" rtlCol="0">
            <a:spAutoFit/>
          </a:bodyPr>
          <a:lstStyle/>
          <a:p>
            <a:r>
              <a:rPr lang="vi-VN" sz="2800" dirty="0" smtClean="0">
                <a:solidFill>
                  <a:srgbClr val="FF0000"/>
                </a:solidFill>
              </a:rPr>
              <a:t>Trong mục này các em phải nêu được sự chuẩn bị trước khi nuôi con vật nuôi như chuồng nuôi , thức ăn , thuốc, vắc xin , dung cụ chăn nuôi……</a:t>
            </a:r>
            <a:endParaRPr lang="en-US" sz="2800" dirty="0">
              <a:solidFill>
                <a:srgbClr val="FF0000"/>
              </a:solidFill>
            </a:endParaRPr>
          </a:p>
        </p:txBody>
      </p:sp>
    </p:spTree>
    <p:extLst>
      <p:ext uri="{BB962C8B-B14F-4D97-AF65-F5344CB8AC3E}">
        <p14:creationId xmlns:p14="http://schemas.microsoft.com/office/powerpoint/2010/main" val="11602343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extBox 1"/>
          <p:cNvSpPr txBox="1"/>
          <p:nvPr/>
        </p:nvSpPr>
        <p:spPr>
          <a:xfrm>
            <a:off x="-111760" y="2387600"/>
            <a:ext cx="12303760" cy="1938992"/>
          </a:xfrm>
          <a:prstGeom prst="rect">
            <a:avLst/>
          </a:prstGeom>
          <a:solidFill>
            <a:schemeClr val="bg1">
              <a:alpha val="79000"/>
            </a:schemeClr>
          </a:solidFill>
        </p:spPr>
        <p:txBody>
          <a:bodyPr wrap="square" rtlCol="0">
            <a:spAutoFit/>
          </a:bodyPr>
          <a:lstStyle/>
          <a:p>
            <a:r>
              <a:rPr lang="vi-VN" sz="4000" b="1" dirty="0" smtClean="0"/>
              <a:t>LẬP BẢNG TÍNH TOÁN CHỊ PHÍ  CHI TIẾT VÀ TỔNG CHI PHI NUÔI CHÓ FOX TRONG NĂM ĐẦU TIÊN </a:t>
            </a:r>
            <a:endParaRPr lang="en-US" sz="4000" b="1" dirty="0"/>
          </a:p>
        </p:txBody>
      </p:sp>
    </p:spTree>
    <p:extLst>
      <p:ext uri="{BB962C8B-B14F-4D97-AF65-F5344CB8AC3E}">
        <p14:creationId xmlns:p14="http://schemas.microsoft.com/office/powerpoint/2010/main" val="3229336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82"/>
          <p:cNvGraphicFramePr>
            <a:graphicFrameLocks/>
          </p:cNvGraphicFramePr>
          <p:nvPr>
            <p:extLst>
              <p:ext uri="{D42A27DB-BD31-4B8C-83A1-F6EECF244321}">
                <p14:modId xmlns:p14="http://schemas.microsoft.com/office/powerpoint/2010/main" val="492449451"/>
              </p:ext>
            </p:extLst>
          </p:nvPr>
        </p:nvGraphicFramePr>
        <p:xfrm>
          <a:off x="152400" y="1051560"/>
          <a:ext cx="11866880" cy="4115262"/>
        </p:xfrm>
        <a:graphic>
          <a:graphicData uri="http://schemas.openxmlformats.org/drawingml/2006/table">
            <a:tbl>
              <a:tblPr>
                <a:tableStyleId>{5940675A-B579-460E-94D1-54222C63F5DA}</a:tableStyleId>
              </a:tblPr>
              <a:tblGrid>
                <a:gridCol w="997566">
                  <a:extLst>
                    <a:ext uri="{9D8B030D-6E8A-4147-A177-3AD203B41FA5}">
                      <a16:colId xmlns:a16="http://schemas.microsoft.com/office/drawing/2014/main" val="20000"/>
                    </a:ext>
                  </a:extLst>
                </a:gridCol>
                <a:gridCol w="1665952">
                  <a:extLst>
                    <a:ext uri="{9D8B030D-6E8A-4147-A177-3AD203B41FA5}">
                      <a16:colId xmlns:a16="http://schemas.microsoft.com/office/drawing/2014/main" val="20001"/>
                    </a:ext>
                  </a:extLst>
                </a:gridCol>
                <a:gridCol w="2078104">
                  <a:extLst>
                    <a:ext uri="{9D8B030D-6E8A-4147-A177-3AD203B41FA5}">
                      <a16:colId xmlns:a16="http://schemas.microsoft.com/office/drawing/2014/main" val="20002"/>
                    </a:ext>
                  </a:extLst>
                </a:gridCol>
                <a:gridCol w="2078102">
                  <a:extLst>
                    <a:ext uri="{9D8B030D-6E8A-4147-A177-3AD203B41FA5}">
                      <a16:colId xmlns:a16="http://schemas.microsoft.com/office/drawing/2014/main" val="20003"/>
                    </a:ext>
                  </a:extLst>
                </a:gridCol>
                <a:gridCol w="2376643">
                  <a:extLst>
                    <a:ext uri="{9D8B030D-6E8A-4147-A177-3AD203B41FA5}">
                      <a16:colId xmlns:a16="http://schemas.microsoft.com/office/drawing/2014/main" val="20004"/>
                    </a:ext>
                  </a:extLst>
                </a:gridCol>
                <a:gridCol w="2670513">
                  <a:extLst>
                    <a:ext uri="{9D8B030D-6E8A-4147-A177-3AD203B41FA5}">
                      <a16:colId xmlns:a16="http://schemas.microsoft.com/office/drawing/2014/main" val="20005"/>
                    </a:ext>
                  </a:extLst>
                </a:gridCol>
              </a:tblGrid>
              <a:tr h="68580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b="1" u="none" strike="noStrike" cap="none" normalizeH="0" baseline="0" dirty="0" smtClean="0">
                          <a:ln>
                            <a:noFill/>
                          </a:ln>
                          <a:effectLst/>
                        </a:rPr>
                        <a:t>STT</a:t>
                      </a:r>
                      <a:endParaRPr kumimoji="0" lang="en-US"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b="1" u="none" strike="noStrike" cap="none" normalizeH="0" baseline="0" dirty="0" err="1" smtClean="0">
                          <a:ln>
                            <a:noFill/>
                          </a:ln>
                          <a:effectLst/>
                        </a:rPr>
                        <a:t>Nội</a:t>
                      </a:r>
                      <a:r>
                        <a:rPr kumimoji="0" lang="en-US" sz="2000" b="1" u="none" strike="noStrike" cap="none" normalizeH="0" baseline="0" dirty="0" smtClean="0">
                          <a:ln>
                            <a:noFill/>
                          </a:ln>
                          <a:effectLst/>
                        </a:rPr>
                        <a:t> dung</a:t>
                      </a:r>
                      <a:endParaRPr kumimoji="0" lang="en-US"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b="1" u="none" strike="noStrike" cap="none" normalizeH="0" baseline="0" dirty="0" err="1" smtClean="0">
                          <a:ln>
                            <a:noFill/>
                          </a:ln>
                          <a:effectLst/>
                        </a:rPr>
                        <a:t>Đơn</a:t>
                      </a:r>
                      <a:r>
                        <a:rPr kumimoji="0" lang="vi-VN" sz="2000" b="1" u="none" strike="noStrike" cap="none" normalizeH="0" baseline="0" dirty="0" smtClean="0">
                          <a:ln>
                            <a:noFill/>
                          </a:ln>
                          <a:effectLst/>
                        </a:rPr>
                        <a:t> </a:t>
                      </a:r>
                      <a:r>
                        <a:rPr kumimoji="0" lang="en-US" sz="2000" b="1" u="none" strike="noStrike" cap="none" normalizeH="0" baseline="0" dirty="0" err="1" smtClean="0">
                          <a:ln>
                            <a:noFill/>
                          </a:ln>
                          <a:effectLst/>
                        </a:rPr>
                        <a:t>vị</a:t>
                      </a:r>
                      <a:r>
                        <a:rPr kumimoji="0" lang="en-US" sz="2000" b="1" u="none" strike="noStrike" cap="none" normalizeH="0" baseline="0" dirty="0" smtClean="0">
                          <a:ln>
                            <a:noFill/>
                          </a:ln>
                          <a:effectLst/>
                        </a:rPr>
                        <a:t> </a:t>
                      </a:r>
                      <a:r>
                        <a:rPr kumimoji="0" lang="en-US" sz="2000" b="1" u="none" strike="noStrike" cap="none" normalizeH="0" baseline="0" dirty="0" err="1" smtClean="0">
                          <a:ln>
                            <a:noFill/>
                          </a:ln>
                          <a:effectLst/>
                        </a:rPr>
                        <a:t>tính</a:t>
                      </a:r>
                      <a:endParaRPr kumimoji="0" lang="en-US"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b="1" u="none" strike="noStrike" cap="none" normalizeH="0" baseline="0" dirty="0" err="1" smtClean="0">
                          <a:ln>
                            <a:noFill/>
                          </a:ln>
                          <a:effectLst/>
                        </a:rPr>
                        <a:t>Số</a:t>
                      </a:r>
                      <a:r>
                        <a:rPr kumimoji="0" lang="en-US" sz="2000" b="1" u="none" strike="noStrike" cap="none" normalizeH="0" baseline="0" dirty="0" smtClean="0">
                          <a:ln>
                            <a:noFill/>
                          </a:ln>
                          <a:effectLst/>
                        </a:rPr>
                        <a:t> </a:t>
                      </a:r>
                      <a:r>
                        <a:rPr kumimoji="0" lang="en-US" sz="2000" b="1" u="none" strike="noStrike" cap="none" normalizeH="0" baseline="0" dirty="0" err="1" smtClean="0">
                          <a:ln>
                            <a:noFill/>
                          </a:ln>
                          <a:effectLst/>
                        </a:rPr>
                        <a:t>lượng</a:t>
                      </a:r>
                      <a:endParaRPr kumimoji="0" lang="en-US"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b="1" u="none" strike="noStrike" cap="none" normalizeH="0" baseline="0" dirty="0" err="1" smtClean="0">
                          <a:ln>
                            <a:noFill/>
                          </a:ln>
                          <a:effectLst/>
                        </a:rPr>
                        <a:t>Đơn</a:t>
                      </a:r>
                      <a:r>
                        <a:rPr kumimoji="0" lang="en-US" sz="2000" b="1" u="none" strike="noStrike" cap="none" normalizeH="0" baseline="0" dirty="0" smtClean="0">
                          <a:ln>
                            <a:noFill/>
                          </a:ln>
                          <a:effectLst/>
                        </a:rPr>
                        <a:t> </a:t>
                      </a:r>
                      <a:r>
                        <a:rPr kumimoji="0" lang="en-US" sz="2000" b="1" u="none" strike="noStrike" cap="none" normalizeH="0" baseline="0" dirty="0" err="1" smtClean="0">
                          <a:ln>
                            <a:noFill/>
                          </a:ln>
                          <a:effectLst/>
                        </a:rPr>
                        <a:t>giá</a:t>
                      </a:r>
                      <a:r>
                        <a:rPr kumimoji="0" lang="en-US" sz="2000" b="1" u="none" strike="noStrike" cap="none" normalizeH="0" baseline="0" dirty="0" smtClean="0">
                          <a:ln>
                            <a:noFill/>
                          </a:ln>
                          <a:effectLst/>
                        </a:rPr>
                        <a:t> </a:t>
                      </a:r>
                      <a:r>
                        <a:rPr kumimoji="0" lang="en-US" sz="2000" b="1" u="none" strike="noStrike" cap="none" normalizeH="0" baseline="0" dirty="0" err="1" smtClean="0">
                          <a:ln>
                            <a:noFill/>
                          </a:ln>
                          <a:effectLst/>
                        </a:rPr>
                        <a:t>ước</a:t>
                      </a:r>
                      <a:r>
                        <a:rPr kumimoji="0" lang="en-US" sz="2000" b="1" u="none" strike="noStrike" cap="none" normalizeH="0" baseline="0" dirty="0" smtClean="0">
                          <a:ln>
                            <a:noFill/>
                          </a:ln>
                          <a:effectLst/>
                        </a:rPr>
                        <a:t> </a:t>
                      </a:r>
                      <a:r>
                        <a:rPr kumimoji="0" lang="en-US" sz="2000" b="1" u="none" strike="noStrike" cap="none" normalizeH="0" baseline="0" dirty="0" err="1" smtClean="0">
                          <a:ln>
                            <a:noFill/>
                          </a:ln>
                          <a:effectLst/>
                        </a:rPr>
                        <a:t>tính</a:t>
                      </a:r>
                      <a:r>
                        <a:rPr kumimoji="0" lang="en-US" sz="2000" b="1" u="none" strike="noStrike" cap="none" normalizeH="0" baseline="0" dirty="0" smtClean="0">
                          <a:ln>
                            <a:noFill/>
                          </a:ln>
                          <a:effectLst/>
                        </a:rPr>
                        <a:t> (</a:t>
                      </a:r>
                      <a:r>
                        <a:rPr kumimoji="0" lang="en-US" sz="2000" b="1" u="none" strike="noStrike" cap="none" normalizeH="0" baseline="0" dirty="0" err="1" smtClean="0">
                          <a:ln>
                            <a:noFill/>
                          </a:ln>
                          <a:effectLst/>
                        </a:rPr>
                        <a:t>đồn</a:t>
                      </a:r>
                      <a:r>
                        <a:rPr kumimoji="0" lang="vi-VN" sz="2000" b="1" u="none" strike="noStrike" cap="none" normalizeH="0" baseline="0" dirty="0" smtClean="0">
                          <a:ln>
                            <a:noFill/>
                          </a:ln>
                          <a:effectLst/>
                        </a:rPr>
                        <a:t>g)              </a:t>
                      </a:r>
                      <a:endParaRPr kumimoji="0" lang="en-US"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b="1" u="none" strike="noStrike" cap="none" normalizeH="0" baseline="0" dirty="0" smtClean="0">
                          <a:ln>
                            <a:noFill/>
                          </a:ln>
                          <a:effectLst/>
                        </a:rPr>
                        <a:t>Chi </a:t>
                      </a:r>
                      <a:r>
                        <a:rPr kumimoji="0" lang="en-US" sz="2000" b="1" u="none" strike="noStrike" cap="none" normalizeH="0" baseline="0" dirty="0" err="1" smtClean="0">
                          <a:ln>
                            <a:noFill/>
                          </a:ln>
                          <a:effectLst/>
                        </a:rPr>
                        <a:t>phí</a:t>
                      </a:r>
                      <a:r>
                        <a:rPr kumimoji="0" lang="en-US" sz="2000" b="1" u="none" strike="noStrike" cap="none" normalizeH="0" baseline="0" dirty="0" smtClean="0">
                          <a:ln>
                            <a:noFill/>
                          </a:ln>
                          <a:effectLst/>
                        </a:rPr>
                        <a:t> </a:t>
                      </a:r>
                      <a:r>
                        <a:rPr kumimoji="0" lang="en-US" sz="2000" b="1" u="none" strike="noStrike" cap="none" normalizeH="0" baseline="0" dirty="0" err="1" smtClean="0">
                          <a:ln>
                            <a:noFill/>
                          </a:ln>
                          <a:effectLst/>
                        </a:rPr>
                        <a:t>dự</a:t>
                      </a:r>
                      <a:r>
                        <a:rPr kumimoji="0" lang="en-US" sz="2000" b="1" u="none" strike="noStrike" cap="none" normalizeH="0" baseline="0" dirty="0" smtClean="0">
                          <a:ln>
                            <a:noFill/>
                          </a:ln>
                          <a:effectLst/>
                        </a:rPr>
                        <a:t> </a:t>
                      </a:r>
                      <a:r>
                        <a:rPr kumimoji="0" lang="en-US" sz="2000" b="1" u="none" strike="noStrike" cap="none" normalizeH="0" baseline="0" dirty="0" err="1" smtClean="0">
                          <a:ln>
                            <a:noFill/>
                          </a:ln>
                          <a:effectLst/>
                        </a:rPr>
                        <a:t>tính</a:t>
                      </a:r>
                      <a:r>
                        <a:rPr kumimoji="0" lang="en-US" sz="2000" b="1" u="none" strike="noStrike" cap="none" normalizeH="0" baseline="0" dirty="0" smtClean="0">
                          <a:ln>
                            <a:noFill/>
                          </a:ln>
                          <a:effectLst/>
                        </a:rPr>
                        <a:t> (</a:t>
                      </a:r>
                      <a:r>
                        <a:rPr kumimoji="0" lang="en-US" sz="2000" b="1" u="none" strike="noStrike" cap="none" normalizeH="0" baseline="0" dirty="0" err="1" smtClean="0">
                          <a:ln>
                            <a:noFill/>
                          </a:ln>
                          <a:effectLst/>
                        </a:rPr>
                        <a:t>đồng</a:t>
                      </a:r>
                      <a:r>
                        <a:rPr kumimoji="0" lang="vi-VN" sz="2000" b="1" u="none" strike="noStrike" cap="none" normalizeH="0" baseline="0" dirty="0" smtClean="0">
                          <a:ln>
                            <a:noFill/>
                          </a:ln>
                          <a:effectLst/>
                        </a:rPr>
                        <a:t>)</a:t>
                      </a:r>
                      <a:endParaRPr kumimoji="0" lang="en-US"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extLst>
                  <a:ext uri="{0D108BD9-81ED-4DB2-BD59-A6C34878D82A}">
                    <a16:rowId xmlns:a16="http://schemas.microsoft.com/office/drawing/2014/main" val="10000"/>
                  </a:ext>
                </a:extLst>
              </a:tr>
              <a:tr h="57404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u="none" strike="noStrike" cap="none" normalizeH="0" baseline="0" smtClean="0">
                          <a:ln>
                            <a:noFill/>
                          </a:ln>
                          <a:effectLst/>
                        </a:rPr>
                        <a:t>1</a:t>
                      </a:r>
                      <a:endParaRPr kumimoji="0" lang="en-US" sz="20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Chó fox</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u="none" strike="noStrike" cap="none" normalizeH="0" baseline="0" smtClean="0">
                          <a:ln>
                            <a:noFill/>
                          </a:ln>
                          <a:effectLst/>
                        </a:rPr>
                        <a:t>Con</a:t>
                      </a:r>
                      <a:endParaRPr kumimoji="0" lang="en-US" sz="20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u="none" strike="noStrike" cap="none" normalizeH="0" baseline="0" dirty="0" smtClean="0">
                          <a:ln>
                            <a:noFill/>
                          </a:ln>
                          <a:effectLst/>
                        </a:rPr>
                        <a:t>0</a:t>
                      </a:r>
                      <a:r>
                        <a:rPr kumimoji="0" lang="vi-VN" sz="2000" u="none" strike="noStrike" cap="none" normalizeH="0" baseline="0" dirty="0" smtClean="0">
                          <a:ln>
                            <a:noFill/>
                          </a:ln>
                          <a:effectLst/>
                        </a:rPr>
                        <a:t>1</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2.500.000</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sz="2000" u="none" strike="noStrike" cap="none" normalizeH="0" baseline="0" dirty="0" smtClean="0">
                          <a:ln>
                            <a:noFill/>
                          </a:ln>
                          <a:effectLst/>
                        </a:rPr>
                        <a:t>2.500.000</a:t>
                      </a:r>
                      <a:endParaRPr kumimoji="0" lang="en-US" sz="2000" u="none" strike="noStrike" cap="none" normalizeH="0" baseline="0" dirty="0" smtClean="0">
                        <a:ln>
                          <a:noFill/>
                        </a:ln>
                        <a:effectLst/>
                      </a:endParaRPr>
                    </a:p>
                    <a:p>
                      <a:pPr marL="0" marR="0" lvl="0" indent="0" algn="ctr" defTabSz="914400" rtl="0" eaLnBrk="1" fontAlgn="base" latinLnBrk="0" hangingPunct="1">
                        <a:lnSpc>
                          <a:spcPct val="100000"/>
                        </a:lnSpc>
                        <a:spcBef>
                          <a:spcPct val="0"/>
                        </a:spcBef>
                        <a:spcAft>
                          <a:spcPct val="0"/>
                        </a:spcAft>
                        <a:buClrTx/>
                        <a:buSzTx/>
                        <a:buFontTx/>
                        <a:buNone/>
                      </a:pP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extLst>
                  <a:ext uri="{0D108BD9-81ED-4DB2-BD59-A6C34878D82A}">
                    <a16:rowId xmlns:a16="http://schemas.microsoft.com/office/drawing/2014/main" val="10001"/>
                  </a:ext>
                </a:extLst>
              </a:tr>
              <a:tr h="655551">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u="none" strike="noStrike" cap="none" normalizeH="0" baseline="0" smtClean="0">
                          <a:ln>
                            <a:noFill/>
                          </a:ln>
                          <a:effectLst/>
                        </a:rPr>
                        <a:t>2</a:t>
                      </a:r>
                      <a:endParaRPr kumimoji="0" lang="en-US" sz="20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u="none" strike="noStrike" cap="none" normalizeH="0" baseline="0" smtClean="0">
                          <a:ln>
                            <a:noFill/>
                          </a:ln>
                          <a:effectLst/>
                        </a:rPr>
                        <a:t>Lồng</a:t>
                      </a:r>
                      <a:endParaRPr kumimoji="0" lang="en-US" sz="20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u="none" strike="noStrike" cap="none" normalizeH="0" baseline="0" smtClean="0">
                          <a:ln>
                            <a:noFill/>
                          </a:ln>
                          <a:effectLst/>
                        </a:rPr>
                        <a:t>Chiếc</a:t>
                      </a:r>
                      <a:endParaRPr kumimoji="0" lang="en-US" sz="20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u="none" strike="noStrike" cap="none" normalizeH="0" baseline="0" dirty="0" smtClean="0">
                          <a:ln>
                            <a:noFill/>
                          </a:ln>
                          <a:effectLst/>
                        </a:rPr>
                        <a:t>0</a:t>
                      </a:r>
                      <a:r>
                        <a:rPr kumimoji="0" lang="vi-VN" sz="2000" u="none" strike="noStrike" cap="none" normalizeH="0" baseline="0" dirty="0" smtClean="0">
                          <a:ln>
                            <a:noFill/>
                          </a:ln>
                          <a:effectLst/>
                        </a:rPr>
                        <a:t>1</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6</a:t>
                      </a:r>
                      <a:r>
                        <a:rPr kumimoji="0" lang="en-US" sz="2000" u="none" strike="noStrike" cap="none" normalizeH="0" baseline="0" dirty="0" smtClean="0">
                          <a:ln>
                            <a:noFill/>
                          </a:ln>
                          <a:effectLst/>
                        </a:rPr>
                        <a:t>00.000.</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u="none" strike="noStrike" cap="none" normalizeH="0" baseline="0" dirty="0" smtClean="0">
                          <a:ln>
                            <a:noFill/>
                          </a:ln>
                          <a:effectLst/>
                        </a:rPr>
                        <a:t>600.000</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extLst>
                  <a:ext uri="{0D108BD9-81ED-4DB2-BD59-A6C34878D82A}">
                    <a16:rowId xmlns:a16="http://schemas.microsoft.com/office/drawing/2014/main" val="10002"/>
                  </a:ext>
                </a:extLst>
              </a:tr>
              <a:tr h="655551">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3</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Thức ăn tự chế biến</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Túi</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12</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150.000</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1.800.000</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extLst>
                  <a:ext uri="{0D108BD9-81ED-4DB2-BD59-A6C34878D82A}">
                    <a16:rowId xmlns:a16="http://schemas.microsoft.com/office/drawing/2014/main" val="3845385653"/>
                  </a:ext>
                </a:extLst>
              </a:tr>
              <a:tr h="655551">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4</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Thức ăn chế biến sẵn</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Bao</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12</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500.000</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vi-VN" sz="2000" u="none" strike="noStrike" cap="none" normalizeH="0" baseline="0" dirty="0" smtClean="0">
                          <a:ln>
                            <a:noFill/>
                          </a:ln>
                          <a:effectLst/>
                        </a:rPr>
                        <a:t>6.000.000</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extLst>
                  <a:ext uri="{0D108BD9-81ED-4DB2-BD59-A6C34878D82A}">
                    <a16:rowId xmlns:a16="http://schemas.microsoft.com/office/drawing/2014/main" val="2384908012"/>
                  </a:ext>
                </a:extLst>
              </a:tr>
              <a:tr h="655551">
                <a:tc gridSpan="5">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2000" u="none" strike="noStrike" cap="none" normalizeH="0" baseline="0" dirty="0" err="1" smtClean="0">
                          <a:ln>
                            <a:noFill/>
                          </a:ln>
                          <a:effectLst/>
                        </a:rPr>
                        <a:t>Tổng</a:t>
                      </a:r>
                      <a:r>
                        <a:rPr kumimoji="0" lang="en-US" sz="2000" u="none" strike="noStrike" cap="none" normalizeH="0" baseline="0" dirty="0" smtClean="0">
                          <a:ln>
                            <a:noFill/>
                          </a:ln>
                          <a:effectLst/>
                        </a:rPr>
                        <a:t> chi </a:t>
                      </a:r>
                      <a:r>
                        <a:rPr kumimoji="0" lang="en-US" sz="2000" u="none" strike="noStrike" cap="none" normalizeH="0" baseline="0" dirty="0" err="1" smtClean="0">
                          <a:ln>
                            <a:noFill/>
                          </a:ln>
                          <a:effectLst/>
                        </a:rPr>
                        <a:t>phí</a:t>
                      </a: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horzOverflow="overflow"/>
                </a:tc>
                <a:extLst>
                  <a:ext uri="{0D108BD9-81ED-4DB2-BD59-A6C34878D82A}">
                    <a16:rowId xmlns:a16="http://schemas.microsoft.com/office/drawing/2014/main" val="10003"/>
                  </a:ext>
                </a:extLst>
              </a:tr>
            </a:tbl>
          </a:graphicData>
        </a:graphic>
      </p:graphicFrame>
      <p:sp>
        <p:nvSpPr>
          <p:cNvPr id="3" name="TextBox 2"/>
          <p:cNvSpPr txBox="1"/>
          <p:nvPr/>
        </p:nvSpPr>
        <p:spPr>
          <a:xfrm>
            <a:off x="3444240" y="162560"/>
            <a:ext cx="5709920" cy="646331"/>
          </a:xfrm>
          <a:prstGeom prst="rect">
            <a:avLst/>
          </a:prstGeom>
          <a:noFill/>
        </p:spPr>
        <p:txBody>
          <a:bodyPr wrap="square" rtlCol="0">
            <a:spAutoFit/>
          </a:bodyPr>
          <a:lstStyle/>
          <a:p>
            <a:pPr algn="ctr"/>
            <a:r>
              <a:rPr lang="vi-VN" b="1" dirty="0" smtClean="0"/>
              <a:t>CHI PHÍ TÍNH TOÁN NUÔI 1 CHON FOX TRONG NĂM ĐẦU TIÊN </a:t>
            </a:r>
            <a:endParaRPr lang="en-US" b="1" dirty="0"/>
          </a:p>
        </p:txBody>
      </p:sp>
      <p:sp>
        <p:nvSpPr>
          <p:cNvPr id="4" name="TextBox 3"/>
          <p:cNvSpPr txBox="1"/>
          <p:nvPr/>
        </p:nvSpPr>
        <p:spPr>
          <a:xfrm>
            <a:off x="254000" y="5588000"/>
            <a:ext cx="10911840" cy="369332"/>
          </a:xfrm>
          <a:prstGeom prst="rect">
            <a:avLst/>
          </a:prstGeom>
          <a:noFill/>
        </p:spPr>
        <p:txBody>
          <a:bodyPr wrap="square" rtlCol="0">
            <a:spAutoFit/>
          </a:bodyPr>
          <a:lstStyle/>
          <a:p>
            <a:r>
              <a:rPr lang="vi-VN" dirty="0" smtClean="0">
                <a:solidFill>
                  <a:srgbClr val="FF0000"/>
                </a:solidFill>
              </a:rPr>
              <a:t>CÁC EM LÀM DỰA VÀO BẢNG 13.1, 13.2, 13.3 để làm thêm bảng tính chi phí </a:t>
            </a:r>
            <a:endParaRPr lang="en-US" dirty="0">
              <a:solidFill>
                <a:srgbClr val="FF0000"/>
              </a:solidFill>
            </a:endParaRPr>
          </a:p>
        </p:txBody>
      </p:sp>
    </p:spTree>
    <p:extLst>
      <p:ext uri="{BB962C8B-B14F-4D97-AF65-F5344CB8AC3E}">
        <p14:creationId xmlns:p14="http://schemas.microsoft.com/office/powerpoint/2010/main" val="16686147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333</Words>
  <Application>Microsoft Office PowerPoint</Application>
  <PresentationFormat>Widescreen</PresentationFormat>
  <Paragraphs>51</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Roboto</vt:lpstr>
      <vt:lpstr>Times New Roman</vt:lpstr>
      <vt:lpstr>Office Theme</vt:lpstr>
      <vt:lpstr>BẢN BÁO CÁO LẬP KẾ HOẠCH NÔI VẬT NUÔI TRONG GIA ĐÌNH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BẢN BÁO CÁO LẬP KẾ HOẠCH NÔI VẬT NUÔI TRONG GIA ĐÌNH </dc:title>
  <dc:creator>dau277</dc:creator>
  <cp:lastModifiedBy>dau277</cp:lastModifiedBy>
  <cp:revision>10</cp:revision>
  <dcterms:created xsi:type="dcterms:W3CDTF">2023-03-30T13:29:49Z</dcterms:created>
  <dcterms:modified xsi:type="dcterms:W3CDTF">2023-03-30T14:06:33Z</dcterms:modified>
</cp:coreProperties>
</file>