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4"/>
  </p:notesMasterIdLst>
  <p:handoutMasterIdLst>
    <p:handoutMasterId r:id="rId35"/>
  </p:handoutMasterIdLst>
  <p:sldIdLst>
    <p:sldId id="271" r:id="rId5"/>
    <p:sldId id="272" r:id="rId6"/>
    <p:sldId id="256" r:id="rId7"/>
    <p:sldId id="269" r:id="rId8"/>
    <p:sldId id="276" r:id="rId9"/>
    <p:sldId id="277" r:id="rId10"/>
    <p:sldId id="274" r:id="rId11"/>
    <p:sldId id="275" r:id="rId12"/>
    <p:sldId id="278" r:id="rId13"/>
    <p:sldId id="279" r:id="rId14"/>
    <p:sldId id="280" r:id="rId15"/>
    <p:sldId id="281" r:id="rId16"/>
    <p:sldId id="282" r:id="rId17"/>
    <p:sldId id="284" r:id="rId18"/>
    <p:sldId id="283" r:id="rId19"/>
    <p:sldId id="285" r:id="rId20"/>
    <p:sldId id="287" r:id="rId21"/>
    <p:sldId id="286" r:id="rId22"/>
    <p:sldId id="288" r:id="rId23"/>
    <p:sldId id="289" r:id="rId24"/>
    <p:sldId id="290" r:id="rId25"/>
    <p:sldId id="291" r:id="rId26"/>
    <p:sldId id="292" r:id="rId27"/>
    <p:sldId id="293" r:id="rId28"/>
    <p:sldId id="294" r:id="rId29"/>
    <p:sldId id="295" r:id="rId30"/>
    <p:sldId id="296" r:id="rId31"/>
    <p:sldId id="297" r:id="rId32"/>
    <p:sldId id="29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67463" autoAdjust="0"/>
  </p:normalViewPr>
  <p:slideViewPr>
    <p:cSldViewPr snapToGrid="0">
      <p:cViewPr varScale="1">
        <p:scale>
          <a:sx n="63" d="100"/>
          <a:sy n="63" d="100"/>
        </p:scale>
        <p:origin x="804" y="48"/>
      </p:cViewPr>
      <p:guideLst/>
    </p:cSldViewPr>
  </p:slideViewPr>
  <p:notesTextViewPr>
    <p:cViewPr>
      <p:scale>
        <a:sx n="3" d="2"/>
        <a:sy n="3" d="2"/>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9/19/2023</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9/19/2023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3871000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17" Type="http://schemas.openxmlformats.org/officeDocument/2006/relationships/image" Target="../media/image30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p:cNvSpPr/>
          <p:nvPr userDrawn="1"/>
        </p:nvSpPr>
        <p:spPr>
          <a:xfrm>
            <a:off x="1066800" y="234950"/>
            <a:ext cx="11125200" cy="1257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0" y="0"/>
            <a:ext cx="1727200" cy="172720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210" descr="Cherries">
            <a:extLst>
              <a:ext uri="{FF2B5EF4-FFF2-40B4-BE49-F238E27FC236}">
                <a16:creationId xmlns:a16="http://schemas.microsoft.com/office/drawing/2014/main" id="{F9F82207-309E-47FE-A9E6-C788D142AC1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117"/>
              </a:ext>
            </a:extLst>
          </a:blip>
          <a:stretch>
            <a:fillRect/>
          </a:stretch>
        </p:blipFill>
        <p:spPr>
          <a:xfrm flipH="1">
            <a:off x="350975" y="367725"/>
            <a:ext cx="828000" cy="828000"/>
          </a:xfrm>
          <a:prstGeom prst="rect">
            <a:avLst/>
          </a:prstGeom>
        </p:spPr>
      </p:pic>
      <p:sp>
        <p:nvSpPr>
          <p:cNvPr id="21" name="Rectangle 20"/>
          <p:cNvSpPr/>
          <p:nvPr userDrawn="1"/>
        </p:nvSpPr>
        <p:spPr>
          <a:xfrm>
            <a:off x="11897832" y="229866"/>
            <a:ext cx="85062" cy="1257300"/>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0462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9/19/2023</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9/19/2023</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7.xml"/><Relationship Id="rId5" Type="http://schemas.openxmlformats.org/officeDocument/2006/relationships/image" Target="../media/image33.gif"/><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547" y="22023"/>
            <a:ext cx="6932428" cy="646331"/>
          </a:xfrm>
          <a:prstGeom prst="rect">
            <a:avLst/>
          </a:prstGeom>
          <a:noFill/>
        </p:spPr>
        <p:txBody>
          <a:bodyPr wrap="square" rtlCol="0">
            <a:spAutoFit/>
          </a:bodyPr>
          <a:lstStyle/>
          <a:p>
            <a:r>
              <a:rPr lang="en-US" sz="3600" b="1" dirty="0" err="1" smtClean="0">
                <a:latin typeface="Arial "/>
              </a:rPr>
              <a:t>Trồng</a:t>
            </a:r>
            <a:r>
              <a:rPr lang="en-US" sz="3600" b="1" dirty="0" smtClean="0">
                <a:latin typeface="Arial "/>
              </a:rPr>
              <a:t> </a:t>
            </a:r>
            <a:r>
              <a:rPr lang="en-US" sz="3600" b="1" dirty="0" err="1" smtClean="0">
                <a:latin typeface="Arial "/>
              </a:rPr>
              <a:t>trọt</a:t>
            </a:r>
            <a:r>
              <a:rPr lang="en-US" sz="3600" b="1" dirty="0" smtClean="0">
                <a:latin typeface="Arial "/>
              </a:rPr>
              <a:t> </a:t>
            </a:r>
            <a:r>
              <a:rPr lang="en-US" sz="3600" b="1" dirty="0" err="1" smtClean="0">
                <a:latin typeface="Arial "/>
              </a:rPr>
              <a:t>ra</a:t>
            </a:r>
            <a:r>
              <a:rPr lang="en-US" sz="3600" b="1" dirty="0" smtClean="0">
                <a:latin typeface="Arial "/>
              </a:rPr>
              <a:t> </a:t>
            </a:r>
            <a:r>
              <a:rPr lang="en-US" sz="3600" b="1" dirty="0" err="1" smtClean="0">
                <a:latin typeface="Arial "/>
              </a:rPr>
              <a:t>đời</a:t>
            </a:r>
            <a:r>
              <a:rPr lang="en-US" sz="3600" b="1" dirty="0" smtClean="0">
                <a:latin typeface="Arial "/>
              </a:rPr>
              <a:t> </a:t>
            </a:r>
            <a:r>
              <a:rPr lang="en-US" sz="3600" b="1" dirty="0" err="1" smtClean="0">
                <a:latin typeface="Arial "/>
              </a:rPr>
              <a:t>từ</a:t>
            </a:r>
            <a:r>
              <a:rPr lang="en-US" sz="3600" b="1" dirty="0" smtClean="0">
                <a:latin typeface="Arial "/>
              </a:rPr>
              <a:t> </a:t>
            </a:r>
            <a:r>
              <a:rPr lang="en-US" sz="3600" b="1" dirty="0" err="1" smtClean="0">
                <a:latin typeface="Arial "/>
              </a:rPr>
              <a:t>khi</a:t>
            </a:r>
            <a:r>
              <a:rPr lang="en-US" sz="3600" b="1" dirty="0" smtClean="0">
                <a:latin typeface="Arial "/>
              </a:rPr>
              <a:t> </a:t>
            </a:r>
            <a:r>
              <a:rPr lang="en-US" sz="3600" b="1" dirty="0" err="1" smtClean="0">
                <a:latin typeface="Arial "/>
              </a:rPr>
              <a:t>nào</a:t>
            </a:r>
            <a:r>
              <a:rPr lang="en-US" sz="3600" b="1" dirty="0" smtClean="0">
                <a:latin typeface="Arial "/>
              </a:rPr>
              <a:t> ?</a:t>
            </a:r>
            <a:endParaRPr lang="en-US" sz="3600" b="1" dirty="0">
              <a:latin typeface="Arial "/>
            </a:endParaRPr>
          </a:p>
        </p:txBody>
      </p:sp>
      <p:sp>
        <p:nvSpPr>
          <p:cNvPr id="6" name="Rounded Rectangle 5"/>
          <p:cNvSpPr/>
          <p:nvPr/>
        </p:nvSpPr>
        <p:spPr>
          <a:xfrm>
            <a:off x="244547" y="882852"/>
            <a:ext cx="5635256" cy="4201767"/>
          </a:xfrm>
          <a:prstGeom prst="roundRect">
            <a:avLst/>
          </a:prstGeom>
          <a:blipFill>
            <a:blip r:embed="rId2"/>
            <a:stretch>
              <a:fillRect l="-2830" t="4214" r="2830" b="-7426"/>
            </a:stretch>
          </a:blip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Rectangle 6"/>
          <p:cNvSpPr/>
          <p:nvPr/>
        </p:nvSpPr>
        <p:spPr>
          <a:xfrm>
            <a:off x="419986" y="5703050"/>
            <a:ext cx="10015870" cy="646331"/>
          </a:xfrm>
          <a:prstGeom prst="rect">
            <a:avLst/>
          </a:prstGeom>
        </p:spPr>
        <p:txBody>
          <a:bodyPr wrap="square">
            <a:spAutoFit/>
          </a:bodyPr>
          <a:lstStyle/>
          <a:p>
            <a:r>
              <a:rPr lang="en-US" sz="3600" dirty="0" err="1">
                <a:solidFill>
                  <a:srgbClr val="FF0000"/>
                </a:solidFill>
                <a:latin typeface="Roboto"/>
              </a:rPr>
              <a:t>T</a:t>
            </a:r>
            <a:r>
              <a:rPr lang="en-US" sz="3600" dirty="0" err="1" smtClean="0">
                <a:solidFill>
                  <a:srgbClr val="FF0000"/>
                </a:solidFill>
                <a:latin typeface="Roboto"/>
              </a:rPr>
              <a:t>rồng</a:t>
            </a:r>
            <a:r>
              <a:rPr lang="en-US" sz="3600" dirty="0" smtClean="0">
                <a:solidFill>
                  <a:srgbClr val="FF0000"/>
                </a:solidFill>
                <a:latin typeface="Roboto"/>
              </a:rPr>
              <a:t> </a:t>
            </a:r>
            <a:r>
              <a:rPr lang="en-US" sz="3600" dirty="0" err="1">
                <a:solidFill>
                  <a:srgbClr val="FF0000"/>
                </a:solidFill>
                <a:latin typeface="Roboto"/>
              </a:rPr>
              <a:t>trọt</a:t>
            </a:r>
            <a:r>
              <a:rPr lang="en-US" sz="3600" dirty="0">
                <a:solidFill>
                  <a:srgbClr val="FF0000"/>
                </a:solidFill>
                <a:latin typeface="Roboto"/>
              </a:rPr>
              <a:t> </a:t>
            </a:r>
            <a:r>
              <a:rPr lang="en-US" sz="3600" dirty="0" err="1">
                <a:solidFill>
                  <a:srgbClr val="FF0000"/>
                </a:solidFill>
                <a:latin typeface="Roboto"/>
              </a:rPr>
              <a:t>ra</a:t>
            </a:r>
            <a:r>
              <a:rPr lang="en-US" sz="3600" dirty="0">
                <a:solidFill>
                  <a:srgbClr val="FF0000"/>
                </a:solidFill>
                <a:latin typeface="Roboto"/>
              </a:rPr>
              <a:t> </a:t>
            </a:r>
            <a:r>
              <a:rPr lang="en-US" sz="3600" dirty="0" err="1">
                <a:solidFill>
                  <a:srgbClr val="FF0000"/>
                </a:solidFill>
                <a:latin typeface="Roboto"/>
              </a:rPr>
              <a:t>đời</a:t>
            </a:r>
            <a:r>
              <a:rPr lang="en-US" sz="3600" dirty="0">
                <a:solidFill>
                  <a:srgbClr val="FF0000"/>
                </a:solidFill>
                <a:latin typeface="Roboto"/>
              </a:rPr>
              <a:t> </a:t>
            </a:r>
            <a:r>
              <a:rPr lang="en-US" sz="3600" dirty="0" err="1">
                <a:solidFill>
                  <a:srgbClr val="FF0000"/>
                </a:solidFill>
                <a:latin typeface="Roboto"/>
              </a:rPr>
              <a:t>từ</a:t>
            </a:r>
            <a:r>
              <a:rPr lang="en-US" sz="3600" dirty="0">
                <a:solidFill>
                  <a:srgbClr val="FF0000"/>
                </a:solidFill>
                <a:latin typeface="Roboto"/>
              </a:rPr>
              <a:t> </a:t>
            </a:r>
            <a:r>
              <a:rPr lang="en-US" sz="3600" dirty="0" err="1">
                <a:solidFill>
                  <a:srgbClr val="FF0000"/>
                </a:solidFill>
                <a:latin typeface="Roboto"/>
              </a:rPr>
              <a:t>thời</a:t>
            </a:r>
            <a:r>
              <a:rPr lang="en-US" sz="3600" dirty="0">
                <a:solidFill>
                  <a:srgbClr val="FF0000"/>
                </a:solidFill>
                <a:latin typeface="Roboto"/>
              </a:rPr>
              <a:t> </a:t>
            </a:r>
            <a:r>
              <a:rPr lang="en-US" sz="3600" dirty="0" err="1">
                <a:solidFill>
                  <a:srgbClr val="FF0000"/>
                </a:solidFill>
                <a:latin typeface="Roboto"/>
              </a:rPr>
              <a:t>nguyên</a:t>
            </a:r>
            <a:r>
              <a:rPr lang="en-US" sz="3600" dirty="0">
                <a:solidFill>
                  <a:srgbClr val="FF0000"/>
                </a:solidFill>
                <a:latin typeface="Roboto"/>
              </a:rPr>
              <a:t> </a:t>
            </a:r>
            <a:r>
              <a:rPr lang="en-US" sz="3600" dirty="0" err="1">
                <a:solidFill>
                  <a:srgbClr val="FF0000"/>
                </a:solidFill>
                <a:latin typeface="Roboto"/>
              </a:rPr>
              <a:t>thủy</a:t>
            </a:r>
            <a:r>
              <a:rPr lang="en-US" sz="3600" dirty="0">
                <a:solidFill>
                  <a:srgbClr val="FF0000"/>
                </a:solidFill>
                <a:latin typeface="Roboto"/>
              </a:rPr>
              <a:t>.</a:t>
            </a:r>
            <a:endParaRPr lang="en-US" sz="3600" dirty="0">
              <a:solidFill>
                <a:srgbClr val="FF0000"/>
              </a:solidFill>
            </a:endParaRPr>
          </a:p>
        </p:txBody>
      </p:sp>
      <p:sp>
        <p:nvSpPr>
          <p:cNvPr id="19" name="Rounded Rectangle 18"/>
          <p:cNvSpPr/>
          <p:nvPr/>
        </p:nvSpPr>
        <p:spPr>
          <a:xfrm>
            <a:off x="6468141" y="882852"/>
            <a:ext cx="5635256" cy="4201767"/>
          </a:xfrm>
          <a:prstGeom prst="roundRect">
            <a:avLst/>
          </a:prstGeom>
          <a:blipFill>
            <a:blip r:embed="rId3"/>
            <a:srcRect/>
            <a:stretch>
              <a:fillRect l="-1132" t="-37943" r="1132" b="-268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148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24726" y="575036"/>
            <a:ext cx="7689741" cy="646331"/>
          </a:xfrm>
          <a:prstGeom prst="rect">
            <a:avLst/>
          </a:prstGeom>
          <a:noFill/>
        </p:spPr>
        <p:txBody>
          <a:bodyPr wrap="square" rtlCol="0">
            <a:spAutoFit/>
          </a:bodyPr>
          <a:lstStyle/>
          <a:p>
            <a:r>
              <a:rPr lang="en-US" sz="3600" b="1" dirty="0" smtClean="0">
                <a:latin typeface="Arial" panose="020B0604020202020204" pitchFamily="34" charset="0"/>
                <a:cs typeface="Arial" panose="020B0604020202020204" pitchFamily="34" charset="0"/>
              </a:rPr>
              <a:t>II. CÁC NHÓM CÂY PHỔ BIẾN</a:t>
            </a:r>
            <a:endParaRPr lang="en-US" sz="36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77002" y="1818745"/>
            <a:ext cx="2836333" cy="1893998"/>
          </a:xfrm>
          <a:prstGeom prst="rect">
            <a:avLst/>
          </a:prstGeom>
        </p:spPr>
      </p:pic>
      <p:pic>
        <p:nvPicPr>
          <p:cNvPr id="4" name="Picture 3"/>
          <p:cNvPicPr>
            <a:picLocks noChangeAspect="1"/>
          </p:cNvPicPr>
          <p:nvPr/>
        </p:nvPicPr>
        <p:blipFill>
          <a:blip r:embed="rId3"/>
          <a:stretch>
            <a:fillRect/>
          </a:stretch>
        </p:blipFill>
        <p:spPr>
          <a:xfrm>
            <a:off x="2913335" y="1606988"/>
            <a:ext cx="8810236" cy="5174265"/>
          </a:xfrm>
          <a:prstGeom prst="rect">
            <a:avLst/>
          </a:prstGeom>
        </p:spPr>
      </p:pic>
    </p:spTree>
    <p:extLst>
      <p:ext uri="{BB962C8B-B14F-4D97-AF65-F5344CB8AC3E}">
        <p14:creationId xmlns:p14="http://schemas.microsoft.com/office/powerpoint/2010/main" val="4202993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2808170" cy="2298502"/>
          </a:xfrm>
          <a:prstGeom prst="rect">
            <a:avLst/>
          </a:prstGeom>
        </p:spPr>
      </p:pic>
      <p:sp>
        <p:nvSpPr>
          <p:cNvPr id="3" name="TextBox 2"/>
          <p:cNvSpPr txBox="1"/>
          <p:nvPr/>
        </p:nvSpPr>
        <p:spPr>
          <a:xfrm>
            <a:off x="0" y="1913781"/>
            <a:ext cx="2808170" cy="400110"/>
          </a:xfrm>
          <a:prstGeom prst="rect">
            <a:avLst/>
          </a:prstGeom>
          <a:solidFill>
            <a:schemeClr val="accent2">
              <a:lumMod val="20000"/>
              <a:lumOff val="80000"/>
            </a:schemeClr>
          </a:solidFill>
        </p:spPr>
        <p:txBody>
          <a:bodyPr wrap="square" rtlCol="0">
            <a:spAutoFit/>
          </a:bodyPr>
          <a:lstStyle/>
          <a:p>
            <a:pPr algn="ctr"/>
            <a:r>
              <a:rPr lang="en-US" sz="2000" dirty="0" err="1" smtClean="0">
                <a:latin typeface="Arial" panose="020B0604020202020204" pitchFamily="34" charset="0"/>
                <a:cs typeface="Arial" panose="020B0604020202020204" pitchFamily="34" charset="0"/>
              </a:rPr>
              <a:t>Nhóm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lương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thực</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4747735" y="15389"/>
            <a:ext cx="2737771" cy="2298502"/>
          </a:xfrm>
          <a:prstGeom prst="rect">
            <a:avLst/>
          </a:prstGeom>
        </p:spPr>
      </p:pic>
      <p:sp>
        <p:nvSpPr>
          <p:cNvPr id="5" name="TextBox 4"/>
          <p:cNvSpPr txBox="1"/>
          <p:nvPr/>
        </p:nvSpPr>
        <p:spPr>
          <a:xfrm>
            <a:off x="4658627" y="1913781"/>
            <a:ext cx="2826879" cy="400110"/>
          </a:xfrm>
          <a:prstGeom prst="rect">
            <a:avLst/>
          </a:prstGeom>
          <a:solidFill>
            <a:schemeClr val="accent2">
              <a:lumMod val="20000"/>
              <a:lumOff val="80000"/>
            </a:schemeClr>
          </a:solidFill>
        </p:spPr>
        <p:txBody>
          <a:bodyPr wrap="square" rtlCol="0">
            <a:spAutoFit/>
          </a:bodyPr>
          <a:lstStyle/>
          <a:p>
            <a:pPr algn="ctr"/>
            <a:r>
              <a:rPr lang="en-US" sz="2000" dirty="0" err="1" smtClean="0">
                <a:latin typeface="Arial" panose="020B0604020202020204" pitchFamily="34" charset="0"/>
                <a:cs typeface="Arial" panose="020B0604020202020204" pitchFamily="34" charset="0"/>
              </a:rPr>
              <a:t>Nhóm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rau</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stretch>
            <a:fillRect/>
          </a:stretch>
        </p:blipFill>
        <p:spPr>
          <a:xfrm>
            <a:off x="9634537" y="15389"/>
            <a:ext cx="2524125" cy="2066925"/>
          </a:xfrm>
          <a:prstGeom prst="rect">
            <a:avLst/>
          </a:prstGeom>
        </p:spPr>
      </p:pic>
      <p:sp>
        <p:nvSpPr>
          <p:cNvPr id="7" name="TextBox 6"/>
          <p:cNvSpPr txBox="1"/>
          <p:nvPr/>
        </p:nvSpPr>
        <p:spPr>
          <a:xfrm>
            <a:off x="9601200" y="1713726"/>
            <a:ext cx="2590800" cy="400110"/>
          </a:xfrm>
          <a:prstGeom prst="rect">
            <a:avLst/>
          </a:prstGeom>
          <a:solidFill>
            <a:schemeClr val="accent2">
              <a:lumMod val="20000"/>
              <a:lumOff val="80000"/>
            </a:schemeClr>
          </a:solidFill>
        </p:spPr>
        <p:txBody>
          <a:bodyPr wrap="square" rtlCol="0">
            <a:spAutoFit/>
          </a:bodyPr>
          <a:lstStyle/>
          <a:p>
            <a:pPr algn="ctr"/>
            <a:r>
              <a:rPr lang="en-US" sz="2000" dirty="0" err="1" smtClean="0">
                <a:latin typeface="Arial" panose="020B0604020202020204" pitchFamily="34" charset="0"/>
                <a:cs typeface="Arial" panose="020B0604020202020204" pitchFamily="34" charset="0"/>
              </a:rPr>
              <a:t>Nhóm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ăn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quả</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5"/>
          <a:stretch>
            <a:fillRect/>
          </a:stretch>
        </p:blipFill>
        <p:spPr>
          <a:xfrm>
            <a:off x="122972" y="3718737"/>
            <a:ext cx="2562225" cy="2057400"/>
          </a:xfrm>
          <a:prstGeom prst="rect">
            <a:avLst/>
          </a:prstGeom>
        </p:spPr>
      </p:pic>
      <p:sp>
        <p:nvSpPr>
          <p:cNvPr id="9" name="TextBox 8"/>
          <p:cNvSpPr txBox="1"/>
          <p:nvPr/>
        </p:nvSpPr>
        <p:spPr>
          <a:xfrm>
            <a:off x="60351" y="5475766"/>
            <a:ext cx="2884980" cy="400110"/>
          </a:xfrm>
          <a:prstGeom prst="rect">
            <a:avLst/>
          </a:prstGeom>
          <a:solidFill>
            <a:schemeClr val="accent2">
              <a:lumMod val="20000"/>
              <a:lumOff val="80000"/>
            </a:schemeClr>
          </a:solidFill>
        </p:spPr>
        <p:txBody>
          <a:bodyPr wrap="square" rtlCol="0">
            <a:spAutoFit/>
          </a:bodyPr>
          <a:lstStyle/>
          <a:p>
            <a:pPr algn="ctr"/>
            <a:r>
              <a:rPr lang="en-US" sz="2000" dirty="0" err="1" smtClean="0">
                <a:latin typeface="Arial" panose="020B0604020202020204" pitchFamily="34" charset="0"/>
                <a:cs typeface="Arial" panose="020B0604020202020204" pitchFamily="34" charset="0"/>
              </a:rPr>
              <a:t>Nhóm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công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nghiệp</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6"/>
          <a:stretch>
            <a:fillRect/>
          </a:stretch>
        </p:blipFill>
        <p:spPr>
          <a:xfrm>
            <a:off x="4715166" y="3656823"/>
            <a:ext cx="2562225" cy="2105025"/>
          </a:xfrm>
          <a:prstGeom prst="rect">
            <a:avLst/>
          </a:prstGeom>
        </p:spPr>
      </p:pic>
      <p:sp>
        <p:nvSpPr>
          <p:cNvPr id="11" name="TextBox 10"/>
          <p:cNvSpPr txBox="1"/>
          <p:nvPr/>
        </p:nvSpPr>
        <p:spPr>
          <a:xfrm>
            <a:off x="4658627" y="5475766"/>
            <a:ext cx="2826879" cy="400110"/>
          </a:xfrm>
          <a:prstGeom prst="rect">
            <a:avLst/>
          </a:prstGeom>
          <a:solidFill>
            <a:schemeClr val="accent2">
              <a:lumMod val="20000"/>
              <a:lumOff val="80000"/>
            </a:schemeClr>
          </a:solidFill>
        </p:spPr>
        <p:txBody>
          <a:bodyPr wrap="square" rtlCol="0">
            <a:spAutoFit/>
          </a:bodyPr>
          <a:lstStyle/>
          <a:p>
            <a:pPr algn="ctr"/>
            <a:r>
              <a:rPr lang="en-US" sz="2000" dirty="0" err="1" smtClean="0">
                <a:latin typeface="Arial" panose="020B0604020202020204" pitchFamily="34" charset="0"/>
                <a:cs typeface="Arial" panose="020B0604020202020204" pitchFamily="34" charset="0"/>
              </a:rPr>
              <a:t>Nhóm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thuốc</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7"/>
          <a:stretch>
            <a:fillRect/>
          </a:stretch>
        </p:blipFill>
        <p:spPr>
          <a:xfrm>
            <a:off x="9515475" y="3618724"/>
            <a:ext cx="2609850" cy="2181225"/>
          </a:xfrm>
          <a:prstGeom prst="rect">
            <a:avLst/>
          </a:prstGeom>
        </p:spPr>
      </p:pic>
      <p:sp>
        <p:nvSpPr>
          <p:cNvPr id="13" name="TextBox 12"/>
          <p:cNvSpPr txBox="1"/>
          <p:nvPr/>
        </p:nvSpPr>
        <p:spPr>
          <a:xfrm>
            <a:off x="9515475" y="5475766"/>
            <a:ext cx="2609850" cy="400110"/>
          </a:xfrm>
          <a:prstGeom prst="rect">
            <a:avLst/>
          </a:prstGeom>
          <a:solidFill>
            <a:schemeClr val="accent2">
              <a:lumMod val="20000"/>
              <a:lumOff val="80000"/>
            </a:schemeClr>
          </a:solidFill>
        </p:spPr>
        <p:txBody>
          <a:bodyPr wrap="square" rtlCol="0">
            <a:spAutoFit/>
          </a:bodyPr>
          <a:lstStyle/>
          <a:p>
            <a:pPr algn="ctr"/>
            <a:r>
              <a:rPr lang="en-US" sz="2000" dirty="0" err="1" smtClean="0">
                <a:latin typeface="Arial" panose="020B0604020202020204" pitchFamily="34" charset="0"/>
                <a:cs typeface="Arial" panose="020B0604020202020204" pitchFamily="34" charset="0"/>
              </a:rPr>
              <a:t>Nhóm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hoa</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538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9" grpId="0" animBg="1"/>
      <p:bldP spid="11"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0425" y="1964104"/>
            <a:ext cx="11303155" cy="3291290"/>
          </a:xfrm>
          <a:prstGeom prst="rect">
            <a:avLst/>
          </a:prstGeom>
        </p:spPr>
      </p:pic>
    </p:spTree>
    <p:extLst>
      <p:ext uri="{BB962C8B-B14F-4D97-AF65-F5344CB8AC3E}">
        <p14:creationId xmlns:p14="http://schemas.microsoft.com/office/powerpoint/2010/main" val="2913630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9665742"/>
              </p:ext>
            </p:extLst>
          </p:nvPr>
        </p:nvGraphicFramePr>
        <p:xfrm>
          <a:off x="0" y="0"/>
          <a:ext cx="12192000" cy="4850665"/>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1402619838"/>
                    </a:ext>
                  </a:extLst>
                </a:gridCol>
                <a:gridCol w="4064000">
                  <a:extLst>
                    <a:ext uri="{9D8B030D-6E8A-4147-A177-3AD203B41FA5}">
                      <a16:colId xmlns:a16="http://schemas.microsoft.com/office/drawing/2014/main" val="359769250"/>
                    </a:ext>
                  </a:extLst>
                </a:gridCol>
                <a:gridCol w="4064000">
                  <a:extLst>
                    <a:ext uri="{9D8B030D-6E8A-4147-A177-3AD203B41FA5}">
                      <a16:colId xmlns:a16="http://schemas.microsoft.com/office/drawing/2014/main" val="1391064144"/>
                    </a:ext>
                  </a:extLst>
                </a:gridCol>
              </a:tblGrid>
              <a:tr h="475232">
                <a:tc>
                  <a:txBody>
                    <a:bodyPr/>
                    <a:lstStyle/>
                    <a:p>
                      <a:pPr algn="ctr">
                        <a:lnSpc>
                          <a:spcPct val="120000"/>
                        </a:lnSpc>
                      </a:pPr>
                      <a:r>
                        <a:rPr lang="en-US" dirty="0" smtClean="0">
                          <a:solidFill>
                            <a:schemeClr val="tx1"/>
                          </a:solidFill>
                          <a:latin typeface="Arial" panose="020B0604020202020204" pitchFamily="34" charset="0"/>
                          <a:cs typeface="Arial" panose="020B0604020202020204" pitchFamily="34" charset="0"/>
                        </a:rPr>
                        <a:t>LOẠI</a:t>
                      </a:r>
                      <a:r>
                        <a:rPr lang="en-US" baseline="0" dirty="0" smtClean="0">
                          <a:solidFill>
                            <a:schemeClr val="tx1"/>
                          </a:solidFill>
                          <a:latin typeface="Arial" panose="020B0604020202020204" pitchFamily="34" charset="0"/>
                          <a:cs typeface="Arial" panose="020B0604020202020204" pitchFamily="34" charset="0"/>
                        </a:rPr>
                        <a:t> CÂY TRỒNG </a:t>
                      </a:r>
                      <a:endParaRPr lang="en-US" dirty="0">
                        <a:solidFill>
                          <a:schemeClr val="tx1"/>
                        </a:solidFill>
                        <a:latin typeface="Arial" panose="020B0604020202020204" pitchFamily="34" charset="0"/>
                        <a:cs typeface="Arial" panose="020B0604020202020204" pitchFamily="34" charset="0"/>
                      </a:endParaRPr>
                    </a:p>
                  </a:txBody>
                  <a:tcPr/>
                </a:tc>
                <a:tc>
                  <a:txBody>
                    <a:bodyPr/>
                    <a:lstStyle/>
                    <a:p>
                      <a:pPr algn="ctr">
                        <a:lnSpc>
                          <a:spcPct val="120000"/>
                        </a:lnSpc>
                      </a:pPr>
                      <a:r>
                        <a:rPr lang="en-US" dirty="0" smtClean="0">
                          <a:solidFill>
                            <a:schemeClr val="tx1"/>
                          </a:solidFill>
                          <a:latin typeface="Arial" panose="020B0604020202020204" pitchFamily="34" charset="0"/>
                          <a:cs typeface="Arial" panose="020B0604020202020204" pitchFamily="34" charset="0"/>
                        </a:rPr>
                        <a:t>BỘ</a:t>
                      </a:r>
                      <a:r>
                        <a:rPr lang="en-US" baseline="0" dirty="0" smtClean="0">
                          <a:solidFill>
                            <a:schemeClr val="tx1"/>
                          </a:solidFill>
                          <a:latin typeface="Arial" panose="020B0604020202020204" pitchFamily="34" charset="0"/>
                          <a:cs typeface="Arial" panose="020B0604020202020204" pitchFamily="34" charset="0"/>
                        </a:rPr>
                        <a:t> PHẬN SỬ DỤNG</a:t>
                      </a:r>
                      <a:endParaRPr lang="en-US" dirty="0">
                        <a:solidFill>
                          <a:schemeClr val="tx1"/>
                        </a:solidFill>
                        <a:latin typeface="Arial" panose="020B0604020202020204" pitchFamily="34" charset="0"/>
                        <a:cs typeface="Arial" panose="020B0604020202020204" pitchFamily="34" charset="0"/>
                      </a:endParaRPr>
                    </a:p>
                  </a:txBody>
                  <a:tcPr/>
                </a:tc>
                <a:tc>
                  <a:txBody>
                    <a:bodyPr/>
                    <a:lstStyle/>
                    <a:p>
                      <a:pPr algn="ctr">
                        <a:lnSpc>
                          <a:spcPct val="120000"/>
                        </a:lnSpc>
                      </a:pPr>
                      <a:r>
                        <a:rPr lang="en-US" dirty="0" smtClean="0">
                          <a:solidFill>
                            <a:schemeClr val="tx1"/>
                          </a:solidFill>
                          <a:latin typeface="Arial" panose="020B0604020202020204" pitchFamily="34" charset="0"/>
                          <a:cs typeface="Arial" panose="020B0604020202020204" pitchFamily="34" charset="0"/>
                        </a:rPr>
                        <a:t>MỤC</a:t>
                      </a:r>
                      <a:r>
                        <a:rPr lang="en-US" baseline="0" dirty="0" smtClean="0">
                          <a:solidFill>
                            <a:schemeClr val="tx1"/>
                          </a:solidFill>
                          <a:latin typeface="Arial" panose="020B0604020202020204" pitchFamily="34" charset="0"/>
                          <a:cs typeface="Arial" panose="020B0604020202020204" pitchFamily="34" charset="0"/>
                        </a:rPr>
                        <a:t> ĐÍCH SỬ DỤNG</a:t>
                      </a:r>
                      <a:endParaRPr lang="en-US"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8101820"/>
                  </a:ext>
                </a:extLst>
              </a:tr>
              <a:tr h="329268">
                <a:tc rowSpan="3">
                  <a:txBody>
                    <a:bodyPr/>
                    <a:lstStyle/>
                    <a:p>
                      <a:pPr algn="ctr"/>
                      <a:endParaRPr lang="en-US" dirty="0" smtClean="0">
                        <a:latin typeface="Arial" panose="020B0604020202020204" pitchFamily="34" charset="0"/>
                        <a:cs typeface="Arial" panose="020B0604020202020204" pitchFamily="34" charset="0"/>
                      </a:endParaRPr>
                    </a:p>
                    <a:p>
                      <a:pPr algn="l"/>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lương</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thực</a:t>
                      </a:r>
                      <a:endParaRPr lang="en-US" b="1" dirty="0">
                        <a:latin typeface="Arial" panose="020B0604020202020204" pitchFamily="34" charset="0"/>
                        <a:cs typeface="Arial" panose="020B0604020202020204" pitchFamily="34" charset="0"/>
                      </a:endParaRPr>
                    </a:p>
                  </a:txBody>
                  <a:tcPr/>
                </a:tc>
                <a:tc>
                  <a:txBody>
                    <a:bodyPr/>
                    <a:lstStyle/>
                    <a:p>
                      <a:pPr marL="285750" indent="-285750" algn="just">
                        <a:buFont typeface="Wingdings" panose="05000000000000000000" pitchFamily="2" charset="2"/>
                        <a:buChar char="v"/>
                      </a:pPr>
                      <a:r>
                        <a:rPr lang="en-US" dirty="0" err="1" smtClean="0">
                          <a:latin typeface="Arial" panose="020B0604020202020204" pitchFamily="34" charset="0"/>
                          <a:cs typeface="Arial" panose="020B0604020202020204" pitchFamily="34" charset="0"/>
                        </a:rPr>
                        <a:t>Hạt</a:t>
                      </a:r>
                      <a:r>
                        <a:rPr lang="en-US" baseline="0" dirty="0" smtClean="0">
                          <a:latin typeface="Arial" panose="020B0604020202020204" pitchFamily="34" charset="0"/>
                          <a:cs typeface="Arial" panose="020B0604020202020204" pitchFamily="34" charset="0"/>
                        </a:rPr>
                        <a:t> </a:t>
                      </a:r>
                    </a:p>
                  </a:txBody>
                  <a:tcPr/>
                </a:tc>
                <a:tc>
                  <a:txBody>
                    <a:bodyPr/>
                    <a:lstStyle/>
                    <a:p>
                      <a:pPr marL="285750" indent="-285750" algn="l">
                        <a:buFont typeface="Wingdings" panose="05000000000000000000" pitchFamily="2" charset="2"/>
                        <a:buChar char="Ø"/>
                      </a:pPr>
                      <a:r>
                        <a:rPr lang="en-US" dirty="0" err="1" smtClean="0">
                          <a:latin typeface="Arial" panose="020B0604020202020204" pitchFamily="34" charset="0"/>
                          <a:cs typeface="Arial" panose="020B0604020202020204" pitchFamily="34" charset="0"/>
                        </a:rPr>
                        <a:t>Lương</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thực</a:t>
                      </a:r>
                      <a:r>
                        <a:rPr lang="en-US" baseline="0" dirty="0" smtClean="0">
                          <a:latin typeface="Arial" panose="020B0604020202020204" pitchFamily="34" charset="0"/>
                          <a:cs typeface="Arial" panose="020B0604020202020204" pitchFamily="34" charset="0"/>
                        </a:rPr>
                        <a:t> con </a:t>
                      </a:r>
                      <a:r>
                        <a:rPr lang="en-US" baseline="0" dirty="0" err="1" smtClean="0">
                          <a:latin typeface="Arial" panose="020B0604020202020204" pitchFamily="34" charset="0"/>
                          <a:cs typeface="Arial" panose="020B0604020202020204" pitchFamily="34" charset="0"/>
                        </a:rPr>
                        <a:t>người</a:t>
                      </a:r>
                      <a:r>
                        <a:rPr lang="en-US" baseline="0"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0356125"/>
                  </a:ext>
                </a:extLst>
              </a:tr>
              <a:tr h="366608">
                <a:tc vMerge="1">
                  <a:txBody>
                    <a:bodyPr/>
                    <a:lstStyle/>
                    <a:p>
                      <a:endParaRPr lang="en-US"/>
                    </a:p>
                  </a:txBody>
                  <a:tcPr/>
                </a:tc>
                <a:tc>
                  <a:txBody>
                    <a:bodyPr/>
                    <a:lstStyle/>
                    <a:p>
                      <a:pPr marL="285750" marR="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aseline="0" dirty="0" err="1" smtClean="0">
                          <a:latin typeface="Arial" panose="020B0604020202020204" pitchFamily="34" charset="0"/>
                          <a:cs typeface="Arial" panose="020B0604020202020204" pitchFamily="34" charset="0"/>
                        </a:rPr>
                        <a:t>Thân</a:t>
                      </a:r>
                      <a:r>
                        <a:rPr lang="en-US" baseline="0" dirty="0" smtClean="0">
                          <a:latin typeface="Arial" panose="020B0604020202020204" pitchFamily="34" charset="0"/>
                          <a:cs typeface="Arial" panose="020B0604020202020204" pitchFamily="34" charset="0"/>
                        </a:rPr>
                        <a:t> </a:t>
                      </a:r>
                    </a:p>
                  </a:txBody>
                  <a:tcPr/>
                </a:tc>
                <a:tc>
                  <a:txBody>
                    <a:bodyPr/>
                    <a:lstStyle/>
                    <a:p>
                      <a:pPr marL="285750" indent="-285750" algn="l">
                        <a:buFont typeface="Wingdings" panose="05000000000000000000" pitchFamily="2" charset="2"/>
                        <a:buChar char="Ø"/>
                      </a:pPr>
                      <a:r>
                        <a:rPr lang="en-US" dirty="0" err="1" smtClean="0">
                          <a:latin typeface="Arial" panose="020B0604020202020204" pitchFamily="34" charset="0"/>
                          <a:cs typeface="Arial" panose="020B0604020202020204" pitchFamily="34" charset="0"/>
                        </a:rPr>
                        <a:t>Thức</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ăn</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cho</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chăn</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nuôi</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91276088"/>
                  </a:ext>
                </a:extLst>
              </a:tr>
              <a:tr h="329268">
                <a:tc vMerge="1">
                  <a:txBody>
                    <a:bodyPr/>
                    <a:lstStyle/>
                    <a:p>
                      <a:endParaRPr lang="en-US"/>
                    </a:p>
                  </a:txBody>
                  <a:tcPr/>
                </a:tc>
                <a:tc>
                  <a:txBody>
                    <a:bodyPr/>
                    <a:lstStyle/>
                    <a:p>
                      <a:pPr marL="285750" marR="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aseline="0" dirty="0" err="1" smtClean="0">
                          <a:latin typeface="Arial" panose="020B0604020202020204" pitchFamily="34" charset="0"/>
                          <a:cs typeface="Arial" panose="020B0604020202020204" pitchFamily="34" charset="0"/>
                        </a:rPr>
                        <a:t>Lá</a:t>
                      </a:r>
                      <a:r>
                        <a:rPr lang="en-US" baseline="0"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txBody>
                  <a:tcPr/>
                </a:tc>
                <a:tc>
                  <a:txBody>
                    <a:bodyPr/>
                    <a:lstStyle/>
                    <a:p>
                      <a:pPr marL="285750" indent="-285750" algn="l">
                        <a:buFont typeface="Wingdings" panose="05000000000000000000" pitchFamily="2" charset="2"/>
                        <a:buChar char="Ø"/>
                      </a:pPr>
                      <a:r>
                        <a:rPr lang="en-US" dirty="0" err="1" smtClean="0">
                          <a:latin typeface="Arial" panose="020B0604020202020204" pitchFamily="34" charset="0"/>
                          <a:cs typeface="Arial" panose="020B0604020202020204" pitchFamily="34" charset="0"/>
                        </a:rPr>
                        <a:t>Thức</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ăn</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cho</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chăn</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nuôi</a:t>
                      </a:r>
                      <a:r>
                        <a:rPr lang="en-US" baseline="0"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4535195"/>
                  </a:ext>
                </a:extLst>
              </a:tr>
              <a:tr h="426012">
                <a:tc>
                  <a:txBody>
                    <a:bodyPr/>
                    <a:lstStyle/>
                    <a:p>
                      <a:pPr algn="l">
                        <a:lnSpc>
                          <a:spcPct val="150000"/>
                        </a:lnSpc>
                      </a:pPr>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công</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nghiệp</a:t>
                      </a:r>
                      <a:r>
                        <a:rPr lang="en-US" b="1" baseline="0" dirty="0" smtClean="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a:txBody>
                  <a:tcPr/>
                </a:tc>
                <a:tc>
                  <a:txBody>
                    <a:bodyPr/>
                    <a:lstStyle/>
                    <a:p>
                      <a:pPr marL="285750" indent="-285750" algn="just">
                        <a:buFont typeface="Wingdings" panose="05000000000000000000" pitchFamily="2" charset="2"/>
                        <a:buChar char="v"/>
                      </a:pPr>
                      <a:r>
                        <a:rPr lang="en-US" dirty="0" err="1" smtClean="0">
                          <a:latin typeface="Arial" panose="020B0604020202020204" pitchFamily="34" charset="0"/>
                          <a:cs typeface="Arial" panose="020B0604020202020204" pitchFamily="34" charset="0"/>
                        </a:rPr>
                        <a:t>Hạt</a:t>
                      </a:r>
                      <a:r>
                        <a:rPr lang="en-US" baseline="0"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txBody>
                  <a:tcPr/>
                </a:tc>
                <a:tc>
                  <a:txBody>
                    <a:bodyPr/>
                    <a:lstStyle/>
                    <a:p>
                      <a:pPr marL="285750" indent="-285750" algn="l">
                        <a:buFont typeface="Wingdings" panose="05000000000000000000" pitchFamily="2" charset="2"/>
                        <a:buChar char="Ø"/>
                      </a:pPr>
                      <a:r>
                        <a:rPr lang="en-US" dirty="0" err="1" smtClean="0">
                          <a:latin typeface="Arial" panose="020B0604020202020204" pitchFamily="34" charset="0"/>
                          <a:cs typeface="Arial" panose="020B0604020202020204" pitchFamily="34" charset="0"/>
                        </a:rPr>
                        <a:t>Gia</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vị</a:t>
                      </a:r>
                      <a:r>
                        <a:rPr lang="en-US" dirty="0" smtClean="0">
                          <a:latin typeface="Arial" panose="020B0604020202020204" pitchFamily="34" charset="0"/>
                          <a:cs typeface="Arial" panose="020B0604020202020204" pitchFamily="34" charset="0"/>
                        </a:rPr>
                        <a:t>,</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đồ</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uống</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thực</a:t>
                      </a:r>
                      <a:r>
                        <a:rPr lang="en-US" baseline="0" dirty="0" smtClean="0">
                          <a:latin typeface="Arial" panose="020B0604020202020204" pitchFamily="34" charset="0"/>
                          <a:cs typeface="Arial" panose="020B0604020202020204" pitchFamily="34" charset="0"/>
                        </a:rPr>
                        <a:t> </a:t>
                      </a:r>
                      <a:r>
                        <a:rPr lang="en-US" baseline="0" dirty="0" err="1" smtClean="0">
                          <a:latin typeface="Arial" panose="020B0604020202020204" pitchFamily="34" charset="0"/>
                          <a:cs typeface="Arial" panose="020B0604020202020204" pitchFamily="34" charset="0"/>
                        </a:rPr>
                        <a:t>phẩm</a:t>
                      </a:r>
                      <a:r>
                        <a:rPr lang="en-US" baseline="0"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18427238"/>
                  </a:ext>
                </a:extLst>
              </a:tr>
              <a:tr h="407341">
                <a:tc>
                  <a:txBody>
                    <a:bodyPr/>
                    <a:lstStyle/>
                    <a:p>
                      <a:pPr algn="l">
                        <a:lnSpc>
                          <a:spcPct val="150000"/>
                        </a:lnSpc>
                      </a:pPr>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rau</a:t>
                      </a:r>
                      <a:r>
                        <a:rPr lang="en-US" b="1" baseline="0" dirty="0" smtClean="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81217949"/>
                  </a:ext>
                </a:extLst>
              </a:tr>
              <a:tr h="339451">
                <a:tc>
                  <a:txBody>
                    <a:bodyPr/>
                    <a:lstStyle/>
                    <a:p>
                      <a:pPr algn="l">
                        <a:lnSpc>
                          <a:spcPct val="150000"/>
                        </a:lnSpc>
                      </a:pPr>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ăn</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quả</a:t>
                      </a:r>
                      <a:r>
                        <a:rPr lang="en-US" b="1" baseline="0" dirty="0" smtClean="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40373322"/>
                  </a:ext>
                </a:extLst>
              </a:tr>
              <a:tr h="330966">
                <a:tc>
                  <a:txBody>
                    <a:bodyPr/>
                    <a:lstStyle/>
                    <a:p>
                      <a:pPr algn="l">
                        <a:lnSpc>
                          <a:spcPct val="150000"/>
                        </a:lnSpc>
                      </a:pPr>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thuốc</a:t>
                      </a:r>
                      <a:r>
                        <a:rPr lang="en-US" b="1" baseline="0" dirty="0" smtClean="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41569639"/>
                  </a:ext>
                </a:extLst>
              </a:tr>
              <a:tr h="390369">
                <a:tc>
                  <a:txBody>
                    <a:bodyPr/>
                    <a:lstStyle/>
                    <a:p>
                      <a:pPr algn="l">
                        <a:lnSpc>
                          <a:spcPct val="150000"/>
                        </a:lnSpc>
                      </a:pPr>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cảnh</a:t>
                      </a:r>
                      <a:endParaRPr lang="en-US" b="1" dirty="0">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83789193"/>
                  </a:ext>
                </a:extLst>
              </a:tr>
              <a:tr h="762705">
                <a:tc>
                  <a:txBody>
                    <a:bodyPr/>
                    <a:lstStyle/>
                    <a:p>
                      <a:pPr algn="l">
                        <a:lnSpc>
                          <a:spcPct val="150000"/>
                        </a:lnSpc>
                      </a:pPr>
                      <a:r>
                        <a:rPr lang="en-US" b="1" dirty="0" err="1" smtClean="0">
                          <a:latin typeface="Arial" panose="020B0604020202020204" pitchFamily="34" charset="0"/>
                          <a:cs typeface="Arial" panose="020B0604020202020204" pitchFamily="34" charset="0"/>
                        </a:rPr>
                        <a:t>Cây</a:t>
                      </a:r>
                      <a:r>
                        <a:rPr lang="en-US" b="1" baseline="0" dirty="0" smtClean="0">
                          <a:latin typeface="Arial" panose="020B0604020202020204" pitchFamily="34" charset="0"/>
                          <a:cs typeface="Arial" panose="020B0604020202020204" pitchFamily="34" charset="0"/>
                        </a:rPr>
                        <a:t> </a:t>
                      </a:r>
                      <a:r>
                        <a:rPr lang="en-US" b="1" baseline="0" dirty="0" err="1" smtClean="0">
                          <a:latin typeface="Arial" panose="020B0604020202020204" pitchFamily="34" charset="0"/>
                          <a:cs typeface="Arial" panose="020B0604020202020204" pitchFamily="34" charset="0"/>
                        </a:rPr>
                        <a:t>hoa</a:t>
                      </a:r>
                      <a:endParaRPr lang="en-US" b="1"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81879985"/>
                  </a:ext>
                </a:extLst>
              </a:tr>
            </a:tbl>
          </a:graphicData>
        </a:graphic>
      </p:graphicFrame>
    </p:spTree>
    <p:extLst>
      <p:ext uri="{BB962C8B-B14F-4D97-AF65-F5344CB8AC3E}">
        <p14:creationId xmlns:p14="http://schemas.microsoft.com/office/powerpoint/2010/main" val="402207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7398" y="273379"/>
            <a:ext cx="10152668" cy="1200329"/>
          </a:xfrm>
          <a:prstGeom prst="rect">
            <a:avLst/>
          </a:prstGeom>
          <a:noFill/>
        </p:spPr>
        <p:txBody>
          <a:bodyPr wrap="square" rtlCol="0">
            <a:spAutoFit/>
          </a:bodyPr>
          <a:lstStyle/>
          <a:p>
            <a:r>
              <a:rPr lang="en-US" sz="3600" b="1" dirty="0" smtClean="0">
                <a:latin typeface="Arial" panose="020B0604020202020204" pitchFamily="34" charset="0"/>
                <a:cs typeface="Arial" panose="020B0604020202020204" pitchFamily="34" charset="0"/>
              </a:rPr>
              <a:t>III. MỘT SỐ PHƯƠNG THỨC TRỒNG TRỌT  PHỔ BIẾN Ở VIỆT NAM</a:t>
            </a:r>
            <a:endParaRPr lang="en-US" sz="36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69683" y="2577281"/>
            <a:ext cx="6518583" cy="3700971"/>
          </a:xfrm>
          <a:prstGeom prst="rect">
            <a:avLst/>
          </a:prstGeom>
        </p:spPr>
      </p:pic>
      <p:sp>
        <p:nvSpPr>
          <p:cNvPr id="4" name="TextBox 3"/>
          <p:cNvSpPr txBox="1"/>
          <p:nvPr/>
        </p:nvSpPr>
        <p:spPr>
          <a:xfrm>
            <a:off x="0" y="1733107"/>
            <a:ext cx="12192000" cy="584775"/>
          </a:xfrm>
          <a:prstGeom prst="rect">
            <a:avLst/>
          </a:prstGeom>
          <a:solidFill>
            <a:schemeClr val="bg1">
              <a:lumMod val="85000"/>
            </a:schemeClr>
          </a:solidFill>
          <a:ln>
            <a:noFill/>
          </a:ln>
        </p:spPr>
        <p:txBody>
          <a:bodyPr wrap="square" rtlCol="0">
            <a:spAutoFit/>
          </a:bodyPr>
          <a:lstStyle/>
          <a:p>
            <a:r>
              <a:rPr lang="en-US" sz="3200" b="1" dirty="0" smtClean="0">
                <a:latin typeface="Arial" panose="020B0604020202020204" pitchFamily="34" charset="0"/>
                <a:cs typeface="Arial" panose="020B0604020202020204" pitchFamily="34" charset="0"/>
              </a:rPr>
              <a:t>1. </a:t>
            </a:r>
            <a:r>
              <a:rPr lang="en-US" sz="3200" b="1" dirty="0" err="1" smtClean="0">
                <a:latin typeface="Arial" panose="020B0604020202020204" pitchFamily="34" charset="0"/>
                <a:cs typeface="Arial" panose="020B0604020202020204" pitchFamily="34" charset="0"/>
              </a:rPr>
              <a:t>Trồng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trọt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ngoài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tự</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nhiên</a:t>
            </a:r>
            <a:r>
              <a:rPr lang="en-US" sz="3200" b="1" dirty="0" smtClean="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sp>
        <p:nvSpPr>
          <p:cNvPr id="6" name="TextBox 5"/>
          <p:cNvSpPr txBox="1"/>
          <p:nvPr/>
        </p:nvSpPr>
        <p:spPr>
          <a:xfrm>
            <a:off x="6287678" y="2577281"/>
            <a:ext cx="5363216" cy="1384995"/>
          </a:xfrm>
          <a:prstGeom prst="rect">
            <a:avLst/>
          </a:prstGeom>
          <a:noFill/>
        </p:spPr>
        <p:txBody>
          <a:bodyPr wrap="square" rtlCol="0">
            <a:spAutoFit/>
          </a:bodyPr>
          <a:lstStyle/>
          <a:p>
            <a:r>
              <a:rPr lang="en-US" sz="2800" b="1" dirty="0" err="1" smtClean="0">
                <a:latin typeface="Arial" panose="020B0604020202020204" pitchFamily="34" charset="0"/>
                <a:cs typeface="Arial" panose="020B0604020202020204" pitchFamily="34" charset="0"/>
              </a:rPr>
              <a:t>Trồng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trọt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ngoài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tự</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nhiên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phương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thức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trồng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trọt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như</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thế</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nào</a:t>
            </a:r>
            <a:r>
              <a:rPr lang="en-US" sz="2800" b="1" dirty="0" smtClean="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
        <p:nvSpPr>
          <p:cNvPr id="7" name="TextBox 6"/>
          <p:cNvSpPr txBox="1"/>
          <p:nvPr/>
        </p:nvSpPr>
        <p:spPr>
          <a:xfrm>
            <a:off x="6287678" y="4427766"/>
            <a:ext cx="5904322" cy="1815882"/>
          </a:xfrm>
          <a:prstGeom prst="rect">
            <a:avLst/>
          </a:prstGeom>
          <a:noFill/>
        </p:spPr>
        <p:txBody>
          <a:bodyPr wrap="square" rtlCol="0">
            <a:spAutoFit/>
          </a:bodyPr>
          <a:lstStyle/>
          <a:p>
            <a:pPr marL="457200" indent="-457200">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Là</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phương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thức</a:t>
            </a:r>
            <a:r>
              <a:rPr lang="en-US" sz="2800" dirty="0" smtClean="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a:t>
            </a:r>
            <a:r>
              <a:rPr lang="en-US" sz="2800" dirty="0" err="1" smtClean="0">
                <a:latin typeface="Arial" panose="020B0604020202020204" pitchFamily="34" charset="0"/>
                <a:cs typeface="Arial" panose="020B0604020202020204" pitchFamily="34" charset="0"/>
              </a:rPr>
              <a:t>ọi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công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việc</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trong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quy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trình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trọt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điều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được</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tiến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hành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trong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điều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kiện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tự</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nhiên</a:t>
            </a:r>
            <a:r>
              <a:rPr lang="en-US" sz="2800" dirty="0" smtClean="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047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14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8926" y="2359039"/>
            <a:ext cx="3575686" cy="2420352"/>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36246" y="5462350"/>
            <a:ext cx="5335571" cy="1200329"/>
          </a:xfrm>
          <a:prstGeom prst="rect">
            <a:avLst/>
          </a:prstGeom>
          <a:noFill/>
        </p:spPr>
        <p:txBody>
          <a:bodyPr wrap="square" rtlCol="0">
            <a:spAutoFit/>
          </a:bodyPr>
          <a:lstStyle/>
          <a:p>
            <a:pPr>
              <a:lnSpc>
                <a:spcPct val="120000"/>
              </a:lnSpc>
            </a:pPr>
            <a:r>
              <a:rPr lang="en-US" sz="2000" dirty="0" err="1" smtClean="0">
                <a:solidFill>
                  <a:srgbClr val="00B050"/>
                </a:solidFill>
                <a:latin typeface="Arial" panose="020B0604020202020204" pitchFamily="34" charset="0"/>
                <a:cs typeface="Arial" panose="020B0604020202020204" pitchFamily="34" charset="0"/>
              </a:rPr>
              <a:t>Ưu</a:t>
            </a:r>
            <a:r>
              <a:rPr lang="en-US" sz="2000" dirty="0" smtClean="0">
                <a:solidFill>
                  <a:srgbClr val="00B050"/>
                </a:solidFill>
                <a:latin typeface="Arial" panose="020B0604020202020204" pitchFamily="34" charset="0"/>
                <a:cs typeface="Arial" panose="020B0604020202020204" pitchFamily="34" charset="0"/>
              </a:rPr>
              <a:t> </a:t>
            </a:r>
            <a:r>
              <a:rPr lang="en-US" sz="2000" dirty="0" err="1" smtClean="0">
                <a:solidFill>
                  <a:srgbClr val="00B050"/>
                </a:solidFill>
                <a:latin typeface="Arial" panose="020B0604020202020204" pitchFamily="34" charset="0"/>
                <a:cs typeface="Arial" panose="020B0604020202020204" pitchFamily="34" charset="0"/>
              </a:rPr>
              <a:t>điểm</a:t>
            </a:r>
            <a:r>
              <a:rPr lang="en-US" sz="2000" dirty="0" smtClean="0">
                <a:solidFill>
                  <a:srgbClr val="00B050"/>
                </a:solidFill>
                <a:latin typeface="Arial" panose="020B0604020202020204" pitchFamily="34" charset="0"/>
                <a:cs typeface="Arial" panose="020B0604020202020204" pitchFamily="34" charset="0"/>
              </a:rPr>
              <a:t> : </a:t>
            </a: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Tiến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hành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đơn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giản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dễ</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thực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hiện</a:t>
            </a:r>
            <a:endParaRPr lang="en-US" sz="2000" dirty="0" smtClean="0">
              <a:latin typeface="Arial" panose="020B0604020202020204" pitchFamily="34" charset="0"/>
              <a:cs typeface="Arial" panose="020B0604020202020204" pitchFamily="34" charset="0"/>
            </a:endParaRP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Có</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thể</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thực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hiện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trên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diện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tích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lớn</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36246" y="86281"/>
            <a:ext cx="5071621" cy="1964855"/>
          </a:xfrm>
          <a:prstGeom prst="rect">
            <a:avLst/>
          </a:prstGeom>
        </p:spPr>
      </p:pic>
      <p:sp>
        <p:nvSpPr>
          <p:cNvPr id="6" name="TextBox 5"/>
          <p:cNvSpPr txBox="1"/>
          <p:nvPr/>
        </p:nvSpPr>
        <p:spPr>
          <a:xfrm>
            <a:off x="6685833" y="5294645"/>
            <a:ext cx="5278932" cy="1569660"/>
          </a:xfrm>
          <a:prstGeom prst="rect">
            <a:avLst/>
          </a:prstGeom>
          <a:noFill/>
        </p:spPr>
        <p:txBody>
          <a:bodyPr wrap="square" rtlCol="0">
            <a:spAutoFit/>
          </a:bodyPr>
          <a:lstStyle/>
          <a:p>
            <a:pPr>
              <a:lnSpc>
                <a:spcPct val="120000"/>
              </a:lnSpc>
            </a:pPr>
            <a:r>
              <a:rPr lang="en-US" sz="2000" dirty="0" err="1" smtClean="0">
                <a:solidFill>
                  <a:srgbClr val="FF0000"/>
                </a:solidFill>
                <a:latin typeface="Arial" panose="020B0604020202020204" pitchFamily="34" charset="0"/>
                <a:cs typeface="Arial" panose="020B0604020202020204" pitchFamily="34" charset="0"/>
              </a:rPr>
              <a:t>Nhược</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điểm</a:t>
            </a:r>
            <a:r>
              <a:rPr lang="en-US" sz="2000" dirty="0" smtClean="0">
                <a:solidFill>
                  <a:srgbClr val="FF0000"/>
                </a:solidFill>
                <a:latin typeface="Arial" panose="020B0604020202020204" pitchFamily="34" charset="0"/>
                <a:cs typeface="Arial" panose="020B0604020202020204" pitchFamily="34" charset="0"/>
              </a:rPr>
              <a:t>  : </a:t>
            </a: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Dễ</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tác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động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bởi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sâu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bệnh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hại</a:t>
            </a:r>
            <a:endParaRPr lang="en-US" sz="2000" dirty="0" smtClean="0">
              <a:latin typeface="Arial" panose="020B0604020202020204" pitchFamily="34" charset="0"/>
              <a:cs typeface="Arial" panose="020B0604020202020204" pitchFamily="34" charset="0"/>
            </a:endParaRP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Tác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động</a:t>
            </a:r>
            <a:r>
              <a:rPr lang="en-US" sz="2000" dirty="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a:t>
            </a:r>
            <a:r>
              <a:rPr lang="en-US" sz="2000" dirty="0" err="1" smtClean="0">
                <a:latin typeface="Arial" panose="020B0604020202020204" pitchFamily="34" charset="0"/>
                <a:cs typeface="Arial" panose="020B0604020202020204" pitchFamily="34" charset="0"/>
              </a:rPr>
              <a:t>ác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điều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kiện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lợi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về</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thời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tiết</a:t>
            </a:r>
            <a:r>
              <a:rPr lang="en-US" sz="2000" dirty="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như</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giá</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rét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lũ</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hạn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hán</a:t>
            </a:r>
            <a:r>
              <a:rPr lang="en-US" sz="2000" dirty="0" smtClean="0">
                <a:latin typeface="Arial" panose="020B0604020202020204" pitchFamily="34" charset="0"/>
                <a:cs typeface="Arial" panose="020B0604020202020204" pitchFamily="34" charset="0"/>
              </a:rPr>
              <a:t>….</a:t>
            </a:r>
          </a:p>
        </p:txBody>
      </p:sp>
      <p:sp>
        <p:nvSpPr>
          <p:cNvPr id="7" name="Rounded Rectangle 6"/>
          <p:cNvSpPr/>
          <p:nvPr/>
        </p:nvSpPr>
        <p:spPr>
          <a:xfrm>
            <a:off x="401326" y="2511439"/>
            <a:ext cx="3575686" cy="2420352"/>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4352781" y="2434453"/>
            <a:ext cx="3575686" cy="2420352"/>
          </a:xfrm>
          <a:prstGeom prst="round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8304237" y="2434453"/>
            <a:ext cx="3575686" cy="2420352"/>
          </a:xfrm>
          <a:prstGeom prst="round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148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barn(inVertical)">
                                      <p:cBhvr>
                                        <p:cTn id="36" dur="500"/>
                                        <p:tgtEl>
                                          <p:spTgt spid="6">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barn(inVertical)">
                                      <p:cBhvr>
                                        <p:cTn id="4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4999" y="700897"/>
            <a:ext cx="4901806" cy="3083965"/>
          </a:xfrm>
          <a:prstGeom prst="rect">
            <a:avLst/>
          </a:prstGeom>
        </p:spPr>
      </p:pic>
      <p:sp>
        <p:nvSpPr>
          <p:cNvPr id="3" name="TextBox 2"/>
          <p:cNvSpPr txBox="1"/>
          <p:nvPr/>
        </p:nvSpPr>
        <p:spPr>
          <a:xfrm>
            <a:off x="5476807" y="851964"/>
            <a:ext cx="6624094" cy="954107"/>
          </a:xfrm>
          <a:prstGeom prst="rect">
            <a:avLst/>
          </a:prstGeom>
          <a:noFill/>
        </p:spPr>
        <p:txBody>
          <a:bodyPr wrap="square" rtlCol="0">
            <a:spAutoFit/>
          </a:bodyPr>
          <a:lstStyle/>
          <a:p>
            <a:r>
              <a:rPr lang="en-US" sz="2800" b="1" dirty="0" err="1" smtClean="0">
                <a:latin typeface="Arial" panose="020B0604020202020204" pitchFamily="34" charset="0"/>
                <a:cs typeface="Arial" panose="020B0604020202020204" pitchFamily="34" charset="0"/>
              </a:rPr>
              <a:t>Trồng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trọt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trong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nhà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có</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mái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che</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phương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thức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trồng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trọt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như</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thế</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nào</a:t>
            </a:r>
            <a:r>
              <a:rPr lang="en-US" sz="2800" b="1" dirty="0" smtClean="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
        <p:nvSpPr>
          <p:cNvPr id="4" name="TextBox 3"/>
          <p:cNvSpPr txBox="1"/>
          <p:nvPr/>
        </p:nvSpPr>
        <p:spPr>
          <a:xfrm>
            <a:off x="5395301" y="3229198"/>
            <a:ext cx="6705600" cy="1938992"/>
          </a:xfrm>
          <a:prstGeom prst="rect">
            <a:avLst/>
          </a:prstGeom>
          <a:noFill/>
        </p:spPr>
        <p:txBody>
          <a:bodyPr wrap="square" rtlCol="0">
            <a:spAutoFit/>
          </a:bodyPr>
          <a:lstStyle/>
          <a:p>
            <a:pPr marL="342900" indent="-342900">
              <a:buFont typeface="Wingdings" panose="05000000000000000000" pitchFamily="2" charset="2"/>
              <a:buChar char="Ø"/>
            </a:pPr>
            <a:r>
              <a:rPr lang="en-US" sz="2400" dirty="0" err="1" smtClean="0">
                <a:latin typeface="Arial" panose="020B0604020202020204" pitchFamily="34" charset="0"/>
                <a:cs typeface="Arial" panose="020B0604020202020204" pitchFamily="34" charset="0"/>
              </a:rPr>
              <a:t>Phương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thức</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trồng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trọt</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này</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thường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được</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tiến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hành</a:t>
            </a:r>
            <a:r>
              <a:rPr lang="en-US" sz="2400" dirty="0" smtClean="0">
                <a:latin typeface="Arial" panose="020B0604020202020204" pitchFamily="34" charset="0"/>
                <a:cs typeface="Arial" panose="020B0604020202020204" pitchFamily="34" charset="0"/>
              </a:rPr>
              <a:t> </a:t>
            </a:r>
          </a:p>
          <a:p>
            <a:pPr marL="285750" indent="-285750">
              <a:buFontTx/>
              <a:buChar char="-"/>
            </a:pPr>
            <a:r>
              <a:rPr lang="en-US" sz="2400" dirty="0" err="1" smtClean="0">
                <a:latin typeface="Arial" panose="020B0604020202020204" pitchFamily="34" charset="0"/>
                <a:cs typeface="Arial" panose="020B0604020202020204" pitchFamily="34" charset="0"/>
              </a:rPr>
              <a:t>Những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nơi</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điều</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kiện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tự</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nhiên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không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thuận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lợi</a:t>
            </a:r>
            <a:endParaRPr lang="en-US" sz="2400" dirty="0" smtClean="0">
              <a:latin typeface="Arial" panose="020B0604020202020204" pitchFamily="34" charset="0"/>
              <a:cs typeface="Arial" panose="020B0604020202020204" pitchFamily="34" charset="0"/>
            </a:endParaRPr>
          </a:p>
          <a:p>
            <a:pPr marL="285750" indent="-285750">
              <a:buFontTx/>
              <a:buChar char="-"/>
            </a:pPr>
            <a:r>
              <a:rPr lang="en-US" sz="2400" dirty="0" err="1" smtClean="0">
                <a:latin typeface="Arial" panose="020B0604020202020204" pitchFamily="34" charset="0"/>
                <a:cs typeface="Arial" panose="020B0604020202020204" pitchFamily="34" charset="0"/>
              </a:rPr>
              <a:t>Cây</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trồng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khó</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sinh</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trưởng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phát</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triển</a:t>
            </a:r>
            <a:r>
              <a:rPr lang="en-US" sz="2400" dirty="0" smtClean="0">
                <a:latin typeface="Arial" panose="020B0604020202020204" pitchFamily="34" charset="0"/>
                <a:cs typeface="Arial" panose="020B0604020202020204" pitchFamily="34" charset="0"/>
              </a:rPr>
              <a:t> ở </a:t>
            </a:r>
            <a:r>
              <a:rPr lang="en-US" sz="2400" dirty="0" err="1" smtClean="0">
                <a:latin typeface="Arial" panose="020B0604020202020204" pitchFamily="34" charset="0"/>
                <a:cs typeface="Arial" panose="020B0604020202020204" pitchFamily="34" charset="0"/>
              </a:rPr>
              <a:t>điều</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kiện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tự</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nhiên</a:t>
            </a:r>
            <a:endParaRPr lang="en-US" sz="2400" dirty="0">
              <a:latin typeface="Arial" panose="020B0604020202020204" pitchFamily="34" charset="0"/>
              <a:cs typeface="Arial" panose="020B0604020202020204" pitchFamily="34" charset="0"/>
            </a:endParaRPr>
          </a:p>
        </p:txBody>
      </p:sp>
      <p:sp>
        <p:nvSpPr>
          <p:cNvPr id="5" name="Rounded Rectangle 4"/>
          <p:cNvSpPr/>
          <p:nvPr/>
        </p:nvSpPr>
        <p:spPr>
          <a:xfrm>
            <a:off x="225000" y="3983178"/>
            <a:ext cx="4901806" cy="2656470"/>
          </a:xfrm>
          <a:prstGeom prst="round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0"/>
            <a:ext cx="12192000" cy="584775"/>
          </a:xfrm>
          <a:prstGeom prst="rect">
            <a:avLst/>
          </a:prstGeom>
          <a:solidFill>
            <a:schemeClr val="bg1">
              <a:lumMod val="85000"/>
            </a:schemeClr>
          </a:solidFill>
          <a:ln>
            <a:noFill/>
          </a:ln>
        </p:spPr>
        <p:txBody>
          <a:bodyPr wrap="square" rtlCol="0">
            <a:spAutoFit/>
          </a:bodyPr>
          <a:lstStyle/>
          <a:p>
            <a:r>
              <a:rPr lang="en-US" sz="3200" b="1" dirty="0">
                <a:latin typeface="Arial" panose="020B0604020202020204" pitchFamily="34" charset="0"/>
                <a:cs typeface="Arial" panose="020B0604020202020204" pitchFamily="34" charset="0"/>
              </a:rPr>
              <a:t>2</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Trồng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trọt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trong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nhà</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có</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mái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che</a:t>
            </a:r>
            <a:r>
              <a:rPr lang="en-US" sz="3200" b="1" dirty="0" smtClean="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56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6695"/>
            <a:ext cx="5424755" cy="2286243"/>
          </a:xfrm>
          <a:prstGeom prst="rect">
            <a:avLst/>
          </a:prstGeom>
        </p:spPr>
      </p:pic>
      <p:sp>
        <p:nvSpPr>
          <p:cNvPr id="3" name="Rounded Rectangle 2"/>
          <p:cNvSpPr/>
          <p:nvPr/>
        </p:nvSpPr>
        <p:spPr>
          <a:xfrm>
            <a:off x="204655" y="2382938"/>
            <a:ext cx="4819407" cy="2877432"/>
          </a:xfrm>
          <a:prstGeom prst="round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6685833" y="2382938"/>
            <a:ext cx="4819407" cy="2877432"/>
          </a:xfrm>
          <a:prstGeom prst="round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9184" y="5288340"/>
            <a:ext cx="5335571" cy="1569660"/>
          </a:xfrm>
          <a:prstGeom prst="rect">
            <a:avLst/>
          </a:prstGeom>
          <a:noFill/>
        </p:spPr>
        <p:txBody>
          <a:bodyPr wrap="square" rtlCol="0">
            <a:spAutoFit/>
          </a:bodyPr>
          <a:lstStyle/>
          <a:p>
            <a:pPr>
              <a:lnSpc>
                <a:spcPct val="120000"/>
              </a:lnSpc>
            </a:pPr>
            <a:r>
              <a:rPr lang="en-US" sz="2000" dirty="0" err="1" smtClean="0">
                <a:solidFill>
                  <a:srgbClr val="00B050"/>
                </a:solidFill>
                <a:latin typeface="Arial" panose="020B0604020202020204" pitchFamily="34" charset="0"/>
                <a:cs typeface="Arial" panose="020B0604020202020204" pitchFamily="34" charset="0"/>
              </a:rPr>
              <a:t>Ưu</a:t>
            </a:r>
            <a:r>
              <a:rPr lang="en-US" sz="2000" dirty="0" smtClean="0">
                <a:solidFill>
                  <a:srgbClr val="00B050"/>
                </a:solidFill>
                <a:latin typeface="Arial" panose="020B0604020202020204" pitchFamily="34" charset="0"/>
                <a:cs typeface="Arial" panose="020B0604020202020204" pitchFamily="34" charset="0"/>
              </a:rPr>
              <a:t> </a:t>
            </a:r>
            <a:r>
              <a:rPr lang="en-US" sz="2000" dirty="0" err="1" smtClean="0">
                <a:solidFill>
                  <a:srgbClr val="00B050"/>
                </a:solidFill>
                <a:latin typeface="Arial" panose="020B0604020202020204" pitchFamily="34" charset="0"/>
                <a:cs typeface="Arial" panose="020B0604020202020204" pitchFamily="34" charset="0"/>
              </a:rPr>
              <a:t>điểm</a:t>
            </a:r>
            <a:r>
              <a:rPr lang="en-US" sz="2000" dirty="0" smtClean="0">
                <a:solidFill>
                  <a:srgbClr val="00B050"/>
                </a:solidFill>
                <a:latin typeface="Arial" panose="020B0604020202020204" pitchFamily="34" charset="0"/>
                <a:cs typeface="Arial" panose="020B0604020202020204" pitchFamily="34" charset="0"/>
              </a:rPr>
              <a:t> : </a:t>
            </a: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trồng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ít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bị</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sâu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bệnh</a:t>
            </a:r>
            <a:r>
              <a:rPr lang="en-US" sz="2000" dirty="0" smtClean="0">
                <a:latin typeface="Arial" panose="020B0604020202020204" pitchFamily="34" charset="0"/>
                <a:cs typeface="Arial" panose="020B0604020202020204" pitchFamily="34" charset="0"/>
              </a:rPr>
              <a:t> </a:t>
            </a: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Có</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thể</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chủ</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động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việc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chăm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sóc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sản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xuất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rau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hoa</a:t>
            </a:r>
            <a:r>
              <a:rPr lang="en-US" sz="2000" dirty="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quả</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trái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vụ</a:t>
            </a:r>
            <a:r>
              <a:rPr lang="en-US" sz="2000" dirty="0" smtClean="0">
                <a:latin typeface="Arial" panose="020B0604020202020204" pitchFamily="34" charset="0"/>
                <a:cs typeface="Arial" panose="020B0604020202020204" pitchFamily="34" charset="0"/>
              </a:rPr>
              <a:t>, an </a:t>
            </a:r>
            <a:r>
              <a:rPr lang="en-US" sz="2000" dirty="0" err="1" smtClean="0">
                <a:latin typeface="Arial" panose="020B0604020202020204" pitchFamily="34" charset="0"/>
                <a:cs typeface="Arial" panose="020B0604020202020204" pitchFamily="34" charset="0"/>
              </a:rPr>
              <a:t>toàn</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6" name="TextBox 5"/>
          <p:cNvSpPr txBox="1"/>
          <p:nvPr/>
        </p:nvSpPr>
        <p:spPr>
          <a:xfrm>
            <a:off x="6685833" y="5473005"/>
            <a:ext cx="5278932" cy="1200329"/>
          </a:xfrm>
          <a:prstGeom prst="rect">
            <a:avLst/>
          </a:prstGeom>
          <a:noFill/>
        </p:spPr>
        <p:txBody>
          <a:bodyPr wrap="square" rtlCol="0">
            <a:spAutoFit/>
          </a:bodyPr>
          <a:lstStyle/>
          <a:p>
            <a:pPr>
              <a:lnSpc>
                <a:spcPct val="120000"/>
              </a:lnSpc>
            </a:pPr>
            <a:r>
              <a:rPr lang="en-US" sz="2000" dirty="0" err="1" smtClean="0">
                <a:solidFill>
                  <a:srgbClr val="FF0000"/>
                </a:solidFill>
                <a:latin typeface="Arial" panose="020B0604020202020204" pitchFamily="34" charset="0"/>
                <a:cs typeface="Arial" panose="020B0604020202020204" pitchFamily="34" charset="0"/>
              </a:rPr>
              <a:t>Nhược</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điểm</a:t>
            </a:r>
            <a:r>
              <a:rPr lang="en-US" sz="2000" dirty="0" smtClean="0">
                <a:solidFill>
                  <a:srgbClr val="FF0000"/>
                </a:solidFill>
                <a:latin typeface="Arial" panose="020B0604020202020204" pitchFamily="34" charset="0"/>
                <a:cs typeface="Arial" panose="020B0604020202020204" pitchFamily="34" charset="0"/>
              </a:rPr>
              <a:t>  : </a:t>
            </a:r>
          </a:p>
          <a:p>
            <a:pPr marL="285750" indent="-285750">
              <a:lnSpc>
                <a:spcPct val="120000"/>
              </a:lnSpc>
              <a:buFontTx/>
              <a:buChar char="-"/>
            </a:pPr>
            <a:r>
              <a:rPr lang="en-US" sz="2000" dirty="0" smtClean="0">
                <a:latin typeface="Arial" panose="020B0604020202020204" pitchFamily="34" charset="0"/>
                <a:cs typeface="Arial" panose="020B0604020202020204" pitchFamily="34" charset="0"/>
              </a:rPr>
              <a:t>Chi </a:t>
            </a:r>
            <a:r>
              <a:rPr lang="en-US" sz="2000" dirty="0" err="1" smtClean="0">
                <a:latin typeface="Arial" panose="020B0604020202020204" pitchFamily="34" charset="0"/>
                <a:cs typeface="Arial" panose="020B0604020202020204" pitchFamily="34" charset="0"/>
              </a:rPr>
              <a:t>phí</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đầu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tư</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cao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kĩ</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thuật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cao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hơn</a:t>
            </a:r>
            <a:r>
              <a:rPr lang="en-US" sz="2000" dirty="0" smtClean="0">
                <a:latin typeface="Arial" panose="020B0604020202020204" pitchFamily="34" charset="0"/>
                <a:cs typeface="Arial" panose="020B0604020202020204" pitchFamily="34" charset="0"/>
              </a:rPr>
              <a:t> so </a:t>
            </a:r>
            <a:r>
              <a:rPr lang="en-US" sz="2000" dirty="0" err="1" smtClean="0">
                <a:latin typeface="Arial" panose="020B0604020202020204" pitchFamily="34" charset="0"/>
                <a:cs typeface="Arial" panose="020B0604020202020204" pitchFamily="34" charset="0"/>
              </a:rPr>
              <a:t>với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trồng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ngoài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tự</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nhiên</a:t>
            </a:r>
            <a:endParaRPr lang="en-US"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9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barn(inVertical)">
                                      <p:cBhvr>
                                        <p:cTn id="31"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584775"/>
          </a:xfrm>
          <a:prstGeom prst="rect">
            <a:avLst/>
          </a:prstGeom>
          <a:solidFill>
            <a:schemeClr val="bg1">
              <a:lumMod val="85000"/>
            </a:schemeClr>
          </a:solidFill>
          <a:ln>
            <a:noFill/>
          </a:ln>
        </p:spPr>
        <p:txBody>
          <a:bodyPr wrap="square" rtlCol="0">
            <a:spAutoFit/>
          </a:bodyPr>
          <a:lstStyle/>
          <a:p>
            <a:r>
              <a:rPr lang="en-US" sz="3200" b="1" dirty="0" smtClean="0">
                <a:latin typeface="Arial" panose="020B0604020202020204" pitchFamily="34" charset="0"/>
                <a:cs typeface="Arial" panose="020B0604020202020204" pitchFamily="34" charset="0"/>
              </a:rPr>
              <a:t>3. </a:t>
            </a:r>
            <a:r>
              <a:rPr lang="en-US" sz="3200" b="1" dirty="0" err="1" smtClean="0">
                <a:latin typeface="Arial" panose="020B0604020202020204" pitchFamily="34" charset="0"/>
                <a:cs typeface="Arial" panose="020B0604020202020204" pitchFamily="34" charset="0"/>
              </a:rPr>
              <a:t>Phương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thức</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kết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hợp</a:t>
            </a:r>
            <a:r>
              <a:rPr lang="en-US" sz="3200" b="1" dirty="0" smtClean="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sp>
        <p:nvSpPr>
          <p:cNvPr id="4" name="TextBox 3"/>
          <p:cNvSpPr txBox="1"/>
          <p:nvPr/>
        </p:nvSpPr>
        <p:spPr>
          <a:xfrm>
            <a:off x="0" y="5693446"/>
            <a:ext cx="5335571" cy="1200329"/>
          </a:xfrm>
          <a:prstGeom prst="rect">
            <a:avLst/>
          </a:prstGeom>
          <a:noFill/>
        </p:spPr>
        <p:txBody>
          <a:bodyPr wrap="square" rtlCol="0">
            <a:spAutoFit/>
          </a:bodyPr>
          <a:lstStyle/>
          <a:p>
            <a:pPr>
              <a:lnSpc>
                <a:spcPct val="120000"/>
              </a:lnSpc>
            </a:pPr>
            <a:r>
              <a:rPr lang="en-US" sz="2000" dirty="0" err="1" smtClean="0">
                <a:solidFill>
                  <a:srgbClr val="00B050"/>
                </a:solidFill>
                <a:latin typeface="Arial" panose="020B0604020202020204" pitchFamily="34" charset="0"/>
                <a:cs typeface="Arial" panose="020B0604020202020204" pitchFamily="34" charset="0"/>
              </a:rPr>
              <a:t>Ưu</a:t>
            </a:r>
            <a:r>
              <a:rPr lang="en-US" sz="2000" dirty="0" smtClean="0">
                <a:solidFill>
                  <a:srgbClr val="00B050"/>
                </a:solidFill>
                <a:latin typeface="Arial" panose="020B0604020202020204" pitchFamily="34" charset="0"/>
                <a:cs typeface="Arial" panose="020B0604020202020204" pitchFamily="34" charset="0"/>
              </a:rPr>
              <a:t> </a:t>
            </a:r>
            <a:r>
              <a:rPr lang="en-US" sz="2000" dirty="0" err="1" smtClean="0">
                <a:solidFill>
                  <a:srgbClr val="00B050"/>
                </a:solidFill>
                <a:latin typeface="Arial" panose="020B0604020202020204" pitchFamily="34" charset="0"/>
                <a:cs typeface="Arial" panose="020B0604020202020204" pitchFamily="34" charset="0"/>
              </a:rPr>
              <a:t>điểm</a:t>
            </a:r>
            <a:r>
              <a:rPr lang="en-US" sz="2000" dirty="0" smtClean="0">
                <a:solidFill>
                  <a:srgbClr val="00B050"/>
                </a:solidFill>
                <a:latin typeface="Arial" panose="020B0604020202020204" pitchFamily="34" charset="0"/>
                <a:cs typeface="Arial" panose="020B0604020202020204" pitchFamily="34" charset="0"/>
              </a:rPr>
              <a:t> : </a:t>
            </a: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sinh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phát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triển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trưởng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tốt</a:t>
            </a:r>
            <a:r>
              <a:rPr lang="en-US" sz="2000" dirty="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năng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suất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cao</a:t>
            </a:r>
            <a:endParaRPr lang="en-US" sz="2000" dirty="0">
              <a:latin typeface="Arial" panose="020B0604020202020204" pitchFamily="34" charset="0"/>
              <a:cs typeface="Arial" panose="020B0604020202020204" pitchFamily="34" charset="0"/>
            </a:endParaRPr>
          </a:p>
        </p:txBody>
      </p:sp>
      <p:sp>
        <p:nvSpPr>
          <p:cNvPr id="5" name="TextBox 4"/>
          <p:cNvSpPr txBox="1"/>
          <p:nvPr/>
        </p:nvSpPr>
        <p:spPr>
          <a:xfrm>
            <a:off x="6805102" y="5693446"/>
            <a:ext cx="5278932" cy="1200329"/>
          </a:xfrm>
          <a:prstGeom prst="rect">
            <a:avLst/>
          </a:prstGeom>
          <a:noFill/>
        </p:spPr>
        <p:txBody>
          <a:bodyPr wrap="square" rtlCol="0">
            <a:spAutoFit/>
          </a:bodyPr>
          <a:lstStyle/>
          <a:p>
            <a:pPr>
              <a:lnSpc>
                <a:spcPct val="120000"/>
              </a:lnSpc>
            </a:pPr>
            <a:r>
              <a:rPr lang="en-US" sz="2000" dirty="0" err="1" smtClean="0">
                <a:solidFill>
                  <a:srgbClr val="FF0000"/>
                </a:solidFill>
                <a:latin typeface="Arial" panose="020B0604020202020204" pitchFamily="34" charset="0"/>
                <a:cs typeface="Arial" panose="020B0604020202020204" pitchFamily="34" charset="0"/>
              </a:rPr>
              <a:t>Nhược</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điểm</a:t>
            </a:r>
            <a:r>
              <a:rPr lang="en-US" sz="2000" dirty="0" smtClean="0">
                <a:solidFill>
                  <a:srgbClr val="FF0000"/>
                </a:solidFill>
                <a:latin typeface="Arial" panose="020B0604020202020204" pitchFamily="34" charset="0"/>
                <a:cs typeface="Arial" panose="020B0604020202020204" pitchFamily="34" charset="0"/>
              </a:rPr>
              <a:t>  : </a:t>
            </a:r>
          </a:p>
          <a:p>
            <a:pPr marL="285750" indent="-285750">
              <a:lnSpc>
                <a:spcPct val="120000"/>
              </a:lnSpc>
              <a:buFontTx/>
              <a:buChar char="-"/>
            </a:pPr>
            <a:r>
              <a:rPr lang="en-US" sz="2000" dirty="0" err="1" smtClean="0">
                <a:latin typeface="Arial" panose="020B0604020202020204" pitchFamily="34" charset="0"/>
                <a:cs typeface="Arial" panose="020B0604020202020204" pitchFamily="34" charset="0"/>
              </a:rPr>
              <a:t>Chỉ</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áp</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dụng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một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số</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loại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cây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định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rau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chè</a:t>
            </a:r>
            <a:r>
              <a:rPr lang="en-US" sz="2000" dirty="0" smtClean="0">
                <a:latin typeface="Arial" panose="020B0604020202020204" pitchFamily="34" charset="0"/>
                <a:cs typeface="Arial" panose="020B0604020202020204" pitchFamily="34" charset="0"/>
              </a:rPr>
              <a:t>, hay </a:t>
            </a:r>
            <a:r>
              <a:rPr lang="en-US" sz="2000" dirty="0" err="1" smtClean="0">
                <a:latin typeface="Arial" panose="020B0604020202020204" pitchFamily="34" charset="0"/>
                <a:cs typeface="Arial" panose="020B0604020202020204" pitchFamily="34" charset="0"/>
              </a:rPr>
              <a:t>lúa</a:t>
            </a:r>
            <a:r>
              <a:rPr lang="en-US" sz="2000" dirty="0" smtClean="0">
                <a:latin typeface="Arial" panose="020B0604020202020204" pitchFamily="34" charset="0"/>
                <a:cs typeface="Arial" panose="020B0604020202020204" pitchFamily="34" charset="0"/>
              </a:rPr>
              <a:t> </a:t>
            </a:r>
          </a:p>
        </p:txBody>
      </p:sp>
      <p:pic>
        <p:nvPicPr>
          <p:cNvPr id="6" name="Picture 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02261" y="2885948"/>
            <a:ext cx="3303209" cy="2485272"/>
          </a:xfrm>
          <a:prstGeom prst="rect">
            <a:avLst/>
          </a:prstGeom>
        </p:spPr>
      </p:pic>
      <p:pic>
        <p:nvPicPr>
          <p:cNvPr id="1026" name="Picture 2" descr="https://image.bnews.vn/MediaUpload/Org/2016/06/03/125814_162832-bnews-nong-nghie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9900" y="2748917"/>
            <a:ext cx="3679112" cy="2759334"/>
          </a:xfrm>
          <a:prstGeom prst="rect">
            <a:avLst/>
          </a:prstGeom>
          <a:noFill/>
          <a:extLst>
            <a:ext uri="{909E8E84-426E-40DD-AFC4-6F175D3DCCD1}">
              <a14:hiddenFill xmlns:a14="http://schemas.microsoft.com/office/drawing/2010/main">
                <a:solidFill>
                  <a:srgbClr val="FFFFFF"/>
                </a:solidFill>
              </a14:hiddenFill>
            </a:ext>
          </a:extLst>
        </p:spPr>
      </p:pic>
      <p:sp>
        <p:nvSpPr>
          <p:cNvPr id="7" name="Plus 6"/>
          <p:cNvSpPr/>
          <p:nvPr/>
        </p:nvSpPr>
        <p:spPr>
          <a:xfrm>
            <a:off x="5222020" y="3665730"/>
            <a:ext cx="1081330" cy="108133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stretch>
            <a:fillRect/>
          </a:stretch>
        </p:blipFill>
        <p:spPr>
          <a:xfrm>
            <a:off x="0" y="726882"/>
            <a:ext cx="4460659" cy="1879928"/>
          </a:xfrm>
          <a:prstGeom prst="rect">
            <a:avLst/>
          </a:prstGeom>
        </p:spPr>
      </p:pic>
    </p:spTree>
    <p:extLst>
      <p:ext uri="{BB962C8B-B14F-4D97-AF65-F5344CB8AC3E}">
        <p14:creationId xmlns:p14="http://schemas.microsoft.com/office/powerpoint/2010/main" val="80161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ipe(down)">
                                      <p:cBhvr>
                                        <p:cTn id="19"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113" y="0"/>
            <a:ext cx="12135887" cy="4721087"/>
          </a:xfrm>
          <a:prstGeom prst="rect">
            <a:avLst/>
          </a:prstGeom>
        </p:spPr>
      </p:pic>
    </p:spTree>
    <p:extLst>
      <p:ext uri="{BB962C8B-B14F-4D97-AF65-F5344CB8AC3E}">
        <p14:creationId xmlns:p14="http://schemas.microsoft.com/office/powerpoint/2010/main" val="2211720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546" y="22023"/>
            <a:ext cx="9888281" cy="646331"/>
          </a:xfrm>
          <a:prstGeom prst="rect">
            <a:avLst/>
          </a:prstGeom>
          <a:noFill/>
        </p:spPr>
        <p:txBody>
          <a:bodyPr wrap="square" rtlCol="0">
            <a:spAutoFit/>
          </a:bodyPr>
          <a:lstStyle/>
          <a:p>
            <a:r>
              <a:rPr lang="en-US" sz="3600" b="1" dirty="0" err="1" smtClean="0">
                <a:latin typeface="Arial "/>
              </a:rPr>
              <a:t>Vai</a:t>
            </a:r>
            <a:r>
              <a:rPr lang="en-US" sz="3600" b="1" dirty="0" smtClean="0">
                <a:latin typeface="Arial "/>
              </a:rPr>
              <a:t> </a:t>
            </a:r>
            <a:r>
              <a:rPr lang="en-US" sz="3600" b="1" dirty="0" err="1" smtClean="0">
                <a:latin typeface="Arial "/>
              </a:rPr>
              <a:t>trò</a:t>
            </a:r>
            <a:r>
              <a:rPr lang="en-US" sz="3600" b="1" dirty="0" smtClean="0">
                <a:latin typeface="Arial "/>
              </a:rPr>
              <a:t> </a:t>
            </a:r>
            <a:r>
              <a:rPr lang="en-US" sz="3600" b="1" dirty="0" err="1" smtClean="0">
                <a:latin typeface="Arial "/>
              </a:rPr>
              <a:t>của</a:t>
            </a:r>
            <a:r>
              <a:rPr lang="en-US" sz="3600" b="1" dirty="0" smtClean="0">
                <a:latin typeface="Arial "/>
              </a:rPr>
              <a:t> </a:t>
            </a:r>
            <a:r>
              <a:rPr lang="en-US" sz="3600" b="1" dirty="0" err="1">
                <a:latin typeface="Arial "/>
              </a:rPr>
              <a:t>t</a:t>
            </a:r>
            <a:r>
              <a:rPr lang="en-US" sz="3600" b="1" dirty="0" err="1" smtClean="0">
                <a:latin typeface="Arial "/>
              </a:rPr>
              <a:t>rồng</a:t>
            </a:r>
            <a:r>
              <a:rPr lang="en-US" sz="3600" b="1" dirty="0" smtClean="0">
                <a:latin typeface="Arial "/>
              </a:rPr>
              <a:t> </a:t>
            </a:r>
            <a:r>
              <a:rPr lang="en-US" sz="3600" b="1" dirty="0" err="1" smtClean="0">
                <a:latin typeface="Arial "/>
              </a:rPr>
              <a:t>trọt</a:t>
            </a:r>
            <a:r>
              <a:rPr lang="en-US" sz="3600" b="1" dirty="0">
                <a:latin typeface="Arial "/>
              </a:rPr>
              <a:t> </a:t>
            </a:r>
            <a:r>
              <a:rPr lang="en-US" sz="3600" b="1" dirty="0" err="1" smtClean="0">
                <a:latin typeface="Arial "/>
              </a:rPr>
              <a:t>đối</a:t>
            </a:r>
            <a:r>
              <a:rPr lang="en-US" sz="3600" b="1" dirty="0" smtClean="0">
                <a:latin typeface="Arial "/>
              </a:rPr>
              <a:t> </a:t>
            </a:r>
            <a:r>
              <a:rPr lang="en-US" sz="3600" b="1" dirty="0" err="1" smtClean="0">
                <a:latin typeface="Arial "/>
              </a:rPr>
              <a:t>với</a:t>
            </a:r>
            <a:r>
              <a:rPr lang="en-US" sz="3600" b="1" dirty="0" smtClean="0">
                <a:latin typeface="Arial "/>
              </a:rPr>
              <a:t> con </a:t>
            </a:r>
            <a:r>
              <a:rPr lang="en-US" sz="3600" b="1" dirty="0" err="1" smtClean="0">
                <a:latin typeface="Arial "/>
              </a:rPr>
              <a:t>người</a:t>
            </a:r>
            <a:r>
              <a:rPr lang="en-US" sz="3600" b="1" dirty="0" smtClean="0">
                <a:latin typeface="Arial "/>
              </a:rPr>
              <a:t> ?</a:t>
            </a:r>
            <a:endParaRPr lang="en-US" sz="3600" b="1" dirty="0">
              <a:latin typeface="Arial "/>
            </a:endParaRPr>
          </a:p>
        </p:txBody>
      </p:sp>
      <p:sp>
        <p:nvSpPr>
          <p:cNvPr id="19" name="Rounded Rectangle 18"/>
          <p:cNvSpPr/>
          <p:nvPr/>
        </p:nvSpPr>
        <p:spPr>
          <a:xfrm>
            <a:off x="244546" y="1116768"/>
            <a:ext cx="5411975" cy="4071920"/>
          </a:xfrm>
          <a:prstGeom prst="roundRect">
            <a:avLst/>
          </a:prstGeom>
          <a:blipFill>
            <a:blip r:embed="rId2"/>
            <a:srcRect/>
            <a:stretch>
              <a:fillRect l="-16163" r="-161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6287384" y="1116768"/>
            <a:ext cx="5411975" cy="4071920"/>
          </a:xfrm>
          <a:prstGeom prst="roundRect">
            <a:avLst/>
          </a:prstGeom>
          <a:blipFill>
            <a:blip r:embed="rId3"/>
            <a:srcRect/>
            <a:stretch>
              <a:fillRect l="-16163" r="-161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2970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7398" y="273379"/>
            <a:ext cx="10152668" cy="1200329"/>
          </a:xfrm>
          <a:prstGeom prst="rect">
            <a:avLst/>
          </a:prstGeom>
          <a:noFill/>
        </p:spPr>
        <p:txBody>
          <a:bodyPr wrap="square" rtlCol="0">
            <a:spAutoFit/>
          </a:bodyPr>
          <a:lstStyle/>
          <a:p>
            <a:r>
              <a:rPr lang="en-US" sz="3600" b="1" dirty="0" smtClean="0">
                <a:latin typeface="Arial" panose="020B0604020202020204" pitchFamily="34" charset="0"/>
                <a:cs typeface="Arial" panose="020B0604020202020204" pitchFamily="34" charset="0"/>
              </a:rPr>
              <a:t>IV. MỘT SỐ ĐẶC ĐIỂM CƠ BẢN CỦA TRỒNG TRỌT CÔNG NGHỆ CAO </a:t>
            </a:r>
            <a:endParaRPr lang="en-US" sz="3600" b="1" dirty="0">
              <a:latin typeface="Arial" panose="020B0604020202020204" pitchFamily="34" charset="0"/>
              <a:cs typeface="Arial" panose="020B0604020202020204" pitchFamily="34" charset="0"/>
            </a:endParaRPr>
          </a:p>
        </p:txBody>
      </p:sp>
      <p:sp>
        <p:nvSpPr>
          <p:cNvPr id="3" name="TextBox 2"/>
          <p:cNvSpPr txBox="1"/>
          <p:nvPr/>
        </p:nvSpPr>
        <p:spPr>
          <a:xfrm>
            <a:off x="0" y="1696790"/>
            <a:ext cx="12052362" cy="954107"/>
          </a:xfrm>
          <a:prstGeom prst="rect">
            <a:avLst/>
          </a:prstGeom>
          <a:noFill/>
        </p:spPr>
        <p:txBody>
          <a:bodyPr wrap="square" rtlCol="0">
            <a:spAutoFit/>
          </a:bodyPr>
          <a:lstStyle/>
          <a:p>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đoc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phần</a:t>
            </a:r>
            <a:r>
              <a:rPr lang="en-US" sz="2800" b="1" dirty="0" smtClean="0">
                <a:latin typeface="Arial" panose="020B0604020202020204" pitchFamily="34" charset="0"/>
                <a:cs typeface="Arial" panose="020B0604020202020204" pitchFamily="34" charset="0"/>
              </a:rPr>
              <a:t> IV </a:t>
            </a:r>
            <a:r>
              <a:rPr lang="en-US" sz="2800" b="1" dirty="0" err="1" smtClean="0">
                <a:latin typeface="Arial" panose="020B0604020202020204" pitchFamily="34" charset="0"/>
                <a:cs typeface="Arial" panose="020B0604020202020204" pitchFamily="34" charset="0"/>
              </a:rPr>
              <a:t>tóm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tắt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một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số</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đặc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điểm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cơ</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bản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của</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trồng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trọt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công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nghệ</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cao</a:t>
            </a:r>
            <a:r>
              <a:rPr lang="en-US" sz="2800" b="1" dirty="0" smtClean="0">
                <a:latin typeface="Arial" panose="020B0604020202020204" pitchFamily="34" charset="0"/>
                <a:cs typeface="Arial" panose="020B0604020202020204" pitchFamily="34" charset="0"/>
              </a:rPr>
              <a:t> ?</a:t>
            </a:r>
            <a:endParaRPr lang="en-US" sz="2800" b="1" dirty="0">
              <a:latin typeface="Arial" panose="020B0604020202020204" pitchFamily="34" charset="0"/>
              <a:cs typeface="Arial" panose="020B0604020202020204" pitchFamily="34" charset="0"/>
            </a:endParaRPr>
          </a:p>
        </p:txBody>
      </p:sp>
      <p:sp>
        <p:nvSpPr>
          <p:cNvPr id="4" name="TextBox 3"/>
          <p:cNvSpPr txBox="1"/>
          <p:nvPr/>
        </p:nvSpPr>
        <p:spPr>
          <a:xfrm>
            <a:off x="99391" y="5724940"/>
            <a:ext cx="11740675" cy="954107"/>
          </a:xfrm>
          <a:prstGeom prst="rect">
            <a:avLst/>
          </a:prstGeom>
          <a:noFill/>
        </p:spPr>
        <p:txBody>
          <a:bodyPr wrap="square" rtlCol="0">
            <a:spAutoFit/>
          </a:bodyPr>
          <a:lstStyle/>
          <a:p>
            <a:r>
              <a:rPr lang="en-US" sz="2800" dirty="0" smtClean="0">
                <a:latin typeface="Arial" panose="020B0604020202020204" pitchFamily="34" charset="0"/>
                <a:cs typeface="Arial" panose="020B0604020202020204" pitchFamily="34" charset="0"/>
              </a:rPr>
              <a:t>1. </a:t>
            </a:r>
            <a:r>
              <a:rPr lang="en-US" sz="2800" dirty="0" err="1" smtClean="0">
                <a:latin typeface="Arial" panose="020B0604020202020204" pitchFamily="34" charset="0"/>
                <a:cs typeface="Arial" panose="020B0604020202020204" pitchFamily="34" charset="0"/>
              </a:rPr>
              <a:t>Sử</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dụng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giống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cây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mới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năng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suất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cao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lượng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tốt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thời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gian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sinh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trưởng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ngắn</a:t>
            </a:r>
            <a:endParaRPr lang="en-US" sz="2800" dirty="0">
              <a:latin typeface="Arial" panose="020B0604020202020204" pitchFamily="34" charset="0"/>
              <a:cs typeface="Arial" panose="020B0604020202020204" pitchFamily="34" charset="0"/>
            </a:endParaRPr>
          </a:p>
        </p:txBody>
      </p:sp>
      <p:sp>
        <p:nvSpPr>
          <p:cNvPr id="6" name="Oval 5"/>
          <p:cNvSpPr/>
          <p:nvPr/>
        </p:nvSpPr>
        <p:spPr>
          <a:xfrm>
            <a:off x="1232452" y="2432236"/>
            <a:ext cx="3091068" cy="3091068"/>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350502" y="2331418"/>
            <a:ext cx="3361534" cy="3292704"/>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21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694718"/>
            <a:ext cx="11740675"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2</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thay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thế</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loại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giá</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thể</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hoặc</a:t>
            </a:r>
            <a:r>
              <a:rPr lang="en-US" sz="2800" dirty="0" smtClean="0">
                <a:latin typeface="Arial" panose="020B0604020202020204" pitchFamily="34" charset="0"/>
                <a:cs typeface="Arial" panose="020B0604020202020204" pitchFamily="34" charset="0"/>
              </a:rPr>
              <a:t> dung </a:t>
            </a:r>
            <a:r>
              <a:rPr lang="en-US" sz="2800" dirty="0" err="1" smtClean="0">
                <a:latin typeface="Arial" panose="020B0604020202020204" pitchFamily="34" charset="0"/>
                <a:cs typeface="Arial" panose="020B0604020202020204" pitchFamily="34" charset="0"/>
              </a:rPr>
              <a:t>dịch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dinh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dưỡng</a:t>
            </a:r>
            <a:endParaRPr lang="en-US" sz="2800" dirty="0">
              <a:latin typeface="Arial" panose="020B0604020202020204" pitchFamily="34" charset="0"/>
              <a:cs typeface="Arial" panose="020B0604020202020204" pitchFamily="34" charset="0"/>
            </a:endParaRPr>
          </a:p>
        </p:txBody>
      </p:sp>
      <p:sp>
        <p:nvSpPr>
          <p:cNvPr id="3" name="Rounded Rectangle 2"/>
          <p:cNvSpPr/>
          <p:nvPr/>
        </p:nvSpPr>
        <p:spPr>
          <a:xfrm>
            <a:off x="228601" y="775253"/>
            <a:ext cx="5320962" cy="3707296"/>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6394174" y="775253"/>
            <a:ext cx="5320962" cy="3707296"/>
          </a:xfrm>
          <a:prstGeom prst="roundRec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626765" y="4621480"/>
            <a:ext cx="4855780" cy="523220"/>
          </a:xfrm>
          <a:prstGeom prst="rect">
            <a:avLst/>
          </a:prstGeom>
          <a:solidFill>
            <a:schemeClr val="bg2">
              <a:lumMod val="90000"/>
            </a:schemeClr>
          </a:solidFill>
        </p:spPr>
        <p:txBody>
          <a:bodyPr wrap="square" rtlCol="0">
            <a:spAutoFit/>
          </a:bodyPr>
          <a:lstStyle/>
          <a:p>
            <a:pPr algn="ctr"/>
            <a:r>
              <a:rPr lang="en-US" sz="2800" b="1" dirty="0" smtClean="0"/>
              <a:t>Dung </a:t>
            </a:r>
            <a:r>
              <a:rPr lang="en-US" sz="2800" b="1" dirty="0" err="1" smtClean="0"/>
              <a:t>dịch</a:t>
            </a:r>
            <a:r>
              <a:rPr lang="en-US" sz="2800" b="1" dirty="0" smtClean="0"/>
              <a:t> </a:t>
            </a:r>
            <a:r>
              <a:rPr lang="en-US" sz="2800" b="1" dirty="0" err="1" smtClean="0"/>
              <a:t>dinh</a:t>
            </a:r>
            <a:r>
              <a:rPr lang="en-US" sz="2800" b="1" dirty="0" smtClean="0"/>
              <a:t> </a:t>
            </a:r>
            <a:r>
              <a:rPr lang="en-US" sz="2800" b="1" dirty="0" err="1" smtClean="0"/>
              <a:t>dưỡng</a:t>
            </a:r>
            <a:endParaRPr lang="en-US" sz="2800" b="1" dirty="0"/>
          </a:p>
        </p:txBody>
      </p:sp>
      <p:sp>
        <p:nvSpPr>
          <p:cNvPr id="7" name="TextBox 6"/>
          <p:cNvSpPr txBox="1"/>
          <p:nvPr/>
        </p:nvSpPr>
        <p:spPr>
          <a:xfrm>
            <a:off x="461192" y="4621480"/>
            <a:ext cx="4855780" cy="523220"/>
          </a:xfrm>
          <a:prstGeom prst="rect">
            <a:avLst/>
          </a:prstGeom>
          <a:solidFill>
            <a:schemeClr val="bg2">
              <a:lumMod val="90000"/>
            </a:schemeClr>
          </a:solidFill>
        </p:spPr>
        <p:txBody>
          <a:bodyPr wrap="square" rtlCol="0">
            <a:spAutoFit/>
          </a:bodyPr>
          <a:lstStyle/>
          <a:p>
            <a:pPr algn="ctr"/>
            <a:r>
              <a:rPr lang="en-US" sz="2800" b="1" dirty="0" err="1" smtClean="0"/>
              <a:t>Giá</a:t>
            </a:r>
            <a:r>
              <a:rPr lang="en-US" sz="2800" b="1" dirty="0" smtClean="0"/>
              <a:t> </a:t>
            </a:r>
            <a:r>
              <a:rPr lang="en-US" sz="2800" b="1" dirty="0" err="1" smtClean="0"/>
              <a:t>thể</a:t>
            </a:r>
            <a:endParaRPr lang="en-US" sz="2800" b="1" dirty="0"/>
          </a:p>
        </p:txBody>
      </p:sp>
    </p:spTree>
    <p:extLst>
      <p:ext uri="{BB962C8B-B14F-4D97-AF65-F5344CB8AC3E}">
        <p14:creationId xmlns:p14="http://schemas.microsoft.com/office/powerpoint/2010/main" val="347638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737" y="168165"/>
            <a:ext cx="10878208" cy="2308324"/>
          </a:xfrm>
          <a:prstGeom prst="rect">
            <a:avLst/>
          </a:prstGeom>
        </p:spPr>
        <p:txBody>
          <a:bodyPr wrap="square">
            <a:spAutoFit/>
          </a:bodyPr>
          <a:lstStyle/>
          <a:p>
            <a:r>
              <a:rPr lang="vi-VN" sz="2400" b="1" i="1" dirty="0">
                <a:latin typeface="Open Sans"/>
              </a:rPr>
              <a:t>Giá thể </a:t>
            </a:r>
            <a:r>
              <a:rPr lang="en-US" sz="2400" b="1" i="1" dirty="0" smtClean="0">
                <a:latin typeface="Open Sans"/>
              </a:rPr>
              <a:t>: </a:t>
            </a:r>
            <a:r>
              <a:rPr lang="vi-VN" sz="2400" i="1" dirty="0" smtClean="0">
                <a:latin typeface="Open Sans"/>
              </a:rPr>
              <a:t>chính </a:t>
            </a:r>
            <a:r>
              <a:rPr lang="vi-VN" sz="2400" i="1" dirty="0">
                <a:latin typeface="Open Sans"/>
              </a:rPr>
              <a:t>là tên gọi chung nhất của các hỗn hợp cũng như vật liệu để tạo nên môi trường thuận lợi giúp cho cây trồng được phát triển, sinh trưởng. Thường thường, các loại giá thể khác nhau sẽ được trộn từ khác vật liệu khác nhau, rất đa dạng. Phải kể đến như là phân hữu cơ (vỏ cây, chất thải xanh), xơ dừa, rêu, sợi gỗ, than bùn. Ngoài ra còn có các thành phần khoáng chất, như là đất sét, đá bọt, đá trân châu và vermiculite.</a:t>
            </a:r>
            <a:endParaRPr lang="en-US" sz="2400" i="1" dirty="0"/>
          </a:p>
        </p:txBody>
      </p:sp>
      <p:sp>
        <p:nvSpPr>
          <p:cNvPr id="3" name="Rectangle 2"/>
          <p:cNvSpPr/>
          <p:nvPr/>
        </p:nvSpPr>
        <p:spPr>
          <a:xfrm>
            <a:off x="84081" y="3825453"/>
            <a:ext cx="11655972" cy="1569660"/>
          </a:xfrm>
          <a:prstGeom prst="rect">
            <a:avLst/>
          </a:prstGeom>
        </p:spPr>
        <p:txBody>
          <a:bodyPr wrap="square">
            <a:spAutoFit/>
          </a:bodyPr>
          <a:lstStyle/>
          <a:p>
            <a:r>
              <a:rPr lang="en-US" sz="2400" b="1" i="1" dirty="0">
                <a:solidFill>
                  <a:srgbClr val="666666"/>
                </a:solidFill>
                <a:latin typeface="Noto Sans"/>
              </a:rPr>
              <a:t>D</a:t>
            </a:r>
            <a:r>
              <a:rPr lang="vi-VN" sz="2400" b="1" i="1" dirty="0" smtClean="0">
                <a:solidFill>
                  <a:srgbClr val="666666"/>
                </a:solidFill>
                <a:latin typeface="Noto Sans"/>
              </a:rPr>
              <a:t>inh </a:t>
            </a:r>
            <a:r>
              <a:rPr lang="vi-VN" sz="2400" b="1" i="1" dirty="0">
                <a:solidFill>
                  <a:srgbClr val="666666"/>
                </a:solidFill>
                <a:latin typeface="Noto Sans"/>
              </a:rPr>
              <a:t>dưỡng thuỷ canh </a:t>
            </a:r>
            <a:r>
              <a:rPr lang="vi-VN" sz="2400" i="1" dirty="0">
                <a:solidFill>
                  <a:srgbClr val="666666"/>
                </a:solidFill>
                <a:latin typeface="Noto Sans"/>
              </a:rPr>
              <a:t>cũng là thức ăn của cây bao gồm các nguyên tố Đa lượng như Đạm (N), Photpho (P), Kali (K) … Trung lượng như Canxi (Ca), Magie (Mg) hay Vi lượng như Sắt (Fe), Kẽm (Zn), Đồng (Cu), Boric (Bo) … giúp cây phát triển bình thường.</a:t>
            </a:r>
            <a:endParaRPr lang="en-US" sz="2400" i="1" dirty="0"/>
          </a:p>
        </p:txBody>
      </p:sp>
    </p:spTree>
    <p:extLst>
      <p:ext uri="{BB962C8B-B14F-4D97-AF65-F5344CB8AC3E}">
        <p14:creationId xmlns:p14="http://schemas.microsoft.com/office/powerpoint/2010/main" val="8842721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715738"/>
            <a:ext cx="12023834" cy="954107"/>
          </a:xfrm>
          <a:prstGeom prst="rect">
            <a:avLst/>
          </a:prstGeom>
          <a:noFill/>
        </p:spPr>
        <p:txBody>
          <a:bodyPr wrap="square" rtlCol="0">
            <a:spAutoFit/>
          </a:bodyPr>
          <a:lstStyle/>
          <a:p>
            <a:r>
              <a:rPr lang="en-US" sz="2800" dirty="0" smtClean="0">
                <a:latin typeface="Arial" panose="020B0604020202020204" pitchFamily="34" charset="0"/>
                <a:cs typeface="Arial" panose="020B0604020202020204" pitchFamily="34" charset="0"/>
              </a:rPr>
              <a:t>3. </a:t>
            </a:r>
            <a:r>
              <a:rPr lang="en-US" sz="2800" dirty="0" err="1" smtClean="0">
                <a:latin typeface="Arial" panose="020B0604020202020204" pitchFamily="34" charset="0"/>
                <a:cs typeface="Arial" panose="020B0604020202020204" pitchFamily="34" charset="0"/>
              </a:rPr>
              <a:t>Ứng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dụng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nhiều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công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nghệ</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hiện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đại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nhằm</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chủ</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động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và</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nâng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cao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hiệu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quả</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sản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xuất,giải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phóng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sức</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lao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động</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
        <p:nvSpPr>
          <p:cNvPr id="3" name="Rounded Rectangle 2"/>
          <p:cNvSpPr/>
          <p:nvPr/>
        </p:nvSpPr>
        <p:spPr>
          <a:xfrm>
            <a:off x="1320647" y="305600"/>
            <a:ext cx="9382539" cy="5198165"/>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111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073090"/>
            <a:ext cx="12023834"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4</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Người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lao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động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có</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trình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độ</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cao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về</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quy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trình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sản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xuất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khép</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kín</a:t>
            </a:r>
            <a:endParaRPr lang="en-US" sz="2800" dirty="0">
              <a:latin typeface="Arial" panose="020B0604020202020204" pitchFamily="34" charset="0"/>
              <a:cs typeface="Arial" panose="020B0604020202020204" pitchFamily="34" charset="0"/>
            </a:endParaRPr>
          </a:p>
        </p:txBody>
      </p:sp>
      <p:sp>
        <p:nvSpPr>
          <p:cNvPr id="3" name="Rounded Rectangle 2"/>
          <p:cNvSpPr/>
          <p:nvPr/>
        </p:nvSpPr>
        <p:spPr>
          <a:xfrm>
            <a:off x="1320647" y="494786"/>
            <a:ext cx="9382539" cy="5198165"/>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476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3012" y="525627"/>
            <a:ext cx="10152668" cy="646331"/>
          </a:xfrm>
          <a:prstGeom prst="rect">
            <a:avLst/>
          </a:prstGeom>
          <a:noFill/>
        </p:spPr>
        <p:txBody>
          <a:bodyPr wrap="square" rtlCol="0">
            <a:spAutoFit/>
          </a:bodyPr>
          <a:lstStyle/>
          <a:p>
            <a:r>
              <a:rPr lang="en-US" sz="3600" b="1" dirty="0" smtClean="0">
                <a:latin typeface="Arial" panose="020B0604020202020204" pitchFamily="34" charset="0"/>
                <a:cs typeface="Arial" panose="020B0604020202020204" pitchFamily="34" charset="0"/>
              </a:rPr>
              <a:t>V. MỘT SỐ NGÀNH NGHỀ TRỒNG TRỌT</a:t>
            </a:r>
            <a:endParaRPr lang="en-US" sz="3600" b="1" dirty="0">
              <a:latin typeface="Arial" panose="020B0604020202020204" pitchFamily="34" charset="0"/>
              <a:cs typeface="Arial" panose="020B0604020202020204" pitchFamily="34" charset="0"/>
            </a:endParaRPr>
          </a:p>
        </p:txBody>
      </p:sp>
      <p:sp>
        <p:nvSpPr>
          <p:cNvPr id="4" name="Oval 3"/>
          <p:cNvSpPr/>
          <p:nvPr/>
        </p:nvSpPr>
        <p:spPr>
          <a:xfrm>
            <a:off x="0" y="2144110"/>
            <a:ext cx="3226676" cy="3226676"/>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8686963" y="2159875"/>
            <a:ext cx="3226676" cy="3226676"/>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466978" y="2275488"/>
            <a:ext cx="3226676" cy="3226676"/>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67862" y="5691297"/>
            <a:ext cx="2490951" cy="461665"/>
          </a:xfrm>
          <a:prstGeom prst="rect">
            <a:avLst/>
          </a:prstGeom>
          <a:noFill/>
        </p:spPr>
        <p:txBody>
          <a:bodyPr wrap="square" rtlCol="0">
            <a:spAutoFit/>
          </a:bodyPr>
          <a:lstStyle/>
          <a:p>
            <a:r>
              <a:rPr lang="en-US" sz="2400" b="1" dirty="0" err="1" smtClean="0">
                <a:latin typeface="Arial" panose="020B0604020202020204" pitchFamily="34" charset="0"/>
                <a:cs typeface="Arial" panose="020B0604020202020204" pitchFamily="34" charset="0"/>
              </a:rPr>
              <a:t>Kĩ</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sư</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trồng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trọt</a:t>
            </a:r>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8" name="TextBox 7"/>
          <p:cNvSpPr txBox="1"/>
          <p:nvPr/>
        </p:nvSpPr>
        <p:spPr>
          <a:xfrm>
            <a:off x="4834840" y="5691297"/>
            <a:ext cx="2490951" cy="830997"/>
          </a:xfrm>
          <a:prstGeom prst="rect">
            <a:avLst/>
          </a:prstGeom>
          <a:noFill/>
        </p:spPr>
        <p:txBody>
          <a:bodyPr wrap="square" rtlCol="0">
            <a:spAutoFit/>
          </a:bodyPr>
          <a:lstStyle/>
          <a:p>
            <a:pPr algn="ctr"/>
            <a:r>
              <a:rPr lang="en-US" sz="2400" b="1" dirty="0" err="1" smtClean="0">
                <a:latin typeface="Arial" panose="020B0604020202020204" pitchFamily="34" charset="0"/>
                <a:cs typeface="Arial" panose="020B0604020202020204" pitchFamily="34" charset="0"/>
              </a:rPr>
              <a:t>Kĩ</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sư</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bảo</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vệ</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thực</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vật</a:t>
            </a:r>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9" name="TextBox 8"/>
          <p:cNvSpPr txBox="1"/>
          <p:nvPr/>
        </p:nvSpPr>
        <p:spPr>
          <a:xfrm>
            <a:off x="9149336" y="5691296"/>
            <a:ext cx="2490951" cy="830997"/>
          </a:xfrm>
          <a:prstGeom prst="rect">
            <a:avLst/>
          </a:prstGeom>
          <a:noFill/>
        </p:spPr>
        <p:txBody>
          <a:bodyPr wrap="square" rtlCol="0">
            <a:spAutoFit/>
          </a:bodyPr>
          <a:lstStyle/>
          <a:p>
            <a:pPr algn="ctr"/>
            <a:r>
              <a:rPr lang="en-US" sz="2400" b="1" dirty="0" err="1" smtClean="0">
                <a:latin typeface="Arial" panose="020B0604020202020204" pitchFamily="34" charset="0"/>
                <a:cs typeface="Arial" panose="020B0604020202020204" pitchFamily="34" charset="0"/>
              </a:rPr>
              <a:t>Kĩ</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sư</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giống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cây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trồng</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006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4282" y="81784"/>
            <a:ext cx="12001740" cy="1683954"/>
          </a:xfrm>
          <a:prstGeom prst="rect">
            <a:avLst/>
          </a:prstGeom>
        </p:spPr>
      </p:pic>
      <p:pic>
        <p:nvPicPr>
          <p:cNvPr id="3" name="Picture 2"/>
          <p:cNvPicPr>
            <a:picLocks noChangeAspect="1"/>
          </p:cNvPicPr>
          <p:nvPr/>
        </p:nvPicPr>
        <p:blipFill>
          <a:blip r:embed="rId3"/>
          <a:stretch>
            <a:fillRect/>
          </a:stretch>
        </p:blipFill>
        <p:spPr>
          <a:xfrm>
            <a:off x="0" y="1862794"/>
            <a:ext cx="12216135" cy="3381868"/>
          </a:xfrm>
          <a:prstGeom prst="rect">
            <a:avLst/>
          </a:prstGeom>
        </p:spPr>
      </p:pic>
    </p:spTree>
    <p:extLst>
      <p:ext uri="{BB962C8B-B14F-4D97-AF65-F5344CB8AC3E}">
        <p14:creationId xmlns:p14="http://schemas.microsoft.com/office/powerpoint/2010/main" val="33734175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2476"/>
            <a:ext cx="12174017" cy="2272862"/>
          </a:xfrm>
          <a:prstGeom prst="rect">
            <a:avLst/>
          </a:prstGeom>
        </p:spPr>
      </p:pic>
    </p:spTree>
    <p:extLst>
      <p:ext uri="{BB962C8B-B14F-4D97-AF65-F5344CB8AC3E}">
        <p14:creationId xmlns:p14="http://schemas.microsoft.com/office/powerpoint/2010/main" val="2950524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455" y="111672"/>
            <a:ext cx="11966348" cy="4628493"/>
          </a:xfrm>
          <a:prstGeom prst="rect">
            <a:avLst/>
          </a:prstGeom>
        </p:spPr>
      </p:pic>
    </p:spTree>
    <p:extLst>
      <p:ext uri="{BB962C8B-B14F-4D97-AF65-F5344CB8AC3E}">
        <p14:creationId xmlns:p14="http://schemas.microsoft.com/office/powerpoint/2010/main" val="648810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1767185" cy="2209800"/>
          </a:xfrm>
          <a:prstGeom prst="rect">
            <a:avLst/>
          </a:prstGeom>
        </p:spPr>
      </p:pic>
    </p:spTree>
    <p:extLst>
      <p:ext uri="{BB962C8B-B14F-4D97-AF65-F5344CB8AC3E}">
        <p14:creationId xmlns:p14="http://schemas.microsoft.com/office/powerpoint/2010/main" val="699609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3993507" y="4106232"/>
            <a:ext cx="8198493" cy="1901163"/>
          </a:xfrm>
        </p:spPr>
        <p:txBody>
          <a:bodyPr anchor="t">
            <a:noAutofit/>
          </a:bodyPr>
          <a:lstStyle/>
          <a:p>
            <a:pPr algn="l"/>
            <a:r>
              <a:rPr lang="en-US" sz="6600" b="1" dirty="0" err="1" smtClean="0">
                <a:latin typeface="Arial "/>
                <a:cs typeface="Segoe UI" panose="020B0502040204020203" pitchFamily="34" charset="0"/>
              </a:rPr>
              <a:t>Bài</a:t>
            </a:r>
            <a:r>
              <a:rPr lang="en-US" sz="6600" b="1" dirty="0">
                <a:latin typeface="Arial "/>
                <a:cs typeface="Segoe UI" panose="020B0502040204020203" pitchFamily="34" charset="0"/>
              </a:rPr>
              <a:t> </a:t>
            </a:r>
            <a:r>
              <a:rPr lang="en-US" sz="6600" b="1" dirty="0" smtClean="0">
                <a:latin typeface="Arial "/>
                <a:cs typeface="Segoe UI" panose="020B0502040204020203" pitchFamily="34" charset="0"/>
              </a:rPr>
              <a:t>1: GIỚI THIỆU VỀ TRỒNG TRỌT</a:t>
            </a:r>
            <a:endParaRPr lang="en-US" sz="6600" b="1" dirty="0">
              <a:latin typeface="Arial "/>
              <a:cs typeface="Segoe UI" panose="020B0502040204020203" pitchFamily="34" charset="0"/>
            </a:endParaRP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Oval 3"/>
          <p:cNvSpPr/>
          <p:nvPr/>
        </p:nvSpPr>
        <p:spPr>
          <a:xfrm>
            <a:off x="1385020" y="-1492280"/>
            <a:ext cx="3570268" cy="3570268"/>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518370" y="2336473"/>
            <a:ext cx="6024505" cy="5734580"/>
          </a:xfrm>
          <a:prstGeom prst="ellipse">
            <a:avLst/>
          </a:prstGeom>
          <a:blipFill>
            <a:blip r:embed="rId3"/>
            <a:srcRect/>
            <a:stretch>
              <a:fillRect l="-21671" r="-216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609254" y="911858"/>
            <a:ext cx="2575818" cy="259101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048240" y="-1240970"/>
            <a:ext cx="4965944" cy="4726962"/>
          </a:xfrm>
          <a:prstGeom prst="ellipse">
            <a:avLst/>
          </a:prstGeom>
          <a:blipFill>
            <a:blip r:embed="rId5"/>
            <a:srcRect/>
            <a:stretch>
              <a:fillRect l="-21671" r="-216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64BD0A42-B011-4DBF-B5CD-6718A97E3C70}"/>
              </a:ext>
            </a:extLst>
          </p:cNvPr>
          <p:cNvSpPr>
            <a:spLocks noGrp="1"/>
          </p:cNvSpPr>
          <p:nvPr>
            <p:ph type="title" idx="4294967295"/>
          </p:nvPr>
        </p:nvSpPr>
        <p:spPr>
          <a:xfrm>
            <a:off x="838200" y="365125"/>
            <a:ext cx="10515600" cy="1325563"/>
          </a:xfrm>
        </p:spPr>
        <p:txBody>
          <a:bodyPr/>
          <a:lstStyle/>
          <a:p>
            <a:r>
              <a:rPr lang="en-US" dirty="0"/>
              <a:t>Slide 3</a:t>
            </a:r>
          </a:p>
        </p:txBody>
      </p:sp>
      <p:sp>
        <p:nvSpPr>
          <p:cNvPr id="9" name="TextBox 8"/>
          <p:cNvSpPr txBox="1"/>
          <p:nvPr/>
        </p:nvSpPr>
        <p:spPr>
          <a:xfrm>
            <a:off x="1839433" y="563525"/>
            <a:ext cx="9941441" cy="584775"/>
          </a:xfrm>
          <a:prstGeom prst="rect">
            <a:avLst/>
          </a:prstGeom>
          <a:noFill/>
        </p:spPr>
        <p:txBody>
          <a:bodyPr wrap="square" rtlCol="0">
            <a:spAutoFit/>
          </a:bodyPr>
          <a:lstStyle/>
          <a:p>
            <a:r>
              <a:rPr lang="en-US" sz="3200" b="1" dirty="0" smtClean="0">
                <a:latin typeface="Arial "/>
              </a:rPr>
              <a:t>I. VAI TRÒ VÀ TRIỂN VỌNG CỦA TRỒNG TRỌT</a:t>
            </a:r>
            <a:endParaRPr lang="en-US" sz="3200" b="1" dirty="0">
              <a:latin typeface="Arial "/>
            </a:endParaRPr>
          </a:p>
        </p:txBody>
      </p:sp>
      <p:sp>
        <p:nvSpPr>
          <p:cNvPr id="10" name="TextBox 9"/>
          <p:cNvSpPr txBox="1"/>
          <p:nvPr/>
        </p:nvSpPr>
        <p:spPr>
          <a:xfrm>
            <a:off x="0" y="1733107"/>
            <a:ext cx="12192000" cy="584775"/>
          </a:xfrm>
          <a:prstGeom prst="rect">
            <a:avLst/>
          </a:prstGeom>
          <a:solidFill>
            <a:schemeClr val="bg1">
              <a:lumMod val="85000"/>
            </a:schemeClr>
          </a:solidFill>
          <a:ln>
            <a:noFill/>
          </a:ln>
        </p:spPr>
        <p:txBody>
          <a:bodyPr wrap="square" rtlCol="0">
            <a:spAutoFit/>
          </a:bodyPr>
          <a:lstStyle/>
          <a:p>
            <a:r>
              <a:rPr lang="en-US" sz="3200" b="1" dirty="0" smtClean="0"/>
              <a:t>1. </a:t>
            </a:r>
            <a:r>
              <a:rPr lang="en-US" sz="3200" b="1" dirty="0" err="1" smtClean="0"/>
              <a:t>Vai</a:t>
            </a:r>
            <a:r>
              <a:rPr lang="en-US" sz="3200" b="1" dirty="0" smtClean="0"/>
              <a:t> </a:t>
            </a:r>
            <a:r>
              <a:rPr lang="en-US" sz="3200" b="1" dirty="0" err="1" smtClean="0"/>
              <a:t>trò</a:t>
            </a:r>
            <a:r>
              <a:rPr lang="en-US" sz="3200" b="1" dirty="0" smtClean="0"/>
              <a:t> </a:t>
            </a:r>
            <a:endParaRPr lang="en-US" sz="3200" b="1" dirty="0"/>
          </a:p>
        </p:txBody>
      </p:sp>
      <p:pic>
        <p:nvPicPr>
          <p:cNvPr id="11" name="Picture 10"/>
          <p:cNvPicPr>
            <a:picLocks noChangeAspect="1"/>
          </p:cNvPicPr>
          <p:nvPr/>
        </p:nvPicPr>
        <p:blipFill>
          <a:blip r:embed="rId3"/>
          <a:stretch>
            <a:fillRect/>
          </a:stretch>
        </p:blipFill>
        <p:spPr>
          <a:xfrm>
            <a:off x="148854" y="2470778"/>
            <a:ext cx="6283399" cy="4424929"/>
          </a:xfrm>
          <a:prstGeom prst="rect">
            <a:avLst/>
          </a:prstGeom>
        </p:spPr>
      </p:pic>
      <p:sp>
        <p:nvSpPr>
          <p:cNvPr id="12" name="TextBox 11"/>
          <p:cNvSpPr txBox="1"/>
          <p:nvPr/>
        </p:nvSpPr>
        <p:spPr>
          <a:xfrm>
            <a:off x="6240867" y="2668772"/>
            <a:ext cx="5759747" cy="1569660"/>
          </a:xfrm>
          <a:prstGeom prst="rect">
            <a:avLst/>
          </a:prstGeom>
          <a:noFill/>
        </p:spPr>
        <p:txBody>
          <a:bodyPr wrap="square" rtlCol="0">
            <a:spAutoFit/>
          </a:bodyPr>
          <a:lstStyle/>
          <a:p>
            <a:r>
              <a:rPr lang="en-US" sz="3200" b="1" dirty="0" err="1" smtClean="0">
                <a:latin typeface="Arial "/>
              </a:rPr>
              <a:t>Quan</a:t>
            </a:r>
            <a:r>
              <a:rPr lang="en-US" sz="3200" b="1" dirty="0" smtClean="0">
                <a:latin typeface="Arial "/>
              </a:rPr>
              <a:t> </a:t>
            </a:r>
            <a:r>
              <a:rPr lang="en-US" sz="3200" b="1" dirty="0" err="1" smtClean="0">
                <a:latin typeface="Arial "/>
              </a:rPr>
              <a:t>sát</a:t>
            </a:r>
            <a:r>
              <a:rPr lang="en-US" sz="3200" b="1" dirty="0" smtClean="0">
                <a:latin typeface="Arial "/>
              </a:rPr>
              <a:t> </a:t>
            </a:r>
            <a:r>
              <a:rPr lang="en-US" sz="3200" b="1" dirty="0" err="1" smtClean="0">
                <a:latin typeface="Arial "/>
              </a:rPr>
              <a:t>hình</a:t>
            </a:r>
            <a:r>
              <a:rPr lang="en-US" sz="3200" b="1" dirty="0" smtClean="0">
                <a:latin typeface="Arial "/>
              </a:rPr>
              <a:t> 1.1 </a:t>
            </a:r>
            <a:r>
              <a:rPr lang="en-US" sz="3200" b="1" dirty="0" err="1" smtClean="0">
                <a:latin typeface="Arial "/>
              </a:rPr>
              <a:t>và</a:t>
            </a:r>
            <a:r>
              <a:rPr lang="en-US" sz="3200" b="1" dirty="0" smtClean="0">
                <a:latin typeface="Arial "/>
              </a:rPr>
              <a:t> </a:t>
            </a:r>
            <a:r>
              <a:rPr lang="en-US" sz="3200" b="1" dirty="0" err="1" smtClean="0">
                <a:latin typeface="Arial "/>
              </a:rPr>
              <a:t>nêu</a:t>
            </a:r>
            <a:r>
              <a:rPr lang="en-US" sz="3200" b="1" dirty="0" smtClean="0">
                <a:latin typeface="Arial "/>
              </a:rPr>
              <a:t> </a:t>
            </a:r>
            <a:r>
              <a:rPr lang="en-US" sz="3200" b="1" dirty="0" err="1" smtClean="0">
                <a:latin typeface="Arial "/>
              </a:rPr>
              <a:t>các</a:t>
            </a:r>
            <a:r>
              <a:rPr lang="en-US" sz="3200" b="1" dirty="0" smtClean="0">
                <a:latin typeface="Arial "/>
              </a:rPr>
              <a:t> </a:t>
            </a:r>
            <a:r>
              <a:rPr lang="en-US" sz="3200" b="1" dirty="0" err="1" smtClean="0">
                <a:latin typeface="Arial "/>
              </a:rPr>
              <a:t>vai</a:t>
            </a:r>
            <a:r>
              <a:rPr lang="en-US" sz="3200" b="1" dirty="0" smtClean="0">
                <a:latin typeface="Arial "/>
              </a:rPr>
              <a:t> </a:t>
            </a:r>
            <a:r>
              <a:rPr lang="en-US" sz="3200" b="1" dirty="0" err="1" smtClean="0">
                <a:latin typeface="Arial "/>
              </a:rPr>
              <a:t>trò</a:t>
            </a:r>
            <a:r>
              <a:rPr lang="en-US" sz="3200" b="1" dirty="0" smtClean="0">
                <a:latin typeface="Arial "/>
              </a:rPr>
              <a:t> </a:t>
            </a:r>
            <a:r>
              <a:rPr lang="en-US" sz="3200" b="1" dirty="0" err="1" smtClean="0">
                <a:latin typeface="Arial "/>
              </a:rPr>
              <a:t>của</a:t>
            </a:r>
            <a:r>
              <a:rPr lang="en-US" sz="3200" b="1" dirty="0" smtClean="0">
                <a:latin typeface="Arial "/>
              </a:rPr>
              <a:t> </a:t>
            </a:r>
            <a:r>
              <a:rPr lang="en-US" sz="3200" b="1" dirty="0" err="1" smtClean="0">
                <a:latin typeface="Arial "/>
              </a:rPr>
              <a:t>trồng</a:t>
            </a:r>
            <a:r>
              <a:rPr lang="en-US" sz="3200" b="1" dirty="0" smtClean="0">
                <a:latin typeface="Arial "/>
              </a:rPr>
              <a:t> </a:t>
            </a:r>
            <a:r>
              <a:rPr lang="en-US" sz="3200" b="1" dirty="0" err="1" smtClean="0">
                <a:latin typeface="Arial "/>
              </a:rPr>
              <a:t>trọt</a:t>
            </a:r>
            <a:r>
              <a:rPr lang="en-US" sz="3200" b="1" dirty="0" smtClean="0">
                <a:latin typeface="Arial "/>
              </a:rPr>
              <a:t> </a:t>
            </a:r>
            <a:r>
              <a:rPr lang="en-US" sz="3200" b="1" dirty="0" err="1" smtClean="0">
                <a:latin typeface="Arial "/>
              </a:rPr>
              <a:t>tương</a:t>
            </a:r>
            <a:r>
              <a:rPr lang="en-US" sz="3200" b="1" dirty="0" smtClean="0">
                <a:latin typeface="Arial "/>
              </a:rPr>
              <a:t> </a:t>
            </a:r>
            <a:r>
              <a:rPr lang="en-US" sz="3200" b="1" dirty="0" err="1" smtClean="0">
                <a:latin typeface="Arial "/>
              </a:rPr>
              <a:t>ứng</a:t>
            </a:r>
            <a:r>
              <a:rPr lang="en-US" sz="3200" b="1" dirty="0" smtClean="0">
                <a:latin typeface="Arial "/>
              </a:rPr>
              <a:t> </a:t>
            </a:r>
            <a:r>
              <a:rPr lang="en-US" sz="3200" b="1" dirty="0" err="1" smtClean="0">
                <a:latin typeface="Arial "/>
              </a:rPr>
              <a:t>với</a:t>
            </a:r>
            <a:r>
              <a:rPr lang="en-US" sz="3200" b="1" dirty="0" smtClean="0">
                <a:latin typeface="Arial "/>
              </a:rPr>
              <a:t> </a:t>
            </a:r>
            <a:r>
              <a:rPr lang="en-US" sz="3200" b="1" dirty="0" err="1" smtClean="0">
                <a:latin typeface="Arial "/>
              </a:rPr>
              <a:t>mỗi</a:t>
            </a:r>
            <a:r>
              <a:rPr lang="en-US" sz="3200" b="1" dirty="0" smtClean="0">
                <a:latin typeface="Arial "/>
              </a:rPr>
              <a:t> </a:t>
            </a:r>
            <a:r>
              <a:rPr lang="en-US" sz="3200" b="1" dirty="0" err="1" smtClean="0">
                <a:latin typeface="Arial "/>
              </a:rPr>
              <a:t>hình</a:t>
            </a:r>
            <a:r>
              <a:rPr lang="en-US" sz="3200" b="1" dirty="0" smtClean="0">
                <a:latin typeface="Arial "/>
              </a:rPr>
              <a:t> </a:t>
            </a:r>
            <a:r>
              <a:rPr lang="en-US" sz="3200" b="1" dirty="0" err="1" smtClean="0">
                <a:latin typeface="Arial "/>
              </a:rPr>
              <a:t>a,b,c,d</a:t>
            </a:r>
            <a:r>
              <a:rPr lang="en-US" sz="3200" b="1" dirty="0" smtClean="0">
                <a:latin typeface="Arial "/>
              </a:rPr>
              <a:t> ?</a:t>
            </a:r>
            <a:endParaRPr lang="en-US" sz="3200" b="1" dirty="0">
              <a:latin typeface="Arial "/>
            </a:endParaRPr>
          </a:p>
        </p:txBody>
      </p:sp>
    </p:spTree>
    <p:extLst>
      <p:ext uri="{BB962C8B-B14F-4D97-AF65-F5344CB8AC3E}">
        <p14:creationId xmlns:p14="http://schemas.microsoft.com/office/powerpoint/2010/main" val="212758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14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296" y="2368562"/>
            <a:ext cx="5894425" cy="954107"/>
          </a:xfrm>
          <a:prstGeom prst="rect">
            <a:avLst/>
          </a:prstGeom>
          <a:noFill/>
        </p:spPr>
        <p:txBody>
          <a:bodyPr wrap="square" rtlCol="0">
            <a:spAutoFit/>
          </a:bodyPr>
          <a:lstStyle/>
          <a:p>
            <a:r>
              <a:rPr lang="en-US" sz="2800" dirty="0" err="1" smtClean="0">
                <a:latin typeface="Arial "/>
              </a:rPr>
              <a:t>Cung</a:t>
            </a:r>
            <a:r>
              <a:rPr lang="en-US" sz="2800" dirty="0" smtClean="0">
                <a:latin typeface="Arial "/>
              </a:rPr>
              <a:t> </a:t>
            </a:r>
            <a:r>
              <a:rPr lang="en-US" sz="2800" dirty="0" err="1" smtClean="0">
                <a:latin typeface="Arial "/>
              </a:rPr>
              <a:t>cấp</a:t>
            </a:r>
            <a:r>
              <a:rPr lang="en-US" sz="2800" dirty="0" smtClean="0">
                <a:latin typeface="Arial "/>
              </a:rPr>
              <a:t> </a:t>
            </a:r>
            <a:r>
              <a:rPr lang="en-US" sz="2800" dirty="0" err="1" smtClean="0">
                <a:latin typeface="Arial "/>
              </a:rPr>
              <a:t>lương</a:t>
            </a:r>
            <a:r>
              <a:rPr lang="en-US" sz="2800" dirty="0" smtClean="0">
                <a:latin typeface="Arial "/>
              </a:rPr>
              <a:t> </a:t>
            </a:r>
            <a:r>
              <a:rPr lang="en-US" sz="2800" dirty="0" err="1" smtClean="0">
                <a:latin typeface="Arial "/>
              </a:rPr>
              <a:t>thực</a:t>
            </a:r>
            <a:r>
              <a:rPr lang="en-US" sz="2800" dirty="0" smtClean="0">
                <a:latin typeface="Arial "/>
              </a:rPr>
              <a:t>, </a:t>
            </a:r>
            <a:r>
              <a:rPr lang="en-US" sz="2800" dirty="0" err="1" smtClean="0">
                <a:latin typeface="Arial "/>
              </a:rPr>
              <a:t>thực</a:t>
            </a:r>
            <a:r>
              <a:rPr lang="en-US" sz="2800" dirty="0" smtClean="0">
                <a:latin typeface="Arial "/>
              </a:rPr>
              <a:t> </a:t>
            </a:r>
            <a:r>
              <a:rPr lang="en-US" sz="2800" dirty="0" err="1" smtClean="0">
                <a:latin typeface="Arial "/>
              </a:rPr>
              <a:t>phẩm</a:t>
            </a:r>
            <a:r>
              <a:rPr lang="en-US" sz="2800" dirty="0" smtClean="0">
                <a:latin typeface="Arial "/>
              </a:rPr>
              <a:t> </a:t>
            </a:r>
            <a:r>
              <a:rPr lang="en-US" sz="2800" dirty="0" err="1" smtClean="0">
                <a:latin typeface="Arial "/>
              </a:rPr>
              <a:t>cho</a:t>
            </a:r>
            <a:r>
              <a:rPr lang="en-US" sz="2800" dirty="0" smtClean="0">
                <a:latin typeface="Arial "/>
              </a:rPr>
              <a:t> con </a:t>
            </a:r>
            <a:r>
              <a:rPr lang="en-US" sz="2800" dirty="0" err="1" smtClean="0">
                <a:latin typeface="Arial "/>
              </a:rPr>
              <a:t>người</a:t>
            </a:r>
            <a:r>
              <a:rPr lang="en-US" sz="2800" dirty="0" smtClean="0">
                <a:latin typeface="Arial "/>
              </a:rPr>
              <a:t> </a:t>
            </a:r>
            <a:endParaRPr lang="en-US" sz="2800" dirty="0">
              <a:latin typeface="Arial "/>
            </a:endParaRPr>
          </a:p>
        </p:txBody>
      </p:sp>
      <p:pic>
        <p:nvPicPr>
          <p:cNvPr id="4" name="Picture 3"/>
          <p:cNvPicPr>
            <a:picLocks noChangeAspect="1"/>
          </p:cNvPicPr>
          <p:nvPr/>
        </p:nvPicPr>
        <p:blipFill>
          <a:blip r:embed="rId2"/>
          <a:stretch>
            <a:fillRect/>
          </a:stretch>
        </p:blipFill>
        <p:spPr>
          <a:xfrm>
            <a:off x="7632570" y="194516"/>
            <a:ext cx="3324225" cy="1952625"/>
          </a:xfrm>
          <a:prstGeom prst="rect">
            <a:avLst/>
          </a:prstGeom>
        </p:spPr>
      </p:pic>
      <p:sp>
        <p:nvSpPr>
          <p:cNvPr id="5" name="TextBox 4"/>
          <p:cNvSpPr txBox="1"/>
          <p:nvPr/>
        </p:nvSpPr>
        <p:spPr>
          <a:xfrm>
            <a:off x="6867718" y="2253222"/>
            <a:ext cx="5441240" cy="954107"/>
          </a:xfrm>
          <a:prstGeom prst="rect">
            <a:avLst/>
          </a:prstGeom>
          <a:noFill/>
        </p:spPr>
        <p:txBody>
          <a:bodyPr wrap="square" rtlCol="0">
            <a:spAutoFit/>
          </a:bodyPr>
          <a:lstStyle/>
          <a:p>
            <a:r>
              <a:rPr lang="en-US" sz="2800" dirty="0" err="1" smtClean="0">
                <a:latin typeface="Arial "/>
              </a:rPr>
              <a:t>Cung</a:t>
            </a:r>
            <a:r>
              <a:rPr lang="en-US" sz="2800" dirty="0" smtClean="0">
                <a:latin typeface="Arial "/>
              </a:rPr>
              <a:t> </a:t>
            </a:r>
            <a:r>
              <a:rPr lang="en-US" sz="2800" dirty="0" err="1" smtClean="0">
                <a:latin typeface="Arial "/>
              </a:rPr>
              <a:t>cấp</a:t>
            </a:r>
            <a:r>
              <a:rPr lang="en-US" sz="2800" dirty="0" smtClean="0">
                <a:latin typeface="Arial "/>
              </a:rPr>
              <a:t> </a:t>
            </a:r>
            <a:r>
              <a:rPr lang="en-US" sz="2800" dirty="0" err="1" smtClean="0">
                <a:latin typeface="Arial "/>
              </a:rPr>
              <a:t>thức</a:t>
            </a:r>
            <a:r>
              <a:rPr lang="en-US" sz="2800" dirty="0" smtClean="0">
                <a:latin typeface="Arial "/>
              </a:rPr>
              <a:t> </a:t>
            </a:r>
            <a:r>
              <a:rPr lang="en-US" sz="2800" dirty="0" err="1" smtClean="0">
                <a:latin typeface="Arial "/>
              </a:rPr>
              <a:t>ăn</a:t>
            </a:r>
            <a:r>
              <a:rPr lang="en-US" sz="2800" dirty="0" smtClean="0">
                <a:latin typeface="Arial "/>
              </a:rPr>
              <a:t> </a:t>
            </a:r>
            <a:r>
              <a:rPr lang="en-US" sz="2800" dirty="0" err="1" smtClean="0">
                <a:latin typeface="Arial "/>
              </a:rPr>
              <a:t>cho</a:t>
            </a:r>
            <a:r>
              <a:rPr lang="en-US" sz="2800" dirty="0" smtClean="0">
                <a:latin typeface="Arial "/>
              </a:rPr>
              <a:t> </a:t>
            </a:r>
            <a:r>
              <a:rPr lang="en-US" sz="2800" dirty="0" err="1" smtClean="0">
                <a:latin typeface="Arial "/>
              </a:rPr>
              <a:t>ngành</a:t>
            </a:r>
            <a:r>
              <a:rPr lang="en-US" sz="2800" dirty="0" smtClean="0">
                <a:latin typeface="Arial "/>
              </a:rPr>
              <a:t> </a:t>
            </a:r>
            <a:r>
              <a:rPr lang="en-US" sz="2800" dirty="0" err="1" smtClean="0">
                <a:latin typeface="Arial "/>
              </a:rPr>
              <a:t>chăn</a:t>
            </a:r>
            <a:r>
              <a:rPr lang="en-US" sz="2800" dirty="0" smtClean="0">
                <a:latin typeface="Arial "/>
              </a:rPr>
              <a:t> </a:t>
            </a:r>
            <a:r>
              <a:rPr lang="en-US" sz="2800" dirty="0" err="1" smtClean="0">
                <a:latin typeface="Arial "/>
              </a:rPr>
              <a:t>nuôi</a:t>
            </a:r>
            <a:r>
              <a:rPr lang="en-US" sz="2800" dirty="0" smtClean="0">
                <a:latin typeface="Arial "/>
              </a:rPr>
              <a:t>  </a:t>
            </a:r>
            <a:endParaRPr lang="en-US" sz="2800" dirty="0">
              <a:latin typeface="Arial "/>
            </a:endParaRPr>
          </a:p>
        </p:txBody>
      </p:sp>
      <p:sp>
        <p:nvSpPr>
          <p:cNvPr id="6" name="TextBox 5"/>
          <p:cNvSpPr txBox="1"/>
          <p:nvPr/>
        </p:nvSpPr>
        <p:spPr>
          <a:xfrm>
            <a:off x="0" y="5869299"/>
            <a:ext cx="6028661" cy="954107"/>
          </a:xfrm>
          <a:prstGeom prst="rect">
            <a:avLst/>
          </a:prstGeom>
          <a:noFill/>
        </p:spPr>
        <p:txBody>
          <a:bodyPr wrap="square" rtlCol="0">
            <a:spAutoFit/>
          </a:bodyPr>
          <a:lstStyle/>
          <a:p>
            <a:r>
              <a:rPr lang="en-US" sz="2800" dirty="0" err="1" smtClean="0">
                <a:latin typeface="Arial "/>
              </a:rPr>
              <a:t>Cung</a:t>
            </a:r>
            <a:r>
              <a:rPr lang="en-US" sz="2800" dirty="0" smtClean="0">
                <a:latin typeface="Arial "/>
              </a:rPr>
              <a:t> </a:t>
            </a:r>
            <a:r>
              <a:rPr lang="en-US" sz="2800" dirty="0" err="1" smtClean="0">
                <a:latin typeface="Arial "/>
              </a:rPr>
              <a:t>cấp</a:t>
            </a:r>
            <a:r>
              <a:rPr lang="en-US" sz="2800" dirty="0" smtClean="0">
                <a:latin typeface="Arial "/>
              </a:rPr>
              <a:t> </a:t>
            </a:r>
            <a:r>
              <a:rPr lang="en-US" sz="2800" dirty="0" err="1" smtClean="0">
                <a:latin typeface="Arial "/>
              </a:rPr>
              <a:t>nguyên</a:t>
            </a:r>
            <a:r>
              <a:rPr lang="en-US" sz="2800" dirty="0" smtClean="0">
                <a:latin typeface="Arial "/>
              </a:rPr>
              <a:t> </a:t>
            </a:r>
            <a:r>
              <a:rPr lang="en-US" sz="2800" dirty="0" err="1" smtClean="0">
                <a:latin typeface="Arial "/>
              </a:rPr>
              <a:t>liệu</a:t>
            </a:r>
            <a:r>
              <a:rPr lang="en-US" sz="2800" dirty="0" smtClean="0">
                <a:latin typeface="Arial "/>
              </a:rPr>
              <a:t> </a:t>
            </a:r>
            <a:r>
              <a:rPr lang="en-US" sz="2800" dirty="0" err="1" smtClean="0">
                <a:latin typeface="Arial "/>
              </a:rPr>
              <a:t>cho</a:t>
            </a:r>
            <a:r>
              <a:rPr lang="en-US" sz="2800" dirty="0" smtClean="0">
                <a:latin typeface="Arial "/>
              </a:rPr>
              <a:t> </a:t>
            </a:r>
            <a:r>
              <a:rPr lang="en-US" sz="2800" dirty="0" err="1" smtClean="0">
                <a:latin typeface="Arial "/>
              </a:rPr>
              <a:t>nhà</a:t>
            </a:r>
            <a:r>
              <a:rPr lang="en-US" sz="2800" dirty="0" smtClean="0">
                <a:latin typeface="Arial "/>
              </a:rPr>
              <a:t> </a:t>
            </a:r>
            <a:r>
              <a:rPr lang="en-US" sz="2800" dirty="0" err="1" smtClean="0">
                <a:latin typeface="Arial "/>
              </a:rPr>
              <a:t>máy</a:t>
            </a:r>
            <a:r>
              <a:rPr lang="en-US" sz="2800" dirty="0" smtClean="0">
                <a:latin typeface="Arial "/>
              </a:rPr>
              <a:t> </a:t>
            </a:r>
            <a:r>
              <a:rPr lang="en-US" sz="2800" dirty="0" err="1" smtClean="0">
                <a:latin typeface="Arial "/>
              </a:rPr>
              <a:t>chế</a:t>
            </a:r>
            <a:r>
              <a:rPr lang="en-US" sz="2800" dirty="0" smtClean="0">
                <a:latin typeface="Arial "/>
              </a:rPr>
              <a:t> </a:t>
            </a:r>
            <a:r>
              <a:rPr lang="en-US" sz="2800" dirty="0" err="1" smtClean="0">
                <a:latin typeface="Arial "/>
              </a:rPr>
              <a:t>biến</a:t>
            </a:r>
            <a:r>
              <a:rPr lang="en-US" sz="2800" dirty="0" smtClean="0">
                <a:latin typeface="Arial "/>
              </a:rPr>
              <a:t> </a:t>
            </a:r>
            <a:r>
              <a:rPr lang="en-US" sz="2800" dirty="0" err="1" smtClean="0">
                <a:latin typeface="Arial "/>
              </a:rPr>
              <a:t>thực</a:t>
            </a:r>
            <a:r>
              <a:rPr lang="en-US" sz="2800" dirty="0" smtClean="0">
                <a:latin typeface="Arial "/>
              </a:rPr>
              <a:t> </a:t>
            </a:r>
            <a:r>
              <a:rPr lang="en-US" sz="2800" dirty="0" err="1" smtClean="0">
                <a:latin typeface="Arial "/>
              </a:rPr>
              <a:t>phẩm</a:t>
            </a:r>
            <a:r>
              <a:rPr lang="en-US" sz="2800" dirty="0" smtClean="0">
                <a:latin typeface="Arial "/>
              </a:rPr>
              <a:t> </a:t>
            </a:r>
            <a:endParaRPr lang="en-US" sz="2800" dirty="0">
              <a:latin typeface="Arial "/>
            </a:endParaRPr>
          </a:p>
        </p:txBody>
      </p:sp>
      <p:sp>
        <p:nvSpPr>
          <p:cNvPr id="7" name="TextBox 6"/>
          <p:cNvSpPr txBox="1"/>
          <p:nvPr/>
        </p:nvSpPr>
        <p:spPr>
          <a:xfrm>
            <a:off x="6867718" y="5796183"/>
            <a:ext cx="5030115" cy="523220"/>
          </a:xfrm>
          <a:prstGeom prst="rect">
            <a:avLst/>
          </a:prstGeom>
          <a:noFill/>
        </p:spPr>
        <p:txBody>
          <a:bodyPr wrap="square" rtlCol="0">
            <a:spAutoFit/>
          </a:bodyPr>
          <a:lstStyle/>
          <a:p>
            <a:r>
              <a:rPr lang="en-US" sz="2800" dirty="0" err="1" smtClean="0">
                <a:latin typeface="Arial "/>
              </a:rPr>
              <a:t>Cung</a:t>
            </a:r>
            <a:r>
              <a:rPr lang="en-US" sz="2800" dirty="0" smtClean="0">
                <a:latin typeface="Arial "/>
              </a:rPr>
              <a:t> </a:t>
            </a:r>
            <a:r>
              <a:rPr lang="en-US" sz="2800" dirty="0" err="1" smtClean="0">
                <a:latin typeface="Arial "/>
              </a:rPr>
              <a:t>cấp</a:t>
            </a:r>
            <a:r>
              <a:rPr lang="en-US" sz="2800" dirty="0" smtClean="0">
                <a:latin typeface="Arial "/>
              </a:rPr>
              <a:t> </a:t>
            </a:r>
            <a:r>
              <a:rPr lang="en-US" sz="2800" dirty="0" err="1" smtClean="0">
                <a:latin typeface="Arial "/>
              </a:rPr>
              <a:t>nông</a:t>
            </a:r>
            <a:r>
              <a:rPr lang="en-US" sz="2800" dirty="0" smtClean="0">
                <a:latin typeface="Arial "/>
              </a:rPr>
              <a:t> </a:t>
            </a:r>
            <a:r>
              <a:rPr lang="en-US" sz="2800" dirty="0" err="1" smtClean="0">
                <a:latin typeface="Arial "/>
              </a:rPr>
              <a:t>sản</a:t>
            </a:r>
            <a:r>
              <a:rPr lang="en-US" sz="2800" dirty="0" smtClean="0">
                <a:latin typeface="Arial "/>
              </a:rPr>
              <a:t> </a:t>
            </a:r>
            <a:r>
              <a:rPr lang="en-US" sz="2800" dirty="0" err="1">
                <a:latin typeface="Arial "/>
              </a:rPr>
              <a:t>x</a:t>
            </a:r>
            <a:r>
              <a:rPr lang="en-US" sz="2800" dirty="0" err="1" smtClean="0">
                <a:latin typeface="Arial "/>
              </a:rPr>
              <a:t>uất</a:t>
            </a:r>
            <a:r>
              <a:rPr lang="en-US" sz="2800" dirty="0" smtClean="0">
                <a:latin typeface="Arial "/>
              </a:rPr>
              <a:t> </a:t>
            </a:r>
            <a:r>
              <a:rPr lang="en-US" sz="2800" dirty="0" err="1" smtClean="0">
                <a:latin typeface="Arial "/>
              </a:rPr>
              <a:t>khẩu</a:t>
            </a:r>
            <a:endParaRPr lang="en-US" sz="2800" dirty="0">
              <a:latin typeface="Arial "/>
            </a:endParaRPr>
          </a:p>
        </p:txBody>
      </p:sp>
      <p:pic>
        <p:nvPicPr>
          <p:cNvPr id="8" name="Picture 7"/>
          <p:cNvPicPr>
            <a:picLocks noChangeAspect="1"/>
          </p:cNvPicPr>
          <p:nvPr/>
        </p:nvPicPr>
        <p:blipFill>
          <a:blip r:embed="rId3"/>
          <a:stretch>
            <a:fillRect/>
          </a:stretch>
        </p:blipFill>
        <p:spPr>
          <a:xfrm>
            <a:off x="233915" y="3565092"/>
            <a:ext cx="3137935" cy="2061784"/>
          </a:xfrm>
          <a:prstGeom prst="rect">
            <a:avLst/>
          </a:prstGeom>
        </p:spPr>
      </p:pic>
      <p:pic>
        <p:nvPicPr>
          <p:cNvPr id="9" name="Picture 8"/>
          <p:cNvPicPr>
            <a:picLocks noChangeAspect="1"/>
          </p:cNvPicPr>
          <p:nvPr/>
        </p:nvPicPr>
        <p:blipFill>
          <a:blip r:embed="rId4"/>
          <a:stretch>
            <a:fillRect/>
          </a:stretch>
        </p:blipFill>
        <p:spPr>
          <a:xfrm>
            <a:off x="7775444" y="3532135"/>
            <a:ext cx="3336791" cy="2018059"/>
          </a:xfrm>
          <a:prstGeom prst="rect">
            <a:avLst/>
          </a:prstGeom>
        </p:spPr>
      </p:pic>
      <p:pic>
        <p:nvPicPr>
          <p:cNvPr id="10" name="Picture 9"/>
          <p:cNvPicPr>
            <a:picLocks noChangeAspect="1"/>
          </p:cNvPicPr>
          <p:nvPr/>
        </p:nvPicPr>
        <p:blipFill>
          <a:blip r:embed="rId5"/>
          <a:stretch>
            <a:fillRect/>
          </a:stretch>
        </p:blipFill>
        <p:spPr>
          <a:xfrm>
            <a:off x="219296" y="183040"/>
            <a:ext cx="3257550" cy="1943100"/>
          </a:xfrm>
          <a:prstGeom prst="rect">
            <a:avLst/>
          </a:prstGeom>
        </p:spPr>
      </p:pic>
    </p:spTree>
    <p:extLst>
      <p:ext uri="{BB962C8B-B14F-4D97-AF65-F5344CB8AC3E}">
        <p14:creationId xmlns:p14="http://schemas.microsoft.com/office/powerpoint/2010/main" val="180571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out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out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8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5868"/>
            <a:ext cx="12000687" cy="2146337"/>
          </a:xfrm>
          <a:prstGeom prst="rect">
            <a:avLst/>
          </a:prstGeom>
        </p:spPr>
      </p:pic>
      <p:sp>
        <p:nvSpPr>
          <p:cNvPr id="4" name="Rounded Rectangle 3"/>
          <p:cNvSpPr/>
          <p:nvPr/>
        </p:nvSpPr>
        <p:spPr>
          <a:xfrm>
            <a:off x="160438" y="1329179"/>
            <a:ext cx="11679810" cy="779904"/>
          </a:xfrm>
          <a:prstGeom prst="roundRect">
            <a:avLst/>
          </a:prstGeom>
          <a:solidFill>
            <a:schemeClr val="lt1">
              <a:alpha val="11000"/>
            </a:schemeClr>
          </a:solid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9605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9433" y="563525"/>
            <a:ext cx="9941441" cy="584775"/>
          </a:xfrm>
          <a:prstGeom prst="rect">
            <a:avLst/>
          </a:prstGeom>
          <a:noFill/>
        </p:spPr>
        <p:txBody>
          <a:bodyPr wrap="square" rtlCol="0">
            <a:spAutoFit/>
          </a:bodyPr>
          <a:lstStyle/>
          <a:p>
            <a:r>
              <a:rPr lang="en-US" sz="3200" b="1" dirty="0" smtClean="0">
                <a:latin typeface="Arial "/>
              </a:rPr>
              <a:t>I. VAI TRÒ VÀ TRIỂN VỌNG CỦA TRỒNG TRỌT</a:t>
            </a:r>
            <a:endParaRPr lang="en-US" sz="3200" b="1" dirty="0">
              <a:latin typeface="Arial "/>
            </a:endParaRPr>
          </a:p>
        </p:txBody>
      </p:sp>
      <p:sp>
        <p:nvSpPr>
          <p:cNvPr id="3" name="TextBox 2"/>
          <p:cNvSpPr txBox="1"/>
          <p:nvPr/>
        </p:nvSpPr>
        <p:spPr>
          <a:xfrm>
            <a:off x="0" y="1733107"/>
            <a:ext cx="12192000" cy="584775"/>
          </a:xfrm>
          <a:prstGeom prst="rect">
            <a:avLst/>
          </a:prstGeom>
          <a:solidFill>
            <a:schemeClr val="bg1">
              <a:lumMod val="85000"/>
            </a:schemeClr>
          </a:solidFill>
          <a:ln>
            <a:noFill/>
          </a:ln>
        </p:spPr>
        <p:txBody>
          <a:bodyPr wrap="square" rtlCol="0">
            <a:spAutoFit/>
          </a:bodyPr>
          <a:lstStyle/>
          <a:p>
            <a:r>
              <a:rPr lang="en-US" sz="3200" b="1" dirty="0"/>
              <a:t>2</a:t>
            </a:r>
            <a:r>
              <a:rPr lang="en-US" sz="3200" b="1" dirty="0" smtClean="0"/>
              <a:t>. </a:t>
            </a:r>
            <a:r>
              <a:rPr lang="en-US" sz="3200" b="1" dirty="0" err="1" smtClean="0"/>
              <a:t>Triển</a:t>
            </a:r>
            <a:r>
              <a:rPr lang="en-US" sz="3200" b="1" dirty="0" smtClean="0"/>
              <a:t> </a:t>
            </a:r>
            <a:r>
              <a:rPr lang="en-US" sz="3200" b="1" dirty="0" err="1" smtClean="0"/>
              <a:t>vọng</a:t>
            </a:r>
            <a:r>
              <a:rPr lang="en-US" sz="3200" b="1" dirty="0" smtClean="0"/>
              <a:t> </a:t>
            </a:r>
            <a:endParaRPr lang="en-US" sz="3200" b="1" dirty="0"/>
          </a:p>
        </p:txBody>
      </p:sp>
      <p:sp>
        <p:nvSpPr>
          <p:cNvPr id="4" name="TextBox 3"/>
          <p:cNvSpPr txBox="1"/>
          <p:nvPr/>
        </p:nvSpPr>
        <p:spPr>
          <a:xfrm>
            <a:off x="5695753" y="2668772"/>
            <a:ext cx="6297773" cy="1569660"/>
          </a:xfrm>
          <a:prstGeom prst="rect">
            <a:avLst/>
          </a:prstGeom>
          <a:noFill/>
        </p:spPr>
        <p:txBody>
          <a:bodyPr wrap="square" rtlCol="0">
            <a:spAutoFit/>
          </a:bodyPr>
          <a:lstStyle/>
          <a:p>
            <a:r>
              <a:rPr lang="en-US" sz="3200" b="1" dirty="0" err="1" smtClean="0">
                <a:latin typeface="Arial "/>
              </a:rPr>
              <a:t>Em</a:t>
            </a:r>
            <a:r>
              <a:rPr lang="en-US" sz="3200" b="1" dirty="0" smtClean="0">
                <a:latin typeface="Arial "/>
              </a:rPr>
              <a:t> </a:t>
            </a:r>
            <a:r>
              <a:rPr lang="en-US" sz="3200" b="1" dirty="0" err="1" smtClean="0">
                <a:latin typeface="Arial "/>
              </a:rPr>
              <a:t>hãy</a:t>
            </a:r>
            <a:r>
              <a:rPr lang="en-US" sz="3200" b="1" dirty="0" smtClean="0">
                <a:latin typeface="Arial "/>
              </a:rPr>
              <a:t> </a:t>
            </a:r>
            <a:r>
              <a:rPr lang="en-US" sz="3200" b="1" dirty="0" err="1" smtClean="0">
                <a:latin typeface="Arial "/>
              </a:rPr>
              <a:t>đọc</a:t>
            </a:r>
            <a:r>
              <a:rPr lang="en-US" sz="3200" b="1" dirty="0" smtClean="0">
                <a:latin typeface="Arial "/>
              </a:rPr>
              <a:t> </a:t>
            </a:r>
            <a:r>
              <a:rPr lang="en-US" sz="3200" b="1" dirty="0" err="1" smtClean="0">
                <a:latin typeface="Arial "/>
              </a:rPr>
              <a:t>nội</a:t>
            </a:r>
            <a:r>
              <a:rPr lang="en-US" sz="3200" b="1" dirty="0" smtClean="0">
                <a:latin typeface="Arial "/>
              </a:rPr>
              <a:t> dung I.2 </a:t>
            </a:r>
            <a:r>
              <a:rPr lang="en-US" sz="3200" b="1" dirty="0" err="1" smtClean="0">
                <a:latin typeface="Arial "/>
              </a:rPr>
              <a:t>và</a:t>
            </a:r>
            <a:r>
              <a:rPr lang="en-US" sz="3200" b="1" dirty="0" smtClean="0">
                <a:latin typeface="Arial "/>
              </a:rPr>
              <a:t> </a:t>
            </a:r>
            <a:r>
              <a:rPr lang="en-US" sz="3200" b="1" dirty="0" err="1" smtClean="0">
                <a:latin typeface="Arial "/>
              </a:rPr>
              <a:t>nêu</a:t>
            </a:r>
            <a:r>
              <a:rPr lang="en-US" sz="3200" b="1" dirty="0" smtClean="0">
                <a:latin typeface="Arial "/>
              </a:rPr>
              <a:t> </a:t>
            </a:r>
            <a:r>
              <a:rPr lang="en-US" sz="3200" b="1" dirty="0" err="1" smtClean="0">
                <a:latin typeface="Arial "/>
              </a:rPr>
              <a:t>những</a:t>
            </a:r>
            <a:r>
              <a:rPr lang="en-US" sz="3200" b="1" dirty="0" smtClean="0">
                <a:latin typeface="Arial "/>
              </a:rPr>
              <a:t> </a:t>
            </a:r>
            <a:r>
              <a:rPr lang="en-US" sz="3200" b="1" dirty="0" err="1" smtClean="0">
                <a:latin typeface="Arial "/>
              </a:rPr>
              <a:t>lợi</a:t>
            </a:r>
            <a:r>
              <a:rPr lang="en-US" sz="3200" b="1" dirty="0" smtClean="0">
                <a:latin typeface="Arial "/>
              </a:rPr>
              <a:t> </a:t>
            </a:r>
            <a:r>
              <a:rPr lang="en-US" sz="3200" b="1" dirty="0" err="1" smtClean="0">
                <a:latin typeface="Arial "/>
              </a:rPr>
              <a:t>thế</a:t>
            </a:r>
            <a:r>
              <a:rPr lang="en-US" sz="3200" b="1" dirty="0" smtClean="0">
                <a:latin typeface="Arial "/>
              </a:rPr>
              <a:t> </a:t>
            </a:r>
            <a:r>
              <a:rPr lang="en-US" sz="3200" b="1" dirty="0" err="1" smtClean="0">
                <a:latin typeface="Arial "/>
              </a:rPr>
              <a:t>để</a:t>
            </a:r>
            <a:r>
              <a:rPr lang="en-US" sz="3200" b="1" dirty="0" smtClean="0">
                <a:latin typeface="Arial "/>
              </a:rPr>
              <a:t> </a:t>
            </a:r>
            <a:r>
              <a:rPr lang="en-US" sz="3200" b="1" dirty="0" err="1" smtClean="0">
                <a:latin typeface="Arial "/>
              </a:rPr>
              <a:t>phát</a:t>
            </a:r>
            <a:r>
              <a:rPr lang="en-US" sz="3200" b="1" dirty="0" smtClean="0">
                <a:latin typeface="Arial "/>
              </a:rPr>
              <a:t> </a:t>
            </a:r>
            <a:r>
              <a:rPr lang="en-US" sz="3200" b="1" dirty="0" err="1" smtClean="0">
                <a:latin typeface="Arial "/>
              </a:rPr>
              <a:t>triển</a:t>
            </a:r>
            <a:r>
              <a:rPr lang="en-US" sz="3200" b="1" dirty="0" smtClean="0">
                <a:latin typeface="Arial "/>
              </a:rPr>
              <a:t> </a:t>
            </a:r>
            <a:r>
              <a:rPr lang="en-US" sz="3200" b="1" dirty="0" err="1" smtClean="0">
                <a:latin typeface="Arial "/>
              </a:rPr>
              <a:t>trồng</a:t>
            </a:r>
            <a:r>
              <a:rPr lang="en-US" sz="3200" b="1" dirty="0" smtClean="0">
                <a:latin typeface="Arial "/>
              </a:rPr>
              <a:t> </a:t>
            </a:r>
            <a:r>
              <a:rPr lang="en-US" sz="3200" b="1" dirty="0" err="1" smtClean="0">
                <a:latin typeface="Arial "/>
              </a:rPr>
              <a:t>trọt</a:t>
            </a:r>
            <a:r>
              <a:rPr lang="en-US" sz="3200" b="1" dirty="0" smtClean="0">
                <a:latin typeface="Arial "/>
              </a:rPr>
              <a:t> </a:t>
            </a:r>
            <a:r>
              <a:rPr lang="en-US" sz="3200" b="1" dirty="0" err="1" smtClean="0">
                <a:latin typeface="Arial "/>
              </a:rPr>
              <a:t>của</a:t>
            </a:r>
            <a:r>
              <a:rPr lang="en-US" sz="3200" b="1" dirty="0" smtClean="0">
                <a:latin typeface="Arial "/>
              </a:rPr>
              <a:t> </a:t>
            </a:r>
            <a:r>
              <a:rPr lang="en-US" sz="3200" b="1" dirty="0" err="1" smtClean="0">
                <a:latin typeface="Arial "/>
              </a:rPr>
              <a:t>Việt</a:t>
            </a:r>
            <a:r>
              <a:rPr lang="en-US" sz="3200" b="1" dirty="0" smtClean="0">
                <a:latin typeface="Arial "/>
              </a:rPr>
              <a:t> Nam?</a:t>
            </a:r>
            <a:endParaRPr lang="en-US" sz="3200" b="1" dirty="0">
              <a:latin typeface="Arial "/>
            </a:endParaRPr>
          </a:p>
        </p:txBody>
      </p:sp>
      <p:sp>
        <p:nvSpPr>
          <p:cNvPr id="5" name="Rounded Rectangle 4"/>
          <p:cNvSpPr/>
          <p:nvPr/>
        </p:nvSpPr>
        <p:spPr>
          <a:xfrm>
            <a:off x="0" y="2499000"/>
            <a:ext cx="5695753" cy="4050655"/>
          </a:xfrm>
          <a:prstGeom prst="roundRect">
            <a:avLst/>
          </a:prstGeom>
          <a:blipFill>
            <a:blip r:embed="rId2"/>
            <a:srcRect/>
            <a:stretch>
              <a:fillRect l="-16163" r="-161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570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14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7815" y="484705"/>
            <a:ext cx="6935770" cy="6778714"/>
          </a:xfrm>
          <a:prstGeom prst="rect">
            <a:avLst/>
          </a:prstGeom>
        </p:spPr>
      </p:pic>
      <p:sp>
        <p:nvSpPr>
          <p:cNvPr id="3" name="TextBox 2"/>
          <p:cNvSpPr txBox="1"/>
          <p:nvPr/>
        </p:nvSpPr>
        <p:spPr>
          <a:xfrm>
            <a:off x="2997724" y="-19421"/>
            <a:ext cx="5222645" cy="954107"/>
          </a:xfrm>
          <a:prstGeom prst="rect">
            <a:avLst/>
          </a:prstGeom>
          <a:noFill/>
        </p:spPr>
        <p:txBody>
          <a:bodyPr wrap="square" rtlCol="0">
            <a:spAutoFit/>
          </a:bodyPr>
          <a:lstStyle/>
          <a:p>
            <a:pPr algn="ctr"/>
            <a:r>
              <a:rPr lang="en-US" sz="2800" b="1" dirty="0" smtClean="0">
                <a:latin typeface="Arial" panose="020B0604020202020204" pitchFamily="34" charset="0"/>
                <a:cs typeface="Arial" panose="020B0604020202020204" pitchFamily="34" charset="0"/>
              </a:rPr>
              <a:t>TRIỂN </a:t>
            </a:r>
            <a:r>
              <a:rPr lang="en-US" sz="2800" b="1" smtClean="0">
                <a:latin typeface="Arial" panose="020B0604020202020204" pitchFamily="34" charset="0"/>
                <a:cs typeface="Arial" panose="020B0604020202020204" pitchFamily="34" charset="0"/>
              </a:rPr>
              <a:t>VỌNG TRỒNG TRỌT </a:t>
            </a:r>
            <a:r>
              <a:rPr lang="en-US" sz="2800" b="1" dirty="0" smtClean="0">
                <a:latin typeface="Arial" panose="020B0604020202020204" pitchFamily="34" charset="0"/>
                <a:cs typeface="Arial" panose="020B0604020202020204" pitchFamily="34" charset="0"/>
              </a:rPr>
              <a:t>VIỆT  NAM</a:t>
            </a:r>
            <a:endParaRPr lang="en-US" sz="2800" b="1" dirty="0">
              <a:latin typeface="Arial" panose="020B0604020202020204" pitchFamily="34" charset="0"/>
              <a:cs typeface="Arial" panose="020B0604020202020204" pitchFamily="34" charset="0"/>
            </a:endParaRPr>
          </a:p>
        </p:txBody>
      </p:sp>
      <p:sp>
        <p:nvSpPr>
          <p:cNvPr id="4" name="Oval 3"/>
          <p:cNvSpPr/>
          <p:nvPr/>
        </p:nvSpPr>
        <p:spPr>
          <a:xfrm>
            <a:off x="417330" y="473873"/>
            <a:ext cx="2580394" cy="245786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err="1">
                <a:latin typeface="Arial" panose="020B0604020202020204" pitchFamily="34" charset="0"/>
                <a:cs typeface="Arial" panose="020B0604020202020204" pitchFamily="34" charset="0"/>
              </a:rPr>
              <a:t>K</a:t>
            </a:r>
            <a:r>
              <a:rPr lang="en-US" sz="2800" dirty="0" err="1" smtClean="0">
                <a:latin typeface="Arial" panose="020B0604020202020204" pitchFamily="34" charset="0"/>
                <a:cs typeface="Arial" panose="020B0604020202020204" pitchFamily="34" charset="0"/>
              </a:rPr>
              <a:t>hí</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hậu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nhiệt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đới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gió</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mùa</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
        <p:nvSpPr>
          <p:cNvPr id="5" name="Oval 4"/>
          <p:cNvSpPr/>
          <p:nvPr/>
        </p:nvSpPr>
        <p:spPr>
          <a:xfrm>
            <a:off x="542535" y="4209414"/>
            <a:ext cx="2443112" cy="246897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smtClean="0">
                <a:latin typeface="Arial" panose="020B0604020202020204" pitchFamily="34" charset="0"/>
                <a:cs typeface="Arial" panose="020B0604020202020204" pitchFamily="34" charset="0"/>
              </a:rPr>
              <a:t>Địa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hình</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đa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dạng</a:t>
            </a:r>
            <a:endParaRPr lang="en-US" sz="2400" dirty="0">
              <a:latin typeface="Arial" panose="020B0604020202020204" pitchFamily="34" charset="0"/>
              <a:cs typeface="Arial" panose="020B0604020202020204" pitchFamily="34" charset="0"/>
            </a:endParaRPr>
          </a:p>
        </p:txBody>
      </p:sp>
      <p:sp>
        <p:nvSpPr>
          <p:cNvPr id="6" name="Oval 5"/>
          <p:cNvSpPr/>
          <p:nvPr/>
        </p:nvSpPr>
        <p:spPr>
          <a:xfrm>
            <a:off x="8696528" y="228703"/>
            <a:ext cx="3328323" cy="305741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err="1" smtClean="0">
                <a:latin typeface="Arial" panose="020B0604020202020204" pitchFamily="34" charset="0"/>
                <a:cs typeface="Arial" panose="020B0604020202020204" pitchFamily="34" charset="0"/>
              </a:rPr>
              <a:t>Truyền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thống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nông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nghiệp</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nhân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dân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cần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cù</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thông</a:t>
            </a:r>
            <a:r>
              <a:rPr lang="en-US" sz="2400" dirty="0" smtClean="0">
                <a:latin typeface="Arial" panose="020B0604020202020204" pitchFamily="34" charset="0"/>
                <a:cs typeface="Arial" panose="020B0604020202020204" pitchFamily="34" charset="0"/>
              </a:rPr>
              <a:t> minh, </a:t>
            </a:r>
            <a:r>
              <a:rPr lang="en-US" sz="2400" dirty="0" err="1" smtClean="0">
                <a:latin typeface="Arial" panose="020B0604020202020204" pitchFamily="34" charset="0"/>
                <a:cs typeface="Arial" panose="020B0604020202020204" pitchFamily="34" charset="0"/>
              </a:rPr>
              <a:t>nhiều</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kinh</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nghiệm</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trồng</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trọt</a:t>
            </a:r>
            <a:endParaRPr lang="en-US" sz="2400" dirty="0">
              <a:latin typeface="Arial" panose="020B0604020202020204" pitchFamily="34" charset="0"/>
              <a:cs typeface="Arial" panose="020B0604020202020204" pitchFamily="34" charset="0"/>
            </a:endParaRPr>
          </a:p>
        </p:txBody>
      </p:sp>
      <p:sp>
        <p:nvSpPr>
          <p:cNvPr id="7" name="Oval 6"/>
          <p:cNvSpPr/>
          <p:nvPr/>
        </p:nvSpPr>
        <p:spPr>
          <a:xfrm>
            <a:off x="8696529" y="3542115"/>
            <a:ext cx="3328323" cy="313627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err="1" smtClean="0">
                <a:latin typeface="Arial" panose="020B0604020202020204" pitchFamily="34" charset="0"/>
                <a:cs typeface="Arial" panose="020B0604020202020204" pitchFamily="34" charset="0"/>
              </a:rPr>
              <a:t>Nhà</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nước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rất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quan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tâm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vào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nhiều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chính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sách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phát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triển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trồng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trọt</a:t>
            </a:r>
            <a:r>
              <a:rPr lang="en-US" sz="2000" dirty="0" smtClean="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áp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dụng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khoa</a:t>
            </a:r>
            <a:r>
              <a:rPr lang="en-US" sz="2000" dirty="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học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công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nghệ</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phát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triển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trong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trồng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trọt</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8" name="Oval 7"/>
          <p:cNvSpPr/>
          <p:nvPr/>
        </p:nvSpPr>
        <p:spPr>
          <a:xfrm>
            <a:off x="5462048" y="3062633"/>
            <a:ext cx="767304" cy="68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Trung</a:t>
            </a:r>
            <a:r>
              <a:rPr lang="en-US" sz="1200" dirty="0" smtClean="0"/>
              <a:t> du </a:t>
            </a:r>
            <a:endParaRPr lang="en-US" sz="1200" dirty="0"/>
          </a:p>
        </p:txBody>
      </p:sp>
      <p:sp>
        <p:nvSpPr>
          <p:cNvPr id="10" name="Oval 9"/>
          <p:cNvSpPr/>
          <p:nvPr/>
        </p:nvSpPr>
        <p:spPr>
          <a:xfrm>
            <a:off x="4190905" y="839081"/>
            <a:ext cx="767304" cy="68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Miền</a:t>
            </a:r>
            <a:r>
              <a:rPr lang="en-US" sz="1200" dirty="0" smtClean="0"/>
              <a:t> </a:t>
            </a:r>
            <a:r>
              <a:rPr lang="en-US" sz="1200" dirty="0" err="1" smtClean="0"/>
              <a:t>núi</a:t>
            </a:r>
            <a:r>
              <a:rPr lang="en-US" sz="1200" dirty="0" smtClean="0"/>
              <a:t>  </a:t>
            </a:r>
            <a:endParaRPr lang="en-US" sz="1200" dirty="0"/>
          </a:p>
        </p:txBody>
      </p:sp>
      <p:sp>
        <p:nvSpPr>
          <p:cNvPr id="11" name="Oval 10"/>
          <p:cNvSpPr/>
          <p:nvPr/>
        </p:nvSpPr>
        <p:spPr>
          <a:xfrm>
            <a:off x="6093350" y="5103198"/>
            <a:ext cx="911553" cy="68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Cao </a:t>
            </a:r>
            <a:r>
              <a:rPr lang="en-US" sz="1200" dirty="0" err="1" smtClean="0"/>
              <a:t>nguyên</a:t>
            </a:r>
            <a:endParaRPr lang="en-US" sz="1200" dirty="0"/>
          </a:p>
        </p:txBody>
      </p:sp>
      <p:sp>
        <p:nvSpPr>
          <p:cNvPr id="12" name="Oval 11"/>
          <p:cNvSpPr/>
          <p:nvPr/>
        </p:nvSpPr>
        <p:spPr>
          <a:xfrm>
            <a:off x="6866740" y="3952235"/>
            <a:ext cx="911553" cy="68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Ven</a:t>
            </a:r>
            <a:r>
              <a:rPr lang="en-US" sz="1200" dirty="0" smtClean="0"/>
              <a:t> </a:t>
            </a:r>
            <a:r>
              <a:rPr lang="en-US" sz="1200" dirty="0" err="1" smtClean="0"/>
              <a:t>biển</a:t>
            </a:r>
            <a:r>
              <a:rPr lang="en-US" sz="1200" dirty="0" smtClean="0"/>
              <a:t> </a:t>
            </a:r>
            <a:endParaRPr lang="en-US" sz="1200" dirty="0"/>
          </a:p>
        </p:txBody>
      </p:sp>
      <p:grpSp>
        <p:nvGrpSpPr>
          <p:cNvPr id="14" name="Group 13"/>
          <p:cNvGrpSpPr/>
          <p:nvPr/>
        </p:nvGrpSpPr>
        <p:grpSpPr>
          <a:xfrm>
            <a:off x="5078396" y="1384668"/>
            <a:ext cx="1099206" cy="5172599"/>
            <a:chOff x="5078396" y="1384668"/>
            <a:chExt cx="1099206" cy="5172599"/>
          </a:xfrm>
        </p:grpSpPr>
        <p:sp>
          <p:nvSpPr>
            <p:cNvPr id="9" name="Oval 8"/>
            <p:cNvSpPr/>
            <p:nvPr/>
          </p:nvSpPr>
          <p:spPr>
            <a:xfrm>
              <a:off x="5078396" y="1384668"/>
              <a:ext cx="767304" cy="68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Đồng</a:t>
              </a:r>
              <a:r>
                <a:rPr lang="en-US" sz="1200" dirty="0" smtClean="0"/>
                <a:t> </a:t>
              </a:r>
              <a:r>
                <a:rPr lang="en-US" sz="1200" dirty="0" err="1" smtClean="0"/>
                <a:t>bằng</a:t>
              </a:r>
              <a:r>
                <a:rPr lang="en-US" sz="1200" dirty="0" smtClean="0"/>
                <a:t> </a:t>
              </a:r>
              <a:endParaRPr lang="en-US" sz="1200" dirty="0"/>
            </a:p>
          </p:txBody>
        </p:sp>
        <p:sp>
          <p:nvSpPr>
            <p:cNvPr id="13" name="Oval 12"/>
            <p:cNvSpPr/>
            <p:nvPr/>
          </p:nvSpPr>
          <p:spPr>
            <a:xfrm>
              <a:off x="5410298" y="5875854"/>
              <a:ext cx="767304" cy="68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Đồng</a:t>
              </a:r>
              <a:r>
                <a:rPr lang="en-US" sz="1200" dirty="0" smtClean="0"/>
                <a:t> </a:t>
              </a:r>
              <a:r>
                <a:rPr lang="en-US" sz="1200" dirty="0" err="1" smtClean="0"/>
                <a:t>bằng</a:t>
              </a:r>
              <a:r>
                <a:rPr lang="en-US" sz="1200" dirty="0" smtClean="0"/>
                <a:t> </a:t>
              </a:r>
              <a:endParaRPr lang="en-US" sz="1200" dirty="0"/>
            </a:p>
          </p:txBody>
        </p:sp>
      </p:gr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751" y="3286113"/>
            <a:ext cx="4762500" cy="3667125"/>
          </a:xfrm>
          <a:prstGeom prst="rect">
            <a:avLst/>
          </a:prstGeom>
        </p:spPr>
      </p:pic>
    </p:spTree>
    <p:extLst>
      <p:ext uri="{BB962C8B-B14F-4D97-AF65-F5344CB8AC3E}">
        <p14:creationId xmlns:p14="http://schemas.microsoft.com/office/powerpoint/2010/main" val="185600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5"/>
                                        </p:tgtEl>
                                      </p:cBhvr>
                                    </p:animEffect>
                                    <p:anim calcmode="lin" valueType="num">
                                      <p:cBhvr>
                                        <p:cTn id="12" dur="1000"/>
                                        <p:tgtEl>
                                          <p:spTgt spid="15"/>
                                        </p:tgtEl>
                                        <p:attrNameLst>
                                          <p:attrName>ppt_x</p:attrName>
                                        </p:attrNameLst>
                                      </p:cBhvr>
                                      <p:tavLst>
                                        <p:tav tm="0">
                                          <p:val>
                                            <p:strVal val="ppt_x"/>
                                          </p:val>
                                        </p:tav>
                                        <p:tav tm="100000">
                                          <p:val>
                                            <p:strVal val="ppt_x"/>
                                          </p:val>
                                        </p:tav>
                                      </p:tavLst>
                                    </p:anim>
                                    <p:anim calcmode="lin" valueType="num">
                                      <p:cBhvr>
                                        <p:cTn id="13" dur="1000"/>
                                        <p:tgtEl>
                                          <p:spTgt spid="15"/>
                                        </p:tgtEl>
                                        <p:attrNameLst>
                                          <p:attrName>ppt_y</p:attrName>
                                        </p:attrNameLst>
                                      </p:cBhvr>
                                      <p:tavLst>
                                        <p:tav tm="0">
                                          <p:val>
                                            <p:strVal val="ppt_y"/>
                                          </p:val>
                                        </p:tav>
                                        <p:tav tm="100000">
                                          <p:val>
                                            <p:strVal val="ppt_y+.1"/>
                                          </p:val>
                                        </p:tav>
                                      </p:tavLst>
                                    </p:anim>
                                    <p:set>
                                      <p:cBhvr>
                                        <p:cTn id="14" dur="1" fill="hold">
                                          <p:stCondLst>
                                            <p:cond delay="999"/>
                                          </p:stCondLst>
                                        </p:cTn>
                                        <p:tgtEl>
                                          <p:spTgt spid="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barn(inVertical)">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barn(inVertical)">
                                      <p:cBhvr>
                                        <p:cTn id="5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4297506" cy="646936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7506" y="1552411"/>
            <a:ext cx="7682740" cy="4916953"/>
          </a:xfrm>
          <a:prstGeom prst="rect">
            <a:avLst/>
          </a:prstGeom>
        </p:spPr>
      </p:pic>
    </p:spTree>
    <p:extLst>
      <p:ext uri="{BB962C8B-B14F-4D97-AF65-F5344CB8AC3E}">
        <p14:creationId xmlns:p14="http://schemas.microsoft.com/office/powerpoint/2010/main" val="367051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C7D9E6-B0D9-433E-BD46-EB60F64F4DA8}">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5CA875DA-F9FD-4F83-A049-3B1027B542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854</Words>
  <Application>Microsoft Office PowerPoint</Application>
  <PresentationFormat>Widescreen</PresentationFormat>
  <Paragraphs>92</Paragraphs>
  <Slides>29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Arial </vt:lpstr>
      <vt:lpstr>Calibri</vt:lpstr>
      <vt:lpstr>Calibri Light</vt:lpstr>
      <vt:lpstr>Noto Sans</vt:lpstr>
      <vt:lpstr>Open Sans</vt:lpstr>
      <vt:lpstr>Roboto</vt:lpstr>
      <vt:lpstr>Segoe UI</vt:lpstr>
      <vt:lpstr>Wingdings</vt:lpstr>
      <vt:lpstr>Office Theme</vt:lpstr>
      <vt:lpstr>PowerPoint Presentation</vt:lpstr>
      <vt:lpstr>PowerPoint Presentation</vt:lpstr>
      <vt:lpstr>Bài 1: GIỚI THIỆU VỀ TRỒNG TRỌT</vt:lpstr>
      <vt:lpstr>Slide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2022-08-15T12:49:29Z</dcterms:created>
  <dcterms:modified xsi:type="dcterms:W3CDTF">2023-09-19T02:16:56Z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