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sldIdLst>
    <p:sldId id="285" r:id="rId3"/>
    <p:sldId id="256" r:id="rId4"/>
    <p:sldId id="257" r:id="rId5"/>
    <p:sldId id="270" r:id="rId6"/>
    <p:sldId id="261" r:id="rId7"/>
    <p:sldId id="262" r:id="rId8"/>
    <p:sldId id="258" r:id="rId9"/>
    <p:sldId id="259" r:id="rId10"/>
    <p:sldId id="264" r:id="rId11"/>
    <p:sldId id="266" r:id="rId12"/>
    <p:sldId id="265" r:id="rId13"/>
    <p:sldId id="267" r:id="rId14"/>
    <p:sldId id="268" r:id="rId15"/>
    <p:sldId id="269" r:id="rId16"/>
    <p:sldId id="260" r:id="rId17"/>
    <p:sldId id="272" r:id="rId18"/>
    <p:sldId id="274" r:id="rId19"/>
    <p:sldId id="273" r:id="rId20"/>
    <p:sldId id="287" r:id="rId21"/>
    <p:sldId id="288" r:id="rId22"/>
    <p:sldId id="289" r:id="rId23"/>
    <p:sldId id="290" r:id="rId24"/>
    <p:sldId id="291" r:id="rId25"/>
    <p:sldId id="280" r:id="rId26"/>
    <p:sldId id="281" r:id="rId27"/>
    <p:sldId id="282" r:id="rId28"/>
    <p:sldId id="283" r:id="rId29"/>
    <p:sldId id="28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E5EF"/>
    <a:srgbClr val="74A7D6"/>
    <a:srgbClr val="FFFFCC"/>
    <a:srgbClr val="FFFF99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0FDF-17C2-479E-9EF4-64B1B6C106CC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12463-CA5F-45E0-B71F-BE1AC729A1D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062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0FDF-17C2-479E-9EF4-64B1B6C106CC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12463-CA5F-45E0-B71F-BE1AC729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937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0FDF-17C2-479E-9EF4-64B1B6C106CC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12463-CA5F-45E0-B71F-BE1AC729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635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95427-2A44-4BE9-96CA-1254554589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111C06-EF1B-47C4-9F44-A2045BD3E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F092DD-C820-4E1C-895E-125E78082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8D8C348-9319-474C-8B75-115F58603333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9/9/2021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6DF57B-7920-4F30-8B6C-18A6B7CDA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31CAAF-B7ED-40C2-9131-F7737C79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A408DC18-406E-4BC5-B482-EC0379FEB10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90323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89C06-C6FB-4C30-B451-BD9450200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C0413-2200-43CD-99B2-E5444B578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6A9E0-42DF-4F54-9C16-25CDC8807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8D8C348-9319-474C-8B75-115F58603333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9/9/2021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FF430-67A7-498F-A32B-48D14D834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92CD2F-F7F8-4D04-87D5-26A38F60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A408DC18-406E-4BC5-B482-EC0379FEB10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1641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A85F1-BBDA-4128-AA4A-27278AF2A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AFAC07-BD69-496F-B329-53928DDBF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0E3CD-F947-4DC5-A924-1FA0B35FA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8D8C348-9319-474C-8B75-115F58603333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9/9/2021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6B2A4C-EF52-4752-AAEF-2CCE743CA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63111-5DF4-4D4D-906F-6307BE38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A408DC18-406E-4BC5-B482-EC0379FEB10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1616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67B3C-A278-4AA2-B63F-48E56B998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06547-7E10-4303-9D98-0EB5930A93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87D7F2-261C-478C-AB97-384BE818E7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3A3AB0-B056-4779-9465-15803E9E1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8D8C348-9319-474C-8B75-115F58603333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9/9/2021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4B137-C1F3-41BF-B05B-186B63B5C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85557F-EDC6-4BC3-869C-BA66D9CB8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A408DC18-406E-4BC5-B482-EC0379FEB10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1053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8A090-2028-47AF-AAF1-59507B850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0404E-8888-41EC-8FA9-4330CB4B4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9B6E07-0A41-40FF-9CC5-D8FBD30F21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0D8317-9E47-4B9A-AE86-9CD2E18C89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40BEB7-68D6-4958-8251-D1E013966B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6EF20D-288E-42FD-AB28-EEDBAA44E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8D8C348-9319-474C-8B75-115F58603333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9/9/2021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06C840-279C-4B1A-999B-F827744DE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961D8B-5257-4413-9000-18106A78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A408DC18-406E-4BC5-B482-EC0379FEB10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3157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448D4-F6FA-4FD8-8CF0-41D4C5EC0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B79A00-2075-4FE2-B54B-27A32B1C6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8D8C348-9319-474C-8B75-115F58603333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9/9/2021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AE0D16-28B3-4E21-B0E9-561F4EA78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FA40F3-844D-4EEE-A347-11BD29EF2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A408DC18-406E-4BC5-B482-EC0379FEB10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06516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933638-6E2C-476F-8422-F6591ED58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8D8C348-9319-474C-8B75-115F58603333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9/9/2021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D0DABD-158D-4EAD-8A00-978D801E9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46B300-209D-4C14-9EA9-82EB56C5A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A408DC18-406E-4BC5-B482-EC0379FEB10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82416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CE686-3032-4E34-9502-5D2DB1D28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4C211-3C5C-4D65-8AD6-EDF71334A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0AC0C1-2DBA-4C94-A986-5B89F11965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6833DA-4EBA-4E36-B3A6-6E3120DC8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8D8C348-9319-474C-8B75-115F58603333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9/9/2021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D362EB-0801-4743-867D-4105824C5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27FF40-538C-4756-B5B7-950F86083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A408DC18-406E-4BC5-B482-EC0379FEB10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6370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0FDF-17C2-479E-9EF4-64B1B6C106CC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12463-CA5F-45E0-B71F-BE1AC729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07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BE11C-C346-4886-A8FD-FFCE3E69E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9001EC-2C3B-47BD-91A6-D2396C5D0A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334844-2D86-4FC6-80E4-355AF5ED4D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F17A1-584E-4B57-BAF5-AF40A76B6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8D8C348-9319-474C-8B75-115F58603333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9/9/2021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0659C0-0993-4B6F-9773-CB1B8FA13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3CE9D5-7717-42E0-8DAE-CA0385006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A408DC18-406E-4BC5-B482-EC0379FEB10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61145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F9894-AE7A-4666-A0E4-C8323C2BA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6A0216-7CF7-462B-8596-CC19BCCD4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5AF709-07E8-4F46-BE81-34962665A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8D8C348-9319-474C-8B75-115F58603333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9/9/2021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EF505-C7FB-45E8-8563-79A781B52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B5C970-C8A3-473F-8A27-8B51161D5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A408DC18-406E-4BC5-B482-EC0379FEB10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64823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F2E87F-2B86-4D16-935D-11504B6CD1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9736CA-C635-44B9-8015-9981BEDC11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F747D-7AEE-44E0-BA4F-134E35061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8D8C348-9319-474C-8B75-115F58603333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9/9/2021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7AD9B-E5E0-4555-B259-529CCB76B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74BE7-7533-4EBE-9AE5-76CC9327C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A408DC18-406E-4BC5-B482-EC0379FEB10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9471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0FDF-17C2-479E-9EF4-64B1B6C106CC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12463-CA5F-45E0-B71F-BE1AC729A1D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7787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0FDF-17C2-479E-9EF4-64B1B6C106CC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12463-CA5F-45E0-B71F-BE1AC729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04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0FDF-17C2-479E-9EF4-64B1B6C106CC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12463-CA5F-45E0-B71F-BE1AC729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31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0FDF-17C2-479E-9EF4-64B1B6C106CC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12463-CA5F-45E0-B71F-BE1AC729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960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0FDF-17C2-479E-9EF4-64B1B6C106CC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12463-CA5F-45E0-B71F-BE1AC729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868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AC50FDF-17C2-479E-9EF4-64B1B6C106CC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612463-CA5F-45E0-B71F-BE1AC729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4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0FDF-17C2-479E-9EF4-64B1B6C106CC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12463-CA5F-45E0-B71F-BE1AC729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201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AC50FDF-17C2-479E-9EF4-64B1B6C106CC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6612463-CA5F-45E0-B71F-BE1AC729A1D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7248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6AA8B3-0705-4177-A6E2-375C6A3BF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F563E3-2937-41EC-8ACF-7255334FF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F3A59-5754-41BD-A706-1FA24AF567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98D8C348-9319-474C-8B75-115F58603333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9/9/2021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675B2A-CB35-4743-8CFF-4B8646F6B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8E39B0-D867-4212-A449-4113075938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A408DC18-406E-4BC5-B482-EC0379FEB10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5743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0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gif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2.wav"/><Relationship Id="rId7" Type="http://schemas.openxmlformats.org/officeDocument/2006/relationships/image" Target="../media/image2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0.png"/><Relationship Id="rId5" Type="http://schemas.openxmlformats.org/officeDocument/2006/relationships/image" Target="../media/image25.gif"/><Relationship Id="rId4" Type="http://schemas.openxmlformats.org/officeDocument/2006/relationships/image" Target="../media/image24.png"/><Relationship Id="rId9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gif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gif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gif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9106" y="5574323"/>
            <a:ext cx="104100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</a:rPr>
              <a:t>Toán</a:t>
            </a:r>
            <a:r>
              <a:rPr lang="en-US" sz="4000" b="1" dirty="0" smtClean="0">
                <a:solidFill>
                  <a:schemeClr val="bg1"/>
                </a:solidFill>
              </a:rPr>
              <a:t> 6: </a:t>
            </a:r>
            <a:r>
              <a:rPr lang="en-US" sz="4000" b="1" dirty="0" err="1" smtClean="0">
                <a:solidFill>
                  <a:schemeClr val="bg1"/>
                </a:solidFill>
              </a:rPr>
              <a:t>Kết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nối</a:t>
            </a:r>
            <a:r>
              <a:rPr lang="en-US" sz="4000" b="1" dirty="0" smtClean="0">
                <a:solidFill>
                  <a:schemeClr val="bg1"/>
                </a:solidFill>
              </a:rPr>
              <a:t> tri </a:t>
            </a:r>
            <a:r>
              <a:rPr lang="en-US" sz="4000" b="1" dirty="0" err="1" smtClean="0">
                <a:solidFill>
                  <a:schemeClr val="bg1"/>
                </a:solidFill>
              </a:rPr>
              <a:t>thức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với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cuộc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sống</a:t>
            </a:r>
            <a:endParaRPr lang="vi-VN" sz="4000" b="1" dirty="0" smtClean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13866"/>
            <a:ext cx="2085975" cy="1828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47860">
            <a:off x="8793314" y="493484"/>
            <a:ext cx="2864027" cy="41071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54275">
            <a:off x="6458942" y="480382"/>
            <a:ext cx="2863307" cy="41303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/>
          <a:srcRect l="2833" t="3365"/>
          <a:stretch/>
        </p:blipFill>
        <p:spPr>
          <a:xfrm rot="1590178">
            <a:off x="2434338" y="365828"/>
            <a:ext cx="2876750" cy="39447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767880">
            <a:off x="433012" y="703817"/>
            <a:ext cx="2888558" cy="396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70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18847" y="1002324"/>
            <a:ext cx="8862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/>
              <a:t>2. Mô tả một tập hợp</a:t>
            </a:r>
            <a:endParaRPr lang="vi-VN" sz="3600" dirty="0" smtClean="0"/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7" t="3600" r="1391" b="13642"/>
          <a:stretch/>
        </p:blipFill>
        <p:spPr bwMode="auto">
          <a:xfrm>
            <a:off x="7014450" y="2181977"/>
            <a:ext cx="5234208" cy="21974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0996" y="1864926"/>
            <a:ext cx="749104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002060"/>
                </a:solidFill>
              </a:rPr>
              <a:t>- </a:t>
            </a:r>
            <a:r>
              <a:rPr lang="en-US" sz="3200" i="1" dirty="0" err="1" smtClean="0">
                <a:solidFill>
                  <a:srgbClr val="002060"/>
                </a:solidFill>
              </a:rPr>
              <a:t>Tập</a:t>
            </a:r>
            <a:r>
              <a:rPr lang="en-US" sz="3200" i="1" dirty="0" smtClean="0">
                <a:solidFill>
                  <a:srgbClr val="002060"/>
                </a:solidFill>
              </a:rPr>
              <a:t> </a:t>
            </a:r>
            <a:r>
              <a:rPr lang="en-US" sz="3200" i="1" dirty="0" err="1">
                <a:solidFill>
                  <a:srgbClr val="002060"/>
                </a:solidFill>
              </a:rPr>
              <a:t>hợp</a:t>
            </a:r>
            <a:r>
              <a:rPr lang="en-US" sz="3200" i="1" dirty="0">
                <a:solidFill>
                  <a:srgbClr val="002060"/>
                </a:solidFill>
              </a:rPr>
              <a:t> P </a:t>
            </a:r>
            <a:r>
              <a:rPr lang="en-US" sz="3200" i="1" dirty="0" err="1">
                <a:solidFill>
                  <a:srgbClr val="002060"/>
                </a:solidFill>
              </a:rPr>
              <a:t>gồm</a:t>
            </a:r>
            <a:r>
              <a:rPr lang="en-US" sz="3200" i="1" dirty="0">
                <a:solidFill>
                  <a:srgbClr val="002060"/>
                </a:solidFill>
              </a:rPr>
              <a:t> </a:t>
            </a:r>
            <a:r>
              <a:rPr lang="en-US" sz="3200" i="1" dirty="0" err="1">
                <a:solidFill>
                  <a:srgbClr val="002060"/>
                </a:solidFill>
              </a:rPr>
              <a:t>những</a:t>
            </a:r>
            <a:r>
              <a:rPr lang="en-US" sz="3200" i="1" dirty="0">
                <a:solidFill>
                  <a:srgbClr val="002060"/>
                </a:solidFill>
              </a:rPr>
              <a:t> </a:t>
            </a:r>
            <a:r>
              <a:rPr lang="en-US" sz="3200" i="1" dirty="0" err="1">
                <a:solidFill>
                  <a:srgbClr val="002060"/>
                </a:solidFill>
              </a:rPr>
              <a:t>phần</a:t>
            </a:r>
            <a:r>
              <a:rPr lang="en-US" sz="3200" i="1" dirty="0">
                <a:solidFill>
                  <a:srgbClr val="002060"/>
                </a:solidFill>
              </a:rPr>
              <a:t> </a:t>
            </a:r>
            <a:r>
              <a:rPr lang="en-US" sz="3200" i="1" dirty="0" err="1">
                <a:solidFill>
                  <a:srgbClr val="002060"/>
                </a:solidFill>
              </a:rPr>
              <a:t>tử</a:t>
            </a:r>
            <a:r>
              <a:rPr lang="en-US" sz="3200" i="1" dirty="0">
                <a:solidFill>
                  <a:srgbClr val="002060"/>
                </a:solidFill>
              </a:rPr>
              <a:t> </a:t>
            </a:r>
            <a:r>
              <a:rPr lang="en-US" sz="3200" i="1" dirty="0" err="1">
                <a:solidFill>
                  <a:srgbClr val="002060"/>
                </a:solidFill>
              </a:rPr>
              <a:t>nào</a:t>
            </a:r>
            <a:r>
              <a:rPr lang="en-US" sz="3200" i="1" dirty="0">
                <a:solidFill>
                  <a:srgbClr val="002060"/>
                </a:solidFill>
              </a:rPr>
              <a:t>?</a:t>
            </a:r>
          </a:p>
          <a:p>
            <a:endParaRPr lang="vi-VN" sz="5400" i="1" dirty="0" smtClean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4446" y="2509128"/>
            <a:ext cx="9337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/>
              <a:t>Cách</a:t>
            </a:r>
            <a:r>
              <a:rPr lang="en-US" sz="3200" dirty="0"/>
              <a:t> 1: </a:t>
            </a:r>
            <a:r>
              <a:rPr lang="en-US" sz="3200" dirty="0" err="1"/>
              <a:t>Liệt</a:t>
            </a:r>
            <a:r>
              <a:rPr lang="en-US" sz="3200" dirty="0"/>
              <a:t> </a:t>
            </a:r>
            <a:r>
              <a:rPr lang="en-US" sz="3200" dirty="0" err="1"/>
              <a:t>kê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phần</a:t>
            </a:r>
            <a:r>
              <a:rPr lang="en-US" sz="3200" dirty="0"/>
              <a:t> </a:t>
            </a:r>
            <a:r>
              <a:rPr lang="en-US" sz="3200" dirty="0" err="1"/>
              <a:t>tử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err="1"/>
              <a:t>tập</a:t>
            </a:r>
            <a:r>
              <a:rPr lang="en-US" sz="3200"/>
              <a:t> </a:t>
            </a:r>
            <a:r>
              <a:rPr lang="en-US" sz="3200" smtClean="0"/>
              <a:t>hợp</a:t>
            </a:r>
            <a:endParaRPr lang="en-US" sz="3200" dirty="0"/>
          </a:p>
          <a:p>
            <a:endParaRPr lang="vi-VN" sz="40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2022232" y="3233721"/>
            <a:ext cx="499403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P</a:t>
            </a:r>
            <a:r>
              <a:rPr lang="en-US" sz="3200" dirty="0"/>
              <a:t> = {0; 1; 2; 3 ; 4; 5}</a:t>
            </a:r>
          </a:p>
          <a:p>
            <a:endParaRPr lang="vi-VN" sz="20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404446" y="3926154"/>
            <a:ext cx="86692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 err="1">
                <a:ea typeface="Calibri" panose="020F0502020204030204" pitchFamily="34" charset="0"/>
              </a:rPr>
              <a:t>Cách</a:t>
            </a:r>
            <a:r>
              <a:rPr lang="en-US" sz="3200" dirty="0">
                <a:ea typeface="Calibri" panose="020F0502020204030204" pitchFamily="34" charset="0"/>
              </a:rPr>
              <a:t> 2: </a:t>
            </a:r>
            <a:r>
              <a:rPr lang="en-US" sz="3200" dirty="0" err="1">
                <a:ea typeface="Calibri" panose="020F0502020204030204" pitchFamily="34" charset="0"/>
              </a:rPr>
              <a:t>Nêu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dấu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hiệu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đặc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trưng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cho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các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phần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tử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của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err="1">
                <a:ea typeface="Calibri" panose="020F0502020204030204" pitchFamily="34" charset="0"/>
              </a:rPr>
              <a:t>tập</a:t>
            </a:r>
            <a:r>
              <a:rPr lang="en-US" sz="3200">
                <a:ea typeface="Calibri" panose="020F0502020204030204" pitchFamily="34" charset="0"/>
              </a:rPr>
              <a:t> </a:t>
            </a:r>
            <a:r>
              <a:rPr lang="en-US" sz="3200" smtClean="0">
                <a:ea typeface="Calibri" panose="020F0502020204030204" pitchFamily="34" charset="0"/>
              </a:rPr>
              <a:t>hợp.</a:t>
            </a:r>
            <a:endParaRPr lang="en-US" sz="3200" dirty="0">
              <a:ea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33143" y="5452474"/>
            <a:ext cx="66800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ea typeface="Calibri" panose="020F0502020204030204" pitchFamily="34" charset="0"/>
              </a:rPr>
              <a:t>P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>
                <a:ea typeface="Calibri" panose="020F0502020204030204" pitchFamily="34" charset="0"/>
              </a:rPr>
              <a:t>= </a:t>
            </a:r>
            <a:r>
              <a:rPr lang="en-US" sz="3200" smtClean="0">
                <a:ea typeface="Calibri" panose="020F0502020204030204" pitchFamily="34" charset="0"/>
              </a:rPr>
              <a:t>{n </a:t>
            </a:r>
            <a:r>
              <a:rPr lang="en-US" sz="3200" dirty="0">
                <a:ea typeface="Calibri" panose="020F0502020204030204" pitchFamily="34" charset="0"/>
              </a:rPr>
              <a:t>| n </a:t>
            </a:r>
            <a:r>
              <a:rPr lang="en-US" sz="3200" dirty="0" err="1">
                <a:ea typeface="Calibri" panose="020F0502020204030204" pitchFamily="34" charset="0"/>
              </a:rPr>
              <a:t>là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số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tự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nhiên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nhỏ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hơn</a:t>
            </a:r>
            <a:r>
              <a:rPr lang="en-US" sz="3200" dirty="0">
                <a:ea typeface="Calibri" panose="020F0502020204030204" pitchFamily="34" charset="0"/>
              </a:rPr>
              <a:t> 6}</a:t>
            </a:r>
          </a:p>
        </p:txBody>
      </p:sp>
    </p:spTree>
    <p:extLst>
      <p:ext uri="{BB962C8B-B14F-4D97-AF65-F5344CB8AC3E}">
        <p14:creationId xmlns:p14="http://schemas.microsoft.com/office/powerpoint/2010/main" val="293434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16522" y="328334"/>
            <a:ext cx="11693768" cy="569741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vi-VN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2384" y="609135"/>
            <a:ext cx="80361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/>
              <a:t>Có hai cách mô tả một tập hợp: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6152" y="1474711"/>
            <a:ext cx="1115450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i="1" u="sng" dirty="0" smtClean="0"/>
              <a:t>Cách 1: Liệt kê các phần tử của tập hợp:</a:t>
            </a:r>
          </a:p>
          <a:p>
            <a:pPr algn="just">
              <a:lnSpc>
                <a:spcPct val="150000"/>
              </a:lnSpc>
            </a:pPr>
            <a:r>
              <a:rPr lang="vi-VN" sz="2800" dirty="0" smtClean="0"/>
              <a:t>Các phần tử của tập hợp trong dấu ngoặc { } </a:t>
            </a:r>
            <a:r>
              <a:rPr lang="vi-VN" sz="2800" i="1" dirty="0" smtClean="0"/>
              <a:t>theo thứ tự tùy ý </a:t>
            </a:r>
            <a:r>
              <a:rPr lang="vi-VN" sz="2800" dirty="0" smtClean="0"/>
              <a:t>nhưng </a:t>
            </a:r>
            <a:r>
              <a:rPr lang="vi-VN" sz="2800" i="1" dirty="0" smtClean="0"/>
              <a:t>mỗi phần tử chỉ được viết một lần</a:t>
            </a:r>
            <a:r>
              <a:rPr lang="vi-VN" sz="28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vi-VN" sz="2800" dirty="0" smtClean="0"/>
              <a:t>VD: </a:t>
            </a:r>
            <a:r>
              <a:rPr lang="vi-VN" sz="2800" b="1" dirty="0" smtClean="0"/>
              <a:t>P</a:t>
            </a:r>
            <a:r>
              <a:rPr lang="vi-VN" sz="2800" dirty="0" smtClean="0"/>
              <a:t> = {0; 1; 2; 3 ; 4; 5}</a:t>
            </a:r>
            <a:endParaRPr lang="vi-VN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4034087"/>
            <a:ext cx="11658600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b="1" i="1" u="sng" dirty="0" smtClean="0"/>
              <a:t>Cách 2: Nêu dấu hiệu đặc trưng cho các phần tử của tập hợp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dirty="0" smtClean="0"/>
              <a:t>VD: P </a:t>
            </a:r>
            <a:r>
              <a:rPr lang="vi-VN" sz="2800" smtClean="0"/>
              <a:t>= {n </a:t>
            </a:r>
            <a:r>
              <a:rPr lang="vi-VN" sz="2800" dirty="0" smtClean="0"/>
              <a:t>| n là số tự nhiên nhỏ hơn 6}</a:t>
            </a:r>
          </a:p>
          <a:p>
            <a:endParaRPr lang="vi-VN" sz="3200" dirty="0"/>
          </a:p>
        </p:txBody>
      </p:sp>
    </p:spTree>
    <p:extLst>
      <p:ext uri="{BB962C8B-B14F-4D97-AF65-F5344CB8AC3E}">
        <p14:creationId xmlns:p14="http://schemas.microsoft.com/office/powerpoint/2010/main" val="360454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ĐI TÌM BÀI GIẢI CÂU ĐỐ VỀ TRUYỆN KIỀU CỦA TIẾN SỸ NGUYỄN HUY VIỆT - HỘI  KIỀU HỌC VIỆT N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9584"/>
            <a:ext cx="314171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loud Callout 2"/>
          <p:cNvSpPr/>
          <p:nvPr/>
        </p:nvSpPr>
        <p:spPr>
          <a:xfrm>
            <a:off x="2004646" y="228601"/>
            <a:ext cx="9513277" cy="4941276"/>
          </a:xfrm>
          <a:prstGeom prst="cloudCallout">
            <a:avLst>
              <a:gd name="adj1" fmla="val -46479"/>
              <a:gd name="adj2" fmla="val 44217"/>
            </a:avLst>
          </a:prstGeom>
          <a:solidFill>
            <a:srgbClr val="C7E5E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chemeClr val="tx1"/>
                </a:solidFill>
              </a:rPr>
              <a:t>Khi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mô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tả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tập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hợp</a:t>
            </a:r>
            <a:r>
              <a:rPr lang="en-US" sz="2800" dirty="0">
                <a:solidFill>
                  <a:schemeClr val="tx1"/>
                </a:solidFill>
              </a:rPr>
              <a:t> L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chữ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trong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từ</a:t>
            </a:r>
            <a:r>
              <a:rPr lang="en-US" sz="2800" dirty="0">
                <a:solidFill>
                  <a:schemeClr val="tx1"/>
                </a:solidFill>
              </a:rPr>
              <a:t> NHA TRANG </a:t>
            </a:r>
            <a:r>
              <a:rPr lang="en-US" sz="2800" dirty="0" err="1">
                <a:solidFill>
                  <a:schemeClr val="tx1"/>
                </a:solidFill>
              </a:rPr>
              <a:t>bằng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liệt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kê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phần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tử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bạn</a:t>
            </a:r>
            <a:r>
              <a:rPr lang="en-US" sz="2800" dirty="0">
                <a:solidFill>
                  <a:schemeClr val="tx1"/>
                </a:solidFill>
              </a:rPr>
              <a:t> Nam </a:t>
            </a:r>
            <a:r>
              <a:rPr lang="en-US" sz="2800" dirty="0" err="1">
                <a:solidFill>
                  <a:schemeClr val="tx1"/>
                </a:solidFill>
              </a:rPr>
              <a:t>viết</a:t>
            </a:r>
            <a:r>
              <a:rPr lang="en-US" sz="2800" dirty="0" smtClean="0">
                <a:solidFill>
                  <a:schemeClr val="tx1"/>
                </a:solidFill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</a:rPr>
              <a:t>L </a:t>
            </a:r>
            <a:r>
              <a:rPr lang="en-US" sz="2800" smtClean="0">
                <a:solidFill>
                  <a:schemeClr val="tx1"/>
                </a:solidFill>
              </a:rPr>
              <a:t>= {N</a:t>
            </a:r>
            <a:r>
              <a:rPr lang="en-US" sz="2800" dirty="0" smtClean="0">
                <a:solidFill>
                  <a:schemeClr val="tx1"/>
                </a:solidFill>
              </a:rPr>
              <a:t>; H; A; T; R; A; N; G}</a:t>
            </a:r>
            <a:endParaRPr lang="en-US" sz="2800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2800" i="1" dirty="0" smtClean="0">
                <a:solidFill>
                  <a:schemeClr val="tx1"/>
                </a:solidFill>
              </a:rPr>
              <a:t>Theo </a:t>
            </a:r>
            <a:r>
              <a:rPr lang="en-US" sz="2800" i="1" dirty="0" err="1" smtClean="0">
                <a:solidFill>
                  <a:schemeClr val="tx1"/>
                </a:solidFill>
              </a:rPr>
              <a:t>em</a:t>
            </a:r>
            <a:r>
              <a:rPr lang="en-US" sz="2800" i="1" dirty="0" smtClean="0">
                <a:solidFill>
                  <a:schemeClr val="tx1"/>
                </a:solidFill>
              </a:rPr>
              <a:t>, </a:t>
            </a:r>
            <a:r>
              <a:rPr lang="en-US" sz="2800" i="1" dirty="0" err="1" smtClean="0">
                <a:solidFill>
                  <a:schemeClr val="tx1"/>
                </a:solidFill>
              </a:rPr>
              <a:t>bạn</a:t>
            </a:r>
            <a:r>
              <a:rPr lang="en-US" sz="2800" i="1" dirty="0" smtClean="0">
                <a:solidFill>
                  <a:schemeClr val="tx1"/>
                </a:solidFill>
              </a:rPr>
              <a:t> Nam </a:t>
            </a:r>
            <a:r>
              <a:rPr lang="en-US" sz="2800" i="1" dirty="0" err="1" smtClean="0">
                <a:solidFill>
                  <a:schemeClr val="tx1"/>
                </a:solidFill>
              </a:rPr>
              <a:t>viết</a:t>
            </a:r>
            <a:r>
              <a:rPr lang="en-US" sz="2800" i="1" dirty="0" smtClean="0">
                <a:solidFill>
                  <a:schemeClr val="tx1"/>
                </a:solidFill>
              </a:rPr>
              <a:t> </a:t>
            </a:r>
            <a:r>
              <a:rPr lang="en-US" sz="2800" i="1" dirty="0" err="1" smtClean="0">
                <a:solidFill>
                  <a:schemeClr val="tx1"/>
                </a:solidFill>
              </a:rPr>
              <a:t>đúng</a:t>
            </a:r>
            <a:r>
              <a:rPr lang="en-US" sz="2800" i="1" dirty="0" smtClean="0">
                <a:solidFill>
                  <a:schemeClr val="tx1"/>
                </a:solidFill>
              </a:rPr>
              <a:t> hay </a:t>
            </a:r>
            <a:r>
              <a:rPr lang="en-US" sz="2800" i="1" dirty="0" err="1" smtClean="0">
                <a:solidFill>
                  <a:schemeClr val="tx1"/>
                </a:solidFill>
              </a:rPr>
              <a:t>sai</a:t>
            </a:r>
            <a:r>
              <a:rPr lang="en-US" sz="2800" i="1" dirty="0" smtClean="0">
                <a:solidFill>
                  <a:schemeClr val="tx1"/>
                </a:solidFill>
              </a:rPr>
              <a:t>?</a:t>
            </a:r>
            <a:endParaRPr lang="vi-VN" sz="2800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64313" y="1931850"/>
            <a:ext cx="10258075" cy="18249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ea typeface="Calibri" panose="020F0502020204030204" pitchFamily="34" charset="0"/>
              </a:rPr>
              <a:t>Bạn</a:t>
            </a:r>
            <a:r>
              <a:rPr lang="en-US" sz="4000" dirty="0">
                <a:ea typeface="Calibri" panose="020F0502020204030204" pitchFamily="34" charset="0"/>
              </a:rPr>
              <a:t> Nam </a:t>
            </a:r>
            <a:r>
              <a:rPr lang="en-US" sz="4000" dirty="0" err="1">
                <a:ea typeface="Calibri" panose="020F0502020204030204" pitchFamily="34" charset="0"/>
              </a:rPr>
              <a:t>viết</a:t>
            </a:r>
            <a:r>
              <a:rPr lang="en-US" sz="4000" dirty="0">
                <a:ea typeface="Calibri" panose="020F0502020204030204" pitchFamily="34" charset="0"/>
              </a:rPr>
              <a:t> </a:t>
            </a:r>
            <a:r>
              <a:rPr lang="en-US" sz="4000" dirty="0" err="1" smtClean="0">
                <a:ea typeface="Calibri" panose="020F0502020204030204" pitchFamily="34" charset="0"/>
              </a:rPr>
              <a:t>sai</a:t>
            </a:r>
            <a:r>
              <a:rPr lang="en-US" sz="4000" dirty="0" smtClean="0"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 smtClean="0">
                <a:ea typeface="Calibri" panose="020F0502020204030204" pitchFamily="34" charset="0"/>
              </a:rPr>
              <a:t>Vì</a:t>
            </a:r>
            <a:r>
              <a:rPr lang="en-US" sz="4000" dirty="0" smtClean="0">
                <a:ea typeface="Calibri" panose="020F0502020204030204" pitchFamily="34" charset="0"/>
              </a:rPr>
              <a:t> </a:t>
            </a:r>
            <a:r>
              <a:rPr lang="en-US" sz="4000" dirty="0" err="1" smtClean="0">
                <a:ea typeface="Calibri" panose="020F0502020204030204" pitchFamily="34" charset="0"/>
              </a:rPr>
              <a:t>phần</a:t>
            </a:r>
            <a:r>
              <a:rPr lang="en-US" sz="4000" dirty="0" smtClean="0">
                <a:ea typeface="Calibri" panose="020F0502020204030204" pitchFamily="34" charset="0"/>
              </a:rPr>
              <a:t> </a:t>
            </a:r>
            <a:r>
              <a:rPr lang="en-US" sz="4000" dirty="0" err="1">
                <a:ea typeface="Calibri" panose="020F0502020204030204" pitchFamily="34" charset="0"/>
              </a:rPr>
              <a:t>tử</a:t>
            </a:r>
            <a:r>
              <a:rPr lang="en-US" sz="4000" dirty="0">
                <a:ea typeface="Calibri" panose="020F0502020204030204" pitchFamily="34" charset="0"/>
              </a:rPr>
              <a:t> A, </a:t>
            </a:r>
            <a:r>
              <a:rPr lang="en-US" sz="4000" dirty="0" err="1">
                <a:ea typeface="Calibri" panose="020F0502020204030204" pitchFamily="34" charset="0"/>
              </a:rPr>
              <a:t>phần</a:t>
            </a:r>
            <a:r>
              <a:rPr lang="en-US" sz="4000" dirty="0">
                <a:ea typeface="Calibri" panose="020F0502020204030204" pitchFamily="34" charset="0"/>
              </a:rPr>
              <a:t> </a:t>
            </a:r>
            <a:r>
              <a:rPr lang="en-US" sz="4000" dirty="0" err="1">
                <a:ea typeface="Calibri" panose="020F0502020204030204" pitchFamily="34" charset="0"/>
              </a:rPr>
              <a:t>tử</a:t>
            </a:r>
            <a:r>
              <a:rPr lang="en-US" sz="4000" dirty="0">
                <a:ea typeface="Calibri" panose="020F0502020204030204" pitchFamily="34" charset="0"/>
              </a:rPr>
              <a:t> N </a:t>
            </a:r>
            <a:r>
              <a:rPr lang="en-US" sz="4000" dirty="0" err="1">
                <a:ea typeface="Calibri" panose="020F0502020204030204" pitchFamily="34" charset="0"/>
              </a:rPr>
              <a:t>đã</a:t>
            </a:r>
            <a:r>
              <a:rPr lang="en-US" sz="4000" dirty="0">
                <a:ea typeface="Calibri" panose="020F0502020204030204" pitchFamily="34" charset="0"/>
              </a:rPr>
              <a:t> </a:t>
            </a:r>
            <a:r>
              <a:rPr lang="en-US" sz="4000" dirty="0" err="1">
                <a:ea typeface="Calibri" panose="020F0502020204030204" pitchFamily="34" charset="0"/>
              </a:rPr>
              <a:t>được</a:t>
            </a:r>
            <a:r>
              <a:rPr lang="en-US" sz="4000" dirty="0">
                <a:ea typeface="Calibri" panose="020F0502020204030204" pitchFamily="34" charset="0"/>
              </a:rPr>
              <a:t> </a:t>
            </a:r>
            <a:r>
              <a:rPr lang="en-US" sz="4000" dirty="0" err="1">
                <a:ea typeface="Calibri" panose="020F0502020204030204" pitchFamily="34" charset="0"/>
              </a:rPr>
              <a:t>viết</a:t>
            </a:r>
            <a:r>
              <a:rPr lang="en-US" sz="4000" dirty="0">
                <a:ea typeface="Calibri" panose="020F0502020204030204" pitchFamily="34" charset="0"/>
              </a:rPr>
              <a:t> 2 </a:t>
            </a:r>
            <a:r>
              <a:rPr lang="en-US" sz="4000" dirty="0" err="1">
                <a:ea typeface="Calibri" panose="020F0502020204030204" pitchFamily="34" charset="0"/>
              </a:rPr>
              <a:t>lần</a:t>
            </a:r>
            <a:r>
              <a:rPr lang="en-US" sz="4000" dirty="0">
                <a:ea typeface="Calibri" panose="020F0502020204030204" pitchFamily="34" charset="0"/>
              </a:rPr>
              <a:t>.</a:t>
            </a:r>
            <a:endParaRPr lang="vi-VN" sz="40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92480" y="811078"/>
            <a:ext cx="10058400" cy="14507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i="1" u="sng" dirty="0" err="1" smtClean="0"/>
              <a:t>Trả</a:t>
            </a:r>
            <a:r>
              <a:rPr lang="en-US" i="1" u="sng" dirty="0" smtClean="0"/>
              <a:t> </a:t>
            </a:r>
            <a:r>
              <a:rPr lang="en-US" i="1" u="sng" dirty="0" err="1" smtClean="0"/>
              <a:t>lời</a:t>
            </a:r>
            <a:r>
              <a:rPr lang="en-US" i="1" u="sng" dirty="0" smtClean="0"/>
              <a:t>: </a:t>
            </a:r>
            <a:endParaRPr lang="vi-VN" i="1" u="sng" dirty="0"/>
          </a:p>
        </p:txBody>
      </p:sp>
    </p:spTree>
    <p:extLst>
      <p:ext uri="{BB962C8B-B14F-4D97-AF65-F5344CB8AC3E}">
        <p14:creationId xmlns:p14="http://schemas.microsoft.com/office/powerpoint/2010/main" val="337822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0" y="98474"/>
                <a:ext cx="12192000" cy="6231988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50000"/>
                  </a:lnSpc>
                </a:pPr>
                <a:r>
                  <a:rPr lang="en-US" sz="3200" b="1" i="1" u="sng" dirty="0" err="1" smtClean="0">
                    <a:solidFill>
                      <a:schemeClr val="tx1"/>
                    </a:solidFill>
                  </a:rPr>
                  <a:t>Chú</a:t>
                </a:r>
                <a:r>
                  <a:rPr lang="en-US" sz="3200" b="1" i="1" u="sng" dirty="0" smtClean="0">
                    <a:solidFill>
                      <a:schemeClr val="tx1"/>
                    </a:solidFill>
                  </a:rPr>
                  <a:t> ý: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3200" b="1" dirty="0" smtClean="0">
                    <a:solidFill>
                      <a:schemeClr val="tx1"/>
                    </a:solidFill>
                  </a:rPr>
                  <a:t>1.</a:t>
                </a:r>
                <a:r>
                  <a:rPr lang="en-US" sz="32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nl-NL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nl-NL" sz="3200" dirty="0">
                    <a:solidFill>
                      <a:schemeClr val="tx1"/>
                    </a:solidFill>
                  </a:rPr>
                  <a:t> là tập hợp số tự nhiên 0; 1; 2; 3;... Ta </a:t>
                </a:r>
                <a:r>
                  <a:rPr lang="nl-NL" sz="3200" dirty="0" smtClean="0">
                    <a:solidFill>
                      <a:schemeClr val="tx1"/>
                    </a:solidFill>
                  </a:rPr>
                  <a:t>viết </a:t>
                </a:r>
                <a:r>
                  <a:rPr lang="nl-NL" sz="3200" dirty="0">
                    <a:solidFill>
                      <a:schemeClr val="tx1"/>
                    </a:solidFill>
                  </a:rPr>
                  <a:t>tập </a:t>
                </a:r>
                <a14:m>
                  <m:oMath xmlns:m="http://schemas.openxmlformats.org/officeDocument/2006/math">
                    <m:r>
                      <a:rPr lang="nl-NL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nl-NL" sz="3200" dirty="0">
                    <a:solidFill>
                      <a:schemeClr val="tx1"/>
                    </a:solidFill>
                  </a:rPr>
                  <a:t> như sau: </a:t>
                </a:r>
                <a:endParaRPr lang="nl-NL" sz="3200" dirty="0" smtClean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nl-NL" sz="3200" dirty="0">
                    <a:solidFill>
                      <a:schemeClr val="tx1"/>
                    </a:solidFill>
                  </a:rPr>
                  <a:t> </a:t>
                </a:r>
                <a:r>
                  <a:rPr lang="nl-NL" sz="3200">
                    <a:solidFill>
                      <a:schemeClr val="tx1"/>
                    </a:solidFill>
                  </a:rPr>
                  <a:t>= </a:t>
                </a:r>
                <a:r>
                  <a:rPr lang="nl-NL" sz="3200" smtClean="0">
                    <a:solidFill>
                      <a:schemeClr val="tx1"/>
                    </a:solidFill>
                  </a:rPr>
                  <a:t>{0</a:t>
                </a:r>
                <a:r>
                  <a:rPr lang="nl-NL" sz="3200" dirty="0">
                    <a:solidFill>
                      <a:schemeClr val="tx1"/>
                    </a:solidFill>
                  </a:rPr>
                  <a:t>; 1; 2; 3</a:t>
                </a:r>
                <a:r>
                  <a:rPr lang="nl-NL" sz="3200" dirty="0" smtClean="0">
                    <a:solidFill>
                      <a:schemeClr val="tx1"/>
                    </a:solidFill>
                  </a:rPr>
                  <a:t>;...}</a:t>
                </a:r>
                <a:endParaRPr lang="en-US" sz="3200" dirty="0">
                  <a:solidFill>
                    <a:schemeClr val="tx1"/>
                  </a:solidFill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3200" b="1" dirty="0">
                    <a:solidFill>
                      <a:schemeClr val="tx1"/>
                    </a:solidFill>
                  </a:rPr>
                  <a:t>2</a:t>
                </a:r>
                <a:r>
                  <a:rPr lang="nl-NL" sz="3200" dirty="0">
                    <a:solidFill>
                      <a:schemeClr val="tx1"/>
                    </a:solidFill>
                  </a:rPr>
                  <a:t>. Viết n </a:t>
                </a:r>
                <a14:m>
                  <m:oMath xmlns:m="http://schemas.openxmlformats.org/officeDocument/2006/math">
                    <m:r>
                      <a:rPr lang="nl-NL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32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nl-NL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nl-NL" sz="3200" dirty="0">
                    <a:solidFill>
                      <a:schemeClr val="tx1"/>
                    </a:solidFill>
                  </a:rPr>
                  <a:t> có nghĩa n là một số tự nhiên. </a:t>
                </a:r>
                <a:endParaRPr lang="nl-NL" sz="3200" dirty="0" smtClean="0">
                  <a:solidFill>
                    <a:schemeClr val="tx1"/>
                  </a:solidFill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3200" dirty="0" smtClean="0">
                    <a:solidFill>
                      <a:schemeClr val="tx1"/>
                    </a:solidFill>
                  </a:rPr>
                  <a:t>Chẳng hạn tập </a:t>
                </a:r>
                <a:r>
                  <a:rPr lang="nl-NL" sz="3200" dirty="0">
                    <a:solidFill>
                      <a:schemeClr val="tx1"/>
                    </a:solidFill>
                  </a:rPr>
                  <a:t>P các số tự nhiên nhỏ hơn 6 có thể viết là:</a:t>
                </a:r>
                <a:endParaRPr lang="en-US" sz="320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nl-NL" sz="3200" b="1" dirty="0">
                    <a:solidFill>
                      <a:schemeClr val="tx1"/>
                    </a:solidFill>
                  </a:rPr>
                  <a:t>P</a:t>
                </a:r>
                <a:r>
                  <a:rPr lang="nl-NL" sz="3200" dirty="0">
                    <a:solidFill>
                      <a:schemeClr val="tx1"/>
                    </a:solidFill>
                  </a:rPr>
                  <a:t> </a:t>
                </a:r>
                <a:r>
                  <a:rPr lang="nl-NL" sz="3200">
                    <a:solidFill>
                      <a:schemeClr val="tx1"/>
                    </a:solidFill>
                  </a:rPr>
                  <a:t>= </a:t>
                </a:r>
                <a:r>
                  <a:rPr lang="nl-NL" sz="3200" smtClean="0">
                    <a:solidFill>
                      <a:schemeClr val="tx1"/>
                    </a:solidFill>
                  </a:rPr>
                  <a:t>{n </a:t>
                </a:r>
                <a:r>
                  <a:rPr lang="nl-NL" sz="3200" dirty="0">
                    <a:solidFill>
                      <a:schemeClr val="tx1"/>
                    </a:solidFill>
                  </a:rPr>
                  <a:t>| n </a:t>
                </a:r>
                <a14:m>
                  <m:oMath xmlns:m="http://schemas.openxmlformats.org/officeDocument/2006/math">
                    <m:r>
                      <a:rPr lang="nl-NL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32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nl-NL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nl-NL" sz="3200" dirty="0">
                    <a:solidFill>
                      <a:schemeClr val="tx1"/>
                    </a:solidFill>
                  </a:rPr>
                  <a:t>, n </a:t>
                </a:r>
                <a:r>
                  <a:rPr lang="nl-NL" sz="3200">
                    <a:solidFill>
                      <a:schemeClr val="tx1"/>
                    </a:solidFill>
                  </a:rPr>
                  <a:t>&lt; </a:t>
                </a:r>
                <a:r>
                  <a:rPr lang="nl-NL" sz="3200" smtClean="0">
                    <a:solidFill>
                      <a:schemeClr val="tx1"/>
                    </a:solidFill>
                  </a:rPr>
                  <a:t>6}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r>
                  <a:rPr lang="nl-NL" sz="3200" smtClean="0">
                    <a:solidFill>
                      <a:schemeClr val="tx1"/>
                    </a:solidFill>
                  </a:rPr>
                  <a:t>hoặc </a:t>
                </a:r>
                <a:r>
                  <a:rPr lang="nl-NL" sz="3200" b="1" dirty="0">
                    <a:solidFill>
                      <a:schemeClr val="tx1"/>
                    </a:solidFill>
                  </a:rPr>
                  <a:t>P</a:t>
                </a:r>
                <a:r>
                  <a:rPr lang="nl-NL" sz="3200" dirty="0">
                    <a:solidFill>
                      <a:schemeClr val="tx1"/>
                    </a:solidFill>
                  </a:rPr>
                  <a:t> = {n </a:t>
                </a:r>
                <a14:m>
                  <m:oMath xmlns:m="http://schemas.openxmlformats.org/officeDocument/2006/math">
                    <m:r>
                      <a:rPr lang="nl-NL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32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nl-NL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nl-NL" sz="3200" dirty="0">
                    <a:solidFill>
                      <a:schemeClr val="tx1"/>
                    </a:solidFill>
                  </a:rPr>
                  <a:t>, n &lt; 6}</a:t>
                </a:r>
                <a:endParaRPr lang="en-US" sz="3200" dirty="0">
                  <a:solidFill>
                    <a:schemeClr val="tx1"/>
                  </a:solidFill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3200" b="1" dirty="0">
                    <a:solidFill>
                      <a:schemeClr val="tx1"/>
                    </a:solidFill>
                  </a:rPr>
                  <a:t>3. </a:t>
                </a:r>
                <a:r>
                  <a:rPr lang="nl-NL" sz="3200" dirty="0">
                    <a:solidFill>
                      <a:schemeClr val="tx1"/>
                    </a:solidFill>
                  </a:rPr>
                  <a:t>Ta dùng kí hiệu </a:t>
                </a:r>
                <a14:m>
                  <m:oMath xmlns:m="http://schemas.openxmlformats.org/officeDocument/2006/math">
                    <m:r>
                      <a:rPr lang="nl-NL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nl-NL" sz="3200" dirty="0">
                    <a:solidFill>
                      <a:schemeClr val="tx1"/>
                    </a:solidFill>
                  </a:rPr>
                  <a:t>­­* để chỉ tập hợp các số tự nhiên khác </a:t>
                </a:r>
                <a:r>
                  <a:rPr lang="nl-NL" sz="3200" dirty="0" smtClean="0">
                    <a:solidFill>
                      <a:schemeClr val="tx1"/>
                    </a:solidFill>
                  </a:rPr>
                  <a:t>0:</a:t>
                </a:r>
                <a:endParaRPr lang="en-US" sz="3200" i="1" dirty="0" smtClean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nl-NL" sz="3200" dirty="0">
                    <a:solidFill>
                      <a:schemeClr val="tx1"/>
                    </a:solidFill>
                  </a:rPr>
                  <a:t>­­* = { 1; 2; 3; ...}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8474"/>
                <a:ext cx="12192000" cy="6231988"/>
              </a:xfrm>
              <a:prstGeom prst="rect">
                <a:avLst/>
              </a:prstGeom>
              <a:blipFill>
                <a:blip r:embed="rId2"/>
                <a:stretch>
                  <a:fillRect l="-1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850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Horizontal Scroll 1"/>
              <p:cNvSpPr/>
              <p:nvPr/>
            </p:nvSpPr>
            <p:spPr>
              <a:xfrm>
                <a:off x="457201" y="140677"/>
                <a:ext cx="11342076" cy="5926016"/>
              </a:xfrm>
              <a:prstGeom prst="horizontalScroll">
                <a:avLst>
                  <a:gd name="adj" fmla="val 6233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en-US" sz="3600" b="1" u="sng" dirty="0" smtClean="0">
                    <a:solidFill>
                      <a:schemeClr val="tx1"/>
                    </a:solidFill>
                  </a:rPr>
                  <a:t>Luyện </a:t>
                </a:r>
                <a:r>
                  <a:rPr lang="en-US" sz="3600" b="1" u="sng" dirty="0" err="1" smtClean="0">
                    <a:solidFill>
                      <a:schemeClr val="tx1"/>
                    </a:solidFill>
                  </a:rPr>
                  <a:t>tập</a:t>
                </a:r>
                <a:r>
                  <a:rPr lang="en-US" sz="3600" b="1" u="sng" dirty="0" smtClean="0">
                    <a:solidFill>
                      <a:schemeClr val="tx1"/>
                    </a:solidFill>
                  </a:rPr>
                  <a:t> 2: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 err="1" smtClean="0">
                    <a:solidFill>
                      <a:schemeClr val="tx1"/>
                    </a:solidFill>
                  </a:rPr>
                  <a:t>Viết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</a:rPr>
                  <a:t>các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</a:rPr>
                  <a:t>tập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</a:rPr>
                  <a:t>hợp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</a:rPr>
                  <a:t>sau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</a:rPr>
                  <a:t>bằng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</a:rPr>
                  <a:t>cách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</a:rPr>
                  <a:t>liệt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</a:rPr>
                  <a:t>kê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</a:rPr>
                  <a:t>các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</a:rPr>
                  <a:t>phần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</a:rPr>
                  <a:t>tử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</a:rPr>
                  <a:t>của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</a:rPr>
                  <a:t>chúng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 smtClean="0">
                    <a:solidFill>
                      <a:schemeClr val="tx1"/>
                    </a:solidFill>
                  </a:rPr>
                  <a:t>A </a:t>
                </a:r>
                <a:r>
                  <a:rPr lang="en-US" sz="3600" smtClean="0">
                    <a:solidFill>
                      <a:schemeClr val="tx1"/>
                    </a:solidFill>
                  </a:rPr>
                  <a:t>= {x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  <m:r>
                      <a:rPr lang="en-US" sz="36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x &lt; 5}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3600" dirty="0" smtClean="0">
                    <a:solidFill>
                      <a:schemeClr val="tx1"/>
                    </a:solidFill>
                  </a:rPr>
                  <a:t>B </a:t>
                </a:r>
                <a:r>
                  <a:rPr lang="en-US" sz="3600" smtClean="0">
                    <a:solidFill>
                      <a:schemeClr val="tx1"/>
                    </a:solidFill>
                  </a:rPr>
                  <a:t>= {x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ℕ</m:t>
                        </m:r>
                      </m:e>
                      <m:sup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36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</a:rPr>
                  <a:t> x &lt; </a:t>
                </a:r>
                <a:r>
                  <a:rPr lang="en-US" sz="3600">
                    <a:solidFill>
                      <a:schemeClr val="tx1"/>
                    </a:solidFill>
                  </a:rPr>
                  <a:t>5</a:t>
                </a:r>
                <a:r>
                  <a:rPr lang="en-US" sz="3600" smtClean="0">
                    <a:solidFill>
                      <a:schemeClr val="tx1"/>
                    </a:solidFill>
                  </a:rPr>
                  <a:t>}</a:t>
                </a:r>
                <a:endParaRPr lang="en-US" sz="3600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vi-VN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Horizontal Scroll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1" y="140677"/>
                <a:ext cx="11342076" cy="5926016"/>
              </a:xfrm>
              <a:prstGeom prst="horizontalScroll">
                <a:avLst>
                  <a:gd name="adj" fmla="val 6233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781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22176" y="861648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err="1" smtClean="0"/>
              <a:t>Giải</a:t>
            </a:r>
            <a:r>
              <a:rPr lang="en-US" sz="4400" b="1" u="sng" dirty="0" smtClean="0"/>
              <a:t>:</a:t>
            </a:r>
            <a:endParaRPr lang="vi-VN" sz="4400" b="1" u="sng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02676" y="2268415"/>
                <a:ext cx="11002108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4800" dirty="0"/>
                  <a:t>A </a:t>
                </a:r>
                <a:r>
                  <a:rPr lang="en-US" sz="4800"/>
                  <a:t>= </a:t>
                </a:r>
                <a:r>
                  <a:rPr lang="en-US" sz="4800" smtClean="0"/>
                  <a:t>{x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4800" dirty="0"/>
                  <a:t> </a:t>
                </a:r>
                <a14:m>
                  <m:oMath xmlns:m="http://schemas.openxmlformats.org/officeDocument/2006/math">
                    <m:r>
                      <a:rPr lang="en-US" sz="4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  <m:r>
                      <a:rPr lang="en-US" sz="48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sz="4800" dirty="0"/>
                  <a:t> x &lt; 5</a:t>
                </a:r>
                <a:r>
                  <a:rPr lang="en-US" sz="4800" dirty="0" smtClean="0"/>
                  <a:t>} </a:t>
                </a:r>
                <a:r>
                  <a:rPr lang="en-US" sz="4800" smtClean="0"/>
                  <a:t>= {0</a:t>
                </a:r>
                <a:r>
                  <a:rPr lang="en-US" sz="4800" dirty="0"/>
                  <a:t>; 1; 2; 3; 4}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sz="4800" dirty="0"/>
                  <a:t>B </a:t>
                </a:r>
                <a:r>
                  <a:rPr lang="en-US" sz="4800" smtClean="0"/>
                  <a:t>= {x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4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ℕ</m:t>
                        </m:r>
                      </m:e>
                      <m:sup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48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sz="4800" dirty="0"/>
                  <a:t> x &lt; 5</a:t>
                </a:r>
                <a:r>
                  <a:rPr lang="en-US" sz="4800" dirty="0" smtClean="0"/>
                  <a:t>} </a:t>
                </a:r>
                <a:r>
                  <a:rPr lang="en-US" sz="4800" smtClean="0"/>
                  <a:t>=</a:t>
                </a:r>
                <a:r>
                  <a:rPr lang="en-US" sz="4800"/>
                  <a:t> </a:t>
                </a:r>
                <a:r>
                  <a:rPr lang="en-US" sz="4800" smtClean="0"/>
                  <a:t>{1</a:t>
                </a:r>
                <a:r>
                  <a:rPr lang="en-US" sz="4800" dirty="0"/>
                  <a:t>; 2; 3; 4}</a:t>
                </a:r>
              </a:p>
              <a:p>
                <a:pPr>
                  <a:lnSpc>
                    <a:spcPct val="200000"/>
                  </a:lnSpc>
                </a:pPr>
                <a:endParaRPr lang="vi-VN" sz="3600" dirty="0" smtClean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676" y="2268415"/>
                <a:ext cx="11002108" cy="4154984"/>
              </a:xfrm>
              <a:prstGeom prst="rect">
                <a:avLst/>
              </a:prstGeom>
              <a:blipFill>
                <a:blip r:embed="rId2"/>
                <a:stretch>
                  <a:fillRect l="-2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955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253217" y="235633"/>
            <a:ext cx="11197883" cy="5700933"/>
            <a:chOff x="231534" y="296182"/>
            <a:chExt cx="11740072" cy="6342702"/>
          </a:xfrm>
        </p:grpSpPr>
        <p:grpSp>
          <p:nvGrpSpPr>
            <p:cNvPr id="23" name="Group 22"/>
            <p:cNvGrpSpPr/>
            <p:nvPr/>
          </p:nvGrpSpPr>
          <p:grpSpPr>
            <a:xfrm>
              <a:off x="231534" y="296182"/>
              <a:ext cx="11740072" cy="6342702"/>
              <a:chOff x="231534" y="296182"/>
              <a:chExt cx="11740072" cy="6342702"/>
            </a:xfrm>
          </p:grpSpPr>
          <p:sp>
            <p:nvSpPr>
              <p:cNvPr id="2" name="Horizontal Scroll 1"/>
              <p:cNvSpPr/>
              <p:nvPr/>
            </p:nvSpPr>
            <p:spPr>
              <a:xfrm>
                <a:off x="231534" y="296182"/>
                <a:ext cx="11740072" cy="6342702"/>
              </a:xfrm>
              <a:prstGeom prst="horizontalScroll">
                <a:avLst>
                  <a:gd name="adj" fmla="val 8046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3600" b="1" u="sng" dirty="0">
                  <a:solidFill>
                    <a:schemeClr val="tx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TextBox 5"/>
                  <p:cNvSpPr txBox="1"/>
                  <p:nvPr/>
                </p:nvSpPr>
                <p:spPr>
                  <a:xfrm>
                    <a:off x="1477109" y="1055077"/>
                    <a:ext cx="10269414" cy="286232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3600" b="1" u="sng" dirty="0"/>
                      <a:t>Luyện </a:t>
                    </a:r>
                    <a:r>
                      <a:rPr lang="en-US" sz="3600" b="1" u="sng" dirty="0" err="1"/>
                      <a:t>tập</a:t>
                    </a:r>
                    <a:r>
                      <a:rPr lang="en-US" sz="3600" b="1" u="sng" dirty="0"/>
                      <a:t> 3:</a:t>
                    </a:r>
                  </a:p>
                  <a:p>
                    <a:pPr algn="just"/>
                    <a:r>
                      <a:rPr lang="en-US" sz="3600" dirty="0" err="1"/>
                      <a:t>Gọi</a:t>
                    </a:r>
                    <a:r>
                      <a:rPr lang="en-US" sz="3600" dirty="0"/>
                      <a:t> M </a:t>
                    </a:r>
                    <a:r>
                      <a:rPr lang="en-US" sz="3600" dirty="0" err="1"/>
                      <a:t>là</a:t>
                    </a:r>
                    <a:r>
                      <a:rPr lang="en-US" sz="3600" dirty="0"/>
                      <a:t> </a:t>
                    </a:r>
                    <a:r>
                      <a:rPr lang="en-US" sz="3600" dirty="0" err="1"/>
                      <a:t>tập</a:t>
                    </a:r>
                    <a:r>
                      <a:rPr lang="en-US" sz="3600" dirty="0"/>
                      <a:t> </a:t>
                    </a:r>
                    <a:r>
                      <a:rPr lang="en-US" sz="3600" dirty="0" err="1"/>
                      <a:t>hợp</a:t>
                    </a:r>
                    <a:r>
                      <a:rPr lang="en-US" sz="3600" dirty="0"/>
                      <a:t> </a:t>
                    </a:r>
                    <a:r>
                      <a:rPr lang="en-US" sz="3600" dirty="0" err="1"/>
                      <a:t>các</a:t>
                    </a:r>
                    <a:r>
                      <a:rPr lang="en-US" sz="3600" dirty="0"/>
                      <a:t> </a:t>
                    </a:r>
                    <a:r>
                      <a:rPr lang="en-US" sz="3600" dirty="0" err="1"/>
                      <a:t>số</a:t>
                    </a:r>
                    <a:r>
                      <a:rPr lang="en-US" sz="3600" dirty="0"/>
                      <a:t> </a:t>
                    </a:r>
                    <a:r>
                      <a:rPr lang="en-US" sz="3600" dirty="0" err="1"/>
                      <a:t>tự</a:t>
                    </a:r>
                    <a:r>
                      <a:rPr lang="en-US" sz="3600" dirty="0"/>
                      <a:t> </a:t>
                    </a:r>
                    <a:r>
                      <a:rPr lang="en-US" sz="3600" dirty="0" err="1"/>
                      <a:t>nhiên</a:t>
                    </a:r>
                    <a:r>
                      <a:rPr lang="en-US" sz="3600" dirty="0"/>
                      <a:t> </a:t>
                    </a:r>
                    <a:r>
                      <a:rPr lang="en-US" sz="3600" dirty="0" err="1"/>
                      <a:t>lớn</a:t>
                    </a:r>
                    <a:r>
                      <a:rPr lang="en-US" sz="3600" dirty="0"/>
                      <a:t> </a:t>
                    </a:r>
                    <a:r>
                      <a:rPr lang="en-US" sz="3600" dirty="0" err="1"/>
                      <a:t>hơn</a:t>
                    </a:r>
                    <a:r>
                      <a:rPr lang="en-US" sz="3600" dirty="0"/>
                      <a:t> 6 </a:t>
                    </a:r>
                    <a:r>
                      <a:rPr lang="en-US" sz="3600" dirty="0" err="1"/>
                      <a:t>và</a:t>
                    </a:r>
                    <a:r>
                      <a:rPr lang="en-US" sz="3600" dirty="0"/>
                      <a:t> </a:t>
                    </a:r>
                    <a:r>
                      <a:rPr lang="en-US" sz="3600" dirty="0" err="1"/>
                      <a:t>nhỏ</a:t>
                    </a:r>
                    <a:r>
                      <a:rPr lang="en-US" sz="3600" dirty="0"/>
                      <a:t> </a:t>
                    </a:r>
                    <a:r>
                      <a:rPr lang="en-US" sz="3600" dirty="0" err="1"/>
                      <a:t>hơn</a:t>
                    </a:r>
                    <a:r>
                      <a:rPr lang="en-US" sz="3600" dirty="0"/>
                      <a:t> 10.</a:t>
                    </a:r>
                  </a:p>
                  <a:p>
                    <a:pPr marL="742950" indent="-742950" algn="just">
                      <a:buAutoNum type="alphaLcParenR"/>
                    </a:pPr>
                    <a:r>
                      <a:rPr lang="en-US" sz="3600" dirty="0" err="1" smtClean="0"/>
                      <a:t>Thay</a:t>
                    </a:r>
                    <a:r>
                      <a:rPr lang="en-US" sz="3600" dirty="0" smtClean="0"/>
                      <a:t> </a:t>
                    </a:r>
                    <a:r>
                      <a:rPr lang="en-US" sz="3600" dirty="0" err="1"/>
                      <a:t>thế</a:t>
                    </a:r>
                    <a:r>
                      <a:rPr lang="en-US" sz="3600" dirty="0"/>
                      <a:t> </a:t>
                    </a:r>
                    <a:r>
                      <a:rPr lang="en-US" sz="3600" dirty="0" err="1"/>
                      <a:t>dấu</a:t>
                    </a:r>
                    <a:r>
                      <a:rPr lang="en-US" sz="3600" dirty="0"/>
                      <a:t> “?” </a:t>
                    </a:r>
                    <a:r>
                      <a:rPr lang="en-US" sz="3600" dirty="0" err="1"/>
                      <a:t>bằng</a:t>
                    </a:r>
                    <a:r>
                      <a:rPr lang="en-US" sz="3600" dirty="0"/>
                      <a:t> </a:t>
                    </a:r>
                    <a:r>
                      <a:rPr lang="en-US" sz="3600" dirty="0" err="1"/>
                      <a:t>dấu</a:t>
                    </a:r>
                    <a:r>
                      <a:rPr lang="en-US" sz="3600" dirty="0"/>
                      <a:t> </a:t>
                    </a:r>
                    <a14:m>
                      <m:oMath xmlns:m="http://schemas.openxmlformats.org/officeDocument/2006/math"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oMath>
                    </a14:m>
                    <a:r>
                      <a:rPr lang="en-US" sz="3600" dirty="0"/>
                      <a:t> </a:t>
                    </a:r>
                    <a:r>
                      <a:rPr lang="en-US" sz="3600" dirty="0" err="1"/>
                      <a:t>hoặc</a:t>
                    </a:r>
                    <a:r>
                      <a:rPr lang="en-US" sz="3600" dirty="0"/>
                      <a:t> </a:t>
                    </a:r>
                    <a14:m>
                      <m:oMath xmlns:m="http://schemas.openxmlformats.org/officeDocument/2006/math"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∉</m:t>
                        </m:r>
                      </m:oMath>
                    </a14:m>
                    <a:r>
                      <a:rPr lang="en-US" sz="3600" dirty="0"/>
                      <a:t> </a:t>
                    </a:r>
                    <a:r>
                      <a:rPr lang="en-US" sz="3600" dirty="0" smtClean="0"/>
                      <a:t>:</a:t>
                    </a:r>
                  </a:p>
                  <a:p>
                    <a:pPr algn="just"/>
                    <a:endParaRPr lang="en-US" sz="3600" dirty="0"/>
                  </a:p>
                </p:txBody>
              </p:sp>
            </mc:Choice>
            <mc:Fallback xmlns="">
              <p:sp>
                <p:nvSpPr>
                  <p:cNvPr id="6" name="TextBox 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77109" y="1055077"/>
                    <a:ext cx="10269414" cy="2862322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l="-1780" t="-3191" r="-178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6" name="Group 15"/>
              <p:cNvGrpSpPr/>
              <p:nvPr/>
            </p:nvGrpSpPr>
            <p:grpSpPr>
              <a:xfrm>
                <a:off x="1688124" y="3622431"/>
                <a:ext cx="1670540" cy="646331"/>
                <a:chOff x="1688124" y="3622431"/>
                <a:chExt cx="1670540" cy="646331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1688124" y="3622431"/>
                  <a:ext cx="47478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 smtClean="0"/>
                    <a:t>5       </a:t>
                  </a:r>
                  <a:endParaRPr lang="vi-VN" sz="3600" dirty="0" smtClean="0"/>
                </a:p>
              </p:txBody>
            </p:sp>
            <p:sp>
              <p:nvSpPr>
                <p:cNvPr id="9" name="TextBox 8"/>
                <p:cNvSpPr txBox="1"/>
                <p:nvPr/>
              </p:nvSpPr>
              <p:spPr>
                <a:xfrm>
                  <a:off x="2162909" y="3622431"/>
                  <a:ext cx="668214" cy="646331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3600" dirty="0" smtClean="0"/>
                    <a:t>?</a:t>
                  </a:r>
                  <a:endParaRPr lang="vi-VN" sz="3600" dirty="0" smtClean="0"/>
                </a:p>
              </p:txBody>
            </p:sp>
            <p:sp>
              <p:nvSpPr>
                <p:cNvPr id="15" name="TextBox 14"/>
                <p:cNvSpPr txBox="1"/>
                <p:nvPr/>
              </p:nvSpPr>
              <p:spPr>
                <a:xfrm>
                  <a:off x="2883879" y="3622431"/>
                  <a:ext cx="47478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/>
                    <a:t>M</a:t>
                  </a:r>
                  <a:r>
                    <a:rPr lang="en-US" sz="3600" dirty="0" smtClean="0"/>
                    <a:t>       </a:t>
                  </a:r>
                  <a:endParaRPr lang="vi-VN" sz="3600" dirty="0" smtClean="0"/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>
                <a:off x="4290647" y="3622430"/>
                <a:ext cx="1670540" cy="646331"/>
                <a:chOff x="1688124" y="3622431"/>
                <a:chExt cx="1670540" cy="646331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1688124" y="3622431"/>
                  <a:ext cx="47478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/>
                    <a:t>9</a:t>
                  </a:r>
                  <a:r>
                    <a:rPr lang="en-US" sz="3600" dirty="0" smtClean="0"/>
                    <a:t>       </a:t>
                  </a:r>
                  <a:endParaRPr lang="vi-VN" sz="3600" dirty="0" smtClean="0"/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2162909" y="3622431"/>
                  <a:ext cx="668214" cy="646331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3600" dirty="0" smtClean="0"/>
                    <a:t>?</a:t>
                  </a:r>
                  <a:endParaRPr lang="vi-VN" sz="3600" dirty="0" smtClean="0"/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2883879" y="3622431"/>
                  <a:ext cx="47478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/>
                    <a:t>M</a:t>
                  </a:r>
                  <a:r>
                    <a:rPr lang="en-US" sz="3600" dirty="0" smtClean="0"/>
                    <a:t>       </a:t>
                  </a:r>
                  <a:endParaRPr lang="vi-VN" sz="3600" dirty="0" smtClean="0"/>
                </a:p>
              </p:txBody>
            </p:sp>
          </p:grpSp>
          <p:sp>
            <p:nvSpPr>
              <p:cNvPr id="22" name="TextBox 21"/>
              <p:cNvSpPr txBox="1"/>
              <p:nvPr/>
            </p:nvSpPr>
            <p:spPr>
              <a:xfrm>
                <a:off x="3683976" y="3622429"/>
                <a:ext cx="4220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/>
                  <a:t>;</a:t>
                </a:r>
                <a:endParaRPr lang="vi-VN" sz="3600" dirty="0" smtClean="0"/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1688124" y="4800600"/>
              <a:ext cx="80713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/>
                <a:t>b) </a:t>
              </a:r>
              <a:r>
                <a:rPr lang="en-US" sz="3600" dirty="0" err="1" smtClean="0"/>
                <a:t>Mô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tả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tập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hợp</a:t>
              </a:r>
              <a:r>
                <a:rPr lang="en-US" sz="3600" dirty="0" smtClean="0"/>
                <a:t> M </a:t>
              </a:r>
              <a:r>
                <a:rPr lang="en-US" sz="3600" dirty="0" err="1" smtClean="0"/>
                <a:t>bằng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hai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cách</a:t>
              </a:r>
              <a:r>
                <a:rPr lang="en-US" sz="3600" dirty="0" smtClean="0"/>
                <a:t>.</a:t>
              </a:r>
              <a:endParaRPr lang="vi-VN" sz="36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90558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22176" y="861648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err="1" smtClean="0"/>
              <a:t>Giải</a:t>
            </a:r>
            <a:r>
              <a:rPr lang="en-US" sz="4400" b="1" u="sng" dirty="0" smtClean="0"/>
              <a:t>:</a:t>
            </a:r>
            <a:endParaRPr lang="vi-VN" sz="4400" b="1" u="sng" dirty="0" smtClean="0"/>
          </a:p>
        </p:txBody>
      </p:sp>
      <p:grpSp>
        <p:nvGrpSpPr>
          <p:cNvPr id="21" name="Group 20"/>
          <p:cNvGrpSpPr/>
          <p:nvPr/>
        </p:nvGrpSpPr>
        <p:grpSpPr>
          <a:xfrm>
            <a:off x="1213339" y="2150218"/>
            <a:ext cx="8721970" cy="1779560"/>
            <a:chOff x="844062" y="2742030"/>
            <a:chExt cx="8721970" cy="1779560"/>
          </a:xfrm>
        </p:grpSpPr>
        <p:grpSp>
          <p:nvGrpSpPr>
            <p:cNvPr id="18" name="Group 17"/>
            <p:cNvGrpSpPr/>
            <p:nvPr/>
          </p:nvGrpSpPr>
          <p:grpSpPr>
            <a:xfrm>
              <a:off x="1743806" y="2901462"/>
              <a:ext cx="1702781" cy="1620128"/>
              <a:chOff x="1743806" y="2901462"/>
              <a:chExt cx="1702781" cy="1620128"/>
            </a:xfrm>
          </p:grpSpPr>
          <p:grpSp>
            <p:nvGrpSpPr>
              <p:cNvPr id="2" name="Group 1"/>
              <p:cNvGrpSpPr/>
              <p:nvPr/>
            </p:nvGrpSpPr>
            <p:grpSpPr>
              <a:xfrm>
                <a:off x="1776047" y="2901462"/>
                <a:ext cx="1670540" cy="646331"/>
                <a:chOff x="1688124" y="3622431"/>
                <a:chExt cx="1670540" cy="646331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1688124" y="3622431"/>
                  <a:ext cx="47478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 smtClean="0"/>
                    <a:t>5       </a:t>
                  </a:r>
                  <a:endParaRPr lang="vi-VN" sz="3600" dirty="0" smtClean="0"/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6" name="TextBox 5"/>
                    <p:cNvSpPr txBox="1"/>
                    <p:nvPr/>
                  </p:nvSpPr>
                  <p:spPr>
                    <a:xfrm>
                      <a:off x="2162909" y="3622431"/>
                      <a:ext cx="668214" cy="646331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vi-VN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∉</m:t>
                            </m:r>
                          </m:oMath>
                        </m:oMathPara>
                      </a14:m>
                      <a:endParaRPr lang="vi-VN" sz="3600" dirty="0" smtClean="0"/>
                    </a:p>
                  </p:txBody>
                </p:sp>
              </mc:Choice>
              <mc:Fallback>
                <p:sp>
                  <p:nvSpPr>
                    <p:cNvPr id="6" name="TextBox 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162909" y="3622431"/>
                      <a:ext cx="668214" cy="646331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/>
                      </a:stretch>
                    </a:blipFill>
                    <a:ln>
                      <a:solidFill>
                        <a:schemeClr val="tx1"/>
                      </a:solidFill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7" name="TextBox 6"/>
                <p:cNvSpPr txBox="1"/>
                <p:nvPr/>
              </p:nvSpPr>
              <p:spPr>
                <a:xfrm>
                  <a:off x="2883879" y="3622431"/>
                  <a:ext cx="47478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/>
                    <a:t>M</a:t>
                  </a:r>
                  <a:r>
                    <a:rPr lang="en-US" sz="3600" dirty="0" smtClean="0"/>
                    <a:t>       </a:t>
                  </a:r>
                  <a:endParaRPr lang="vi-VN" sz="3600" dirty="0" smtClean="0"/>
                </a:p>
              </p:txBody>
            </p:sp>
          </p:grpSp>
          <p:grpSp>
            <p:nvGrpSpPr>
              <p:cNvPr id="9" name="Group 8"/>
              <p:cNvGrpSpPr/>
              <p:nvPr/>
            </p:nvGrpSpPr>
            <p:grpSpPr>
              <a:xfrm>
                <a:off x="1743806" y="3875259"/>
                <a:ext cx="1670540" cy="646331"/>
                <a:chOff x="1688124" y="3622431"/>
                <a:chExt cx="1670540" cy="646331"/>
              </a:xfrm>
            </p:grpSpPr>
            <p:sp>
              <p:nvSpPr>
                <p:cNvPr id="10" name="TextBox 9"/>
                <p:cNvSpPr txBox="1"/>
                <p:nvPr/>
              </p:nvSpPr>
              <p:spPr>
                <a:xfrm>
                  <a:off x="1688124" y="3622431"/>
                  <a:ext cx="47478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 smtClean="0"/>
                    <a:t>9       </a:t>
                  </a:r>
                  <a:endParaRPr lang="vi-VN" sz="3600" dirty="0" smtClean="0"/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11" name="TextBox 10"/>
                    <p:cNvSpPr txBox="1"/>
                    <p:nvPr/>
                  </p:nvSpPr>
                  <p:spPr>
                    <a:xfrm>
                      <a:off x="2162909" y="3622431"/>
                      <a:ext cx="668214" cy="646331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vi-VN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</m:oMath>
                        </m:oMathPara>
                      </a14:m>
                      <a:endParaRPr lang="vi-VN" sz="3600" dirty="0" smtClean="0"/>
                    </a:p>
                  </p:txBody>
                </p:sp>
              </mc:Choice>
              <mc:Fallback>
                <p:sp>
                  <p:nvSpPr>
                    <p:cNvPr id="11" name="TextBox 1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162909" y="3622431"/>
                      <a:ext cx="668214" cy="646331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  <a:ln>
                      <a:solidFill>
                        <a:schemeClr val="tx1"/>
                      </a:solidFill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2" name="TextBox 11"/>
                <p:cNvSpPr txBox="1"/>
                <p:nvPr/>
              </p:nvSpPr>
              <p:spPr>
                <a:xfrm>
                  <a:off x="2883879" y="3622431"/>
                  <a:ext cx="47478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/>
                    <a:t>M</a:t>
                  </a:r>
                  <a:r>
                    <a:rPr lang="en-US" sz="3600" dirty="0" smtClean="0"/>
                    <a:t>       </a:t>
                  </a:r>
                  <a:endParaRPr lang="vi-VN" sz="3600" dirty="0" smtClean="0"/>
                </a:p>
              </p:txBody>
            </p:sp>
          </p:grpSp>
        </p:grpSp>
        <p:sp>
          <p:nvSpPr>
            <p:cNvPr id="20" name="TextBox 19"/>
            <p:cNvSpPr txBox="1"/>
            <p:nvPr/>
          </p:nvSpPr>
          <p:spPr>
            <a:xfrm>
              <a:off x="844062" y="2742030"/>
              <a:ext cx="872197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smtClean="0"/>
                <a:t>a</a:t>
              </a:r>
              <a:r>
                <a:rPr lang="en-US" sz="3600" smtClean="0"/>
                <a:t>)</a:t>
              </a:r>
            </a:p>
            <a:p>
              <a:endParaRPr lang="en-US" sz="3600" dirty="0"/>
            </a:p>
            <a:p>
              <a:r>
                <a:rPr lang="en-US" sz="3600" smtClean="0"/>
                <a:t> </a:t>
              </a:r>
              <a:endParaRPr lang="vi-VN" sz="3600" dirty="0" smtClean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213339" y="4257244"/>
                <a:ext cx="9882553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/>
                  <a:t>b) </a:t>
                </a:r>
                <a:r>
                  <a:rPr lang="en-US" sz="3600" i="1" u="sng" dirty="0" err="1" smtClean="0"/>
                  <a:t>Cách</a:t>
                </a:r>
                <a:r>
                  <a:rPr lang="en-US" sz="3600" i="1" u="sng" dirty="0" smtClean="0"/>
                  <a:t> 1:</a:t>
                </a:r>
                <a:r>
                  <a:rPr lang="en-US" sz="3600" dirty="0" smtClean="0"/>
                  <a:t>  M </a:t>
                </a:r>
                <a:r>
                  <a:rPr lang="en-US" sz="3600"/>
                  <a:t>= </a:t>
                </a:r>
                <a:r>
                  <a:rPr lang="en-US" sz="3600" smtClean="0"/>
                  <a:t>{x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  <m:r>
                      <a:rPr lang="en-US" sz="36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sz="3600" dirty="0"/>
                  <a:t> </a:t>
                </a:r>
                <a:r>
                  <a:rPr lang="en-US" sz="3600" dirty="0" smtClean="0"/>
                  <a:t>6 &lt; x &lt; 10} </a:t>
                </a:r>
                <a:r>
                  <a:rPr lang="en-US" sz="3600"/>
                  <a:t>= </a:t>
                </a:r>
                <a:r>
                  <a:rPr lang="en-US" sz="3600" smtClean="0"/>
                  <a:t>{7</a:t>
                </a:r>
                <a:r>
                  <a:rPr lang="en-US" sz="3600" dirty="0" smtClean="0"/>
                  <a:t>; 8; 9}</a:t>
                </a:r>
              </a:p>
              <a:p>
                <a:endParaRPr lang="en-US" sz="3600" dirty="0"/>
              </a:p>
              <a:p>
                <a:r>
                  <a:rPr lang="en-US" sz="3600" dirty="0" smtClean="0"/>
                  <a:t>    </a:t>
                </a:r>
                <a:r>
                  <a:rPr lang="en-US" sz="3600" i="1" u="sng" dirty="0" err="1" smtClean="0"/>
                  <a:t>Cách</a:t>
                </a:r>
                <a:r>
                  <a:rPr lang="en-US" sz="3600" i="1" u="sng" dirty="0" smtClean="0"/>
                  <a:t> 2:</a:t>
                </a:r>
                <a:r>
                  <a:rPr lang="en-US" sz="3600" dirty="0" smtClean="0"/>
                  <a:t>  </a:t>
                </a:r>
                <a:r>
                  <a:rPr lang="en-US" sz="3600" dirty="0"/>
                  <a:t>M </a:t>
                </a:r>
                <a:r>
                  <a:rPr lang="en-US" sz="3600" smtClean="0"/>
                  <a:t>= {7</a:t>
                </a:r>
                <a:r>
                  <a:rPr lang="en-US" sz="3600" dirty="0"/>
                  <a:t>; 8; 9}</a:t>
                </a:r>
              </a:p>
              <a:p>
                <a:endParaRPr lang="vi-VN" sz="3600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3339" y="4257244"/>
                <a:ext cx="9882553" cy="2308324"/>
              </a:xfrm>
              <a:prstGeom prst="rect">
                <a:avLst/>
              </a:prstGeom>
              <a:blipFill>
                <a:blip r:embed="rId4"/>
                <a:stretch>
                  <a:fillRect l="-1851" t="-39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107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/>
          <p:cNvSpPr/>
          <p:nvPr/>
        </p:nvSpPr>
        <p:spPr>
          <a:xfrm>
            <a:off x="1" y="0"/>
            <a:ext cx="5328138" cy="116058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/>
              <a:t>Luyện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tập</a:t>
            </a:r>
            <a:endParaRPr lang="vi-VN" sz="4800" b="1" dirty="0"/>
          </a:p>
        </p:txBody>
      </p:sp>
      <p:sp>
        <p:nvSpPr>
          <p:cNvPr id="23" name="Content Placeholder 2"/>
          <p:cNvSpPr>
            <a:spLocks noGrp="1"/>
          </p:cNvSpPr>
          <p:nvPr/>
        </p:nvSpPr>
        <p:spPr>
          <a:xfrm>
            <a:off x="687615" y="724390"/>
            <a:ext cx="10816771" cy="56399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81A2FC-281B-4473-83CC-409EA5DA0A50}"/>
              </a:ext>
            </a:extLst>
          </p:cNvPr>
          <p:cNvSpPr/>
          <p:nvPr/>
        </p:nvSpPr>
        <p:spPr>
          <a:xfrm>
            <a:off x="2349728" y="1216862"/>
            <a:ext cx="7810500" cy="1866900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CanUp">
              <a:avLst/>
            </a:prstTxWarp>
            <a:spAutoFit/>
            <a:scene3d>
              <a:camera prst="perspectiveRight"/>
              <a:lightRig rig="threePt" dir="t"/>
            </a:scene3d>
          </a:bodyPr>
          <a:lstStyle/>
          <a:p>
            <a:pPr algn="ctr"/>
            <a:r>
              <a:rPr lang="en-US" sz="6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Trò</a:t>
            </a:r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chơi</a:t>
            </a:r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trắc</a:t>
            </a:r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nghiệm</a:t>
            </a:r>
            <a:endParaRPr lang="en-US" sz="60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20000"/>
                  <a:lumOff val="80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0" name="Picture 2" descr="Dễ Thương Gió Bảng Chữ Cái Tiếng Anh Abcd Nghệ Thuật Từ Hình ảnh | Định  dạng hình ảnh PSD 678662915| vn.lovepik.com">
            <a:extLst>
              <a:ext uri="{FF2B5EF4-FFF2-40B4-BE49-F238E27FC236}">
                <a16:creationId xmlns:a16="http://schemas.microsoft.com/office/drawing/2014/main" id="{69A37D4C-24E2-47ED-89D5-197E36FE5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8769">
                        <a14:foregroundMark x1="10154" y1="38902" x2="16462" y2="64989"/>
                        <a14:foregroundMark x1="13692" y1="36842" x2="16769" y2="63844"/>
                        <a14:foregroundMark x1="28462" y1="36842" x2="28769" y2="61098"/>
                        <a14:foregroundMark x1="31538" y1="44165" x2="33077" y2="48970"/>
                        <a14:foregroundMark x1="32000" y1="56293" x2="34769" y2="60870"/>
                        <a14:foregroundMark x1="38308" y1="41876" x2="39077" y2="53318"/>
                        <a14:foregroundMark x1="60000" y1="36613" x2="53846" y2="52860"/>
                        <a14:foregroundMark x1="57692" y1="55378" x2="58769" y2="61556"/>
                        <a14:foregroundMark x1="64154" y1="63387" x2="64154" y2="63387"/>
                        <a14:foregroundMark x1="36615" y1="37300" x2="36615" y2="37300"/>
                        <a14:foregroundMark x1="39846" y1="55835" x2="39846" y2="55835"/>
                        <a14:foregroundMark x1="64154" y1="40046" x2="64154" y2="40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071" y="2873481"/>
            <a:ext cx="5893029" cy="396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11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94644F5-A545-4B7D-8AD9-ECDF06C2151F}"/>
              </a:ext>
            </a:extLst>
          </p:cNvPr>
          <p:cNvSpPr/>
          <p:nvPr/>
        </p:nvSpPr>
        <p:spPr>
          <a:xfrm>
            <a:off x="694585" y="139149"/>
            <a:ext cx="1046921" cy="6579705"/>
          </a:xfrm>
          <a:prstGeom prst="rect">
            <a:avLst/>
          </a:prstGeom>
          <a:gradFill>
            <a:gsLst>
              <a:gs pos="61052">
                <a:schemeClr val="accent2">
                  <a:lumMod val="75000"/>
                </a:schemeClr>
              </a:gs>
              <a:gs pos="4000">
                <a:schemeClr val="accent5">
                  <a:lumMod val="75000"/>
                </a:schemeClr>
              </a:gs>
              <a:gs pos="29000">
                <a:schemeClr val="accent6">
                  <a:lumMod val="97000"/>
                  <a:lumOff val="3000"/>
                </a:schemeClr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2FAFA8-98F9-4E23-85CB-9D5C1B83B83F}"/>
              </a:ext>
            </a:extLst>
          </p:cNvPr>
          <p:cNvSpPr/>
          <p:nvPr/>
        </p:nvSpPr>
        <p:spPr>
          <a:xfrm>
            <a:off x="586168" y="-27711"/>
            <a:ext cx="1260000" cy="6876000"/>
          </a:xfrm>
          <a:prstGeom prst="rect">
            <a:avLst/>
          </a:prstGeom>
          <a:ln/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0"/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8" name="Text Box 118">
            <a:extLst>
              <a:ext uri="{FF2B5EF4-FFF2-40B4-BE49-F238E27FC236}">
                <a16:creationId xmlns:a16="http://schemas.microsoft.com/office/drawing/2014/main" id="{BD631ECB-50FF-4ED1-BB51-68D8EADDE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826216"/>
            <a:ext cx="677001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defTabSz="914377">
              <a:spcBef>
                <a:spcPct val="50000"/>
              </a:spcBef>
            </a:pP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Hoan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hô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.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Bạn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chọn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đúng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rồi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!</a:t>
            </a:r>
          </a:p>
        </p:txBody>
      </p:sp>
      <p:sp>
        <p:nvSpPr>
          <p:cNvPr id="10" name="Text Box 121">
            <a:extLst>
              <a:ext uri="{FF2B5EF4-FFF2-40B4-BE49-F238E27FC236}">
                <a16:creationId xmlns:a16="http://schemas.microsoft.com/office/drawing/2014/main" id="{E55C4547-FB12-4C49-9D1B-28805DDF5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8" y="5792502"/>
            <a:ext cx="64008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defTabSz="914377">
              <a:spcBef>
                <a:spcPct val="50000"/>
              </a:spcBef>
            </a:pP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Tiếc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quá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…!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Bạn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chọn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sai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rồi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!</a:t>
            </a:r>
          </a:p>
        </p:txBody>
      </p:sp>
      <p:pic>
        <p:nvPicPr>
          <p:cNvPr id="11" name="Picture 2" descr="Khung viền PowerPoint đẹp">
            <a:extLst>
              <a:ext uri="{FF2B5EF4-FFF2-40B4-BE49-F238E27FC236}">
                <a16:creationId xmlns:a16="http://schemas.microsoft.com/office/drawing/2014/main" id="{925DAF4E-A91E-4B67-9DD0-C1AB59B6E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645" y="-52064"/>
            <a:ext cx="9524187" cy="295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6" descr="Picture1">
            <a:extLst>
              <a:ext uri="{FF2B5EF4-FFF2-40B4-BE49-F238E27FC236}">
                <a16:creationId xmlns:a16="http://schemas.microsoft.com/office/drawing/2014/main" id="{7F0FA2B0-031C-4973-B8CF-6079A99BF1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523" y="587445"/>
            <a:ext cx="693739" cy="693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45E844F2-37E7-4DB0-8326-D2F2054436CD}"/>
              </a:ext>
            </a:extLst>
          </p:cNvPr>
          <p:cNvSpPr/>
          <p:nvPr/>
        </p:nvSpPr>
        <p:spPr>
          <a:xfrm>
            <a:off x="8349789" y="3237256"/>
            <a:ext cx="3147627" cy="748145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32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 = (1; 2; 3; 4)</a:t>
            </a:r>
            <a:endParaRPr lang="vi-VN" sz="32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2C8D4153-E005-4F09-8ACD-294368F2B324}"/>
              </a:ext>
            </a:extLst>
          </p:cNvPr>
          <p:cNvSpPr/>
          <p:nvPr/>
        </p:nvSpPr>
        <p:spPr>
          <a:xfrm>
            <a:off x="8349789" y="4665146"/>
            <a:ext cx="3147627" cy="748145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2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 = 1; 2; 3; 4</a:t>
            </a:r>
            <a:endParaRPr lang="vi-VN" sz="32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010ED24C-E510-4DE5-B89F-239AE671A059}"/>
              </a:ext>
            </a:extLst>
          </p:cNvPr>
          <p:cNvSpPr/>
          <p:nvPr/>
        </p:nvSpPr>
        <p:spPr>
          <a:xfrm>
            <a:off x="2508851" y="3311880"/>
            <a:ext cx="737542" cy="673519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62BFBA0-1A4A-4442-A43D-981C1EFFE20B}"/>
              </a:ext>
            </a:extLst>
          </p:cNvPr>
          <p:cNvSpPr/>
          <p:nvPr/>
        </p:nvSpPr>
        <p:spPr>
          <a:xfrm>
            <a:off x="7507585" y="4621248"/>
            <a:ext cx="737542" cy="673519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1658C25-7390-4556-BC5E-B66395E333EE}"/>
              </a:ext>
            </a:extLst>
          </p:cNvPr>
          <p:cNvSpPr/>
          <p:nvPr/>
        </p:nvSpPr>
        <p:spPr>
          <a:xfrm>
            <a:off x="2548452" y="4634200"/>
            <a:ext cx="737542" cy="673519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48DBC7F-4ED8-4E83-99CD-39EDC79DA874}"/>
              </a:ext>
            </a:extLst>
          </p:cNvPr>
          <p:cNvSpPr/>
          <p:nvPr/>
        </p:nvSpPr>
        <p:spPr>
          <a:xfrm>
            <a:off x="7507585" y="3295333"/>
            <a:ext cx="737542" cy="673519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A95EC97-75F5-494A-97D4-29680E26C24F}"/>
              </a:ext>
            </a:extLst>
          </p:cNvPr>
          <p:cNvSpPr txBox="1"/>
          <p:nvPr/>
        </p:nvSpPr>
        <p:spPr>
          <a:xfrm>
            <a:off x="3713018" y="831273"/>
            <a:ext cx="512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endParaRPr lang="en-US" dirty="0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571FB0A-124C-4001-A982-10355E214208}"/>
              </a:ext>
            </a:extLst>
          </p:cNvPr>
          <p:cNvSpPr txBox="1"/>
          <p:nvPr/>
        </p:nvSpPr>
        <p:spPr>
          <a:xfrm>
            <a:off x="4156059" y="786565"/>
            <a:ext cx="6026727" cy="1815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lnSpc>
                <a:spcPct val="150000"/>
              </a:lnSpc>
            </a:pPr>
            <a:r>
              <a:rPr lang="en-US" sz="37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Câu</a:t>
            </a:r>
            <a:r>
              <a:rPr lang="en-US" sz="37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 1: </a:t>
            </a:r>
            <a:r>
              <a:rPr lang="en-US" sz="373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733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Cách</a:t>
            </a:r>
            <a:r>
              <a:rPr lang="en-US" sz="373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733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viết</a:t>
            </a:r>
            <a:r>
              <a:rPr lang="en-US" sz="373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733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tập</a:t>
            </a:r>
            <a:r>
              <a:rPr lang="en-US" sz="373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733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hợp</a:t>
            </a:r>
            <a:r>
              <a:rPr lang="en-US" sz="373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733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nào</a:t>
            </a:r>
            <a:r>
              <a:rPr lang="en-US" sz="373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733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sau</a:t>
            </a:r>
            <a:r>
              <a:rPr lang="en-US" sz="373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733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đây</a:t>
            </a:r>
            <a:r>
              <a:rPr lang="en-US" sz="373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733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đúng</a:t>
            </a:r>
            <a:r>
              <a:rPr lang="en-US" sz="373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?</a:t>
            </a:r>
            <a:endParaRPr lang="en-US" sz="373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79" name="Circle: Hollow 78">
            <a:extLst>
              <a:ext uri="{FF2B5EF4-FFF2-40B4-BE49-F238E27FC236}">
                <a16:creationId xmlns:a16="http://schemas.microsoft.com/office/drawing/2014/main" id="{66F09241-27F7-44D9-8FF4-14CC1B72E454}"/>
              </a:ext>
            </a:extLst>
          </p:cNvPr>
          <p:cNvSpPr/>
          <p:nvPr/>
        </p:nvSpPr>
        <p:spPr>
          <a:xfrm>
            <a:off x="-57781" y="139149"/>
            <a:ext cx="2489981" cy="2471561"/>
          </a:xfrm>
          <a:prstGeom prst="donut">
            <a:avLst>
              <a:gd name="adj" fmla="val 24051"/>
            </a:avLst>
          </a:prstGeom>
          <a:gradFill>
            <a:gsLst>
              <a:gs pos="0">
                <a:srgbClr val="00B0F0"/>
              </a:gs>
              <a:gs pos="48000">
                <a:schemeClr val="accent4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 dirty="0">
              <a:solidFill>
                <a:prstClr val="black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81" name="Sun 80">
            <a:extLst>
              <a:ext uri="{FF2B5EF4-FFF2-40B4-BE49-F238E27FC236}">
                <a16:creationId xmlns:a16="http://schemas.microsoft.com/office/drawing/2014/main" id="{A804B890-DEB8-4354-A83B-44DBE5FD0D93}"/>
              </a:ext>
            </a:extLst>
          </p:cNvPr>
          <p:cNvSpPr/>
          <p:nvPr/>
        </p:nvSpPr>
        <p:spPr>
          <a:xfrm>
            <a:off x="-76515" y="139149"/>
            <a:ext cx="2527445" cy="2471561"/>
          </a:xfrm>
          <a:prstGeom prst="sun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FF00">
                <a:alpha val="9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7DC954F-049A-4CB6-9277-A19C240C2D3E}"/>
              </a:ext>
            </a:extLst>
          </p:cNvPr>
          <p:cNvSpPr/>
          <p:nvPr/>
        </p:nvSpPr>
        <p:spPr>
          <a:xfrm>
            <a:off x="3403387" y="3300360"/>
            <a:ext cx="3147627" cy="74814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2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 = [1; 2; 3; 4]</a:t>
            </a:r>
            <a:r>
              <a:rPr lang="en-US" sz="3200" kern="0" dirty="0">
                <a:solidFill>
                  <a:prstClr val="white"/>
                </a:solidFill>
                <a:latin typeface="Calibri" panose="020F0502020204030204"/>
                <a:sym typeface="Arial"/>
              </a:rPr>
              <a:t> </a:t>
            </a:r>
            <a:r>
              <a:rPr lang="en-US" sz="3200" kern="0" dirty="0">
                <a:solidFill>
                  <a:prstClr val="black"/>
                </a:solidFill>
                <a:latin typeface="Calibri" panose="020F0502020204030204"/>
                <a:sym typeface="Arial"/>
              </a:rPr>
              <a:t> </a:t>
            </a:r>
            <a:endParaRPr lang="vi-VN" sz="3200" kern="0" dirty="0">
              <a:solidFill>
                <a:prstClr val="black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539E4C0-AC94-4D8B-9070-D122DDCE4A7E}"/>
              </a:ext>
            </a:extLst>
          </p:cNvPr>
          <p:cNvSpPr/>
          <p:nvPr/>
        </p:nvSpPr>
        <p:spPr>
          <a:xfrm>
            <a:off x="3432219" y="4676669"/>
            <a:ext cx="3147627" cy="748145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32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 = {1; 2; 3; 4}</a:t>
            </a:r>
            <a:r>
              <a:rPr lang="en-US" sz="32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 </a:t>
            </a:r>
            <a:endParaRPr lang="en-US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Text Box 121">
            <a:extLst>
              <a:ext uri="{FF2B5EF4-FFF2-40B4-BE49-F238E27FC236}">
                <a16:creationId xmlns:a16="http://schemas.microsoft.com/office/drawing/2014/main" id="{36DC94BF-C7A5-4F7B-9138-BDD786211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2281" y="5809666"/>
            <a:ext cx="650744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defTabSz="914377">
              <a:spcBef>
                <a:spcPct val="50000"/>
              </a:spcBef>
            </a:pP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Tiếc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quá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…!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Bạn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chọn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sai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rồi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!</a:t>
            </a:r>
          </a:p>
        </p:txBody>
      </p:sp>
      <p:sp>
        <p:nvSpPr>
          <p:cNvPr id="46" name="Text Box 121">
            <a:extLst>
              <a:ext uri="{FF2B5EF4-FFF2-40B4-BE49-F238E27FC236}">
                <a16:creationId xmlns:a16="http://schemas.microsoft.com/office/drawing/2014/main" id="{291A04FA-25DC-469B-BFE0-5879C80A7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092" y="5758790"/>
            <a:ext cx="64008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defTabSz="914377">
              <a:spcBef>
                <a:spcPct val="50000"/>
              </a:spcBef>
            </a:pP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Tiếc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quá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…!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Bạn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chọn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sai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rồi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909965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"/>
                            </p:stCondLst>
                            <p:childTnLst>
                              <p:par>
                                <p:cTn id="65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"/>
                            </p:stCondLst>
                            <p:childTnLst>
                              <p:par>
                                <p:cTn id="85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xit" presetSubtype="32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0" grpId="0"/>
      <p:bldP spid="10" grpId="1"/>
      <p:bldP spid="51" grpId="0" animBg="1"/>
      <p:bldP spid="51" grpId="1" animBg="1"/>
      <p:bldP spid="52" grpId="0" animBg="1"/>
      <p:bldP spid="52" grpId="1" animBg="1"/>
      <p:bldP spid="54" grpId="0" animBg="1"/>
      <p:bldP spid="55" grpId="0" animBg="1"/>
      <p:bldP spid="56" grpId="0" animBg="1"/>
      <p:bldP spid="57" grpId="0" animBg="1"/>
      <p:bldP spid="60" grpId="0"/>
      <p:bldP spid="79" grpId="0" animBg="1"/>
      <p:bldP spid="79" grpId="1" animBg="1"/>
      <p:bldP spid="42" grpId="0" animBg="1"/>
      <p:bldP spid="42" grpId="1" animBg="1"/>
      <p:bldP spid="43" grpId="0" animBg="1"/>
      <p:bldP spid="43" grpId="1" animBg="1"/>
      <p:bldP spid="44" grpId="0"/>
      <p:bldP spid="44" grpId="1"/>
      <p:bldP spid="46" grpId="0"/>
      <p:bldP spid="4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30037" y="2319252"/>
            <a:ext cx="9152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j-lt"/>
              </a:rPr>
              <a:t>CHƯƠNG I: SỐ TỰ NHIÊN</a:t>
            </a:r>
            <a:endParaRPr lang="en-US" sz="48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94387" y="3452152"/>
            <a:ext cx="49072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+mj-lt"/>
                <a:ea typeface="Calibri" panose="020F0502020204030204" pitchFamily="34" charset="0"/>
              </a:rPr>
              <a:t>BÀI 1: TẬP HỢP</a:t>
            </a:r>
            <a:endParaRPr lang="en-U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026" name="Picture 2" descr="Introduction to Sets and Subsets - Smart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8850" y="208685"/>
            <a:ext cx="234315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thumb/3/37/Example_of_a_set.svg/220px-Example_of_a_set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05" y="0"/>
            <a:ext cx="2095500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75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94644F5-A545-4B7D-8AD9-ECDF06C2151F}"/>
              </a:ext>
            </a:extLst>
          </p:cNvPr>
          <p:cNvSpPr/>
          <p:nvPr/>
        </p:nvSpPr>
        <p:spPr>
          <a:xfrm>
            <a:off x="694585" y="139149"/>
            <a:ext cx="1046921" cy="6579705"/>
          </a:xfrm>
          <a:prstGeom prst="rect">
            <a:avLst/>
          </a:prstGeom>
          <a:gradFill>
            <a:gsLst>
              <a:gs pos="61052">
                <a:schemeClr val="accent2">
                  <a:lumMod val="75000"/>
                </a:schemeClr>
              </a:gs>
              <a:gs pos="4000">
                <a:schemeClr val="accent5">
                  <a:lumMod val="75000"/>
                </a:schemeClr>
              </a:gs>
              <a:gs pos="29000">
                <a:schemeClr val="accent6">
                  <a:lumMod val="97000"/>
                  <a:lumOff val="3000"/>
                </a:schemeClr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2FAFA8-98F9-4E23-85CB-9D5C1B83B83F}"/>
              </a:ext>
            </a:extLst>
          </p:cNvPr>
          <p:cNvSpPr/>
          <p:nvPr/>
        </p:nvSpPr>
        <p:spPr>
          <a:xfrm>
            <a:off x="586168" y="-27711"/>
            <a:ext cx="1260000" cy="6876000"/>
          </a:xfrm>
          <a:prstGeom prst="rect">
            <a:avLst/>
          </a:prstGeom>
          <a:ln/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0"/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8" name="Text Box 118">
            <a:extLst>
              <a:ext uri="{FF2B5EF4-FFF2-40B4-BE49-F238E27FC236}">
                <a16:creationId xmlns:a16="http://schemas.microsoft.com/office/drawing/2014/main" id="{BD631ECB-50FF-4ED1-BB51-68D8EADDE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826216"/>
            <a:ext cx="677001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defTabSz="914377">
              <a:spcBef>
                <a:spcPct val="50000"/>
              </a:spcBef>
              <a:defRPr/>
            </a:pP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Hoan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hô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.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Bạn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chọn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đúng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rồi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!</a:t>
            </a:r>
          </a:p>
        </p:txBody>
      </p:sp>
      <p:sp>
        <p:nvSpPr>
          <p:cNvPr id="10" name="Text Box 121">
            <a:extLst>
              <a:ext uri="{FF2B5EF4-FFF2-40B4-BE49-F238E27FC236}">
                <a16:creationId xmlns:a16="http://schemas.microsoft.com/office/drawing/2014/main" id="{E55C4547-FB12-4C49-9D1B-28805DDF5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8" y="5792502"/>
            <a:ext cx="64008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defTabSz="914377">
              <a:spcBef>
                <a:spcPct val="50000"/>
              </a:spcBef>
              <a:defRPr/>
            </a:pP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Tiếc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quá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…!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Bạn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chọn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sai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rồi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!</a:t>
            </a:r>
          </a:p>
        </p:txBody>
      </p:sp>
      <p:pic>
        <p:nvPicPr>
          <p:cNvPr id="11" name="Picture 2" descr="Khung viền PowerPoint đẹp">
            <a:extLst>
              <a:ext uri="{FF2B5EF4-FFF2-40B4-BE49-F238E27FC236}">
                <a16:creationId xmlns:a16="http://schemas.microsoft.com/office/drawing/2014/main" id="{925DAF4E-A91E-4B67-9DD0-C1AB59B6E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645" y="-52064"/>
            <a:ext cx="9524187" cy="295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6" descr="Picture1">
            <a:extLst>
              <a:ext uri="{FF2B5EF4-FFF2-40B4-BE49-F238E27FC236}">
                <a16:creationId xmlns:a16="http://schemas.microsoft.com/office/drawing/2014/main" id="{7F0FA2B0-031C-4973-B8CF-6079A99BF1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523" y="587445"/>
            <a:ext cx="693739" cy="693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45E844F2-37E7-4DB0-8326-D2F2054436CD}"/>
                  </a:ext>
                </a:extLst>
              </p:cNvPr>
              <p:cNvSpPr/>
              <p:nvPr/>
            </p:nvSpPr>
            <p:spPr>
              <a:xfrm>
                <a:off x="3403387" y="4679174"/>
                <a:ext cx="3147627" cy="748145"/>
              </a:xfrm>
              <a:prstGeom prst="roundRect">
                <a:avLst/>
              </a:prstGeom>
              <a:solidFill>
                <a:srgbClr val="00206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219170">
                  <a:lnSpc>
                    <a:spcPct val="115000"/>
                  </a:lnSpc>
                  <a:buClr>
                    <a:srgbClr val="000000"/>
                  </a:buClr>
                </a:pPr>
                <a:r>
                  <a:rPr lang="en-US" sz="3200" kern="0" dirty="0">
                    <a:solidFill>
                      <a:prstClr val="black"/>
                    </a:solidFill>
                    <a:latin typeface="Calibri" panose="020F0502020204030204"/>
                    <a:sym typeface="Arial"/>
                  </a:rPr>
                  <a:t> </a:t>
                </a:r>
                <a:r>
                  <a:rPr lang="en-US" sz="3200" kern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1 </a:t>
                </a:r>
                <a14:m>
                  <m:oMath xmlns:m="http://schemas.openxmlformats.org/officeDocument/2006/math">
                    <m:r>
                      <a:rPr lang="en-US" sz="3200" i="1" ker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∉</m:t>
                    </m:r>
                  </m:oMath>
                </a14:m>
                <a:r>
                  <a:rPr lang="en-US" sz="3200" kern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 B </a:t>
                </a:r>
              </a:p>
            </p:txBody>
          </p:sp>
        </mc:Choice>
        <mc:Fallback xmlns=""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45E844F2-37E7-4DB0-8326-D2F2054436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387" y="4679174"/>
                <a:ext cx="3147627" cy="74814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2C8D4153-E005-4F09-8ACD-294368F2B324}"/>
                  </a:ext>
                </a:extLst>
              </p:cNvPr>
              <p:cNvSpPr/>
              <p:nvPr/>
            </p:nvSpPr>
            <p:spPr>
              <a:xfrm>
                <a:off x="8349789" y="4665146"/>
                <a:ext cx="3147627" cy="748145"/>
              </a:xfrm>
              <a:prstGeom prst="roundRect">
                <a:avLst/>
              </a:prstGeom>
              <a:solidFill>
                <a:srgbClr val="00206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219170">
                  <a:lnSpc>
                    <a:spcPct val="115000"/>
                  </a:lnSpc>
                  <a:buClr>
                    <a:srgbClr val="000000"/>
                  </a:buClr>
                </a:pPr>
                <a:r>
                  <a:rPr lang="en-US" sz="3200" kern="0" dirty="0">
                    <a:solidFill>
                      <a:prstClr val="black"/>
                    </a:solidFill>
                    <a:latin typeface="Calibri" panose="020F0502020204030204"/>
                    <a:sym typeface="Arial"/>
                  </a:rPr>
                  <a:t> </a:t>
                </a:r>
                <a:r>
                  <a:rPr lang="en-US" sz="3200" kern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5 </a:t>
                </a:r>
                <a14:m>
                  <m:oMath xmlns:m="http://schemas.openxmlformats.org/officeDocument/2006/math">
                    <m:r>
                      <a:rPr lang="en-US" sz="3200" i="1" ker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∈</m:t>
                    </m:r>
                  </m:oMath>
                </a14:m>
                <a:r>
                  <a:rPr lang="en-US" sz="3200" kern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B</a:t>
                </a:r>
                <a:r>
                  <a:rPr lang="en-US" sz="3200" kern="0" dirty="0">
                    <a:solidFill>
                      <a:prstClr val="white"/>
                    </a:solidFill>
                    <a:latin typeface="Calibri" panose="020F0502020204030204"/>
                    <a:sym typeface="Arial"/>
                  </a:rPr>
                  <a:t> </a:t>
                </a:r>
                <a:r>
                  <a:rPr lang="en-US" sz="3200" kern="0" dirty="0">
                    <a:solidFill>
                      <a:prstClr val="black"/>
                    </a:solidFill>
                    <a:latin typeface="Calibri" panose="020F0502020204030204"/>
                    <a:sym typeface="Arial"/>
                  </a:rPr>
                  <a:t> </a:t>
                </a:r>
              </a:p>
            </p:txBody>
          </p:sp>
        </mc:Choice>
        <mc:Fallback xmlns=""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2C8D4153-E005-4F09-8ACD-294368F2B3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9789" y="4665146"/>
                <a:ext cx="3147627" cy="748145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Oval 53">
            <a:extLst>
              <a:ext uri="{FF2B5EF4-FFF2-40B4-BE49-F238E27FC236}">
                <a16:creationId xmlns:a16="http://schemas.microsoft.com/office/drawing/2014/main" id="{010ED24C-E510-4DE5-B89F-239AE671A059}"/>
              </a:ext>
            </a:extLst>
          </p:cNvPr>
          <p:cNvSpPr/>
          <p:nvPr/>
        </p:nvSpPr>
        <p:spPr>
          <a:xfrm>
            <a:off x="2508851" y="3349922"/>
            <a:ext cx="737542" cy="690069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62BFBA0-1A4A-4442-A43D-981C1EFFE20B}"/>
              </a:ext>
            </a:extLst>
          </p:cNvPr>
          <p:cNvSpPr/>
          <p:nvPr/>
        </p:nvSpPr>
        <p:spPr>
          <a:xfrm>
            <a:off x="7507585" y="4659290"/>
            <a:ext cx="737542" cy="690069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1658C25-7390-4556-BC5E-B66395E333EE}"/>
              </a:ext>
            </a:extLst>
          </p:cNvPr>
          <p:cNvSpPr/>
          <p:nvPr/>
        </p:nvSpPr>
        <p:spPr>
          <a:xfrm>
            <a:off x="7507584" y="3285908"/>
            <a:ext cx="737542" cy="690069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48DBC7F-4ED8-4E83-99CD-39EDC79DA874}"/>
              </a:ext>
            </a:extLst>
          </p:cNvPr>
          <p:cNvSpPr/>
          <p:nvPr/>
        </p:nvSpPr>
        <p:spPr>
          <a:xfrm>
            <a:off x="2500465" y="4720454"/>
            <a:ext cx="737542" cy="690069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A95EC97-75F5-494A-97D4-29680E26C24F}"/>
              </a:ext>
            </a:extLst>
          </p:cNvPr>
          <p:cNvSpPr txBox="1"/>
          <p:nvPr/>
        </p:nvSpPr>
        <p:spPr>
          <a:xfrm>
            <a:off x="3713018" y="831273"/>
            <a:ext cx="512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571FB0A-124C-4001-A982-10355E214208}"/>
              </a:ext>
            </a:extLst>
          </p:cNvPr>
          <p:cNvSpPr txBox="1"/>
          <p:nvPr/>
        </p:nvSpPr>
        <p:spPr>
          <a:xfrm>
            <a:off x="3657205" y="725187"/>
            <a:ext cx="6880352" cy="18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37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Câu</a:t>
            </a:r>
            <a:r>
              <a:rPr lang="en-US" sz="37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 2: </a:t>
            </a:r>
            <a:r>
              <a:rPr lang="en-US" sz="373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733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Cho B = {2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; 3; 4; 5}.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Chọn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đáp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án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sai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trong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đáp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án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sau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?</a:t>
            </a:r>
            <a:endParaRPr lang="en-US" sz="3733" dirty="0">
              <a:solidFill>
                <a:srgbClr val="000000"/>
              </a:solidFill>
              <a:latin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79" name="Circle: Hollow 78">
            <a:extLst>
              <a:ext uri="{FF2B5EF4-FFF2-40B4-BE49-F238E27FC236}">
                <a16:creationId xmlns:a16="http://schemas.microsoft.com/office/drawing/2014/main" id="{66F09241-27F7-44D9-8FF4-14CC1B72E454}"/>
              </a:ext>
            </a:extLst>
          </p:cNvPr>
          <p:cNvSpPr/>
          <p:nvPr/>
        </p:nvSpPr>
        <p:spPr>
          <a:xfrm>
            <a:off x="-57781" y="139149"/>
            <a:ext cx="2489981" cy="2471561"/>
          </a:xfrm>
          <a:prstGeom prst="donut">
            <a:avLst>
              <a:gd name="adj" fmla="val 24051"/>
            </a:avLst>
          </a:prstGeom>
          <a:gradFill>
            <a:gsLst>
              <a:gs pos="0">
                <a:srgbClr val="00B0F0"/>
              </a:gs>
              <a:gs pos="48000">
                <a:schemeClr val="accent4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81" name="Sun 80">
            <a:extLst>
              <a:ext uri="{FF2B5EF4-FFF2-40B4-BE49-F238E27FC236}">
                <a16:creationId xmlns:a16="http://schemas.microsoft.com/office/drawing/2014/main" id="{A804B890-DEB8-4354-A83B-44DBE5FD0D93}"/>
              </a:ext>
            </a:extLst>
          </p:cNvPr>
          <p:cNvSpPr/>
          <p:nvPr/>
        </p:nvSpPr>
        <p:spPr>
          <a:xfrm>
            <a:off x="-76515" y="139149"/>
            <a:ext cx="2527445" cy="2471561"/>
          </a:xfrm>
          <a:prstGeom prst="sun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FF00">
                <a:alpha val="9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17DC954F-049A-4CB6-9277-A19C240C2D3E}"/>
                  </a:ext>
                </a:extLst>
              </p:cNvPr>
              <p:cNvSpPr/>
              <p:nvPr/>
            </p:nvSpPr>
            <p:spPr>
              <a:xfrm>
                <a:off x="3403387" y="3300360"/>
                <a:ext cx="3147627" cy="748145"/>
              </a:xfrm>
              <a:prstGeom prst="round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3200" kern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2 </a:t>
                </a:r>
                <a14:m>
                  <m:oMath xmlns:m="http://schemas.openxmlformats.org/officeDocument/2006/math">
                    <m:r>
                      <a:rPr lang="en-US" sz="3200" i="1" ker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∈</m:t>
                    </m:r>
                  </m:oMath>
                </a14:m>
                <a:r>
                  <a:rPr lang="en-US" sz="3200" kern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B </a:t>
                </a:r>
                <a:r>
                  <a:rPr lang="en-US" sz="3200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  <a:endParaRPr lang="vi-VN" sz="3200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17DC954F-049A-4CB6-9277-A19C240C2D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387" y="3300360"/>
                <a:ext cx="3147627" cy="748145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5539E4C0-AC94-4D8B-9070-D122DDCE4A7E}"/>
                  </a:ext>
                </a:extLst>
              </p:cNvPr>
              <p:cNvSpPr/>
              <p:nvPr/>
            </p:nvSpPr>
            <p:spPr>
              <a:xfrm>
                <a:off x="8349789" y="3300360"/>
                <a:ext cx="3147627" cy="748145"/>
              </a:xfrm>
              <a:prstGeom prst="roundRect">
                <a:avLst/>
              </a:prstGeom>
              <a:solidFill>
                <a:srgbClr val="00206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377"/>
                <a:r>
                  <a:rPr lang="en-US" sz="3200" kern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6 </a:t>
                </a:r>
                <a14:m>
                  <m:oMath xmlns:m="http://schemas.openxmlformats.org/officeDocument/2006/math">
                    <m:r>
                      <a:rPr lang="en-US" sz="3200" i="1" ker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∈</m:t>
                    </m:r>
                  </m:oMath>
                </a14:m>
                <a:r>
                  <a:rPr lang="en-US" sz="3200" kern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B </a:t>
                </a:r>
                <a:r>
                  <a:rPr lang="en-US" sz="3200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 </a:t>
                </a:r>
                <a:endParaRPr lang="en-US" sz="32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5539E4C0-AC94-4D8B-9070-D122DDCE4A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9789" y="3300360"/>
                <a:ext cx="3147627" cy="748145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 Box 121">
            <a:extLst>
              <a:ext uri="{FF2B5EF4-FFF2-40B4-BE49-F238E27FC236}">
                <a16:creationId xmlns:a16="http://schemas.microsoft.com/office/drawing/2014/main" id="{36DC94BF-C7A5-4F7B-9138-BDD786211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2281" y="5809666"/>
            <a:ext cx="650744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defTabSz="914377">
              <a:spcBef>
                <a:spcPct val="50000"/>
              </a:spcBef>
              <a:defRPr/>
            </a:pP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Tiếc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quá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…!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Bạn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chọn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sai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rồi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!</a:t>
            </a:r>
          </a:p>
        </p:txBody>
      </p:sp>
      <p:sp>
        <p:nvSpPr>
          <p:cNvPr id="46" name="Text Box 121">
            <a:extLst>
              <a:ext uri="{FF2B5EF4-FFF2-40B4-BE49-F238E27FC236}">
                <a16:creationId xmlns:a16="http://schemas.microsoft.com/office/drawing/2014/main" id="{291A04FA-25DC-469B-BFE0-5879C80A7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092" y="5758790"/>
            <a:ext cx="64008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defTabSz="914377">
              <a:spcBef>
                <a:spcPct val="50000"/>
              </a:spcBef>
              <a:defRPr/>
            </a:pP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Tiếc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quá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…!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Bạn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chọn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sai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rồi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7990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"/>
                            </p:stCondLst>
                            <p:childTnLst>
                              <p:par>
                                <p:cTn id="65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"/>
                            </p:stCondLst>
                            <p:childTnLst>
                              <p:par>
                                <p:cTn id="85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xit" presetSubtype="32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0" grpId="0"/>
      <p:bldP spid="10" grpId="1"/>
      <p:bldP spid="51" grpId="0" animBg="1"/>
      <p:bldP spid="51" grpId="1" animBg="1"/>
      <p:bldP spid="52" grpId="0" animBg="1"/>
      <p:bldP spid="52" grpId="1" animBg="1"/>
      <p:bldP spid="54" grpId="0" animBg="1"/>
      <p:bldP spid="55" grpId="0" animBg="1"/>
      <p:bldP spid="56" grpId="0" animBg="1"/>
      <p:bldP spid="57" grpId="0" animBg="1"/>
      <p:bldP spid="60" grpId="0"/>
      <p:bldP spid="79" grpId="0" animBg="1"/>
      <p:bldP spid="79" grpId="1" animBg="1"/>
      <p:bldP spid="42" grpId="0" animBg="1"/>
      <p:bldP spid="42" grpId="1" animBg="1"/>
      <p:bldP spid="43" grpId="0" animBg="1"/>
      <p:bldP spid="43" grpId="1" animBg="1"/>
      <p:bldP spid="44" grpId="0"/>
      <p:bldP spid="44" grpId="1"/>
      <p:bldP spid="46" grpId="0"/>
      <p:bldP spid="46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94644F5-A545-4B7D-8AD9-ECDF06C2151F}"/>
              </a:ext>
            </a:extLst>
          </p:cNvPr>
          <p:cNvSpPr/>
          <p:nvPr/>
        </p:nvSpPr>
        <p:spPr>
          <a:xfrm>
            <a:off x="694585" y="139149"/>
            <a:ext cx="1046921" cy="6579705"/>
          </a:xfrm>
          <a:prstGeom prst="rect">
            <a:avLst/>
          </a:prstGeom>
          <a:gradFill>
            <a:gsLst>
              <a:gs pos="61052">
                <a:schemeClr val="accent2">
                  <a:lumMod val="75000"/>
                </a:schemeClr>
              </a:gs>
              <a:gs pos="4000">
                <a:schemeClr val="accent5">
                  <a:lumMod val="75000"/>
                </a:schemeClr>
              </a:gs>
              <a:gs pos="29000">
                <a:schemeClr val="accent6">
                  <a:lumMod val="97000"/>
                  <a:lumOff val="3000"/>
                </a:schemeClr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2FAFA8-98F9-4E23-85CB-9D5C1B83B83F}"/>
              </a:ext>
            </a:extLst>
          </p:cNvPr>
          <p:cNvSpPr/>
          <p:nvPr/>
        </p:nvSpPr>
        <p:spPr>
          <a:xfrm>
            <a:off x="586168" y="-27711"/>
            <a:ext cx="1260000" cy="6876000"/>
          </a:xfrm>
          <a:prstGeom prst="rect">
            <a:avLst/>
          </a:prstGeom>
          <a:ln/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0"/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8" name="Text Box 118">
            <a:extLst>
              <a:ext uri="{FF2B5EF4-FFF2-40B4-BE49-F238E27FC236}">
                <a16:creationId xmlns:a16="http://schemas.microsoft.com/office/drawing/2014/main" id="{BD631ECB-50FF-4ED1-BB51-68D8EADDE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826216"/>
            <a:ext cx="677001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defTabSz="914377">
              <a:spcBef>
                <a:spcPct val="50000"/>
              </a:spcBef>
              <a:defRPr/>
            </a:pP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Hoan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hô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.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Bạn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chọn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đúng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rồi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!</a:t>
            </a:r>
          </a:p>
        </p:txBody>
      </p:sp>
      <p:sp>
        <p:nvSpPr>
          <p:cNvPr id="10" name="Text Box 121">
            <a:extLst>
              <a:ext uri="{FF2B5EF4-FFF2-40B4-BE49-F238E27FC236}">
                <a16:creationId xmlns:a16="http://schemas.microsoft.com/office/drawing/2014/main" id="{E55C4547-FB12-4C49-9D1B-28805DDF5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8" y="5792502"/>
            <a:ext cx="64008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defTabSz="914377">
              <a:spcBef>
                <a:spcPct val="50000"/>
              </a:spcBef>
              <a:defRPr/>
            </a:pP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Tiếc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quá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…!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Bạn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chọn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sai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rồi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!</a:t>
            </a:r>
          </a:p>
        </p:txBody>
      </p:sp>
      <p:pic>
        <p:nvPicPr>
          <p:cNvPr id="11" name="Picture 2" descr="Khung viền PowerPoint đẹp">
            <a:extLst>
              <a:ext uri="{FF2B5EF4-FFF2-40B4-BE49-F238E27FC236}">
                <a16:creationId xmlns:a16="http://schemas.microsoft.com/office/drawing/2014/main" id="{925DAF4E-A91E-4B67-9DD0-C1AB59B6E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645" y="-52064"/>
            <a:ext cx="9524187" cy="295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6" descr="Picture1">
            <a:extLst>
              <a:ext uri="{FF2B5EF4-FFF2-40B4-BE49-F238E27FC236}">
                <a16:creationId xmlns:a16="http://schemas.microsoft.com/office/drawing/2014/main" id="{7F0FA2B0-031C-4973-B8CF-6079A99BF1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523" y="587445"/>
            <a:ext cx="693739" cy="693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45E844F2-37E7-4DB0-8326-D2F2054436CD}"/>
              </a:ext>
            </a:extLst>
          </p:cNvPr>
          <p:cNvSpPr/>
          <p:nvPr/>
        </p:nvSpPr>
        <p:spPr>
          <a:xfrm>
            <a:off x="3403387" y="4679174"/>
            <a:ext cx="3673400" cy="748145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lnSpc>
                <a:spcPct val="115000"/>
              </a:lnSpc>
              <a:buClr>
                <a:srgbClr val="000000"/>
              </a:buClr>
            </a:pPr>
            <a:r>
              <a:rPr lang="en-US" sz="3200" kern="0" dirty="0">
                <a:solidFill>
                  <a:prstClr val="black"/>
                </a:solidFill>
                <a:latin typeface="Calibri" panose="020F0502020204030204"/>
                <a:sym typeface="Arial"/>
              </a:rPr>
              <a:t> </a:t>
            </a:r>
            <a:r>
              <a:rPr lang="en-US" sz="24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 = {H; O; C; H; I; N} </a:t>
            </a:r>
            <a:r>
              <a:rPr lang="en-US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  </a:t>
            </a:r>
            <a:r>
              <a:rPr lang="en-US" sz="3200" kern="0" dirty="0">
                <a:solidFill>
                  <a:prstClr val="white"/>
                </a:solidFill>
                <a:latin typeface="Calibri" panose="020F0502020204030204"/>
                <a:sym typeface="Arial"/>
              </a:rPr>
              <a:t> 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2C8D4153-E005-4F09-8ACD-294368F2B324}"/>
              </a:ext>
            </a:extLst>
          </p:cNvPr>
          <p:cNvSpPr/>
          <p:nvPr/>
        </p:nvSpPr>
        <p:spPr>
          <a:xfrm>
            <a:off x="8477011" y="3285594"/>
            <a:ext cx="3502955" cy="748145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lnSpc>
                <a:spcPct val="115000"/>
              </a:lnSpc>
              <a:buClr>
                <a:srgbClr val="000000"/>
              </a:buClr>
            </a:pPr>
            <a:r>
              <a:rPr lang="en-US" sz="3200" kern="0" dirty="0">
                <a:solidFill>
                  <a:prstClr val="black"/>
                </a:solidFill>
                <a:latin typeface="Calibri" panose="020F0502020204030204"/>
                <a:sym typeface="Arial"/>
              </a:rPr>
              <a:t>  </a:t>
            </a:r>
            <a:r>
              <a:rPr lang="en-US" sz="24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 = {H; C; S; I; N}   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010ED24C-E510-4DE5-B89F-239AE671A059}"/>
              </a:ext>
            </a:extLst>
          </p:cNvPr>
          <p:cNvSpPr/>
          <p:nvPr/>
        </p:nvSpPr>
        <p:spPr>
          <a:xfrm>
            <a:off x="2508851" y="3285594"/>
            <a:ext cx="737542" cy="699805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62BFBA0-1A4A-4442-A43D-981C1EFFE20B}"/>
              </a:ext>
            </a:extLst>
          </p:cNvPr>
          <p:cNvSpPr/>
          <p:nvPr/>
        </p:nvSpPr>
        <p:spPr>
          <a:xfrm>
            <a:off x="7455252" y="3240291"/>
            <a:ext cx="737542" cy="699805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1658C25-7390-4556-BC5E-B66395E333EE}"/>
              </a:ext>
            </a:extLst>
          </p:cNvPr>
          <p:cNvSpPr/>
          <p:nvPr/>
        </p:nvSpPr>
        <p:spPr>
          <a:xfrm>
            <a:off x="7455252" y="4584972"/>
            <a:ext cx="737542" cy="699805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48DBC7F-4ED8-4E83-99CD-39EDC79DA874}"/>
              </a:ext>
            </a:extLst>
          </p:cNvPr>
          <p:cNvSpPr/>
          <p:nvPr/>
        </p:nvSpPr>
        <p:spPr>
          <a:xfrm>
            <a:off x="2500465" y="4656126"/>
            <a:ext cx="737542" cy="699805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A95EC97-75F5-494A-97D4-29680E26C24F}"/>
              </a:ext>
            </a:extLst>
          </p:cNvPr>
          <p:cNvSpPr txBox="1"/>
          <p:nvPr/>
        </p:nvSpPr>
        <p:spPr>
          <a:xfrm>
            <a:off x="3713018" y="831273"/>
            <a:ext cx="512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571FB0A-124C-4001-A982-10355E214208}"/>
              </a:ext>
            </a:extLst>
          </p:cNvPr>
          <p:cNvSpPr txBox="1"/>
          <p:nvPr/>
        </p:nvSpPr>
        <p:spPr>
          <a:xfrm>
            <a:off x="3657205" y="725187"/>
            <a:ext cx="6880352" cy="18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37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Câu</a:t>
            </a:r>
            <a:r>
              <a:rPr lang="en-US" sz="37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 3: </a:t>
            </a:r>
            <a:r>
              <a:rPr lang="en-US" sz="373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Viết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tập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hợp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P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các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chữ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cái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khác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nhau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trong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cụm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từ</a:t>
            </a:r>
            <a:r>
              <a:rPr lang="en-US"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: “HOC SINH”</a:t>
            </a:r>
            <a:endParaRPr lang="en-US" sz="3733" i="1" dirty="0">
              <a:solidFill>
                <a:srgbClr val="000000"/>
              </a:solidFill>
              <a:latin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79" name="Circle: Hollow 78">
            <a:extLst>
              <a:ext uri="{FF2B5EF4-FFF2-40B4-BE49-F238E27FC236}">
                <a16:creationId xmlns:a16="http://schemas.microsoft.com/office/drawing/2014/main" id="{66F09241-27F7-44D9-8FF4-14CC1B72E454}"/>
              </a:ext>
            </a:extLst>
          </p:cNvPr>
          <p:cNvSpPr/>
          <p:nvPr/>
        </p:nvSpPr>
        <p:spPr>
          <a:xfrm>
            <a:off x="-57781" y="139149"/>
            <a:ext cx="2489981" cy="2471561"/>
          </a:xfrm>
          <a:prstGeom prst="donut">
            <a:avLst>
              <a:gd name="adj" fmla="val 24051"/>
            </a:avLst>
          </a:prstGeom>
          <a:gradFill>
            <a:gsLst>
              <a:gs pos="0">
                <a:srgbClr val="00B0F0"/>
              </a:gs>
              <a:gs pos="48000">
                <a:schemeClr val="accent4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81" name="Sun 80">
            <a:extLst>
              <a:ext uri="{FF2B5EF4-FFF2-40B4-BE49-F238E27FC236}">
                <a16:creationId xmlns:a16="http://schemas.microsoft.com/office/drawing/2014/main" id="{A804B890-DEB8-4354-A83B-44DBE5FD0D93}"/>
              </a:ext>
            </a:extLst>
          </p:cNvPr>
          <p:cNvSpPr/>
          <p:nvPr/>
        </p:nvSpPr>
        <p:spPr>
          <a:xfrm>
            <a:off x="-76515" y="139149"/>
            <a:ext cx="2527445" cy="2471561"/>
          </a:xfrm>
          <a:prstGeom prst="sun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FF00">
                <a:alpha val="9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7DC954F-049A-4CB6-9277-A19C240C2D3E}"/>
              </a:ext>
            </a:extLst>
          </p:cNvPr>
          <p:cNvSpPr/>
          <p:nvPr/>
        </p:nvSpPr>
        <p:spPr>
          <a:xfrm>
            <a:off x="3403386" y="3300360"/>
            <a:ext cx="3673401" cy="74814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24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 = {H; O; C; S; I; N; H} </a:t>
            </a:r>
            <a:endParaRPr lang="vi-VN" sz="24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539E4C0-AC94-4D8B-9070-D122DDCE4A7E}"/>
              </a:ext>
            </a:extLst>
          </p:cNvPr>
          <p:cNvSpPr/>
          <p:nvPr/>
        </p:nvSpPr>
        <p:spPr>
          <a:xfrm>
            <a:off x="8477011" y="4576830"/>
            <a:ext cx="3502955" cy="748145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lnSpc>
                <a:spcPct val="115000"/>
              </a:lnSpc>
              <a:buClr>
                <a:srgbClr val="000000"/>
              </a:buClr>
            </a:pPr>
            <a:r>
              <a:rPr lang="en-US" sz="24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 = {H; O; C; S; I; N}   </a:t>
            </a:r>
            <a:r>
              <a:rPr lang="en-US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 </a:t>
            </a:r>
          </a:p>
        </p:txBody>
      </p:sp>
      <p:sp>
        <p:nvSpPr>
          <p:cNvPr id="44" name="Text Box 121">
            <a:extLst>
              <a:ext uri="{FF2B5EF4-FFF2-40B4-BE49-F238E27FC236}">
                <a16:creationId xmlns:a16="http://schemas.microsoft.com/office/drawing/2014/main" id="{36DC94BF-C7A5-4F7B-9138-BDD786211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2281" y="5809666"/>
            <a:ext cx="650744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defTabSz="914377">
              <a:spcBef>
                <a:spcPct val="50000"/>
              </a:spcBef>
              <a:defRPr/>
            </a:pP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Tiếc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quá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…!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Bạn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chọn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sai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rồi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!</a:t>
            </a:r>
          </a:p>
        </p:txBody>
      </p:sp>
      <p:sp>
        <p:nvSpPr>
          <p:cNvPr id="46" name="Text Box 121">
            <a:extLst>
              <a:ext uri="{FF2B5EF4-FFF2-40B4-BE49-F238E27FC236}">
                <a16:creationId xmlns:a16="http://schemas.microsoft.com/office/drawing/2014/main" id="{291A04FA-25DC-469B-BFE0-5879C80A7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092" y="5758790"/>
            <a:ext cx="64008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defTabSz="914377">
              <a:spcBef>
                <a:spcPct val="50000"/>
              </a:spcBef>
              <a:defRPr/>
            </a:pP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Tiếc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quá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…!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Bạn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chọn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sai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rồi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75625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"/>
                            </p:stCondLst>
                            <p:childTnLst>
                              <p:par>
                                <p:cTn id="65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"/>
                            </p:stCondLst>
                            <p:childTnLst>
                              <p:par>
                                <p:cTn id="85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xit" presetSubtype="32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0" grpId="0"/>
      <p:bldP spid="10" grpId="1"/>
      <p:bldP spid="51" grpId="0" animBg="1"/>
      <p:bldP spid="51" grpId="1" animBg="1"/>
      <p:bldP spid="52" grpId="0" animBg="1"/>
      <p:bldP spid="52" grpId="1" animBg="1"/>
      <p:bldP spid="54" grpId="0" animBg="1"/>
      <p:bldP spid="55" grpId="0" animBg="1"/>
      <p:bldP spid="56" grpId="0" animBg="1"/>
      <p:bldP spid="57" grpId="0" animBg="1"/>
      <p:bldP spid="60" grpId="0"/>
      <p:bldP spid="79" grpId="0" animBg="1"/>
      <p:bldP spid="79" grpId="1" animBg="1"/>
      <p:bldP spid="42" grpId="0" animBg="1"/>
      <p:bldP spid="42" grpId="1" animBg="1"/>
      <p:bldP spid="43" grpId="0" animBg="1"/>
      <p:bldP spid="43" grpId="1" animBg="1"/>
      <p:bldP spid="44" grpId="0"/>
      <p:bldP spid="44" grpId="1"/>
      <p:bldP spid="46" grpId="0"/>
      <p:bldP spid="4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94644F5-A545-4B7D-8AD9-ECDF06C2151F}"/>
              </a:ext>
            </a:extLst>
          </p:cNvPr>
          <p:cNvSpPr/>
          <p:nvPr/>
        </p:nvSpPr>
        <p:spPr>
          <a:xfrm>
            <a:off x="694585" y="139149"/>
            <a:ext cx="1046921" cy="6579705"/>
          </a:xfrm>
          <a:prstGeom prst="rect">
            <a:avLst/>
          </a:prstGeom>
          <a:gradFill>
            <a:gsLst>
              <a:gs pos="61052">
                <a:schemeClr val="accent2">
                  <a:lumMod val="75000"/>
                </a:schemeClr>
              </a:gs>
              <a:gs pos="4000">
                <a:schemeClr val="accent5">
                  <a:lumMod val="75000"/>
                </a:schemeClr>
              </a:gs>
              <a:gs pos="29000">
                <a:schemeClr val="accent6">
                  <a:lumMod val="97000"/>
                  <a:lumOff val="3000"/>
                </a:schemeClr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2FAFA8-98F9-4E23-85CB-9D5C1B83B83F}"/>
              </a:ext>
            </a:extLst>
          </p:cNvPr>
          <p:cNvSpPr/>
          <p:nvPr/>
        </p:nvSpPr>
        <p:spPr>
          <a:xfrm>
            <a:off x="586168" y="-27711"/>
            <a:ext cx="1260000" cy="6876000"/>
          </a:xfrm>
          <a:prstGeom prst="rect">
            <a:avLst/>
          </a:prstGeom>
          <a:ln/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0"/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8" name="Text Box 118">
            <a:extLst>
              <a:ext uri="{FF2B5EF4-FFF2-40B4-BE49-F238E27FC236}">
                <a16:creationId xmlns:a16="http://schemas.microsoft.com/office/drawing/2014/main" id="{BD631ECB-50FF-4ED1-BB51-68D8EADDE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826216"/>
            <a:ext cx="677001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defTabSz="914377">
              <a:spcBef>
                <a:spcPct val="50000"/>
              </a:spcBef>
              <a:defRPr/>
            </a:pP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Hoan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hô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.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Bạn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chọn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đúng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rồi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!</a:t>
            </a:r>
          </a:p>
        </p:txBody>
      </p:sp>
      <p:sp>
        <p:nvSpPr>
          <p:cNvPr id="10" name="Text Box 121">
            <a:extLst>
              <a:ext uri="{FF2B5EF4-FFF2-40B4-BE49-F238E27FC236}">
                <a16:creationId xmlns:a16="http://schemas.microsoft.com/office/drawing/2014/main" id="{E55C4547-FB12-4C49-9D1B-28805DDF5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8" y="5792502"/>
            <a:ext cx="64008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defTabSz="914377">
              <a:spcBef>
                <a:spcPct val="50000"/>
              </a:spcBef>
              <a:defRPr/>
            </a:pP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Tiếc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quá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…!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Bạn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chọn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sai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rồi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!</a:t>
            </a:r>
          </a:p>
        </p:txBody>
      </p:sp>
      <p:pic>
        <p:nvPicPr>
          <p:cNvPr id="11" name="Picture 2" descr="Khung viền PowerPoint đẹp">
            <a:extLst>
              <a:ext uri="{FF2B5EF4-FFF2-40B4-BE49-F238E27FC236}">
                <a16:creationId xmlns:a16="http://schemas.microsoft.com/office/drawing/2014/main" id="{925DAF4E-A91E-4B67-9DD0-C1AB59B6E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645" y="-52064"/>
            <a:ext cx="9524187" cy="295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6" descr="Picture1">
            <a:extLst>
              <a:ext uri="{FF2B5EF4-FFF2-40B4-BE49-F238E27FC236}">
                <a16:creationId xmlns:a16="http://schemas.microsoft.com/office/drawing/2014/main" id="{7F0FA2B0-031C-4973-B8CF-6079A99BF1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523" y="587445"/>
            <a:ext cx="693739" cy="693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45E844F2-37E7-4DB0-8326-D2F2054436CD}"/>
              </a:ext>
            </a:extLst>
          </p:cNvPr>
          <p:cNvSpPr/>
          <p:nvPr/>
        </p:nvSpPr>
        <p:spPr>
          <a:xfrm>
            <a:off x="3403387" y="4679174"/>
            <a:ext cx="3911813" cy="748145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lnSpc>
                <a:spcPct val="115000"/>
              </a:lnSpc>
              <a:buClr>
                <a:srgbClr val="000000"/>
              </a:buClr>
            </a:pPr>
            <a:r>
              <a:rPr lang="en-US" sz="3200" kern="0" dirty="0">
                <a:solidFill>
                  <a:prstClr val="black"/>
                </a:solidFill>
                <a:latin typeface="Calibri" panose="020F0502020204030204"/>
                <a:sym typeface="Arial"/>
              </a:rPr>
              <a:t> </a:t>
            </a:r>
            <a:r>
              <a:rPr lang="vi-VN" sz="1867" kern="0" dirty="0">
                <a:solidFill>
                  <a:prstClr val="black"/>
                </a:solidFill>
                <a:latin typeface="Arial" panose="020B0604020202020204" pitchFamily="34" charset="0"/>
                <a:sym typeface="Arial"/>
              </a:rPr>
              <a:t> </a:t>
            </a:r>
            <a:r>
              <a:rPr lang="vi-VN" sz="2667" kern="0" dirty="0">
                <a:solidFill>
                  <a:prstClr val="white"/>
                </a:solidFill>
                <a:latin typeface="Arial" panose="020B0604020202020204" pitchFamily="34" charset="0"/>
                <a:sym typeface="Arial"/>
              </a:rPr>
              <a:t>A = {6; 7; 8; 9; 10}      </a:t>
            </a:r>
            <a:r>
              <a:rPr lang="en-US" sz="2667" kern="0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  <a:sym typeface="Arial"/>
              </a:rPr>
              <a:t> </a:t>
            </a:r>
            <a:r>
              <a:rPr lang="en-US" sz="2667" kern="0" dirty="0">
                <a:solidFill>
                  <a:prstClr val="white"/>
                </a:solidFill>
                <a:latin typeface="Calibri" panose="020F0502020204030204"/>
                <a:sym typeface="Arial"/>
              </a:rPr>
              <a:t> 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2C8D4153-E005-4F09-8ACD-294368F2B324}"/>
              </a:ext>
            </a:extLst>
          </p:cNvPr>
          <p:cNvSpPr/>
          <p:nvPr/>
        </p:nvSpPr>
        <p:spPr>
          <a:xfrm>
            <a:off x="8477011" y="3285594"/>
            <a:ext cx="3502955" cy="748145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lnSpc>
                <a:spcPct val="115000"/>
              </a:lnSpc>
              <a:buClr>
                <a:srgbClr val="000000"/>
              </a:buClr>
            </a:pPr>
            <a:r>
              <a:rPr lang="en-US" sz="3200" kern="0" dirty="0">
                <a:solidFill>
                  <a:prstClr val="black"/>
                </a:solidFill>
                <a:latin typeface="Calibri" panose="020F0502020204030204"/>
                <a:sym typeface="Arial"/>
              </a:rPr>
              <a:t>  </a:t>
            </a:r>
            <a:r>
              <a:rPr lang="vi-VN" sz="2667" kern="0" dirty="0">
                <a:solidFill>
                  <a:prstClr val="white"/>
                </a:solidFill>
                <a:latin typeface="Arial" panose="020B0604020202020204" pitchFamily="34" charset="0"/>
                <a:sym typeface="Arial"/>
              </a:rPr>
              <a:t>A = {5; 6; 7; 8; 9} </a:t>
            </a:r>
            <a:r>
              <a:rPr lang="en-US" sz="2400" kern="0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  <a:sym typeface="Arial"/>
              </a:rPr>
              <a:t> 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010ED24C-E510-4DE5-B89F-239AE671A059}"/>
              </a:ext>
            </a:extLst>
          </p:cNvPr>
          <p:cNvSpPr/>
          <p:nvPr/>
        </p:nvSpPr>
        <p:spPr>
          <a:xfrm>
            <a:off x="7492727" y="4630981"/>
            <a:ext cx="700066" cy="6518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62BFBA0-1A4A-4442-A43D-981C1EFFE20B}"/>
              </a:ext>
            </a:extLst>
          </p:cNvPr>
          <p:cNvSpPr/>
          <p:nvPr/>
        </p:nvSpPr>
        <p:spPr>
          <a:xfrm>
            <a:off x="7492728" y="3262391"/>
            <a:ext cx="700066" cy="677705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1658C25-7390-4556-BC5E-B66395E333EE}"/>
              </a:ext>
            </a:extLst>
          </p:cNvPr>
          <p:cNvSpPr/>
          <p:nvPr/>
        </p:nvSpPr>
        <p:spPr>
          <a:xfrm>
            <a:off x="2508851" y="3230426"/>
            <a:ext cx="700066" cy="677705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48DBC7F-4ED8-4E83-99CD-39EDC79DA874}"/>
              </a:ext>
            </a:extLst>
          </p:cNvPr>
          <p:cNvSpPr/>
          <p:nvPr/>
        </p:nvSpPr>
        <p:spPr>
          <a:xfrm>
            <a:off x="2537941" y="4678226"/>
            <a:ext cx="700066" cy="677705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A95EC97-75F5-494A-97D4-29680E26C24F}"/>
              </a:ext>
            </a:extLst>
          </p:cNvPr>
          <p:cNvSpPr txBox="1"/>
          <p:nvPr/>
        </p:nvSpPr>
        <p:spPr>
          <a:xfrm>
            <a:off x="3713018" y="831273"/>
            <a:ext cx="512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571FB0A-124C-4001-A982-10355E214208}"/>
              </a:ext>
            </a:extLst>
          </p:cNvPr>
          <p:cNvSpPr txBox="1"/>
          <p:nvPr/>
        </p:nvSpPr>
        <p:spPr>
          <a:xfrm>
            <a:off x="3713018" y="831273"/>
            <a:ext cx="7114161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37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Câu</a:t>
            </a:r>
            <a:r>
              <a:rPr lang="en-US" sz="37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 4: </a:t>
            </a:r>
            <a:r>
              <a:rPr lang="en-US" sz="373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vi-VN"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Viết tập hợp A các số tự nhiên lớn hơn 5 và nhỏ hơn 10.</a:t>
            </a:r>
            <a:endParaRPr lang="en-US" sz="6400" i="1" dirty="0">
              <a:solidFill>
                <a:srgbClr val="000000"/>
              </a:solidFill>
              <a:latin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79" name="Circle: Hollow 78">
            <a:extLst>
              <a:ext uri="{FF2B5EF4-FFF2-40B4-BE49-F238E27FC236}">
                <a16:creationId xmlns:a16="http://schemas.microsoft.com/office/drawing/2014/main" id="{66F09241-27F7-44D9-8FF4-14CC1B72E454}"/>
              </a:ext>
            </a:extLst>
          </p:cNvPr>
          <p:cNvSpPr/>
          <p:nvPr/>
        </p:nvSpPr>
        <p:spPr>
          <a:xfrm>
            <a:off x="-57781" y="139149"/>
            <a:ext cx="2489981" cy="2471561"/>
          </a:xfrm>
          <a:prstGeom prst="donut">
            <a:avLst>
              <a:gd name="adj" fmla="val 24051"/>
            </a:avLst>
          </a:prstGeom>
          <a:gradFill>
            <a:gsLst>
              <a:gs pos="0">
                <a:srgbClr val="00B0F0"/>
              </a:gs>
              <a:gs pos="48000">
                <a:schemeClr val="accent4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81" name="Sun 80">
            <a:extLst>
              <a:ext uri="{FF2B5EF4-FFF2-40B4-BE49-F238E27FC236}">
                <a16:creationId xmlns:a16="http://schemas.microsoft.com/office/drawing/2014/main" id="{A804B890-DEB8-4354-A83B-44DBE5FD0D93}"/>
              </a:ext>
            </a:extLst>
          </p:cNvPr>
          <p:cNvSpPr/>
          <p:nvPr/>
        </p:nvSpPr>
        <p:spPr>
          <a:xfrm>
            <a:off x="-76515" y="139149"/>
            <a:ext cx="2527445" cy="2471561"/>
          </a:xfrm>
          <a:prstGeom prst="sun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FF00">
                <a:alpha val="9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7DC954F-049A-4CB6-9277-A19C240C2D3E}"/>
              </a:ext>
            </a:extLst>
          </p:cNvPr>
          <p:cNvSpPr/>
          <p:nvPr/>
        </p:nvSpPr>
        <p:spPr>
          <a:xfrm>
            <a:off x="8418526" y="4662940"/>
            <a:ext cx="3673401" cy="74814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vi-VN" sz="3200" kern="0" dirty="0">
                <a:solidFill>
                  <a:prstClr val="white"/>
                </a:solidFill>
                <a:latin typeface="Arial" panose="020B0604020202020204" pitchFamily="34" charset="0"/>
                <a:sym typeface="Arial"/>
              </a:rPr>
              <a:t>  </a:t>
            </a:r>
            <a:r>
              <a:rPr lang="vi-VN" sz="1867" kern="0" dirty="0">
                <a:solidFill>
                  <a:prstClr val="black"/>
                </a:solidFill>
                <a:latin typeface="Arial" panose="020B0604020202020204" pitchFamily="34" charset="0"/>
                <a:sym typeface="Arial"/>
              </a:rPr>
              <a:t> </a:t>
            </a:r>
            <a:r>
              <a:rPr lang="vi-VN" sz="2667" kern="0" dirty="0">
                <a:solidFill>
                  <a:prstClr val="white"/>
                </a:solidFill>
                <a:latin typeface="Arial" panose="020B0604020202020204" pitchFamily="34" charset="0"/>
                <a:sym typeface="Arial"/>
              </a:rPr>
              <a:t>A = {6; 7; 8}    </a:t>
            </a:r>
            <a:r>
              <a:rPr lang="en-US" sz="2667" kern="0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  <a:sym typeface="Arial"/>
              </a:rPr>
              <a:t> </a:t>
            </a:r>
            <a:endParaRPr lang="vi-VN" sz="2667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539E4C0-AC94-4D8B-9070-D122DDCE4A7E}"/>
              </a:ext>
            </a:extLst>
          </p:cNvPr>
          <p:cNvSpPr/>
          <p:nvPr/>
        </p:nvSpPr>
        <p:spPr>
          <a:xfrm>
            <a:off x="3380869" y="3285594"/>
            <a:ext cx="3934331" cy="748145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lnSpc>
                <a:spcPct val="115000"/>
              </a:lnSpc>
              <a:buClr>
                <a:srgbClr val="000000"/>
              </a:buClr>
            </a:pPr>
            <a:r>
              <a:rPr lang="vi-VN" sz="2667" kern="0" dirty="0">
                <a:solidFill>
                  <a:prstClr val="white"/>
                </a:solidFill>
                <a:latin typeface="Arial" panose="020B0604020202020204" pitchFamily="34" charset="0"/>
                <a:sym typeface="Arial"/>
              </a:rPr>
              <a:t>A = {6; 7; 8; 9} </a:t>
            </a:r>
            <a:r>
              <a:rPr lang="en-US" sz="24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   </a:t>
            </a:r>
            <a:r>
              <a:rPr lang="en-US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 </a:t>
            </a:r>
          </a:p>
        </p:txBody>
      </p:sp>
      <p:sp>
        <p:nvSpPr>
          <p:cNvPr id="44" name="Text Box 121">
            <a:extLst>
              <a:ext uri="{FF2B5EF4-FFF2-40B4-BE49-F238E27FC236}">
                <a16:creationId xmlns:a16="http://schemas.microsoft.com/office/drawing/2014/main" id="{36DC94BF-C7A5-4F7B-9138-BDD786211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2281" y="5809666"/>
            <a:ext cx="650744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defTabSz="914377">
              <a:spcBef>
                <a:spcPct val="50000"/>
              </a:spcBef>
              <a:defRPr/>
            </a:pP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Tiếc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quá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…!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Bạn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chọn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sai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rồi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!</a:t>
            </a:r>
          </a:p>
        </p:txBody>
      </p:sp>
      <p:sp>
        <p:nvSpPr>
          <p:cNvPr id="46" name="Text Box 121">
            <a:extLst>
              <a:ext uri="{FF2B5EF4-FFF2-40B4-BE49-F238E27FC236}">
                <a16:creationId xmlns:a16="http://schemas.microsoft.com/office/drawing/2014/main" id="{291A04FA-25DC-469B-BFE0-5879C80A7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092" y="5758790"/>
            <a:ext cx="64008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defTabSz="914377">
              <a:spcBef>
                <a:spcPct val="50000"/>
              </a:spcBef>
              <a:defRPr/>
            </a:pP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Tiếc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quá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…!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Bạn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chọn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sai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</a:t>
            </a:r>
            <a:r>
              <a:rPr lang="en-US" altLang="en-US" sz="4000" b="1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rồi</a:t>
            </a:r>
            <a:r>
              <a:rPr lang="en-US" altLang="en-US" sz="4000" b="1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/>
                <a:cs typeface="Arial"/>
                <a:sym typeface="Arial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329609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"/>
                            </p:stCondLst>
                            <p:childTnLst>
                              <p:par>
                                <p:cTn id="65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"/>
                            </p:stCondLst>
                            <p:childTnLst>
                              <p:par>
                                <p:cTn id="85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xit" presetSubtype="32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0" grpId="0"/>
      <p:bldP spid="10" grpId="1"/>
      <p:bldP spid="51" grpId="0" animBg="1"/>
      <p:bldP spid="51" grpId="1" animBg="1"/>
      <p:bldP spid="52" grpId="0" animBg="1"/>
      <p:bldP spid="52" grpId="1" animBg="1"/>
      <p:bldP spid="54" grpId="0" animBg="1"/>
      <p:bldP spid="55" grpId="0" animBg="1"/>
      <p:bldP spid="56" grpId="0" animBg="1"/>
      <p:bldP spid="57" grpId="0" animBg="1"/>
      <p:bldP spid="60" grpId="0"/>
      <p:bldP spid="79" grpId="0" animBg="1"/>
      <p:bldP spid="79" grpId="1" animBg="1"/>
      <p:bldP spid="42" grpId="0" animBg="1"/>
      <p:bldP spid="42" grpId="1" animBg="1"/>
      <p:bldP spid="43" grpId="0" animBg="1"/>
      <p:bldP spid="43" grpId="1" animBg="1"/>
      <p:bldP spid="44" grpId="0"/>
      <p:bldP spid="44" grpId="1"/>
      <p:bldP spid="46" grpId="0"/>
      <p:bldP spid="46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94644F5-A545-4B7D-8AD9-ECDF06C2151F}"/>
              </a:ext>
            </a:extLst>
          </p:cNvPr>
          <p:cNvSpPr/>
          <p:nvPr/>
        </p:nvSpPr>
        <p:spPr>
          <a:xfrm>
            <a:off x="694585" y="139149"/>
            <a:ext cx="1046921" cy="6579705"/>
          </a:xfrm>
          <a:prstGeom prst="rect">
            <a:avLst/>
          </a:prstGeom>
          <a:gradFill>
            <a:gsLst>
              <a:gs pos="61052">
                <a:schemeClr val="accent2">
                  <a:lumMod val="75000"/>
                </a:schemeClr>
              </a:gs>
              <a:gs pos="4000">
                <a:schemeClr val="accent5">
                  <a:lumMod val="75000"/>
                </a:schemeClr>
              </a:gs>
              <a:gs pos="29000">
                <a:schemeClr val="accent6">
                  <a:lumMod val="97000"/>
                  <a:lumOff val="3000"/>
                </a:schemeClr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2FAFA8-98F9-4E23-85CB-9D5C1B83B83F}"/>
              </a:ext>
            </a:extLst>
          </p:cNvPr>
          <p:cNvSpPr/>
          <p:nvPr/>
        </p:nvSpPr>
        <p:spPr>
          <a:xfrm>
            <a:off x="586168" y="-27711"/>
            <a:ext cx="1260000" cy="6876000"/>
          </a:xfrm>
          <a:prstGeom prst="rect">
            <a:avLst/>
          </a:prstGeom>
          <a:ln/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0"/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8" name="Text Box 118">
            <a:extLst>
              <a:ext uri="{FF2B5EF4-FFF2-40B4-BE49-F238E27FC236}">
                <a16:creationId xmlns:a16="http://schemas.microsoft.com/office/drawing/2014/main" id="{BD631ECB-50FF-4ED1-BB51-68D8EADDE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826216"/>
            <a:ext cx="677001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Hoan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hô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.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đúng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!</a:t>
            </a:r>
          </a:p>
        </p:txBody>
      </p:sp>
      <p:sp>
        <p:nvSpPr>
          <p:cNvPr id="10" name="Text Box 121">
            <a:extLst>
              <a:ext uri="{FF2B5EF4-FFF2-40B4-BE49-F238E27FC236}">
                <a16:creationId xmlns:a16="http://schemas.microsoft.com/office/drawing/2014/main" id="{E55C4547-FB12-4C49-9D1B-28805DDF5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8" y="5792502"/>
            <a:ext cx="64008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!</a:t>
            </a:r>
          </a:p>
        </p:txBody>
      </p:sp>
      <p:pic>
        <p:nvPicPr>
          <p:cNvPr id="11" name="Picture 2" descr="Khung viền PowerPoint đẹp">
            <a:extLst>
              <a:ext uri="{FF2B5EF4-FFF2-40B4-BE49-F238E27FC236}">
                <a16:creationId xmlns:a16="http://schemas.microsoft.com/office/drawing/2014/main" id="{925DAF4E-A91E-4B67-9DD0-C1AB59B6E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645" y="-52064"/>
            <a:ext cx="9524187" cy="295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6" descr="Picture1">
            <a:extLst>
              <a:ext uri="{FF2B5EF4-FFF2-40B4-BE49-F238E27FC236}">
                <a16:creationId xmlns:a16="http://schemas.microsoft.com/office/drawing/2014/main" id="{7F0FA2B0-031C-4973-B8CF-6079A99BF1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523" y="587445"/>
            <a:ext cx="693739" cy="693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45E844F2-37E7-4DB0-8326-D2F2054436CD}"/>
              </a:ext>
            </a:extLst>
          </p:cNvPr>
          <p:cNvSpPr/>
          <p:nvPr/>
        </p:nvSpPr>
        <p:spPr>
          <a:xfrm>
            <a:off x="2842281" y="4707666"/>
            <a:ext cx="4208346" cy="731911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1219170">
              <a:lnSpc>
                <a:spcPct val="115000"/>
              </a:lnSpc>
              <a:buClr>
                <a:srgbClr val="000000"/>
              </a:buClr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sym typeface="Arial"/>
              </a:rPr>
              <a:t> </a:t>
            </a: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sym typeface="Arial"/>
              </a:rPr>
              <a:t> 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=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en-US" sz="2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| 16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x &lt; 20}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  </a:t>
            </a: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sym typeface="Arial"/>
              </a:rPr>
              <a:t> 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  <a:sym typeface="Arial"/>
              </a:rPr>
              <a:t> 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sym typeface="Arial"/>
              </a:rPr>
              <a:t> 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2C8D4153-E005-4F09-8ACD-294368F2B324}"/>
              </a:ext>
            </a:extLst>
          </p:cNvPr>
          <p:cNvSpPr/>
          <p:nvPr/>
        </p:nvSpPr>
        <p:spPr>
          <a:xfrm>
            <a:off x="8327243" y="3288408"/>
            <a:ext cx="3644361" cy="748145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1219170">
              <a:lnSpc>
                <a:spcPct val="115000"/>
              </a:lnSpc>
              <a:buClr>
                <a:srgbClr val="000000"/>
              </a:buClr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 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= {x |15 &lt; x &lt; 19}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010ED24C-E510-4DE5-B89F-239AE671A059}"/>
              </a:ext>
            </a:extLst>
          </p:cNvPr>
          <p:cNvSpPr/>
          <p:nvPr/>
        </p:nvSpPr>
        <p:spPr>
          <a:xfrm>
            <a:off x="7473993" y="4695527"/>
            <a:ext cx="718800" cy="58727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62BFBA0-1A4A-4442-A43D-981C1EFFE20B}"/>
              </a:ext>
            </a:extLst>
          </p:cNvPr>
          <p:cNvSpPr/>
          <p:nvPr/>
        </p:nvSpPr>
        <p:spPr>
          <a:xfrm>
            <a:off x="7473994" y="3329501"/>
            <a:ext cx="718800" cy="610595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1658C25-7390-4556-BC5E-B66395E333EE}"/>
              </a:ext>
            </a:extLst>
          </p:cNvPr>
          <p:cNvSpPr/>
          <p:nvPr/>
        </p:nvSpPr>
        <p:spPr>
          <a:xfrm>
            <a:off x="1951529" y="3326028"/>
            <a:ext cx="718800" cy="610595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48DBC7F-4ED8-4E83-99CD-39EDC79DA874}"/>
              </a:ext>
            </a:extLst>
          </p:cNvPr>
          <p:cNvSpPr/>
          <p:nvPr/>
        </p:nvSpPr>
        <p:spPr>
          <a:xfrm>
            <a:off x="1980619" y="4773828"/>
            <a:ext cx="718800" cy="610595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A95EC97-75F5-494A-97D4-29680E26C24F}"/>
              </a:ext>
            </a:extLst>
          </p:cNvPr>
          <p:cNvSpPr txBox="1"/>
          <p:nvPr/>
        </p:nvSpPr>
        <p:spPr>
          <a:xfrm>
            <a:off x="3713018" y="831273"/>
            <a:ext cx="512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571FB0A-124C-4001-A982-10355E214208}"/>
              </a:ext>
            </a:extLst>
          </p:cNvPr>
          <p:cNvSpPr txBox="1"/>
          <p:nvPr/>
        </p:nvSpPr>
        <p:spPr>
          <a:xfrm>
            <a:off x="3638940" y="733116"/>
            <a:ext cx="7295760" cy="1774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Câu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 </a:t>
            </a:r>
            <a:r>
              <a:rPr kumimoji="0" lang="en-US" sz="3733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5: </a:t>
            </a:r>
            <a:r>
              <a:rPr kumimoji="0" lang="en-US" sz="3733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 = {16; 17; 18; 19}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err="1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trưng.</a:t>
            </a:r>
            <a:endParaRPr lang="en-US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Circle: Hollow 78">
            <a:extLst>
              <a:ext uri="{FF2B5EF4-FFF2-40B4-BE49-F238E27FC236}">
                <a16:creationId xmlns:a16="http://schemas.microsoft.com/office/drawing/2014/main" id="{66F09241-27F7-44D9-8FF4-14CC1B72E454}"/>
              </a:ext>
            </a:extLst>
          </p:cNvPr>
          <p:cNvSpPr/>
          <p:nvPr/>
        </p:nvSpPr>
        <p:spPr>
          <a:xfrm>
            <a:off x="-57781" y="139149"/>
            <a:ext cx="2489981" cy="2471561"/>
          </a:xfrm>
          <a:prstGeom prst="donut">
            <a:avLst>
              <a:gd name="adj" fmla="val 24051"/>
            </a:avLst>
          </a:prstGeom>
          <a:gradFill>
            <a:gsLst>
              <a:gs pos="0">
                <a:srgbClr val="00B0F0"/>
              </a:gs>
              <a:gs pos="48000">
                <a:schemeClr val="accent4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81" name="Sun 80">
            <a:extLst>
              <a:ext uri="{FF2B5EF4-FFF2-40B4-BE49-F238E27FC236}">
                <a16:creationId xmlns:a16="http://schemas.microsoft.com/office/drawing/2014/main" id="{A804B890-DEB8-4354-A83B-44DBE5FD0D93}"/>
              </a:ext>
            </a:extLst>
          </p:cNvPr>
          <p:cNvSpPr/>
          <p:nvPr/>
        </p:nvSpPr>
        <p:spPr>
          <a:xfrm>
            <a:off x="-76515" y="139149"/>
            <a:ext cx="2527445" cy="2471561"/>
          </a:xfrm>
          <a:prstGeom prst="sun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FF00">
                <a:alpha val="9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7DC954F-049A-4CB6-9277-A19C240C2D3E}"/>
              </a:ext>
            </a:extLst>
          </p:cNvPr>
          <p:cNvSpPr/>
          <p:nvPr/>
        </p:nvSpPr>
        <p:spPr>
          <a:xfrm>
            <a:off x="8327244" y="4648622"/>
            <a:ext cx="3644361" cy="74814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  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=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en-US" sz="2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| 15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x ≤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2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539E4C0-AC94-4D8B-9070-D122DDCE4A7E}"/>
              </a:ext>
            </a:extLst>
          </p:cNvPr>
          <p:cNvSpPr/>
          <p:nvPr/>
        </p:nvSpPr>
        <p:spPr>
          <a:xfrm>
            <a:off x="2842281" y="3314086"/>
            <a:ext cx="4208347" cy="748145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lnSpc>
                <a:spcPct val="115000"/>
              </a:lnSpc>
              <a:buClr>
                <a:srgbClr val="000000"/>
              </a:buClr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A = 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en-US" sz="2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| </a:t>
            </a:r>
            <a:r>
              <a:rPr lang="en-US" sz="2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x &lt; 20</a:t>
            </a: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} 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Text Box 121">
            <a:extLst>
              <a:ext uri="{FF2B5EF4-FFF2-40B4-BE49-F238E27FC236}">
                <a16:creationId xmlns:a16="http://schemas.microsoft.com/office/drawing/2014/main" id="{36DC94BF-C7A5-4F7B-9138-BDD786211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2281" y="5809666"/>
            <a:ext cx="650744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!</a:t>
            </a:r>
          </a:p>
        </p:txBody>
      </p:sp>
      <p:sp>
        <p:nvSpPr>
          <p:cNvPr id="46" name="Text Box 121">
            <a:extLst>
              <a:ext uri="{FF2B5EF4-FFF2-40B4-BE49-F238E27FC236}">
                <a16:creationId xmlns:a16="http://schemas.microsoft.com/office/drawing/2014/main" id="{291A04FA-25DC-469B-BFE0-5879C80A7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092" y="5758790"/>
            <a:ext cx="64008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03441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"/>
                            </p:stCondLst>
                            <p:childTnLst>
                              <p:par>
                                <p:cTn id="65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"/>
                            </p:stCondLst>
                            <p:childTnLst>
                              <p:par>
                                <p:cTn id="85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xit" presetSubtype="32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0" grpId="0"/>
      <p:bldP spid="10" grpId="1"/>
      <p:bldP spid="51" grpId="0" animBg="1"/>
      <p:bldP spid="51" grpId="1" animBg="1"/>
      <p:bldP spid="52" grpId="0" animBg="1"/>
      <p:bldP spid="52" grpId="1" animBg="1"/>
      <p:bldP spid="54" grpId="0" animBg="1"/>
      <p:bldP spid="55" grpId="0" animBg="1"/>
      <p:bldP spid="56" grpId="0" animBg="1"/>
      <p:bldP spid="57" grpId="0" animBg="1"/>
      <p:bldP spid="60" grpId="0"/>
      <p:bldP spid="79" grpId="0" animBg="1"/>
      <p:bldP spid="79" grpId="1" animBg="1"/>
      <p:bldP spid="42" grpId="0" animBg="1"/>
      <p:bldP spid="42" grpId="1" animBg="1"/>
      <p:bldP spid="43" grpId="0" animBg="1"/>
      <p:bldP spid="43" grpId="1" animBg="1"/>
      <p:bldP spid="44" grpId="0"/>
      <p:bldP spid="44" grpId="1"/>
      <p:bldP spid="46" grpId="0"/>
      <p:bldP spid="46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/>
        </p:nvSpPr>
        <p:spPr>
          <a:xfrm>
            <a:off x="1" y="0"/>
            <a:ext cx="5328138" cy="116058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/>
              <a:t>Củng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cố</a:t>
            </a:r>
            <a:endParaRPr lang="vi-VN" sz="4800" b="1" dirty="0"/>
          </a:p>
        </p:txBody>
      </p:sp>
      <p:sp>
        <p:nvSpPr>
          <p:cNvPr id="3" name="Oval 2"/>
          <p:cNvSpPr/>
          <p:nvPr/>
        </p:nvSpPr>
        <p:spPr>
          <a:xfrm>
            <a:off x="295836" y="2106706"/>
            <a:ext cx="3998259" cy="2429436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TẬP  HỢP</a:t>
            </a:r>
            <a:endParaRPr lang="vi-VN" sz="36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77554" y="1281556"/>
            <a:ext cx="4138960" cy="107721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 algn="ctr"/>
            <a:r>
              <a:rPr lang="vi-VN" sz="3200" b="1" dirty="0" smtClean="0"/>
              <a:t>Tập </a:t>
            </a:r>
            <a:r>
              <a:rPr lang="vi-VN" sz="3200" b="1" dirty="0"/>
              <a:t>hợp và phần tử của tập hợp 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4177553" y="4536140"/>
            <a:ext cx="4138960" cy="58477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 algn="ctr"/>
            <a:r>
              <a:rPr lang="vi-VN" sz="3200" b="1" dirty="0"/>
              <a:t>Mô tả một tập hợp</a:t>
            </a:r>
            <a:endParaRPr lang="en-US" sz="3200" dirty="0"/>
          </a:p>
        </p:txBody>
      </p:sp>
      <p:sp>
        <p:nvSpPr>
          <p:cNvPr id="17" name="Bent Arrow 16"/>
          <p:cNvSpPr/>
          <p:nvPr/>
        </p:nvSpPr>
        <p:spPr>
          <a:xfrm>
            <a:off x="2456328" y="1720801"/>
            <a:ext cx="1721225" cy="385905"/>
          </a:xfrm>
          <a:prstGeom prst="bentArrow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sp>
        <p:nvSpPr>
          <p:cNvPr id="20" name="Bent Arrow 19"/>
          <p:cNvSpPr/>
          <p:nvPr/>
        </p:nvSpPr>
        <p:spPr>
          <a:xfrm flipV="1">
            <a:off x="2456329" y="4536141"/>
            <a:ext cx="1721224" cy="385905"/>
          </a:xfrm>
          <a:prstGeom prst="bentArrow">
            <a:avLst>
              <a:gd name="adj1" fmla="val 27323"/>
              <a:gd name="adj2" fmla="val 26042"/>
              <a:gd name="adj3" fmla="val 25000"/>
              <a:gd name="adj4" fmla="val 43750"/>
            </a:avLst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5898777" y="3619500"/>
            <a:ext cx="915767" cy="916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6814545" y="3306708"/>
            <a:ext cx="4682196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vi-VN" sz="2800" b="1" i="1" dirty="0"/>
              <a:t>Liệt kê các phần tử của </a:t>
            </a:r>
            <a:r>
              <a:rPr lang="vi-VN" sz="2800" b="1" i="1"/>
              <a:t>tập </a:t>
            </a:r>
            <a:r>
              <a:rPr lang="vi-VN" sz="2800" b="1" i="1" smtClean="0"/>
              <a:t>hợp</a:t>
            </a:r>
            <a:r>
              <a:rPr lang="en-GB" sz="2800" b="1" i="1" smtClean="0"/>
              <a:t>.</a:t>
            </a:r>
            <a:endParaRPr lang="vi-VN" sz="2800" dirty="0"/>
          </a:p>
        </p:txBody>
      </p:sp>
      <p:cxnSp>
        <p:nvCxnSpPr>
          <p:cNvPr id="34" name="Straight Arrow Connector 33"/>
          <p:cNvCxnSpPr>
            <a:endCxn id="37" idx="1"/>
          </p:cNvCxnSpPr>
          <p:nvPr/>
        </p:nvCxnSpPr>
        <p:spPr>
          <a:xfrm>
            <a:off x="5900029" y="5131984"/>
            <a:ext cx="915768" cy="829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6815797" y="5484074"/>
            <a:ext cx="5029200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vi-VN" sz="2800" b="1" i="1" dirty="0"/>
              <a:t>Nêu dấu hiệu đặc trưng cho các phần tử của tập </a:t>
            </a:r>
            <a:r>
              <a:rPr lang="vi-VN" sz="2800" b="1" i="1" dirty="0" smtClean="0"/>
              <a:t>hợp</a:t>
            </a:r>
            <a:r>
              <a:rPr lang="en-US" sz="2800" b="1" i="1" dirty="0" smtClean="0"/>
              <a:t>.</a:t>
            </a:r>
            <a:endParaRPr lang="vi-VN" sz="28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3026" y="0"/>
            <a:ext cx="3228975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71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  <p:bldP spid="17" grpId="0" animBg="1"/>
      <p:bldP spid="20" grpId="0" animBg="1"/>
      <p:bldP spid="31" grpId="0" animBg="1"/>
      <p:bldP spid="3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/>
        </p:nvSpPr>
        <p:spPr>
          <a:xfrm>
            <a:off x="1" y="0"/>
            <a:ext cx="5328138" cy="116058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/>
              <a:t>Vận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dụng</a:t>
            </a:r>
            <a:endParaRPr lang="vi-VN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95156" y="1327467"/>
            <a:ext cx="664491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 smtClean="0"/>
              <a:t>Hệ</a:t>
            </a:r>
            <a:r>
              <a:rPr lang="en-US" sz="2800" dirty="0" smtClean="0"/>
              <a:t> </a:t>
            </a:r>
            <a:r>
              <a:rPr lang="en-US" sz="2800" dirty="0" err="1" smtClean="0"/>
              <a:t>Mặt</a:t>
            </a:r>
            <a:r>
              <a:rPr lang="en-US" sz="2800" dirty="0" smtClean="0"/>
              <a:t> </a:t>
            </a:r>
            <a:r>
              <a:rPr lang="en-US" sz="2800" dirty="0" err="1" smtClean="0"/>
              <a:t>Trời</a:t>
            </a:r>
            <a:r>
              <a:rPr lang="en-US" sz="2800" dirty="0" smtClean="0"/>
              <a:t> </a:t>
            </a:r>
            <a:r>
              <a:rPr lang="en-US" sz="2800" dirty="0" err="1" smtClean="0"/>
              <a:t>gồm</a:t>
            </a:r>
            <a:r>
              <a:rPr lang="en-US" sz="2800" dirty="0" smtClean="0"/>
              <a:t> </a:t>
            </a:r>
            <a:r>
              <a:rPr lang="en-US" sz="2800" dirty="0" err="1" smtClean="0"/>
              <a:t>có</a:t>
            </a:r>
            <a:r>
              <a:rPr lang="en-US" sz="2800" dirty="0" smtClean="0"/>
              <a:t> </a:t>
            </a:r>
            <a:r>
              <a:rPr lang="en-US" sz="2800" dirty="0" err="1" smtClean="0"/>
              <a:t>Mặt</a:t>
            </a:r>
            <a:r>
              <a:rPr lang="en-US" sz="2800" dirty="0" smtClean="0"/>
              <a:t> </a:t>
            </a:r>
            <a:r>
              <a:rPr lang="en-US" sz="2800" dirty="0" err="1" smtClean="0"/>
              <a:t>Trời</a:t>
            </a:r>
            <a:r>
              <a:rPr lang="en-US" sz="2800" dirty="0" smtClean="0"/>
              <a:t> ở </a:t>
            </a:r>
            <a:r>
              <a:rPr lang="en-US" sz="2800" dirty="0" err="1" smtClean="0"/>
              <a:t>trung</a:t>
            </a:r>
            <a:r>
              <a:rPr lang="en-US" sz="2800" dirty="0" smtClean="0"/>
              <a:t> </a:t>
            </a:r>
            <a:r>
              <a:rPr lang="en-US" sz="2800" dirty="0" err="1" smtClean="0"/>
              <a:t>tâm</a:t>
            </a:r>
            <a:r>
              <a:rPr lang="en-US" sz="2800" dirty="0" smtClean="0"/>
              <a:t> </a:t>
            </a:r>
            <a:r>
              <a:rPr lang="en-US" sz="2800" dirty="0" err="1" smtClean="0"/>
              <a:t>và</a:t>
            </a:r>
            <a:r>
              <a:rPr lang="en-US" sz="2800" dirty="0" smtClean="0"/>
              <a:t> 8 </a:t>
            </a:r>
            <a:r>
              <a:rPr lang="en-US" sz="2800" dirty="0" err="1" smtClean="0"/>
              <a:t>thiên</a:t>
            </a:r>
            <a:r>
              <a:rPr lang="en-US" sz="2800" dirty="0" smtClean="0"/>
              <a:t> </a:t>
            </a:r>
            <a:r>
              <a:rPr lang="en-US" sz="2800" dirty="0" err="1" smtClean="0"/>
              <a:t>thể</a:t>
            </a:r>
            <a:r>
              <a:rPr lang="en-US" sz="2800" dirty="0" smtClean="0"/>
              <a:t> quay </a:t>
            </a:r>
            <a:r>
              <a:rPr lang="en-US" sz="2800" dirty="0" err="1" smtClean="0"/>
              <a:t>quanh</a:t>
            </a:r>
            <a:r>
              <a:rPr lang="en-US" sz="2800" dirty="0" smtClean="0"/>
              <a:t> </a:t>
            </a:r>
            <a:r>
              <a:rPr lang="en-US" sz="2800" dirty="0" err="1" smtClean="0"/>
              <a:t>Mặt</a:t>
            </a:r>
            <a:r>
              <a:rPr lang="en-US" sz="2800" dirty="0" smtClean="0"/>
              <a:t> </a:t>
            </a:r>
            <a:r>
              <a:rPr lang="en-US" sz="2800" dirty="0" err="1" smtClean="0"/>
              <a:t>Trời</a:t>
            </a:r>
            <a:r>
              <a:rPr lang="en-US" sz="2800" dirty="0" smtClean="0"/>
              <a:t> </a:t>
            </a:r>
            <a:r>
              <a:rPr lang="en-US" sz="2800" dirty="0" err="1" smtClean="0"/>
              <a:t>gọi</a:t>
            </a:r>
            <a:r>
              <a:rPr lang="en-US" sz="2800" dirty="0" smtClean="0"/>
              <a:t> </a:t>
            </a:r>
            <a:r>
              <a:rPr lang="en-US" sz="2800" dirty="0" err="1" smtClean="0"/>
              <a:t>là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hành</a:t>
            </a:r>
            <a:r>
              <a:rPr lang="en-US" sz="2800" dirty="0" smtClean="0"/>
              <a:t> </a:t>
            </a:r>
            <a:r>
              <a:rPr lang="en-US" sz="2800" dirty="0" err="1" smtClean="0"/>
              <a:t>tinh</a:t>
            </a:r>
            <a:r>
              <a:rPr lang="en-US" sz="2800" dirty="0" smtClean="0"/>
              <a:t>, </a:t>
            </a:r>
            <a:r>
              <a:rPr lang="en-US" sz="2800" dirty="0" err="1" smtClean="0"/>
              <a:t>đó</a:t>
            </a:r>
            <a:r>
              <a:rPr lang="en-US" sz="2800" dirty="0" smtClean="0"/>
              <a:t> </a:t>
            </a:r>
            <a:r>
              <a:rPr lang="en-US" sz="2800" dirty="0" err="1" smtClean="0"/>
              <a:t>là</a:t>
            </a:r>
            <a:r>
              <a:rPr lang="en-US" sz="2800" dirty="0" smtClean="0"/>
              <a:t> </a:t>
            </a:r>
            <a:r>
              <a:rPr lang="en-US" sz="2800" dirty="0" err="1" smtClean="0"/>
              <a:t>Thủy</a:t>
            </a:r>
            <a:r>
              <a:rPr lang="en-US" sz="2800" dirty="0" smtClean="0"/>
              <a:t> </a:t>
            </a:r>
            <a:r>
              <a:rPr lang="en-US" sz="2800" dirty="0" err="1" smtClean="0"/>
              <a:t>tinh</a:t>
            </a:r>
            <a:r>
              <a:rPr lang="en-US" sz="2800" dirty="0" smtClean="0"/>
              <a:t>, Kim </a:t>
            </a:r>
            <a:r>
              <a:rPr lang="en-US" sz="2800" dirty="0" err="1" smtClean="0"/>
              <a:t>tinh</a:t>
            </a:r>
            <a:r>
              <a:rPr lang="en-US" sz="2800" dirty="0" smtClean="0"/>
              <a:t>, </a:t>
            </a:r>
            <a:r>
              <a:rPr lang="en-US" sz="2800" dirty="0" err="1" smtClean="0"/>
              <a:t>Trái</a:t>
            </a:r>
            <a:r>
              <a:rPr lang="en-US" sz="2800" dirty="0" smtClean="0"/>
              <a:t> </a:t>
            </a:r>
            <a:r>
              <a:rPr lang="en-US" sz="2800" dirty="0" err="1" smtClean="0"/>
              <a:t>Đất</a:t>
            </a:r>
            <a:r>
              <a:rPr lang="en-US" sz="2800" dirty="0" smtClean="0"/>
              <a:t>, </a:t>
            </a:r>
            <a:r>
              <a:rPr lang="en-US" sz="2800" dirty="0" err="1" smtClean="0"/>
              <a:t>Hỏa</a:t>
            </a:r>
            <a:r>
              <a:rPr lang="en-US" sz="2800" dirty="0" smtClean="0"/>
              <a:t> </a:t>
            </a:r>
            <a:r>
              <a:rPr lang="en-US" sz="2800" dirty="0" err="1" smtClean="0"/>
              <a:t>tinh</a:t>
            </a:r>
            <a:r>
              <a:rPr lang="en-US" sz="2800" dirty="0" smtClean="0"/>
              <a:t>, </a:t>
            </a:r>
            <a:r>
              <a:rPr lang="en-US" sz="2800" dirty="0" err="1" smtClean="0"/>
              <a:t>Mộc</a:t>
            </a:r>
            <a:r>
              <a:rPr lang="en-US" sz="2800" dirty="0" smtClean="0"/>
              <a:t> </a:t>
            </a:r>
            <a:r>
              <a:rPr lang="en-US" sz="2800" dirty="0" err="1" smtClean="0"/>
              <a:t>tinh</a:t>
            </a:r>
            <a:r>
              <a:rPr lang="en-US" sz="2800" dirty="0" smtClean="0"/>
              <a:t>, </a:t>
            </a:r>
            <a:r>
              <a:rPr lang="en-US" sz="2800" dirty="0" err="1" smtClean="0"/>
              <a:t>Thổ</a:t>
            </a:r>
            <a:r>
              <a:rPr lang="en-US" sz="2800" dirty="0" smtClean="0"/>
              <a:t> </a:t>
            </a:r>
            <a:r>
              <a:rPr lang="en-US" sz="2800" dirty="0" err="1" smtClean="0"/>
              <a:t>tinh</a:t>
            </a:r>
            <a:r>
              <a:rPr lang="en-US" sz="2800" dirty="0" smtClean="0"/>
              <a:t>, </a:t>
            </a:r>
            <a:r>
              <a:rPr lang="en-US" sz="2800" dirty="0" err="1" smtClean="0"/>
              <a:t>Thiên</a:t>
            </a:r>
            <a:r>
              <a:rPr lang="en-US" sz="2800" dirty="0" smtClean="0"/>
              <a:t> </a:t>
            </a:r>
            <a:r>
              <a:rPr lang="en-US" sz="2800" dirty="0" err="1" smtClean="0"/>
              <a:t>Vương</a:t>
            </a:r>
            <a:r>
              <a:rPr lang="en-US" sz="2800" dirty="0" smtClean="0"/>
              <a:t>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Hải</a:t>
            </a:r>
            <a:r>
              <a:rPr lang="en-US" sz="2800" dirty="0" smtClean="0"/>
              <a:t> </a:t>
            </a:r>
            <a:r>
              <a:rPr lang="en-US" sz="2800" dirty="0" err="1" smtClean="0"/>
              <a:t>vương</a:t>
            </a:r>
            <a:r>
              <a:rPr lang="en-US" sz="2800" dirty="0" smtClean="0"/>
              <a:t> </a:t>
            </a:r>
            <a:r>
              <a:rPr lang="en-US" sz="2800" dirty="0" err="1" smtClean="0"/>
              <a:t>tinh</a:t>
            </a:r>
            <a:r>
              <a:rPr lang="en-US" sz="28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/>
              <a:t>Gọi</a:t>
            </a:r>
            <a:r>
              <a:rPr lang="en-US" sz="2800" dirty="0" smtClean="0"/>
              <a:t> S </a:t>
            </a:r>
            <a:r>
              <a:rPr lang="en-US" sz="2800" dirty="0" err="1" smtClean="0"/>
              <a:t>là</a:t>
            </a:r>
            <a:r>
              <a:rPr lang="en-US" sz="2800" dirty="0" smtClean="0"/>
              <a:t> </a:t>
            </a:r>
            <a:r>
              <a:rPr lang="en-US" sz="2800" dirty="0" err="1" smtClean="0"/>
              <a:t>tập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hành</a:t>
            </a:r>
            <a:r>
              <a:rPr lang="en-US" sz="2800" dirty="0" smtClean="0"/>
              <a:t> </a:t>
            </a:r>
            <a:r>
              <a:rPr lang="en-US" sz="2800" dirty="0" err="1" smtClean="0"/>
              <a:t>tinh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Hệ</a:t>
            </a:r>
            <a:r>
              <a:rPr lang="en-US" sz="2800" dirty="0" smtClean="0"/>
              <a:t> </a:t>
            </a:r>
            <a:r>
              <a:rPr lang="en-US" sz="2800" dirty="0" err="1" smtClean="0"/>
              <a:t>Mặt</a:t>
            </a:r>
            <a:r>
              <a:rPr lang="en-US" sz="2800" dirty="0" smtClean="0"/>
              <a:t> </a:t>
            </a:r>
            <a:r>
              <a:rPr lang="en-US" sz="2800" dirty="0" err="1" smtClean="0"/>
              <a:t>Trời</a:t>
            </a:r>
            <a:r>
              <a:rPr lang="en-US" sz="2800" dirty="0" smtClean="0"/>
              <a:t>. </a:t>
            </a:r>
            <a:r>
              <a:rPr lang="en-US" sz="2800" dirty="0" err="1" smtClean="0"/>
              <a:t>Hãy</a:t>
            </a:r>
            <a:r>
              <a:rPr lang="en-US" sz="2800" dirty="0" smtClean="0"/>
              <a:t> </a:t>
            </a:r>
            <a:r>
              <a:rPr lang="en-US" sz="2800" dirty="0" err="1" smtClean="0"/>
              <a:t>viết</a:t>
            </a:r>
            <a:r>
              <a:rPr lang="en-US" sz="2800" dirty="0" smtClean="0"/>
              <a:t> </a:t>
            </a:r>
            <a:r>
              <a:rPr lang="en-US" sz="2800" dirty="0" err="1" smtClean="0"/>
              <a:t>tập</a:t>
            </a:r>
            <a:r>
              <a:rPr lang="en-US" sz="2800" dirty="0" smtClean="0"/>
              <a:t> S </a:t>
            </a:r>
            <a:r>
              <a:rPr lang="en-US" sz="2800" dirty="0" err="1" smtClean="0"/>
              <a:t>bằng</a:t>
            </a:r>
            <a:r>
              <a:rPr lang="en-US" sz="2800" dirty="0" smtClean="0"/>
              <a:t> </a:t>
            </a:r>
            <a:r>
              <a:rPr lang="en-US" sz="2800" dirty="0" err="1" smtClean="0"/>
              <a:t>cách</a:t>
            </a:r>
            <a:r>
              <a:rPr lang="en-US" sz="2800" dirty="0" smtClean="0"/>
              <a:t> </a:t>
            </a:r>
            <a:r>
              <a:rPr lang="en-US" sz="2800" dirty="0" err="1" smtClean="0"/>
              <a:t>liệt</a:t>
            </a:r>
            <a:r>
              <a:rPr lang="en-US" sz="2800" dirty="0" smtClean="0"/>
              <a:t> </a:t>
            </a:r>
            <a:r>
              <a:rPr lang="en-US" sz="2800" dirty="0" err="1" smtClean="0"/>
              <a:t>kê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phần</a:t>
            </a:r>
            <a:r>
              <a:rPr lang="en-US" sz="2800" dirty="0" smtClean="0"/>
              <a:t> </a:t>
            </a:r>
            <a:r>
              <a:rPr lang="en-US" sz="2800" dirty="0" err="1" smtClean="0"/>
              <a:t>tử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S.</a:t>
            </a:r>
            <a:endParaRPr lang="vi-VN" sz="2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071" y="2038144"/>
            <a:ext cx="5271417" cy="268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827" y="194027"/>
            <a:ext cx="6961632" cy="3547571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171150" y="3985647"/>
            <a:ext cx="3080273" cy="14507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i="1" u="sng" dirty="0" err="1" smtClean="0"/>
              <a:t>Trả</a:t>
            </a:r>
            <a:r>
              <a:rPr lang="en-US" sz="3600" i="1" u="sng" dirty="0" smtClean="0"/>
              <a:t> </a:t>
            </a:r>
            <a:r>
              <a:rPr lang="en-US" sz="3600" i="1" u="sng" dirty="0" err="1" smtClean="0"/>
              <a:t>lời</a:t>
            </a:r>
            <a:r>
              <a:rPr lang="en-US" sz="3600" i="1" u="sng" dirty="0" smtClean="0"/>
              <a:t>: </a:t>
            </a:r>
            <a:endParaRPr lang="vi-VN" sz="3600" i="1" u="sng" dirty="0"/>
          </a:p>
        </p:txBody>
      </p:sp>
      <p:sp>
        <p:nvSpPr>
          <p:cNvPr id="4" name="Rectangle 3"/>
          <p:cNvSpPr/>
          <p:nvPr/>
        </p:nvSpPr>
        <p:spPr>
          <a:xfrm>
            <a:off x="1171150" y="5047274"/>
            <a:ext cx="9936121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smtClean="0"/>
              <a:t>S  =  {</a:t>
            </a:r>
            <a:r>
              <a:rPr lang="en-US" sz="3200" dirty="0" err="1" smtClean="0"/>
              <a:t>Mặt</a:t>
            </a:r>
            <a:r>
              <a:rPr lang="en-US" sz="3200" dirty="0" smtClean="0"/>
              <a:t> </a:t>
            </a:r>
            <a:r>
              <a:rPr lang="en-US" sz="3200" dirty="0" err="1" smtClean="0"/>
              <a:t>Trời</a:t>
            </a:r>
            <a:r>
              <a:rPr lang="en-US" sz="3200" dirty="0" smtClean="0"/>
              <a:t>; </a:t>
            </a:r>
            <a:r>
              <a:rPr lang="en-US" sz="3200" dirty="0" err="1" smtClean="0"/>
              <a:t>Thủy</a:t>
            </a:r>
            <a:r>
              <a:rPr lang="en-US" sz="3200" dirty="0" smtClean="0"/>
              <a:t> </a:t>
            </a:r>
            <a:r>
              <a:rPr lang="en-US" sz="3200" dirty="0" err="1" smtClean="0"/>
              <a:t>tinh</a:t>
            </a:r>
            <a:r>
              <a:rPr lang="en-US" sz="3200" dirty="0" smtClean="0"/>
              <a:t>; </a:t>
            </a:r>
            <a:r>
              <a:rPr lang="en-US" sz="3200" dirty="0"/>
              <a:t>Kim </a:t>
            </a:r>
            <a:r>
              <a:rPr lang="en-US" sz="3200" dirty="0" err="1" smtClean="0"/>
              <a:t>tinh</a:t>
            </a:r>
            <a:r>
              <a:rPr lang="en-US" sz="3200" dirty="0" smtClean="0"/>
              <a:t>; </a:t>
            </a:r>
            <a:r>
              <a:rPr lang="en-US" sz="3200" dirty="0" err="1"/>
              <a:t>Trái</a:t>
            </a:r>
            <a:r>
              <a:rPr lang="en-US" sz="3200" dirty="0"/>
              <a:t> </a:t>
            </a:r>
            <a:r>
              <a:rPr lang="en-US" sz="3200" dirty="0" err="1" smtClean="0"/>
              <a:t>Đất</a:t>
            </a:r>
            <a:r>
              <a:rPr lang="en-US" sz="3200" dirty="0" smtClean="0"/>
              <a:t>; </a:t>
            </a:r>
            <a:r>
              <a:rPr lang="en-US" sz="3200" dirty="0" err="1"/>
              <a:t>Hỏa</a:t>
            </a:r>
            <a:r>
              <a:rPr lang="en-US" sz="3200" dirty="0"/>
              <a:t> </a:t>
            </a:r>
            <a:r>
              <a:rPr lang="en-US" sz="3200" dirty="0" err="1" smtClean="0"/>
              <a:t>tinh</a:t>
            </a:r>
            <a:r>
              <a:rPr lang="en-US" sz="3200" dirty="0" smtClean="0"/>
              <a:t>; </a:t>
            </a:r>
            <a:r>
              <a:rPr lang="en-US" sz="3200" dirty="0" err="1"/>
              <a:t>Mộc</a:t>
            </a:r>
            <a:r>
              <a:rPr lang="en-US" sz="3200" dirty="0"/>
              <a:t> </a:t>
            </a:r>
            <a:r>
              <a:rPr lang="en-US" sz="3200" dirty="0" err="1" smtClean="0"/>
              <a:t>tinh</a:t>
            </a:r>
            <a:r>
              <a:rPr lang="en-US" sz="3200" dirty="0" smtClean="0"/>
              <a:t>; </a:t>
            </a:r>
            <a:r>
              <a:rPr lang="en-US" sz="3200" dirty="0" err="1"/>
              <a:t>Thổ</a:t>
            </a:r>
            <a:r>
              <a:rPr lang="en-US" sz="3200" dirty="0"/>
              <a:t> </a:t>
            </a:r>
            <a:r>
              <a:rPr lang="en-US" sz="3200" dirty="0" err="1" smtClean="0"/>
              <a:t>tinh</a:t>
            </a:r>
            <a:r>
              <a:rPr lang="en-US" sz="3200" dirty="0" smtClean="0"/>
              <a:t>; </a:t>
            </a:r>
            <a:r>
              <a:rPr lang="en-US" sz="3200" dirty="0" err="1"/>
              <a:t>Thiên</a:t>
            </a:r>
            <a:r>
              <a:rPr lang="en-US" sz="3200" dirty="0"/>
              <a:t> </a:t>
            </a:r>
            <a:r>
              <a:rPr lang="en-US" sz="3200" dirty="0" err="1" smtClean="0"/>
              <a:t>Vương</a:t>
            </a:r>
            <a:r>
              <a:rPr lang="en-US" sz="3200" dirty="0"/>
              <a:t>;</a:t>
            </a:r>
            <a:r>
              <a:rPr lang="en-US" sz="3200" dirty="0" smtClean="0"/>
              <a:t> </a:t>
            </a:r>
            <a:r>
              <a:rPr lang="en-US" sz="3200" dirty="0" err="1" smtClean="0"/>
              <a:t>Hải</a:t>
            </a:r>
            <a:r>
              <a:rPr lang="en-US" sz="3200" dirty="0" smtClean="0"/>
              <a:t> </a:t>
            </a:r>
            <a:r>
              <a:rPr lang="en-US" sz="3200" dirty="0" err="1"/>
              <a:t>vương</a:t>
            </a:r>
            <a:r>
              <a:rPr lang="en-US" sz="3200" dirty="0"/>
              <a:t> </a:t>
            </a:r>
            <a:r>
              <a:rPr lang="en-US" sz="3200" dirty="0" err="1" smtClean="0"/>
              <a:t>tinh</a:t>
            </a:r>
            <a:r>
              <a:rPr lang="en-US" sz="3200" dirty="0" smtClean="0"/>
              <a:t>}</a:t>
            </a:r>
            <a:endParaRPr lang="vi-VN" sz="3200" dirty="0"/>
          </a:p>
        </p:txBody>
      </p:sp>
    </p:spTree>
    <p:extLst>
      <p:ext uri="{BB962C8B-B14F-4D97-AF65-F5344CB8AC3E}">
        <p14:creationId xmlns:p14="http://schemas.microsoft.com/office/powerpoint/2010/main" val="32203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ntagon 2"/>
          <p:cNvSpPr/>
          <p:nvPr/>
        </p:nvSpPr>
        <p:spPr>
          <a:xfrm>
            <a:off x="1" y="0"/>
            <a:ext cx="6284258" cy="116058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/>
              <a:t>Hướng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dẫn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về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nhà</a:t>
            </a:r>
            <a:endParaRPr lang="vi-VN" sz="4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625" y="5009717"/>
            <a:ext cx="2619375" cy="17430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03023" y="2020985"/>
            <a:ext cx="98622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/>
              <a:t>- Tự lấy được hai ví dụ về tập hợp và chỉ ra phần tử của tập hợp; Hiểu và ghi nhớ hai cách viết một tập hợp. </a:t>
            </a:r>
            <a:endParaRPr lang="en-US" sz="2800" dirty="0"/>
          </a:p>
          <a:p>
            <a:pPr algn="just">
              <a:lnSpc>
                <a:spcPct val="150000"/>
              </a:lnSpc>
            </a:pPr>
            <a:r>
              <a:rPr lang="pt-BR" sz="2800" dirty="0"/>
              <a:t> - H</a:t>
            </a:r>
            <a:r>
              <a:rPr lang="pt-BR" sz="2800" dirty="0" smtClean="0"/>
              <a:t>oàn </a:t>
            </a:r>
            <a:r>
              <a:rPr lang="pt-BR" sz="2800" dirty="0"/>
              <a:t>thành các bài tập: </a:t>
            </a:r>
            <a:r>
              <a:rPr lang="pt-BR" sz="2800" b="1" dirty="0" smtClean="0"/>
              <a:t>1.1; 1.2; 1.3 và 1.4 </a:t>
            </a:r>
            <a:r>
              <a:rPr lang="pt-BR" sz="2800" dirty="0" smtClean="0"/>
              <a:t>-SGK-</a:t>
            </a:r>
            <a:r>
              <a:rPr lang="en-US" sz="2800" dirty="0" smtClean="0"/>
              <a:t>tr7, tr8.</a:t>
            </a:r>
            <a:endParaRPr lang="en-US" sz="2800" dirty="0"/>
          </a:p>
          <a:p>
            <a:pPr algn="just">
              <a:lnSpc>
                <a:spcPct val="150000"/>
              </a:lnSpc>
            </a:pPr>
            <a:r>
              <a:rPr lang="pt-BR" sz="2800" dirty="0"/>
              <a:t> </a:t>
            </a:r>
            <a:r>
              <a:rPr lang="en-US" sz="2800" dirty="0"/>
              <a:t>- </a:t>
            </a:r>
            <a:r>
              <a:rPr lang="en-US" sz="2800" dirty="0" err="1"/>
              <a:t>Chuẩn</a:t>
            </a:r>
            <a:r>
              <a:rPr lang="en-US" sz="2800" dirty="0"/>
              <a:t> </a:t>
            </a:r>
            <a:r>
              <a:rPr lang="en-US" sz="2800" dirty="0" err="1"/>
              <a:t>bị</a:t>
            </a:r>
            <a:r>
              <a:rPr lang="en-US" sz="2800" dirty="0"/>
              <a:t> </a:t>
            </a:r>
            <a:r>
              <a:rPr lang="en-US" sz="2800" dirty="0" err="1"/>
              <a:t>bài</a:t>
            </a:r>
            <a:r>
              <a:rPr lang="en-US" sz="2800" dirty="0"/>
              <a:t> </a:t>
            </a:r>
            <a:r>
              <a:rPr lang="en-US" sz="2800" dirty="0" err="1"/>
              <a:t>mới</a:t>
            </a:r>
            <a:r>
              <a:rPr lang="en-US" sz="2800" dirty="0"/>
              <a:t> “ </a:t>
            </a:r>
            <a:r>
              <a:rPr lang="en-US" sz="2800" b="1" dirty="0" err="1"/>
              <a:t>Cách</a:t>
            </a:r>
            <a:r>
              <a:rPr lang="en-US" sz="2800" b="1" dirty="0"/>
              <a:t> </a:t>
            </a:r>
            <a:r>
              <a:rPr lang="en-US" sz="2800" b="1" dirty="0" err="1"/>
              <a:t>ghi</a:t>
            </a:r>
            <a:r>
              <a:rPr lang="en-US" sz="2800" b="1" dirty="0"/>
              <a:t> </a:t>
            </a:r>
            <a:r>
              <a:rPr lang="en-US" sz="2800" b="1" dirty="0" err="1"/>
              <a:t>số</a:t>
            </a:r>
            <a:r>
              <a:rPr lang="en-US" sz="2800" b="1" dirty="0"/>
              <a:t> </a:t>
            </a:r>
            <a:r>
              <a:rPr lang="en-US" sz="2800" b="1" dirty="0" err="1"/>
              <a:t>tự</a:t>
            </a:r>
            <a:r>
              <a:rPr lang="en-US" sz="2800" b="1" dirty="0"/>
              <a:t> </a:t>
            </a:r>
            <a:r>
              <a:rPr lang="en-US" sz="2800" b="1" err="1"/>
              <a:t>nhiên</a:t>
            </a:r>
            <a:r>
              <a:rPr lang="en-US" sz="2800" smtClean="0"/>
              <a:t>”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2691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42865" y="1864009"/>
            <a:ext cx="756053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THANK YOU !</a:t>
            </a:r>
            <a:endParaRPr lang="en-US" sz="8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pic>
        <p:nvPicPr>
          <p:cNvPr id="1026" name="Picture 2" descr="Làm Thế Nào Để Nghe Giảng Hiệu Quả? - YBO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62015" cy="186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8937" y="0"/>
            <a:ext cx="1643063" cy="207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86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833" y="87775"/>
            <a:ext cx="2781884" cy="29630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559465" y="3159686"/>
            <a:ext cx="4178619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2800" dirty="0" smtClean="0"/>
              <a:t>Tập hợp gồm các bông hồng trong lọ hoa</a:t>
            </a:r>
            <a:endParaRPr lang="vi-VN" sz="2800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391" y="3978463"/>
            <a:ext cx="3724275" cy="1948815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3151803" y="6140519"/>
            <a:ext cx="683744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2800" dirty="0" smtClean="0"/>
              <a:t>Tập hợp gồm các </a:t>
            </a:r>
            <a:r>
              <a:rPr lang="en-US" sz="2800" dirty="0" smtClean="0"/>
              <a:t>con </a:t>
            </a:r>
            <a:r>
              <a:rPr lang="vi-VN" sz="2800" dirty="0" smtClean="0"/>
              <a:t>cá</a:t>
            </a:r>
            <a:r>
              <a:rPr lang="en-US" sz="2800" dirty="0" smtClean="0"/>
              <a:t> </a:t>
            </a:r>
            <a:r>
              <a:rPr lang="en-US" sz="2800" dirty="0" err="1" smtClean="0"/>
              <a:t>vàng</a:t>
            </a:r>
            <a:r>
              <a:rPr lang="en-US" sz="2800" dirty="0" smtClean="0"/>
              <a:t> </a:t>
            </a:r>
            <a:r>
              <a:rPr lang="en-US" sz="2800" dirty="0" err="1" smtClean="0"/>
              <a:t>trong</a:t>
            </a:r>
            <a:r>
              <a:rPr lang="en-US" sz="2800" dirty="0" smtClean="0"/>
              <a:t> </a:t>
            </a:r>
            <a:r>
              <a:rPr lang="en-US" sz="2800" dirty="0" err="1" smtClean="0"/>
              <a:t>bể</a:t>
            </a:r>
            <a:endParaRPr lang="vi-VN" sz="2800" dirty="0"/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591" y="87775"/>
            <a:ext cx="4369725" cy="29630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6004558" y="3113520"/>
            <a:ext cx="609046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2800" dirty="0" smtClean="0"/>
              <a:t>Tập hợp </a:t>
            </a:r>
            <a:r>
              <a:rPr lang="en-US" sz="2800" dirty="0" err="1" smtClean="0"/>
              <a:t>gồm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học</a:t>
            </a:r>
            <a:r>
              <a:rPr lang="en-US" sz="2800" dirty="0" smtClean="0"/>
              <a:t> </a:t>
            </a:r>
            <a:r>
              <a:rPr lang="en-US" sz="2800" dirty="0" err="1" smtClean="0"/>
              <a:t>sinh</a:t>
            </a:r>
            <a:r>
              <a:rPr lang="en-US" sz="2800" dirty="0" smtClean="0"/>
              <a:t> </a:t>
            </a:r>
            <a:r>
              <a:rPr lang="en-US" sz="2800" dirty="0" err="1" smtClean="0"/>
              <a:t>lớp</a:t>
            </a:r>
            <a:r>
              <a:rPr lang="en-US" sz="2800" dirty="0" smtClean="0"/>
              <a:t> 6A2</a:t>
            </a:r>
            <a:endParaRPr lang="vi-VN" sz="2800" dirty="0"/>
          </a:p>
        </p:txBody>
      </p:sp>
      <p:pic>
        <p:nvPicPr>
          <p:cNvPr id="3076" name="Picture 4" descr="5 gợi ý trả lời câu hỏi “Bạn mong muốn gì ở công ty?” - VNReview Tin mới  nhất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398" y="2967573"/>
            <a:ext cx="4016271" cy="397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loud Callout 8"/>
          <p:cNvSpPr/>
          <p:nvPr/>
        </p:nvSpPr>
        <p:spPr>
          <a:xfrm>
            <a:off x="3761405" y="371397"/>
            <a:ext cx="7774103" cy="2481767"/>
          </a:xfrm>
          <a:prstGeom prst="cloudCallout">
            <a:avLst>
              <a:gd name="adj1" fmla="val -50992"/>
              <a:gd name="adj2" fmla="val 71003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/>
              <a:t>Tập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hợp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là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gì</a:t>
            </a:r>
            <a:r>
              <a:rPr lang="en-US" sz="5400" b="1" dirty="0" smtClean="0"/>
              <a:t>?</a:t>
            </a:r>
            <a:endParaRPr lang="vi-VN" sz="5400" b="1" dirty="0"/>
          </a:p>
        </p:txBody>
      </p:sp>
    </p:spTree>
    <p:extLst>
      <p:ext uri="{BB962C8B-B14F-4D97-AF65-F5344CB8AC3E}">
        <p14:creationId xmlns:p14="http://schemas.microsoft.com/office/powerpoint/2010/main" val="127692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7" grpId="0" animBg="1"/>
      <p:bldP spid="7" grpId="1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09968" y="2766894"/>
            <a:ext cx="9503509" cy="1184400"/>
          </a:xfrm>
          <a:prstGeom prst="rect">
            <a:avLst/>
          </a:pr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Freeform 5"/>
          <p:cNvSpPr/>
          <p:nvPr/>
        </p:nvSpPr>
        <p:spPr>
          <a:xfrm>
            <a:off x="2724434" y="2380464"/>
            <a:ext cx="7274527" cy="1174939"/>
          </a:xfrm>
          <a:custGeom>
            <a:avLst/>
            <a:gdLst>
              <a:gd name="connsiteX0" fmla="*/ 0 w 7274527"/>
              <a:gd name="connsiteY0" fmla="*/ 195827 h 1174939"/>
              <a:gd name="connsiteX1" fmla="*/ 195827 w 7274527"/>
              <a:gd name="connsiteY1" fmla="*/ 0 h 1174939"/>
              <a:gd name="connsiteX2" fmla="*/ 7078700 w 7274527"/>
              <a:gd name="connsiteY2" fmla="*/ 0 h 1174939"/>
              <a:gd name="connsiteX3" fmla="*/ 7274527 w 7274527"/>
              <a:gd name="connsiteY3" fmla="*/ 195827 h 1174939"/>
              <a:gd name="connsiteX4" fmla="*/ 7274527 w 7274527"/>
              <a:gd name="connsiteY4" fmla="*/ 979112 h 1174939"/>
              <a:gd name="connsiteX5" fmla="*/ 7078700 w 7274527"/>
              <a:gd name="connsiteY5" fmla="*/ 1174939 h 1174939"/>
              <a:gd name="connsiteX6" fmla="*/ 195827 w 7274527"/>
              <a:gd name="connsiteY6" fmla="*/ 1174939 h 1174939"/>
              <a:gd name="connsiteX7" fmla="*/ 0 w 7274527"/>
              <a:gd name="connsiteY7" fmla="*/ 979112 h 1174939"/>
              <a:gd name="connsiteX8" fmla="*/ 0 w 7274527"/>
              <a:gd name="connsiteY8" fmla="*/ 195827 h 1174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74527" h="1174939">
                <a:moveTo>
                  <a:pt x="0" y="195827"/>
                </a:moveTo>
                <a:cubicBezTo>
                  <a:pt x="0" y="87675"/>
                  <a:pt x="87675" y="0"/>
                  <a:pt x="195827" y="0"/>
                </a:cubicBezTo>
                <a:lnTo>
                  <a:pt x="7078700" y="0"/>
                </a:lnTo>
                <a:cubicBezTo>
                  <a:pt x="7186852" y="0"/>
                  <a:pt x="7274527" y="87675"/>
                  <a:pt x="7274527" y="195827"/>
                </a:cubicBezTo>
                <a:lnTo>
                  <a:pt x="7274527" y="979112"/>
                </a:lnTo>
                <a:cubicBezTo>
                  <a:pt x="7274527" y="1087264"/>
                  <a:pt x="7186852" y="1174939"/>
                  <a:pt x="7078700" y="1174939"/>
                </a:cubicBezTo>
                <a:lnTo>
                  <a:pt x="195827" y="1174939"/>
                </a:lnTo>
                <a:cubicBezTo>
                  <a:pt x="87675" y="1174939"/>
                  <a:pt x="0" y="1087264"/>
                  <a:pt x="0" y="979112"/>
                </a:cubicBezTo>
                <a:lnTo>
                  <a:pt x="0" y="195827"/>
                </a:lnTo>
                <a:close/>
              </a:path>
            </a:pathLst>
          </a:custGeom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8803" tIns="57356" rIns="308803" bIns="57356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vi-VN" sz="4000" b="1" kern="1200" dirty="0" smtClean="0"/>
              <a:t>1. Tập hợp và phần tử của tập hợp </a:t>
            </a:r>
            <a:endParaRPr lang="en-US" sz="4000" kern="1200" dirty="0"/>
          </a:p>
        </p:txBody>
      </p:sp>
      <p:sp>
        <p:nvSpPr>
          <p:cNvPr id="7" name="Rectangle 6"/>
          <p:cNvSpPr/>
          <p:nvPr/>
        </p:nvSpPr>
        <p:spPr>
          <a:xfrm>
            <a:off x="1609968" y="4810975"/>
            <a:ext cx="9503509" cy="1184400"/>
          </a:xfrm>
          <a:prstGeom prst="rect">
            <a:avLst/>
          </a:pr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Freeform 7"/>
          <p:cNvSpPr/>
          <p:nvPr/>
        </p:nvSpPr>
        <p:spPr>
          <a:xfrm>
            <a:off x="2767010" y="4198823"/>
            <a:ext cx="7189442" cy="1299601"/>
          </a:xfrm>
          <a:custGeom>
            <a:avLst/>
            <a:gdLst>
              <a:gd name="connsiteX0" fmla="*/ 0 w 7189442"/>
              <a:gd name="connsiteY0" fmla="*/ 216604 h 1299601"/>
              <a:gd name="connsiteX1" fmla="*/ 216604 w 7189442"/>
              <a:gd name="connsiteY1" fmla="*/ 0 h 1299601"/>
              <a:gd name="connsiteX2" fmla="*/ 6972838 w 7189442"/>
              <a:gd name="connsiteY2" fmla="*/ 0 h 1299601"/>
              <a:gd name="connsiteX3" fmla="*/ 7189442 w 7189442"/>
              <a:gd name="connsiteY3" fmla="*/ 216604 h 1299601"/>
              <a:gd name="connsiteX4" fmla="*/ 7189442 w 7189442"/>
              <a:gd name="connsiteY4" fmla="*/ 1082997 h 1299601"/>
              <a:gd name="connsiteX5" fmla="*/ 6972838 w 7189442"/>
              <a:gd name="connsiteY5" fmla="*/ 1299601 h 1299601"/>
              <a:gd name="connsiteX6" fmla="*/ 216604 w 7189442"/>
              <a:gd name="connsiteY6" fmla="*/ 1299601 h 1299601"/>
              <a:gd name="connsiteX7" fmla="*/ 0 w 7189442"/>
              <a:gd name="connsiteY7" fmla="*/ 1082997 h 1299601"/>
              <a:gd name="connsiteX8" fmla="*/ 0 w 7189442"/>
              <a:gd name="connsiteY8" fmla="*/ 216604 h 129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89442" h="1299601">
                <a:moveTo>
                  <a:pt x="0" y="216604"/>
                </a:moveTo>
                <a:cubicBezTo>
                  <a:pt x="0" y="96977"/>
                  <a:pt x="96977" y="0"/>
                  <a:pt x="216604" y="0"/>
                </a:cubicBezTo>
                <a:lnTo>
                  <a:pt x="6972838" y="0"/>
                </a:lnTo>
                <a:cubicBezTo>
                  <a:pt x="7092465" y="0"/>
                  <a:pt x="7189442" y="96977"/>
                  <a:pt x="7189442" y="216604"/>
                </a:cubicBezTo>
                <a:lnTo>
                  <a:pt x="7189442" y="1082997"/>
                </a:lnTo>
                <a:cubicBezTo>
                  <a:pt x="7189442" y="1202624"/>
                  <a:pt x="7092465" y="1299601"/>
                  <a:pt x="6972838" y="1299601"/>
                </a:cubicBezTo>
                <a:lnTo>
                  <a:pt x="216604" y="1299601"/>
                </a:lnTo>
                <a:cubicBezTo>
                  <a:pt x="96977" y="1299601"/>
                  <a:pt x="0" y="1202624"/>
                  <a:pt x="0" y="1082997"/>
                </a:cubicBezTo>
                <a:lnTo>
                  <a:pt x="0" y="216604"/>
                </a:lnTo>
                <a:close/>
              </a:path>
            </a:pathLst>
          </a:custGeom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4888" tIns="63441" rIns="314888" bIns="63441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vi-VN" sz="4000" b="1" kern="1200" dirty="0" smtClean="0"/>
              <a:t>2. Mô tả một tập hợp</a:t>
            </a:r>
            <a:endParaRPr lang="en-US" sz="4000" kern="1200" dirty="0"/>
          </a:p>
        </p:txBody>
      </p:sp>
      <p:sp>
        <p:nvSpPr>
          <p:cNvPr id="4" name="Up Ribbon 3"/>
          <p:cNvSpPr/>
          <p:nvPr/>
        </p:nvSpPr>
        <p:spPr>
          <a:xfrm>
            <a:off x="1143975" y="474784"/>
            <a:ext cx="10435494" cy="984739"/>
          </a:xfrm>
          <a:prstGeom prst="ribbon2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</a:rPr>
              <a:t>NộI</a:t>
            </a:r>
            <a:r>
              <a:rPr lang="en-US" sz="4000" b="1" dirty="0" smtClean="0">
                <a:solidFill>
                  <a:schemeClr val="tx1"/>
                </a:solidFill>
              </a:rPr>
              <a:t> dung </a:t>
            </a:r>
            <a:r>
              <a:rPr lang="en-US" sz="4000" b="1" dirty="0" err="1" smtClean="0">
                <a:solidFill>
                  <a:schemeClr val="tx1"/>
                </a:solidFill>
              </a:rPr>
              <a:t>bài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</a:rPr>
              <a:t>học</a:t>
            </a:r>
            <a:endParaRPr lang="vi-VN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01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62869" y="1043566"/>
            <a:ext cx="8516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/>
              <a:t>1. Tập hợp và phần tử của tập hợp </a:t>
            </a:r>
            <a:endParaRPr lang="vi-VN" sz="3600" b="1" dirty="0"/>
          </a:p>
        </p:txBody>
      </p:sp>
      <p:grpSp>
        <p:nvGrpSpPr>
          <p:cNvPr id="23" name="Group 22"/>
          <p:cNvGrpSpPr/>
          <p:nvPr/>
        </p:nvGrpSpPr>
        <p:grpSpPr>
          <a:xfrm>
            <a:off x="6777454" y="1815451"/>
            <a:ext cx="4907042" cy="2419244"/>
            <a:chOff x="6777454" y="1815451"/>
            <a:chExt cx="4907042" cy="2419244"/>
          </a:xfrm>
        </p:grpSpPr>
        <p:sp>
          <p:nvSpPr>
            <p:cNvPr id="5" name="Oval 4"/>
            <p:cNvSpPr/>
            <p:nvPr/>
          </p:nvSpPr>
          <p:spPr>
            <a:xfrm>
              <a:off x="7935188" y="2447459"/>
              <a:ext cx="3632661" cy="1787236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>
                <a:solidFill>
                  <a:schemeClr val="bg2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8911243" y="3183775"/>
              <a:ext cx="144833" cy="15730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9679103" y="2861390"/>
              <a:ext cx="144833" cy="15730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8846765" y="3822682"/>
              <a:ext cx="144833" cy="15730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11021395" y="3377204"/>
              <a:ext cx="144833" cy="15730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10880719" y="2304542"/>
              <a:ext cx="144833" cy="15730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777454" y="3018692"/>
              <a:ext cx="5906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 smtClean="0"/>
                <a:t>M</a:t>
              </a:r>
              <a:endParaRPr lang="vi-VN" sz="2800" dirty="0"/>
            </a:p>
          </p:txBody>
        </p:sp>
        <p:cxnSp>
          <p:nvCxnSpPr>
            <p:cNvPr id="13" name="Straight Connector 12"/>
            <p:cNvCxnSpPr>
              <a:endCxn id="5" idx="2"/>
            </p:cNvCxnSpPr>
            <p:nvPr/>
          </p:nvCxnSpPr>
          <p:spPr>
            <a:xfrm>
              <a:off x="7411178" y="3262427"/>
              <a:ext cx="524010" cy="786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9160833" y="3526759"/>
              <a:ext cx="5906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 smtClean="0"/>
                <a:t>9</a:t>
              </a:r>
              <a:endParaRPr lang="vi-VN" sz="28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953349" y="2639457"/>
              <a:ext cx="5906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 smtClean="0"/>
                <a:t>1</a:t>
              </a:r>
              <a:endParaRPr lang="vi-VN" sz="28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88316" y="2650085"/>
              <a:ext cx="5906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 smtClean="0"/>
                <a:t>4</a:t>
              </a:r>
              <a:endParaRPr lang="vi-VN" sz="28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1093811" y="1815451"/>
              <a:ext cx="5906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 smtClean="0"/>
                <a:t>7</a:t>
              </a:r>
              <a:endParaRPr lang="vi-VN" sz="2800" dirty="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865640" y="2208570"/>
            <a:ext cx="6572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i="1" dirty="0" smtClean="0">
                <a:solidFill>
                  <a:srgbClr val="002060"/>
                </a:solidFill>
              </a:rPr>
              <a:t>- Tập hợp M gồm các phần tử nào?</a:t>
            </a:r>
          </a:p>
          <a:p>
            <a:pPr algn="just"/>
            <a:endParaRPr lang="vi-VN" sz="2800" dirty="0"/>
          </a:p>
        </p:txBody>
      </p:sp>
      <p:sp>
        <p:nvSpPr>
          <p:cNvPr id="27" name="Rectangle 26"/>
          <p:cNvSpPr/>
          <p:nvPr/>
        </p:nvSpPr>
        <p:spPr>
          <a:xfrm>
            <a:off x="674754" y="4234695"/>
            <a:ext cx="6954148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i="1" dirty="0" smtClean="0">
                <a:solidFill>
                  <a:srgbClr val="002060"/>
                </a:solidFill>
                <a:ea typeface="Calibri" panose="020F0502020204030204" pitchFamily="34" charset="0"/>
              </a:rPr>
              <a:t>- Em có nhận xét gì về số 7 và tập hợp M?</a:t>
            </a:r>
            <a:endParaRPr lang="vi-VN" sz="2800" i="1" dirty="0">
              <a:solidFill>
                <a:srgbClr val="002060"/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13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365760" y="794826"/>
            <a:ext cx="11324492" cy="4832252"/>
            <a:chOff x="1195253" y="1374423"/>
            <a:chExt cx="9949125" cy="36315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ounded Rectangle 14"/>
                <p:cNvSpPr/>
                <p:nvPr/>
              </p:nvSpPr>
              <p:spPr>
                <a:xfrm>
                  <a:off x="1195253" y="1374423"/>
                  <a:ext cx="9949125" cy="3631584"/>
                </a:xfrm>
                <a:prstGeom prst="roundRect">
                  <a:avLst/>
                </a:prstGeom>
                <a:solidFill>
                  <a:srgbClr val="FFFFCC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just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vi-VN" sz="3200" dirty="0" smtClean="0">
                      <a:solidFill>
                        <a:srgbClr val="000000"/>
                      </a:solidFill>
                    </a:rPr>
                    <a:t>- </a:t>
                  </a:r>
                  <a:r>
                    <a:rPr lang="vi-VN" sz="3200" dirty="0">
                      <a:solidFill>
                        <a:srgbClr val="000000"/>
                      </a:solidFill>
                    </a:rPr>
                    <a:t>Một </a:t>
                  </a:r>
                  <a:r>
                    <a:rPr lang="vi-VN" sz="3200" b="1" dirty="0">
                      <a:solidFill>
                        <a:srgbClr val="FF0000"/>
                      </a:solidFill>
                    </a:rPr>
                    <a:t>tập </a:t>
                  </a:r>
                  <a:r>
                    <a:rPr lang="vi-VN" sz="3200" b="1">
                      <a:solidFill>
                        <a:srgbClr val="FF0000"/>
                      </a:solidFill>
                    </a:rPr>
                    <a:t>hợp</a:t>
                  </a:r>
                  <a:r>
                    <a:rPr lang="vi-VN" sz="3200">
                      <a:solidFill>
                        <a:srgbClr val="FF0000"/>
                      </a:solidFill>
                    </a:rPr>
                    <a:t> </a:t>
                  </a:r>
                  <a:r>
                    <a:rPr lang="vi-VN" sz="3200" smtClean="0">
                      <a:solidFill>
                        <a:srgbClr val="000000"/>
                      </a:solidFill>
                    </a:rPr>
                    <a:t>bao </a:t>
                  </a:r>
                  <a:r>
                    <a:rPr lang="vi-VN" sz="3200" dirty="0">
                      <a:solidFill>
                        <a:srgbClr val="000000"/>
                      </a:solidFill>
                    </a:rPr>
                    <a:t>gồm những đối tượng nhất định. Các đối tượng ấy được gọi là những </a:t>
                  </a:r>
                  <a:r>
                    <a:rPr lang="vi-VN" sz="3200" b="1" dirty="0">
                      <a:solidFill>
                        <a:srgbClr val="FF0000"/>
                      </a:solidFill>
                    </a:rPr>
                    <a:t>phần tử</a:t>
                  </a:r>
                  <a:r>
                    <a:rPr lang="vi-VN" sz="3200" dirty="0">
                      <a:solidFill>
                        <a:srgbClr val="FF0000"/>
                      </a:solidFill>
                    </a:rPr>
                    <a:t> </a:t>
                  </a:r>
                  <a:r>
                    <a:rPr lang="vi-VN" sz="3200" dirty="0">
                      <a:solidFill>
                        <a:srgbClr val="000000"/>
                      </a:solidFill>
                    </a:rPr>
                    <a:t>của tập hợp.</a:t>
                  </a:r>
                </a:p>
                <a:p>
                  <a:pPr lvl="0" algn="just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vi-VN" sz="3200" dirty="0">
                      <a:solidFill>
                        <a:srgbClr val="000000"/>
                      </a:solidFill>
                    </a:rPr>
                    <a:t>+ x là một phần tử của tập A</a:t>
                  </a:r>
                </a:p>
                <a:p>
                  <a:pPr lvl="0" algn="just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vi-VN" sz="3200" dirty="0">
                      <a:solidFill>
                        <a:srgbClr val="000000"/>
                      </a:solidFill>
                    </a:rPr>
                    <a:t>KH: x </a:t>
                  </a:r>
                  <a14:m>
                    <m:oMath xmlns:m="http://schemas.openxmlformats.org/officeDocument/2006/math">
                      <m:r>
                        <a:rPr lang="vi-VN" sz="32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</m:oMath>
                  </a14:m>
                  <a:r>
                    <a:rPr lang="vi-VN" sz="3200" dirty="0">
                      <a:solidFill>
                        <a:srgbClr val="000000"/>
                      </a:solidFill>
                    </a:rPr>
                    <a:t> A </a:t>
                  </a:r>
                </a:p>
                <a:p>
                  <a:pPr lvl="0" algn="just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vi-VN" sz="3200" dirty="0">
                      <a:solidFill>
                        <a:srgbClr val="000000"/>
                      </a:solidFill>
                    </a:rPr>
                    <a:t>+ y không là phần tử của tập A.</a:t>
                  </a:r>
                </a:p>
                <a:p>
                  <a:pPr lvl="0" algn="just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vi-VN" sz="3200" dirty="0">
                      <a:solidFill>
                        <a:srgbClr val="000000"/>
                      </a:solidFill>
                    </a:rPr>
                    <a:t>KH: y </a:t>
                  </a:r>
                  <a14:m>
                    <m:oMath xmlns:m="http://schemas.openxmlformats.org/officeDocument/2006/math">
                      <m:r>
                        <a:rPr lang="vi-VN" sz="32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∉</m:t>
                      </m:r>
                    </m:oMath>
                  </a14:m>
                  <a:r>
                    <a:rPr lang="vi-VN" sz="3200" dirty="0">
                      <a:solidFill>
                        <a:srgbClr val="000000"/>
                      </a:solidFill>
                    </a:rPr>
                    <a:t> A</a:t>
                  </a:r>
                </a:p>
              </p:txBody>
            </p:sp>
          </mc:Choice>
          <mc:Fallback xmlns="">
            <p:sp>
              <p:nvSpPr>
                <p:cNvPr id="15" name="Rounded 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5253" y="1374423"/>
                  <a:ext cx="9949125" cy="3631584"/>
                </a:xfrm>
                <a:prstGeom prst="round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6" name="Group 15"/>
            <p:cNvGrpSpPr/>
            <p:nvPr/>
          </p:nvGrpSpPr>
          <p:grpSpPr>
            <a:xfrm>
              <a:off x="7173301" y="3190215"/>
              <a:ext cx="3659225" cy="1490364"/>
              <a:chOff x="6909533" y="2831207"/>
              <a:chExt cx="3659225" cy="1490364"/>
            </a:xfrm>
          </p:grpSpPr>
          <p:sp>
            <p:nvSpPr>
              <p:cNvPr id="4" name="Oval 3"/>
              <p:cNvSpPr/>
              <p:nvPr/>
            </p:nvSpPr>
            <p:spPr>
              <a:xfrm>
                <a:off x="7635602" y="2831207"/>
                <a:ext cx="2801143" cy="1181808"/>
              </a:xfrm>
              <a:prstGeom prst="ellipse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US"/>
              </a:p>
            </p:txBody>
          </p:sp>
          <p:cxnSp>
            <p:nvCxnSpPr>
              <p:cNvPr id="6" name="Straight Connector 5"/>
              <p:cNvCxnSpPr>
                <a:stCxn id="4" idx="2"/>
              </p:cNvCxnSpPr>
              <p:nvPr/>
            </p:nvCxnSpPr>
            <p:spPr>
              <a:xfrm flipH="1">
                <a:off x="7256067" y="3422111"/>
                <a:ext cx="379535" cy="35481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8947480" y="3074533"/>
                <a:ext cx="618811" cy="4536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 dirty="0"/>
                  <a:t>x</a:t>
                </a: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9256885" y="3535249"/>
                <a:ext cx="134854" cy="119896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US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6909533" y="3673551"/>
                <a:ext cx="726070" cy="4536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 dirty="0" smtClean="0"/>
                  <a:t>A</a:t>
                </a:r>
                <a:endParaRPr lang="en-US" sz="3200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9949947" y="3867970"/>
                <a:ext cx="618811" cy="4536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 dirty="0" smtClean="0"/>
                  <a:t>y</a:t>
                </a:r>
                <a:endParaRPr lang="en-US" sz="3200" dirty="0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0254123" y="3828947"/>
                <a:ext cx="165752" cy="138302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296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ường TH Tân Sơ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702" y="384297"/>
            <a:ext cx="457200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loud Callout 4"/>
          <p:cNvSpPr/>
          <p:nvPr/>
        </p:nvSpPr>
        <p:spPr>
          <a:xfrm>
            <a:off x="3606122" y="2386176"/>
            <a:ext cx="7630447" cy="3223316"/>
          </a:xfrm>
          <a:prstGeom prst="cloudCallout">
            <a:avLst>
              <a:gd name="adj1" fmla="val -48444"/>
              <a:gd name="adj2" fmla="val -6556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i="1" dirty="0" err="1">
                <a:solidFill>
                  <a:srgbClr val="002060"/>
                </a:solidFill>
              </a:rPr>
              <a:t>Em</a:t>
            </a:r>
            <a:r>
              <a:rPr lang="en-US" sz="3200" b="1" i="1" dirty="0">
                <a:solidFill>
                  <a:srgbClr val="002060"/>
                </a:solidFill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</a:rPr>
              <a:t>hãy</a:t>
            </a:r>
            <a:r>
              <a:rPr lang="en-US" sz="3200" b="1" i="1" dirty="0">
                <a:solidFill>
                  <a:srgbClr val="002060"/>
                </a:solidFill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</a:rPr>
              <a:t>tìm</a:t>
            </a:r>
            <a:r>
              <a:rPr lang="en-US" sz="3200" b="1" i="1" dirty="0">
                <a:solidFill>
                  <a:srgbClr val="002060"/>
                </a:solidFill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</a:rPr>
              <a:t>ví</a:t>
            </a:r>
            <a:r>
              <a:rPr lang="en-US" sz="3200" b="1" i="1" dirty="0">
                <a:solidFill>
                  <a:srgbClr val="002060"/>
                </a:solidFill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</a:rPr>
              <a:t>dụ</a:t>
            </a:r>
            <a:r>
              <a:rPr lang="en-US" sz="3200" b="1" i="1" dirty="0">
                <a:solidFill>
                  <a:srgbClr val="002060"/>
                </a:solidFill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</a:rPr>
              <a:t>về</a:t>
            </a:r>
            <a:r>
              <a:rPr lang="en-US" sz="3200" b="1" i="1" dirty="0">
                <a:solidFill>
                  <a:srgbClr val="002060"/>
                </a:solidFill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</a:rPr>
              <a:t>tập</a:t>
            </a:r>
            <a:r>
              <a:rPr lang="en-US" sz="3200" b="1" i="1" dirty="0">
                <a:solidFill>
                  <a:srgbClr val="002060"/>
                </a:solidFill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</a:rPr>
              <a:t>hợp</a:t>
            </a:r>
            <a:r>
              <a:rPr lang="en-US" sz="3200" b="1" i="1" dirty="0">
                <a:solidFill>
                  <a:srgbClr val="002060"/>
                </a:solidFill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</a:rPr>
              <a:t>và</a:t>
            </a:r>
            <a:r>
              <a:rPr lang="en-US" sz="3200" b="1" i="1" dirty="0">
                <a:solidFill>
                  <a:srgbClr val="002060"/>
                </a:solidFill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</a:rPr>
              <a:t>chỉ</a:t>
            </a:r>
            <a:r>
              <a:rPr lang="en-US" sz="3200" b="1" i="1" dirty="0">
                <a:solidFill>
                  <a:srgbClr val="002060"/>
                </a:solidFill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</a:rPr>
              <a:t>ra</a:t>
            </a:r>
            <a:r>
              <a:rPr lang="en-US" sz="3200" b="1" i="1" dirty="0">
                <a:solidFill>
                  <a:srgbClr val="002060"/>
                </a:solidFill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</a:rPr>
              <a:t>các</a:t>
            </a:r>
            <a:r>
              <a:rPr lang="en-US" sz="3200" b="1" i="1" dirty="0">
                <a:solidFill>
                  <a:srgbClr val="002060"/>
                </a:solidFill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</a:rPr>
              <a:t>phần</a:t>
            </a:r>
            <a:r>
              <a:rPr lang="en-US" sz="3200" b="1" i="1" dirty="0">
                <a:solidFill>
                  <a:srgbClr val="002060"/>
                </a:solidFill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</a:rPr>
              <a:t>tử</a:t>
            </a:r>
            <a:r>
              <a:rPr lang="en-US" sz="3200" b="1" i="1" dirty="0">
                <a:solidFill>
                  <a:srgbClr val="002060"/>
                </a:solidFill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</a:rPr>
              <a:t>thuộc</a:t>
            </a:r>
            <a:r>
              <a:rPr lang="en-US" sz="3200" b="1" i="1" dirty="0">
                <a:solidFill>
                  <a:srgbClr val="002060"/>
                </a:solidFill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</a:rPr>
              <a:t>tập</a:t>
            </a:r>
            <a:r>
              <a:rPr lang="en-US" sz="3200" b="1" i="1" dirty="0">
                <a:solidFill>
                  <a:srgbClr val="002060"/>
                </a:solidFill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</a:rPr>
              <a:t>hợp</a:t>
            </a:r>
            <a:r>
              <a:rPr lang="en-US" sz="3200" b="1" i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610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16262" y="1801503"/>
                <a:ext cx="11412415" cy="1977793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vi-VN" sz="3600" b="1" i="1" u="sng" dirty="0" smtClean="0">
                    <a:solidFill>
                      <a:schemeClr val="tx1"/>
                    </a:solidFill>
                  </a:rPr>
                  <a:t>Chú ý:</a:t>
                </a:r>
                <a:endParaRPr lang="en-US" sz="3600" b="1" i="1" u="sng" dirty="0" smtClean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vi-VN" sz="3600" dirty="0">
                    <a:solidFill>
                      <a:schemeClr val="tx1"/>
                    </a:solidFill>
                  </a:rPr>
                  <a:t>Khi x </a:t>
                </a:r>
                <a14:m>
                  <m:oMath xmlns:m="http://schemas.openxmlformats.org/officeDocument/2006/math">
                    <m:r>
                      <a:rPr lang="vi-VN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vi-VN" sz="3600" dirty="0">
                    <a:solidFill>
                      <a:schemeClr val="tx1"/>
                    </a:solidFill>
                  </a:rPr>
                  <a:t> A, ta còn </a:t>
                </a:r>
                <a:r>
                  <a:rPr lang="vi-VN" sz="3600">
                    <a:solidFill>
                      <a:schemeClr val="tx1"/>
                    </a:solidFill>
                  </a:rPr>
                  <a:t>nói </a:t>
                </a:r>
                <a:r>
                  <a:rPr lang="vi-VN" sz="3600" smtClean="0">
                    <a:solidFill>
                      <a:schemeClr val="tx1"/>
                    </a:solidFill>
                  </a:rPr>
                  <a:t>“x </a:t>
                </a:r>
                <a:r>
                  <a:rPr lang="vi-VN" sz="3600" dirty="0">
                    <a:solidFill>
                      <a:schemeClr val="tx1"/>
                    </a:solidFill>
                  </a:rPr>
                  <a:t>nằm trong A” hay “A chứa </a:t>
                </a:r>
                <a:r>
                  <a:rPr lang="vi-VN" sz="3600">
                    <a:solidFill>
                      <a:schemeClr val="tx1"/>
                    </a:solidFill>
                  </a:rPr>
                  <a:t>x</a:t>
                </a:r>
                <a:r>
                  <a:rPr lang="vi-VN" sz="3600" smtClean="0">
                    <a:solidFill>
                      <a:schemeClr val="tx1"/>
                    </a:solidFill>
                  </a:rPr>
                  <a:t>”</a:t>
                </a:r>
                <a:r>
                  <a:rPr lang="en-GB" sz="3600" smtClean="0">
                    <a:solidFill>
                      <a:schemeClr val="tx1"/>
                    </a:solidFill>
                  </a:rPr>
                  <a:t>.</a:t>
                </a:r>
                <a:endParaRPr lang="vi-VN" sz="3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62" y="1801503"/>
                <a:ext cx="11412415" cy="1977793"/>
              </a:xfrm>
              <a:prstGeom prst="rect">
                <a:avLst/>
              </a:prstGeom>
              <a:blipFill>
                <a:blip r:embed="rId2"/>
                <a:stretch>
                  <a:fillRect l="-1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862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738553" y="246184"/>
            <a:ext cx="10380785" cy="5310554"/>
          </a:xfrm>
          <a:prstGeom prst="horizontalScroll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3600" b="1" u="sng" dirty="0" smtClean="0">
                <a:solidFill>
                  <a:schemeClr val="tx1"/>
                </a:solidFill>
              </a:rPr>
              <a:t>Luyện tập 1:</a:t>
            </a:r>
          </a:p>
          <a:p>
            <a:pPr algn="just">
              <a:lnSpc>
                <a:spcPct val="150000"/>
              </a:lnSpc>
            </a:pPr>
            <a:r>
              <a:rPr lang="vi-VN" sz="3600" dirty="0" smtClean="0">
                <a:solidFill>
                  <a:schemeClr val="tx1"/>
                </a:solidFill>
              </a:rPr>
              <a:t>Gọi </a:t>
            </a:r>
            <a:r>
              <a:rPr lang="vi-VN" sz="3600" b="1" dirty="0" smtClean="0">
                <a:solidFill>
                  <a:schemeClr val="tx1"/>
                </a:solidFill>
              </a:rPr>
              <a:t>B</a:t>
            </a:r>
            <a:r>
              <a:rPr lang="vi-VN" sz="3600" dirty="0" smtClean="0">
                <a:solidFill>
                  <a:schemeClr val="tx1"/>
                </a:solidFill>
              </a:rPr>
              <a:t> là tập hợp các bạn tổ trưởng trong lớp em. Em hãy chỉ ra một bạn thuộc tập </a:t>
            </a:r>
            <a:r>
              <a:rPr lang="vi-VN" sz="3600" b="1" dirty="0" smtClean="0">
                <a:solidFill>
                  <a:schemeClr val="tx1"/>
                </a:solidFill>
              </a:rPr>
              <a:t>B</a:t>
            </a:r>
            <a:r>
              <a:rPr lang="vi-VN" sz="3600" dirty="0" smtClean="0">
                <a:solidFill>
                  <a:schemeClr val="tx1"/>
                </a:solidFill>
              </a:rPr>
              <a:t> và một </a:t>
            </a:r>
            <a:r>
              <a:rPr lang="en-US" sz="3600" dirty="0" err="1" smtClean="0">
                <a:solidFill>
                  <a:schemeClr val="tx1"/>
                </a:solidFill>
              </a:rPr>
              <a:t>bạn</a:t>
            </a:r>
            <a:r>
              <a:rPr lang="vi-VN" sz="3600" dirty="0" smtClean="0">
                <a:solidFill>
                  <a:schemeClr val="tx1"/>
                </a:solidFill>
              </a:rPr>
              <a:t> không thuộc tập </a:t>
            </a:r>
            <a:r>
              <a:rPr lang="vi-VN" sz="3600" b="1" dirty="0" smtClean="0">
                <a:solidFill>
                  <a:schemeClr val="tx1"/>
                </a:solidFill>
              </a:rPr>
              <a:t>B</a:t>
            </a:r>
            <a:r>
              <a:rPr lang="vi-VN" sz="3600" dirty="0" smtClean="0">
                <a:solidFill>
                  <a:schemeClr val="tx1"/>
                </a:solidFill>
              </a:rPr>
              <a:t>.</a:t>
            </a:r>
            <a:endParaRPr lang="vi-VN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08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875</TotalTime>
  <Words>1305</Words>
  <Application>Microsoft Office PowerPoint</Application>
  <PresentationFormat>Widescreen</PresentationFormat>
  <Paragraphs>173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Times New Roman</vt:lpstr>
      <vt:lpstr>Retrospect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ntd</dc:creator>
  <cp:lastModifiedBy>Admin</cp:lastModifiedBy>
  <cp:revision>66</cp:revision>
  <dcterms:created xsi:type="dcterms:W3CDTF">2021-07-19T09:46:26Z</dcterms:created>
  <dcterms:modified xsi:type="dcterms:W3CDTF">2021-09-09T10:03:22Z</dcterms:modified>
</cp:coreProperties>
</file>