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64" r:id="rId3"/>
    <p:sldId id="257" r:id="rId4"/>
    <p:sldId id="340" r:id="rId5"/>
    <p:sldId id="365" r:id="rId6"/>
    <p:sldId id="366" r:id="rId7"/>
    <p:sldId id="373" r:id="rId8"/>
    <p:sldId id="374" r:id="rId9"/>
    <p:sldId id="367" r:id="rId10"/>
    <p:sldId id="370" r:id="rId11"/>
    <p:sldId id="369" r:id="rId12"/>
    <p:sldId id="372" r:id="rId13"/>
    <p:sldId id="371" r:id="rId14"/>
    <p:sldId id="376" r:id="rId15"/>
    <p:sldId id="375" r:id="rId16"/>
    <p:sldId id="377" r:id="rId17"/>
    <p:sldId id="379" r:id="rId18"/>
    <p:sldId id="378" r:id="rId19"/>
    <p:sldId id="380" r:id="rId20"/>
    <p:sldId id="384" r:id="rId21"/>
    <p:sldId id="383" r:id="rId22"/>
    <p:sldId id="382" r:id="rId23"/>
    <p:sldId id="381" r:id="rId24"/>
    <p:sldId id="368" r:id="rId25"/>
    <p:sldId id="385" r:id="rId26"/>
    <p:sldId id="386" r:id="rId27"/>
    <p:sldId id="387" r:id="rId28"/>
    <p:sldId id="388" r:id="rId29"/>
    <p:sldId id="389" r:id="rId30"/>
    <p:sldId id="390" r:id="rId31"/>
    <p:sldId id="391" r:id="rId32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39" d="100"/>
          <a:sy n="39" d="100"/>
        </p:scale>
        <p:origin x="3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D258F-6D73-4603-9F37-F41FAC3EE70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A91DA-4F20-4DDC-82B3-60ED277FA5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9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b4b9e09db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b4b9e09db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4607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6951-BD1F-D695-D903-20C57F2B5F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E14AF8-AB74-D0E5-EE82-30134A648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10FFCD-EF2A-B725-DE77-9759A4A3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73145-CD61-7F58-E85A-8D4ECA6E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DBEED-3047-5F3D-0871-88F58189B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4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C92DB-93B8-5C3E-1804-B654A17B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C503-0BE3-E2AF-1985-BC184423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AE2A3-923E-6989-0B74-75D9607A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3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C92DB-93B8-5C3E-1804-B654A17B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C503-0BE3-E2AF-1985-BC184423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AE2A3-923E-6989-0B74-75D9607A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11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3CC1C-70F9-5429-98FC-DEA28C15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F8D11-B66E-C887-61D4-444753EC1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9A6AB-2F5C-02BF-5861-48D07839B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B10A5-A81B-6840-B370-F58AE56E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DF773-4AB3-A5C7-E0A7-2978AFF5E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54C9C7-44D5-C5A8-C53D-CE13DA13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28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7348-AC86-2BD8-9902-573F936C0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50AB64-2DD8-9E8B-01FF-E9A353277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F2A41C-4CCF-C855-102A-C7F0757C9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61C85-690A-7C9B-4909-8E64D1ED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38962A-5E69-BA38-8843-49CF1F1A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96675-B0CA-2817-9E8E-54B4C14C5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58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EF26-38B9-2D24-3D52-7850C9EAB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35306-A33C-3AAD-29DD-25BA0932FF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EC06A-16C2-F5B1-DF96-B97B2881F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DE769-7545-25B3-446F-27C1B799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867F6-1614-0148-06E6-0F812E083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33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F97D26-DD82-C717-28F5-B98E4FEC6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1D03E-49AB-9F32-AFA4-BCD292F69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8BB91-1138-D5CC-F122-3F56E5E8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8C35A-BD4D-B66C-3694-E304BC7E5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40104-2EA2-7253-43B5-7696A7D96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64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  <p:sp>
        <p:nvSpPr>
          <p:cNvPr id="441" name="Google Shape;441;p14"/>
          <p:cNvSpPr txBox="1">
            <a:spLocks noGrp="1"/>
          </p:cNvSpPr>
          <p:nvPr>
            <p:ph type="subTitle" idx="1"/>
          </p:nvPr>
        </p:nvSpPr>
        <p:spPr>
          <a:xfrm>
            <a:off x="1028869" y="3953733"/>
            <a:ext cx="20924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21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2" name="Google Shape;442;p14"/>
          <p:cNvSpPr txBox="1">
            <a:spLocks noGrp="1"/>
          </p:cNvSpPr>
          <p:nvPr>
            <p:ph type="subTitle" idx="2"/>
          </p:nvPr>
        </p:nvSpPr>
        <p:spPr>
          <a:xfrm>
            <a:off x="5968963" y="3953733"/>
            <a:ext cx="20924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21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14"/>
          <p:cNvSpPr txBox="1">
            <a:spLocks noGrp="1"/>
          </p:cNvSpPr>
          <p:nvPr>
            <p:ph type="subTitle" idx="3"/>
          </p:nvPr>
        </p:nvSpPr>
        <p:spPr>
          <a:xfrm>
            <a:off x="3517303" y="3953733"/>
            <a:ext cx="20924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21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4" name="Google Shape;444;p14"/>
          <p:cNvSpPr txBox="1">
            <a:spLocks noGrp="1"/>
          </p:cNvSpPr>
          <p:nvPr>
            <p:ph type="subTitle" idx="4"/>
          </p:nvPr>
        </p:nvSpPr>
        <p:spPr>
          <a:xfrm>
            <a:off x="8461049" y="3953733"/>
            <a:ext cx="20924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21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14"/>
          <p:cNvSpPr txBox="1">
            <a:spLocks noGrp="1"/>
          </p:cNvSpPr>
          <p:nvPr>
            <p:ph type="title" idx="5" hasCustomPrompt="1"/>
          </p:nvPr>
        </p:nvSpPr>
        <p:spPr>
          <a:xfrm>
            <a:off x="1680019" y="2960067"/>
            <a:ext cx="10276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45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14"/>
          <p:cNvSpPr txBox="1">
            <a:spLocks noGrp="1"/>
          </p:cNvSpPr>
          <p:nvPr>
            <p:ph type="title" idx="6" hasCustomPrompt="1"/>
          </p:nvPr>
        </p:nvSpPr>
        <p:spPr>
          <a:xfrm>
            <a:off x="6652501" y="2960067"/>
            <a:ext cx="10276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45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4"/>
          <p:cNvSpPr txBox="1">
            <a:spLocks noGrp="1"/>
          </p:cNvSpPr>
          <p:nvPr>
            <p:ph type="title" idx="7" hasCustomPrompt="1"/>
          </p:nvPr>
        </p:nvSpPr>
        <p:spPr>
          <a:xfrm>
            <a:off x="4201711" y="2960051"/>
            <a:ext cx="10276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45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14"/>
          <p:cNvSpPr txBox="1">
            <a:spLocks noGrp="1"/>
          </p:cNvSpPr>
          <p:nvPr>
            <p:ph type="title" idx="8" hasCustomPrompt="1"/>
          </p:nvPr>
        </p:nvSpPr>
        <p:spPr>
          <a:xfrm>
            <a:off x="9140900" y="2960084"/>
            <a:ext cx="1027600" cy="6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4533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21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449" name="Google Shape;449;p14"/>
          <p:cNvGrpSpPr/>
          <p:nvPr/>
        </p:nvGrpSpPr>
        <p:grpSpPr>
          <a:xfrm>
            <a:off x="-52157" y="6138017"/>
            <a:ext cx="2838617" cy="1934220"/>
            <a:chOff x="-39118" y="4603512"/>
            <a:chExt cx="2128963" cy="1450665"/>
          </a:xfrm>
        </p:grpSpPr>
        <p:sp>
          <p:nvSpPr>
            <p:cNvPr id="450" name="Google Shape;450;p14"/>
            <p:cNvSpPr/>
            <p:nvPr/>
          </p:nvSpPr>
          <p:spPr>
            <a:xfrm>
              <a:off x="-39118" y="4633701"/>
              <a:ext cx="1420476" cy="1420476"/>
            </a:xfrm>
            <a:custGeom>
              <a:avLst/>
              <a:gdLst/>
              <a:ahLst/>
              <a:cxnLst/>
              <a:rect l="l" t="t" r="r" b="b"/>
              <a:pathLst>
                <a:path w="15951" h="15951" extrusionOk="0">
                  <a:moveTo>
                    <a:pt x="1" y="1"/>
                  </a:moveTo>
                  <a:lnTo>
                    <a:pt x="1" y="3778"/>
                  </a:lnTo>
                  <a:cubicBezTo>
                    <a:pt x="1" y="10504"/>
                    <a:pt x="5447" y="15950"/>
                    <a:pt x="12173" y="15950"/>
                  </a:cubicBezTo>
                  <a:lnTo>
                    <a:pt x="15951" y="15950"/>
                  </a:lnTo>
                  <a:lnTo>
                    <a:pt x="15951" y="12173"/>
                  </a:lnTo>
                  <a:cubicBezTo>
                    <a:pt x="15951" y="5459"/>
                    <a:pt x="10492" y="1"/>
                    <a:pt x="3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1022554" y="5666254"/>
              <a:ext cx="6768" cy="4542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1022554" y="5579072"/>
              <a:ext cx="142039" cy="91724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1022554" y="5491980"/>
              <a:ext cx="277220" cy="178817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14"/>
            <p:cNvSpPr/>
            <p:nvPr/>
          </p:nvSpPr>
          <p:spPr>
            <a:xfrm>
              <a:off x="1022554" y="5405867"/>
              <a:ext cx="412402" cy="264931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1022554" y="5318774"/>
              <a:ext cx="539836" cy="350956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14"/>
            <p:cNvSpPr/>
            <p:nvPr/>
          </p:nvSpPr>
          <p:spPr>
            <a:xfrm>
              <a:off x="1022554" y="5231593"/>
              <a:ext cx="640377" cy="421396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14"/>
            <p:cNvSpPr/>
            <p:nvPr/>
          </p:nvSpPr>
          <p:spPr>
            <a:xfrm>
              <a:off x="1023623" y="5146638"/>
              <a:ext cx="723106" cy="477232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14"/>
            <p:cNvSpPr/>
            <p:nvPr/>
          </p:nvSpPr>
          <p:spPr>
            <a:xfrm>
              <a:off x="1032617" y="5068451"/>
              <a:ext cx="785710" cy="517484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14"/>
            <p:cNvSpPr/>
            <p:nvPr/>
          </p:nvSpPr>
          <p:spPr>
            <a:xfrm>
              <a:off x="1051585" y="4995785"/>
              <a:ext cx="829257" cy="545447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14"/>
            <p:cNvSpPr/>
            <p:nvPr/>
          </p:nvSpPr>
          <p:spPr>
            <a:xfrm>
              <a:off x="1079547" y="4928729"/>
              <a:ext cx="853835" cy="562188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1114188" y="4866125"/>
              <a:ext cx="865056" cy="568956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1156666" y="4808064"/>
              <a:ext cx="861672" cy="566641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1206891" y="4755523"/>
              <a:ext cx="841635" cy="553283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1263884" y="4707436"/>
              <a:ext cx="808062" cy="53208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1330940" y="4667273"/>
              <a:ext cx="754453" cy="496201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4"/>
            <p:cNvSpPr/>
            <p:nvPr/>
          </p:nvSpPr>
          <p:spPr>
            <a:xfrm>
              <a:off x="1409216" y="4632632"/>
              <a:ext cx="680628" cy="449270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1500850" y="4610280"/>
              <a:ext cx="588993" cy="384440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14"/>
            <p:cNvSpPr/>
            <p:nvPr/>
          </p:nvSpPr>
          <p:spPr>
            <a:xfrm>
              <a:off x="1615905" y="4603512"/>
              <a:ext cx="473937" cy="305183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14"/>
            <p:cNvSpPr/>
            <p:nvPr/>
          </p:nvSpPr>
          <p:spPr>
            <a:xfrm>
              <a:off x="1750016" y="4603512"/>
              <a:ext cx="339824" cy="218001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1885286" y="4603512"/>
              <a:ext cx="204554" cy="13090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2021624" y="4603512"/>
              <a:ext cx="68214" cy="43725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2" name="Google Shape;472;p14"/>
          <p:cNvGrpSpPr/>
          <p:nvPr/>
        </p:nvGrpSpPr>
        <p:grpSpPr>
          <a:xfrm>
            <a:off x="9573777" y="-1996073"/>
            <a:ext cx="3316441" cy="2716084"/>
            <a:chOff x="7180332" y="-1497055"/>
            <a:chExt cx="2487331" cy="2037063"/>
          </a:xfrm>
        </p:grpSpPr>
        <p:sp>
          <p:nvSpPr>
            <p:cNvPr id="473" name="Google Shape;473;p14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4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14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4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4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4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4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14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14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4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4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4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4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14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14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8" name="Google Shape;488;p14"/>
          <p:cNvSpPr/>
          <p:nvPr/>
        </p:nvSpPr>
        <p:spPr>
          <a:xfrm rot="10800000" flipH="1">
            <a:off x="11808743" y="3943107"/>
            <a:ext cx="811459" cy="811459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9" name="Google Shape;489;p14"/>
          <p:cNvSpPr/>
          <p:nvPr/>
        </p:nvSpPr>
        <p:spPr>
          <a:xfrm>
            <a:off x="11353265" y="280187"/>
            <a:ext cx="614100" cy="614100"/>
          </a:xfrm>
          <a:custGeom>
            <a:avLst/>
            <a:gdLst/>
            <a:ahLst/>
            <a:cxnLst/>
            <a:rect l="l" t="t" r="r" b="b"/>
            <a:pathLst>
              <a:path w="23430" h="23430" extrusionOk="0">
                <a:moveTo>
                  <a:pt x="17883" y="1"/>
                </a:moveTo>
                <a:cubicBezTo>
                  <a:pt x="8007" y="1"/>
                  <a:pt x="1" y="8007"/>
                  <a:pt x="1" y="17883"/>
                </a:cubicBezTo>
                <a:lnTo>
                  <a:pt x="1" y="23429"/>
                </a:lnTo>
                <a:lnTo>
                  <a:pt x="5547" y="23429"/>
                </a:lnTo>
                <a:cubicBezTo>
                  <a:pt x="15423" y="23429"/>
                  <a:pt x="23430" y="15423"/>
                  <a:pt x="23430" y="5547"/>
                </a:cubicBezTo>
                <a:lnTo>
                  <a:pt x="2343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0" name="Google Shape;490;p14"/>
          <p:cNvSpPr/>
          <p:nvPr/>
        </p:nvSpPr>
        <p:spPr>
          <a:xfrm rot="10800000">
            <a:off x="11905109" y="2152407"/>
            <a:ext cx="811459" cy="811459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1" name="Google Shape;491;p14"/>
          <p:cNvSpPr/>
          <p:nvPr/>
        </p:nvSpPr>
        <p:spPr>
          <a:xfrm>
            <a:off x="11380943" y="5507956"/>
            <a:ext cx="351885" cy="350457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06562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950967" y="2043233"/>
            <a:ext cx="46796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950967" y="3119700"/>
            <a:ext cx="4679600" cy="19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latin typeface="Poppins"/>
                <a:ea typeface="Poppins"/>
                <a:cs typeface="Poppins"/>
                <a:sym typeface="Poppins"/>
              </a:defRPr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01" name="Google Shape;201;p7"/>
          <p:cNvSpPr/>
          <p:nvPr/>
        </p:nvSpPr>
        <p:spPr>
          <a:xfrm>
            <a:off x="-12900" y="-1551208"/>
            <a:ext cx="2251749" cy="2251823"/>
          </a:xfrm>
          <a:custGeom>
            <a:avLst/>
            <a:gdLst/>
            <a:ahLst/>
            <a:cxnLst/>
            <a:rect l="l" t="t" r="r" b="b"/>
            <a:pathLst>
              <a:path w="21974" h="21974" extrusionOk="0">
                <a:moveTo>
                  <a:pt x="16779" y="0"/>
                </a:moveTo>
                <a:cubicBezTo>
                  <a:pt x="7505" y="0"/>
                  <a:pt x="1" y="7505"/>
                  <a:pt x="1" y="16766"/>
                </a:cubicBezTo>
                <a:lnTo>
                  <a:pt x="1" y="21973"/>
                </a:lnTo>
                <a:lnTo>
                  <a:pt x="5196" y="21973"/>
                </a:lnTo>
                <a:cubicBezTo>
                  <a:pt x="14470" y="21973"/>
                  <a:pt x="21974" y="14457"/>
                  <a:pt x="21974" y="5196"/>
                </a:cubicBezTo>
                <a:lnTo>
                  <a:pt x="219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2" name="Google Shape;202;p7"/>
          <p:cNvGrpSpPr/>
          <p:nvPr/>
        </p:nvGrpSpPr>
        <p:grpSpPr>
          <a:xfrm>
            <a:off x="1549285" y="-544210"/>
            <a:ext cx="1170463" cy="1157345"/>
            <a:chOff x="6088588" y="-408158"/>
            <a:chExt cx="877847" cy="868009"/>
          </a:xfrm>
        </p:grpSpPr>
        <p:sp>
          <p:nvSpPr>
            <p:cNvPr id="203" name="Google Shape;203;p7"/>
            <p:cNvSpPr/>
            <p:nvPr/>
          </p:nvSpPr>
          <p:spPr>
            <a:xfrm>
              <a:off x="6088588" y="-408158"/>
              <a:ext cx="557559" cy="25260"/>
            </a:xfrm>
            <a:custGeom>
              <a:avLst/>
              <a:gdLst/>
              <a:ahLst/>
              <a:cxnLst/>
              <a:rect l="l" t="t" r="r" b="b"/>
              <a:pathLst>
                <a:path w="640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6401" y="289"/>
                  </a:lnTo>
                  <a:cubicBezTo>
                    <a:pt x="6100" y="176"/>
                    <a:pt x="5773" y="76"/>
                    <a:pt x="544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088588" y="-348055"/>
              <a:ext cx="669054" cy="25260"/>
            </a:xfrm>
            <a:custGeom>
              <a:avLst/>
              <a:gdLst/>
              <a:ahLst/>
              <a:cxnLst/>
              <a:rect l="l" t="t" r="r" b="b"/>
              <a:pathLst>
                <a:path w="768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7681" y="289"/>
                  </a:lnTo>
                  <a:cubicBezTo>
                    <a:pt x="7555" y="189"/>
                    <a:pt x="7417" y="101"/>
                    <a:pt x="726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088588" y="-287865"/>
              <a:ext cx="738999" cy="25173"/>
            </a:xfrm>
            <a:custGeom>
              <a:avLst/>
              <a:gdLst/>
              <a:ahLst/>
              <a:cxnLst/>
              <a:rect l="l" t="t" r="r" b="b"/>
              <a:pathLst>
                <a:path w="8484" h="289" extrusionOk="0">
                  <a:moveTo>
                    <a:pt x="1" y="0"/>
                  </a:moveTo>
                  <a:lnTo>
                    <a:pt x="1" y="276"/>
                  </a:lnTo>
                  <a:lnTo>
                    <a:pt x="8484" y="289"/>
                  </a:lnTo>
                  <a:cubicBezTo>
                    <a:pt x="8396" y="201"/>
                    <a:pt x="8308" y="113"/>
                    <a:pt x="820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6088588" y="-227762"/>
              <a:ext cx="788213" cy="25173"/>
            </a:xfrm>
            <a:custGeom>
              <a:avLst/>
              <a:gdLst/>
              <a:ahLst/>
              <a:cxnLst/>
              <a:rect l="l" t="t" r="r" b="b"/>
              <a:pathLst>
                <a:path w="9049" h="289" extrusionOk="0">
                  <a:moveTo>
                    <a:pt x="1" y="0"/>
                  </a:moveTo>
                  <a:lnTo>
                    <a:pt x="1" y="276"/>
                  </a:lnTo>
                  <a:lnTo>
                    <a:pt x="9049" y="289"/>
                  </a:lnTo>
                  <a:cubicBezTo>
                    <a:pt x="8986" y="201"/>
                    <a:pt x="8923" y="113"/>
                    <a:pt x="884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088588" y="-167659"/>
              <a:ext cx="824275" cy="26306"/>
            </a:xfrm>
            <a:custGeom>
              <a:avLst/>
              <a:gdLst/>
              <a:ahLst/>
              <a:cxnLst/>
              <a:rect l="l" t="t" r="r" b="b"/>
              <a:pathLst>
                <a:path w="9463" h="302" extrusionOk="0">
                  <a:moveTo>
                    <a:pt x="1" y="0"/>
                  </a:moveTo>
                  <a:lnTo>
                    <a:pt x="1" y="276"/>
                  </a:lnTo>
                  <a:lnTo>
                    <a:pt x="9463" y="302"/>
                  </a:lnTo>
                  <a:cubicBezTo>
                    <a:pt x="9425" y="201"/>
                    <a:pt x="9375" y="113"/>
                    <a:pt x="9325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088588" y="-106424"/>
              <a:ext cx="850493" cy="25173"/>
            </a:xfrm>
            <a:custGeom>
              <a:avLst/>
              <a:gdLst/>
              <a:ahLst/>
              <a:cxnLst/>
              <a:rect l="l" t="t" r="r" b="b"/>
              <a:pathLst>
                <a:path w="9764" h="289" extrusionOk="0">
                  <a:moveTo>
                    <a:pt x="1" y="0"/>
                  </a:moveTo>
                  <a:lnTo>
                    <a:pt x="1" y="264"/>
                  </a:lnTo>
                  <a:lnTo>
                    <a:pt x="9764" y="289"/>
                  </a:lnTo>
                  <a:cubicBezTo>
                    <a:pt x="9726" y="188"/>
                    <a:pt x="9689" y="101"/>
                    <a:pt x="9663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6088588" y="-46321"/>
              <a:ext cx="866956" cy="25173"/>
            </a:xfrm>
            <a:custGeom>
              <a:avLst/>
              <a:gdLst/>
              <a:ahLst/>
              <a:cxnLst/>
              <a:rect l="l" t="t" r="r" b="b"/>
              <a:pathLst>
                <a:path w="9953" h="289" extrusionOk="0">
                  <a:moveTo>
                    <a:pt x="1" y="0"/>
                  </a:moveTo>
                  <a:lnTo>
                    <a:pt x="1" y="101"/>
                  </a:lnTo>
                  <a:cubicBezTo>
                    <a:pt x="1" y="151"/>
                    <a:pt x="1" y="214"/>
                    <a:pt x="1" y="264"/>
                  </a:cubicBezTo>
                  <a:lnTo>
                    <a:pt x="9952" y="289"/>
                  </a:lnTo>
                  <a:cubicBezTo>
                    <a:pt x="9940" y="189"/>
                    <a:pt x="9914" y="101"/>
                    <a:pt x="9889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6090766" y="13782"/>
              <a:ext cx="873489" cy="25260"/>
            </a:xfrm>
            <a:custGeom>
              <a:avLst/>
              <a:gdLst/>
              <a:ahLst/>
              <a:cxnLst/>
              <a:rect l="l" t="t" r="r" b="b"/>
              <a:pathLst>
                <a:path w="10028" h="290" extrusionOk="0">
                  <a:moveTo>
                    <a:pt x="1" y="1"/>
                  </a:moveTo>
                  <a:cubicBezTo>
                    <a:pt x="13" y="88"/>
                    <a:pt x="26" y="176"/>
                    <a:pt x="39" y="264"/>
                  </a:cubicBezTo>
                  <a:lnTo>
                    <a:pt x="10027" y="289"/>
                  </a:lnTo>
                  <a:cubicBezTo>
                    <a:pt x="10027" y="201"/>
                    <a:pt x="10015" y="101"/>
                    <a:pt x="1000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6101741" y="73885"/>
              <a:ext cx="864691" cy="25260"/>
            </a:xfrm>
            <a:custGeom>
              <a:avLst/>
              <a:gdLst/>
              <a:ahLst/>
              <a:cxnLst/>
              <a:rect l="l" t="t" r="r" b="b"/>
              <a:pathLst>
                <a:path w="9927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89"/>
                    <a:pt x="38" y="176"/>
                    <a:pt x="63" y="264"/>
                  </a:cubicBezTo>
                  <a:lnTo>
                    <a:pt x="9927" y="289"/>
                  </a:lnTo>
                  <a:lnTo>
                    <a:pt x="9927" y="114"/>
                  </a:lnTo>
                  <a:cubicBezTo>
                    <a:pt x="9927" y="76"/>
                    <a:pt x="9927" y="51"/>
                    <a:pt x="9927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6119250" y="133988"/>
              <a:ext cx="847183" cy="25260"/>
            </a:xfrm>
            <a:custGeom>
              <a:avLst/>
              <a:gdLst/>
              <a:ahLst/>
              <a:cxnLst/>
              <a:rect l="l" t="t" r="r" b="b"/>
              <a:pathLst>
                <a:path w="9726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25" y="89"/>
                    <a:pt x="63" y="177"/>
                    <a:pt x="101" y="264"/>
                  </a:cubicBezTo>
                  <a:lnTo>
                    <a:pt x="9726" y="289"/>
                  </a:lnTo>
                  <a:lnTo>
                    <a:pt x="972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6145469" y="194179"/>
              <a:ext cx="820965" cy="25173"/>
            </a:xfrm>
            <a:custGeom>
              <a:avLst/>
              <a:gdLst/>
              <a:ahLst/>
              <a:cxnLst/>
              <a:rect l="l" t="t" r="r" b="b"/>
              <a:pathLst>
                <a:path w="9425" h="289" extrusionOk="0">
                  <a:moveTo>
                    <a:pt x="0" y="0"/>
                  </a:moveTo>
                  <a:cubicBezTo>
                    <a:pt x="51" y="88"/>
                    <a:pt x="101" y="188"/>
                    <a:pt x="151" y="276"/>
                  </a:cubicBezTo>
                  <a:lnTo>
                    <a:pt x="9425" y="289"/>
                  </a:lnTo>
                  <a:lnTo>
                    <a:pt x="9425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6182663" y="254282"/>
              <a:ext cx="783771" cy="25173"/>
            </a:xfrm>
            <a:custGeom>
              <a:avLst/>
              <a:gdLst/>
              <a:ahLst/>
              <a:cxnLst/>
              <a:rect l="l" t="t" r="r" b="b"/>
              <a:pathLst>
                <a:path w="8998" h="289" extrusionOk="0">
                  <a:moveTo>
                    <a:pt x="0" y="0"/>
                  </a:moveTo>
                  <a:cubicBezTo>
                    <a:pt x="75" y="88"/>
                    <a:pt x="138" y="188"/>
                    <a:pt x="213" y="276"/>
                  </a:cubicBezTo>
                  <a:lnTo>
                    <a:pt x="8998" y="289"/>
                  </a:lnTo>
                  <a:lnTo>
                    <a:pt x="899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6233968" y="314385"/>
              <a:ext cx="732466" cy="25260"/>
            </a:xfrm>
            <a:custGeom>
              <a:avLst/>
              <a:gdLst/>
              <a:ahLst/>
              <a:cxnLst/>
              <a:rect l="l" t="t" r="r" b="b"/>
              <a:pathLst>
                <a:path w="8409" h="290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1"/>
                    <a:pt x="189" y="189"/>
                    <a:pt x="289" y="277"/>
                  </a:cubicBezTo>
                  <a:lnTo>
                    <a:pt x="8409" y="289"/>
                  </a:lnTo>
                  <a:lnTo>
                    <a:pt x="840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6307224" y="374488"/>
              <a:ext cx="659211" cy="25260"/>
            </a:xfrm>
            <a:custGeom>
              <a:avLst/>
              <a:gdLst/>
              <a:ahLst/>
              <a:cxnLst/>
              <a:rect l="l" t="t" r="r" b="b"/>
              <a:pathLst>
                <a:path w="7568" h="29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01"/>
                    <a:pt x="289" y="189"/>
                    <a:pt x="440" y="277"/>
                  </a:cubicBezTo>
                  <a:lnTo>
                    <a:pt x="7568" y="289"/>
                  </a:lnTo>
                  <a:lnTo>
                    <a:pt x="7568" y="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6427430" y="435723"/>
              <a:ext cx="539006" cy="24128"/>
            </a:xfrm>
            <a:custGeom>
              <a:avLst/>
              <a:gdLst/>
              <a:ahLst/>
              <a:cxnLst/>
              <a:rect l="l" t="t" r="r" b="b"/>
              <a:pathLst>
                <a:path w="6188" h="277" extrusionOk="0">
                  <a:moveTo>
                    <a:pt x="1" y="0"/>
                  </a:moveTo>
                  <a:lnTo>
                    <a:pt x="1" y="0"/>
                  </a:lnTo>
                  <a:cubicBezTo>
                    <a:pt x="403" y="126"/>
                    <a:pt x="829" y="226"/>
                    <a:pt x="1256" y="276"/>
                  </a:cubicBezTo>
                  <a:lnTo>
                    <a:pt x="6188" y="276"/>
                  </a:lnTo>
                  <a:lnTo>
                    <a:pt x="6188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" name="Google Shape;218;p7"/>
          <p:cNvSpPr/>
          <p:nvPr/>
        </p:nvSpPr>
        <p:spPr>
          <a:xfrm flipH="1">
            <a:off x="2919435" y="-720965"/>
            <a:ext cx="1042656" cy="104265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81C241"/>
              </a:solidFill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4034345" y="-192094"/>
            <a:ext cx="680128" cy="67884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7"/>
          <p:cNvSpPr/>
          <p:nvPr/>
        </p:nvSpPr>
        <p:spPr>
          <a:xfrm>
            <a:off x="0" y="6168833"/>
            <a:ext cx="883845" cy="883632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1" name="Google Shape;221;p7"/>
          <p:cNvGrpSpPr/>
          <p:nvPr/>
        </p:nvGrpSpPr>
        <p:grpSpPr>
          <a:xfrm>
            <a:off x="680626" y="6138007"/>
            <a:ext cx="1090479" cy="1090195"/>
            <a:chOff x="813569" y="4603505"/>
            <a:chExt cx="817859" cy="817646"/>
          </a:xfrm>
        </p:grpSpPr>
        <p:sp>
          <p:nvSpPr>
            <p:cNvPr id="222" name="Google Shape;222;p7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8596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BDF57-177F-F856-7478-50AC0B79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F67C4-1073-2BDC-DEF5-B5168CE5F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30025-9255-CF5A-D264-70C16404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F01B7-2300-AB1A-FDCB-00BC907C7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3ADEB-7F0D-58DA-AF9A-0AD11F13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43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95092-21CF-4BCC-3191-B9A9F1220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222B4-EC01-93FF-F15B-D1DC08CBD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846AE-1E0C-CF27-A1AE-03E6B539E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AD4C3-8020-30A0-7888-0AE89FA1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BBEBD-00C3-2CBA-FD6E-4978930D8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9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A7BD0-A537-5697-494B-D4BB3135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7952E-9E47-0BA7-6321-3992F1E41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077DEB-6808-9C6F-1E57-AC58993C4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51023-B07B-5F8F-CEF7-ED198B095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469410-F7A8-C15D-B29C-CE07C3F6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4CF0-A0AF-5377-DD70-9A4258CE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8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C036-B9CD-9678-DA51-901B7293A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B7983-0BD4-DA99-E0E8-E12411C06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3D0CE-FE4C-F1EB-EB43-2C2BBB9C9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B630B-E2E5-847E-93ED-5B3A88E8E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DFCCB6-966A-06F4-83F4-7270CA903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EB3231-95CD-729D-9195-7ED84636F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72BD66-881A-548E-38E8-5D905A46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B3613-E176-5048-02BD-E890AA28D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8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99782-C62A-B2B0-E9EC-EDA113F5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C0AA3-F2A0-1F05-230A-CA1797779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587CA-83D2-F3AB-1D2F-443415E0E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099143-A0D8-9C6E-3E03-BF30EC8CF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2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C92DB-93B8-5C3E-1804-B654A17B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C503-0BE3-E2AF-1985-BC184423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AE2A3-923E-6989-0B74-75D9607A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11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C92DB-93B8-5C3E-1804-B654A17B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C503-0BE3-E2AF-1985-BC184423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AE2A3-923E-6989-0B74-75D9607A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C92DB-93B8-5C3E-1804-B654A17B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AC503-0BE3-E2AF-1985-BC184423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AE2A3-923E-6989-0B74-75D9607A2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6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26C2D2-7714-9B99-EB18-BE6D6076A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E8930-3828-DBF1-A931-BB71D3F15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AB80F-9BAF-6FCB-16F1-1148DE9F73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9ED49-70C8-46D2-9D92-65C71F21FB8C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C2B2A-5101-5A2D-E6EC-03B7826DF7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BD12C-A7C4-67CA-13CB-AFC64517C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C0729-79D1-4AA4-8F0A-E4F882103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6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3" r:id="rId8"/>
    <p:sldLayoutId id="2147483662" r:id="rId9"/>
    <p:sldLayoutId id="2147483661" r:id="rId10"/>
    <p:sldLayoutId id="2147483660" r:id="rId11"/>
    <p:sldLayoutId id="2147483656" r:id="rId12"/>
    <p:sldLayoutId id="2147483657" r:id="rId13"/>
    <p:sldLayoutId id="2147483658" r:id="rId14"/>
    <p:sldLayoutId id="2147483659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A6F1F6-E847-1091-86D3-FF084A000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220" y="0"/>
            <a:ext cx="7867650" cy="14868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C4EA47-3710-C224-794A-26144BE48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18" y="1547150"/>
            <a:ext cx="5772482" cy="5161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F89279-1AF8-5ACA-785B-120FD629B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348" y="1547150"/>
            <a:ext cx="5097649" cy="531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05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E622AB-D46F-C50F-E65E-AA8895620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581596"/>
            <a:ext cx="4043363" cy="441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FCC2C1-C0E7-203F-6202-9E1F22F47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50" y="0"/>
            <a:ext cx="7746560" cy="6267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ABE873-4264-41BA-F91C-6AF0C92BEC30}"/>
              </a:ext>
            </a:extLst>
          </p:cNvPr>
          <p:cNvSpPr txBox="1"/>
          <p:nvPr/>
        </p:nvSpPr>
        <p:spPr>
          <a:xfrm>
            <a:off x="152400" y="238125"/>
            <a:ext cx="3981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VẬT SỐNG VÀ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VẬT KHÔNG SỐNG</a:t>
            </a:r>
          </a:p>
        </p:txBody>
      </p:sp>
    </p:spTree>
    <p:extLst>
      <p:ext uri="{BB962C8B-B14F-4D97-AF65-F5344CB8AC3E}">
        <p14:creationId xmlns:p14="http://schemas.microsoft.com/office/powerpoint/2010/main" val="90500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D6954-4F80-3EEB-A869-B6B3A3979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3985158" cy="3267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34FC55-A339-9E08-1DBE-B97A4AC58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432" y="0"/>
            <a:ext cx="8292567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34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1A8EB2-6C4B-10C7-31F0-907F01353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4" y="0"/>
            <a:ext cx="1123079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66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2F1F6F-0CFF-F8C5-DF52-81927D6C8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655"/>
            <a:ext cx="12192000" cy="183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41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EB7A24-7D8A-51D9-4605-EDEE7244D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23825"/>
            <a:ext cx="1201102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013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7D7F5C-BA30-6FC4-FEB2-A81ED2A4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112"/>
            <a:ext cx="12068175" cy="1209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6C7E6C-2AFD-8CFA-64F5-5D25EAF23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8725"/>
            <a:ext cx="3752850" cy="4714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12A218-1959-9B8A-6349-96B0EF138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2850" y="1228725"/>
            <a:ext cx="4210050" cy="4714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A633A4-03FF-F4A6-3446-A5A5AB9FE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2900" y="1228725"/>
            <a:ext cx="4171950" cy="471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2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7D7F5C-BA30-6FC4-FEB2-A81ED2A4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112"/>
            <a:ext cx="12068175" cy="1209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159970-F341-C1FC-5FAF-3B6667587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963" y="1243012"/>
            <a:ext cx="5872163" cy="49006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DFC644-50E0-FC95-0EE0-6E18D3AA4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25" y="1243012"/>
            <a:ext cx="6276975" cy="490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93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2383A4-6117-7554-31BA-F0EFB68EB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68"/>
            <a:ext cx="12192000" cy="550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6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08BE85-1C7E-2C9B-3940-6292093B0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811"/>
            <a:ext cx="12192000" cy="57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39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6E428A-8F3E-2495-79D0-498AC955B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774"/>
            <a:ext cx="1190625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44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F219697A-C6C1-4445-8FC4-7482DE8A9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1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85161EE-6019-456D-BD17-909EB6F4DD2C}"/>
              </a:ext>
            </a:extLst>
          </p:cNvPr>
          <p:cNvSpPr txBox="1">
            <a:spLocks/>
          </p:cNvSpPr>
          <p:nvPr/>
        </p:nvSpPr>
        <p:spPr>
          <a:xfrm>
            <a:off x="495190" y="434892"/>
            <a:ext cx="11074400" cy="124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defRPr/>
            </a:pPr>
            <a:r>
              <a:rPr lang="en-US" sz="3733" b="1" kern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733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GIỚI THIỆU VỀ KHOA HỌC TỰ NHIÊN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13108C1-ACA4-502D-2DE5-1E3FC8CAC986}"/>
              </a:ext>
            </a:extLst>
          </p:cNvPr>
          <p:cNvSpPr txBox="1">
            <a:spLocks/>
          </p:cNvSpPr>
          <p:nvPr/>
        </p:nvSpPr>
        <p:spPr>
          <a:xfrm>
            <a:off x="495190" y="1403152"/>
            <a:ext cx="11074400" cy="311801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defRPr/>
            </a:pPr>
            <a:r>
              <a:rPr lang="en-US" sz="3733" b="1" kern="0" dirty="0">
                <a:solidFill>
                  <a:schemeClr val="bg1"/>
                </a:solidFill>
              </a:rPr>
              <a:t> </a:t>
            </a:r>
            <a:r>
              <a:rPr lang="en-US" sz="3733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TIÊU:</a:t>
            </a:r>
          </a:p>
          <a:p>
            <a:pPr defTabSz="1219170">
              <a:defRPr/>
            </a:pP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KHTN</a:t>
            </a:r>
          </a:p>
          <a:p>
            <a:pPr defTabSz="1219170">
              <a:defRPr/>
            </a:pP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733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>
              <a:defRPr/>
            </a:pP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KHTN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733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733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733" b="1" kern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4000" b="1" dirty="0">
              <a:solidFill>
                <a:schemeClr val="bg1"/>
              </a:solidFill>
            </a:endParaRPr>
          </a:p>
          <a:p>
            <a:pPr defTabSz="1219170">
              <a:defRPr/>
            </a:pPr>
            <a:endParaRPr lang="en-US" sz="3733" b="1" kern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70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2BBB20-24F5-FD0C-EC36-85FAF5038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797"/>
            <a:ext cx="12192000" cy="338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84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376218-DE36-4597-7680-261E98D01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12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134CEC-183C-73AE-7920-5A6EDBF2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19087"/>
            <a:ext cx="11201957" cy="259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08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10D3B3-6D0B-2F18-C67F-4D85E84AF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355"/>
            <a:ext cx="12192000" cy="131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45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A0E9EA37-ED74-6818-0645-FD6274191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1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3892EF-29D3-1C83-D8F6-54C5C5F6A177}"/>
              </a:ext>
            </a:extLst>
          </p:cNvPr>
          <p:cNvSpPr txBox="1"/>
          <p:nvPr/>
        </p:nvSpPr>
        <p:spPr>
          <a:xfrm>
            <a:off x="514350" y="495300"/>
            <a:ext cx="1140142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  <a:p>
            <a:pPr algn="ctr"/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Powerpoint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học-thầy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Newton</a:t>
            </a:r>
          </a:p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Anhstanh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video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KHTN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4189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2200"/>
            <a:ext cx="10272000" cy="1246400"/>
          </a:xfrm>
        </p:spPr>
        <p:txBody>
          <a:bodyPr/>
          <a:lstStyle/>
          <a:p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Khoa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học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tự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nhiên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với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công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nghệ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và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đời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sống</a:t>
            </a:r>
            <a:endParaRPr lang="en-US" dirty="0">
              <a:solidFill>
                <a:srgbClr val="3608F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2" descr="C:\Users\canh\Pictures\vai tro KHT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312" y="1701800"/>
            <a:ext cx="12225312" cy="515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731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50"/>
          <p:cNvSpPr txBox="1">
            <a:spLocks noGrp="1"/>
          </p:cNvSpPr>
          <p:nvPr>
            <p:ph type="title"/>
          </p:nvPr>
        </p:nvSpPr>
        <p:spPr>
          <a:xfrm>
            <a:off x="1255765" y="279401"/>
            <a:ext cx="10936235" cy="12474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/>
            <a:r>
              <a:rPr lang="en-US" sz="3200" b="1" dirty="0">
                <a:solidFill>
                  <a:srgbClr val="3608FC"/>
                </a:solidFill>
              </a:rPr>
              <a:t>Quan </a:t>
            </a:r>
            <a:r>
              <a:rPr lang="en-US" sz="3200" b="1" dirty="0" err="1">
                <a:solidFill>
                  <a:srgbClr val="3608FC"/>
                </a:solidFill>
              </a:rPr>
              <a:t>sát</a:t>
            </a:r>
            <a:r>
              <a:rPr lang="en-US" sz="3200" b="1" dirty="0">
                <a:solidFill>
                  <a:srgbClr val="3608FC"/>
                </a:solidFill>
              </a:rPr>
              <a:t> </a:t>
            </a:r>
            <a:r>
              <a:rPr lang="en-US" sz="3200" b="1" dirty="0" err="1">
                <a:solidFill>
                  <a:srgbClr val="3608FC"/>
                </a:solidFill>
              </a:rPr>
              <a:t>tranh</a:t>
            </a:r>
            <a:r>
              <a:rPr lang="en-US" sz="3200" b="1" dirty="0">
                <a:solidFill>
                  <a:srgbClr val="3608FC"/>
                </a:solidFill>
              </a:rPr>
              <a:t> (Hình1.2) t</a:t>
            </a:r>
            <a:r>
              <a:rPr lang="en" sz="3200" b="1" dirty="0">
                <a:solidFill>
                  <a:srgbClr val="3608FC"/>
                </a:solidFill>
              </a:rPr>
              <a:t>hảo luận nhóm (10 phút) hoàn thành </a:t>
            </a:r>
            <a:r>
              <a:rPr lang="en" sz="3200" b="1" dirty="0">
                <a:solidFill>
                  <a:srgbClr val="7030A0"/>
                </a:solidFill>
              </a:rPr>
              <a:t>phiếu học tập:</a:t>
            </a:r>
            <a:endParaRPr sz="3200" b="1" dirty="0">
              <a:solidFill>
                <a:srgbClr val="7030A0"/>
              </a:solidFill>
            </a:endParaRPr>
          </a:p>
        </p:txBody>
      </p:sp>
      <p:grpSp>
        <p:nvGrpSpPr>
          <p:cNvPr id="1787" name="Google Shape;1787;p50"/>
          <p:cNvGrpSpPr/>
          <p:nvPr/>
        </p:nvGrpSpPr>
        <p:grpSpPr>
          <a:xfrm>
            <a:off x="11094306" y="5464626"/>
            <a:ext cx="1743892" cy="1591631"/>
            <a:chOff x="8157229" y="4125394"/>
            <a:chExt cx="1307919" cy="1193723"/>
          </a:xfrm>
        </p:grpSpPr>
        <p:sp>
          <p:nvSpPr>
            <p:cNvPr id="1788" name="Google Shape;1788;p50"/>
            <p:cNvSpPr/>
            <p:nvPr/>
          </p:nvSpPr>
          <p:spPr>
            <a:xfrm>
              <a:off x="8273492" y="4549997"/>
              <a:ext cx="242042" cy="610348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89" name="Google Shape;1789;p50"/>
            <p:cNvSpPr/>
            <p:nvPr/>
          </p:nvSpPr>
          <p:spPr>
            <a:xfrm>
              <a:off x="8273492" y="4328763"/>
              <a:ext cx="362177" cy="911678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0" name="Google Shape;1790;p50"/>
            <p:cNvSpPr/>
            <p:nvPr/>
          </p:nvSpPr>
          <p:spPr>
            <a:xfrm>
              <a:off x="8273492" y="4125394"/>
              <a:ext cx="467531" cy="1159650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1" name="Google Shape;1791;p50"/>
            <p:cNvSpPr/>
            <p:nvPr/>
          </p:nvSpPr>
          <p:spPr>
            <a:xfrm>
              <a:off x="8332850" y="4125394"/>
              <a:ext cx="504659" cy="1183312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3" y="9939"/>
                  </a:lnTo>
                  <a:cubicBezTo>
                    <a:pt x="4066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2" name="Google Shape;1792;p50"/>
            <p:cNvSpPr/>
            <p:nvPr/>
          </p:nvSpPr>
          <p:spPr>
            <a:xfrm>
              <a:off x="8421888" y="4125394"/>
              <a:ext cx="507615" cy="1192303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1" y="10077"/>
                    <a:pt x="4192" y="10077"/>
                    <a:pt x="4292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3" name="Google Shape;1793;p50"/>
            <p:cNvSpPr/>
            <p:nvPr/>
          </p:nvSpPr>
          <p:spPr>
            <a:xfrm>
              <a:off x="8509388" y="4125394"/>
              <a:ext cx="509152" cy="1193723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305" y="10090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4" name="Google Shape;1794;p50"/>
            <p:cNvSpPr/>
            <p:nvPr/>
          </p:nvSpPr>
          <p:spPr>
            <a:xfrm>
              <a:off x="8597006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5" name="Google Shape;1795;p50"/>
            <p:cNvSpPr/>
            <p:nvPr/>
          </p:nvSpPr>
          <p:spPr>
            <a:xfrm>
              <a:off x="8684507" y="4125394"/>
              <a:ext cx="509034" cy="1193723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6" name="Google Shape;1796;p50"/>
            <p:cNvSpPr/>
            <p:nvPr/>
          </p:nvSpPr>
          <p:spPr>
            <a:xfrm>
              <a:off x="8773544" y="4125394"/>
              <a:ext cx="507615" cy="1193723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2" y="10090"/>
                  </a:lnTo>
                  <a:lnTo>
                    <a:pt x="289" y="13"/>
                  </a:lnTo>
                  <a:cubicBezTo>
                    <a:pt x="226" y="13"/>
                    <a:pt x="176" y="1"/>
                    <a:pt x="1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7" name="Google Shape;1797;p50"/>
            <p:cNvSpPr/>
            <p:nvPr/>
          </p:nvSpPr>
          <p:spPr>
            <a:xfrm>
              <a:off x="8862581" y="4129890"/>
              <a:ext cx="507615" cy="1189227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2" y="10052"/>
                  </a:lnTo>
                  <a:lnTo>
                    <a:pt x="314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8" name="Google Shape;1798;p50"/>
            <p:cNvSpPr/>
            <p:nvPr/>
          </p:nvSpPr>
          <p:spPr>
            <a:xfrm>
              <a:off x="8957531" y="4147636"/>
              <a:ext cx="500166" cy="1171481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799" name="Google Shape;1799;p50"/>
            <p:cNvSpPr/>
            <p:nvPr/>
          </p:nvSpPr>
          <p:spPr>
            <a:xfrm>
              <a:off x="9059930" y="4183246"/>
              <a:ext cx="405217" cy="1020047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6" y="8622"/>
                  </a:lnTo>
                  <a:lnTo>
                    <a:pt x="3426" y="7882"/>
                  </a:lnTo>
                  <a:lnTo>
                    <a:pt x="364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0" name="Google Shape;1800;p50"/>
            <p:cNvSpPr/>
            <p:nvPr/>
          </p:nvSpPr>
          <p:spPr>
            <a:xfrm>
              <a:off x="9172734" y="4247132"/>
              <a:ext cx="292414" cy="735044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0" y="1"/>
                  </a:moveTo>
                  <a:lnTo>
                    <a:pt x="2472" y="6212"/>
                  </a:lnTo>
                  <a:lnTo>
                    <a:pt x="2472" y="5472"/>
                  </a:lnTo>
                  <a:lnTo>
                    <a:pt x="414" y="314"/>
                  </a:lnTo>
                  <a:cubicBezTo>
                    <a:pt x="289" y="201"/>
                    <a:pt x="151" y="10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1" name="Google Shape;1801;p50"/>
            <p:cNvSpPr/>
            <p:nvPr/>
          </p:nvSpPr>
          <p:spPr>
            <a:xfrm>
              <a:off x="9312143" y="4374785"/>
              <a:ext cx="151469" cy="381660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802" name="Google Shape;1802;p50"/>
            <p:cNvSpPr/>
            <p:nvPr/>
          </p:nvSpPr>
          <p:spPr>
            <a:xfrm rot="-2561039" flipH="1">
              <a:off x="8266542" y="4732358"/>
              <a:ext cx="151468" cy="38165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1" y="1"/>
                  </a:moveTo>
                  <a:lnTo>
                    <a:pt x="1281" y="3226"/>
                  </a:lnTo>
                  <a:cubicBezTo>
                    <a:pt x="1193" y="2009"/>
                    <a:pt x="729" y="892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06400" y="1600204"/>
          <a:ext cx="11277600" cy="4136569"/>
        </p:xfrm>
        <a:graphic>
          <a:graphicData uri="http://schemas.openxmlformats.org/drawingml/2006/table">
            <a:tbl>
              <a:tblPr firstRow="1" bandRow="1"/>
              <a:tblGrid>
                <a:gridCol w="35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4266383342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6285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3608FC"/>
                          </a:solidFill>
                        </a:rPr>
                        <a:t>Thành</a:t>
                      </a:r>
                      <a:r>
                        <a:rPr lang="en-US" sz="320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3200" baseline="0" err="1">
                          <a:solidFill>
                            <a:srgbClr val="3608FC"/>
                          </a:solidFill>
                        </a:rPr>
                        <a:t>tựu</a:t>
                      </a:r>
                      <a:r>
                        <a:rPr lang="en-US" sz="3200" baseline="0">
                          <a:solidFill>
                            <a:srgbClr val="3608FC"/>
                          </a:solidFill>
                        </a:rPr>
                        <a:t> KHTN</a:t>
                      </a:r>
                    </a:p>
                    <a:p>
                      <a:r>
                        <a:rPr lang="en-US" sz="3200" baseline="0">
                          <a:solidFill>
                            <a:srgbClr val="3608FC"/>
                          </a:solidFill>
                        </a:rPr>
                        <a:t>về các lĩnh vực</a:t>
                      </a:r>
                      <a:endParaRPr lang="en-US" sz="3200" dirty="0">
                        <a:solidFill>
                          <a:srgbClr val="3608FC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3608FC"/>
                          </a:solidFill>
                        </a:rPr>
                        <a:t>Thiết bị, máy móc</a:t>
                      </a:r>
                      <a:endParaRPr lang="en-US" sz="3200" dirty="0">
                        <a:solidFill>
                          <a:srgbClr val="3608FC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3608FC"/>
                          </a:solidFill>
                        </a:rPr>
                        <a:t>Lợi ích</a:t>
                      </a:r>
                      <a:endParaRPr lang="en-US" sz="3200" dirty="0">
                        <a:solidFill>
                          <a:srgbClr val="3608FC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3608FC"/>
                          </a:solidFill>
                        </a:rPr>
                        <a:t> Tác hại</a:t>
                      </a:r>
                      <a:endParaRPr lang="en-US" sz="3200" dirty="0">
                        <a:solidFill>
                          <a:srgbClr val="3608FC"/>
                        </a:solidFill>
                      </a:endParaRPr>
                    </a:p>
                  </a:txBody>
                  <a:tcPr marL="121920" marR="121920" marT="60960" marB="60960"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428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Thông tin liên lạc</a:t>
                      </a:r>
                      <a:endParaRPr lang="en-US" sz="32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3428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Sản xuất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3428">
                <a:tc>
                  <a:txBody>
                    <a:bodyPr/>
                    <a:lstStyle/>
                    <a:p>
                      <a:r>
                        <a:rPr lang="en-US" sz="320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Giao thông vận tải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4378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3200" y="685801"/>
            <a:ext cx="5384800" cy="9144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2400" b="1" dirty="0" err="1">
                <a:solidFill>
                  <a:srgbClr val="4707FD"/>
                </a:solidFill>
              </a:rPr>
              <a:t>Khi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khoa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học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và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br>
              <a:rPr lang="en-US" sz="2400" b="1" dirty="0">
                <a:solidFill>
                  <a:srgbClr val="4707FD"/>
                </a:solidFill>
              </a:rPr>
            </a:br>
            <a:r>
              <a:rPr lang="en-US" sz="2400" b="1" dirty="0" err="1">
                <a:solidFill>
                  <a:srgbClr val="4707FD"/>
                </a:solidFill>
              </a:rPr>
              <a:t>công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nghệ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còn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chưa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phát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triển</a:t>
            </a:r>
            <a:endParaRPr lang="en-US" sz="2400" b="1" dirty="0">
              <a:solidFill>
                <a:srgbClr val="4707FD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391152" y="685801"/>
            <a:ext cx="2125133" cy="9144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sz="2400" b="1" dirty="0" err="1">
                <a:latin typeface="+mj-lt"/>
              </a:rPr>
              <a:t>Thông</a:t>
            </a:r>
            <a:r>
              <a:rPr lang="en-US" sz="2400" b="1" dirty="0">
                <a:latin typeface="+mj-lt"/>
              </a:rPr>
              <a:t> tin </a:t>
            </a:r>
          </a:p>
          <a:p>
            <a:pPr algn="ctr">
              <a:buNone/>
            </a:pPr>
            <a:r>
              <a:rPr lang="en-US" sz="2400" b="1" dirty="0" err="1">
                <a:latin typeface="+mj-lt"/>
              </a:rPr>
              <a:t>liên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lạc</a:t>
            </a:r>
            <a:endParaRPr lang="en-US" sz="2400" b="1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16285" y="685801"/>
            <a:ext cx="4675715" cy="9144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chemeClr val="lt1"/>
              </a:buClr>
              <a:buSzPts val="2400"/>
              <a:defRPr/>
            </a:pP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lang="en-US" sz="2667" b="1" kern="0" dirty="0" err="1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nay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924300" y="4279900"/>
            <a:ext cx="5156200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canh\Pictures\ngưa đ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1498601"/>
            <a:ext cx="3352800" cy="2283791"/>
          </a:xfrm>
          <a:prstGeom prst="rect">
            <a:avLst/>
          </a:prstGeom>
          <a:noFill/>
        </p:spPr>
      </p:pic>
      <p:pic>
        <p:nvPicPr>
          <p:cNvPr id="2051" name="Picture 3" descr="C:\Users\canh\Pictures\bo ca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1600" y="3835400"/>
            <a:ext cx="3352800" cy="2921000"/>
          </a:xfrm>
          <a:prstGeom prst="rect">
            <a:avLst/>
          </a:prstGeom>
          <a:noFill/>
        </p:spPr>
      </p:pic>
      <p:pic>
        <p:nvPicPr>
          <p:cNvPr id="2052" name="Picture 4" descr="C:\Users\canh\Pictures\đ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3759200"/>
            <a:ext cx="3149600" cy="3022600"/>
          </a:xfrm>
          <a:prstGeom prst="rect">
            <a:avLst/>
          </a:prstGeom>
          <a:noFill/>
        </p:spPr>
      </p:pic>
      <p:pic>
        <p:nvPicPr>
          <p:cNvPr id="2053" name="Picture 5" descr="C:\Users\canh\Pictures\đt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3600" y="1701801"/>
            <a:ext cx="4368800" cy="2031999"/>
          </a:xfrm>
          <a:prstGeom prst="rect">
            <a:avLst/>
          </a:prstGeom>
          <a:noFill/>
        </p:spPr>
      </p:pic>
      <p:pic>
        <p:nvPicPr>
          <p:cNvPr id="2055" name="Picture 7" descr="C:\Users\canh\Pictures\mt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08801" y="3835400"/>
            <a:ext cx="4946105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258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03200" y="685801"/>
            <a:ext cx="5486400" cy="9144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2400" b="1" dirty="0" err="1">
                <a:solidFill>
                  <a:srgbClr val="4707FD"/>
                </a:solidFill>
              </a:rPr>
              <a:t>Khi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khoa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học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và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br>
              <a:rPr lang="en-US" sz="2400" b="1" dirty="0">
                <a:solidFill>
                  <a:srgbClr val="4707FD"/>
                </a:solidFill>
              </a:rPr>
            </a:br>
            <a:r>
              <a:rPr lang="en-US" sz="2400" b="1" dirty="0" err="1">
                <a:solidFill>
                  <a:srgbClr val="4707FD"/>
                </a:solidFill>
              </a:rPr>
              <a:t>công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nghệ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còn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chưa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phát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triển</a:t>
            </a:r>
            <a:endParaRPr lang="en-US" sz="2400" b="1" dirty="0">
              <a:solidFill>
                <a:srgbClr val="4707FD"/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283201" y="685801"/>
            <a:ext cx="1828799" cy="9144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sz="2400" b="1">
                <a:latin typeface="+mj-lt"/>
              </a:rPr>
              <a:t>Sản xuất</a:t>
            </a:r>
            <a:endParaRPr lang="en-US" sz="2400" b="1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12000" y="685801"/>
            <a:ext cx="5080000" cy="9144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>
              <a:buClr>
                <a:schemeClr val="lt1"/>
              </a:buClr>
              <a:buSzPts val="2400"/>
              <a:defRPr/>
            </a:pP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lang="en-US" sz="2667" b="1" kern="0" dirty="0" err="1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nay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488291" y="4177243"/>
            <a:ext cx="5156200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canh\Pictures\tra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038601"/>
            <a:ext cx="4064000" cy="2771681"/>
          </a:xfrm>
          <a:prstGeom prst="rect">
            <a:avLst/>
          </a:prstGeom>
          <a:noFill/>
        </p:spPr>
      </p:pic>
      <p:pic>
        <p:nvPicPr>
          <p:cNvPr id="3075" name="Picture 3" descr="C:\Users\canh\Pictures\may cà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9632" y="4119229"/>
            <a:ext cx="4466429" cy="2451431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3DB6A-0B7C-4039-A31E-26DB4A9C7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1" y="1648909"/>
            <a:ext cx="4057649" cy="22880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53CFD2-55A1-4696-862C-6280C1C699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5986" y="1579584"/>
            <a:ext cx="446642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7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685801"/>
            <a:ext cx="5486400" cy="9144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2400" b="1" dirty="0" err="1">
                <a:solidFill>
                  <a:srgbClr val="4707FD"/>
                </a:solidFill>
              </a:rPr>
              <a:t>Khi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khoa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học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và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br>
              <a:rPr lang="en-US" sz="2400" b="1" dirty="0">
                <a:solidFill>
                  <a:srgbClr val="4707FD"/>
                </a:solidFill>
              </a:rPr>
            </a:br>
            <a:r>
              <a:rPr lang="en-US" sz="2400" b="1" dirty="0" err="1">
                <a:solidFill>
                  <a:srgbClr val="4707FD"/>
                </a:solidFill>
              </a:rPr>
              <a:t>công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nghệ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còn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chưa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phát</a:t>
            </a:r>
            <a:r>
              <a:rPr lang="en-US" sz="2400" b="1" dirty="0">
                <a:solidFill>
                  <a:srgbClr val="4707FD"/>
                </a:solidFill>
              </a:rPr>
              <a:t> </a:t>
            </a:r>
            <a:r>
              <a:rPr lang="en-US" sz="2400" b="1" dirty="0" err="1">
                <a:solidFill>
                  <a:srgbClr val="4707FD"/>
                </a:solidFill>
              </a:rPr>
              <a:t>triển</a:t>
            </a:r>
            <a:endParaRPr lang="en-US" sz="2400" b="1" dirty="0">
              <a:solidFill>
                <a:srgbClr val="4707F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84801" y="685801"/>
            <a:ext cx="2539999" cy="9144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>
              <a:buNone/>
            </a:pPr>
            <a:r>
              <a:rPr lang="en-US" sz="2400" b="1" dirty="0" err="1">
                <a:latin typeface="+mj-lt"/>
              </a:rPr>
              <a:t>Giao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thông</a:t>
            </a:r>
            <a:endParaRPr lang="en-US" sz="2400" b="1" dirty="0">
              <a:latin typeface="+mj-lt"/>
            </a:endParaRPr>
          </a:p>
          <a:p>
            <a:pPr>
              <a:buNone/>
            </a:pP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vận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tải</a:t>
            </a:r>
            <a:endParaRPr lang="en-US" sz="2400" b="1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924800" y="685801"/>
            <a:ext cx="4267200" cy="914400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defTabSz="1219170">
              <a:buClr>
                <a:schemeClr val="lt1"/>
              </a:buClr>
              <a:buSzPts val="2400"/>
              <a:defRPr/>
            </a:pP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lang="en-US" sz="2667" b="1" kern="0" dirty="0" err="1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lang="en-US" sz="2667" b="1" kern="0" dirty="0">
                <a:solidFill>
                  <a:srgbClr val="4707FD"/>
                </a:solidFill>
                <a:latin typeface="+mj-lt"/>
                <a:ea typeface="Exo Thin"/>
                <a:cs typeface="Exo Thin"/>
                <a:sym typeface="Exo Thin"/>
              </a:rPr>
              <a:t> nay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16200000" flipH="1">
            <a:off x="3568700" y="4330700"/>
            <a:ext cx="4953000" cy="10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anh\Pictures\xe th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600200"/>
            <a:ext cx="5283200" cy="2573283"/>
          </a:xfrm>
          <a:prstGeom prst="rect">
            <a:avLst/>
          </a:prstGeom>
          <a:noFill/>
        </p:spPr>
      </p:pic>
      <p:pic>
        <p:nvPicPr>
          <p:cNvPr id="1027" name="Picture 3" descr="C:\Users\canh\Pictures\xich lô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" y="4349751"/>
            <a:ext cx="3048000" cy="2217367"/>
          </a:xfrm>
          <a:prstGeom prst="rect">
            <a:avLst/>
          </a:prstGeom>
          <a:noFill/>
        </p:spPr>
      </p:pic>
      <p:pic>
        <p:nvPicPr>
          <p:cNvPr id="1028" name="Picture 4" descr="C:\Users\canh\Pictures\tau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50399" y="4140200"/>
            <a:ext cx="2440812" cy="2235200"/>
          </a:xfrm>
          <a:prstGeom prst="rect">
            <a:avLst/>
          </a:prstGeom>
          <a:noFill/>
        </p:spPr>
      </p:pic>
      <p:pic>
        <p:nvPicPr>
          <p:cNvPr id="1029" name="Picture 5" descr="C:\Users\canh\Pictures\máy bay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4140200"/>
            <a:ext cx="2946400" cy="2336801"/>
          </a:xfrm>
          <a:prstGeom prst="rect">
            <a:avLst/>
          </a:prstGeom>
          <a:noFill/>
        </p:spPr>
      </p:pic>
      <p:pic>
        <p:nvPicPr>
          <p:cNvPr id="1030" name="Picture 6" descr="C:\Users\canh\Pictures\ot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99200" y="1763946"/>
            <a:ext cx="5080000" cy="2274655"/>
          </a:xfrm>
          <a:prstGeom prst="rect">
            <a:avLst/>
          </a:prstGeom>
          <a:noFill/>
        </p:spPr>
      </p:pic>
      <p:pic>
        <p:nvPicPr>
          <p:cNvPr id="1031" name="Picture 7" descr="C:\Users\canh\Pictures\ngư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51201" y="4343400"/>
            <a:ext cx="2612663" cy="223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209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5CE49E-087A-9017-66F6-99A98A30D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-1"/>
            <a:ext cx="10696575" cy="647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812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F219697A-C6C1-4445-8FC4-7482DE8A9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88B977-C635-0B90-8F5C-FB1A74BE919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6400" y="336884"/>
          <a:ext cx="11277600" cy="6270117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2593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126">
                  <a:extLst>
                    <a:ext uri="{9D8B030D-6E8A-4147-A177-3AD203B41FA5}">
                      <a16:colId xmlns:a16="http://schemas.microsoft.com/office/drawing/2014/main" val="4266383342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0039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Thành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bg1"/>
                          </a:solidFill>
                        </a:rPr>
                        <a:t>tựu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bg1"/>
                          </a:solidFill>
                        </a:rPr>
                        <a:t>KHTNvề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bg1"/>
                          </a:solidFill>
                        </a:rPr>
                        <a:t>các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bg1"/>
                          </a:solidFill>
                        </a:rPr>
                        <a:t>lĩnh</a:t>
                      </a:r>
                      <a:r>
                        <a:rPr lang="en-US" sz="32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bg1"/>
                          </a:solidFill>
                        </a:rPr>
                        <a:t>vực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Thiết bị, máy móc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Lợi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ích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chemeClr val="bg1"/>
                          </a:solidFill>
                        </a:rPr>
                        <a:t> Tác hại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0026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Thông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tin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liên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lạc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0026">
                <a:tc>
                  <a:txBody>
                    <a:bodyPr/>
                    <a:lstStyle/>
                    <a:p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Sản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xuất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0026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Giao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thông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vận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bg1"/>
                          </a:solidFill>
                        </a:rPr>
                        <a:t>tải</a:t>
                      </a:r>
                      <a:endParaRPr lang="en-US" sz="3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404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F219697A-C6C1-4445-8FC4-7482DE8A9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1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85161EE-6019-456D-BD17-909EB6F4DD2C}"/>
              </a:ext>
            </a:extLst>
          </p:cNvPr>
          <p:cNvSpPr txBox="1">
            <a:spLocks/>
          </p:cNvSpPr>
          <p:nvPr/>
        </p:nvSpPr>
        <p:spPr>
          <a:xfrm>
            <a:off x="558800" y="482600"/>
            <a:ext cx="11074400" cy="412148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defRPr/>
            </a:pPr>
            <a:r>
              <a:rPr lang="en-US" sz="4400" b="1" kern="0" dirty="0">
                <a:solidFill>
                  <a:srgbClr val="FFFF00"/>
                </a:solidFill>
              </a:rPr>
              <a:t> </a:t>
            </a:r>
            <a:r>
              <a:rPr lang="en-US" sz="4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BTVN </a:t>
            </a:r>
          </a:p>
          <a:p>
            <a:pPr defTabSz="1219170">
              <a:defRPr/>
            </a:pP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  <a:p>
            <a:pPr defTabSz="1219170">
              <a:defRPr/>
            </a:pP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hànhvà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4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585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05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3601054" y="159801"/>
            <a:ext cx="4430333" cy="6698201"/>
            <a:chOff x="2775394" y="159800"/>
            <a:chExt cx="4430333" cy="6698201"/>
          </a:xfrm>
        </p:grpSpPr>
        <p:sp>
          <p:nvSpPr>
            <p:cNvPr id="3" name="TextBox 2"/>
            <p:cNvSpPr txBox="1"/>
            <p:nvPr/>
          </p:nvSpPr>
          <p:spPr>
            <a:xfrm>
              <a:off x="2775394" y="159800"/>
              <a:ext cx="4430333" cy="52322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n>
                    <a:solidFill>
                      <a:schemeClr val="bg2"/>
                    </a:solidFill>
                  </a:ln>
                  <a:solidFill>
                    <a:srgbClr val="3608F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KHOA HỌC TỰ NHIÊN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21230" y="687807"/>
              <a:ext cx="677108" cy="61701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vert="vert" wrap="square" rtlCol="0">
              <a:spAutoFit/>
            </a:bodyPr>
            <a:lstStyle/>
            <a:p>
              <a:r>
                <a:rPr lang="en-US" sz="2400" b="1" dirty="0">
                  <a:ln>
                    <a:solidFill>
                      <a:schemeClr val="bg1"/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Là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ngành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khoa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học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nghiên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cứu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</a:t>
              </a:r>
              <a:r>
                <a:rPr lang="en-US" sz="3200" b="1" dirty="0" err="1">
                  <a:ln>
                    <a:solidFill>
                      <a:schemeClr val="bg1"/>
                    </a:solidFill>
                  </a:ln>
                </a:rPr>
                <a:t>về</a:t>
              </a:r>
              <a:r>
                <a:rPr lang="en-US" sz="3200" b="1" dirty="0">
                  <a:ln>
                    <a:solidFill>
                      <a:schemeClr val="bg1"/>
                    </a:solidFill>
                  </a:ln>
                </a:rPr>
                <a:t>  </a:t>
              </a:r>
            </a:p>
          </p:txBody>
        </p:sp>
      </p:grpSp>
      <p:grpSp>
        <p:nvGrpSpPr>
          <p:cNvPr id="6" name="Group 7"/>
          <p:cNvGrpSpPr/>
          <p:nvPr/>
        </p:nvGrpSpPr>
        <p:grpSpPr>
          <a:xfrm>
            <a:off x="1624876" y="808689"/>
            <a:ext cx="3947236" cy="2868862"/>
            <a:chOff x="1318322" y="969561"/>
            <a:chExt cx="3467493" cy="2784016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371027" y="969561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371027" y="969562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 descr="Kết quả hình ảnh cho sự vật trong tự nhiên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4" t="3531" r="3785" b="4037"/>
            <a:stretch/>
          </p:blipFill>
          <p:spPr bwMode="auto">
            <a:xfrm>
              <a:off x="1318322" y="2104427"/>
              <a:ext cx="2232742" cy="1649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1318323" y="1321356"/>
              <a:ext cx="2232741" cy="8064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Sự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vật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tự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nhiên</a:t>
              </a:r>
              <a:endParaRPr lang="en-US" sz="2400" b="1" dirty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8"/>
          <p:cNvGrpSpPr/>
          <p:nvPr/>
        </p:nvGrpSpPr>
        <p:grpSpPr>
          <a:xfrm>
            <a:off x="6103205" y="1092201"/>
            <a:ext cx="4361596" cy="1034196"/>
            <a:chOff x="5316181" y="1300229"/>
            <a:chExt cx="3729889" cy="1024506"/>
          </a:xfrm>
        </p:grpSpPr>
        <p:cxnSp>
          <p:nvCxnSpPr>
            <p:cNvPr id="15" name="Straight Connector 14"/>
            <p:cNvCxnSpPr/>
            <p:nvPr/>
          </p:nvCxnSpPr>
          <p:spPr>
            <a:xfrm flipH="1">
              <a:off x="5316181" y="1300229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7730969" y="1320946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6352639" y="1501525"/>
              <a:ext cx="2693431" cy="82321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Hiện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tượng</a:t>
              </a:r>
              <a:endParaRPr lang="en-US" sz="2400" b="1" dirty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endParaRPr>
            </a:p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tự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nhiên</a:t>
              </a:r>
              <a:endParaRPr lang="en-US" sz="2400" b="1" dirty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10"/>
          <p:cNvGrpSpPr/>
          <p:nvPr/>
        </p:nvGrpSpPr>
        <p:grpSpPr>
          <a:xfrm>
            <a:off x="1835265" y="3858808"/>
            <a:ext cx="3673180" cy="3180449"/>
            <a:chOff x="1186436" y="3686273"/>
            <a:chExt cx="3604342" cy="3227976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2375990" y="3691439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2371028" y="3686273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1186436" y="4027704"/>
              <a:ext cx="2317665" cy="84341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Quy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luật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tự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nhiên</a:t>
              </a:r>
              <a:endParaRPr lang="en-US" sz="2400" b="1" dirty="0">
                <a:ln>
                  <a:solidFill>
                    <a:schemeClr val="bg2"/>
                  </a:solidFill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1032" name="Picture 8" descr="Kết quả hình ảnh cho vòng tuần hoàn của nước trong tự nhiê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37" y="4847491"/>
              <a:ext cx="2317665" cy="2066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11"/>
          <p:cNvGrpSpPr/>
          <p:nvPr/>
        </p:nvGrpSpPr>
        <p:grpSpPr>
          <a:xfrm>
            <a:off x="6096000" y="4592009"/>
            <a:ext cx="5251003" cy="1148391"/>
            <a:chOff x="5346900" y="4030706"/>
            <a:chExt cx="4461443" cy="1148390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5346900" y="4030706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761688" y="4030706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779488" y="4348099"/>
              <a:ext cx="4028855" cy="830997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Những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ảnh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hưởng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của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chúng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đến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cuộc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sống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con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người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và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môi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  <a:r>
                <a:rPr lang="en-US" sz="2400" b="1" dirty="0" err="1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trường</a:t>
              </a:r>
              <a:r>
                <a:rPr lang="en-US" sz="2400" b="1" dirty="0">
                  <a:ln>
                    <a:solidFill>
                      <a:schemeClr val="bg2"/>
                    </a:solidFill>
                  </a:ln>
                  <a:solidFill>
                    <a:schemeClr val="bg1"/>
                  </a:solidFill>
                </a:rPr>
                <a:t> </a:t>
              </a:r>
            </a:p>
          </p:txBody>
        </p:sp>
      </p:grpSp>
      <p:pic>
        <p:nvPicPr>
          <p:cNvPr id="25" name="Picture 3" descr="C:\Users\canh\Pictures\Capture 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2108200"/>
            <a:ext cx="3228976" cy="15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53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3F3B47-5E33-54AC-9687-EA3008B24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021" y="0"/>
            <a:ext cx="7311957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03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FCFA2A-A4DE-C5B0-EA75-987BA024E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94" y="0"/>
            <a:ext cx="11507211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55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B417DE-4EC2-ACDA-5FD0-3836907D7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28575"/>
            <a:ext cx="121824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5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262A62-692E-66AA-6E68-6CE9A6F34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2" y="85725"/>
            <a:ext cx="1041082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11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8590B6-59C0-EAA9-2465-3390C6AD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1586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BE0FC2-D86F-0CA7-C93D-7C952DAA8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4064372"/>
            <a:ext cx="12192000" cy="279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9419354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353</Words>
  <Application>Microsoft Office PowerPoint</Application>
  <PresentationFormat>Widescreen</PresentationFormat>
  <Paragraphs>59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Exo Thin</vt:lpstr>
      <vt:lpstr>Poppins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Khoa học tự nhiên với công nghệ và đời sống</vt:lpstr>
      <vt:lpstr>Quan sát tranh (Hình1.2) thảo luận nhóm (10 phút) hoàn thành phiếu học tập:</vt:lpstr>
      <vt:lpstr>Khi khoa học và  công nghệ còn chưa phát triển</vt:lpstr>
      <vt:lpstr>Khi khoa học và  công nghệ còn chưa phát triển</vt:lpstr>
      <vt:lpstr>Khi khoa học và  công nghệ còn chưa phát triển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nguyễn</dc:creator>
  <cp:lastModifiedBy>ADMIN</cp:lastModifiedBy>
  <cp:revision>3</cp:revision>
  <dcterms:created xsi:type="dcterms:W3CDTF">2022-09-06T20:30:21Z</dcterms:created>
  <dcterms:modified xsi:type="dcterms:W3CDTF">2024-02-21T08:04:13Z</dcterms:modified>
</cp:coreProperties>
</file>