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5" r:id="rId3"/>
  </p:sldMasterIdLst>
  <p:notesMasterIdLst>
    <p:notesMasterId r:id="rId20"/>
  </p:notesMasterIdLst>
  <p:sldIdLst>
    <p:sldId id="258" r:id="rId4"/>
    <p:sldId id="261" r:id="rId5"/>
    <p:sldId id="260" r:id="rId6"/>
    <p:sldId id="269" r:id="rId7"/>
    <p:sldId id="262" r:id="rId8"/>
    <p:sldId id="264" r:id="rId9"/>
    <p:sldId id="266" r:id="rId10"/>
    <p:sldId id="268" r:id="rId11"/>
    <p:sldId id="270" r:id="rId12"/>
    <p:sldId id="271" r:id="rId13"/>
    <p:sldId id="272" r:id="rId14"/>
    <p:sldId id="274" r:id="rId15"/>
    <p:sldId id="275" r:id="rId16"/>
    <p:sldId id="276" r:id="rId17"/>
    <p:sldId id="277" r:id="rId18"/>
    <p:sldId id="27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14" autoAdjust="0"/>
    <p:restoredTop sz="94660"/>
  </p:normalViewPr>
  <p:slideViewPr>
    <p:cSldViewPr snapToGrid="0">
      <p:cViewPr varScale="1">
        <p:scale>
          <a:sx n="72" d="100"/>
          <a:sy n="72" d="100"/>
        </p:scale>
        <p:origin x="51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DD623-AE33-4F83-AF40-071E020D8CD4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1680A-E3EC-4E6E-BC07-09D0D89F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0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46C8A-90CA-4D6C-B846-B71F6733D476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03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193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193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193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8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52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93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671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4763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2316501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453380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93935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257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80612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16654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2696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586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05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9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58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1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528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57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66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68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42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53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66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41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684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0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72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681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2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99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B561D-C668-48BD-B552-8CC5773A8FA0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98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7"/>
          <a:srcRect l="838" t="838" r="838" b="838"/>
          <a:stretch/>
        </p:blipFill>
        <p:spPr>
          <a:xfrm>
            <a:off x="-1" y="0"/>
            <a:ext cx="12192001" cy="6858000"/>
          </a:xfrm>
          <a:custGeom>
            <a:avLst/>
            <a:gdLst>
              <a:gd name="connsiteX0" fmla="*/ 292101 w 12192001"/>
              <a:gd name="connsiteY0" fmla="*/ 323850 h 6858000"/>
              <a:gd name="connsiteX1" fmla="*/ 292101 w 12192001"/>
              <a:gd name="connsiteY1" fmla="*/ 6534150 h 6858000"/>
              <a:gd name="connsiteX2" fmla="*/ 11899901 w 12192001"/>
              <a:gd name="connsiteY2" fmla="*/ 6534150 h 6858000"/>
              <a:gd name="connsiteX3" fmla="*/ 11899901 w 12192001"/>
              <a:gd name="connsiteY3" fmla="*/ 323850 h 6858000"/>
              <a:gd name="connsiteX4" fmla="*/ 0 w 12192001"/>
              <a:gd name="connsiteY4" fmla="*/ 0 h 6858000"/>
              <a:gd name="connsiteX5" fmla="*/ 12192001 w 12192001"/>
              <a:gd name="connsiteY5" fmla="*/ 0 h 6858000"/>
              <a:gd name="connsiteX6" fmla="*/ 12192001 w 12192001"/>
              <a:gd name="connsiteY6" fmla="*/ 6858000 h 6858000"/>
              <a:gd name="connsiteX7" fmla="*/ 0 w 1219200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1" h="6858000">
                <a:moveTo>
                  <a:pt x="292101" y="323850"/>
                </a:moveTo>
                <a:lnTo>
                  <a:pt x="292101" y="6534150"/>
                </a:lnTo>
                <a:lnTo>
                  <a:pt x="11899901" y="6534150"/>
                </a:lnTo>
                <a:lnTo>
                  <a:pt x="11899901" y="323850"/>
                </a:lnTo>
                <a:close/>
                <a:moveTo>
                  <a:pt x="0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15791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3974">
          <p15:clr>
            <a:srgbClr val="F26B43"/>
          </p15:clr>
        </p15:guide>
        <p15:guide id="6" orient="horz" pos="79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366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25" name="NHAC MO DAU BAI HOC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912" end="3716.6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144500" y="2314204"/>
            <a:ext cx="609600" cy="6096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51522" y="0"/>
            <a:ext cx="2944663" cy="70104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535" y="0"/>
            <a:ext cx="3261163" cy="70104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0" y="0"/>
            <a:ext cx="2944663" cy="70104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59" y="0"/>
            <a:ext cx="3258409" cy="70104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7444" y="-2669851"/>
            <a:ext cx="14014579" cy="118586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63243" y="1689801"/>
            <a:ext cx="11306629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HỆ THỐNG KINH, VĨ TUYẾN. </a:t>
            </a:r>
          </a:p>
          <a:p>
            <a:pPr algn="ctr"/>
            <a:r>
              <a:rPr lang="en-US" sz="4800" b="1" dirty="0" smtClean="0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TỌA ĐỘ ĐỊA LÍ</a:t>
            </a:r>
          </a:p>
        </p:txBody>
      </p:sp>
      <p:pic>
        <p:nvPicPr>
          <p:cNvPr id="20" name="Tieng hai au va bien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363623" y="4356843"/>
            <a:ext cx="609600" cy="609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98207" y="159332"/>
            <a:ext cx="1130662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THCS YÊN VIÊN</a:t>
            </a:r>
          </a:p>
        </p:txBody>
      </p:sp>
    </p:spTree>
    <p:extLst>
      <p:ext uri="{BB962C8B-B14F-4D97-AF65-F5344CB8AC3E}">
        <p14:creationId xmlns:p14="http://schemas.microsoft.com/office/powerpoint/2010/main" val="271239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0.46067 0.00972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34" y="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45039 0.00556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26" y="27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08333E-7 -1.11111E-6 L 0.18607 -0.00278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97" y="-13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45833E-6 -1.11111E-6 L -0.17722 0.00556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67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22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92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7576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10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9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994820" y="610692"/>
            <a:ext cx="7931145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407454" y="496392"/>
              <a:ext cx="408833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.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Kinh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độ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vĩ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độ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tọa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độ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địa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lí</a:t>
              </a:r>
              <a:endParaRPr lang="zh-CN" altLang="en-US" sz="3200" dirty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391883" y="1566895"/>
            <a:ext cx="6020792" cy="4808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b="1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Quan sát hình 4 và đọc thông tin trong mục 2, em hãy:</a:t>
            </a:r>
            <a:endParaRPr lang="en-US" sz="280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b="1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1. Nêu khái niệm: kinh độ, vĩ độ, tọa độ địa lí của một điểm.</a:t>
            </a:r>
            <a:endParaRPr lang="en-US" sz="280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600" b="1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2. Xác định tọa độ địa lí của các điểm A, B, C trên hình 4</a:t>
            </a:r>
            <a:endParaRPr lang="en-US" sz="2800">
              <a:solidFill>
                <a:srgbClr val="00B0F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071" y="1328890"/>
            <a:ext cx="5239345" cy="519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713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994820" y="610692"/>
            <a:ext cx="7931145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407454" y="496392"/>
              <a:ext cx="408833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Kinh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độ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vĩ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độ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tọa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độ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địa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lí</a:t>
              </a:r>
              <a:endParaRPr lang="zh-CN" altLang="en-US" sz="3200" dirty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391883" y="1519395"/>
            <a:ext cx="6020792" cy="5111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- Kinh độ của một điểm: khoảng cách tính bằng độ từ kinh tuyến gốc đến kinh tuyến đi qua điểm đó.</a:t>
            </a:r>
            <a:endParaRPr lang="en-US" sz="2400" b="1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- Vĩ độ của một điểm: khoảng cách tính bằng độ từ vĩ tuyến gốc đến vĩ tuyến đi qua điểm đó.</a:t>
            </a:r>
            <a:endParaRPr lang="en-US" sz="2400" b="1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r>
              <a:rPr lang="en-US" sz="2400" b="1">
                <a:solidFill>
                  <a:schemeClr val="bg1"/>
                </a:solidFill>
                <a:latin typeface="Times New Roman"/>
                <a:ea typeface="Calibri"/>
              </a:rPr>
              <a:t>- Tọa độ địa lí của một điểm: nơi giao nhau giữa kinh độ và vĩ độ của điểm đó</a:t>
            </a:r>
            <a:r>
              <a:rPr lang="en-US" sz="2400" b="1" smtClean="0">
                <a:solidFill>
                  <a:schemeClr val="bg1"/>
                </a:solidFill>
                <a:latin typeface="Times New Roman"/>
                <a:ea typeface="Calibri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nl-NL" sz="2400" b="1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        A </a:t>
            </a:r>
            <a:r>
              <a:rPr lang="nl-NL" sz="2400" b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(120</a:t>
            </a:r>
            <a:r>
              <a:rPr lang="nl-NL" sz="2400" b="1" baseline="3000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0 </a:t>
            </a:r>
            <a:r>
              <a:rPr lang="nl-NL" sz="2400" b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Đ, 60</a:t>
            </a:r>
            <a:r>
              <a:rPr lang="nl-NL" sz="2400" b="1" baseline="3000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0</a:t>
            </a:r>
            <a:r>
              <a:rPr lang="nl-NL" sz="2400" b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B</a:t>
            </a:r>
            <a:r>
              <a:rPr lang="nl-NL" sz="2400" b="1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en-US" sz="2400" b="1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nl-NL" sz="2400" b="1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        B </a:t>
            </a:r>
            <a:r>
              <a:rPr lang="nl-NL" sz="2400" b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(60</a:t>
            </a:r>
            <a:r>
              <a:rPr lang="nl-NL" sz="2400" b="1" baseline="3000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0</a:t>
            </a:r>
            <a:r>
              <a:rPr lang="nl-NL" sz="2400" b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Đ, </a:t>
            </a:r>
            <a:r>
              <a:rPr lang="nl-NL" sz="2400" b="1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30</a:t>
            </a:r>
            <a:r>
              <a:rPr lang="nl-NL" sz="2400" b="1" baseline="3000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0</a:t>
            </a:r>
            <a:r>
              <a:rPr lang="nl-NL" sz="2400" b="1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B)</a:t>
            </a:r>
            <a:endParaRPr lang="en-US" sz="2400" b="1" smtClean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r>
              <a:rPr lang="nl-NL" sz="2400" b="1" smtClean="0">
                <a:solidFill>
                  <a:schemeClr val="bg1"/>
                </a:solidFill>
                <a:latin typeface="Times New Roman"/>
                <a:ea typeface="Calibri"/>
              </a:rPr>
              <a:t>         C (90</a:t>
            </a:r>
            <a:r>
              <a:rPr lang="nl-NL" sz="2400" b="1" baseline="30000" smtClean="0">
                <a:solidFill>
                  <a:schemeClr val="bg1"/>
                </a:solidFill>
                <a:latin typeface="Times New Roman"/>
                <a:ea typeface="Calibri"/>
              </a:rPr>
              <a:t>0</a:t>
            </a:r>
            <a:r>
              <a:rPr lang="nl-NL" sz="2400" b="1" smtClean="0">
                <a:solidFill>
                  <a:schemeClr val="bg1"/>
                </a:solidFill>
                <a:latin typeface="Times New Roman"/>
                <a:ea typeface="Calibri"/>
              </a:rPr>
              <a:t>Đ, 30</a:t>
            </a:r>
            <a:r>
              <a:rPr lang="nl-NL" sz="2400" b="1" baseline="30000" smtClean="0">
                <a:solidFill>
                  <a:schemeClr val="bg1"/>
                </a:solidFill>
                <a:latin typeface="Times New Roman"/>
                <a:ea typeface="Calibri"/>
              </a:rPr>
              <a:t>0</a:t>
            </a:r>
            <a:r>
              <a:rPr lang="nl-NL" sz="2400" b="1" smtClean="0">
                <a:solidFill>
                  <a:schemeClr val="bg1"/>
                </a:solidFill>
                <a:latin typeface="Times New Roman"/>
                <a:ea typeface="Calibri"/>
              </a:rPr>
              <a:t>N)</a:t>
            </a:r>
            <a:endParaRPr lang="en-US" sz="2400" b="1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071" y="1328890"/>
            <a:ext cx="5239345" cy="519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575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389195" y="325692"/>
            <a:ext cx="4500641" cy="769441"/>
            <a:chOff x="994820" y="448892"/>
            <a:chExt cx="5886671" cy="769441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69" y="448892"/>
              <a:ext cx="447185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LUYỆN TẬP</a:t>
              </a:r>
              <a:endPara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97" name="Rectangle 96"/>
          <p:cNvSpPr/>
          <p:nvPr/>
        </p:nvSpPr>
        <p:spPr>
          <a:xfrm>
            <a:off x="209801" y="953085"/>
            <a:ext cx="11711291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Bài tập 1</a:t>
            </a:r>
            <a:r>
              <a:rPr lang="en-US" sz="2800" b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en-US" sz="2800" b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Cho biết nếu vẽ các đường kinh tuyến, vĩ tuyến cách nhau </a:t>
            </a:r>
            <a:r>
              <a:rPr lang="nl-NL" sz="2800" b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1</a:t>
            </a:r>
            <a:r>
              <a:rPr lang="nl-NL" sz="2800" b="1" baseline="3000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0</a:t>
            </a:r>
            <a:r>
              <a:rPr lang="nl-NL" sz="2800" b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thì trên quả địa cầu có bao nhiêu kinh tuyến, vĩ tuyến.</a:t>
            </a:r>
            <a:endParaRPr lang="en-US" sz="2800" b="1">
              <a:solidFill>
                <a:schemeClr val="bg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046" y="2006930"/>
            <a:ext cx="5668047" cy="4525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8" name="Rectangle 97"/>
          <p:cNvSpPr/>
          <p:nvPr/>
        </p:nvSpPr>
        <p:spPr>
          <a:xfrm>
            <a:off x="389195" y="2262696"/>
            <a:ext cx="5676251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i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Nếu cách nhau </a:t>
            </a:r>
            <a:r>
              <a:rPr lang="nl-NL" sz="2400" i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</a:t>
            </a:r>
            <a:r>
              <a:rPr lang="nl-NL" sz="2400" i="1" baseline="3000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0</a:t>
            </a:r>
            <a:r>
              <a:rPr lang="nl-NL" sz="2400" i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ta vẽ 1 kinh tuyến thì có 360 kinh tuyến.</a:t>
            </a:r>
            <a:endParaRPr lang="en-US" sz="2400" i="1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400" i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en-US" sz="2400" i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Nếu cách nhau </a:t>
            </a:r>
            <a:r>
              <a:rPr lang="nl-NL" sz="2400" i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</a:t>
            </a:r>
            <a:r>
              <a:rPr lang="nl-NL" sz="2400" i="1" baseline="3000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0</a:t>
            </a:r>
            <a:r>
              <a:rPr lang="nl-NL" sz="2400" i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ta vẽ 1 vĩ tuyến thì có:</a:t>
            </a:r>
            <a:endParaRPr lang="en-US" sz="2400" i="1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nl-NL" sz="2400" i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+ 90 vĩ tuyến Bắc</a:t>
            </a:r>
            <a:endParaRPr lang="en-US" sz="2400" i="1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nl-NL" sz="2400" i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+ 90 vĩ tuyến Nam</a:t>
            </a:r>
            <a:endParaRPr lang="en-US" sz="2400" i="1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nl-NL" sz="2400" i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+ Vĩ tuyến 0</a:t>
            </a:r>
            <a:r>
              <a:rPr lang="nl-NL" sz="2400" i="1" baseline="3000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0</a:t>
            </a:r>
            <a:endParaRPr lang="en-US" sz="2400" i="1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2400" i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--&gt; Vậy có tất cả 181 vĩ tuyến</a:t>
            </a:r>
            <a:endParaRPr lang="en-US" sz="2400" i="1">
              <a:solidFill>
                <a:schemeClr val="bg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0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389195" y="325692"/>
            <a:ext cx="4500641" cy="769441"/>
            <a:chOff x="994820" y="448892"/>
            <a:chExt cx="5886671" cy="769441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48892"/>
              <a:ext cx="447185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LUYỆN TẬP</a:t>
              </a:r>
              <a:endPara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342" y="962373"/>
            <a:ext cx="7678572" cy="5592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5279" y="1095133"/>
            <a:ext cx="17411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Bài tập </a:t>
            </a:r>
            <a:r>
              <a:rPr lang="en-US" sz="2800" b="1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2. </a:t>
            </a: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75279" y="1618353"/>
            <a:ext cx="307544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600"/>
              </a:spcAft>
            </a:pPr>
            <a:r>
              <a:rPr lang="nl-NL" sz="2400" b="1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A </a:t>
            </a: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(30</a:t>
            </a:r>
            <a:r>
              <a:rPr lang="nl-NL" sz="2400" b="1" baseline="3000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0 </a:t>
            </a: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Đ, 30</a:t>
            </a:r>
            <a:r>
              <a:rPr lang="nl-NL" sz="2400" b="1" baseline="3000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0</a:t>
            </a: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B</a:t>
            </a:r>
            <a:r>
              <a:rPr lang="nl-NL" sz="2400" b="1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en-US" sz="2400" b="1">
              <a:solidFill>
                <a:prstClr val="white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600"/>
              </a:spcAft>
            </a:pP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B (0</a:t>
            </a:r>
            <a:r>
              <a:rPr lang="nl-NL" sz="2400" b="1" baseline="3000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0</a:t>
            </a: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,  20</a:t>
            </a:r>
            <a:r>
              <a:rPr lang="nl-NL" sz="2400" b="1" baseline="3000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0</a:t>
            </a: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B</a:t>
            </a:r>
            <a:r>
              <a:rPr lang="nl-NL" sz="2400" b="1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en-US" sz="2400" b="1">
              <a:solidFill>
                <a:prstClr val="white"/>
              </a:solidFill>
              <a:latin typeface="Calibri"/>
              <a:ea typeface="Calibri"/>
              <a:cs typeface="Times New Roman"/>
            </a:endParaRPr>
          </a:p>
          <a:p>
            <a:pPr lvl="0">
              <a:spcAft>
                <a:spcPts val="600"/>
              </a:spcAft>
            </a:pP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</a:rPr>
              <a:t>C (20</a:t>
            </a:r>
            <a:r>
              <a:rPr lang="nl-NL" sz="2400" b="1" baseline="30000" smtClean="0">
                <a:solidFill>
                  <a:prstClr val="white"/>
                </a:solidFill>
                <a:latin typeface="Times New Roman"/>
                <a:ea typeface="Calibri"/>
              </a:rPr>
              <a:t>0</a:t>
            </a: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</a:rPr>
              <a:t>Đ</a:t>
            </a:r>
            <a:r>
              <a:rPr lang="nl-NL" sz="2400" b="1">
                <a:solidFill>
                  <a:prstClr val="white"/>
                </a:solidFill>
                <a:latin typeface="Times New Roman"/>
                <a:ea typeface="Calibri"/>
              </a:rPr>
              <a:t>, 30</a:t>
            </a:r>
            <a:r>
              <a:rPr lang="nl-NL" sz="2400" b="1" baseline="30000">
                <a:solidFill>
                  <a:prstClr val="white"/>
                </a:solidFill>
                <a:latin typeface="Times New Roman"/>
                <a:ea typeface="Calibri"/>
              </a:rPr>
              <a:t>0</a:t>
            </a:r>
            <a:r>
              <a:rPr lang="nl-NL" sz="2400" b="1">
                <a:solidFill>
                  <a:prstClr val="white"/>
                </a:solidFill>
                <a:latin typeface="Times New Roman"/>
                <a:ea typeface="Calibri"/>
              </a:rPr>
              <a:t>N</a:t>
            </a: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</a:rPr>
              <a:t>)</a:t>
            </a:r>
          </a:p>
          <a:p>
            <a:pPr lvl="0">
              <a:spcAft>
                <a:spcPts val="600"/>
              </a:spcAft>
            </a:pP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</a:rPr>
              <a:t>D </a:t>
            </a:r>
            <a:r>
              <a:rPr lang="nl-NL" sz="2400" b="1">
                <a:solidFill>
                  <a:prstClr val="white"/>
                </a:solidFill>
                <a:latin typeface="Times New Roman"/>
                <a:ea typeface="Calibri"/>
              </a:rPr>
              <a:t>(</a:t>
            </a: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</a:rPr>
              <a:t>20</a:t>
            </a:r>
            <a:r>
              <a:rPr lang="nl-NL" sz="2400" b="1" baseline="30000" smtClean="0">
                <a:solidFill>
                  <a:prstClr val="white"/>
                </a:solidFill>
                <a:latin typeface="Times New Roman"/>
                <a:ea typeface="Calibri"/>
              </a:rPr>
              <a:t>0</a:t>
            </a: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</a:rPr>
              <a:t>T, 10</a:t>
            </a:r>
            <a:r>
              <a:rPr lang="nl-NL" sz="2400" b="1" baseline="30000" smtClean="0">
                <a:solidFill>
                  <a:prstClr val="white"/>
                </a:solidFill>
                <a:latin typeface="Times New Roman"/>
                <a:ea typeface="Calibri"/>
              </a:rPr>
              <a:t>0</a:t>
            </a:r>
            <a:r>
              <a:rPr lang="nl-NL" sz="2400" b="1">
                <a:solidFill>
                  <a:prstClr val="white"/>
                </a:solidFill>
                <a:latin typeface="Times New Roman"/>
                <a:ea typeface="Calibri"/>
              </a:rPr>
              <a:t>B</a:t>
            </a: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</a:rPr>
              <a:t>)</a:t>
            </a:r>
            <a:endParaRPr lang="nl-NL" sz="2400" b="1">
              <a:solidFill>
                <a:prstClr val="white"/>
              </a:solidFill>
              <a:latin typeface="Times New Roman"/>
              <a:ea typeface="Calibri"/>
            </a:endParaRPr>
          </a:p>
          <a:p>
            <a:pPr lvl="0">
              <a:spcAft>
                <a:spcPts val="600"/>
              </a:spcAft>
            </a:pP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</a:rPr>
              <a:t>E (30</a:t>
            </a:r>
            <a:r>
              <a:rPr lang="nl-NL" sz="2400" b="1" baseline="30000" smtClean="0">
                <a:solidFill>
                  <a:prstClr val="white"/>
                </a:solidFill>
                <a:latin typeface="Times New Roman"/>
                <a:ea typeface="Calibri"/>
              </a:rPr>
              <a:t>0</a:t>
            </a: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</a:rPr>
              <a:t>T, 10</a:t>
            </a:r>
            <a:r>
              <a:rPr lang="nl-NL" sz="2400" b="1" baseline="30000" smtClean="0">
                <a:solidFill>
                  <a:prstClr val="white"/>
                </a:solidFill>
                <a:latin typeface="Times New Roman"/>
                <a:ea typeface="Calibri"/>
              </a:rPr>
              <a:t>0</a:t>
            </a:r>
            <a:r>
              <a:rPr lang="nl-NL" sz="2400" b="1" smtClean="0">
                <a:solidFill>
                  <a:prstClr val="white"/>
                </a:solidFill>
                <a:latin typeface="Times New Roman"/>
                <a:ea typeface="Calibri"/>
              </a:rPr>
              <a:t>N)</a:t>
            </a:r>
            <a:endParaRPr lang="nl-NL" sz="2400" b="1">
              <a:solidFill>
                <a:prstClr val="white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894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389195" y="325692"/>
            <a:ext cx="4500641" cy="769441"/>
            <a:chOff x="994820" y="448892"/>
            <a:chExt cx="5886671" cy="769441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48892"/>
              <a:ext cx="459422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LUYỆN TẬP</a:t>
              </a:r>
              <a:endPara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475279" y="1095133"/>
            <a:ext cx="17411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Bài tập 3</a:t>
            </a:r>
            <a:r>
              <a:rPr lang="en-US" sz="2800" b="1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en-US">
              <a:solidFill>
                <a:prstClr val="black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248" y="1095133"/>
            <a:ext cx="7592074" cy="5431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75279" y="1741564"/>
            <a:ext cx="3491078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en-US" sz="2800" b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(1) Vòng cực bắc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en-US" sz="2800" b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(2) Chí tuyến bắc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en-US" sz="2800" b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(3) Xích đạo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en-US" sz="2800" b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(4) Chí tuyến nam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en-US" sz="2800" b="1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(5) Vòng cực nam</a:t>
            </a:r>
            <a:endParaRPr lang="en-US" sz="2800" b="1">
              <a:solidFill>
                <a:schemeClr val="bg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58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389195" y="325692"/>
            <a:ext cx="4500641" cy="769441"/>
            <a:chOff x="994820" y="448892"/>
            <a:chExt cx="5886671" cy="769441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69" y="448892"/>
              <a:ext cx="44579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smtClean="0">
                  <a:solidFill>
                    <a:srgbClr val="FF0000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VẬN DỤNG</a:t>
              </a:r>
              <a:endParaRPr lang="zh-CN" altLang="en-US" sz="4400" b="1" dirty="0">
                <a:solidFill>
                  <a:srgbClr val="FF0000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1699331" y="1348120"/>
            <a:ext cx="8917209" cy="242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15000"/>
              </a:lnSpc>
              <a:spcAft>
                <a:spcPts val="0"/>
              </a:spcAft>
            </a:pPr>
            <a:r>
              <a:rPr lang="en-US" sz="4400" b="1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Tra cứu thông tin, ghi tọa độ địa lí các điểm cực (Bắc, Nam, Đông, Tây) trên phần đất liền nước ta.</a:t>
            </a:r>
            <a:endParaRPr lang="en-US" sz="4400">
              <a:solidFill>
                <a:srgbClr val="00B0F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700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47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53" y="0"/>
            <a:ext cx="12405353" cy="697074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4700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823" y="4543065"/>
            <a:ext cx="2230809" cy="20930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1947">
            <a:off x="-735626" y="4927599"/>
            <a:ext cx="583267" cy="40957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2174">
            <a:off x="12295989" y="5663638"/>
            <a:ext cx="466376" cy="43663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701" y="991464"/>
            <a:ext cx="1487438" cy="13932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69" y="731606"/>
            <a:ext cx="1997731" cy="6239144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4147830" y="2551629"/>
            <a:ext cx="1898277" cy="1168595"/>
            <a:chOff x="2978464" y="1631468"/>
            <a:chExt cx="1898277" cy="1168595"/>
          </a:xfrm>
        </p:grpSpPr>
        <p:sp>
          <p:nvSpPr>
            <p:cNvPr id="15" name="圆角矩形 14"/>
            <p:cNvSpPr/>
            <p:nvPr/>
          </p:nvSpPr>
          <p:spPr>
            <a:xfrm rot="20821610">
              <a:off x="3061832" y="1631468"/>
              <a:ext cx="1772477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 rot="20718769">
              <a:off x="2978464" y="1836353"/>
              <a:ext cx="189827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800" dirty="0" smtClean="0">
                  <a:solidFill>
                    <a:srgbClr val="099F00"/>
                  </a:solidFill>
                  <a:latin typeface="Arial" panose="020B0604020202020204" pitchFamily="34" charset="0"/>
                  <a:ea typeface="方正少儿简体" panose="03000509000000000000" pitchFamily="65" charset="-122"/>
                  <a:cs typeface="Arial" panose="020B0604020202020204" pitchFamily="34" charset="0"/>
                </a:rPr>
                <a:t>Thank</a:t>
              </a:r>
              <a:endParaRPr lang="zh-CN" altLang="en-US" sz="4800" dirty="0">
                <a:solidFill>
                  <a:srgbClr val="099F00"/>
                </a:solidFill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616182" y="2111148"/>
            <a:ext cx="1354086" cy="1168595"/>
            <a:chOff x="6545751" y="1967332"/>
            <a:chExt cx="1354086" cy="1168595"/>
          </a:xfrm>
        </p:grpSpPr>
        <p:sp>
          <p:nvSpPr>
            <p:cNvPr id="17" name="圆角矩形 16"/>
            <p:cNvSpPr/>
            <p:nvPr/>
          </p:nvSpPr>
          <p:spPr>
            <a:xfrm rot="20821610">
              <a:off x="6545751" y="1967332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 rot="20892565">
              <a:off x="6613679" y="2175921"/>
              <a:ext cx="1224631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800" dirty="0" smtClean="0">
                  <a:solidFill>
                    <a:srgbClr val="FF4F66"/>
                  </a:solidFill>
                  <a:latin typeface="Arial" panose="020B0604020202020204" pitchFamily="34" charset="0"/>
                  <a:ea typeface="方正少儿简体" panose="03000509000000000000" pitchFamily="65" charset="-122"/>
                  <a:cs typeface="Arial" panose="020B0604020202020204" pitchFamily="34" charset="0"/>
                </a:rPr>
                <a:t>You</a:t>
              </a:r>
              <a:endParaRPr lang="zh-CN" altLang="en-US" sz="4800" dirty="0">
                <a:solidFill>
                  <a:srgbClr val="FF4F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 rot="18455707">
            <a:off x="2709943" y="1804998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 rot="20118966">
            <a:off x="4635925" y="1816637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 rot="1119809">
            <a:off x="7357675" y="1852964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 rot="20691888">
            <a:off x="9084817" y="2014730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69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blinds dir="vert"/>
      </p:transition>
    </mc:Choice>
    <mc:Fallback xmlns="">
      <p:transition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861" y="1405781"/>
            <a:ext cx="7148945" cy="5163171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ln/>
              <a:extLst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3731017" cy="769441"/>
            <a:chOff x="994820" y="496392"/>
            <a:chExt cx="5886671" cy="769441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397382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MỞ ĐẦU</a:t>
              </a:r>
              <a:endPara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2" name="矩形 101"/>
          <p:cNvSpPr/>
          <p:nvPr/>
        </p:nvSpPr>
        <p:spPr>
          <a:xfrm>
            <a:off x="1197750" y="2288756"/>
            <a:ext cx="4773168" cy="271285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Ngày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nay,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các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con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tàu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ra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khơi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đều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có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gắn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các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thiết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bị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định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vị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để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thông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báo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vị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trí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của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con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tàu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.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Vậy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dựa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vào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đâu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để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người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ta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xác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định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được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vị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trí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của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con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tàu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khi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đang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lênh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đênh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trên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biển</a:t>
            </a:r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?</a:t>
            </a:r>
            <a:endParaRPr lang="zh-CN" altLang="en-US" sz="2400" b="1" i="1" dirty="0">
              <a:solidFill>
                <a:srgbClr val="0070C0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078" y="3486193"/>
            <a:ext cx="4432173" cy="302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56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5696580" y="2959841"/>
            <a:ext cx="3942105" cy="620959"/>
            <a:chOff x="3943980" y="2338141"/>
            <a:chExt cx="3942105" cy="620959"/>
          </a:xfrm>
        </p:grpSpPr>
        <p:sp>
          <p:nvSpPr>
            <p:cNvPr id="23" name="Freeform 5"/>
            <p:cNvSpPr/>
            <p:nvPr/>
          </p:nvSpPr>
          <p:spPr bwMode="auto">
            <a:xfrm>
              <a:off x="4081792" y="2810532"/>
              <a:ext cx="3672000" cy="148568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3943980" y="2338141"/>
              <a:ext cx="394210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 </a:t>
              </a:r>
              <a:r>
                <a:rPr lang="en-US" altLang="zh-CN" sz="28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Hệ</a:t>
              </a:r>
              <a:r>
                <a:rPr lang="en-US" altLang="zh-CN" sz="28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thống</a:t>
              </a:r>
              <a:r>
                <a:rPr lang="en-US" altLang="zh-CN" sz="28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kinh</a:t>
              </a:r>
              <a:r>
                <a:rPr lang="en-US" altLang="zh-CN" sz="28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8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vĩ</a:t>
              </a:r>
              <a:r>
                <a:rPr lang="en-US" altLang="zh-CN" sz="28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tuyến</a:t>
              </a:r>
              <a:endParaRPr lang="zh-CN" alt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705909" y="4039256"/>
            <a:ext cx="4838184" cy="523220"/>
            <a:chOff x="3953309" y="2519031"/>
            <a:chExt cx="4838184" cy="523220"/>
          </a:xfrm>
        </p:grpSpPr>
        <p:sp>
          <p:nvSpPr>
            <p:cNvPr id="28" name="Freeform 5"/>
            <p:cNvSpPr/>
            <p:nvPr/>
          </p:nvSpPr>
          <p:spPr bwMode="auto">
            <a:xfrm>
              <a:off x="4081792" y="2810532"/>
              <a:ext cx="3672000" cy="148568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3953309" y="2519031"/>
              <a:ext cx="48381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2. </a:t>
              </a:r>
              <a:r>
                <a:rPr lang="en-US" altLang="zh-CN" sz="28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Kinh</a:t>
              </a:r>
              <a:r>
                <a:rPr lang="en-US" altLang="zh-CN" sz="28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độ</a:t>
              </a:r>
              <a:r>
                <a:rPr lang="en-US" altLang="zh-CN" sz="28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8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vĩ</a:t>
              </a:r>
              <a:r>
                <a:rPr lang="en-US" altLang="zh-CN" sz="28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độ</a:t>
              </a:r>
              <a:r>
                <a:rPr lang="en-US" altLang="zh-CN" sz="28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8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tọa</a:t>
              </a:r>
              <a:r>
                <a:rPr lang="en-US" altLang="zh-CN" sz="28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độ</a:t>
              </a:r>
              <a:r>
                <a:rPr lang="en-US" altLang="zh-CN" sz="28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địa</a:t>
              </a:r>
              <a:r>
                <a:rPr lang="en-US" altLang="zh-CN" sz="28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lí</a:t>
              </a:r>
              <a:endParaRPr lang="zh-CN" alt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5"/>
          <p:cNvGrpSpPr>
            <a:grpSpLocks noChangeAspect="1"/>
          </p:cNvGrpSpPr>
          <p:nvPr/>
        </p:nvGrpSpPr>
        <p:grpSpPr bwMode="auto">
          <a:xfrm>
            <a:off x="2568575" y="2239963"/>
            <a:ext cx="2193925" cy="2959101"/>
            <a:chOff x="1618" y="1411"/>
            <a:chExt cx="1382" cy="1864"/>
          </a:xfrm>
          <a:solidFill>
            <a:srgbClr val="FFE88B"/>
          </a:solidFill>
        </p:grpSpPr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618" y="2704"/>
              <a:ext cx="657" cy="571"/>
            </a:xfrm>
            <a:custGeom>
              <a:avLst/>
              <a:gdLst>
                <a:gd name="T0" fmla="*/ 33 w 108"/>
                <a:gd name="T1" fmla="*/ 7 h 94"/>
                <a:gd name="T2" fmla="*/ 2 w 108"/>
                <a:gd name="T3" fmla="*/ 58 h 94"/>
                <a:gd name="T4" fmla="*/ 6 w 108"/>
                <a:gd name="T5" fmla="*/ 67 h 94"/>
                <a:gd name="T6" fmla="*/ 72 w 108"/>
                <a:gd name="T7" fmla="*/ 90 h 94"/>
                <a:gd name="T8" fmla="*/ 107 w 108"/>
                <a:gd name="T9" fmla="*/ 34 h 94"/>
                <a:gd name="T10" fmla="*/ 103 w 108"/>
                <a:gd name="T11" fmla="*/ 25 h 94"/>
                <a:gd name="T12" fmla="*/ 43 w 108"/>
                <a:gd name="T13" fmla="*/ 5 h 94"/>
                <a:gd name="T14" fmla="*/ 40 w 108"/>
                <a:gd name="T15" fmla="*/ 16 h 94"/>
                <a:gd name="T16" fmla="*/ 100 w 108"/>
                <a:gd name="T17" fmla="*/ 36 h 94"/>
                <a:gd name="T18" fmla="*/ 96 w 108"/>
                <a:gd name="T19" fmla="*/ 28 h 94"/>
                <a:gd name="T20" fmla="*/ 62 w 108"/>
                <a:gd name="T21" fmla="*/ 77 h 94"/>
                <a:gd name="T22" fmla="*/ 9 w 108"/>
                <a:gd name="T23" fmla="*/ 55 h 94"/>
                <a:gd name="T24" fmla="*/ 12 w 108"/>
                <a:gd name="T25" fmla="*/ 64 h 94"/>
                <a:gd name="T26" fmla="*/ 43 w 108"/>
                <a:gd name="T27" fmla="*/ 13 h 94"/>
                <a:gd name="T28" fmla="*/ 33 w 108"/>
                <a:gd name="T29" fmla="*/ 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94">
                  <a:moveTo>
                    <a:pt x="33" y="7"/>
                  </a:moveTo>
                  <a:cubicBezTo>
                    <a:pt x="21" y="23"/>
                    <a:pt x="10" y="40"/>
                    <a:pt x="2" y="58"/>
                  </a:cubicBezTo>
                  <a:cubicBezTo>
                    <a:pt x="0" y="62"/>
                    <a:pt x="2" y="65"/>
                    <a:pt x="6" y="67"/>
                  </a:cubicBezTo>
                  <a:cubicBezTo>
                    <a:pt x="23" y="74"/>
                    <a:pt x="52" y="94"/>
                    <a:pt x="72" y="90"/>
                  </a:cubicBezTo>
                  <a:cubicBezTo>
                    <a:pt x="93" y="85"/>
                    <a:pt x="99" y="51"/>
                    <a:pt x="107" y="34"/>
                  </a:cubicBezTo>
                  <a:cubicBezTo>
                    <a:pt x="108" y="30"/>
                    <a:pt x="107" y="26"/>
                    <a:pt x="103" y="25"/>
                  </a:cubicBezTo>
                  <a:cubicBezTo>
                    <a:pt x="83" y="20"/>
                    <a:pt x="63" y="12"/>
                    <a:pt x="43" y="5"/>
                  </a:cubicBezTo>
                  <a:cubicBezTo>
                    <a:pt x="36" y="2"/>
                    <a:pt x="33" y="13"/>
                    <a:pt x="40" y="16"/>
                  </a:cubicBezTo>
                  <a:cubicBezTo>
                    <a:pt x="60" y="24"/>
                    <a:pt x="79" y="31"/>
                    <a:pt x="100" y="36"/>
                  </a:cubicBezTo>
                  <a:cubicBezTo>
                    <a:pt x="99" y="33"/>
                    <a:pt x="98" y="31"/>
                    <a:pt x="96" y="28"/>
                  </a:cubicBezTo>
                  <a:cubicBezTo>
                    <a:pt x="90" y="42"/>
                    <a:pt x="83" y="81"/>
                    <a:pt x="62" y="77"/>
                  </a:cubicBezTo>
                  <a:cubicBezTo>
                    <a:pt x="44" y="74"/>
                    <a:pt x="26" y="62"/>
                    <a:pt x="9" y="55"/>
                  </a:cubicBezTo>
                  <a:cubicBezTo>
                    <a:pt x="10" y="58"/>
                    <a:pt x="11" y="61"/>
                    <a:pt x="12" y="64"/>
                  </a:cubicBezTo>
                  <a:cubicBezTo>
                    <a:pt x="21" y="46"/>
                    <a:pt x="32" y="29"/>
                    <a:pt x="43" y="13"/>
                  </a:cubicBezTo>
                  <a:cubicBezTo>
                    <a:pt x="48" y="6"/>
                    <a:pt x="38" y="0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806" y="2765"/>
              <a:ext cx="409" cy="340"/>
            </a:xfrm>
            <a:custGeom>
              <a:avLst/>
              <a:gdLst>
                <a:gd name="T0" fmla="*/ 6 w 67"/>
                <a:gd name="T1" fmla="*/ 14 h 56"/>
                <a:gd name="T2" fmla="*/ 53 w 67"/>
                <a:gd name="T3" fmla="*/ 50 h 56"/>
                <a:gd name="T4" fmla="*/ 61 w 67"/>
                <a:gd name="T5" fmla="*/ 42 h 56"/>
                <a:gd name="T6" fmla="*/ 12 w 67"/>
                <a:gd name="T7" fmla="*/ 4 h 56"/>
                <a:gd name="T8" fmla="*/ 6 w 67"/>
                <a:gd name="T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6">
                  <a:moveTo>
                    <a:pt x="6" y="14"/>
                  </a:moveTo>
                  <a:cubicBezTo>
                    <a:pt x="22" y="26"/>
                    <a:pt x="39" y="37"/>
                    <a:pt x="53" y="50"/>
                  </a:cubicBezTo>
                  <a:cubicBezTo>
                    <a:pt x="58" y="56"/>
                    <a:pt x="67" y="47"/>
                    <a:pt x="61" y="42"/>
                  </a:cubicBezTo>
                  <a:cubicBezTo>
                    <a:pt x="46" y="27"/>
                    <a:pt x="29" y="16"/>
                    <a:pt x="12" y="4"/>
                  </a:cubicBezTo>
                  <a:cubicBezTo>
                    <a:pt x="6" y="0"/>
                    <a:pt x="0" y="10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1727" y="2874"/>
              <a:ext cx="360" cy="353"/>
            </a:xfrm>
            <a:custGeom>
              <a:avLst/>
              <a:gdLst>
                <a:gd name="T0" fmla="*/ 6 w 59"/>
                <a:gd name="T1" fmla="*/ 14 h 58"/>
                <a:gd name="T2" fmla="*/ 47 w 59"/>
                <a:gd name="T3" fmla="*/ 53 h 58"/>
                <a:gd name="T4" fmla="*/ 53 w 59"/>
                <a:gd name="T5" fmla="*/ 43 h 58"/>
                <a:gd name="T6" fmla="*/ 14 w 59"/>
                <a:gd name="T7" fmla="*/ 6 h 58"/>
                <a:gd name="T8" fmla="*/ 6 w 59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6" y="14"/>
                  </a:moveTo>
                  <a:cubicBezTo>
                    <a:pt x="19" y="28"/>
                    <a:pt x="32" y="42"/>
                    <a:pt x="47" y="53"/>
                  </a:cubicBezTo>
                  <a:cubicBezTo>
                    <a:pt x="53" y="58"/>
                    <a:pt x="59" y="48"/>
                    <a:pt x="53" y="43"/>
                  </a:cubicBezTo>
                  <a:cubicBezTo>
                    <a:pt x="39" y="32"/>
                    <a:pt x="27" y="19"/>
                    <a:pt x="14" y="6"/>
                  </a:cubicBezTo>
                  <a:cubicBezTo>
                    <a:pt x="9" y="0"/>
                    <a:pt x="0" y="9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1636" y="1411"/>
              <a:ext cx="1364" cy="1555"/>
            </a:xfrm>
            <a:custGeom>
              <a:avLst/>
              <a:gdLst>
                <a:gd name="T0" fmla="*/ 40 w 224"/>
                <a:gd name="T1" fmla="*/ 220 h 256"/>
                <a:gd name="T2" fmla="*/ 31 w 224"/>
                <a:gd name="T3" fmla="*/ 82 h 256"/>
                <a:gd name="T4" fmla="*/ 159 w 224"/>
                <a:gd name="T5" fmla="*/ 31 h 256"/>
                <a:gd name="T6" fmla="*/ 205 w 224"/>
                <a:gd name="T7" fmla="*/ 131 h 256"/>
                <a:gd name="T8" fmla="*/ 94 w 224"/>
                <a:gd name="T9" fmla="*/ 242 h 256"/>
                <a:gd name="T10" fmla="*/ 102 w 224"/>
                <a:gd name="T11" fmla="*/ 251 h 256"/>
                <a:gd name="T12" fmla="*/ 218 w 224"/>
                <a:gd name="T13" fmla="*/ 122 h 256"/>
                <a:gd name="T14" fmla="*/ 159 w 224"/>
                <a:gd name="T15" fmla="*/ 18 h 256"/>
                <a:gd name="T16" fmla="*/ 24 w 224"/>
                <a:gd name="T17" fmla="*/ 70 h 256"/>
                <a:gd name="T18" fmla="*/ 30 w 224"/>
                <a:gd name="T19" fmla="*/ 226 h 256"/>
                <a:gd name="T20" fmla="*/ 40 w 224"/>
                <a:gd name="T21" fmla="*/ 2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56">
                  <a:moveTo>
                    <a:pt x="40" y="220"/>
                  </a:moveTo>
                  <a:cubicBezTo>
                    <a:pt x="22" y="177"/>
                    <a:pt x="15" y="126"/>
                    <a:pt x="31" y="82"/>
                  </a:cubicBezTo>
                  <a:cubicBezTo>
                    <a:pt x="50" y="32"/>
                    <a:pt x="112" y="14"/>
                    <a:pt x="159" y="31"/>
                  </a:cubicBezTo>
                  <a:cubicBezTo>
                    <a:pt x="199" y="45"/>
                    <a:pt x="213" y="93"/>
                    <a:pt x="205" y="131"/>
                  </a:cubicBezTo>
                  <a:cubicBezTo>
                    <a:pt x="193" y="188"/>
                    <a:pt x="133" y="208"/>
                    <a:pt x="94" y="242"/>
                  </a:cubicBezTo>
                  <a:cubicBezTo>
                    <a:pt x="88" y="247"/>
                    <a:pt x="96" y="256"/>
                    <a:pt x="102" y="251"/>
                  </a:cubicBezTo>
                  <a:cubicBezTo>
                    <a:pt x="147" y="211"/>
                    <a:pt x="211" y="190"/>
                    <a:pt x="218" y="122"/>
                  </a:cubicBezTo>
                  <a:cubicBezTo>
                    <a:pt x="224" y="77"/>
                    <a:pt x="203" y="34"/>
                    <a:pt x="159" y="18"/>
                  </a:cubicBezTo>
                  <a:cubicBezTo>
                    <a:pt x="109" y="0"/>
                    <a:pt x="47" y="22"/>
                    <a:pt x="24" y="70"/>
                  </a:cubicBezTo>
                  <a:cubicBezTo>
                    <a:pt x="0" y="117"/>
                    <a:pt x="10" y="179"/>
                    <a:pt x="30" y="226"/>
                  </a:cubicBezTo>
                  <a:cubicBezTo>
                    <a:pt x="33" y="233"/>
                    <a:pt x="44" y="227"/>
                    <a:pt x="40" y="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1880" y="2049"/>
              <a:ext cx="261" cy="844"/>
            </a:xfrm>
            <a:custGeom>
              <a:avLst/>
              <a:gdLst>
                <a:gd name="T0" fmla="*/ 30 w 43"/>
                <a:gd name="T1" fmla="*/ 8 h 139"/>
                <a:gd name="T2" fmla="*/ 2 w 43"/>
                <a:gd name="T3" fmla="*/ 128 h 139"/>
                <a:gd name="T4" fmla="*/ 13 w 43"/>
                <a:gd name="T5" fmla="*/ 131 h 139"/>
                <a:gd name="T6" fmla="*/ 42 w 43"/>
                <a:gd name="T7" fmla="*/ 11 h 139"/>
                <a:gd name="T8" fmla="*/ 30 w 43"/>
                <a:gd name="T9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39">
                  <a:moveTo>
                    <a:pt x="30" y="8"/>
                  </a:moveTo>
                  <a:cubicBezTo>
                    <a:pt x="22" y="48"/>
                    <a:pt x="11" y="88"/>
                    <a:pt x="2" y="128"/>
                  </a:cubicBezTo>
                  <a:cubicBezTo>
                    <a:pt x="0" y="136"/>
                    <a:pt x="12" y="139"/>
                    <a:pt x="13" y="131"/>
                  </a:cubicBezTo>
                  <a:cubicBezTo>
                    <a:pt x="23" y="91"/>
                    <a:pt x="33" y="51"/>
                    <a:pt x="42" y="11"/>
                  </a:cubicBezTo>
                  <a:cubicBezTo>
                    <a:pt x="43" y="3"/>
                    <a:pt x="32" y="0"/>
                    <a:pt x="3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026" y="2182"/>
              <a:ext cx="578" cy="729"/>
            </a:xfrm>
            <a:custGeom>
              <a:avLst/>
              <a:gdLst>
                <a:gd name="T0" fmla="*/ 80 w 95"/>
                <a:gd name="T1" fmla="*/ 7 h 120"/>
                <a:gd name="T2" fmla="*/ 4 w 95"/>
                <a:gd name="T3" fmla="*/ 108 h 120"/>
                <a:gd name="T4" fmla="*/ 15 w 95"/>
                <a:gd name="T5" fmla="*/ 114 h 120"/>
                <a:gd name="T6" fmla="*/ 90 w 95"/>
                <a:gd name="T7" fmla="*/ 13 h 120"/>
                <a:gd name="T8" fmla="*/ 80 w 95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20">
                  <a:moveTo>
                    <a:pt x="80" y="7"/>
                  </a:moveTo>
                  <a:cubicBezTo>
                    <a:pt x="56" y="41"/>
                    <a:pt x="25" y="71"/>
                    <a:pt x="4" y="108"/>
                  </a:cubicBezTo>
                  <a:cubicBezTo>
                    <a:pt x="0" y="114"/>
                    <a:pt x="11" y="120"/>
                    <a:pt x="15" y="114"/>
                  </a:cubicBezTo>
                  <a:cubicBezTo>
                    <a:pt x="36" y="77"/>
                    <a:pt x="66" y="47"/>
                    <a:pt x="90" y="13"/>
                  </a:cubicBezTo>
                  <a:cubicBezTo>
                    <a:pt x="95" y="6"/>
                    <a:pt x="84" y="0"/>
                    <a:pt x="8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056" y="1964"/>
              <a:ext cx="530" cy="321"/>
            </a:xfrm>
            <a:custGeom>
              <a:avLst/>
              <a:gdLst>
                <a:gd name="T0" fmla="*/ 14 w 87"/>
                <a:gd name="T1" fmla="*/ 22 h 53"/>
                <a:gd name="T2" fmla="*/ 19 w 87"/>
                <a:gd name="T3" fmla="*/ 17 h 53"/>
                <a:gd name="T4" fmla="*/ 20 w 87"/>
                <a:gd name="T5" fmla="*/ 28 h 53"/>
                <a:gd name="T6" fmla="*/ 31 w 87"/>
                <a:gd name="T7" fmla="*/ 32 h 53"/>
                <a:gd name="T8" fmla="*/ 39 w 87"/>
                <a:gd name="T9" fmla="*/ 31 h 53"/>
                <a:gd name="T10" fmla="*/ 50 w 87"/>
                <a:gd name="T11" fmla="*/ 36 h 53"/>
                <a:gd name="T12" fmla="*/ 61 w 87"/>
                <a:gd name="T13" fmla="*/ 26 h 53"/>
                <a:gd name="T14" fmla="*/ 51 w 87"/>
                <a:gd name="T15" fmla="*/ 23 h 53"/>
                <a:gd name="T16" fmla="*/ 56 w 87"/>
                <a:gd name="T17" fmla="*/ 40 h 53"/>
                <a:gd name="T18" fmla="*/ 66 w 87"/>
                <a:gd name="T19" fmla="*/ 43 h 53"/>
                <a:gd name="T20" fmla="*/ 79 w 87"/>
                <a:gd name="T21" fmla="*/ 35 h 53"/>
                <a:gd name="T22" fmla="*/ 72 w 87"/>
                <a:gd name="T23" fmla="*/ 29 h 53"/>
                <a:gd name="T24" fmla="*/ 74 w 87"/>
                <a:gd name="T25" fmla="*/ 46 h 53"/>
                <a:gd name="T26" fmla="*/ 86 w 87"/>
                <a:gd name="T27" fmla="*/ 46 h 53"/>
                <a:gd name="T28" fmla="*/ 84 w 87"/>
                <a:gd name="T29" fmla="*/ 29 h 53"/>
                <a:gd name="T30" fmla="*/ 76 w 87"/>
                <a:gd name="T31" fmla="*/ 23 h 53"/>
                <a:gd name="T32" fmla="*/ 57 w 87"/>
                <a:gd name="T33" fmla="*/ 35 h 53"/>
                <a:gd name="T34" fmla="*/ 67 w 87"/>
                <a:gd name="T35" fmla="*/ 37 h 53"/>
                <a:gd name="T36" fmla="*/ 62 w 87"/>
                <a:gd name="T37" fmla="*/ 20 h 53"/>
                <a:gd name="T38" fmla="*/ 52 w 87"/>
                <a:gd name="T39" fmla="*/ 17 h 53"/>
                <a:gd name="T40" fmla="*/ 40 w 87"/>
                <a:gd name="T41" fmla="*/ 29 h 53"/>
                <a:gd name="T42" fmla="*/ 51 w 87"/>
                <a:gd name="T43" fmla="*/ 34 h 53"/>
                <a:gd name="T44" fmla="*/ 21 w 87"/>
                <a:gd name="T45" fmla="*/ 26 h 53"/>
                <a:gd name="T46" fmla="*/ 32 w 87"/>
                <a:gd name="T47" fmla="*/ 31 h 53"/>
                <a:gd name="T48" fmla="*/ 27 w 87"/>
                <a:gd name="T49" fmla="*/ 5 h 53"/>
                <a:gd name="T50" fmla="*/ 4 w 87"/>
                <a:gd name="T51" fmla="*/ 16 h 53"/>
                <a:gd name="T52" fmla="*/ 14 w 87"/>
                <a:gd name="T53" fmla="*/ 2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53">
                  <a:moveTo>
                    <a:pt x="14" y="22"/>
                  </a:moveTo>
                  <a:cubicBezTo>
                    <a:pt x="15" y="20"/>
                    <a:pt x="17" y="18"/>
                    <a:pt x="19" y="17"/>
                  </a:cubicBezTo>
                  <a:cubicBezTo>
                    <a:pt x="25" y="13"/>
                    <a:pt x="20" y="27"/>
                    <a:pt x="20" y="28"/>
                  </a:cubicBezTo>
                  <a:cubicBezTo>
                    <a:pt x="17" y="34"/>
                    <a:pt x="27" y="37"/>
                    <a:pt x="31" y="32"/>
                  </a:cubicBezTo>
                  <a:cubicBezTo>
                    <a:pt x="32" y="31"/>
                    <a:pt x="41" y="19"/>
                    <a:pt x="39" y="31"/>
                  </a:cubicBezTo>
                  <a:cubicBezTo>
                    <a:pt x="38" y="38"/>
                    <a:pt x="46" y="41"/>
                    <a:pt x="50" y="36"/>
                  </a:cubicBezTo>
                  <a:cubicBezTo>
                    <a:pt x="53" y="31"/>
                    <a:pt x="57" y="29"/>
                    <a:pt x="61" y="26"/>
                  </a:cubicBezTo>
                  <a:cubicBezTo>
                    <a:pt x="58" y="25"/>
                    <a:pt x="54" y="24"/>
                    <a:pt x="51" y="23"/>
                  </a:cubicBezTo>
                  <a:cubicBezTo>
                    <a:pt x="53" y="29"/>
                    <a:pt x="54" y="35"/>
                    <a:pt x="56" y="40"/>
                  </a:cubicBezTo>
                  <a:cubicBezTo>
                    <a:pt x="57" y="45"/>
                    <a:pt x="62" y="46"/>
                    <a:pt x="66" y="43"/>
                  </a:cubicBezTo>
                  <a:cubicBezTo>
                    <a:pt x="70" y="40"/>
                    <a:pt x="74" y="36"/>
                    <a:pt x="79" y="35"/>
                  </a:cubicBezTo>
                  <a:cubicBezTo>
                    <a:pt x="77" y="33"/>
                    <a:pt x="74" y="31"/>
                    <a:pt x="72" y="29"/>
                  </a:cubicBezTo>
                  <a:cubicBezTo>
                    <a:pt x="72" y="34"/>
                    <a:pt x="73" y="40"/>
                    <a:pt x="74" y="46"/>
                  </a:cubicBezTo>
                  <a:cubicBezTo>
                    <a:pt x="75" y="53"/>
                    <a:pt x="87" y="53"/>
                    <a:pt x="86" y="46"/>
                  </a:cubicBezTo>
                  <a:cubicBezTo>
                    <a:pt x="85" y="40"/>
                    <a:pt x="84" y="34"/>
                    <a:pt x="84" y="29"/>
                  </a:cubicBezTo>
                  <a:cubicBezTo>
                    <a:pt x="83" y="25"/>
                    <a:pt x="80" y="22"/>
                    <a:pt x="76" y="23"/>
                  </a:cubicBezTo>
                  <a:cubicBezTo>
                    <a:pt x="69" y="26"/>
                    <a:pt x="63" y="30"/>
                    <a:pt x="57" y="35"/>
                  </a:cubicBezTo>
                  <a:cubicBezTo>
                    <a:pt x="60" y="35"/>
                    <a:pt x="64" y="36"/>
                    <a:pt x="67" y="37"/>
                  </a:cubicBezTo>
                  <a:cubicBezTo>
                    <a:pt x="66" y="31"/>
                    <a:pt x="64" y="25"/>
                    <a:pt x="62" y="20"/>
                  </a:cubicBezTo>
                  <a:cubicBezTo>
                    <a:pt x="61" y="15"/>
                    <a:pt x="56" y="14"/>
                    <a:pt x="52" y="17"/>
                  </a:cubicBezTo>
                  <a:cubicBezTo>
                    <a:pt x="48" y="21"/>
                    <a:pt x="44" y="25"/>
                    <a:pt x="40" y="29"/>
                  </a:cubicBezTo>
                  <a:cubicBezTo>
                    <a:pt x="44" y="31"/>
                    <a:pt x="47" y="33"/>
                    <a:pt x="51" y="34"/>
                  </a:cubicBezTo>
                  <a:cubicBezTo>
                    <a:pt x="55" y="9"/>
                    <a:pt x="33" y="9"/>
                    <a:pt x="21" y="26"/>
                  </a:cubicBezTo>
                  <a:cubicBezTo>
                    <a:pt x="24" y="28"/>
                    <a:pt x="28" y="29"/>
                    <a:pt x="32" y="31"/>
                  </a:cubicBezTo>
                  <a:cubicBezTo>
                    <a:pt x="35" y="22"/>
                    <a:pt x="37" y="11"/>
                    <a:pt x="27" y="5"/>
                  </a:cubicBezTo>
                  <a:cubicBezTo>
                    <a:pt x="18" y="0"/>
                    <a:pt x="8" y="9"/>
                    <a:pt x="4" y="16"/>
                  </a:cubicBezTo>
                  <a:cubicBezTo>
                    <a:pt x="0" y="23"/>
                    <a:pt x="10" y="29"/>
                    <a:pt x="1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2150972" y="492210"/>
            <a:ext cx="84593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b="1" smtClean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BÀI 1: HỆ THỐNG KINH, VĨ TUYẾN. </a:t>
            </a:r>
          </a:p>
          <a:p>
            <a:pPr algn="ctr"/>
            <a:r>
              <a:rPr lang="en-US" altLang="zh-CN" sz="3600" b="1" smtClean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TỌA ĐỘ ĐỊA LÍ</a:t>
            </a:r>
            <a:endParaRPr lang="zh-CN" altLang="en-US" sz="3600" b="1" dirty="0">
              <a:solidFill>
                <a:srgbClr val="FFE88B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12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5696580" y="2959841"/>
            <a:ext cx="3942105" cy="620959"/>
            <a:chOff x="3943980" y="2338141"/>
            <a:chExt cx="3942105" cy="620959"/>
          </a:xfrm>
        </p:grpSpPr>
        <p:sp>
          <p:nvSpPr>
            <p:cNvPr id="23" name="Freeform 5"/>
            <p:cNvSpPr/>
            <p:nvPr/>
          </p:nvSpPr>
          <p:spPr bwMode="auto">
            <a:xfrm>
              <a:off x="4081792" y="2810532"/>
              <a:ext cx="3672000" cy="148568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3943980" y="2338141"/>
              <a:ext cx="394210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 Hệ thống kinh, vĩ tuyến</a:t>
              </a:r>
              <a:endParaRPr lang="zh-CN" altLang="en-US" sz="2800" dirty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5"/>
          <p:cNvGrpSpPr>
            <a:grpSpLocks noChangeAspect="1"/>
          </p:cNvGrpSpPr>
          <p:nvPr/>
        </p:nvGrpSpPr>
        <p:grpSpPr bwMode="auto">
          <a:xfrm>
            <a:off x="2568575" y="2239963"/>
            <a:ext cx="2193925" cy="2959101"/>
            <a:chOff x="1618" y="1411"/>
            <a:chExt cx="1382" cy="1864"/>
          </a:xfrm>
          <a:solidFill>
            <a:srgbClr val="FFE88B"/>
          </a:solidFill>
        </p:grpSpPr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618" y="2704"/>
              <a:ext cx="657" cy="571"/>
            </a:xfrm>
            <a:custGeom>
              <a:avLst/>
              <a:gdLst>
                <a:gd name="T0" fmla="*/ 33 w 108"/>
                <a:gd name="T1" fmla="*/ 7 h 94"/>
                <a:gd name="T2" fmla="*/ 2 w 108"/>
                <a:gd name="T3" fmla="*/ 58 h 94"/>
                <a:gd name="T4" fmla="*/ 6 w 108"/>
                <a:gd name="T5" fmla="*/ 67 h 94"/>
                <a:gd name="T6" fmla="*/ 72 w 108"/>
                <a:gd name="T7" fmla="*/ 90 h 94"/>
                <a:gd name="T8" fmla="*/ 107 w 108"/>
                <a:gd name="T9" fmla="*/ 34 h 94"/>
                <a:gd name="T10" fmla="*/ 103 w 108"/>
                <a:gd name="T11" fmla="*/ 25 h 94"/>
                <a:gd name="T12" fmla="*/ 43 w 108"/>
                <a:gd name="T13" fmla="*/ 5 h 94"/>
                <a:gd name="T14" fmla="*/ 40 w 108"/>
                <a:gd name="T15" fmla="*/ 16 h 94"/>
                <a:gd name="T16" fmla="*/ 100 w 108"/>
                <a:gd name="T17" fmla="*/ 36 h 94"/>
                <a:gd name="T18" fmla="*/ 96 w 108"/>
                <a:gd name="T19" fmla="*/ 28 h 94"/>
                <a:gd name="T20" fmla="*/ 62 w 108"/>
                <a:gd name="T21" fmla="*/ 77 h 94"/>
                <a:gd name="T22" fmla="*/ 9 w 108"/>
                <a:gd name="T23" fmla="*/ 55 h 94"/>
                <a:gd name="T24" fmla="*/ 12 w 108"/>
                <a:gd name="T25" fmla="*/ 64 h 94"/>
                <a:gd name="T26" fmla="*/ 43 w 108"/>
                <a:gd name="T27" fmla="*/ 13 h 94"/>
                <a:gd name="T28" fmla="*/ 33 w 108"/>
                <a:gd name="T29" fmla="*/ 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94">
                  <a:moveTo>
                    <a:pt x="33" y="7"/>
                  </a:moveTo>
                  <a:cubicBezTo>
                    <a:pt x="21" y="23"/>
                    <a:pt x="10" y="40"/>
                    <a:pt x="2" y="58"/>
                  </a:cubicBezTo>
                  <a:cubicBezTo>
                    <a:pt x="0" y="62"/>
                    <a:pt x="2" y="65"/>
                    <a:pt x="6" y="67"/>
                  </a:cubicBezTo>
                  <a:cubicBezTo>
                    <a:pt x="23" y="74"/>
                    <a:pt x="52" y="94"/>
                    <a:pt x="72" y="90"/>
                  </a:cubicBezTo>
                  <a:cubicBezTo>
                    <a:pt x="93" y="85"/>
                    <a:pt x="99" y="51"/>
                    <a:pt x="107" y="34"/>
                  </a:cubicBezTo>
                  <a:cubicBezTo>
                    <a:pt x="108" y="30"/>
                    <a:pt x="107" y="26"/>
                    <a:pt x="103" y="25"/>
                  </a:cubicBezTo>
                  <a:cubicBezTo>
                    <a:pt x="83" y="20"/>
                    <a:pt x="63" y="12"/>
                    <a:pt x="43" y="5"/>
                  </a:cubicBezTo>
                  <a:cubicBezTo>
                    <a:pt x="36" y="2"/>
                    <a:pt x="33" y="13"/>
                    <a:pt x="40" y="16"/>
                  </a:cubicBezTo>
                  <a:cubicBezTo>
                    <a:pt x="60" y="24"/>
                    <a:pt x="79" y="31"/>
                    <a:pt x="100" y="36"/>
                  </a:cubicBezTo>
                  <a:cubicBezTo>
                    <a:pt x="99" y="33"/>
                    <a:pt x="98" y="31"/>
                    <a:pt x="96" y="28"/>
                  </a:cubicBezTo>
                  <a:cubicBezTo>
                    <a:pt x="90" y="42"/>
                    <a:pt x="83" y="81"/>
                    <a:pt x="62" y="77"/>
                  </a:cubicBezTo>
                  <a:cubicBezTo>
                    <a:pt x="44" y="74"/>
                    <a:pt x="26" y="62"/>
                    <a:pt x="9" y="55"/>
                  </a:cubicBezTo>
                  <a:cubicBezTo>
                    <a:pt x="10" y="58"/>
                    <a:pt x="11" y="61"/>
                    <a:pt x="12" y="64"/>
                  </a:cubicBezTo>
                  <a:cubicBezTo>
                    <a:pt x="21" y="46"/>
                    <a:pt x="32" y="29"/>
                    <a:pt x="43" y="13"/>
                  </a:cubicBezTo>
                  <a:cubicBezTo>
                    <a:pt x="48" y="6"/>
                    <a:pt x="38" y="0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806" y="2765"/>
              <a:ext cx="409" cy="340"/>
            </a:xfrm>
            <a:custGeom>
              <a:avLst/>
              <a:gdLst>
                <a:gd name="T0" fmla="*/ 6 w 67"/>
                <a:gd name="T1" fmla="*/ 14 h 56"/>
                <a:gd name="T2" fmla="*/ 53 w 67"/>
                <a:gd name="T3" fmla="*/ 50 h 56"/>
                <a:gd name="T4" fmla="*/ 61 w 67"/>
                <a:gd name="T5" fmla="*/ 42 h 56"/>
                <a:gd name="T6" fmla="*/ 12 w 67"/>
                <a:gd name="T7" fmla="*/ 4 h 56"/>
                <a:gd name="T8" fmla="*/ 6 w 67"/>
                <a:gd name="T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6">
                  <a:moveTo>
                    <a:pt x="6" y="14"/>
                  </a:moveTo>
                  <a:cubicBezTo>
                    <a:pt x="22" y="26"/>
                    <a:pt x="39" y="37"/>
                    <a:pt x="53" y="50"/>
                  </a:cubicBezTo>
                  <a:cubicBezTo>
                    <a:pt x="58" y="56"/>
                    <a:pt x="67" y="47"/>
                    <a:pt x="61" y="42"/>
                  </a:cubicBezTo>
                  <a:cubicBezTo>
                    <a:pt x="46" y="27"/>
                    <a:pt x="29" y="16"/>
                    <a:pt x="12" y="4"/>
                  </a:cubicBezTo>
                  <a:cubicBezTo>
                    <a:pt x="6" y="0"/>
                    <a:pt x="0" y="10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1727" y="2874"/>
              <a:ext cx="360" cy="353"/>
            </a:xfrm>
            <a:custGeom>
              <a:avLst/>
              <a:gdLst>
                <a:gd name="T0" fmla="*/ 6 w 59"/>
                <a:gd name="T1" fmla="*/ 14 h 58"/>
                <a:gd name="T2" fmla="*/ 47 w 59"/>
                <a:gd name="T3" fmla="*/ 53 h 58"/>
                <a:gd name="T4" fmla="*/ 53 w 59"/>
                <a:gd name="T5" fmla="*/ 43 h 58"/>
                <a:gd name="T6" fmla="*/ 14 w 59"/>
                <a:gd name="T7" fmla="*/ 6 h 58"/>
                <a:gd name="T8" fmla="*/ 6 w 59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6" y="14"/>
                  </a:moveTo>
                  <a:cubicBezTo>
                    <a:pt x="19" y="28"/>
                    <a:pt x="32" y="42"/>
                    <a:pt x="47" y="53"/>
                  </a:cubicBezTo>
                  <a:cubicBezTo>
                    <a:pt x="53" y="58"/>
                    <a:pt x="59" y="48"/>
                    <a:pt x="53" y="43"/>
                  </a:cubicBezTo>
                  <a:cubicBezTo>
                    <a:pt x="39" y="32"/>
                    <a:pt x="27" y="19"/>
                    <a:pt x="14" y="6"/>
                  </a:cubicBezTo>
                  <a:cubicBezTo>
                    <a:pt x="9" y="0"/>
                    <a:pt x="0" y="9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1636" y="1411"/>
              <a:ext cx="1364" cy="1555"/>
            </a:xfrm>
            <a:custGeom>
              <a:avLst/>
              <a:gdLst>
                <a:gd name="T0" fmla="*/ 40 w 224"/>
                <a:gd name="T1" fmla="*/ 220 h 256"/>
                <a:gd name="T2" fmla="*/ 31 w 224"/>
                <a:gd name="T3" fmla="*/ 82 h 256"/>
                <a:gd name="T4" fmla="*/ 159 w 224"/>
                <a:gd name="T5" fmla="*/ 31 h 256"/>
                <a:gd name="T6" fmla="*/ 205 w 224"/>
                <a:gd name="T7" fmla="*/ 131 h 256"/>
                <a:gd name="T8" fmla="*/ 94 w 224"/>
                <a:gd name="T9" fmla="*/ 242 h 256"/>
                <a:gd name="T10" fmla="*/ 102 w 224"/>
                <a:gd name="T11" fmla="*/ 251 h 256"/>
                <a:gd name="T12" fmla="*/ 218 w 224"/>
                <a:gd name="T13" fmla="*/ 122 h 256"/>
                <a:gd name="T14" fmla="*/ 159 w 224"/>
                <a:gd name="T15" fmla="*/ 18 h 256"/>
                <a:gd name="T16" fmla="*/ 24 w 224"/>
                <a:gd name="T17" fmla="*/ 70 h 256"/>
                <a:gd name="T18" fmla="*/ 30 w 224"/>
                <a:gd name="T19" fmla="*/ 226 h 256"/>
                <a:gd name="T20" fmla="*/ 40 w 224"/>
                <a:gd name="T21" fmla="*/ 2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56">
                  <a:moveTo>
                    <a:pt x="40" y="220"/>
                  </a:moveTo>
                  <a:cubicBezTo>
                    <a:pt x="22" y="177"/>
                    <a:pt x="15" y="126"/>
                    <a:pt x="31" y="82"/>
                  </a:cubicBezTo>
                  <a:cubicBezTo>
                    <a:pt x="50" y="32"/>
                    <a:pt x="112" y="14"/>
                    <a:pt x="159" y="31"/>
                  </a:cubicBezTo>
                  <a:cubicBezTo>
                    <a:pt x="199" y="45"/>
                    <a:pt x="213" y="93"/>
                    <a:pt x="205" y="131"/>
                  </a:cubicBezTo>
                  <a:cubicBezTo>
                    <a:pt x="193" y="188"/>
                    <a:pt x="133" y="208"/>
                    <a:pt x="94" y="242"/>
                  </a:cubicBezTo>
                  <a:cubicBezTo>
                    <a:pt x="88" y="247"/>
                    <a:pt x="96" y="256"/>
                    <a:pt x="102" y="251"/>
                  </a:cubicBezTo>
                  <a:cubicBezTo>
                    <a:pt x="147" y="211"/>
                    <a:pt x="211" y="190"/>
                    <a:pt x="218" y="122"/>
                  </a:cubicBezTo>
                  <a:cubicBezTo>
                    <a:pt x="224" y="77"/>
                    <a:pt x="203" y="34"/>
                    <a:pt x="159" y="18"/>
                  </a:cubicBezTo>
                  <a:cubicBezTo>
                    <a:pt x="109" y="0"/>
                    <a:pt x="47" y="22"/>
                    <a:pt x="24" y="70"/>
                  </a:cubicBezTo>
                  <a:cubicBezTo>
                    <a:pt x="0" y="117"/>
                    <a:pt x="10" y="179"/>
                    <a:pt x="30" y="226"/>
                  </a:cubicBezTo>
                  <a:cubicBezTo>
                    <a:pt x="33" y="233"/>
                    <a:pt x="44" y="227"/>
                    <a:pt x="40" y="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1880" y="2049"/>
              <a:ext cx="261" cy="844"/>
            </a:xfrm>
            <a:custGeom>
              <a:avLst/>
              <a:gdLst>
                <a:gd name="T0" fmla="*/ 30 w 43"/>
                <a:gd name="T1" fmla="*/ 8 h 139"/>
                <a:gd name="T2" fmla="*/ 2 w 43"/>
                <a:gd name="T3" fmla="*/ 128 h 139"/>
                <a:gd name="T4" fmla="*/ 13 w 43"/>
                <a:gd name="T5" fmla="*/ 131 h 139"/>
                <a:gd name="T6" fmla="*/ 42 w 43"/>
                <a:gd name="T7" fmla="*/ 11 h 139"/>
                <a:gd name="T8" fmla="*/ 30 w 43"/>
                <a:gd name="T9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39">
                  <a:moveTo>
                    <a:pt x="30" y="8"/>
                  </a:moveTo>
                  <a:cubicBezTo>
                    <a:pt x="22" y="48"/>
                    <a:pt x="11" y="88"/>
                    <a:pt x="2" y="128"/>
                  </a:cubicBezTo>
                  <a:cubicBezTo>
                    <a:pt x="0" y="136"/>
                    <a:pt x="12" y="139"/>
                    <a:pt x="13" y="131"/>
                  </a:cubicBezTo>
                  <a:cubicBezTo>
                    <a:pt x="23" y="91"/>
                    <a:pt x="33" y="51"/>
                    <a:pt x="42" y="11"/>
                  </a:cubicBezTo>
                  <a:cubicBezTo>
                    <a:pt x="43" y="3"/>
                    <a:pt x="32" y="0"/>
                    <a:pt x="3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026" y="2182"/>
              <a:ext cx="578" cy="729"/>
            </a:xfrm>
            <a:custGeom>
              <a:avLst/>
              <a:gdLst>
                <a:gd name="T0" fmla="*/ 80 w 95"/>
                <a:gd name="T1" fmla="*/ 7 h 120"/>
                <a:gd name="T2" fmla="*/ 4 w 95"/>
                <a:gd name="T3" fmla="*/ 108 h 120"/>
                <a:gd name="T4" fmla="*/ 15 w 95"/>
                <a:gd name="T5" fmla="*/ 114 h 120"/>
                <a:gd name="T6" fmla="*/ 90 w 95"/>
                <a:gd name="T7" fmla="*/ 13 h 120"/>
                <a:gd name="T8" fmla="*/ 80 w 95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20">
                  <a:moveTo>
                    <a:pt x="80" y="7"/>
                  </a:moveTo>
                  <a:cubicBezTo>
                    <a:pt x="56" y="41"/>
                    <a:pt x="25" y="71"/>
                    <a:pt x="4" y="108"/>
                  </a:cubicBezTo>
                  <a:cubicBezTo>
                    <a:pt x="0" y="114"/>
                    <a:pt x="11" y="120"/>
                    <a:pt x="15" y="114"/>
                  </a:cubicBezTo>
                  <a:cubicBezTo>
                    <a:pt x="36" y="77"/>
                    <a:pt x="66" y="47"/>
                    <a:pt x="90" y="13"/>
                  </a:cubicBezTo>
                  <a:cubicBezTo>
                    <a:pt x="95" y="6"/>
                    <a:pt x="84" y="0"/>
                    <a:pt x="8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056" y="1964"/>
              <a:ext cx="530" cy="321"/>
            </a:xfrm>
            <a:custGeom>
              <a:avLst/>
              <a:gdLst>
                <a:gd name="T0" fmla="*/ 14 w 87"/>
                <a:gd name="T1" fmla="*/ 22 h 53"/>
                <a:gd name="T2" fmla="*/ 19 w 87"/>
                <a:gd name="T3" fmla="*/ 17 h 53"/>
                <a:gd name="T4" fmla="*/ 20 w 87"/>
                <a:gd name="T5" fmla="*/ 28 h 53"/>
                <a:gd name="T6" fmla="*/ 31 w 87"/>
                <a:gd name="T7" fmla="*/ 32 h 53"/>
                <a:gd name="T8" fmla="*/ 39 w 87"/>
                <a:gd name="T9" fmla="*/ 31 h 53"/>
                <a:gd name="T10" fmla="*/ 50 w 87"/>
                <a:gd name="T11" fmla="*/ 36 h 53"/>
                <a:gd name="T12" fmla="*/ 61 w 87"/>
                <a:gd name="T13" fmla="*/ 26 h 53"/>
                <a:gd name="T14" fmla="*/ 51 w 87"/>
                <a:gd name="T15" fmla="*/ 23 h 53"/>
                <a:gd name="T16" fmla="*/ 56 w 87"/>
                <a:gd name="T17" fmla="*/ 40 h 53"/>
                <a:gd name="T18" fmla="*/ 66 w 87"/>
                <a:gd name="T19" fmla="*/ 43 h 53"/>
                <a:gd name="T20" fmla="*/ 79 w 87"/>
                <a:gd name="T21" fmla="*/ 35 h 53"/>
                <a:gd name="T22" fmla="*/ 72 w 87"/>
                <a:gd name="T23" fmla="*/ 29 h 53"/>
                <a:gd name="T24" fmla="*/ 74 w 87"/>
                <a:gd name="T25" fmla="*/ 46 h 53"/>
                <a:gd name="T26" fmla="*/ 86 w 87"/>
                <a:gd name="T27" fmla="*/ 46 h 53"/>
                <a:gd name="T28" fmla="*/ 84 w 87"/>
                <a:gd name="T29" fmla="*/ 29 h 53"/>
                <a:gd name="T30" fmla="*/ 76 w 87"/>
                <a:gd name="T31" fmla="*/ 23 h 53"/>
                <a:gd name="T32" fmla="*/ 57 w 87"/>
                <a:gd name="T33" fmla="*/ 35 h 53"/>
                <a:gd name="T34" fmla="*/ 67 w 87"/>
                <a:gd name="T35" fmla="*/ 37 h 53"/>
                <a:gd name="T36" fmla="*/ 62 w 87"/>
                <a:gd name="T37" fmla="*/ 20 h 53"/>
                <a:gd name="T38" fmla="*/ 52 w 87"/>
                <a:gd name="T39" fmla="*/ 17 h 53"/>
                <a:gd name="T40" fmla="*/ 40 w 87"/>
                <a:gd name="T41" fmla="*/ 29 h 53"/>
                <a:gd name="T42" fmla="*/ 51 w 87"/>
                <a:gd name="T43" fmla="*/ 34 h 53"/>
                <a:gd name="T44" fmla="*/ 21 w 87"/>
                <a:gd name="T45" fmla="*/ 26 h 53"/>
                <a:gd name="T46" fmla="*/ 32 w 87"/>
                <a:gd name="T47" fmla="*/ 31 h 53"/>
                <a:gd name="T48" fmla="*/ 27 w 87"/>
                <a:gd name="T49" fmla="*/ 5 h 53"/>
                <a:gd name="T50" fmla="*/ 4 w 87"/>
                <a:gd name="T51" fmla="*/ 16 h 53"/>
                <a:gd name="T52" fmla="*/ 14 w 87"/>
                <a:gd name="T53" fmla="*/ 2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53">
                  <a:moveTo>
                    <a:pt x="14" y="22"/>
                  </a:moveTo>
                  <a:cubicBezTo>
                    <a:pt x="15" y="20"/>
                    <a:pt x="17" y="18"/>
                    <a:pt x="19" y="17"/>
                  </a:cubicBezTo>
                  <a:cubicBezTo>
                    <a:pt x="25" y="13"/>
                    <a:pt x="20" y="27"/>
                    <a:pt x="20" y="28"/>
                  </a:cubicBezTo>
                  <a:cubicBezTo>
                    <a:pt x="17" y="34"/>
                    <a:pt x="27" y="37"/>
                    <a:pt x="31" y="32"/>
                  </a:cubicBezTo>
                  <a:cubicBezTo>
                    <a:pt x="32" y="31"/>
                    <a:pt x="41" y="19"/>
                    <a:pt x="39" y="31"/>
                  </a:cubicBezTo>
                  <a:cubicBezTo>
                    <a:pt x="38" y="38"/>
                    <a:pt x="46" y="41"/>
                    <a:pt x="50" y="36"/>
                  </a:cubicBezTo>
                  <a:cubicBezTo>
                    <a:pt x="53" y="31"/>
                    <a:pt x="57" y="29"/>
                    <a:pt x="61" y="26"/>
                  </a:cubicBezTo>
                  <a:cubicBezTo>
                    <a:pt x="58" y="25"/>
                    <a:pt x="54" y="24"/>
                    <a:pt x="51" y="23"/>
                  </a:cubicBezTo>
                  <a:cubicBezTo>
                    <a:pt x="53" y="29"/>
                    <a:pt x="54" y="35"/>
                    <a:pt x="56" y="40"/>
                  </a:cubicBezTo>
                  <a:cubicBezTo>
                    <a:pt x="57" y="45"/>
                    <a:pt x="62" y="46"/>
                    <a:pt x="66" y="43"/>
                  </a:cubicBezTo>
                  <a:cubicBezTo>
                    <a:pt x="70" y="40"/>
                    <a:pt x="74" y="36"/>
                    <a:pt x="79" y="35"/>
                  </a:cubicBezTo>
                  <a:cubicBezTo>
                    <a:pt x="77" y="33"/>
                    <a:pt x="74" y="31"/>
                    <a:pt x="72" y="29"/>
                  </a:cubicBezTo>
                  <a:cubicBezTo>
                    <a:pt x="72" y="34"/>
                    <a:pt x="73" y="40"/>
                    <a:pt x="74" y="46"/>
                  </a:cubicBezTo>
                  <a:cubicBezTo>
                    <a:pt x="75" y="53"/>
                    <a:pt x="87" y="53"/>
                    <a:pt x="86" y="46"/>
                  </a:cubicBezTo>
                  <a:cubicBezTo>
                    <a:pt x="85" y="40"/>
                    <a:pt x="84" y="34"/>
                    <a:pt x="84" y="29"/>
                  </a:cubicBezTo>
                  <a:cubicBezTo>
                    <a:pt x="83" y="25"/>
                    <a:pt x="80" y="22"/>
                    <a:pt x="76" y="23"/>
                  </a:cubicBezTo>
                  <a:cubicBezTo>
                    <a:pt x="69" y="26"/>
                    <a:pt x="63" y="30"/>
                    <a:pt x="57" y="35"/>
                  </a:cubicBezTo>
                  <a:cubicBezTo>
                    <a:pt x="60" y="35"/>
                    <a:pt x="64" y="36"/>
                    <a:pt x="67" y="37"/>
                  </a:cubicBezTo>
                  <a:cubicBezTo>
                    <a:pt x="66" y="31"/>
                    <a:pt x="64" y="25"/>
                    <a:pt x="62" y="20"/>
                  </a:cubicBezTo>
                  <a:cubicBezTo>
                    <a:pt x="61" y="15"/>
                    <a:pt x="56" y="14"/>
                    <a:pt x="52" y="17"/>
                  </a:cubicBezTo>
                  <a:cubicBezTo>
                    <a:pt x="48" y="21"/>
                    <a:pt x="44" y="25"/>
                    <a:pt x="40" y="29"/>
                  </a:cubicBezTo>
                  <a:cubicBezTo>
                    <a:pt x="44" y="31"/>
                    <a:pt x="47" y="33"/>
                    <a:pt x="51" y="34"/>
                  </a:cubicBezTo>
                  <a:cubicBezTo>
                    <a:pt x="55" y="9"/>
                    <a:pt x="33" y="9"/>
                    <a:pt x="21" y="26"/>
                  </a:cubicBezTo>
                  <a:cubicBezTo>
                    <a:pt x="24" y="28"/>
                    <a:pt x="28" y="29"/>
                    <a:pt x="32" y="31"/>
                  </a:cubicBezTo>
                  <a:cubicBezTo>
                    <a:pt x="35" y="22"/>
                    <a:pt x="37" y="11"/>
                    <a:pt x="27" y="5"/>
                  </a:cubicBezTo>
                  <a:cubicBezTo>
                    <a:pt x="18" y="0"/>
                    <a:pt x="8" y="9"/>
                    <a:pt x="4" y="16"/>
                  </a:cubicBezTo>
                  <a:cubicBezTo>
                    <a:pt x="0" y="23"/>
                    <a:pt x="10" y="29"/>
                    <a:pt x="1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2150972" y="492210"/>
            <a:ext cx="84593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b="1" smtClean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BÀI 1: HỆ THỐNG KINH, VĨ TUYẾN. </a:t>
            </a:r>
          </a:p>
          <a:p>
            <a:pPr algn="ctr"/>
            <a:r>
              <a:rPr lang="en-US" altLang="zh-CN" sz="3600" b="1" smtClean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TỌA ĐỘ ĐỊA LÍ</a:t>
            </a:r>
            <a:endParaRPr lang="zh-CN" altLang="en-US" sz="3600" b="1" dirty="0">
              <a:solidFill>
                <a:srgbClr val="FFE88B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70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63139" y="1721670"/>
            <a:ext cx="5671702" cy="3716580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58893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1" y="610692"/>
            <a:ext cx="6486634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407454" y="496392"/>
              <a:ext cx="406773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Hệ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thống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kinh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vĩ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tuyến</a:t>
              </a:r>
              <a:endParaRPr lang="zh-CN" altLang="en-US" sz="3200" dirty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2" name="矩形 101"/>
          <p:cNvSpPr/>
          <p:nvPr/>
        </p:nvSpPr>
        <p:spPr>
          <a:xfrm>
            <a:off x="998154" y="2502323"/>
            <a:ext cx="4363685" cy="18651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400" b="1" i="1" smtClean="0">
                <a:solidFill>
                  <a:prstClr val="white"/>
                </a:solidFill>
                <a:latin typeface="Times New Roman" pitchFamily="18" charset="0"/>
                <a:ea typeface="汉仪喵魂体W" panose="00020600040101010101" pitchFamily="18" charset="-122"/>
                <a:cs typeface="Times New Roman" pitchFamily="18" charset="0"/>
              </a:rPr>
              <a:t>Quả Địa Cầu là mô hình thu nhỏ của Trái Đất. Trên quả Địa Cầu, có thể hiện cực Bắc, cực Nam và hệ thống kinh, vĩ tuyến.</a:t>
            </a:r>
            <a:endParaRPr lang="zh-CN" altLang="en-US" sz="2400" b="1" i="1" dirty="0">
              <a:solidFill>
                <a:prstClr val="white"/>
              </a:solidFill>
              <a:latin typeface="Times New Roman" pitchFamily="18" charset="0"/>
              <a:ea typeface="汉仪喵魂体W" panose="00020600040101010101" pitchFamily="18" charset="-122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947" y="1181555"/>
            <a:ext cx="5296876" cy="529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4" name="TextBox 103"/>
          <p:cNvSpPr txBox="1"/>
          <p:nvPr/>
        </p:nvSpPr>
        <p:spPr>
          <a:xfrm>
            <a:off x="332509" y="5402625"/>
            <a:ext cx="61984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70C0"/>
                </a:solidFill>
                <a:latin typeface="Times New Roman"/>
                <a:ea typeface="Calibri"/>
              </a:rPr>
              <a:t>? Em hãy nhận xét về hình dạng quả Địa </a:t>
            </a:r>
            <a:r>
              <a:rPr lang="en-US" sz="3600" b="1" smtClean="0">
                <a:solidFill>
                  <a:srgbClr val="0070C0"/>
                </a:solidFill>
                <a:latin typeface="Times New Roman"/>
                <a:ea typeface="Calibri"/>
              </a:rPr>
              <a:t>Cầu</a:t>
            </a:r>
            <a:endParaRPr lang="en-US" sz="36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994821" y="610692"/>
            <a:ext cx="6486634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407454" y="496392"/>
              <a:ext cx="406773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Hệ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thống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kinh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vĩ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tuyến</a:t>
              </a:r>
              <a:endParaRPr lang="zh-CN" altLang="en-US" sz="3200" dirty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769" y="1341913"/>
            <a:ext cx="6590805" cy="5261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7" name="Rectangle 96"/>
          <p:cNvSpPr/>
          <p:nvPr/>
        </p:nvSpPr>
        <p:spPr>
          <a:xfrm>
            <a:off x="292925" y="1301426"/>
            <a:ext cx="4920343" cy="5264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Quan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sát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2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đọc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thông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tin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mục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1,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hãy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1.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Xác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định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đường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tuyến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gốc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vĩ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tuyến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gốc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Cho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biết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tuyến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tây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tuyến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đông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vĩ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tuyến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bắc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vĩ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tuyến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nam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2. So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sánh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độ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dài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đường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tuyến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nhau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độ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dài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đường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vĩ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tuyến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nhau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en-US" sz="2800" dirty="0">
              <a:solidFill>
                <a:srgbClr val="0070C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95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994821" y="610692"/>
            <a:ext cx="6486634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407454" y="496392"/>
              <a:ext cx="406773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 Hệ thống kinh, vĩ tuyến</a:t>
              </a:r>
              <a:endParaRPr lang="zh-CN" altLang="en-US" sz="3200" dirty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769" y="1341913"/>
            <a:ext cx="6590805" cy="5261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56582"/>
              </p:ext>
            </p:extLst>
          </p:nvPr>
        </p:nvGraphicFramePr>
        <p:xfrm>
          <a:off x="359562" y="1881968"/>
          <a:ext cx="4651825" cy="4637584"/>
        </p:xfrm>
        <a:graphic>
          <a:graphicData uri="http://schemas.openxmlformats.org/drawingml/2006/table">
            <a:tbl>
              <a:tblPr firstRow="1" firstCol="1" bandRow="1"/>
              <a:tblGrid>
                <a:gridCol w="23254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263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1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Kinh tuyến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Vĩ tuyến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31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Khái niệm:.....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Khái niệm:.....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31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KT gốc:.....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VT gốc:.....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431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KT Tây:.....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VT Bắc:.....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431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KT Đông:.....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VT Nam:.....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431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 sánh độ dài các đường KT:.....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So sánh độ dài các đường VT:.....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76913" y="1403468"/>
            <a:ext cx="35269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PHIẾU HỌC TẬP SỐ 1</a:t>
            </a: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9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270446" y="-125558"/>
            <a:ext cx="6486634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407454" y="496392"/>
              <a:ext cx="406773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Hệ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thống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kinh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vĩ</a:t>
              </a:r>
              <a:r>
                <a:rPr lang="en-US" altLang="zh-CN" sz="3200" dirty="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tuyến</a:t>
              </a:r>
              <a:endParaRPr lang="zh-CN" altLang="en-US" sz="3200" dirty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923383"/>
              </p:ext>
            </p:extLst>
          </p:nvPr>
        </p:nvGraphicFramePr>
        <p:xfrm>
          <a:off x="270445" y="719666"/>
          <a:ext cx="11640508" cy="551685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571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631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201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001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40701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Kinh</a:t>
                      </a:r>
                      <a:r>
                        <a:rPr lang="en-US" sz="2400" baseline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tuyến</a:t>
                      </a:r>
                      <a:endParaRPr lang="en-US" sz="2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Vĩ</a:t>
                      </a:r>
                      <a:r>
                        <a:rPr lang="en-US" sz="2400" baseline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tuyến</a:t>
                      </a:r>
                      <a:endParaRPr lang="en-US" sz="2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0701"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Khái niệm: </a:t>
                      </a:r>
                      <a:endParaRPr lang="en-US" sz="2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2400" i="1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Khái niệm:</a:t>
                      </a:r>
                    </a:p>
                    <a:p>
                      <a:endParaRPr lang="en-US" sz="240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0701"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KT gốc: </a:t>
                      </a:r>
                      <a:endParaRPr lang="en-US" sz="2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2400" i="1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VT gốc: </a:t>
                      </a:r>
                      <a:endParaRPr lang="en-US" sz="2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i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40701"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KT Tây: </a:t>
                      </a:r>
                      <a:endParaRPr lang="en-US" sz="2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i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VT Bắc: </a:t>
                      </a:r>
                      <a:endParaRPr lang="en-US" sz="2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40701"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KT Đông: </a:t>
                      </a:r>
                      <a:endParaRPr lang="en-US" sz="2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VT Nam: </a:t>
                      </a:r>
                      <a:endParaRPr lang="en-US" sz="2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65328">
                <a:tc>
                  <a:txBody>
                    <a:bodyPr/>
                    <a:lstStyle/>
                    <a:p>
                      <a:r>
                        <a:rPr lang="vi-VN" sz="240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So sánh độ dài các đường KT: </a:t>
                      </a:r>
                      <a:endParaRPr lang="en-US" sz="2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240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So sánh độ dài các đường VT: </a:t>
                      </a:r>
                      <a:endParaRPr lang="en-US" sz="2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363192" y="1638798"/>
            <a:ext cx="3657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400" i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KT là nửa đường tròn nối 2 cực trên bề mặt quả Địa Cầu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63192" y="2766959"/>
            <a:ext cx="3645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nl-NL" sz="2400" i="1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0</a:t>
            </a:r>
            <a:r>
              <a:rPr lang="nl-NL" sz="2400" i="1" baseline="30000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0</a:t>
            </a:r>
            <a:r>
              <a:rPr lang="vi-VN" sz="2400" i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(đi qua đài thiên văn Grin-uých, Anh)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75067" y="3610106"/>
            <a:ext cx="3645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400" i="1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những KT nằm bên trái KT gốc</a:t>
            </a:r>
            <a:endParaRPr lang="en-US" sz="2400" i="1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1317" y="4382008"/>
            <a:ext cx="3657597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2400" i="1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những KT nằm bên phải KT gốc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63192" y="5237030"/>
            <a:ext cx="3645722" cy="483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2400" i="1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bằng nhau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34597" y="1484423"/>
            <a:ext cx="3740728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2400" i="1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VT là vòng tròn bao quanh quả Địa Cầu và vuông góc với KT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87100" y="2766959"/>
            <a:ext cx="332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nl-NL" sz="2400" i="1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0</a:t>
            </a:r>
            <a:r>
              <a:rPr lang="nl-NL" sz="2400" i="1" baseline="30000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0 </a:t>
            </a:r>
            <a:r>
              <a:rPr lang="nl-NL" sz="2400" i="1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(xích đạo)</a:t>
            </a:r>
            <a:endParaRPr lang="en-US" sz="2400" i="1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10847" y="3538581"/>
            <a:ext cx="3740728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2400" i="1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những vĩ tuyến nằm từ xích đạo đến cực Bắc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46476" y="4417633"/>
            <a:ext cx="3728849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2400" i="1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những vĩ tuyến nằm từ xích đạo đến cực Nam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34602" y="5296405"/>
            <a:ext cx="3740723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2400" i="1">
                <a:solidFill>
                  <a:prstClr val="white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giảm dần từ xích đạo về 2 cực</a:t>
            </a:r>
          </a:p>
        </p:txBody>
      </p:sp>
    </p:spTree>
    <p:extLst>
      <p:ext uri="{BB962C8B-B14F-4D97-AF65-F5344CB8AC3E}">
        <p14:creationId xmlns:p14="http://schemas.microsoft.com/office/powerpoint/2010/main" val="88307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4925817" y="3905866"/>
            <a:ext cx="5483617" cy="573459"/>
            <a:chOff x="3173217" y="2385641"/>
            <a:chExt cx="5483617" cy="573459"/>
          </a:xfrm>
        </p:grpSpPr>
        <p:sp>
          <p:nvSpPr>
            <p:cNvPr id="28" name="Freeform 5"/>
            <p:cNvSpPr/>
            <p:nvPr/>
          </p:nvSpPr>
          <p:spPr bwMode="auto">
            <a:xfrm>
              <a:off x="4081792" y="2810532"/>
              <a:ext cx="3672000" cy="148568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solidFill>
                  <a:prstClr val="black"/>
                </a:solidFill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3173217" y="2385641"/>
              <a:ext cx="54836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smtClean="0">
                  <a:solidFill>
                    <a:prstClr val="white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2. Kinh độ, vĩ độ và tọa độ địa lí</a:t>
              </a:r>
              <a:endParaRPr lang="zh-CN" altLang="en-US" sz="2800">
                <a:solidFill>
                  <a:prstClr val="white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19" name="Group 15"/>
          <p:cNvGrpSpPr>
            <a:grpSpLocks noChangeAspect="1"/>
          </p:cNvGrpSpPr>
          <p:nvPr/>
        </p:nvGrpSpPr>
        <p:grpSpPr bwMode="auto">
          <a:xfrm>
            <a:off x="2568575" y="2239963"/>
            <a:ext cx="2193925" cy="2959101"/>
            <a:chOff x="1618" y="1411"/>
            <a:chExt cx="1382" cy="1864"/>
          </a:xfrm>
          <a:solidFill>
            <a:srgbClr val="FFE88B"/>
          </a:solidFill>
        </p:grpSpPr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618" y="2704"/>
              <a:ext cx="657" cy="571"/>
            </a:xfrm>
            <a:custGeom>
              <a:avLst/>
              <a:gdLst>
                <a:gd name="T0" fmla="*/ 33 w 108"/>
                <a:gd name="T1" fmla="*/ 7 h 94"/>
                <a:gd name="T2" fmla="*/ 2 w 108"/>
                <a:gd name="T3" fmla="*/ 58 h 94"/>
                <a:gd name="T4" fmla="*/ 6 w 108"/>
                <a:gd name="T5" fmla="*/ 67 h 94"/>
                <a:gd name="T6" fmla="*/ 72 w 108"/>
                <a:gd name="T7" fmla="*/ 90 h 94"/>
                <a:gd name="T8" fmla="*/ 107 w 108"/>
                <a:gd name="T9" fmla="*/ 34 h 94"/>
                <a:gd name="T10" fmla="*/ 103 w 108"/>
                <a:gd name="T11" fmla="*/ 25 h 94"/>
                <a:gd name="T12" fmla="*/ 43 w 108"/>
                <a:gd name="T13" fmla="*/ 5 h 94"/>
                <a:gd name="T14" fmla="*/ 40 w 108"/>
                <a:gd name="T15" fmla="*/ 16 h 94"/>
                <a:gd name="T16" fmla="*/ 100 w 108"/>
                <a:gd name="T17" fmla="*/ 36 h 94"/>
                <a:gd name="T18" fmla="*/ 96 w 108"/>
                <a:gd name="T19" fmla="*/ 28 h 94"/>
                <a:gd name="T20" fmla="*/ 62 w 108"/>
                <a:gd name="T21" fmla="*/ 77 h 94"/>
                <a:gd name="T22" fmla="*/ 9 w 108"/>
                <a:gd name="T23" fmla="*/ 55 h 94"/>
                <a:gd name="T24" fmla="*/ 12 w 108"/>
                <a:gd name="T25" fmla="*/ 64 h 94"/>
                <a:gd name="T26" fmla="*/ 43 w 108"/>
                <a:gd name="T27" fmla="*/ 13 h 94"/>
                <a:gd name="T28" fmla="*/ 33 w 108"/>
                <a:gd name="T29" fmla="*/ 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94">
                  <a:moveTo>
                    <a:pt x="33" y="7"/>
                  </a:moveTo>
                  <a:cubicBezTo>
                    <a:pt x="21" y="23"/>
                    <a:pt x="10" y="40"/>
                    <a:pt x="2" y="58"/>
                  </a:cubicBezTo>
                  <a:cubicBezTo>
                    <a:pt x="0" y="62"/>
                    <a:pt x="2" y="65"/>
                    <a:pt x="6" y="67"/>
                  </a:cubicBezTo>
                  <a:cubicBezTo>
                    <a:pt x="23" y="74"/>
                    <a:pt x="52" y="94"/>
                    <a:pt x="72" y="90"/>
                  </a:cubicBezTo>
                  <a:cubicBezTo>
                    <a:pt x="93" y="85"/>
                    <a:pt x="99" y="51"/>
                    <a:pt x="107" y="34"/>
                  </a:cubicBezTo>
                  <a:cubicBezTo>
                    <a:pt x="108" y="30"/>
                    <a:pt x="107" y="26"/>
                    <a:pt x="103" y="25"/>
                  </a:cubicBezTo>
                  <a:cubicBezTo>
                    <a:pt x="83" y="20"/>
                    <a:pt x="63" y="12"/>
                    <a:pt x="43" y="5"/>
                  </a:cubicBezTo>
                  <a:cubicBezTo>
                    <a:pt x="36" y="2"/>
                    <a:pt x="33" y="13"/>
                    <a:pt x="40" y="16"/>
                  </a:cubicBezTo>
                  <a:cubicBezTo>
                    <a:pt x="60" y="24"/>
                    <a:pt x="79" y="31"/>
                    <a:pt x="100" y="36"/>
                  </a:cubicBezTo>
                  <a:cubicBezTo>
                    <a:pt x="99" y="33"/>
                    <a:pt x="98" y="31"/>
                    <a:pt x="96" y="28"/>
                  </a:cubicBezTo>
                  <a:cubicBezTo>
                    <a:pt x="90" y="42"/>
                    <a:pt x="83" y="81"/>
                    <a:pt x="62" y="77"/>
                  </a:cubicBezTo>
                  <a:cubicBezTo>
                    <a:pt x="44" y="74"/>
                    <a:pt x="26" y="62"/>
                    <a:pt x="9" y="55"/>
                  </a:cubicBezTo>
                  <a:cubicBezTo>
                    <a:pt x="10" y="58"/>
                    <a:pt x="11" y="61"/>
                    <a:pt x="12" y="64"/>
                  </a:cubicBezTo>
                  <a:cubicBezTo>
                    <a:pt x="21" y="46"/>
                    <a:pt x="32" y="29"/>
                    <a:pt x="43" y="13"/>
                  </a:cubicBezTo>
                  <a:cubicBezTo>
                    <a:pt x="48" y="6"/>
                    <a:pt x="38" y="0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806" y="2765"/>
              <a:ext cx="409" cy="340"/>
            </a:xfrm>
            <a:custGeom>
              <a:avLst/>
              <a:gdLst>
                <a:gd name="T0" fmla="*/ 6 w 67"/>
                <a:gd name="T1" fmla="*/ 14 h 56"/>
                <a:gd name="T2" fmla="*/ 53 w 67"/>
                <a:gd name="T3" fmla="*/ 50 h 56"/>
                <a:gd name="T4" fmla="*/ 61 w 67"/>
                <a:gd name="T5" fmla="*/ 42 h 56"/>
                <a:gd name="T6" fmla="*/ 12 w 67"/>
                <a:gd name="T7" fmla="*/ 4 h 56"/>
                <a:gd name="T8" fmla="*/ 6 w 67"/>
                <a:gd name="T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6">
                  <a:moveTo>
                    <a:pt x="6" y="14"/>
                  </a:moveTo>
                  <a:cubicBezTo>
                    <a:pt x="22" y="26"/>
                    <a:pt x="39" y="37"/>
                    <a:pt x="53" y="50"/>
                  </a:cubicBezTo>
                  <a:cubicBezTo>
                    <a:pt x="58" y="56"/>
                    <a:pt x="67" y="47"/>
                    <a:pt x="61" y="42"/>
                  </a:cubicBezTo>
                  <a:cubicBezTo>
                    <a:pt x="46" y="27"/>
                    <a:pt x="29" y="16"/>
                    <a:pt x="12" y="4"/>
                  </a:cubicBezTo>
                  <a:cubicBezTo>
                    <a:pt x="6" y="0"/>
                    <a:pt x="0" y="10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1727" y="2874"/>
              <a:ext cx="360" cy="353"/>
            </a:xfrm>
            <a:custGeom>
              <a:avLst/>
              <a:gdLst>
                <a:gd name="T0" fmla="*/ 6 w 59"/>
                <a:gd name="T1" fmla="*/ 14 h 58"/>
                <a:gd name="T2" fmla="*/ 47 w 59"/>
                <a:gd name="T3" fmla="*/ 53 h 58"/>
                <a:gd name="T4" fmla="*/ 53 w 59"/>
                <a:gd name="T5" fmla="*/ 43 h 58"/>
                <a:gd name="T6" fmla="*/ 14 w 59"/>
                <a:gd name="T7" fmla="*/ 6 h 58"/>
                <a:gd name="T8" fmla="*/ 6 w 59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6" y="14"/>
                  </a:moveTo>
                  <a:cubicBezTo>
                    <a:pt x="19" y="28"/>
                    <a:pt x="32" y="42"/>
                    <a:pt x="47" y="53"/>
                  </a:cubicBezTo>
                  <a:cubicBezTo>
                    <a:pt x="53" y="58"/>
                    <a:pt x="59" y="48"/>
                    <a:pt x="53" y="43"/>
                  </a:cubicBezTo>
                  <a:cubicBezTo>
                    <a:pt x="39" y="32"/>
                    <a:pt x="27" y="19"/>
                    <a:pt x="14" y="6"/>
                  </a:cubicBezTo>
                  <a:cubicBezTo>
                    <a:pt x="9" y="0"/>
                    <a:pt x="0" y="9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1636" y="1411"/>
              <a:ext cx="1364" cy="1555"/>
            </a:xfrm>
            <a:custGeom>
              <a:avLst/>
              <a:gdLst>
                <a:gd name="T0" fmla="*/ 40 w 224"/>
                <a:gd name="T1" fmla="*/ 220 h 256"/>
                <a:gd name="T2" fmla="*/ 31 w 224"/>
                <a:gd name="T3" fmla="*/ 82 h 256"/>
                <a:gd name="T4" fmla="*/ 159 w 224"/>
                <a:gd name="T5" fmla="*/ 31 h 256"/>
                <a:gd name="T6" fmla="*/ 205 w 224"/>
                <a:gd name="T7" fmla="*/ 131 h 256"/>
                <a:gd name="T8" fmla="*/ 94 w 224"/>
                <a:gd name="T9" fmla="*/ 242 h 256"/>
                <a:gd name="T10" fmla="*/ 102 w 224"/>
                <a:gd name="T11" fmla="*/ 251 h 256"/>
                <a:gd name="T12" fmla="*/ 218 w 224"/>
                <a:gd name="T13" fmla="*/ 122 h 256"/>
                <a:gd name="T14" fmla="*/ 159 w 224"/>
                <a:gd name="T15" fmla="*/ 18 h 256"/>
                <a:gd name="T16" fmla="*/ 24 w 224"/>
                <a:gd name="T17" fmla="*/ 70 h 256"/>
                <a:gd name="T18" fmla="*/ 30 w 224"/>
                <a:gd name="T19" fmla="*/ 226 h 256"/>
                <a:gd name="T20" fmla="*/ 40 w 224"/>
                <a:gd name="T21" fmla="*/ 2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56">
                  <a:moveTo>
                    <a:pt x="40" y="220"/>
                  </a:moveTo>
                  <a:cubicBezTo>
                    <a:pt x="22" y="177"/>
                    <a:pt x="15" y="126"/>
                    <a:pt x="31" y="82"/>
                  </a:cubicBezTo>
                  <a:cubicBezTo>
                    <a:pt x="50" y="32"/>
                    <a:pt x="112" y="14"/>
                    <a:pt x="159" y="31"/>
                  </a:cubicBezTo>
                  <a:cubicBezTo>
                    <a:pt x="199" y="45"/>
                    <a:pt x="213" y="93"/>
                    <a:pt x="205" y="131"/>
                  </a:cubicBezTo>
                  <a:cubicBezTo>
                    <a:pt x="193" y="188"/>
                    <a:pt x="133" y="208"/>
                    <a:pt x="94" y="242"/>
                  </a:cubicBezTo>
                  <a:cubicBezTo>
                    <a:pt x="88" y="247"/>
                    <a:pt x="96" y="256"/>
                    <a:pt x="102" y="251"/>
                  </a:cubicBezTo>
                  <a:cubicBezTo>
                    <a:pt x="147" y="211"/>
                    <a:pt x="211" y="190"/>
                    <a:pt x="218" y="122"/>
                  </a:cubicBezTo>
                  <a:cubicBezTo>
                    <a:pt x="224" y="77"/>
                    <a:pt x="203" y="34"/>
                    <a:pt x="159" y="18"/>
                  </a:cubicBezTo>
                  <a:cubicBezTo>
                    <a:pt x="109" y="0"/>
                    <a:pt x="47" y="22"/>
                    <a:pt x="24" y="70"/>
                  </a:cubicBezTo>
                  <a:cubicBezTo>
                    <a:pt x="0" y="117"/>
                    <a:pt x="10" y="179"/>
                    <a:pt x="30" y="226"/>
                  </a:cubicBezTo>
                  <a:cubicBezTo>
                    <a:pt x="33" y="233"/>
                    <a:pt x="44" y="227"/>
                    <a:pt x="40" y="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1880" y="2049"/>
              <a:ext cx="261" cy="844"/>
            </a:xfrm>
            <a:custGeom>
              <a:avLst/>
              <a:gdLst>
                <a:gd name="T0" fmla="*/ 30 w 43"/>
                <a:gd name="T1" fmla="*/ 8 h 139"/>
                <a:gd name="T2" fmla="*/ 2 w 43"/>
                <a:gd name="T3" fmla="*/ 128 h 139"/>
                <a:gd name="T4" fmla="*/ 13 w 43"/>
                <a:gd name="T5" fmla="*/ 131 h 139"/>
                <a:gd name="T6" fmla="*/ 42 w 43"/>
                <a:gd name="T7" fmla="*/ 11 h 139"/>
                <a:gd name="T8" fmla="*/ 30 w 43"/>
                <a:gd name="T9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39">
                  <a:moveTo>
                    <a:pt x="30" y="8"/>
                  </a:moveTo>
                  <a:cubicBezTo>
                    <a:pt x="22" y="48"/>
                    <a:pt x="11" y="88"/>
                    <a:pt x="2" y="128"/>
                  </a:cubicBezTo>
                  <a:cubicBezTo>
                    <a:pt x="0" y="136"/>
                    <a:pt x="12" y="139"/>
                    <a:pt x="13" y="131"/>
                  </a:cubicBezTo>
                  <a:cubicBezTo>
                    <a:pt x="23" y="91"/>
                    <a:pt x="33" y="51"/>
                    <a:pt x="42" y="11"/>
                  </a:cubicBezTo>
                  <a:cubicBezTo>
                    <a:pt x="43" y="3"/>
                    <a:pt x="32" y="0"/>
                    <a:pt x="3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026" y="2182"/>
              <a:ext cx="578" cy="729"/>
            </a:xfrm>
            <a:custGeom>
              <a:avLst/>
              <a:gdLst>
                <a:gd name="T0" fmla="*/ 80 w 95"/>
                <a:gd name="T1" fmla="*/ 7 h 120"/>
                <a:gd name="T2" fmla="*/ 4 w 95"/>
                <a:gd name="T3" fmla="*/ 108 h 120"/>
                <a:gd name="T4" fmla="*/ 15 w 95"/>
                <a:gd name="T5" fmla="*/ 114 h 120"/>
                <a:gd name="T6" fmla="*/ 90 w 95"/>
                <a:gd name="T7" fmla="*/ 13 h 120"/>
                <a:gd name="T8" fmla="*/ 80 w 95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20">
                  <a:moveTo>
                    <a:pt x="80" y="7"/>
                  </a:moveTo>
                  <a:cubicBezTo>
                    <a:pt x="56" y="41"/>
                    <a:pt x="25" y="71"/>
                    <a:pt x="4" y="108"/>
                  </a:cubicBezTo>
                  <a:cubicBezTo>
                    <a:pt x="0" y="114"/>
                    <a:pt x="11" y="120"/>
                    <a:pt x="15" y="114"/>
                  </a:cubicBezTo>
                  <a:cubicBezTo>
                    <a:pt x="36" y="77"/>
                    <a:pt x="66" y="47"/>
                    <a:pt x="90" y="13"/>
                  </a:cubicBezTo>
                  <a:cubicBezTo>
                    <a:pt x="95" y="6"/>
                    <a:pt x="84" y="0"/>
                    <a:pt x="8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056" y="1964"/>
              <a:ext cx="530" cy="321"/>
            </a:xfrm>
            <a:custGeom>
              <a:avLst/>
              <a:gdLst>
                <a:gd name="T0" fmla="*/ 14 w 87"/>
                <a:gd name="T1" fmla="*/ 22 h 53"/>
                <a:gd name="T2" fmla="*/ 19 w 87"/>
                <a:gd name="T3" fmla="*/ 17 h 53"/>
                <a:gd name="T4" fmla="*/ 20 w 87"/>
                <a:gd name="T5" fmla="*/ 28 h 53"/>
                <a:gd name="T6" fmla="*/ 31 w 87"/>
                <a:gd name="T7" fmla="*/ 32 h 53"/>
                <a:gd name="T8" fmla="*/ 39 w 87"/>
                <a:gd name="T9" fmla="*/ 31 h 53"/>
                <a:gd name="T10" fmla="*/ 50 w 87"/>
                <a:gd name="T11" fmla="*/ 36 h 53"/>
                <a:gd name="T12" fmla="*/ 61 w 87"/>
                <a:gd name="T13" fmla="*/ 26 h 53"/>
                <a:gd name="T14" fmla="*/ 51 w 87"/>
                <a:gd name="T15" fmla="*/ 23 h 53"/>
                <a:gd name="T16" fmla="*/ 56 w 87"/>
                <a:gd name="T17" fmla="*/ 40 h 53"/>
                <a:gd name="T18" fmla="*/ 66 w 87"/>
                <a:gd name="T19" fmla="*/ 43 h 53"/>
                <a:gd name="T20" fmla="*/ 79 w 87"/>
                <a:gd name="T21" fmla="*/ 35 h 53"/>
                <a:gd name="T22" fmla="*/ 72 w 87"/>
                <a:gd name="T23" fmla="*/ 29 h 53"/>
                <a:gd name="T24" fmla="*/ 74 w 87"/>
                <a:gd name="T25" fmla="*/ 46 h 53"/>
                <a:gd name="T26" fmla="*/ 86 w 87"/>
                <a:gd name="T27" fmla="*/ 46 h 53"/>
                <a:gd name="T28" fmla="*/ 84 w 87"/>
                <a:gd name="T29" fmla="*/ 29 h 53"/>
                <a:gd name="T30" fmla="*/ 76 w 87"/>
                <a:gd name="T31" fmla="*/ 23 h 53"/>
                <a:gd name="T32" fmla="*/ 57 w 87"/>
                <a:gd name="T33" fmla="*/ 35 h 53"/>
                <a:gd name="T34" fmla="*/ 67 w 87"/>
                <a:gd name="T35" fmla="*/ 37 h 53"/>
                <a:gd name="T36" fmla="*/ 62 w 87"/>
                <a:gd name="T37" fmla="*/ 20 h 53"/>
                <a:gd name="T38" fmla="*/ 52 w 87"/>
                <a:gd name="T39" fmla="*/ 17 h 53"/>
                <a:gd name="T40" fmla="*/ 40 w 87"/>
                <a:gd name="T41" fmla="*/ 29 h 53"/>
                <a:gd name="T42" fmla="*/ 51 w 87"/>
                <a:gd name="T43" fmla="*/ 34 h 53"/>
                <a:gd name="T44" fmla="*/ 21 w 87"/>
                <a:gd name="T45" fmla="*/ 26 h 53"/>
                <a:gd name="T46" fmla="*/ 32 w 87"/>
                <a:gd name="T47" fmla="*/ 31 h 53"/>
                <a:gd name="T48" fmla="*/ 27 w 87"/>
                <a:gd name="T49" fmla="*/ 5 h 53"/>
                <a:gd name="T50" fmla="*/ 4 w 87"/>
                <a:gd name="T51" fmla="*/ 16 h 53"/>
                <a:gd name="T52" fmla="*/ 14 w 87"/>
                <a:gd name="T53" fmla="*/ 2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53">
                  <a:moveTo>
                    <a:pt x="14" y="22"/>
                  </a:moveTo>
                  <a:cubicBezTo>
                    <a:pt x="15" y="20"/>
                    <a:pt x="17" y="18"/>
                    <a:pt x="19" y="17"/>
                  </a:cubicBezTo>
                  <a:cubicBezTo>
                    <a:pt x="25" y="13"/>
                    <a:pt x="20" y="27"/>
                    <a:pt x="20" y="28"/>
                  </a:cubicBezTo>
                  <a:cubicBezTo>
                    <a:pt x="17" y="34"/>
                    <a:pt x="27" y="37"/>
                    <a:pt x="31" y="32"/>
                  </a:cubicBezTo>
                  <a:cubicBezTo>
                    <a:pt x="32" y="31"/>
                    <a:pt x="41" y="19"/>
                    <a:pt x="39" y="31"/>
                  </a:cubicBezTo>
                  <a:cubicBezTo>
                    <a:pt x="38" y="38"/>
                    <a:pt x="46" y="41"/>
                    <a:pt x="50" y="36"/>
                  </a:cubicBezTo>
                  <a:cubicBezTo>
                    <a:pt x="53" y="31"/>
                    <a:pt x="57" y="29"/>
                    <a:pt x="61" y="26"/>
                  </a:cubicBezTo>
                  <a:cubicBezTo>
                    <a:pt x="58" y="25"/>
                    <a:pt x="54" y="24"/>
                    <a:pt x="51" y="23"/>
                  </a:cubicBezTo>
                  <a:cubicBezTo>
                    <a:pt x="53" y="29"/>
                    <a:pt x="54" y="35"/>
                    <a:pt x="56" y="40"/>
                  </a:cubicBezTo>
                  <a:cubicBezTo>
                    <a:pt x="57" y="45"/>
                    <a:pt x="62" y="46"/>
                    <a:pt x="66" y="43"/>
                  </a:cubicBezTo>
                  <a:cubicBezTo>
                    <a:pt x="70" y="40"/>
                    <a:pt x="74" y="36"/>
                    <a:pt x="79" y="35"/>
                  </a:cubicBezTo>
                  <a:cubicBezTo>
                    <a:pt x="77" y="33"/>
                    <a:pt x="74" y="31"/>
                    <a:pt x="72" y="29"/>
                  </a:cubicBezTo>
                  <a:cubicBezTo>
                    <a:pt x="72" y="34"/>
                    <a:pt x="73" y="40"/>
                    <a:pt x="74" y="46"/>
                  </a:cubicBezTo>
                  <a:cubicBezTo>
                    <a:pt x="75" y="53"/>
                    <a:pt x="87" y="53"/>
                    <a:pt x="86" y="46"/>
                  </a:cubicBezTo>
                  <a:cubicBezTo>
                    <a:pt x="85" y="40"/>
                    <a:pt x="84" y="34"/>
                    <a:pt x="84" y="29"/>
                  </a:cubicBezTo>
                  <a:cubicBezTo>
                    <a:pt x="83" y="25"/>
                    <a:pt x="80" y="22"/>
                    <a:pt x="76" y="23"/>
                  </a:cubicBezTo>
                  <a:cubicBezTo>
                    <a:pt x="69" y="26"/>
                    <a:pt x="63" y="30"/>
                    <a:pt x="57" y="35"/>
                  </a:cubicBezTo>
                  <a:cubicBezTo>
                    <a:pt x="60" y="35"/>
                    <a:pt x="64" y="36"/>
                    <a:pt x="67" y="37"/>
                  </a:cubicBezTo>
                  <a:cubicBezTo>
                    <a:pt x="66" y="31"/>
                    <a:pt x="64" y="25"/>
                    <a:pt x="62" y="20"/>
                  </a:cubicBezTo>
                  <a:cubicBezTo>
                    <a:pt x="61" y="15"/>
                    <a:pt x="56" y="14"/>
                    <a:pt x="52" y="17"/>
                  </a:cubicBezTo>
                  <a:cubicBezTo>
                    <a:pt x="48" y="21"/>
                    <a:pt x="44" y="25"/>
                    <a:pt x="40" y="29"/>
                  </a:cubicBezTo>
                  <a:cubicBezTo>
                    <a:pt x="44" y="31"/>
                    <a:pt x="47" y="33"/>
                    <a:pt x="51" y="34"/>
                  </a:cubicBezTo>
                  <a:cubicBezTo>
                    <a:pt x="55" y="9"/>
                    <a:pt x="33" y="9"/>
                    <a:pt x="21" y="26"/>
                  </a:cubicBezTo>
                  <a:cubicBezTo>
                    <a:pt x="24" y="28"/>
                    <a:pt x="28" y="29"/>
                    <a:pt x="32" y="31"/>
                  </a:cubicBezTo>
                  <a:cubicBezTo>
                    <a:pt x="35" y="22"/>
                    <a:pt x="37" y="11"/>
                    <a:pt x="27" y="5"/>
                  </a:cubicBezTo>
                  <a:cubicBezTo>
                    <a:pt x="18" y="0"/>
                    <a:pt x="8" y="9"/>
                    <a:pt x="4" y="16"/>
                  </a:cubicBezTo>
                  <a:cubicBezTo>
                    <a:pt x="0" y="23"/>
                    <a:pt x="10" y="29"/>
                    <a:pt x="1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2150972" y="492210"/>
            <a:ext cx="84593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BÀI 1: HỆ THỐNG KINH, VĨ TUYẾN. </a:t>
            </a:r>
          </a:p>
          <a:p>
            <a:pPr algn="ctr"/>
            <a:r>
              <a:rPr lang="en-US" altLang="zh-CN" sz="3600" b="1" dirty="0" smtClean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TỌA ĐỘ ĐỊA LÍ</a:t>
            </a:r>
            <a:endParaRPr lang="zh-CN" altLang="en-US" sz="3600" b="1" dirty="0">
              <a:solidFill>
                <a:srgbClr val="FFE88B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46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包图主题2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E469"/>
      </a:accent1>
      <a:accent2>
        <a:srgbClr val="FF9CAF"/>
      </a:accent2>
      <a:accent3>
        <a:srgbClr val="81D4DE"/>
      </a:accent3>
      <a:accent4>
        <a:srgbClr val="88E5A9"/>
      </a:accent4>
      <a:accent5>
        <a:srgbClr val="FFE469"/>
      </a:accent5>
      <a:accent6>
        <a:srgbClr val="FF9CAF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854</Words>
  <Application>Microsoft Office PowerPoint</Application>
  <PresentationFormat>Widescreen</PresentationFormat>
  <Paragraphs>115</Paragraphs>
  <Slides>16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微软雅黑</vt:lpstr>
      <vt:lpstr>宋体</vt:lpstr>
      <vt:lpstr>Arial</vt:lpstr>
      <vt:lpstr>Calibri</vt:lpstr>
      <vt:lpstr>Calibri Light</vt:lpstr>
      <vt:lpstr>Times New Roman</vt:lpstr>
      <vt:lpstr>方正少儿简体</vt:lpstr>
      <vt:lpstr>方正静蕾简体</vt:lpstr>
      <vt:lpstr>汉仪喵魂体W</vt:lpstr>
      <vt:lpstr>Office Theme</vt:lpstr>
      <vt:lpstr>包图主题2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Laptop MT</cp:lastModifiedBy>
  <cp:revision>55</cp:revision>
  <dcterms:created xsi:type="dcterms:W3CDTF">2020-11-02T15:38:20Z</dcterms:created>
  <dcterms:modified xsi:type="dcterms:W3CDTF">2024-02-20T03:50:15Z</dcterms:modified>
</cp:coreProperties>
</file>