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5" r:id="rId22"/>
    <p:sldId id="276" r:id="rId23"/>
    <p:sldId id="277" r:id="rId24"/>
    <p:sldId id="279" r:id="rId25"/>
    <p:sldId id="287" r:id="rId26"/>
    <p:sldId id="288" r:id="rId27"/>
    <p:sldId id="289" r:id="rId28"/>
    <p:sldId id="290" r:id="rId29"/>
    <p:sldId id="291" r:id="rId30"/>
    <p:sldId id="280" r:id="rId31"/>
    <p:sldId id="281" r:id="rId32"/>
    <p:sldId id="282" r:id="rId33"/>
    <p:sldId id="283" r:id="rId34"/>
    <p:sldId id="292" r:id="rId35"/>
    <p:sldId id="293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AC8F"/>
    <a:srgbClr val="22333B"/>
    <a:srgbClr val="EAE0D5"/>
    <a:srgbClr val="0A0908"/>
    <a:srgbClr val="5E5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4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74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3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56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46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6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0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9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8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98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F771D-B91B-408F-8EFD-4B2D50839F14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8EAF7-731C-4157-95F6-A7EF554A4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7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gif"/><Relationship Id="rId4" Type="http://schemas.openxmlformats.org/officeDocument/2006/relationships/hyperlink" Target="https://lh3.googleusercontent.com/-RrZIxp8kWo8/WsHEshs0rxI/AAAAAAAABHU/E5JBOyFJNlkIBSBAyyltIWmUmyF5nKqLQCHMYCw/1-mau_slide_powerpoint_dep_ctu.vn_(5).gi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374904" y="-155449"/>
            <a:ext cx="4846320" cy="7141039"/>
          </a:xfrm>
          <a:prstGeom prst="parallelogram">
            <a:avLst/>
          </a:prstGeom>
          <a:solidFill>
            <a:srgbClr val="5E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463040"/>
            <a:ext cx="6309360" cy="459943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271" y="163583"/>
            <a:ext cx="1180817" cy="11808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62088" y="163583"/>
            <a:ext cx="4629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Dựa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vào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kiến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thức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đã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biết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theo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khỏe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mạnh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lớn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nhanh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ít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bị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sz="2800" b="1" dirty="0">
              <a:solidFill>
                <a:srgbClr val="0A090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7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2"/>
          <p:cNvSpPr/>
          <p:nvPr/>
        </p:nvSpPr>
        <p:spPr>
          <a:xfrm>
            <a:off x="169018" y="0"/>
            <a:ext cx="6698512" cy="6698512"/>
          </a:xfrm>
          <a:prstGeom prst="diamond">
            <a:avLst/>
          </a:prstGeom>
          <a:blipFill>
            <a:blip r:embed="rId2"/>
            <a:srcRect/>
            <a:stretch>
              <a:fillRect l="-37436" t="499" r="-11466" b="-49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991815" y="200722"/>
            <a:ext cx="509166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7530" y="4406739"/>
            <a:ext cx="51125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264101" y="2987312"/>
            <a:ext cx="1459762" cy="1126273"/>
          </a:xfrm>
          <a:prstGeom prst="downArrow">
            <a:avLst/>
          </a:prstGeom>
          <a:solidFill>
            <a:srgbClr val="0A09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2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0" y="0"/>
            <a:ext cx="11963389" cy="223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-219742" y="-90376"/>
            <a:ext cx="6262577" cy="6858000"/>
          </a:xfrm>
          <a:prstGeom prst="chevron">
            <a:avLst/>
          </a:prstGeom>
          <a:solidFill>
            <a:srgbClr val="EAE0D5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-3131289" y="-10632"/>
            <a:ext cx="6262577" cy="6858000"/>
          </a:xfrm>
          <a:prstGeom prst="chevron">
            <a:avLst/>
          </a:prstGeom>
          <a:solidFill>
            <a:srgbClr val="0A09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2491" y="2323507"/>
            <a:ext cx="1424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0A09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US" sz="9600" b="1" dirty="0">
              <a:solidFill>
                <a:srgbClr val="0A09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42835" y="2047156"/>
            <a:ext cx="63166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A090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 DƯỠNG VÀ CHĂM SÓC VẬT NUÔI NON </a:t>
            </a:r>
            <a:endParaRPr lang="en-US" sz="5400" b="1" dirty="0">
              <a:solidFill>
                <a:srgbClr val="0A090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09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ld"/>
        <p:sndAc>
          <p:stSnd>
            <p:snd r:embed="rId2" name="camera.wav"/>
          </p:stSnd>
        </p:sndAc>
      </p:transition>
    </mc:Choice>
    <mc:Fallback xmlns="">
      <p:transition spd="slow">
        <p:pull dir="ld"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0748" y="50800"/>
            <a:ext cx="5676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0" y="0"/>
            <a:ext cx="6019647" cy="7010400"/>
          </a:xfrm>
          <a:prstGeom prst="snip2DiagRect">
            <a:avLst/>
          </a:prstGeom>
          <a:blipFill>
            <a:blip r:embed="rId2"/>
            <a:srcRect/>
            <a:stretch>
              <a:fillRect l="-13029" t="-2863" r="-57909" b="28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647" y="187974"/>
            <a:ext cx="1269695" cy="12696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73800" y="2228502"/>
            <a:ext cx="591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3800" y="4248242"/>
            <a:ext cx="591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miễn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mắc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0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8900" y="162574"/>
            <a:ext cx="10833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ý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74"/>
            <a:ext cx="1411719" cy="12696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7340"/>
            <a:ext cx="7240123" cy="48106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53299" y="2047340"/>
            <a:ext cx="4597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Giữ</a:t>
            </a:r>
            <a:r>
              <a:rPr lang="en-US" sz="3600" dirty="0" smtClean="0"/>
              <a:t> </a:t>
            </a:r>
            <a:r>
              <a:rPr lang="en-US" sz="3600" dirty="0" err="1" smtClean="0"/>
              <a:t>ấm</a:t>
            </a:r>
            <a:r>
              <a:rPr lang="en-US" sz="3600" dirty="0" smtClean="0"/>
              <a:t> </a:t>
            </a:r>
            <a:r>
              <a:rPr lang="en-US" sz="3600" dirty="0" err="1" smtClean="0"/>
              <a:t>cho</a:t>
            </a:r>
            <a:r>
              <a:rPr lang="en-US" sz="3600" dirty="0" smtClean="0"/>
              <a:t> </a:t>
            </a:r>
            <a:r>
              <a:rPr lang="en-US" sz="3600" dirty="0" err="1" smtClean="0"/>
              <a:t>vật</a:t>
            </a:r>
            <a:r>
              <a:rPr lang="en-US" sz="3600" dirty="0" smtClean="0"/>
              <a:t> </a:t>
            </a:r>
            <a:r>
              <a:rPr lang="en-US" sz="3600" dirty="0" err="1" smtClean="0"/>
              <a:t>nuôi</a:t>
            </a:r>
            <a:r>
              <a:rPr lang="en-US" sz="3600" dirty="0" smtClean="0"/>
              <a:t> </a:t>
            </a:r>
            <a:r>
              <a:rPr lang="en-US" sz="3600" dirty="0" err="1" smtClean="0"/>
              <a:t>chăm</a:t>
            </a:r>
            <a:r>
              <a:rPr lang="en-US" sz="3600" dirty="0" smtClean="0"/>
              <a:t> </a:t>
            </a:r>
            <a:r>
              <a:rPr lang="en-US" sz="3600" dirty="0" err="1" smtClean="0"/>
              <a:t>sóc</a:t>
            </a:r>
            <a:r>
              <a:rPr lang="en-US" sz="3600" dirty="0" smtClean="0"/>
              <a:t> </a:t>
            </a:r>
            <a:r>
              <a:rPr lang="en-US" sz="3600" dirty="0" err="1" smtClean="0"/>
              <a:t>chu</a:t>
            </a:r>
            <a:r>
              <a:rPr lang="en-US" sz="3600" dirty="0" smtClean="0"/>
              <a:t> </a:t>
            </a:r>
            <a:r>
              <a:rPr lang="en-US" sz="3600" dirty="0" err="1" smtClean="0"/>
              <a:t>đáo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9572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2900" y="774700"/>
            <a:ext cx="6654800" cy="5168900"/>
          </a:xfrm>
          <a:prstGeom prst="roundRect">
            <a:avLst/>
          </a:prstGeom>
          <a:blipFill>
            <a:blip r:embed="rId2"/>
            <a:srcRect/>
            <a:stretch>
              <a:fillRect l="-2789" r="-27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62800" y="1016000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ráo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thoáng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tĩnh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4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8300" y="647700"/>
            <a:ext cx="6654800" cy="5168900"/>
          </a:xfrm>
          <a:prstGeom prst="roundRect">
            <a:avLst/>
          </a:prstGeom>
          <a:blipFill>
            <a:blip r:embed="rId2"/>
            <a:srcRect/>
            <a:stretch>
              <a:fillRect l="-39568" r="-3956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62800" y="1003300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Cho con non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29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0" y="707208"/>
            <a:ext cx="7315200" cy="4743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26430" y="707208"/>
            <a:ext cx="47655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bổ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sung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3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21" y="596900"/>
            <a:ext cx="7122343" cy="4737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26430" y="596900"/>
            <a:ext cx="47655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6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50" y="187325"/>
            <a:ext cx="8921750" cy="4580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1" y="5164137"/>
            <a:ext cx="11639550" cy="13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4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" y="0"/>
            <a:ext cx="6188151" cy="6858000"/>
            <a:chOff x="0" y="0"/>
            <a:chExt cx="6188151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78"/>
            <a:stretch/>
          </p:blipFill>
          <p:spPr>
            <a:xfrm>
              <a:off x="0" y="0"/>
              <a:ext cx="6188151" cy="6858000"/>
            </a:xfrm>
            <a:prstGeom prst="rect">
              <a:avLst/>
            </a:prstGeom>
            <a:effectLst>
              <a:glow>
                <a:schemeClr val="accent1"/>
              </a:glo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0" y="0"/>
              <a:ext cx="618815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BÀI 10 : NUÔI DƯỠNG VÀ CHĂM SÓC VẬT NUÔI</a:t>
              </a:r>
              <a:r>
                <a:rPr lang="en-US" sz="4800" b="1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 </a:t>
              </a:r>
              <a:endParaRPr lang="en-US" sz="4800" b="1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-1" y="2934528"/>
            <a:ext cx="6188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Vai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trò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của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nuôi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dưỡng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và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chăm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sóc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vật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nuôi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" y="4083952"/>
            <a:ext cx="5598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non </a:t>
            </a:r>
            <a:endParaRPr lang="en-US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" y="5058218"/>
            <a:ext cx="629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đực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6027003"/>
            <a:ext cx="6188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cái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931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27320" y="527745"/>
            <a:ext cx="6964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- Hình 10.1a: Cho bê con bú thêm sữa nhằm cho bê con có đủ chất dinh dưỡng, nhiều kháng thể, giúp vật nuôi non chống lại bệnh tật</a:t>
            </a:r>
            <a:r>
              <a:rPr lang="vi-VN" sz="2800" dirty="0" smtClean="0"/>
              <a:t>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582" y="274320"/>
            <a:ext cx="3876675" cy="3686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012" y="2768917"/>
            <a:ext cx="3914775" cy="38195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5360" y="4490145"/>
            <a:ext cx="5867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- Hình 10.1b: Sưởi ấm cho gà con để tránh nhiễm lạnh, phát sinh các bệnh về hô hấp, tiêu hóa cho vật nuôi </a:t>
            </a:r>
            <a:r>
              <a:rPr lang="vi-VN" sz="2800" dirty="0" smtClean="0"/>
              <a:t>con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280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2031" y="2455991"/>
            <a:ext cx="65806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A0908"/>
                </a:solidFill>
              </a:rPr>
              <a:t>NUÔI DƯỠNG VÀ CHĂM SÓC VẬT NUÔI ĐỰC GIỐNG  </a:t>
            </a:r>
            <a:endParaRPr lang="en-US" sz="4400" b="1" dirty="0">
              <a:solidFill>
                <a:srgbClr val="0A0908"/>
              </a:solidFill>
            </a:endParaRPr>
          </a:p>
        </p:txBody>
      </p:sp>
      <p:sp>
        <p:nvSpPr>
          <p:cNvPr id="2" name="Chevron 1"/>
          <p:cNvSpPr/>
          <p:nvPr/>
        </p:nvSpPr>
        <p:spPr>
          <a:xfrm>
            <a:off x="-695264" y="-76668"/>
            <a:ext cx="5456835" cy="6934667"/>
          </a:xfrm>
          <a:prstGeom prst="chevr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-3857155" y="144966"/>
            <a:ext cx="6081823" cy="6858000"/>
          </a:xfrm>
          <a:prstGeom prst="chevron">
            <a:avLst>
              <a:gd name="adj" fmla="val 42299"/>
            </a:avLst>
          </a:prstGeom>
          <a:solidFill>
            <a:srgbClr val="0A09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A090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5128" y="2605835"/>
            <a:ext cx="17520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0A09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US" sz="9600" b="1" dirty="0">
              <a:solidFill>
                <a:srgbClr val="0A09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9383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8223" y="108094"/>
            <a:ext cx="10781414" cy="1318437"/>
          </a:xfrm>
          <a:prstGeom prst="roundRect">
            <a:avLst/>
          </a:prstGeom>
          <a:solidFill>
            <a:srgbClr val="22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  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đực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69" y="306722"/>
            <a:ext cx="921183" cy="9211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48774" y="1731909"/>
            <a:ext cx="110259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nuôi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đực</a:t>
            </a: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giống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phối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trực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thụ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6243"/>
            <a:ext cx="1048774" cy="104877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3508086"/>
            <a:ext cx="12074738" cy="1569660"/>
            <a:chOff x="0" y="3508086"/>
            <a:chExt cx="12074738" cy="1569660"/>
          </a:xfrm>
        </p:grpSpPr>
        <p:sp>
          <p:nvSpPr>
            <p:cNvPr id="6" name="Rectangle 5"/>
            <p:cNvSpPr/>
            <p:nvPr/>
          </p:nvSpPr>
          <p:spPr>
            <a:xfrm>
              <a:off x="1048774" y="3508086"/>
              <a:ext cx="1102596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Mỗi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con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đực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thường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dùng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phối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giống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cho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hàng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chục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thậm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chí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hàng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trăm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con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cái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nên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chúng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vai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trò</a:t>
              </a:r>
              <a:r>
                <a:rPr lang="en-US" sz="3200" dirty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hết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sức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quan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trọng</a:t>
              </a:r>
              <a:r>
                <a:rPr lang="en-US" sz="3200" dirty="0" smtClean="0"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29680"/>
              <a:ext cx="1048774" cy="1048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9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8223" y="108095"/>
            <a:ext cx="11908466" cy="1869562"/>
          </a:xfrm>
          <a:prstGeom prst="roundRect">
            <a:avLst/>
          </a:prstGeom>
          <a:solidFill>
            <a:srgbClr val="22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  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>
                <a:latin typeface="Roboto" panose="02000000000000000000" pitchFamily="2" charset="0"/>
                <a:ea typeface="Roboto" panose="02000000000000000000" pitchFamily="2" charset="0"/>
              </a:rPr>
              <a:t>V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ật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đực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khả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năng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phối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tốt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ra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đời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sau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lượng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tốt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phải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 ?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3" y="0"/>
            <a:ext cx="921183" cy="9211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9488" y="1977657"/>
            <a:ext cx="118659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đực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khả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năng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phối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tốt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ra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đời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sau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lượng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>
                <a:latin typeface="Roboto" panose="02000000000000000000" pitchFamily="2" charset="0"/>
                <a:ea typeface="Roboto" panose="02000000000000000000" pitchFamily="2" charset="0"/>
              </a:rPr>
              <a:t>tốt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phải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chọn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lọc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kĩ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,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cần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chú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ý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biện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sau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08" y="3123180"/>
            <a:ext cx="5241852" cy="373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9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13329" y="0"/>
            <a:ext cx="6069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Cho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ăn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thức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ăn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lượng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cao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giàu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đạm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ardrop 3"/>
          <p:cNvSpPr/>
          <p:nvPr/>
        </p:nvSpPr>
        <p:spPr>
          <a:xfrm>
            <a:off x="6460532" y="-127590"/>
            <a:ext cx="5731468" cy="5401340"/>
          </a:xfrm>
          <a:prstGeom prst="teardrop">
            <a:avLst/>
          </a:prstGeom>
          <a:blipFill>
            <a:blip r:embed="rId2"/>
            <a:srcRect/>
            <a:stretch>
              <a:fillRect l="1979" t="2473" r="-43339" b="-24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1266356"/>
            <a:ext cx="63795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Cho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ăn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vừa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đủ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chúng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không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quá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béo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quá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gầy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58352" y="2731444"/>
            <a:ext cx="6014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Chuồng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rỗng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rãi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phù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hợp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sạch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sẽ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khô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ráo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mát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mùa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hè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ấm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mùa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đông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13329" y="4688975"/>
            <a:ext cx="7024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Tắm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chải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động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thường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xuyên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92064" y="5816333"/>
            <a:ext cx="8353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Khai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thác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tinh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hay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giao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phối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khoa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học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3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656" y="175326"/>
            <a:ext cx="10286446" cy="627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6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708068" y="1467291"/>
            <a:ext cx="3125972" cy="41679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956931" y="1541721"/>
            <a:ext cx="3125972" cy="41679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241852" y="1600200"/>
            <a:ext cx="2222205" cy="8612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nuôi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đực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giống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69712" y="3195083"/>
            <a:ext cx="2998381" cy="8612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Khả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năng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phối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giống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tốt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22874" y="4875027"/>
            <a:ext cx="2998381" cy="8612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Thế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chất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lượng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tốt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093534" y="2030818"/>
            <a:ext cx="1105788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7506588" y="2030818"/>
            <a:ext cx="109515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2"/>
            <a:endCxn id="5" idx="0"/>
          </p:cNvCxnSpPr>
          <p:nvPr/>
        </p:nvCxnSpPr>
        <p:spPr>
          <a:xfrm>
            <a:off x="6352955" y="2461437"/>
            <a:ext cx="15948" cy="73364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424723" y="4098850"/>
            <a:ext cx="15948" cy="73364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67565" y="2030818"/>
            <a:ext cx="31897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Vận</a:t>
            </a:r>
            <a:r>
              <a:rPr lang="en-US" sz="2800" dirty="0" smtClean="0"/>
              <a:t> </a:t>
            </a:r>
            <a:r>
              <a:rPr lang="en-US" sz="2800" dirty="0" err="1" smtClean="0"/>
              <a:t>động</a:t>
            </a:r>
            <a:endParaRPr lang="en-US" sz="2800" dirty="0" smtClean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Tắm</a:t>
            </a:r>
            <a:r>
              <a:rPr lang="en-US" sz="2800" dirty="0" smtClean="0"/>
              <a:t> </a:t>
            </a:r>
            <a:r>
              <a:rPr lang="en-US" sz="2800" dirty="0" err="1" smtClean="0"/>
              <a:t>chải</a:t>
            </a:r>
            <a:r>
              <a:rPr lang="en-US" sz="2800" dirty="0" smtClean="0"/>
              <a:t> </a:t>
            </a:r>
            <a:r>
              <a:rPr lang="en-US" sz="2800" dirty="0" err="1" smtClean="0"/>
              <a:t>thường</a:t>
            </a:r>
            <a:r>
              <a:rPr lang="en-US" sz="2800" dirty="0" smtClean="0"/>
              <a:t> </a:t>
            </a:r>
            <a:r>
              <a:rPr lang="en-US" sz="2800" dirty="0" err="1" smtClean="0"/>
              <a:t>xuyên</a:t>
            </a:r>
            <a:endParaRPr lang="en-US" sz="2800" dirty="0" smtClean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Kiểm</a:t>
            </a:r>
            <a:r>
              <a:rPr lang="en-US" sz="2800" dirty="0" smtClean="0"/>
              <a:t> </a:t>
            </a:r>
            <a:r>
              <a:rPr lang="en-US" sz="2800" dirty="0" err="1" smtClean="0"/>
              <a:t>tra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endParaRPr lang="en-US" sz="2800" dirty="0" smtClean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Kiểm</a:t>
            </a:r>
            <a:r>
              <a:rPr lang="en-US" sz="2800" dirty="0" smtClean="0"/>
              <a:t> </a:t>
            </a:r>
            <a:r>
              <a:rPr lang="en-US" sz="2800" dirty="0" err="1" smtClean="0"/>
              <a:t>tra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tinh</a:t>
            </a:r>
            <a:r>
              <a:rPr lang="en-US" sz="2800" dirty="0" smtClean="0"/>
              <a:t> </a:t>
            </a:r>
            <a:r>
              <a:rPr lang="en-US" sz="2800" dirty="0" err="1" smtClean="0"/>
              <a:t>dịch</a:t>
            </a:r>
            <a:r>
              <a:rPr lang="en-US" sz="2800" dirty="0" smtClean="0"/>
              <a:t> </a:t>
            </a:r>
          </a:p>
          <a:p>
            <a:pPr marL="285750" indent="-285750">
              <a:buFontTx/>
              <a:buChar char="-"/>
            </a:pPr>
            <a:endParaRPr lang="en-US" sz="28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1339701" y="1600200"/>
            <a:ext cx="24454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Chăm</a:t>
            </a:r>
            <a:r>
              <a:rPr lang="en-US" sz="2800" b="1" dirty="0"/>
              <a:t> </a:t>
            </a:r>
            <a:r>
              <a:rPr lang="en-US" sz="2800" b="1" dirty="0" err="1"/>
              <a:t>sóc</a:t>
            </a:r>
            <a:r>
              <a:rPr lang="en-US" sz="2800" b="1" dirty="0"/>
              <a:t> </a:t>
            </a:r>
            <a:r>
              <a:rPr lang="en-US" sz="2800" b="1" dirty="0" err="1" smtClean="0"/>
              <a:t>tốt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030583" y="1600199"/>
            <a:ext cx="27715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Nuôi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dưỡng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tốt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652257" y="1979985"/>
            <a:ext cx="31897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Thức</a:t>
            </a:r>
            <a:r>
              <a:rPr lang="en-US" sz="2800" dirty="0" smtClean="0"/>
              <a:t> </a:t>
            </a:r>
            <a:r>
              <a:rPr lang="en-US" sz="2800" dirty="0" err="1" smtClean="0"/>
              <a:t>ăn</a:t>
            </a:r>
            <a:r>
              <a:rPr lang="en-US" sz="2800" dirty="0" smtClean="0"/>
              <a:t> </a:t>
            </a:r>
            <a:r>
              <a:rPr lang="en-US" sz="2800" dirty="0" err="1" smtClean="0"/>
              <a:t>đủ</a:t>
            </a:r>
            <a:r>
              <a:rPr lang="en-US" sz="2800" dirty="0" smtClean="0"/>
              <a:t> </a:t>
            </a:r>
            <a:r>
              <a:rPr lang="en-US" sz="2800" dirty="0" err="1" smtClean="0"/>
              <a:t>năng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endParaRPr lang="en-US" sz="2800" dirty="0" smtClean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Đủ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dinh</a:t>
            </a:r>
            <a:r>
              <a:rPr lang="en-US" sz="2800" dirty="0" smtClean="0"/>
              <a:t> </a:t>
            </a:r>
            <a:r>
              <a:rPr lang="en-US" sz="2800" dirty="0" err="1" smtClean="0"/>
              <a:t>dưỡng</a:t>
            </a:r>
            <a:r>
              <a:rPr lang="en-US" sz="2800" dirty="0" smtClean="0"/>
              <a:t> ( </a:t>
            </a:r>
            <a:r>
              <a:rPr lang="en-US" sz="2800" dirty="0" err="1" smtClean="0"/>
              <a:t>đạm</a:t>
            </a:r>
            <a:r>
              <a:rPr lang="en-US" sz="2800" dirty="0" smtClean="0"/>
              <a:t>, vitamin, </a:t>
            </a:r>
            <a:r>
              <a:rPr lang="en-US" sz="2800" dirty="0" err="1" smtClean="0"/>
              <a:t>khoáng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5313" y="5938013"/>
            <a:ext cx="12046687" cy="861774"/>
          </a:xfrm>
          <a:prstGeom prst="rect">
            <a:avLst/>
          </a:prstGeom>
          <a:solidFill>
            <a:srgbClr val="C6AC8F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500" dirty="0">
                <a:latin typeface="Roboto" panose="02000000000000000000" pitchFamily="2" charset="0"/>
                <a:ea typeface="Roboto" panose="02000000000000000000" pitchFamily="2" charset="0"/>
              </a:rPr>
              <a:t>- Ý nghĩa: có vai trò hết sức quan trọng trong khả năng phối giống và ảnh hưởng đến số lượng và chất lượng của vật nuôi đời sau</a:t>
            </a:r>
            <a:r>
              <a:rPr lang="vi-VN" sz="2500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25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49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-550560" y="0"/>
            <a:ext cx="5273749" cy="6858000"/>
          </a:xfrm>
          <a:prstGeom prst="chevron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hevron 2"/>
          <p:cNvSpPr/>
          <p:nvPr/>
        </p:nvSpPr>
        <p:spPr>
          <a:xfrm>
            <a:off x="-3020425" y="0"/>
            <a:ext cx="5273749" cy="6858000"/>
          </a:xfrm>
          <a:prstGeom prst="chevron">
            <a:avLst/>
          </a:prstGeom>
          <a:solidFill>
            <a:srgbClr val="C6A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60778" y="2705725"/>
            <a:ext cx="16169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en-US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7660" y="2724006"/>
            <a:ext cx="75043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NUÔI DƯỠNG VÀ CHĂM SÓC VẬT NUÔI CÁI SINH SẢN</a:t>
            </a:r>
            <a:endParaRPr lang="en-US" sz="4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/>
        </p:nvSpPr>
        <p:spPr>
          <a:xfrm>
            <a:off x="5518299" y="0"/>
            <a:ext cx="6673701" cy="6858000"/>
          </a:xfrm>
          <a:prstGeom prst="parallelogram">
            <a:avLst/>
          </a:prstGeom>
          <a:blipFill>
            <a:blip r:embed="rId2"/>
            <a:srcRect/>
            <a:stretch>
              <a:fillRect l="-837" t="163" r="-34711" b="-1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7123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đẻ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con (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súc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) hay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đẻ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trứng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(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cầm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59340"/>
            <a:ext cx="6103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Việc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rất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quan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trọng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vì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ảnh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hưởng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lượng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đàn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53161" y="3608250"/>
            <a:ext cx="55714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nl-NL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Cần </a:t>
            </a:r>
            <a:r>
              <a:rPr lang="nl-NL" sz="3200" dirty="0">
                <a:latin typeface="Roboto" panose="02000000000000000000" pitchFamily="2" charset="0"/>
                <a:ea typeface="Roboto" panose="02000000000000000000" pitchFamily="2" charset="0"/>
              </a:rPr>
              <a:t>chú ý </a:t>
            </a:r>
            <a:r>
              <a:rPr lang="nl-NL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đến</a:t>
            </a:r>
          </a:p>
          <a:p>
            <a:r>
              <a:rPr lang="nl-NL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+ </a:t>
            </a:r>
            <a:r>
              <a:rPr lang="nl-NL" sz="3200" dirty="0">
                <a:latin typeface="Roboto" panose="02000000000000000000" pitchFamily="2" charset="0"/>
                <a:ea typeface="Roboto" panose="02000000000000000000" pitchFamily="2" charset="0"/>
              </a:rPr>
              <a:t>3 giai đoạn: hậu bị, mang thai, đẻ và nuôi con (gia súc cái</a:t>
            </a:r>
            <a:r>
              <a:rPr lang="nl-NL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);</a:t>
            </a:r>
          </a:p>
          <a:p>
            <a:r>
              <a:rPr lang="nl-NL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+ 2 </a:t>
            </a:r>
            <a:r>
              <a:rPr lang="nl-NL" sz="3200" dirty="0">
                <a:latin typeface="Roboto" panose="02000000000000000000" pitchFamily="2" charset="0"/>
                <a:ea typeface="Roboto" panose="02000000000000000000" pitchFamily="2" charset="0"/>
              </a:rPr>
              <a:t>giai đoạn: hậu bị, đẻ trứng (gia cầm mái)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5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57" y="114238"/>
            <a:ext cx="10600660" cy="647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6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evron 4"/>
          <p:cNvSpPr/>
          <p:nvPr/>
        </p:nvSpPr>
        <p:spPr>
          <a:xfrm>
            <a:off x="-219741" y="-5316"/>
            <a:ext cx="6262577" cy="6858000"/>
          </a:xfrm>
          <a:prstGeom prst="chevron">
            <a:avLst/>
          </a:prstGeom>
          <a:solidFill>
            <a:srgbClr val="EAE0D5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Chevron 3"/>
          <p:cNvSpPr/>
          <p:nvPr/>
        </p:nvSpPr>
        <p:spPr>
          <a:xfrm>
            <a:off x="-3097619" y="0"/>
            <a:ext cx="6262577" cy="6858000"/>
          </a:xfrm>
          <a:prstGeom prst="chevron">
            <a:avLst/>
          </a:prstGeom>
          <a:solidFill>
            <a:srgbClr val="0A09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5245" y="2638854"/>
            <a:ext cx="574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79041" y="-10632"/>
            <a:ext cx="69926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VAI TRÒ CỦA NUÔI DƯỠNG VÀ CHĂM SÓC VẬT NUÔI </a:t>
            </a:r>
            <a:endParaRPr lang="en-US" sz="5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739962" y="1541719"/>
            <a:ext cx="3125972" cy="41679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956931" y="1541721"/>
            <a:ext cx="3125972" cy="41679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241852" y="1600200"/>
            <a:ext cx="2222205" cy="8612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nuôi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sản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69712" y="3195083"/>
            <a:ext cx="2998381" cy="8612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Đẻ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nhiều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22874" y="4875027"/>
            <a:ext cx="2998381" cy="8612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Thế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chất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lượng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tốt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093534" y="2030818"/>
            <a:ext cx="1105788" cy="0"/>
          </a:xfrm>
          <a:prstGeom prst="straightConnector1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506588" y="2030818"/>
            <a:ext cx="1095150" cy="0"/>
          </a:xfrm>
          <a:prstGeom prst="straightConnector1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2"/>
            <a:endCxn id="5" idx="0"/>
          </p:cNvCxnSpPr>
          <p:nvPr/>
        </p:nvCxnSpPr>
        <p:spPr>
          <a:xfrm>
            <a:off x="6352955" y="2461437"/>
            <a:ext cx="15948" cy="733646"/>
          </a:xfrm>
          <a:prstGeom prst="straightConnector1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424723" y="4098850"/>
            <a:ext cx="15948" cy="733646"/>
          </a:xfrm>
          <a:prstGeom prst="straightConnector1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67565" y="2030818"/>
            <a:ext cx="3189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Chế</a:t>
            </a:r>
            <a:r>
              <a:rPr lang="en-US" sz="2800" dirty="0" smtClean="0"/>
              <a:t> </a:t>
            </a:r>
            <a:r>
              <a:rPr lang="en-US" sz="2800" dirty="0" err="1" smtClean="0"/>
              <a:t>độ</a:t>
            </a:r>
            <a:r>
              <a:rPr lang="en-US" sz="2800" dirty="0" smtClean="0"/>
              <a:t> </a:t>
            </a:r>
            <a:r>
              <a:rPr lang="en-US" sz="2800" dirty="0" err="1" smtClean="0"/>
              <a:t>vật</a:t>
            </a:r>
            <a:r>
              <a:rPr lang="en-US" sz="2800" dirty="0" smtClean="0"/>
              <a:t> </a:t>
            </a:r>
            <a:r>
              <a:rPr lang="en-US" sz="2800" dirty="0" err="1" smtClean="0"/>
              <a:t>động</a:t>
            </a:r>
            <a:r>
              <a:rPr lang="en-US" sz="2800" dirty="0" smtClean="0"/>
              <a:t> , </a:t>
            </a:r>
            <a:r>
              <a:rPr lang="en-US" sz="2800" dirty="0" err="1" smtClean="0"/>
              <a:t>tắm</a:t>
            </a:r>
            <a:r>
              <a:rPr lang="en-US" sz="2800" dirty="0" smtClean="0"/>
              <a:t> </a:t>
            </a:r>
            <a:r>
              <a:rPr lang="en-US" sz="2800" dirty="0" err="1" smtClean="0"/>
              <a:t>chải</a:t>
            </a:r>
            <a:endParaRPr lang="en-US" sz="2800" dirty="0" smtClean="0"/>
          </a:p>
          <a:p>
            <a:pPr marL="285750" indent="-285750">
              <a:buFontTx/>
              <a:buChar char="-"/>
            </a:pPr>
            <a:r>
              <a:rPr lang="en-US" sz="2800" dirty="0" smtClean="0"/>
              <a:t>Theo </a:t>
            </a:r>
            <a:r>
              <a:rPr lang="en-US" sz="2800" dirty="0" err="1" smtClean="0"/>
              <a:t>dõi</a:t>
            </a:r>
            <a:r>
              <a:rPr lang="en-US" sz="2800" dirty="0" smtClean="0"/>
              <a:t> </a:t>
            </a:r>
            <a:r>
              <a:rPr lang="en-US" sz="2800" dirty="0" err="1" smtClean="0"/>
              <a:t>chăm</a:t>
            </a:r>
            <a:r>
              <a:rPr lang="en-US" sz="2800" dirty="0" smtClean="0"/>
              <a:t> </a:t>
            </a:r>
            <a:r>
              <a:rPr lang="en-US" sz="2800" dirty="0" err="1" smtClean="0"/>
              <a:t>sóc</a:t>
            </a:r>
            <a:r>
              <a:rPr lang="en-US" sz="2800" dirty="0" smtClean="0"/>
              <a:t> </a:t>
            </a:r>
            <a:r>
              <a:rPr lang="en-US" sz="2800" dirty="0" err="1" smtClean="0"/>
              <a:t>kịp</a:t>
            </a:r>
            <a:r>
              <a:rPr lang="en-US" sz="2800" dirty="0" smtClean="0"/>
              <a:t> </a:t>
            </a:r>
            <a:r>
              <a:rPr lang="en-US" sz="2800" dirty="0" err="1" smtClean="0"/>
              <a:t>thời</a:t>
            </a:r>
            <a:r>
              <a:rPr lang="en-US" sz="2800" dirty="0" smtClean="0"/>
              <a:t> </a:t>
            </a:r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 smtClean="0"/>
              <a:t>vật</a:t>
            </a:r>
            <a:r>
              <a:rPr lang="en-US" sz="2800" dirty="0" smtClean="0"/>
              <a:t> </a:t>
            </a:r>
            <a:r>
              <a:rPr lang="en-US" sz="2800" dirty="0" err="1" smtClean="0"/>
              <a:t>nuôi</a:t>
            </a:r>
            <a:r>
              <a:rPr lang="en-US" sz="2800" dirty="0" smtClean="0"/>
              <a:t> </a:t>
            </a:r>
            <a:r>
              <a:rPr lang="en-US" sz="2800" dirty="0" err="1" smtClean="0"/>
              <a:t>đẻ</a:t>
            </a:r>
            <a:r>
              <a:rPr lang="en-US" sz="2800" dirty="0" smtClean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9701" y="1600200"/>
            <a:ext cx="24454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Chăm</a:t>
            </a:r>
            <a:r>
              <a:rPr lang="en-US" sz="2800" b="1" dirty="0"/>
              <a:t> </a:t>
            </a:r>
            <a:r>
              <a:rPr lang="en-US" sz="2800" b="1" dirty="0" err="1"/>
              <a:t>sóc</a:t>
            </a:r>
            <a:r>
              <a:rPr lang="en-US" sz="2800" b="1" dirty="0"/>
              <a:t> </a:t>
            </a:r>
            <a:r>
              <a:rPr lang="en-US" sz="2800" b="1" dirty="0" err="1" smtClean="0"/>
              <a:t>tốt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030583" y="1600199"/>
            <a:ext cx="27715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Nuôi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dưỡng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tốt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708068" y="2283236"/>
            <a:ext cx="31897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- </a:t>
            </a:r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đầy</a:t>
            </a:r>
            <a:r>
              <a:rPr lang="en-US" sz="2800" dirty="0" smtClean="0"/>
              <a:t> </a:t>
            </a:r>
            <a:r>
              <a:rPr lang="en-US" sz="2800" dirty="0" err="1" smtClean="0"/>
              <a:t>đủ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dinh</a:t>
            </a:r>
            <a:r>
              <a:rPr lang="en-US" sz="2800" dirty="0" smtClean="0"/>
              <a:t> </a:t>
            </a:r>
            <a:r>
              <a:rPr lang="en-US" sz="2800" dirty="0" err="1" smtClean="0"/>
              <a:t>dưỡng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từng</a:t>
            </a:r>
            <a:r>
              <a:rPr lang="en-US" sz="2800" dirty="0" smtClean="0"/>
              <a:t> </a:t>
            </a:r>
            <a:r>
              <a:rPr lang="en-US" sz="2800" dirty="0" err="1" smtClean="0"/>
              <a:t>giai</a:t>
            </a:r>
            <a:r>
              <a:rPr lang="en-US" sz="2800" dirty="0" smtClean="0"/>
              <a:t> </a:t>
            </a:r>
            <a:r>
              <a:rPr lang="en-US" sz="2800" dirty="0" err="1" smtClean="0"/>
              <a:t>đoạn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95693" y="5899410"/>
            <a:ext cx="1197226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vi-VN" sz="2400" dirty="0">
                <a:latin typeface="Roboto" panose="02000000000000000000" pitchFamily="2" charset="0"/>
                <a:ea typeface="Roboto" panose="02000000000000000000" pitchFamily="2" charset="0"/>
              </a:rPr>
              <a:t>- Ý </a:t>
            </a:r>
            <a:r>
              <a:rPr lang="vi-VN" sz="2400" dirty="0" smtClean="0">
                <a:latin typeface="Roboto" panose="02000000000000000000" pitchFamily="2" charset="0"/>
                <a:ea typeface="Roboto" panose="02000000000000000000" pitchFamily="2" charset="0"/>
              </a:rPr>
              <a:t>nghĩa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việc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nuôi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dưỡng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chăm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sóc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nuôi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cái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sinh</a:t>
            </a:r>
            <a:r>
              <a:rPr lang="en-US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sản</a:t>
            </a:r>
            <a:r>
              <a:rPr lang="vi-VN" sz="24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atin typeface="Roboto" panose="02000000000000000000" pitchFamily="2" charset="0"/>
                <a:ea typeface="Roboto" panose="02000000000000000000" pitchFamily="2" charset="0"/>
              </a:rPr>
              <a:t>có ý nghĩa quan trọng, có ảnh hưởng trực tiếp đến chất lượng trứng và con non</a:t>
            </a:r>
            <a:r>
              <a:rPr lang="vi-VN" sz="2400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03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13" y="361064"/>
            <a:ext cx="11064556" cy="40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2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85" y="317647"/>
            <a:ext cx="11437641" cy="473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0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577" y="250507"/>
            <a:ext cx="3550715" cy="9839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97" y="1234440"/>
            <a:ext cx="11580833" cy="3230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1120" y="4756755"/>
            <a:ext cx="8260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Both"/>
            </a:pP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endParaRPr lang="en-US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Both"/>
            </a:pP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11;p2" descr="Ảnh động Powerpoint CTU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01200" y="250506"/>
            <a:ext cx="1508851" cy="983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93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55" y="1463040"/>
            <a:ext cx="10730358" cy="18135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97" y="250507"/>
            <a:ext cx="3550715" cy="98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99" y="77241"/>
            <a:ext cx="11365990" cy="330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9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591"/>
            <a:ext cx="6972300" cy="49078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4438650"/>
            <a:ext cx="52197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51353" b="53205"/>
          <a:stretch/>
        </p:blipFill>
        <p:spPr>
          <a:xfrm>
            <a:off x="729214" y="79726"/>
            <a:ext cx="3674435" cy="24880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8270" y="2895599"/>
            <a:ext cx="5667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3200" dirty="0" smtClean="0"/>
              <a:t>             </a:t>
            </a:r>
            <a:r>
              <a:rPr lang="en-US" sz="3200" dirty="0" err="1" smtClean="0"/>
              <a:t>vệ</a:t>
            </a:r>
            <a:r>
              <a:rPr lang="en-US" sz="3200" dirty="0" smtClean="0"/>
              <a:t> </a:t>
            </a:r>
            <a:r>
              <a:rPr lang="en-US" sz="3200" dirty="0" err="1" smtClean="0"/>
              <a:t>sinh</a:t>
            </a:r>
            <a:r>
              <a:rPr lang="en-US" sz="3200" dirty="0" smtClean="0"/>
              <a:t> </a:t>
            </a:r>
            <a:r>
              <a:rPr lang="en-US" sz="3200" dirty="0" err="1" smtClean="0"/>
              <a:t>chuồng</a:t>
            </a:r>
            <a:r>
              <a:rPr lang="en-US" sz="3200" dirty="0" smtClean="0"/>
              <a:t> </a:t>
            </a:r>
            <a:r>
              <a:rPr lang="en-US" sz="3200" dirty="0" err="1" smtClean="0"/>
              <a:t>lợn</a:t>
            </a:r>
            <a:r>
              <a:rPr lang="en-US" sz="3200" dirty="0" smtClean="0"/>
              <a:t>    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494" r="2097" b="52555"/>
          <a:stretch/>
        </p:blipFill>
        <p:spPr>
          <a:xfrm>
            <a:off x="7662184" y="159469"/>
            <a:ext cx="3444950" cy="2328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2895600"/>
            <a:ext cx="4986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  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gà</a:t>
            </a:r>
            <a:r>
              <a:rPr lang="en-US" sz="3200" dirty="0" smtClean="0"/>
              <a:t> </a:t>
            </a:r>
            <a:r>
              <a:rPr lang="en-US" sz="3200" dirty="0" err="1" smtClean="0"/>
              <a:t>ăn</a:t>
            </a:r>
            <a:r>
              <a:rPr lang="en-US" sz="3200" dirty="0" smtClean="0"/>
              <a:t> </a:t>
            </a:r>
            <a:r>
              <a:rPr lang="en-US" sz="3200" dirty="0" err="1" smtClean="0"/>
              <a:t>cám</a:t>
            </a:r>
            <a:r>
              <a:rPr lang="en-US" sz="3200" dirty="0" smtClean="0"/>
              <a:t>   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4628" r="51353" b="9227"/>
          <a:stretch/>
        </p:blipFill>
        <p:spPr>
          <a:xfrm>
            <a:off x="870538" y="3632775"/>
            <a:ext cx="3391786" cy="2264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8500" t="45315" b="9840"/>
          <a:stretch/>
        </p:blipFill>
        <p:spPr>
          <a:xfrm>
            <a:off x="7684758" y="3696571"/>
            <a:ext cx="3590705" cy="22009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6092436"/>
            <a:ext cx="5798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giữ</a:t>
            </a:r>
            <a:r>
              <a:rPr lang="en-US" sz="3200" dirty="0" smtClean="0"/>
              <a:t> </a:t>
            </a:r>
            <a:r>
              <a:rPr lang="en-US" sz="3200" dirty="0" err="1" smtClean="0"/>
              <a:t>ấm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trâu</a:t>
            </a:r>
            <a:r>
              <a:rPr lang="en-US" sz="3200" dirty="0" smtClean="0"/>
              <a:t> </a:t>
            </a:r>
            <a:r>
              <a:rPr lang="en-US" sz="3200" dirty="0" err="1" smtClean="0"/>
              <a:t>vào</a:t>
            </a:r>
            <a:r>
              <a:rPr lang="en-US" sz="3200" dirty="0" smtClean="0"/>
              <a:t> </a:t>
            </a:r>
            <a:r>
              <a:rPr lang="en-US" sz="3200" dirty="0" err="1" smtClean="0"/>
              <a:t>mùa</a:t>
            </a:r>
            <a:r>
              <a:rPr lang="en-US" sz="3200" dirty="0" smtClean="0"/>
              <a:t> </a:t>
            </a:r>
            <a:r>
              <a:rPr lang="en-US" sz="3200" dirty="0" err="1" smtClean="0"/>
              <a:t>đông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755219" y="5897511"/>
            <a:ext cx="54367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Bác</a:t>
            </a:r>
            <a:r>
              <a:rPr lang="en-US" sz="3200" dirty="0" smtClean="0"/>
              <a:t> </a:t>
            </a:r>
            <a:r>
              <a:rPr lang="en-US" sz="3200" dirty="0" err="1" smtClean="0"/>
              <a:t>sĩ</a:t>
            </a:r>
            <a:r>
              <a:rPr lang="en-US" sz="3200" dirty="0" smtClean="0"/>
              <a:t> </a:t>
            </a:r>
            <a:r>
              <a:rPr lang="en-US" sz="3200" dirty="0" err="1" smtClean="0"/>
              <a:t>thú</a:t>
            </a:r>
            <a:r>
              <a:rPr lang="en-US" sz="3200" dirty="0" smtClean="0"/>
              <a:t> y </a:t>
            </a:r>
            <a:r>
              <a:rPr lang="en-US" sz="3200" dirty="0" err="1" smtClean="0"/>
              <a:t>đang</a:t>
            </a:r>
            <a:r>
              <a:rPr lang="en-US" sz="3200" dirty="0" smtClean="0"/>
              <a:t> </a:t>
            </a:r>
            <a:r>
              <a:rPr lang="en-US" sz="3200" dirty="0" err="1" smtClean="0"/>
              <a:t>trải</a:t>
            </a:r>
            <a:r>
              <a:rPr lang="en-US" sz="3200" dirty="0" smtClean="0"/>
              <a:t> </a:t>
            </a:r>
            <a:r>
              <a:rPr lang="en-US" sz="3200" dirty="0" err="1" smtClean="0"/>
              <a:t>lông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thú</a:t>
            </a:r>
            <a:r>
              <a:rPr lang="en-US" sz="3200" dirty="0" smtClean="0"/>
              <a:t> </a:t>
            </a:r>
            <a:r>
              <a:rPr lang="en-US" sz="3200" dirty="0" err="1" smtClean="0"/>
              <a:t>cưng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8946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89210" y="0"/>
            <a:ext cx="4973446" cy="4661209"/>
          </a:xfrm>
          <a:prstGeom prst="diamond">
            <a:avLst/>
          </a:prstGeom>
          <a:blipFill>
            <a:blip r:embed="rId2"/>
            <a:srcRect/>
            <a:stretch>
              <a:fillRect l="-20237" r="-2023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iamond 3"/>
          <p:cNvSpPr/>
          <p:nvPr/>
        </p:nvSpPr>
        <p:spPr>
          <a:xfrm>
            <a:off x="3285893" y="2196791"/>
            <a:ext cx="4973446" cy="4661209"/>
          </a:xfrm>
          <a:prstGeom prst="diamond">
            <a:avLst/>
          </a:prstGeom>
          <a:blipFill>
            <a:blip r:embed="rId3"/>
            <a:srcRect/>
            <a:stretch>
              <a:fillRect l="-38464" t="456" r="-2120" b="-4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33532" y="22280"/>
            <a:ext cx="59584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dirty="0" smtClean="0">
                <a:solidFill>
                  <a:srgbClr val="0A09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0A09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07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2037" y="61232"/>
            <a:ext cx="4929963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arallelogram 2"/>
          <p:cNvSpPr/>
          <p:nvPr/>
        </p:nvSpPr>
        <p:spPr>
          <a:xfrm>
            <a:off x="-121626" y="-225617"/>
            <a:ext cx="6798873" cy="7083617"/>
          </a:xfrm>
          <a:prstGeom prst="parallelogram">
            <a:avLst/>
          </a:prstGeom>
          <a:blipFill>
            <a:blip r:embed="rId2"/>
            <a:stretch>
              <a:fillRect l="-39126" t="2153" r="-1458" b="-215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653" y="61232"/>
            <a:ext cx="892874" cy="8928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8150" y="1777971"/>
            <a:ext cx="61042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béo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vitamin,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khoáng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31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0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6300439" y="0"/>
            <a:ext cx="5891561" cy="5698273"/>
          </a:xfrm>
          <a:prstGeom prst="teardrop">
            <a:avLst/>
          </a:prstGeom>
          <a:blipFill>
            <a:blip r:embed="rId2"/>
            <a:srcRect/>
            <a:stretch>
              <a:fillRect l="-32483" t="-1130" r="-7875" b="11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92874" y="0"/>
            <a:ext cx="4929963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16"/>
            <a:ext cx="892874" cy="8928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43796"/>
            <a:ext cx="630043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..)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thoải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7506586" cy="20851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0371" y="2307841"/>
            <a:ext cx="117525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vi-VN" sz="3200" dirty="0" smtClean="0">
                <a:solidFill>
                  <a:srgbClr val="000000"/>
                </a:solidFill>
                <a:latin typeface="Open Sans"/>
              </a:rPr>
              <a:t>Trường </a:t>
            </a:r>
            <a:r>
              <a:rPr lang="vi-VN" sz="3200" dirty="0">
                <a:solidFill>
                  <a:srgbClr val="000000"/>
                </a:solidFill>
                <a:latin typeface="Open Sans"/>
              </a:rPr>
              <a:t>hợp </a:t>
            </a:r>
            <a:r>
              <a:rPr lang="vi-VN" sz="3200" dirty="0" smtClean="0">
                <a:solidFill>
                  <a:srgbClr val="000000"/>
                </a:solidFill>
                <a:latin typeface="Open Sans"/>
              </a:rPr>
              <a:t>thừ</a:t>
            </a:r>
            <a:r>
              <a:rPr lang="en-US" sz="3200" dirty="0" smtClean="0">
                <a:solidFill>
                  <a:srgbClr val="000000"/>
                </a:solidFill>
                <a:latin typeface="Open Sans"/>
              </a:rPr>
              <a:t>a </a:t>
            </a:r>
            <a:r>
              <a:rPr lang="vi-VN" sz="3200" dirty="0" smtClean="0">
                <a:solidFill>
                  <a:srgbClr val="000000"/>
                </a:solidFill>
                <a:latin typeface="Open Sans"/>
              </a:rPr>
              <a:t>chất </a:t>
            </a:r>
            <a:r>
              <a:rPr lang="vi-VN" sz="3200" dirty="0">
                <a:solidFill>
                  <a:srgbClr val="000000"/>
                </a:solidFill>
                <a:latin typeface="Open Sans"/>
              </a:rPr>
              <a:t>dinh dưỡng: vật nuôi tiêu hóa không kịp, dẫn đến hiện tượng tiêu chảy ở vật nuôi</a:t>
            </a:r>
            <a:r>
              <a:rPr lang="vi-VN" sz="3200" dirty="0" smtClean="0">
                <a:solidFill>
                  <a:srgbClr val="000000"/>
                </a:solidFill>
                <a:latin typeface="Open Sans"/>
              </a:rPr>
              <a:t>.</a:t>
            </a:r>
            <a:endParaRPr lang="en-US" sz="3200" dirty="0" smtClean="0">
              <a:solidFill>
                <a:srgbClr val="000000"/>
              </a:solidFill>
              <a:latin typeface="Open Sans"/>
            </a:endParaRPr>
          </a:p>
          <a:p>
            <a:pPr algn="just"/>
            <a:endParaRPr lang="vi-VN" sz="320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vi-VN" sz="3200" dirty="0">
                <a:solidFill>
                  <a:srgbClr val="000000"/>
                </a:solidFill>
                <a:latin typeface="Open Sans"/>
              </a:rPr>
              <a:t>- </a:t>
            </a:r>
            <a:r>
              <a:rPr lang="en-US" sz="32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vi-VN" sz="3200" dirty="0" smtClean="0">
                <a:solidFill>
                  <a:srgbClr val="000000"/>
                </a:solidFill>
                <a:latin typeface="Open Sans"/>
              </a:rPr>
              <a:t>Trường </a:t>
            </a:r>
            <a:r>
              <a:rPr lang="vi-VN" sz="3200" dirty="0">
                <a:solidFill>
                  <a:srgbClr val="000000"/>
                </a:solidFill>
                <a:latin typeface="Open Sans"/>
              </a:rPr>
              <a:t>hợp thiếu chất dinh dưỡng: vật nuôi chậm phát triển, sức đề kháng kém nên dễ mắc bệnh.</a:t>
            </a:r>
            <a:endParaRPr lang="vi-VN" sz="32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0828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1068</Words>
  <Application>Microsoft Office PowerPoint</Application>
  <PresentationFormat>Widescreen</PresentationFormat>
  <Paragraphs>86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Open Sans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dau277</cp:lastModifiedBy>
  <cp:revision>58</cp:revision>
  <dcterms:created xsi:type="dcterms:W3CDTF">2023-02-05T13:32:13Z</dcterms:created>
  <dcterms:modified xsi:type="dcterms:W3CDTF">2024-02-06T00:17:09Z</dcterms:modified>
</cp:coreProperties>
</file>