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2"/>
  </p:notesMasterIdLst>
  <p:sldIdLst>
    <p:sldId id="256" r:id="rId2"/>
    <p:sldId id="259" r:id="rId3"/>
    <p:sldId id="258" r:id="rId4"/>
    <p:sldId id="257" r:id="rId5"/>
    <p:sldId id="260" r:id="rId6"/>
    <p:sldId id="262" r:id="rId7"/>
    <p:sldId id="263" r:id="rId8"/>
    <p:sldId id="261" r:id="rId9"/>
    <p:sldId id="264" r:id="rId10"/>
    <p:sldId id="273" r:id="rId11"/>
  </p:sldIdLst>
  <p:sldSz cx="18288000" cy="10287000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9" d="100"/>
          <a:sy n="49" d="100"/>
        </p:scale>
        <p:origin x="340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D7188-9523-461C-A538-6063C0DDD076}" type="datetimeFigureOut">
              <a:rPr lang="en-US" smtClean="0"/>
              <a:t>10/15/2022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A261AD-6427-4E4E-BB8D-FF1C3DEC6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63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261AD-6427-4E4E-BB8D-FF1C3DEC69C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962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0.svg"/><Relationship Id="rId7" Type="http://schemas.openxmlformats.org/officeDocument/2006/relationships/image" Target="../media/image18.svg"/><Relationship Id="rId12" Type="http://schemas.openxmlformats.org/officeDocument/2006/relationships/image" Target="../media/image5.png"/><Relationship Id="rId2" Type="http://schemas.openxmlformats.org/officeDocument/2006/relationships/image" Target="../media/image7.png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30.svg"/><Relationship Id="rId5" Type="http://schemas.openxmlformats.org/officeDocument/2006/relationships/image" Target="../media/image28.svg"/><Relationship Id="rId15" Type="http://schemas.openxmlformats.org/officeDocument/2006/relationships/image" Target="../media/image32.svg"/><Relationship Id="rId10" Type="http://schemas.openxmlformats.org/officeDocument/2006/relationships/image" Target="../media/image10.png"/><Relationship Id="rId9" Type="http://schemas.openxmlformats.org/officeDocument/2006/relationships/image" Target="../media/image8.svg"/><Relationship Id="rId1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.png"/><Relationship Id="rId3" Type="http://schemas.openxmlformats.org/officeDocument/2006/relationships/image" Target="../media/image6.png"/><Relationship Id="rId12" Type="http://schemas.openxmlformats.org/officeDocument/2006/relationships/image" Target="../media/image13.png"/><Relationship Id="rId7" Type="http://schemas.openxmlformats.org/officeDocument/2006/relationships/image" Target="../media/image8.svg"/><Relationship Id="rId17" Type="http://schemas.openxmlformats.org/officeDocument/2006/relationships/image" Target="../media/image10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image" Target="../media/image22.svg"/><Relationship Id="rId15" Type="http://schemas.openxmlformats.org/officeDocument/2006/relationships/image" Target="../media/image24.svg"/><Relationship Id="rId10" Type="http://schemas.openxmlformats.org/officeDocument/2006/relationships/image" Target="../media/image3.png"/><Relationship Id="rId9" Type="http://schemas.openxmlformats.org/officeDocument/2006/relationships/image" Target="../media/image12.svg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20.svg"/><Relationship Id="rId5" Type="http://schemas.openxmlformats.org/officeDocument/2006/relationships/image" Target="../media/image16.svg"/><Relationship Id="rId10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40.svg"/><Relationship Id="rId3" Type="http://schemas.openxmlformats.org/officeDocument/2006/relationships/image" Target="../media/image26.svg"/><Relationship Id="rId7" Type="http://schemas.openxmlformats.org/officeDocument/2006/relationships/image" Target="../media/image36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34.svg"/><Relationship Id="rId15" Type="http://schemas.openxmlformats.org/officeDocument/2006/relationships/image" Target="../media/image24.png"/><Relationship Id="rId10" Type="http://schemas.openxmlformats.org/officeDocument/2006/relationships/image" Target="../media/image22.png"/><Relationship Id="rId4" Type="http://schemas.openxmlformats.org/officeDocument/2006/relationships/image" Target="../media/image19.png"/><Relationship Id="rId9" Type="http://schemas.openxmlformats.org/officeDocument/2006/relationships/image" Target="../media/image38.svg"/><Relationship Id="rId1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23.png"/><Relationship Id="rId3" Type="http://schemas.openxmlformats.org/officeDocument/2006/relationships/image" Target="../media/image32.svg"/><Relationship Id="rId7" Type="http://schemas.openxmlformats.org/officeDocument/2006/relationships/image" Target="../media/image9.png"/><Relationship Id="rId12" Type="http://schemas.openxmlformats.org/officeDocument/2006/relationships/image" Target="../media/image10.svg"/><Relationship Id="rId17" Type="http://schemas.openxmlformats.org/officeDocument/2006/relationships/image" Target="../media/image27.png"/><Relationship Id="rId2" Type="http://schemas.openxmlformats.org/officeDocument/2006/relationships/image" Target="../media/image8.png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11" Type="http://schemas.openxmlformats.org/officeDocument/2006/relationships/image" Target="../media/image5.png"/><Relationship Id="rId15" Type="http://schemas.openxmlformats.org/officeDocument/2006/relationships/image" Target="../media/image59.svg"/><Relationship Id="rId10" Type="http://schemas.openxmlformats.org/officeDocument/2006/relationships/image" Target="../media/image51.svg"/><Relationship Id="rId9" Type="http://schemas.openxmlformats.org/officeDocument/2006/relationships/image" Target="../media/image25.png"/><Relationship Id="rId1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2.svg"/><Relationship Id="rId18" Type="http://schemas.openxmlformats.org/officeDocument/2006/relationships/image" Target="../media/image5.png"/><Relationship Id="rId3" Type="http://schemas.openxmlformats.org/officeDocument/2006/relationships/image" Target="../media/image53.svg"/><Relationship Id="rId12" Type="http://schemas.openxmlformats.org/officeDocument/2006/relationships/image" Target="../media/image13.png"/><Relationship Id="rId17" Type="http://schemas.microsoft.com/office/2007/relationships/hdphoto" Target="../media/hdphoto1.wdp"/><Relationship Id="rId7" Type="http://schemas.openxmlformats.org/officeDocument/2006/relationships/image" Target="../media/image38.svg"/><Relationship Id="rId2" Type="http://schemas.openxmlformats.org/officeDocument/2006/relationships/image" Target="../media/image28.png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57.svg"/><Relationship Id="rId15" Type="http://schemas.openxmlformats.org/officeDocument/2006/relationships/image" Target="../media/image8.svg"/><Relationship Id="rId5" Type="http://schemas.openxmlformats.org/officeDocument/2006/relationships/image" Target="../media/image10.svg"/><Relationship Id="rId10" Type="http://schemas.openxmlformats.org/officeDocument/2006/relationships/image" Target="../media/image30.png"/><Relationship Id="rId19" Type="http://schemas.openxmlformats.org/officeDocument/2006/relationships/image" Target="../media/image21.png"/><Relationship Id="rId4" Type="http://schemas.openxmlformats.org/officeDocument/2006/relationships/image" Target="../media/image29.png"/><Relationship Id="rId9" Type="http://schemas.openxmlformats.org/officeDocument/2006/relationships/image" Target="../media/image55.svg"/><Relationship Id="rId1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10.svg"/><Relationship Id="rId7" Type="http://schemas.openxmlformats.org/officeDocument/2006/relationships/image" Target="../media/image32.svg"/><Relationship Id="rId12" Type="http://schemas.openxmlformats.org/officeDocument/2006/relationships/image" Target="../media/image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48.svg"/><Relationship Id="rId5" Type="http://schemas.openxmlformats.org/officeDocument/2006/relationships/image" Target="../media/image44.svg"/><Relationship Id="rId15" Type="http://schemas.openxmlformats.org/officeDocument/2006/relationships/image" Target="../media/image35.png"/><Relationship Id="rId10" Type="http://schemas.openxmlformats.org/officeDocument/2006/relationships/image" Target="../media/image34.png"/><Relationship Id="rId9" Type="http://schemas.openxmlformats.org/officeDocument/2006/relationships/image" Target="../media/image46.svg"/><Relationship Id="rId1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21.png"/><Relationship Id="rId7" Type="http://schemas.openxmlformats.org/officeDocument/2006/relationships/image" Target="../media/image61.svg"/><Relationship Id="rId12" Type="http://schemas.openxmlformats.org/officeDocument/2006/relationships/image" Target="../media/image66.svg"/><Relationship Id="rId2" Type="http://schemas.openxmlformats.org/officeDocument/2006/relationships/image" Target="../media/image26.png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38.png"/><Relationship Id="rId5" Type="http://schemas.openxmlformats.org/officeDocument/2006/relationships/image" Target="../media/image59.svg"/><Relationship Id="rId15" Type="http://schemas.openxmlformats.org/officeDocument/2006/relationships/image" Target="../media/image23.png"/><Relationship Id="rId10" Type="http://schemas.openxmlformats.org/officeDocument/2006/relationships/image" Target="../media/image64.svg"/><Relationship Id="rId14" Type="http://schemas.openxmlformats.org/officeDocument/2006/relationships/image" Target="../media/image3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21113" b="34661"/>
          <a:stretch>
            <a:fillRect/>
          </a:stretch>
        </p:blipFill>
        <p:spPr>
          <a:xfrm rot="5639570">
            <a:off x="-4926363" y="3141945"/>
            <a:ext cx="12595565" cy="490632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r="13292" b="50"/>
          <a:stretch>
            <a:fillRect/>
          </a:stretch>
        </p:blipFill>
        <p:spPr>
          <a:xfrm flipH="1">
            <a:off x="457199" y="5544113"/>
            <a:ext cx="3332210" cy="533489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2821" r="56483" b="56933"/>
          <a:stretch>
            <a:fillRect/>
          </a:stretch>
        </p:blipFill>
        <p:spPr>
          <a:xfrm rot="-5400000">
            <a:off x="12503632" y="1303331"/>
            <a:ext cx="7228987" cy="433974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2332459" flipH="1">
            <a:off x="14748966" y="7322293"/>
            <a:ext cx="7078068" cy="625443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835495" flipH="1">
            <a:off x="16993463" y="4488164"/>
            <a:ext cx="914131" cy="131067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232028">
            <a:off x="15866972" y="5357573"/>
            <a:ext cx="1134974" cy="1956852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2109626" y="2576662"/>
            <a:ext cx="14324833" cy="4565633"/>
            <a:chOff x="0" y="1207153"/>
            <a:chExt cx="19099776" cy="6087513"/>
          </a:xfrm>
        </p:grpSpPr>
        <p:sp>
          <p:nvSpPr>
            <p:cNvPr id="9" name="TextBox 9"/>
            <p:cNvSpPr txBox="1"/>
            <p:nvPr/>
          </p:nvSpPr>
          <p:spPr>
            <a:xfrm>
              <a:off x="0" y="1207153"/>
              <a:ext cx="19099776" cy="443198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7200" b="1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CHÀO MỪNG CÁC EM </a:t>
              </a:r>
            </a:p>
            <a:p>
              <a:pPr algn="ctr">
                <a:lnSpc>
                  <a:spcPct val="150000"/>
                </a:lnSpc>
              </a:pPr>
              <a:r>
                <a:rPr lang="en-US" sz="7200" b="1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ĐẾN VỚI TIẾT HỌC HÔM NAY!</a:t>
              </a:r>
              <a:endParaRPr lang="en-US" sz="72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rcRect l="2544" b="28221"/>
            <a:stretch>
              <a:fillRect/>
            </a:stretch>
          </p:blipFill>
          <p:spPr>
            <a:xfrm rot="395163">
              <a:off x="7677109" y="5931730"/>
              <a:ext cx="4316020" cy="1362936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115781" y="2563677"/>
            <a:ext cx="2212714" cy="1155567"/>
            <a:chOff x="0" y="0"/>
            <a:chExt cx="2950285" cy="947668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71165" b="6826"/>
            <a:stretch>
              <a:fillRect/>
            </a:stretch>
          </p:blipFill>
          <p:spPr>
            <a:xfrm rot="26016">
              <a:off x="1550909" y="57107"/>
              <a:ext cx="1396046" cy="885292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t="6972" r="66563"/>
            <a:stretch>
              <a:fillRect/>
            </a:stretch>
          </p:blipFill>
          <p:spPr>
            <a:xfrm rot="26016">
              <a:off x="3512" y="6464"/>
              <a:ext cx="1711954" cy="934739"/>
            </a:xfrm>
            <a:prstGeom prst="rect">
              <a:avLst/>
            </a:prstGeom>
          </p:spPr>
        </p:pic>
      </p:grpSp>
      <p:grpSp>
        <p:nvGrpSpPr>
          <p:cNvPr id="5" name="Group 5"/>
          <p:cNvGrpSpPr/>
          <p:nvPr/>
        </p:nvGrpSpPr>
        <p:grpSpPr>
          <a:xfrm>
            <a:off x="2114120" y="4288998"/>
            <a:ext cx="2212714" cy="1155567"/>
            <a:chOff x="0" y="0"/>
            <a:chExt cx="2950285" cy="947668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71165" b="6826"/>
            <a:stretch>
              <a:fillRect/>
            </a:stretch>
          </p:blipFill>
          <p:spPr>
            <a:xfrm rot="26016">
              <a:off x="1550909" y="57107"/>
              <a:ext cx="1396046" cy="885292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t="6972" r="66563"/>
            <a:stretch>
              <a:fillRect/>
            </a:stretch>
          </p:blipFill>
          <p:spPr>
            <a:xfrm rot="26016">
              <a:off x="3512" y="6464"/>
              <a:ext cx="1711954" cy="934739"/>
            </a:xfrm>
            <a:prstGeom prst="rect">
              <a:avLst/>
            </a:prstGeom>
          </p:spPr>
        </p:pic>
      </p:grpSp>
      <p:grpSp>
        <p:nvGrpSpPr>
          <p:cNvPr id="11" name="Group 11"/>
          <p:cNvGrpSpPr/>
          <p:nvPr/>
        </p:nvGrpSpPr>
        <p:grpSpPr>
          <a:xfrm>
            <a:off x="2128113" y="6016796"/>
            <a:ext cx="2212714" cy="1155567"/>
            <a:chOff x="0" y="0"/>
            <a:chExt cx="2950285" cy="947668"/>
          </a:xfrm>
        </p:grpSpPr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71165" b="6826"/>
            <a:stretch>
              <a:fillRect/>
            </a:stretch>
          </p:blipFill>
          <p:spPr>
            <a:xfrm rot="26016">
              <a:off x="1550909" y="57107"/>
              <a:ext cx="1396046" cy="885292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t="6972" r="66563"/>
            <a:stretch>
              <a:fillRect/>
            </a:stretch>
          </p:blipFill>
          <p:spPr>
            <a:xfrm rot="26016">
              <a:off x="3512" y="6464"/>
              <a:ext cx="1711954" cy="934739"/>
            </a:xfrm>
            <a:prstGeom prst="rect">
              <a:avLst/>
            </a:prstGeom>
          </p:spPr>
        </p:pic>
      </p:grpSp>
      <p:sp>
        <p:nvSpPr>
          <p:cNvPr id="16" name="TextBox 16"/>
          <p:cNvSpPr txBox="1"/>
          <p:nvPr/>
        </p:nvSpPr>
        <p:spPr>
          <a:xfrm>
            <a:off x="3810000" y="1104900"/>
            <a:ext cx="11052321" cy="828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79"/>
              </a:lnSpc>
            </a:pPr>
            <a:r>
              <a:rPr lang="en-US" sz="66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  <a:endParaRPr lang="en-US" sz="66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2461062" y="2924795"/>
            <a:ext cx="1546817" cy="628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48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endParaRPr lang="en-US" sz="4800" b="1" dirty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2421071" y="4614010"/>
            <a:ext cx="1663245" cy="628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48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endParaRPr lang="en-US" sz="4800" b="1" dirty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2313297" y="6374643"/>
            <a:ext cx="1673441" cy="628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48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endParaRPr lang="en-US" sz="4800" b="1" dirty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709350" y="2787517"/>
            <a:ext cx="647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720668" y="4015736"/>
            <a:ext cx="7970103" cy="182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SBT,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SGK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675556" y="6240636"/>
            <a:ext cx="89402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thêm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toán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Euclid.</a:t>
            </a:r>
          </a:p>
        </p:txBody>
      </p:sp>
      <p:grpSp>
        <p:nvGrpSpPr>
          <p:cNvPr id="28" name="Group 11"/>
          <p:cNvGrpSpPr/>
          <p:nvPr/>
        </p:nvGrpSpPr>
        <p:grpSpPr>
          <a:xfrm>
            <a:off x="2173225" y="7740218"/>
            <a:ext cx="2212714" cy="1155567"/>
            <a:chOff x="0" y="0"/>
            <a:chExt cx="2950285" cy="947668"/>
          </a:xfrm>
        </p:grpSpPr>
        <p:pic>
          <p:nvPicPr>
            <p:cNvPr id="29" name="Picture 1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71165" b="6826"/>
            <a:stretch>
              <a:fillRect/>
            </a:stretch>
          </p:blipFill>
          <p:spPr>
            <a:xfrm rot="26016">
              <a:off x="1550909" y="57107"/>
              <a:ext cx="1396046" cy="885292"/>
            </a:xfrm>
            <a:prstGeom prst="rect">
              <a:avLst/>
            </a:prstGeom>
          </p:spPr>
        </p:pic>
        <p:pic>
          <p:nvPicPr>
            <p:cNvPr id="30" name="Picture 1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t="6972" r="66563"/>
            <a:stretch>
              <a:fillRect/>
            </a:stretch>
          </p:blipFill>
          <p:spPr>
            <a:xfrm rot="26016">
              <a:off x="3512" y="6464"/>
              <a:ext cx="1711954" cy="934739"/>
            </a:xfrm>
            <a:prstGeom prst="rect">
              <a:avLst/>
            </a:prstGeom>
          </p:spPr>
        </p:pic>
      </p:grpSp>
      <p:sp>
        <p:nvSpPr>
          <p:cNvPr id="31" name="TextBox 23"/>
          <p:cNvSpPr txBox="1"/>
          <p:nvPr/>
        </p:nvSpPr>
        <p:spPr>
          <a:xfrm>
            <a:off x="2358409" y="8098065"/>
            <a:ext cx="1673441" cy="628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48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  <a:endParaRPr lang="en-US" sz="4800" b="1" dirty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675556" y="7442757"/>
            <a:ext cx="133838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2: “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song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3" grpId="0"/>
      <p:bldP spid="25" grpId="0"/>
      <p:bldP spid="26" grpId="0"/>
      <p:bldP spid="27" grpId="0"/>
      <p:bldP spid="31" grpId="0"/>
      <p:bldP spid="3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785190">
            <a:off x="14527623" y="-601325"/>
            <a:ext cx="3937807" cy="30886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3986724">
            <a:off x="171078" y="6726229"/>
            <a:ext cx="1667229" cy="156113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7917651" flipH="1">
            <a:off x="423581" y="6721278"/>
            <a:ext cx="729079" cy="104534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813697">
            <a:off x="727374" y="7532163"/>
            <a:ext cx="1785670" cy="237226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2052308">
            <a:off x="17132462" y="2526373"/>
            <a:ext cx="851920" cy="146882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130833">
            <a:off x="806671" y="903467"/>
            <a:ext cx="5502039" cy="1079775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1028700" y="942975"/>
            <a:ext cx="4838700" cy="913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839"/>
              </a:lnSpc>
              <a:spcBef>
                <a:spcPct val="0"/>
              </a:spcBef>
            </a:pPr>
            <a:r>
              <a:rPr lang="en-US" sz="56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KHỞI ĐỘNG</a:t>
            </a:r>
            <a:endParaRPr lang="en-US" sz="5600" b="1" dirty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716603" y="2413947"/>
            <a:ext cx="14097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Qua điểm M nằm ngoài đường thẳng a, chúng ta đã biết cách vẽ một đường thẳng b đi qua điểm M và song song với a. Vậy có thể vẽ được bao nhiêu đường thẳng b như vậy?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5426767"/>
            <a:ext cx="5410200" cy="4039372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C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l="2544" b="28221"/>
          <a:stretch>
            <a:fillRect/>
          </a:stretch>
        </p:blipFill>
        <p:spPr>
          <a:xfrm rot="461708">
            <a:off x="105709" y="631218"/>
            <a:ext cx="3237015" cy="1022203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1295399" y="1638300"/>
            <a:ext cx="15842609" cy="720955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78592" y="1722407"/>
            <a:ext cx="16954500" cy="4924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5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28</a:t>
            </a:r>
          </a:p>
          <a:p>
            <a:pPr algn="ctr">
              <a:lnSpc>
                <a:spcPct val="150000"/>
              </a:lnSpc>
            </a:pPr>
            <a:r>
              <a:rPr lang="en-US" sz="5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</a:t>
            </a:r>
            <a:r>
              <a:rPr lang="en-US" sz="5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10: TIÊN ĐỀ EUCLID. </a:t>
            </a:r>
          </a:p>
          <a:p>
            <a:pPr algn="ctr">
              <a:lnSpc>
                <a:spcPct val="150000"/>
              </a:lnSpc>
            </a:pPr>
            <a:r>
              <a:rPr lang="en-US" sz="5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 CHẤT CỦA HAI ĐƯỜNG THẲNG SONG </a:t>
            </a:r>
            <a:r>
              <a:rPr lang="en-US" sz="5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SONG</a:t>
            </a:r>
            <a:r>
              <a:rPr lang="en-US" sz="5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5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5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1) </a:t>
            </a:r>
            <a:endParaRPr lang="en-US" sz="5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 b="31221"/>
          <a:stretch>
            <a:fillRect/>
          </a:stretch>
        </p:blipFill>
        <p:spPr>
          <a:xfrm rot="4165144">
            <a:off x="-2302993" y="6210834"/>
            <a:ext cx="6380959" cy="3878037"/>
          </a:xfrm>
          <a:prstGeom prst="rect">
            <a:avLst/>
          </a:prstGeom>
        </p:spPr>
      </p:pic>
      <p:pic>
        <p:nvPicPr>
          <p:cNvPr id="14" name="Picture 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60305" y="7408856"/>
            <a:ext cx="1536789" cy="1438994"/>
          </a:xfrm>
          <a:prstGeom prst="rect">
            <a:avLst/>
          </a:prstGeom>
        </p:spPr>
      </p:pic>
      <p:pic>
        <p:nvPicPr>
          <p:cNvPr id="15" name="Picture 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2977385" flipH="1">
            <a:off x="530091" y="7147327"/>
            <a:ext cx="729079" cy="1045346"/>
          </a:xfrm>
          <a:prstGeom prst="rect">
            <a:avLst/>
          </a:prstGeom>
        </p:spPr>
      </p:pic>
      <p:pic>
        <p:nvPicPr>
          <p:cNvPr id="16" name="Picture 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 r="46333"/>
          <a:stretch>
            <a:fillRect/>
          </a:stretch>
        </p:blipFill>
        <p:spPr>
          <a:xfrm rot="-944740">
            <a:off x="15524227" y="-627969"/>
            <a:ext cx="3470146" cy="4114800"/>
          </a:xfrm>
          <a:prstGeom prst="rect">
            <a:avLst/>
          </a:prstGeom>
        </p:spPr>
      </p:pic>
      <p:pic>
        <p:nvPicPr>
          <p:cNvPr id="17" name="Picture 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1380719">
            <a:off x="16691813" y="2714726"/>
            <a:ext cx="1134974" cy="19568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t="6775" r="36459" b="6790"/>
          <a:stretch>
            <a:fillRect/>
          </a:stretch>
        </p:blipFill>
        <p:spPr>
          <a:xfrm rot="850390">
            <a:off x="13714995" y="3731226"/>
            <a:ext cx="5523215" cy="722640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r="16102" b="9245"/>
          <a:stretch>
            <a:fillRect/>
          </a:stretch>
        </p:blipFill>
        <p:spPr>
          <a:xfrm>
            <a:off x="11484338" y="2653201"/>
            <a:ext cx="7018599" cy="763379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9452818">
            <a:off x="17115441" y="2384456"/>
            <a:ext cx="1667229" cy="156113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451557" flipH="1">
            <a:off x="17305818" y="2764318"/>
            <a:ext cx="729079" cy="104534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2977385" flipH="1">
            <a:off x="12277466" y="8886873"/>
            <a:ext cx="729079" cy="104534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371600" y="2985595"/>
            <a:ext cx="1302060" cy="12192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371600" y="5676900"/>
            <a:ext cx="1302060" cy="1219200"/>
          </a:xfrm>
          <a:prstGeom prst="rect">
            <a:avLst/>
          </a:prstGeom>
        </p:spPr>
      </p:pic>
      <p:sp>
        <p:nvSpPr>
          <p:cNvPr id="19" name="TextBox 19"/>
          <p:cNvSpPr txBox="1"/>
          <p:nvPr/>
        </p:nvSpPr>
        <p:spPr>
          <a:xfrm>
            <a:off x="1066800" y="1106491"/>
            <a:ext cx="13123792" cy="906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60"/>
              </a:lnSpc>
              <a:spcBef>
                <a:spcPct val="0"/>
              </a:spcBef>
            </a:pPr>
            <a:r>
              <a:rPr lang="en-US" sz="6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BÀI HỌC</a:t>
            </a:r>
            <a:endParaRPr lang="en-US" sz="60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542567" y="3179696"/>
            <a:ext cx="9972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524000" y="5871001"/>
            <a:ext cx="9972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168259" y="2686826"/>
            <a:ext cx="780142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Tiên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Euclid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song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song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168259" y="5317003"/>
            <a:ext cx="780142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song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song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09636" y="800101"/>
            <a:ext cx="12577764" cy="15240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6085396">
            <a:off x="-1328322" y="7580729"/>
            <a:ext cx="4475917" cy="365906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4669657">
            <a:off x="-1689638" y="7466293"/>
            <a:ext cx="4325528" cy="424442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738560">
            <a:off x="-44072" y="6846371"/>
            <a:ext cx="1005352" cy="173336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 b="31221"/>
          <a:stretch>
            <a:fillRect/>
          </a:stretch>
        </p:blipFill>
        <p:spPr>
          <a:xfrm rot="-5638647">
            <a:off x="14068821" y="913145"/>
            <a:ext cx="6380959" cy="387803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200215" y="1208158"/>
            <a:ext cx="119966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Tiên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Euclid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song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song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19400" y="2584513"/>
            <a:ext cx="982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đôi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HĐ1</a:t>
            </a:r>
            <a:endParaRPr lang="en-US" sz="4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183634" y="3362587"/>
            <a:ext cx="128667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Cho trước đường thẳng a và một điểm M không nằm trên đường thẳng a. 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814" y="2375556"/>
            <a:ext cx="1284924" cy="1125800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1672668" y="6497197"/>
            <a:ext cx="1612603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Dùng bút chì vẽ đường thẳng b đi qua M và song song với đường thẳng a.</a:t>
            </a:r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Dùng bút màu vẽ đường thẳng c đi qua M và song song với đường thẳng a.</a:t>
            </a:r>
          </a:p>
          <a:p>
            <a:pPr algn="just">
              <a:lnSpc>
                <a:spcPct val="150000"/>
              </a:lnSpc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vi-V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Em 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có nhận xét gì về vị trí của hai đường thẳng b và c?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49" t="23573" r="17870" b="39429"/>
          <a:stretch/>
        </p:blipFill>
        <p:spPr>
          <a:xfrm>
            <a:off x="6408677" y="4355575"/>
            <a:ext cx="7924801" cy="2671313"/>
          </a:xfrm>
          <a:prstGeom prst="rect">
            <a:avLst/>
          </a:prstGeom>
        </p:spPr>
      </p:pic>
      <p:cxnSp>
        <p:nvCxnSpPr>
          <p:cNvPr id="24" name="Straight Connector 23"/>
          <p:cNvCxnSpPr/>
          <p:nvPr/>
        </p:nvCxnSpPr>
        <p:spPr>
          <a:xfrm>
            <a:off x="6713478" y="5143500"/>
            <a:ext cx="69342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3328804" y="4492766"/>
            <a:ext cx="5476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sz="36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6713478" y="5143500"/>
            <a:ext cx="61722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6561078" y="5068765"/>
            <a:ext cx="5476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31" name="Right Arrow 30"/>
          <p:cNvSpPr/>
          <p:nvPr/>
        </p:nvSpPr>
        <p:spPr>
          <a:xfrm>
            <a:off x="13823649" y="8459206"/>
            <a:ext cx="509829" cy="341893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14602566" y="8276210"/>
            <a:ext cx="2895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Trùng</a:t>
            </a:r>
            <a:r>
              <a:rPr lang="en-US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endParaRPr lang="en-US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344050" y="3769144"/>
            <a:ext cx="1574636" cy="996608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HĐ1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  <p:bldP spid="26" grpId="0"/>
      <p:bldP spid="30" grpId="0"/>
      <p:bldP spid="31" grpId="0" animBg="1"/>
      <p:bldP spid="32" grpId="0"/>
      <p:bldP spid="3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3986724">
            <a:off x="62646" y="8430344"/>
            <a:ext cx="1667229" cy="1561132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7917651" flipH="1">
            <a:off x="194165" y="8417911"/>
            <a:ext cx="729079" cy="1045346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 l="2544" b="28221"/>
          <a:stretch>
            <a:fillRect/>
          </a:stretch>
        </p:blipFill>
        <p:spPr>
          <a:xfrm rot="20303786">
            <a:off x="16229989" y="9335595"/>
            <a:ext cx="2361805" cy="745824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1380719">
            <a:off x="16843404" y="-122716"/>
            <a:ext cx="1134974" cy="1956852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2362200" y="1008624"/>
            <a:ext cx="14630400" cy="182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rút </a:t>
            </a:r>
            <a:r>
              <a:rPr lang="vi-VN" sz="4000" i="1" dirty="0">
                <a:latin typeface="Arial" panose="020B0604020202020204" pitchFamily="34" charset="0"/>
                <a:cs typeface="Arial" panose="020B0604020202020204" pitchFamily="34" charset="0"/>
              </a:rPr>
              <a:t>ra nhận </a:t>
            </a:r>
            <a:r>
              <a:rPr lang="vi-VN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đ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ị</a:t>
            </a:r>
            <a:r>
              <a:rPr lang="vi-VN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nh </a:t>
            </a:r>
            <a:r>
              <a:rPr lang="vi-VN" sz="4000" i="1" dirty="0">
                <a:latin typeface="Arial" panose="020B0604020202020204" pitchFamily="34" charset="0"/>
                <a:cs typeface="Arial" panose="020B0604020202020204" pitchFamily="34" charset="0"/>
              </a:rPr>
              <a:t>qua điểm M </a:t>
            </a:r>
            <a:r>
              <a:rPr lang="vi-VN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nằm </a:t>
            </a:r>
            <a:r>
              <a:rPr lang="vi-VN" sz="4000" i="1" dirty="0">
                <a:latin typeface="Arial" panose="020B0604020202020204" pitchFamily="34" charset="0"/>
                <a:cs typeface="Arial" panose="020B0604020202020204" pitchFamily="34" charset="0"/>
              </a:rPr>
              <a:t>ngoài đường thẳng a vẽ được bao nhiêu đường thẳng song song với a?</a:t>
            </a:r>
            <a:endParaRPr lang="en-US" sz="4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81" y="1334192"/>
            <a:ext cx="1469885" cy="1287856"/>
          </a:xfrm>
          <a:prstGeom prst="rect">
            <a:avLst/>
          </a:prstGeom>
        </p:spPr>
      </p:pic>
      <p:sp>
        <p:nvSpPr>
          <p:cNvPr id="23" name="Down Arrow 22"/>
          <p:cNvSpPr/>
          <p:nvPr/>
        </p:nvSpPr>
        <p:spPr>
          <a:xfrm>
            <a:off x="8458200" y="3104638"/>
            <a:ext cx="1066800" cy="1066800"/>
          </a:xfrm>
          <a:prstGeom prst="downArrow">
            <a:avLst>
              <a:gd name="adj1" fmla="val 42208"/>
              <a:gd name="adj2" fmla="val 50000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130833">
            <a:off x="776632" y="4538811"/>
            <a:ext cx="4754154" cy="1079775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209725" y="4738982"/>
            <a:ext cx="39076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Tiên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Euclid: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657812" y="4255134"/>
            <a:ext cx="11736990" cy="182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 một điểm ở ngoài một đường thẳng, chỉ có một đường thẳng song song với đường thẳng đó.</a:t>
            </a:r>
            <a:endParaRPr lang="en-US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7" name="Group 8"/>
          <p:cNvGrpSpPr/>
          <p:nvPr/>
        </p:nvGrpSpPr>
        <p:grpSpPr>
          <a:xfrm>
            <a:off x="787754" y="6426522"/>
            <a:ext cx="3239644" cy="1247606"/>
            <a:chOff x="0" y="0"/>
            <a:chExt cx="4828064" cy="953799"/>
          </a:xfrm>
        </p:grpSpPr>
        <p:pic>
          <p:nvPicPr>
            <p:cNvPr id="28" name="Picture 9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71165" b="6826"/>
            <a:stretch>
              <a:fillRect/>
            </a:stretch>
          </p:blipFill>
          <p:spPr>
            <a:xfrm rot="26016">
              <a:off x="3428688" y="26775"/>
              <a:ext cx="1396046" cy="885292"/>
            </a:xfrm>
            <a:prstGeom prst="rect">
              <a:avLst/>
            </a:prstGeom>
          </p:spPr>
        </p:pic>
        <p:pic>
          <p:nvPicPr>
            <p:cNvPr id="29" name="Picture 10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t="7720" r="31345"/>
            <a:stretch>
              <a:fillRect/>
            </a:stretch>
          </p:blipFill>
          <p:spPr>
            <a:xfrm rot="26016">
              <a:off x="3458" y="13288"/>
              <a:ext cx="3515106" cy="927223"/>
            </a:xfrm>
            <a:prstGeom prst="rect">
              <a:avLst/>
            </a:prstGeom>
          </p:spPr>
        </p:pic>
      </p:grpSp>
      <p:sp>
        <p:nvSpPr>
          <p:cNvPr id="30" name="TextBox 29"/>
          <p:cNvSpPr txBox="1"/>
          <p:nvPr/>
        </p:nvSpPr>
        <p:spPr>
          <a:xfrm>
            <a:off x="1246594" y="6696382"/>
            <a:ext cx="25841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090775" y="6370282"/>
            <a:ext cx="8226504" cy="2748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 điểm M nằm ngoài đường thẳng a thì đường thẳng b đi qua M và song song với a là duy nhất.</a:t>
            </a:r>
            <a:endParaRPr lang="en-US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25" t="18750" r="18468" b="40385"/>
          <a:stretch/>
        </p:blipFill>
        <p:spPr>
          <a:xfrm>
            <a:off x="12477448" y="6195095"/>
            <a:ext cx="5888757" cy="29411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 animBg="1"/>
      <p:bldP spid="25" grpId="0"/>
      <p:bldP spid="26" grpId="0"/>
      <p:bldP spid="30" grpId="0"/>
      <p:bldP spid="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C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1143001" y="1028700"/>
            <a:ext cx="16230600" cy="837424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2544" b="28221"/>
          <a:stretch>
            <a:fillRect/>
          </a:stretch>
        </p:blipFill>
        <p:spPr>
          <a:xfrm rot="433558">
            <a:off x="2744864" y="2332993"/>
            <a:ext cx="2223465" cy="44555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l="38131" r="179" b="24351"/>
          <a:stretch>
            <a:fillRect/>
          </a:stretch>
        </p:blipFill>
        <p:spPr>
          <a:xfrm rot="5400000">
            <a:off x="-1519392" y="932804"/>
            <a:ext cx="6129652" cy="426404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 t="43359" r="41854"/>
          <a:stretch>
            <a:fillRect/>
          </a:stretch>
        </p:blipFill>
        <p:spPr>
          <a:xfrm rot="7253166">
            <a:off x="15214706" y="7834206"/>
            <a:ext cx="3689888" cy="337870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3986724">
            <a:off x="195086" y="6626318"/>
            <a:ext cx="1667229" cy="156113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7917651" flipH="1">
            <a:off x="326604" y="6613885"/>
            <a:ext cx="729079" cy="104534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861014" y="1616766"/>
            <a:ext cx="21265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1: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019" y="3225451"/>
            <a:ext cx="6645285" cy="4236118"/>
          </a:xfrm>
          <a:prstGeom prst="rect">
            <a:avLst/>
          </a:prstGeom>
        </p:spPr>
      </p:pic>
      <p:pic>
        <p:nvPicPr>
          <p:cNvPr id="16" name="Picture 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380719">
            <a:off x="16064345" y="143984"/>
            <a:ext cx="1134974" cy="1956852"/>
          </a:xfrm>
          <a:prstGeom prst="rect">
            <a:avLst/>
          </a:prstGeom>
        </p:spPr>
      </p:pic>
      <p:pic>
        <p:nvPicPr>
          <p:cNvPr id="17" name="Picture 6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423917">
            <a:off x="16807238" y="1697243"/>
            <a:ext cx="1134974" cy="1956852"/>
          </a:xfrm>
          <a:prstGeom prst="rect">
            <a:avLst/>
          </a:prstGeom>
        </p:spPr>
      </p:pic>
      <p:pic>
        <p:nvPicPr>
          <p:cNvPr id="18" name="Picture 1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10010137" flipH="1">
            <a:off x="17010186" y="506027"/>
            <a:ext cx="729079" cy="104534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486505" y="3048121"/>
            <a:ext cx="829669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b song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tiên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Euclid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c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cắt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cũng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cắt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b.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377039">
            <a:off x="-483670" y="7281659"/>
            <a:ext cx="3707201" cy="290772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30833">
            <a:off x="1391416" y="639930"/>
            <a:ext cx="3376570" cy="1193558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1987147" y="729505"/>
            <a:ext cx="2417748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839"/>
              </a:lnSpc>
              <a:spcBef>
                <a:spcPct val="0"/>
              </a:spcBef>
            </a:pPr>
            <a:r>
              <a:rPr lang="en-US" sz="4800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48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800" b="1" dirty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l="2821" r="56483" b="56933"/>
          <a:stretch>
            <a:fillRect/>
          </a:stretch>
        </p:blipFill>
        <p:spPr>
          <a:xfrm rot="-5400000">
            <a:off x="13769813" y="918580"/>
            <a:ext cx="6041919" cy="362712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859085">
            <a:off x="17201512" y="4935341"/>
            <a:ext cx="948600" cy="1635518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2202112">
            <a:off x="16433617" y="488461"/>
            <a:ext cx="1160784" cy="200135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028" y="2247900"/>
            <a:ext cx="4319058" cy="275323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216257" y="1489136"/>
            <a:ext cx="11451409" cy="4975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Giả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c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cắt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M.</a:t>
            </a:r>
          </a:p>
          <a:p>
            <a:pPr algn="just">
              <a:lnSpc>
                <a:spcPct val="150000"/>
              </a:lnSpc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Theo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tiên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Euclid, qua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M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song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b,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a. Do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c (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cũng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M)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cũng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song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b. </a:t>
            </a:r>
          </a:p>
          <a:p>
            <a:pPr algn="just">
              <a:lnSpc>
                <a:spcPct val="150000"/>
              </a:lnSpc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Vậy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c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cắt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b.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931" y="6210300"/>
            <a:ext cx="3499983" cy="2010678"/>
          </a:xfrm>
          <a:prstGeom prst="rect">
            <a:avLst/>
          </a:prstGeom>
        </p:spPr>
      </p:pic>
      <p:sp>
        <p:nvSpPr>
          <p:cNvPr id="18" name="TextBox 10"/>
          <p:cNvSpPr txBox="1"/>
          <p:nvPr/>
        </p:nvSpPr>
        <p:spPr>
          <a:xfrm>
            <a:off x="1911048" y="6521630"/>
            <a:ext cx="2417748" cy="8903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839"/>
              </a:lnSpc>
              <a:spcBef>
                <a:spcPct val="0"/>
              </a:spcBef>
            </a:pPr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</a:t>
            </a:r>
            <a:endParaRPr lang="en-US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216257" y="6902270"/>
            <a:ext cx="1144275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Từ tiên đề Euclid ta suy ra được: </a:t>
            </a:r>
            <a:r>
              <a:rPr lang="vi-VN" sz="3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 một đường thẳng cắt một trong </a:t>
            </a:r>
            <a:r>
              <a:rPr lang="vi-VN" sz="36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</a:t>
            </a:r>
            <a:r>
              <a:rPr lang="vi-VN" sz="36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 thẳng song song thì nó cũng cắt đường thẳng còn lại.</a:t>
            </a:r>
            <a:endParaRPr lang="en-US" sz="36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30833">
            <a:off x="1270588" y="1127425"/>
            <a:ext cx="4761222" cy="1195998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302319" y="1154727"/>
            <a:ext cx="4750521" cy="913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839"/>
              </a:lnSpc>
              <a:spcBef>
                <a:spcPct val="0"/>
              </a:spcBef>
            </a:pPr>
            <a:r>
              <a:rPr lang="en-US" sz="4400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4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4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endParaRPr lang="en-US" sz="4400" b="1" dirty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 r="46333"/>
          <a:stretch>
            <a:fillRect/>
          </a:stretch>
        </p:blipFill>
        <p:spPr>
          <a:xfrm rot="-944740">
            <a:off x="15851370" y="811923"/>
            <a:ext cx="3470146" cy="41148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 l="2544" b="28221"/>
          <a:stretch>
            <a:fillRect/>
          </a:stretch>
        </p:blipFill>
        <p:spPr>
          <a:xfrm rot="461708">
            <a:off x="13968423" y="8118809"/>
            <a:ext cx="3237015" cy="1022203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8739905" y="7953925"/>
            <a:ext cx="1443853" cy="1351971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-1069765">
            <a:off x="15019443" y="1407994"/>
            <a:ext cx="1134974" cy="1956852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521773" y="3220222"/>
            <a:ext cx="1349756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1) Cho điểm M nằm ngoài đường thẳng a. Đường thẳng đi qua M và song song với a là duy nhất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(2) Có duy nhất một đường thẳng song song với một đường thẳng cho trước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(3) Qua điểm M nằm ngoài đường thẳng a, có ít nhất một đường thẳng song song với a.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377816" y="848943"/>
            <a:ext cx="864151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đạt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dung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Euclid?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8603741"/>
            <a:ext cx="1710620" cy="1498779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153" y="2871281"/>
            <a:ext cx="1647492" cy="1662538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1501</TotalTime>
  <Words>555</Words>
  <Application>Microsoft Office PowerPoint</Application>
  <PresentationFormat>Custom</PresentationFormat>
  <Paragraphs>50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Grade 7</dc:title>
  <dc:creator>User</dc:creator>
  <cp:lastModifiedBy>Microsoft account</cp:lastModifiedBy>
  <cp:revision>29</cp:revision>
  <dcterms:created xsi:type="dcterms:W3CDTF">2006-08-16T00:00:00Z</dcterms:created>
  <dcterms:modified xsi:type="dcterms:W3CDTF">2022-10-15T14:27:07Z</dcterms:modified>
  <dc:identifier>DAFD8QqN0sk</dc:identifier>
</cp:coreProperties>
</file>