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8" r:id="rId2"/>
    <p:sldId id="257" r:id="rId3"/>
    <p:sldId id="269" r:id="rId4"/>
    <p:sldId id="265" r:id="rId5"/>
    <p:sldId id="267" r:id="rId6"/>
    <p:sldId id="268" r:id="rId7"/>
    <p:sldId id="266" r:id="rId8"/>
    <p:sldId id="270" r:id="rId9"/>
    <p:sldId id="271" r:id="rId10"/>
    <p:sldId id="275" r:id="rId11"/>
    <p:sldId id="272" r:id="rId12"/>
    <p:sldId id="276" r:id="rId13"/>
    <p:sldId id="277" r:id="rId14"/>
    <p:sldId id="278" r:id="rId15"/>
    <p:sldId id="279" r:id="rId16"/>
    <p:sldId id="273" r:id="rId17"/>
  </p:sldIdLst>
  <p:sldSz cx="18288000" cy="10287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mbria Math" panose="02040503050406030204" pitchFamily="18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108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D7188-9523-461C-A538-6063C0DDD076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261AD-6427-4E4E-BB8D-FF1C3DEC6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63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261AD-6427-4E4E-BB8D-FF1C3DEC69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62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png"/><Relationship Id="rId3" Type="http://schemas.openxmlformats.org/officeDocument/2006/relationships/image" Target="../media/image1.png"/><Relationship Id="rId12" Type="http://schemas.openxmlformats.org/officeDocument/2006/relationships/image" Target="../media/image3.png"/><Relationship Id="rId7" Type="http://schemas.openxmlformats.org/officeDocument/2006/relationships/image" Target="../media/image8.svg"/><Relationship Id="rId17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image" Target="../media/image22.svg"/><Relationship Id="rId15" Type="http://schemas.openxmlformats.org/officeDocument/2006/relationships/image" Target="../media/image24.svg"/><Relationship Id="rId10" Type="http://schemas.openxmlformats.org/officeDocument/2006/relationships/image" Target="../media/image2.png"/><Relationship Id="rId9" Type="http://schemas.openxmlformats.org/officeDocument/2006/relationships/image" Target="../media/image12.svg"/><Relationship Id="rId1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8" Type="http://schemas.openxmlformats.org/officeDocument/2006/relationships/image" Target="../media/image41.png"/><Relationship Id="rId3" Type="http://schemas.openxmlformats.org/officeDocument/2006/relationships/image" Target="../media/image53.svg"/><Relationship Id="rId21" Type="http://schemas.openxmlformats.org/officeDocument/2006/relationships/image" Target="../media/image72.png"/><Relationship Id="rId7" Type="http://schemas.openxmlformats.org/officeDocument/2006/relationships/image" Target="../media/image26.svg"/><Relationship Id="rId12" Type="http://schemas.openxmlformats.org/officeDocument/2006/relationships/image" Target="../media/image4.png"/><Relationship Id="rId17" Type="http://schemas.openxmlformats.org/officeDocument/2006/relationships/image" Target="../media/image38.jpg"/><Relationship Id="rId2" Type="http://schemas.openxmlformats.org/officeDocument/2006/relationships/image" Target="../media/image16.png"/><Relationship Id="rId16" Type="http://schemas.openxmlformats.org/officeDocument/2006/relationships/image" Target="../media/image69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svg"/><Relationship Id="rId15" Type="http://schemas.openxmlformats.org/officeDocument/2006/relationships/image" Target="../media/image8.svg"/><Relationship Id="rId19" Type="http://schemas.openxmlformats.org/officeDocument/2006/relationships/image" Target="../media/image43.png"/><Relationship Id="rId4" Type="http://schemas.openxmlformats.org/officeDocument/2006/relationships/image" Target="../media/image40.png"/><Relationship Id="rId9" Type="http://schemas.openxmlformats.org/officeDocument/2006/relationships/image" Target="../media/image90.svg"/><Relationship Id="rId22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8" Type="http://schemas.microsoft.com/office/2007/relationships/hdphoto" Target="../media/hdphoto2.wdp"/><Relationship Id="rId7" Type="http://schemas.openxmlformats.org/officeDocument/2006/relationships/image" Target="../media/image96.svg"/><Relationship Id="rId17" Type="http://schemas.openxmlformats.org/officeDocument/2006/relationships/image" Target="../media/image47.png"/><Relationship Id="rId2" Type="http://schemas.openxmlformats.org/officeDocument/2006/relationships/image" Target="../media/image45.png"/><Relationship Id="rId16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94.svg"/><Relationship Id="rId15" Type="http://schemas.openxmlformats.org/officeDocument/2006/relationships/image" Target="../media/image4.png"/><Relationship Id="rId19" Type="http://schemas.openxmlformats.org/officeDocument/2006/relationships/image" Target="../media/image77.png"/><Relationship Id="rId14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8" Type="http://schemas.openxmlformats.org/officeDocument/2006/relationships/image" Target="../media/image52.png"/><Relationship Id="rId7" Type="http://schemas.openxmlformats.org/officeDocument/2006/relationships/image" Target="../media/image61.svg"/><Relationship Id="rId17" Type="http://schemas.openxmlformats.org/officeDocument/2006/relationships/image" Target="../media/image79.png"/><Relationship Id="rId2" Type="http://schemas.openxmlformats.org/officeDocument/2006/relationships/image" Target="../media/image48.png"/><Relationship Id="rId16" Type="http://schemas.microsoft.com/office/2007/relationships/hdphoto" Target="../media/hdphoto3.wdp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0.png"/><Relationship Id="rId15" Type="http://schemas.openxmlformats.org/officeDocument/2006/relationships/image" Target="../media/image51.png"/><Relationship Id="rId10" Type="http://schemas.openxmlformats.org/officeDocument/2006/relationships/image" Target="../media/image64.svg"/><Relationship Id="rId19" Type="http://schemas.openxmlformats.org/officeDocument/2006/relationships/image" Target="../media/image80.png"/><Relationship Id="rId14" Type="http://schemas.openxmlformats.org/officeDocument/2006/relationships/image" Target="../media/image38.sv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svg"/><Relationship Id="rId18" Type="http://schemas.openxmlformats.org/officeDocument/2006/relationships/image" Target="../media/image13.png"/><Relationship Id="rId12" Type="http://schemas.openxmlformats.org/officeDocument/2006/relationships/image" Target="../media/image4.png"/><Relationship Id="rId17" Type="http://schemas.openxmlformats.org/officeDocument/2006/relationships/image" Target="../media/image12.png"/><Relationship Id="rId7" Type="http://schemas.openxmlformats.org/officeDocument/2006/relationships/image" Target="../media/image87.svg"/><Relationship Id="rId2" Type="http://schemas.openxmlformats.org/officeDocument/2006/relationships/image" Target="../media/image14.png"/><Relationship Id="rId16" Type="http://schemas.openxmlformats.org/officeDocument/2006/relationships/image" Target="../media/image54.jp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0.svg"/><Relationship Id="rId15" Type="http://schemas.openxmlformats.org/officeDocument/2006/relationships/image" Target="../media/image22.svg"/><Relationship Id="rId5" Type="http://schemas.openxmlformats.org/officeDocument/2006/relationships/image" Target="../media/image85.svg"/><Relationship Id="rId19" Type="http://schemas.openxmlformats.org/officeDocument/2006/relationships/image" Target="../media/image52.png"/><Relationship Id="rId1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2" Type="http://schemas.openxmlformats.org/officeDocument/2006/relationships/image" Target="../media/image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48.svg"/><Relationship Id="rId5" Type="http://schemas.openxmlformats.org/officeDocument/2006/relationships/image" Target="../media/image44.svg"/><Relationship Id="rId15" Type="http://schemas.openxmlformats.org/officeDocument/2006/relationships/image" Target="../media/image85.png"/><Relationship Id="rId10" Type="http://schemas.openxmlformats.org/officeDocument/2006/relationships/image" Target="../media/image57.png"/><Relationship Id="rId9" Type="http://schemas.openxmlformats.org/officeDocument/2006/relationships/image" Target="../media/image46.svg"/><Relationship Id="rId14" Type="http://schemas.openxmlformats.org/officeDocument/2006/relationships/image" Target="../media/image58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59.jpg"/><Relationship Id="rId7" Type="http://schemas.openxmlformats.org/officeDocument/2006/relationships/image" Target="../media/image4.png"/><Relationship Id="rId12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6.png"/><Relationship Id="rId10" Type="http://schemas.openxmlformats.org/officeDocument/2006/relationships/image" Target="../media/image51.svg"/><Relationship Id="rId9" Type="http://schemas.openxmlformats.org/officeDocument/2006/relationships/image" Target="../media/image36.png"/><Relationship Id="rId1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99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75.sv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20.svg"/><Relationship Id="rId5" Type="http://schemas.openxmlformats.org/officeDocument/2006/relationships/image" Target="../media/image16.svg"/><Relationship Id="rId10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8.svg"/><Relationship Id="rId3" Type="http://schemas.openxmlformats.org/officeDocument/2006/relationships/image" Target="../media/image83.svg"/><Relationship Id="rId7" Type="http://schemas.openxmlformats.org/officeDocument/2006/relationships/image" Target="../media/image87.svg"/><Relationship Id="rId12" Type="http://schemas.openxmlformats.org/officeDocument/2006/relationships/image" Target="../media/image4.png"/><Relationship Id="rId2" Type="http://schemas.openxmlformats.org/officeDocument/2006/relationships/image" Target="../media/image1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40.svg"/><Relationship Id="rId5" Type="http://schemas.openxmlformats.org/officeDocument/2006/relationships/image" Target="../media/image85.svg"/><Relationship Id="rId15" Type="http://schemas.openxmlformats.org/officeDocument/2006/relationships/image" Target="../media/image22.svg"/><Relationship Id="rId4" Type="http://schemas.openxmlformats.org/officeDocument/2006/relationships/image" Target="../media/image12.png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6.svg"/><Relationship Id="rId7" Type="http://schemas.openxmlformats.org/officeDocument/2006/relationships/image" Target="../media/image68.svg"/><Relationship Id="rId12" Type="http://schemas.openxmlformats.org/officeDocument/2006/relationships/image" Target="../media/image20.png"/><Relationship Id="rId2" Type="http://schemas.openxmlformats.org/officeDocument/2006/relationships/image" Target="../media/image16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70.svg"/><Relationship Id="rId5" Type="http://schemas.openxmlformats.org/officeDocument/2006/relationships/image" Target="../media/image53.sv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9" Type="http://schemas.openxmlformats.org/officeDocument/2006/relationships/image" Target="../media/image59.svg"/><Relationship Id="rId1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7" Type="http://schemas.openxmlformats.org/officeDocument/2006/relationships/image" Target="../media/image7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7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70.svg"/><Relationship Id="rId18" Type="http://schemas.openxmlformats.org/officeDocument/2006/relationships/image" Target="../media/image30.png"/><Relationship Id="rId3" Type="http://schemas.openxmlformats.org/officeDocument/2006/relationships/image" Target="../media/image79.svg"/><Relationship Id="rId7" Type="http://schemas.openxmlformats.org/officeDocument/2006/relationships/image" Target="../media/image73.svg"/><Relationship Id="rId12" Type="http://schemas.openxmlformats.org/officeDocument/2006/relationships/image" Target="../media/image19.png"/><Relationship Id="rId17" Type="http://schemas.openxmlformats.org/officeDocument/2006/relationships/image" Target="../media/image29.jpg"/><Relationship Id="rId2" Type="http://schemas.openxmlformats.org/officeDocument/2006/relationships/image" Target="../media/image27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.svg"/><Relationship Id="rId15" Type="http://schemas.openxmlformats.org/officeDocument/2006/relationships/image" Target="../media/image36.svg"/><Relationship Id="rId10" Type="http://schemas.openxmlformats.org/officeDocument/2006/relationships/image" Target="../media/image4.png"/><Relationship Id="rId19" Type="http://schemas.openxmlformats.org/officeDocument/2006/relationships/image" Target="../media/image31.png"/><Relationship Id="rId9" Type="http://schemas.openxmlformats.org/officeDocument/2006/relationships/image" Target="../media/image18.sv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58.png"/><Relationship Id="rId7" Type="http://schemas.openxmlformats.org/officeDocument/2006/relationships/image" Target="../media/image66.svg"/><Relationship Id="rId12" Type="http://schemas.openxmlformats.org/officeDocument/2006/relationships/image" Target="../media/image10.svg"/><Relationship Id="rId17" Type="http://schemas.openxmlformats.org/officeDocument/2006/relationships/image" Target="../media/image61.png"/><Relationship Id="rId2" Type="http://schemas.openxmlformats.org/officeDocument/2006/relationships/image" Target="../media/image18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6.png"/><Relationship Id="rId5" Type="http://schemas.openxmlformats.org/officeDocument/2006/relationships/image" Target="../media/image59.svg"/><Relationship Id="rId15" Type="http://schemas.microsoft.com/office/2007/relationships/hdphoto" Target="../media/hdphoto1.wdp"/><Relationship Id="rId10" Type="http://schemas.openxmlformats.org/officeDocument/2006/relationships/image" Target="../media/image73.sv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38.jpg"/><Relationship Id="rId12" Type="http://schemas.openxmlformats.org/officeDocument/2006/relationships/image" Target="../media/image6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7.png"/><Relationship Id="rId5" Type="http://schemas.openxmlformats.org/officeDocument/2006/relationships/image" Target="../media/image83.svg"/><Relationship Id="rId10" Type="http://schemas.openxmlformats.org/officeDocument/2006/relationships/image" Target="../media/image51.svg"/><Relationship Id="rId9" Type="http://schemas.openxmlformats.org/officeDocument/2006/relationships/image" Target="../media/image36.png"/><Relationship Id="rId14" Type="http://schemas.openxmlformats.org/officeDocument/2006/relationships/image" Target="../media/image3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92.svg"/><Relationship Id="rId3" Type="http://schemas.openxmlformats.org/officeDocument/2006/relationships/image" Target="../media/image53.svg"/><Relationship Id="rId7" Type="http://schemas.openxmlformats.org/officeDocument/2006/relationships/image" Target="../media/image26.svg"/><Relationship Id="rId12" Type="http://schemas.openxmlformats.org/officeDocument/2006/relationships/image" Target="../media/image42.png"/><Relationship Id="rId17" Type="http://schemas.openxmlformats.org/officeDocument/2006/relationships/image" Target="../media/image68.png"/><Relationship Id="rId2" Type="http://schemas.openxmlformats.org/officeDocument/2006/relationships/image" Target="../media/image16.png"/><Relationship Id="rId16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svg"/><Relationship Id="rId15" Type="http://schemas.openxmlformats.org/officeDocument/2006/relationships/image" Target="../media/image8.svg"/><Relationship Id="rId10" Type="http://schemas.openxmlformats.org/officeDocument/2006/relationships/image" Target="../media/image6.png"/><Relationship Id="rId4" Type="http://schemas.openxmlformats.org/officeDocument/2006/relationships/image" Target="../media/image40.png"/><Relationship Id="rId9" Type="http://schemas.openxmlformats.org/officeDocument/2006/relationships/image" Target="../media/image90.svg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C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2544" b="28221"/>
          <a:stretch>
            <a:fillRect/>
          </a:stretch>
        </p:blipFill>
        <p:spPr>
          <a:xfrm rot="461708">
            <a:off x="105709" y="631218"/>
            <a:ext cx="3237015" cy="102220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295399" y="1638300"/>
            <a:ext cx="15842609" cy="72095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45428" y="2744298"/>
            <a:ext cx="1695450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10: TIÊN ĐỀ EUCLID. </a:t>
            </a:r>
          </a:p>
          <a:p>
            <a:pPr algn="ctr">
              <a:lnSpc>
                <a:spcPct val="150000"/>
              </a:lnSpc>
            </a:pP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TÍNH CHẤT CỦA HAI ĐƯỜNG THẲNG SONG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2) </a:t>
            </a:r>
            <a:endParaRPr lang="en-US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b="31221"/>
          <a:stretch>
            <a:fillRect/>
          </a:stretch>
        </p:blipFill>
        <p:spPr>
          <a:xfrm rot="4165144">
            <a:off x="-2302993" y="6210834"/>
            <a:ext cx="6380959" cy="3878037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0305" y="7408856"/>
            <a:ext cx="1536789" cy="1438994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977385" flipH="1">
            <a:off x="530091" y="7147327"/>
            <a:ext cx="729079" cy="1045346"/>
          </a:xfrm>
          <a:prstGeom prst="rect">
            <a:avLst/>
          </a:prstGeom>
        </p:spPr>
      </p:pic>
      <p:pic>
        <p:nvPicPr>
          <p:cNvPr id="16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r="46333"/>
          <a:stretch>
            <a:fillRect/>
          </a:stretch>
        </p:blipFill>
        <p:spPr>
          <a:xfrm rot="-944740">
            <a:off x="15524227" y="-627969"/>
            <a:ext cx="3470146" cy="4114800"/>
          </a:xfrm>
          <a:prstGeom prst="rect">
            <a:avLst/>
          </a:prstGeom>
        </p:spPr>
      </p:pic>
      <p:pic>
        <p:nvPicPr>
          <p:cNvPr id="17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380719">
            <a:off x="16691813" y="2714726"/>
            <a:ext cx="1134974" cy="19568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544" b="28221"/>
          <a:stretch>
            <a:fillRect/>
          </a:stretch>
        </p:blipFill>
        <p:spPr>
          <a:xfrm rot="461708">
            <a:off x="-166813" y="9056143"/>
            <a:ext cx="3237015" cy="10222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19200" y="731341"/>
            <a:ext cx="2551437" cy="13716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171204">
            <a:off x="16479309" y="8421319"/>
            <a:ext cx="974262" cy="167976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2977385" flipH="1">
            <a:off x="15281186" y="8856205"/>
            <a:ext cx="729079" cy="104534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08437" y="959941"/>
            <a:ext cx="21284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246909" y="1961446"/>
                <a:ext cx="9525000" cy="30660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2) Vì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𝑦𝑦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𝐴𝐵𝑦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(hai góc so le trong với nhau).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 ra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𝑧𝑧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𝑦𝑦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909" y="1961446"/>
                <a:ext cx="9525000" cy="3066096"/>
              </a:xfrm>
              <a:prstGeom prst="rect">
                <a:avLst/>
              </a:prstGeom>
              <a:blipFill rotWithShape="0">
                <a:blip r:embed="rId16"/>
                <a:stretch>
                  <a:fillRect l="-2305" b="-3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855" y="1971837"/>
            <a:ext cx="5333196" cy="3712026"/>
          </a:xfrm>
          <a:prstGeom prst="rect">
            <a:avLst/>
          </a:prstGeom>
        </p:spPr>
      </p:pic>
      <p:pic>
        <p:nvPicPr>
          <p:cNvPr id="17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359098" y="-190500"/>
            <a:ext cx="3214684" cy="31796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3" y="6515101"/>
            <a:ext cx="2094499" cy="2021488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 rot="5400000">
            <a:off x="8813189" y="1116127"/>
            <a:ext cx="2399437" cy="13654584"/>
          </a:xfrm>
          <a:prstGeom prst="round2SameRect">
            <a:avLst>
              <a:gd name="adj1" fmla="val 24040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133" y="8012136"/>
            <a:ext cx="1521029" cy="17306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58701" y="5759655"/>
            <a:ext cx="316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151763" y="6858512"/>
                <a:ext cx="4302845" cy="18070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en-US" sz="4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nl-NL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nl-NL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//</m:t>
                            </m:r>
                            <m:r>
                              <a:rPr lang="nl-NL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e>
                            <m:r>
                              <a:rPr lang="nl-NL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nl-NL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⊥</m:t>
                            </m:r>
                            <m:r>
                              <a:rPr lang="nl-NL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</m:eqArr>
                      </m:e>
                    </m:d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⊥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nl-NL" sz="4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1763" y="6858512"/>
                <a:ext cx="4302845" cy="1807098"/>
              </a:xfrm>
              <a:prstGeom prst="rect">
                <a:avLst/>
              </a:prstGeom>
              <a:blipFill rotWithShape="0">
                <a:blip r:embed="rId21"/>
                <a:stretch>
                  <a:fillRect r="-5524" b="-2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1169020" y="7196869"/>
                <a:ext cx="4026230" cy="14973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en-US" sz="4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8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nl-NL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nl-NL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//</m:t>
                            </m:r>
                            <m:r>
                              <a:rPr lang="nl-NL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e>
                            <m:r>
                              <a:rPr lang="nl-NL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nl-NL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//</m:t>
                            </m:r>
                            <m:r>
                              <a:rPr lang="nl-NL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</m:eqArr>
                      </m:e>
                    </m:d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//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nl-NL" sz="4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9020" y="7196869"/>
                <a:ext cx="4026230" cy="1497398"/>
              </a:xfrm>
              <a:prstGeom prst="rect">
                <a:avLst/>
              </a:prstGeom>
              <a:blipFill rotWithShape="0">
                <a:blip r:embed="rId22"/>
                <a:stretch>
                  <a:fillRect r="-59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848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/>
      <p:bldP spid="11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19025">
            <a:off x="11482859" y="-1299083"/>
            <a:ext cx="9092619" cy="395115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660958">
            <a:off x="-1598693" y="8435176"/>
            <a:ext cx="8348385" cy="370364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6300307" y="1775121"/>
            <a:ext cx="1536789" cy="143899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2977385" flipH="1">
            <a:off x="16570093" y="1513591"/>
            <a:ext cx="729079" cy="104534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485807" y="1067650"/>
            <a:ext cx="563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 Same Side Corner Rectangle 19"/>
          <p:cNvSpPr/>
          <p:nvPr/>
        </p:nvSpPr>
        <p:spPr>
          <a:xfrm flipV="1">
            <a:off x="1219200" y="2460470"/>
            <a:ext cx="5684400" cy="1143000"/>
          </a:xfrm>
          <a:prstGeom prst="round2SameRect">
            <a:avLst>
              <a:gd name="adj1" fmla="val 35563"/>
              <a:gd name="adj2" fmla="val 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600200" y="2642546"/>
            <a:ext cx="530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3.17 (SGK - tr53)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65564" y="3850850"/>
            <a:ext cx="15006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3.39,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//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mHK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vHn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607" y="5453692"/>
            <a:ext cx="5508848" cy="38973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600200" y="5648917"/>
                <a:ext cx="10134600" cy="3506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//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pq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𝑚𝐻𝐾</m:t>
                        </m:r>
                      </m:e>
                    </m:acc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𝐻𝐾𝑞</m:t>
                        </m:r>
                      </m:e>
                    </m:acc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 le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 Do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𝑚𝐻𝐾</m:t>
                        </m:r>
                      </m:e>
                    </m:acc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70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Cũng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//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pq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𝑣𝐻𝑛</m:t>
                        </m:r>
                      </m:e>
                    </m:acc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𝐻𝐾𝑞</m:t>
                        </m:r>
                      </m:e>
                    </m:acc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𝑣𝐻𝑛</m:t>
                        </m:r>
                      </m:e>
                    </m:acc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70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5648917"/>
                <a:ext cx="10134600" cy="3506857"/>
              </a:xfrm>
              <a:prstGeom prst="rect">
                <a:avLst/>
              </a:prstGeom>
              <a:blipFill rotWithShape="0">
                <a:blip r:embed="rId19"/>
                <a:stretch>
                  <a:fillRect l="-1685" r="-1805" b="-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5676900" y="4909859"/>
            <a:ext cx="198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r="46333"/>
          <a:stretch>
            <a:fillRect/>
          </a:stretch>
        </p:blipFill>
        <p:spPr>
          <a:xfrm rot="-944740">
            <a:off x="15851370" y="811923"/>
            <a:ext cx="3470146" cy="41148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2544" b="28221"/>
          <a:stretch>
            <a:fillRect/>
          </a:stretch>
        </p:blipFill>
        <p:spPr>
          <a:xfrm rot="461708">
            <a:off x="14773272" y="9079637"/>
            <a:ext cx="3237015" cy="102220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1069765">
            <a:off x="15019443" y="1407994"/>
            <a:ext cx="1134974" cy="1956852"/>
          </a:xfrm>
          <a:prstGeom prst="rect">
            <a:avLst/>
          </a:prstGeom>
        </p:spPr>
      </p:pic>
      <p:sp>
        <p:nvSpPr>
          <p:cNvPr id="12" name="Round Same Side Corner Rectangle 11"/>
          <p:cNvSpPr/>
          <p:nvPr/>
        </p:nvSpPr>
        <p:spPr>
          <a:xfrm flipV="1">
            <a:off x="1219200" y="1104900"/>
            <a:ext cx="5684400" cy="1143000"/>
          </a:xfrm>
          <a:prstGeom prst="round2SameRect">
            <a:avLst>
              <a:gd name="adj1" fmla="val 35563"/>
              <a:gd name="adj2" fmla="val 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586345" y="1315551"/>
            <a:ext cx="530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3.18 (SGK - tr53)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423" y="2324630"/>
            <a:ext cx="6350132" cy="32869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63818" y="1281230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3.40: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375704" y="2705100"/>
                <a:ext cx="6899564" cy="19699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Giải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thích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Am // By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𝐶𝐷𝑚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5704" y="2705100"/>
                <a:ext cx="6899564" cy="1969963"/>
              </a:xfrm>
              <a:prstGeom prst="rect">
                <a:avLst/>
              </a:prstGeom>
              <a:blipFill rotWithShape="0">
                <a:blip r:embed="rId17"/>
                <a:stretch>
                  <a:fillRect l="-3183" r="-1149" b="-6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745" y="4598263"/>
            <a:ext cx="2445965" cy="17174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51900" y="4966421"/>
            <a:ext cx="1920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600200" y="6259490"/>
                <a:ext cx="15127828" cy="31037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fr-FR" sz="4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Ta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𝑥𝐵𝐴</m:t>
                        </m:r>
                      </m:e>
                    </m:acc>
                    <m:r>
                      <a:rPr lang="fr-F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𝐵𝐴𝐷</m:t>
                        </m:r>
                      </m:e>
                    </m:acc>
                    <m:r>
                      <a:rPr lang="fr-F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7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này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ở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trí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ra Am // By (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dấu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40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:r>
                  <a:rPr lang="fr-F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fr-FR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Am // By, </a:t>
                </a:r>
                <a:r>
                  <a:rPr lang="fr-FR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</a:t>
                </a:r>
                <a:r>
                  <a:rPr lang="fr-F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ra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latin typeface="Cambria Math" panose="02040503050406030204" pitchFamily="18" charset="0"/>
                          </a:rPr>
                          <m:t>𝐶𝐷𝑚</m:t>
                        </m:r>
                      </m:e>
                    </m:acc>
                    <m:r>
                      <a:rPr lang="fr-FR" sz="4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latin typeface="Cambria Math" panose="02040503050406030204" pitchFamily="18" charset="0"/>
                          </a:rPr>
                          <m:t>𝑡𝐶𝑦</m:t>
                        </m:r>
                      </m:e>
                    </m:acc>
                    <m:r>
                      <a:rPr lang="fr-FR" sz="4000" i="1">
                        <a:latin typeface="Cambria Math" panose="02040503050406030204" pitchFamily="18" charset="0"/>
                      </a:rPr>
                      <m:t>=12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40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fr-FR" sz="4000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fr-F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fr-FR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fr-F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fr-F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6259490"/>
                <a:ext cx="15127828" cy="3103798"/>
              </a:xfrm>
              <a:prstGeom prst="rect">
                <a:avLst/>
              </a:prstGeom>
              <a:blipFill rotWithShape="0">
                <a:blip r:embed="rId19"/>
                <a:stretch>
                  <a:fillRect l="-1451" r="-1451" b="-35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8" y="8039100"/>
            <a:ext cx="1594209" cy="201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66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3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b="31221"/>
          <a:stretch>
            <a:fillRect/>
          </a:stretch>
        </p:blipFill>
        <p:spPr>
          <a:xfrm rot="4165144">
            <a:off x="-2302993" y="6210834"/>
            <a:ext cx="6380959" cy="387803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9488968" flipH="1">
            <a:off x="16894761" y="1150197"/>
            <a:ext cx="729079" cy="104534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60305" y="7408856"/>
            <a:ext cx="1536789" cy="143899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977385" flipH="1">
            <a:off x="530091" y="7147327"/>
            <a:ext cx="729079" cy="1045346"/>
          </a:xfrm>
          <a:prstGeom prst="rect">
            <a:avLst/>
          </a:prstGeom>
        </p:spPr>
      </p:pic>
      <p:sp>
        <p:nvSpPr>
          <p:cNvPr id="21" name="Round Same Side Corner Rectangle 20"/>
          <p:cNvSpPr/>
          <p:nvPr/>
        </p:nvSpPr>
        <p:spPr>
          <a:xfrm flipV="1">
            <a:off x="1219200" y="1104900"/>
            <a:ext cx="5684400" cy="1143000"/>
          </a:xfrm>
          <a:prstGeom prst="round2SameRect">
            <a:avLst>
              <a:gd name="adj1" fmla="val 35563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586345" y="1315551"/>
            <a:ext cx="530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3.19 (SGK - tr54)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00488" y="2603057"/>
            <a:ext cx="66767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’ //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yy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’.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MNB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3982" y="1435029"/>
            <a:ext cx="5480304" cy="371831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270745" y="1322457"/>
            <a:ext cx="36359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3.41:</a:t>
            </a:r>
          </a:p>
        </p:txBody>
      </p:sp>
      <p:pic>
        <p:nvPicPr>
          <p:cNvPr id="24" name="Picture 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299772">
            <a:off x="14327728" y="-1028700"/>
            <a:ext cx="5033394" cy="4114800"/>
          </a:xfrm>
          <a:prstGeom prst="rect">
            <a:avLst/>
          </a:prstGeom>
        </p:spPr>
      </p:pic>
      <p:pic>
        <p:nvPicPr>
          <p:cNvPr id="25" name="Picture 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709535">
            <a:off x="15107697" y="-722964"/>
            <a:ext cx="4883228" cy="479166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740" y="4542049"/>
            <a:ext cx="2445965" cy="143965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555572" y="4799401"/>
            <a:ext cx="1920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109285" y="6163895"/>
                <a:ext cx="15150015" cy="3244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Ta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fr-F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fr-F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𝐴𝑀</m:t>
                        </m:r>
                      </m:e>
                    </m:acc>
                    <m:r>
                      <a:rPr lang="fr-F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𝐴𝐵𝑁</m:t>
                        </m:r>
                      </m:e>
                    </m:acc>
                    <m:r>
                      <a:rPr lang="fr-F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này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ở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trí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ra xx’ //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yy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(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dấu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Ta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xx’ //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yy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’,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ra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𝑀𝑁𝐵</m:t>
                        </m:r>
                      </m:e>
                    </m:acc>
                    <m:r>
                      <a:rPr lang="fr-F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𝑁𝑀𝑥</m:t>
                        </m:r>
                        <m:r>
                          <a:rPr lang="fr-F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  <m:r>
                      <a:rPr lang="fr-F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40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7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400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9285" y="6163895"/>
                <a:ext cx="15150015" cy="3244221"/>
              </a:xfrm>
              <a:prstGeom prst="rect">
                <a:avLst/>
              </a:prstGeom>
              <a:blipFill rotWithShape="0">
                <a:blip r:embed="rId20"/>
                <a:stretch>
                  <a:fillRect l="-1408" r="-1449" b="-28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1904633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6" grpId="0"/>
      <p:bldP spid="23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377039">
            <a:off x="-483670" y="7281659"/>
            <a:ext cx="3707201" cy="290772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2821" r="56483" b="56933"/>
          <a:stretch>
            <a:fillRect/>
          </a:stretch>
        </p:blipFill>
        <p:spPr>
          <a:xfrm rot="-5400000">
            <a:off x="13769813" y="918580"/>
            <a:ext cx="6041919" cy="362712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59085">
            <a:off x="16978274" y="8358518"/>
            <a:ext cx="948600" cy="163551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202112">
            <a:off x="16433617" y="488461"/>
            <a:ext cx="1160784" cy="200135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00800" y="674153"/>
            <a:ext cx="563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 Same Side Corner Rectangle 20"/>
          <p:cNvSpPr/>
          <p:nvPr/>
        </p:nvSpPr>
        <p:spPr>
          <a:xfrm flipV="1">
            <a:off x="1182804" y="1945086"/>
            <a:ext cx="5684400" cy="1143000"/>
          </a:xfrm>
          <a:prstGeom prst="round2SameRect">
            <a:avLst>
              <a:gd name="adj1" fmla="val 35563"/>
              <a:gd name="adj2" fmla="val 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549949" y="2155737"/>
            <a:ext cx="530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3.21 (SGK - tr54)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27168" y="3164768"/>
            <a:ext cx="78423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Cho Hình 3.43. Giải thích tại sao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Ax’ // By    </a:t>
            </a:r>
          </a:p>
          <a:p>
            <a:pPr algn="just">
              <a:lnSpc>
                <a:spcPct val="150000"/>
              </a:lnSpc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By ⊥ HK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516" y="2880940"/>
            <a:ext cx="5913532" cy="33025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9949" y="6433620"/>
            <a:ext cx="15654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724863" y="6284076"/>
                <a:ext cx="13413018" cy="36245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Ta </a:t>
                </a:r>
                <a:r>
                  <a:rPr lang="fr-FR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𝑥𝐴𝐵</m:t>
                        </m:r>
                      </m:e>
                    </m:acc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𝐴𝐵𝐾</m:t>
                        </m:r>
                      </m:e>
                    </m:acc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này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ở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trí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ra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Ax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// By (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dấu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Ta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𝐴𝑥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′⊥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𝐻𝐾</m:t>
                    </m:r>
                  </m:oMath>
                </a14:m>
                <a:r>
                  <a:rPr lang="fr-FR" sz="38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Ax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 // By, </a:t>
                </a:r>
                <a:r>
                  <a:rPr lang="fr-FR" sz="3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ra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𝐵𝑦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⊥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𝐻𝐾</m:t>
                    </m:r>
                  </m:oMath>
                </a14:m>
                <a:r>
                  <a:rPr lang="fr-FR" sz="3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863" y="6284076"/>
                <a:ext cx="13413018" cy="3624582"/>
              </a:xfrm>
              <a:prstGeom prst="rect">
                <a:avLst/>
              </a:prstGeom>
              <a:blipFill rotWithShape="0">
                <a:blip r:embed="rId15"/>
                <a:stretch>
                  <a:fillRect l="-1500" r="-1500" b="-58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1037382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3986724">
            <a:off x="62646" y="8430344"/>
            <a:ext cx="1667229" cy="156113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917651" flipH="1">
            <a:off x="194165" y="8417911"/>
            <a:ext cx="729079" cy="1045346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2544" b="28221"/>
          <a:stretch>
            <a:fillRect/>
          </a:stretch>
        </p:blipFill>
        <p:spPr>
          <a:xfrm rot="20303786">
            <a:off x="16229989" y="9118564"/>
            <a:ext cx="2361805" cy="88512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380719">
            <a:off x="16843404" y="-122716"/>
            <a:ext cx="1134974" cy="1956852"/>
          </a:xfrm>
          <a:prstGeom prst="rect">
            <a:avLst/>
          </a:prstGeom>
        </p:spPr>
      </p:pic>
      <p:sp>
        <p:nvSpPr>
          <p:cNvPr id="33" name="Round Same Side Corner Rectangle 32"/>
          <p:cNvSpPr/>
          <p:nvPr/>
        </p:nvSpPr>
        <p:spPr>
          <a:xfrm flipV="1">
            <a:off x="1447800" y="1181100"/>
            <a:ext cx="5684400" cy="1143000"/>
          </a:xfrm>
          <a:prstGeom prst="round2SameRect">
            <a:avLst>
              <a:gd name="adj1" fmla="val 35563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814945" y="1391751"/>
            <a:ext cx="530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3.23 (SGK - tr54)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47800" y="2517816"/>
            <a:ext cx="9601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Cho Hình 3.44. Giải thích tại sao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MN//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EF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HK//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EF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HK//MN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6145" y="855710"/>
            <a:ext cx="4262893" cy="392795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81" y="5022783"/>
            <a:ext cx="2445965" cy="1439651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120613" y="5280135"/>
            <a:ext cx="1920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57852" y="4977377"/>
            <a:ext cx="13411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MNE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NEF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 le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MN // EF.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DKH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DFE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HK // EF.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HK // EF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MN // EF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HK // MN.</a:t>
            </a:r>
          </a:p>
        </p:txBody>
      </p:sp>
    </p:spTree>
    <p:extLst>
      <p:ext uri="{BB962C8B-B14F-4D97-AF65-F5344CB8AC3E}">
        <p14:creationId xmlns:p14="http://schemas.microsoft.com/office/powerpoint/2010/main" val="15885566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2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15781" y="2563677"/>
            <a:ext cx="2212714" cy="1155567"/>
            <a:chOff x="0" y="0"/>
            <a:chExt cx="2950285" cy="94766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71165" b="6826"/>
            <a:stretch>
              <a:fillRect/>
            </a:stretch>
          </p:blipFill>
          <p:spPr>
            <a:xfrm rot="26016">
              <a:off x="1550909" y="57107"/>
              <a:ext cx="1396046" cy="885292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6972" r="66563"/>
            <a:stretch>
              <a:fillRect/>
            </a:stretch>
          </p:blipFill>
          <p:spPr>
            <a:xfrm rot="26016">
              <a:off x="3512" y="6464"/>
              <a:ext cx="1711954" cy="934739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2114120" y="4288998"/>
            <a:ext cx="2212714" cy="1155567"/>
            <a:chOff x="0" y="0"/>
            <a:chExt cx="2950285" cy="94766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71165" b="6826"/>
            <a:stretch>
              <a:fillRect/>
            </a:stretch>
          </p:blipFill>
          <p:spPr>
            <a:xfrm rot="26016">
              <a:off x="1550909" y="57107"/>
              <a:ext cx="1396046" cy="885292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6972" r="66563"/>
            <a:stretch>
              <a:fillRect/>
            </a:stretch>
          </p:blipFill>
          <p:spPr>
            <a:xfrm rot="26016">
              <a:off x="3512" y="6464"/>
              <a:ext cx="1711954" cy="934739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2128113" y="6016796"/>
            <a:ext cx="2212714" cy="1155567"/>
            <a:chOff x="0" y="0"/>
            <a:chExt cx="2950285" cy="947668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71165" b="6826"/>
            <a:stretch>
              <a:fillRect/>
            </a:stretch>
          </p:blipFill>
          <p:spPr>
            <a:xfrm rot="26016">
              <a:off x="1550909" y="57107"/>
              <a:ext cx="1396046" cy="88529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6972" r="66563"/>
            <a:stretch>
              <a:fillRect/>
            </a:stretch>
          </p:blipFill>
          <p:spPr>
            <a:xfrm rot="26016">
              <a:off x="3512" y="6464"/>
              <a:ext cx="1711954" cy="934739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t="6775" r="36459" b="6790"/>
          <a:stretch>
            <a:fillRect/>
          </a:stretch>
        </p:blipFill>
        <p:spPr>
          <a:xfrm rot="850390">
            <a:off x="13714995" y="3731226"/>
            <a:ext cx="5523215" cy="722640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482083" y="3034073"/>
            <a:ext cx="3891172" cy="8807178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3810000" y="1104900"/>
            <a:ext cx="11052321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79"/>
              </a:lnSpc>
            </a:pPr>
            <a:r>
              <a:rPr lang="en-US" sz="66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461062" y="2924795"/>
            <a:ext cx="154681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48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2421071" y="4614010"/>
            <a:ext cx="1663245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48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2313297" y="6374643"/>
            <a:ext cx="1673441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US" sz="48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09350" y="2787517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20668" y="4015736"/>
            <a:ext cx="7970103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SBT,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SGK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675556" y="6240636"/>
            <a:ext cx="89402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Euclid.</a:t>
            </a:r>
          </a:p>
        </p:txBody>
      </p:sp>
      <p:grpSp>
        <p:nvGrpSpPr>
          <p:cNvPr id="28" name="Group 11"/>
          <p:cNvGrpSpPr/>
          <p:nvPr/>
        </p:nvGrpSpPr>
        <p:grpSpPr>
          <a:xfrm>
            <a:off x="2173225" y="7740218"/>
            <a:ext cx="2212714" cy="1155567"/>
            <a:chOff x="0" y="0"/>
            <a:chExt cx="2950285" cy="947668"/>
          </a:xfrm>
        </p:grpSpPr>
        <p:pic>
          <p:nvPicPr>
            <p:cNvPr id="29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71165" b="6826"/>
            <a:stretch>
              <a:fillRect/>
            </a:stretch>
          </p:blipFill>
          <p:spPr>
            <a:xfrm rot="26016">
              <a:off x="1550909" y="57107"/>
              <a:ext cx="1396046" cy="885292"/>
            </a:xfrm>
            <a:prstGeom prst="rect">
              <a:avLst/>
            </a:prstGeom>
          </p:spPr>
        </p:pic>
        <p:pic>
          <p:nvPicPr>
            <p:cNvPr id="30" name="Picture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6972" r="66563"/>
            <a:stretch>
              <a:fillRect/>
            </a:stretch>
          </p:blipFill>
          <p:spPr>
            <a:xfrm rot="26016">
              <a:off x="3512" y="6464"/>
              <a:ext cx="1711954" cy="934739"/>
            </a:xfrm>
            <a:prstGeom prst="rect">
              <a:avLst/>
            </a:prstGeom>
          </p:spPr>
        </p:pic>
      </p:grpSp>
      <p:sp>
        <p:nvSpPr>
          <p:cNvPr id="31" name="TextBox 23"/>
          <p:cNvSpPr txBox="1"/>
          <p:nvPr/>
        </p:nvSpPr>
        <p:spPr>
          <a:xfrm>
            <a:off x="2358409" y="8098065"/>
            <a:ext cx="1673441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48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en-US" sz="48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675556" y="7442757"/>
            <a:ext cx="68610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3" grpId="0"/>
      <p:bldP spid="25" grpId="0"/>
      <p:bldP spid="26" grpId="0"/>
      <p:bldP spid="27" grpId="0"/>
      <p:bldP spid="31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6775" r="36459" b="6790"/>
          <a:stretch>
            <a:fillRect/>
          </a:stretch>
        </p:blipFill>
        <p:spPr>
          <a:xfrm rot="850390">
            <a:off x="13714995" y="3731226"/>
            <a:ext cx="5523215" cy="72264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6102" b="9245"/>
          <a:stretch>
            <a:fillRect/>
          </a:stretch>
        </p:blipFill>
        <p:spPr>
          <a:xfrm>
            <a:off x="11484338" y="2653201"/>
            <a:ext cx="7018599" cy="763379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452818">
            <a:off x="17115441" y="2384456"/>
            <a:ext cx="1667229" cy="156113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451557" flipH="1">
            <a:off x="17305818" y="2764318"/>
            <a:ext cx="729079" cy="10453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977385" flipH="1">
            <a:off x="12277466" y="8886873"/>
            <a:ext cx="729079" cy="104534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71600" y="2985595"/>
            <a:ext cx="1302060" cy="12192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71600" y="5676900"/>
            <a:ext cx="1302060" cy="1219200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066800" y="1106491"/>
            <a:ext cx="13123792" cy="9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0"/>
              </a:lnSpc>
              <a:spcBef>
                <a:spcPct val="0"/>
              </a:spcBef>
            </a:pPr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42567" y="3179696"/>
            <a:ext cx="997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4000" y="5871001"/>
            <a:ext cx="997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68259" y="2686826"/>
            <a:ext cx="78014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Euclid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68259" y="5317003"/>
            <a:ext cx="78014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90600" y="826070"/>
            <a:ext cx="13057114" cy="126686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299772">
            <a:off x="14327728" y="-1028700"/>
            <a:ext cx="5033394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709535">
            <a:off x="15107697" y="-722964"/>
            <a:ext cx="4883228" cy="479166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600992" y="959367"/>
            <a:ext cx="12446722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39"/>
              </a:lnSpc>
              <a:spcBef>
                <a:spcPct val="0"/>
              </a:spcBef>
            </a:pP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b="31221"/>
          <a:stretch>
            <a:fillRect/>
          </a:stretch>
        </p:blipFill>
        <p:spPr>
          <a:xfrm rot="4165144">
            <a:off x="-2302993" y="6210834"/>
            <a:ext cx="6380959" cy="387803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9488968" flipH="1">
            <a:off x="16894761" y="1150197"/>
            <a:ext cx="729079" cy="104534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60305" y="7408856"/>
            <a:ext cx="1536789" cy="143899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977385" flipH="1">
            <a:off x="530091" y="7147327"/>
            <a:ext cx="729079" cy="104534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384" y="3103381"/>
            <a:ext cx="1571625" cy="143999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267200" y="3192549"/>
            <a:ext cx="11634264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nhắc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dấu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hiệu nhận biết 2 đường thẳng song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384" y="5934481"/>
            <a:ext cx="1571625" cy="143999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246418" y="5770994"/>
            <a:ext cx="128744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ếu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có 2 đường thẳng song song thì đường thẳng thứ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cắt 2 đường tạo các góc có tính chất như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thế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nào?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2544" b="28221"/>
          <a:stretch>
            <a:fillRect/>
          </a:stretch>
        </p:blipFill>
        <p:spPr>
          <a:xfrm rot="461708">
            <a:off x="-123447" y="8400832"/>
            <a:ext cx="3237015" cy="102220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70683" y="6507543"/>
            <a:ext cx="1316033" cy="354812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30833">
            <a:off x="1704454" y="1016317"/>
            <a:ext cx="2472554" cy="97946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299772">
            <a:off x="14327728" y="-1028700"/>
            <a:ext cx="5033394" cy="41148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4709535">
            <a:off x="15107697" y="-722964"/>
            <a:ext cx="4883228" cy="4791667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991654" y="1005671"/>
            <a:ext cx="1898152" cy="878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44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4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686715" y="2149079"/>
            <a:ext cx="148088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Vẽ hai đường thẳng song song a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. Kẻ đường thẳng c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ắ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đường thẳng a tại A và cắt đường thẳng b tại B. Trên Hình 3.34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Em hãy đo một cặp góc so le trong rồi rút ra nhận xét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Em hãy đo một cặp góc đồng vị rồi rút ra nhận xét.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358" y="5903558"/>
            <a:ext cx="5148596" cy="39761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2340" y="-768033"/>
            <a:ext cx="3206774" cy="28105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62076">
            <a:off x="15138946" y="7718609"/>
            <a:ext cx="3410958" cy="2386646"/>
          </a:xfrm>
          <a:prstGeom prst="rect">
            <a:avLst/>
          </a:prstGeom>
        </p:spPr>
      </p:pic>
      <p:sp>
        <p:nvSpPr>
          <p:cNvPr id="23" name="Right Arrow 22"/>
          <p:cNvSpPr/>
          <p:nvPr/>
        </p:nvSpPr>
        <p:spPr>
          <a:xfrm>
            <a:off x="8458200" y="6507543"/>
            <a:ext cx="632955" cy="54095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9247183" y="6041343"/>
            <a:ext cx="79492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le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t="6775" r="36459" b="6790"/>
          <a:stretch>
            <a:fillRect/>
          </a:stretch>
        </p:blipFill>
        <p:spPr>
          <a:xfrm rot="850390">
            <a:off x="13714995" y="3731226"/>
            <a:ext cx="5523215" cy="722640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106400" y="2318825"/>
            <a:ext cx="5205014" cy="92050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181100"/>
            <a:ext cx="1831522" cy="183152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279322" y="1447203"/>
            <a:ext cx="9988724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dụng tính chất vừa học nếu a // b, kẻ đường thẳng c cắt a thì c có cắt b không?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610100"/>
            <a:ext cx="1831522" cy="1831522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279322" y="5021638"/>
            <a:ext cx="102842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ết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hợp kết quả của </a:t>
            </a:r>
            <a:r>
              <a:rPr lang="vi-VN" sz="4000" b="1" dirty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rút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ra tính chất gì của hai đường thẳng song song?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C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892282" y="1421145"/>
            <a:ext cx="14185917" cy="7684755"/>
          </a:xfrm>
          <a:prstGeom prst="roundRect">
            <a:avLst>
              <a:gd name="adj" fmla="val 1079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382168">
            <a:off x="-1377740" y="-29980"/>
            <a:ext cx="4970290" cy="167182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986724">
            <a:off x="798460" y="893093"/>
            <a:ext cx="1667229" cy="156113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917651" flipH="1">
            <a:off x="929979" y="880660"/>
            <a:ext cx="729079" cy="104534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5299772">
            <a:off x="14327728" y="-1028700"/>
            <a:ext cx="5033394" cy="41148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4709535">
            <a:off x="15107697" y="-722964"/>
            <a:ext cx="4883228" cy="4791667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6420163">
            <a:off x="8975433" y="1622754"/>
            <a:ext cx="337135" cy="296924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073203" y="2171700"/>
            <a:ext cx="41415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endParaRPr lang="en-US" sz="4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076" y="4439291"/>
            <a:ext cx="4564214" cy="335914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669728" y="3713968"/>
            <a:ext cx="990435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Nếu một đường thẳng cắt hai đường thẳng song song thì: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góc so le trong bằng nhau.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góc đồng vị bằng nhau.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183" y="7643373"/>
            <a:ext cx="2972513" cy="180588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4535" y="8335289"/>
            <a:ext cx="2614111" cy="140896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8380" y="6194411"/>
            <a:ext cx="1006045" cy="2270985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0833">
            <a:off x="960682" y="1139668"/>
            <a:ext cx="3081713" cy="107977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269279" y="1172490"/>
            <a:ext cx="2464521" cy="878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44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  <a:endParaRPr lang="en-US" sz="4400" b="1" dirty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39905" y="7953925"/>
            <a:ext cx="1443853" cy="135197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2240179">
            <a:off x="-525779" y="8702104"/>
            <a:ext cx="3590114" cy="120758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069765">
            <a:off x="16880702" y="194063"/>
            <a:ext cx="1134974" cy="19568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724400" y="1081431"/>
                <a:ext cx="11883978" cy="1855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3.35,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//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x’y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𝐵𝐴𝑦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50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ABx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y’Bz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’.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1081431"/>
                <a:ext cx="11883978" cy="1855893"/>
              </a:xfrm>
              <a:prstGeom prst="rect">
                <a:avLst/>
              </a:prstGeom>
              <a:blipFill rotWithShape="0">
                <a:blip r:embed="rId13"/>
                <a:stretch>
                  <a:fillRect l="-1796" r="-1796"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1" y="3316057"/>
            <a:ext cx="4724400" cy="492402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9" y="2937324"/>
            <a:ext cx="2880729" cy="150721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317663" y="3235987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440753" y="4718952"/>
                <a:ext cx="10972800" cy="4190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//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x’y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’,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𝐵𝐴𝑦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 le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 Do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50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Cũng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//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x’y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𝐵𝑧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𝐵𝐴𝑦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𝐵𝑧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50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753" y="4718952"/>
                <a:ext cx="10972800" cy="4190378"/>
              </a:xfrm>
              <a:prstGeom prst="rect">
                <a:avLst/>
              </a:prstGeom>
              <a:blipFill rotWithShape="0">
                <a:blip r:embed="rId17"/>
                <a:stretch>
                  <a:fillRect l="-1778" r="-1944" b="-18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0833">
            <a:off x="1719235" y="1785065"/>
            <a:ext cx="4726778" cy="107977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020052" y="1775835"/>
            <a:ext cx="4125143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069765">
            <a:off x="272324" y="8203384"/>
            <a:ext cx="1134974" cy="195685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2544" b="28221"/>
          <a:stretch>
            <a:fillRect/>
          </a:stretch>
        </p:blipFill>
        <p:spPr>
          <a:xfrm rot="461708">
            <a:off x="11887357" y="1459908"/>
            <a:ext cx="3237015" cy="102220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590800" y="866387"/>
            <a:ext cx="9242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4.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466" y="640195"/>
            <a:ext cx="1160270" cy="11602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679622" y="3244961"/>
                <a:ext cx="10316464" cy="56942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2950" indent="-742950" algn="just">
                  <a:lnSpc>
                    <a:spcPct val="150000"/>
                  </a:lnSpc>
                  <a:buAutoNum type="arabicPeriod"/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3.36,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MN // BC,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60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𝑀𝑁𝐶</m:t>
                        </m:r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150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BMN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ACB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742950" indent="-742950" algn="just">
                  <a:lnSpc>
                    <a:spcPct val="150000"/>
                  </a:lnSpc>
                  <a:buAutoNum type="arabicPeriod"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3.37,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xx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’ //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zz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’⊥xx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’.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622" y="3244961"/>
                <a:ext cx="10316464" cy="5694251"/>
              </a:xfrm>
              <a:prstGeom prst="rect">
                <a:avLst/>
              </a:prstGeom>
              <a:blipFill rotWithShape="0">
                <a:blip r:embed="rId12"/>
                <a:stretch>
                  <a:fillRect l="-1891" r="-2069" b="-17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7589" y="5758779"/>
            <a:ext cx="4753039" cy="330822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4024" y="2776109"/>
            <a:ext cx="4743531" cy="2897327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544" b="28221"/>
          <a:stretch>
            <a:fillRect/>
          </a:stretch>
        </p:blipFill>
        <p:spPr>
          <a:xfrm rot="461708">
            <a:off x="-166813" y="9056143"/>
            <a:ext cx="3237015" cy="10222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19200" y="731341"/>
            <a:ext cx="2551437" cy="13716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359098" y="-190500"/>
            <a:ext cx="3214684" cy="31796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171204">
            <a:off x="16479309" y="8421319"/>
            <a:ext cx="974262" cy="167976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00200" y="2552700"/>
            <a:ext cx="280293" cy="26245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2977385" flipH="1">
            <a:off x="15281186" y="8856205"/>
            <a:ext cx="729079" cy="104534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08437" y="959941"/>
            <a:ext cx="21284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3031229"/>
            <a:ext cx="5568696" cy="34013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105032" y="2102941"/>
                <a:ext cx="11984273" cy="70528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 </a:t>
                </a: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 AMN và ABC ở vị trí hai góc đồng vị, suy ra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𝐴𝑀𝑁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 hai góc AMN và BMN là hai góc kề bù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𝐵𝑀𝑁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Tương tự (hoặc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sử dụng hai góc trong cùng phía là CNM và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ACB)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 ta có: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𝐴𝐶𝐵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−15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032" y="2102941"/>
                <a:ext cx="11984273" cy="7052893"/>
              </a:xfrm>
              <a:prstGeom prst="rect">
                <a:avLst/>
              </a:prstGeom>
              <a:blipFill rotWithShape="0">
                <a:blip r:embed="rId17"/>
                <a:stretch>
                  <a:fillRect l="-1780" r="-1831" b="-1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00200" y="6591300"/>
            <a:ext cx="280293" cy="26245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37858" y="2281229"/>
            <a:ext cx="682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</TotalTime>
  <Words>614</Words>
  <Application>Microsoft Office PowerPoint</Application>
  <PresentationFormat>Custom</PresentationFormat>
  <Paragraphs>89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Times New Roman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7</dc:title>
  <dc:creator>User</dc:creator>
  <cp:lastModifiedBy>Microsoft account</cp:lastModifiedBy>
  <cp:revision>29</cp:revision>
  <dcterms:created xsi:type="dcterms:W3CDTF">2006-08-16T00:00:00Z</dcterms:created>
  <dcterms:modified xsi:type="dcterms:W3CDTF">2022-10-21T15:19:29Z</dcterms:modified>
  <dc:identifier>DAFD8QqN0sk</dc:identifier>
</cp:coreProperties>
</file>