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7" r:id="rId7"/>
    <p:sldId id="268" r:id="rId8"/>
    <p:sldId id="269" r:id="rId9"/>
    <p:sldId id="270" r:id="rId10"/>
    <p:sldId id="271" r:id="rId11"/>
    <p:sldId id="272" r:id="rId12"/>
    <p:sldId id="274" r:id="rId13"/>
    <p:sldId id="275" r:id="rId14"/>
    <p:sldId id="264" r:id="rId15"/>
    <p:sldId id="265" r:id="rId16"/>
    <p:sldId id="266" r:id="rId17"/>
    <p:sldId id="261" r:id="rId18"/>
    <p:sldId id="262" r:id="rId19"/>
    <p:sldId id="263" r:id="rId20"/>
    <p:sldId id="276" r:id="rId21"/>
    <p:sldId id="277" r:id="rId22"/>
    <p:sldId id="278" r:id="rId23"/>
    <p:sldId id="279" r:id="rId24"/>
    <p:sldId id="280" r:id="rId25"/>
    <p:sldId id="288" r:id="rId26"/>
    <p:sldId id="281" r:id="rId27"/>
    <p:sldId id="287" r:id="rId28"/>
    <p:sldId id="283" r:id="rId29"/>
    <p:sldId id="284" r:id="rId30"/>
    <p:sldId id="285" r:id="rId31"/>
    <p:sldId id="286" r:id="rId32"/>
    <p:sldId id="282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D2BD"/>
    <a:srgbClr val="BB3E03"/>
    <a:srgbClr val="E9D8A6"/>
    <a:srgbClr val="0A9396"/>
    <a:srgbClr val="CA6702"/>
    <a:srgbClr val="AE2012"/>
    <a:srgbClr val="EE9B00"/>
    <a:srgbClr val="9B2226"/>
    <a:srgbClr val="005F73"/>
    <a:srgbClr val="0012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16" autoAdjust="0"/>
    <p:restoredTop sz="94660"/>
  </p:normalViewPr>
  <p:slideViewPr>
    <p:cSldViewPr snapToGrid="0">
      <p:cViewPr varScale="1">
        <p:scale>
          <a:sx n="63" d="100"/>
          <a:sy n="63" d="100"/>
        </p:scale>
        <p:origin x="7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C42776-DA84-4386-A27A-3B9A6219CDFB}" type="doc">
      <dgm:prSet loTypeId="urn:microsoft.com/office/officeart/2005/8/layout/orgChart1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93B141E-8374-4C08-A046-BDF062696A5D}">
      <dgm:prSet phldrT="[Text]" custT="1"/>
      <dgm:spPr/>
      <dgm:t>
        <a:bodyPr/>
        <a:lstStyle/>
        <a:p>
          <a:r>
            <a:rPr lang="vi-VN" sz="2800" dirty="0" smtClean="0"/>
            <a:t>Thức ăn cho gà </a:t>
          </a:r>
          <a:endParaRPr lang="en-US" sz="2800" dirty="0"/>
        </a:p>
      </dgm:t>
    </dgm:pt>
    <dgm:pt modelId="{295AFE68-36A6-4D2D-AE89-F7CF66595966}" type="parTrans" cxnId="{3073747E-1856-4AF5-9C51-A5CEBA9F06A9}">
      <dgm:prSet/>
      <dgm:spPr/>
      <dgm:t>
        <a:bodyPr/>
        <a:lstStyle/>
        <a:p>
          <a:endParaRPr lang="en-US"/>
        </a:p>
      </dgm:t>
    </dgm:pt>
    <dgm:pt modelId="{D6956124-62B0-4D4D-86CC-03A690ACD53E}" type="sibTrans" cxnId="{3073747E-1856-4AF5-9C51-A5CEBA9F06A9}">
      <dgm:prSet/>
      <dgm:spPr/>
      <dgm:t>
        <a:bodyPr/>
        <a:lstStyle/>
        <a:p>
          <a:endParaRPr lang="en-US"/>
        </a:p>
      </dgm:t>
    </dgm:pt>
    <dgm:pt modelId="{2CA43199-B637-4A2D-8468-6D7235422096}">
      <dgm:prSet phldrT="[Text]" custT="1"/>
      <dgm:spPr/>
      <dgm:t>
        <a:bodyPr/>
        <a:lstStyle/>
        <a:p>
          <a:r>
            <a:rPr lang="vi-VN" sz="2800" dirty="0" smtClean="0"/>
            <a:t>Thức ăn </a:t>
          </a:r>
        </a:p>
        <a:p>
          <a:r>
            <a:rPr lang="vi-VN" sz="2800" dirty="0" smtClean="0"/>
            <a:t>tự nhiên</a:t>
          </a:r>
          <a:endParaRPr lang="en-US" sz="2800" dirty="0"/>
        </a:p>
      </dgm:t>
    </dgm:pt>
    <dgm:pt modelId="{28F245EA-7F3A-480C-BFFD-FDD1B0836FEB}" type="parTrans" cxnId="{A4AA46CD-0686-499F-86BA-A0A53FF1EF38}">
      <dgm:prSet/>
      <dgm:spPr/>
      <dgm:t>
        <a:bodyPr/>
        <a:lstStyle/>
        <a:p>
          <a:endParaRPr lang="en-US" sz="2800"/>
        </a:p>
      </dgm:t>
    </dgm:pt>
    <dgm:pt modelId="{B211D504-FA56-4643-956B-B30F6D2DEF0F}" type="sibTrans" cxnId="{A4AA46CD-0686-499F-86BA-A0A53FF1EF38}">
      <dgm:prSet/>
      <dgm:spPr/>
      <dgm:t>
        <a:bodyPr/>
        <a:lstStyle/>
        <a:p>
          <a:endParaRPr lang="en-US"/>
        </a:p>
      </dgm:t>
    </dgm:pt>
    <dgm:pt modelId="{F0E2AAAF-2A05-4651-8544-85F04A2B4327}">
      <dgm:prSet phldrT="[Text]" custT="1"/>
      <dgm:spPr/>
      <dgm:t>
        <a:bodyPr/>
        <a:lstStyle/>
        <a:p>
          <a:r>
            <a:rPr lang="vi-VN" sz="2800" dirty="0" smtClean="0"/>
            <a:t>Thức ăn công nghiệp</a:t>
          </a:r>
          <a:endParaRPr lang="en-US" sz="2800" dirty="0"/>
        </a:p>
      </dgm:t>
    </dgm:pt>
    <dgm:pt modelId="{BD4DFD90-2450-4F61-BB8A-2A119A650D13}" type="parTrans" cxnId="{45D08AD2-0D7D-4021-9B4E-0196C3AE628A}">
      <dgm:prSet/>
      <dgm:spPr/>
      <dgm:t>
        <a:bodyPr/>
        <a:lstStyle/>
        <a:p>
          <a:endParaRPr lang="en-US" sz="2800"/>
        </a:p>
      </dgm:t>
    </dgm:pt>
    <dgm:pt modelId="{32D4E635-EC34-4AF9-ADA4-4352D209DCB5}" type="sibTrans" cxnId="{45D08AD2-0D7D-4021-9B4E-0196C3AE628A}">
      <dgm:prSet/>
      <dgm:spPr/>
      <dgm:t>
        <a:bodyPr/>
        <a:lstStyle/>
        <a:p>
          <a:endParaRPr lang="en-US"/>
        </a:p>
      </dgm:t>
    </dgm:pt>
    <dgm:pt modelId="{52C50F87-4D7B-45AF-81C4-A031BA8A745C}" type="pres">
      <dgm:prSet presAssocID="{E8C42776-DA84-4386-A27A-3B9A6219CDF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A105788-1C82-4D5B-87F3-3F99CE39B34A}" type="pres">
      <dgm:prSet presAssocID="{093B141E-8374-4C08-A046-BDF062696A5D}" presName="hierRoot1" presStyleCnt="0">
        <dgm:presLayoutVars>
          <dgm:hierBranch val="init"/>
        </dgm:presLayoutVars>
      </dgm:prSet>
      <dgm:spPr/>
    </dgm:pt>
    <dgm:pt modelId="{2C0A7ABE-CE85-497C-B29D-169B8FD238F8}" type="pres">
      <dgm:prSet presAssocID="{093B141E-8374-4C08-A046-BDF062696A5D}" presName="rootComposite1" presStyleCnt="0"/>
      <dgm:spPr/>
    </dgm:pt>
    <dgm:pt modelId="{19CC200C-0AAB-4D0E-962C-A91116A99C66}" type="pres">
      <dgm:prSet presAssocID="{093B141E-8374-4C08-A046-BDF062696A5D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CDC9E17-40AD-49AC-A859-099F25E0ECFA}" type="pres">
      <dgm:prSet presAssocID="{093B141E-8374-4C08-A046-BDF062696A5D}" presName="rootConnector1" presStyleLbl="node1" presStyleIdx="0" presStyleCnt="0"/>
      <dgm:spPr/>
      <dgm:t>
        <a:bodyPr/>
        <a:lstStyle/>
        <a:p>
          <a:endParaRPr lang="en-US"/>
        </a:p>
      </dgm:t>
    </dgm:pt>
    <dgm:pt modelId="{E0A74635-27D0-4619-94F7-770B31F62642}" type="pres">
      <dgm:prSet presAssocID="{093B141E-8374-4C08-A046-BDF062696A5D}" presName="hierChild2" presStyleCnt="0"/>
      <dgm:spPr/>
    </dgm:pt>
    <dgm:pt modelId="{42E72102-0EFB-431E-91B5-A3643E606924}" type="pres">
      <dgm:prSet presAssocID="{28F245EA-7F3A-480C-BFFD-FDD1B0836FEB}" presName="Name37" presStyleLbl="parChTrans1D2" presStyleIdx="0" presStyleCnt="2"/>
      <dgm:spPr/>
      <dgm:t>
        <a:bodyPr/>
        <a:lstStyle/>
        <a:p>
          <a:endParaRPr lang="en-US"/>
        </a:p>
      </dgm:t>
    </dgm:pt>
    <dgm:pt modelId="{39211644-A41C-43C1-A658-598155B3ED6A}" type="pres">
      <dgm:prSet presAssocID="{2CA43199-B637-4A2D-8468-6D7235422096}" presName="hierRoot2" presStyleCnt="0">
        <dgm:presLayoutVars>
          <dgm:hierBranch val="init"/>
        </dgm:presLayoutVars>
      </dgm:prSet>
      <dgm:spPr/>
    </dgm:pt>
    <dgm:pt modelId="{AC14A318-92A0-4897-A948-35EDB2D5D625}" type="pres">
      <dgm:prSet presAssocID="{2CA43199-B637-4A2D-8468-6D7235422096}" presName="rootComposite" presStyleCnt="0"/>
      <dgm:spPr/>
    </dgm:pt>
    <dgm:pt modelId="{35301314-30A1-4CD6-A178-B5CEEEF5BED7}" type="pres">
      <dgm:prSet presAssocID="{2CA43199-B637-4A2D-8468-6D7235422096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AB16C10-2878-4E64-9848-A7017B3D84B5}" type="pres">
      <dgm:prSet presAssocID="{2CA43199-B637-4A2D-8468-6D7235422096}" presName="rootConnector" presStyleLbl="node2" presStyleIdx="0" presStyleCnt="2"/>
      <dgm:spPr/>
      <dgm:t>
        <a:bodyPr/>
        <a:lstStyle/>
        <a:p>
          <a:endParaRPr lang="en-US"/>
        </a:p>
      </dgm:t>
    </dgm:pt>
    <dgm:pt modelId="{CF0940E4-2D16-4A1C-B738-366B8E2CFC47}" type="pres">
      <dgm:prSet presAssocID="{2CA43199-B637-4A2D-8468-6D7235422096}" presName="hierChild4" presStyleCnt="0"/>
      <dgm:spPr/>
    </dgm:pt>
    <dgm:pt modelId="{28C3AE1D-F87E-471D-B60F-7060FBF8B722}" type="pres">
      <dgm:prSet presAssocID="{2CA43199-B637-4A2D-8468-6D7235422096}" presName="hierChild5" presStyleCnt="0"/>
      <dgm:spPr/>
    </dgm:pt>
    <dgm:pt modelId="{D32AF6B6-1C7D-4801-B8B5-F7B0B973AE61}" type="pres">
      <dgm:prSet presAssocID="{BD4DFD90-2450-4F61-BB8A-2A119A650D13}" presName="Name37" presStyleLbl="parChTrans1D2" presStyleIdx="1" presStyleCnt="2"/>
      <dgm:spPr/>
      <dgm:t>
        <a:bodyPr/>
        <a:lstStyle/>
        <a:p>
          <a:endParaRPr lang="en-US"/>
        </a:p>
      </dgm:t>
    </dgm:pt>
    <dgm:pt modelId="{B9BCF236-69CA-4C94-AF69-E4AC325D706D}" type="pres">
      <dgm:prSet presAssocID="{F0E2AAAF-2A05-4651-8544-85F04A2B4327}" presName="hierRoot2" presStyleCnt="0">
        <dgm:presLayoutVars>
          <dgm:hierBranch val="init"/>
        </dgm:presLayoutVars>
      </dgm:prSet>
      <dgm:spPr/>
    </dgm:pt>
    <dgm:pt modelId="{D4E4A656-304F-40E6-ADA5-AA53E6A5BEA8}" type="pres">
      <dgm:prSet presAssocID="{F0E2AAAF-2A05-4651-8544-85F04A2B4327}" presName="rootComposite" presStyleCnt="0"/>
      <dgm:spPr/>
    </dgm:pt>
    <dgm:pt modelId="{E3A57252-C823-4D35-A6E4-FA3EDB5AD84B}" type="pres">
      <dgm:prSet presAssocID="{F0E2AAAF-2A05-4651-8544-85F04A2B4327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91E95DB-6D05-4688-B1F6-E8F0FCFFD225}" type="pres">
      <dgm:prSet presAssocID="{F0E2AAAF-2A05-4651-8544-85F04A2B4327}" presName="rootConnector" presStyleLbl="node2" presStyleIdx="1" presStyleCnt="2"/>
      <dgm:spPr/>
      <dgm:t>
        <a:bodyPr/>
        <a:lstStyle/>
        <a:p>
          <a:endParaRPr lang="en-US"/>
        </a:p>
      </dgm:t>
    </dgm:pt>
    <dgm:pt modelId="{F29B0AA2-B374-4627-9CD3-6B565E48AF2D}" type="pres">
      <dgm:prSet presAssocID="{F0E2AAAF-2A05-4651-8544-85F04A2B4327}" presName="hierChild4" presStyleCnt="0"/>
      <dgm:spPr/>
    </dgm:pt>
    <dgm:pt modelId="{0AC0A006-AC85-4669-BA56-BD1136E2B31C}" type="pres">
      <dgm:prSet presAssocID="{F0E2AAAF-2A05-4651-8544-85F04A2B4327}" presName="hierChild5" presStyleCnt="0"/>
      <dgm:spPr/>
    </dgm:pt>
    <dgm:pt modelId="{9AA96C7B-7EB6-41F5-9CFD-8D34F79F0A3F}" type="pres">
      <dgm:prSet presAssocID="{093B141E-8374-4C08-A046-BDF062696A5D}" presName="hierChild3" presStyleCnt="0"/>
      <dgm:spPr/>
    </dgm:pt>
  </dgm:ptLst>
  <dgm:cxnLst>
    <dgm:cxn modelId="{66D24095-65BD-45EA-BEDA-BD08B3F91D2E}" type="presOf" srcId="{F0E2AAAF-2A05-4651-8544-85F04A2B4327}" destId="{291E95DB-6D05-4688-B1F6-E8F0FCFFD225}" srcOrd="1" destOrd="0" presId="urn:microsoft.com/office/officeart/2005/8/layout/orgChart1"/>
    <dgm:cxn modelId="{D6F58B4A-C753-4124-B94D-D75F498EED7B}" type="presOf" srcId="{093B141E-8374-4C08-A046-BDF062696A5D}" destId="{19CC200C-0AAB-4D0E-962C-A91116A99C66}" srcOrd="0" destOrd="0" presId="urn:microsoft.com/office/officeart/2005/8/layout/orgChart1"/>
    <dgm:cxn modelId="{29D3E0CA-86A9-43A7-B0AF-512AD4DD77F6}" type="presOf" srcId="{F0E2AAAF-2A05-4651-8544-85F04A2B4327}" destId="{E3A57252-C823-4D35-A6E4-FA3EDB5AD84B}" srcOrd="0" destOrd="0" presId="urn:microsoft.com/office/officeart/2005/8/layout/orgChart1"/>
    <dgm:cxn modelId="{3073747E-1856-4AF5-9C51-A5CEBA9F06A9}" srcId="{E8C42776-DA84-4386-A27A-3B9A6219CDFB}" destId="{093B141E-8374-4C08-A046-BDF062696A5D}" srcOrd="0" destOrd="0" parTransId="{295AFE68-36A6-4D2D-AE89-F7CF66595966}" sibTransId="{D6956124-62B0-4D4D-86CC-03A690ACD53E}"/>
    <dgm:cxn modelId="{37406665-2208-4A3A-8AD3-1AD5F89C17D1}" type="presOf" srcId="{28F245EA-7F3A-480C-BFFD-FDD1B0836FEB}" destId="{42E72102-0EFB-431E-91B5-A3643E606924}" srcOrd="0" destOrd="0" presId="urn:microsoft.com/office/officeart/2005/8/layout/orgChart1"/>
    <dgm:cxn modelId="{0F2B52B2-E53D-4340-8D7A-CBC8B48F039B}" type="presOf" srcId="{2CA43199-B637-4A2D-8468-6D7235422096}" destId="{35301314-30A1-4CD6-A178-B5CEEEF5BED7}" srcOrd="0" destOrd="0" presId="urn:microsoft.com/office/officeart/2005/8/layout/orgChart1"/>
    <dgm:cxn modelId="{D604391C-B64C-4238-B9AD-11D758F7A168}" type="presOf" srcId="{2CA43199-B637-4A2D-8468-6D7235422096}" destId="{1AB16C10-2878-4E64-9848-A7017B3D84B5}" srcOrd="1" destOrd="0" presId="urn:microsoft.com/office/officeart/2005/8/layout/orgChart1"/>
    <dgm:cxn modelId="{A4AA46CD-0686-499F-86BA-A0A53FF1EF38}" srcId="{093B141E-8374-4C08-A046-BDF062696A5D}" destId="{2CA43199-B637-4A2D-8468-6D7235422096}" srcOrd="0" destOrd="0" parTransId="{28F245EA-7F3A-480C-BFFD-FDD1B0836FEB}" sibTransId="{B211D504-FA56-4643-956B-B30F6D2DEF0F}"/>
    <dgm:cxn modelId="{A4CDF675-FA7A-481C-BFD2-EB7E27F67F1A}" type="presOf" srcId="{093B141E-8374-4C08-A046-BDF062696A5D}" destId="{3CDC9E17-40AD-49AC-A859-099F25E0ECFA}" srcOrd="1" destOrd="0" presId="urn:microsoft.com/office/officeart/2005/8/layout/orgChart1"/>
    <dgm:cxn modelId="{8E737D3B-7D74-4702-AB2C-E9975407C2F3}" type="presOf" srcId="{E8C42776-DA84-4386-A27A-3B9A6219CDFB}" destId="{52C50F87-4D7B-45AF-81C4-A031BA8A745C}" srcOrd="0" destOrd="0" presId="urn:microsoft.com/office/officeart/2005/8/layout/orgChart1"/>
    <dgm:cxn modelId="{9D0EBD6F-0E6D-416F-89D1-669902429753}" type="presOf" srcId="{BD4DFD90-2450-4F61-BB8A-2A119A650D13}" destId="{D32AF6B6-1C7D-4801-B8B5-F7B0B973AE61}" srcOrd="0" destOrd="0" presId="urn:microsoft.com/office/officeart/2005/8/layout/orgChart1"/>
    <dgm:cxn modelId="{45D08AD2-0D7D-4021-9B4E-0196C3AE628A}" srcId="{093B141E-8374-4C08-A046-BDF062696A5D}" destId="{F0E2AAAF-2A05-4651-8544-85F04A2B4327}" srcOrd="1" destOrd="0" parTransId="{BD4DFD90-2450-4F61-BB8A-2A119A650D13}" sibTransId="{32D4E635-EC34-4AF9-ADA4-4352D209DCB5}"/>
    <dgm:cxn modelId="{DAA9AD8F-3AEC-4C5E-82C5-95C84BABBF17}" type="presParOf" srcId="{52C50F87-4D7B-45AF-81C4-A031BA8A745C}" destId="{8A105788-1C82-4D5B-87F3-3F99CE39B34A}" srcOrd="0" destOrd="0" presId="urn:microsoft.com/office/officeart/2005/8/layout/orgChart1"/>
    <dgm:cxn modelId="{3077F7DC-0D10-4C5A-B089-FA08FA6E4EF5}" type="presParOf" srcId="{8A105788-1C82-4D5B-87F3-3F99CE39B34A}" destId="{2C0A7ABE-CE85-497C-B29D-169B8FD238F8}" srcOrd="0" destOrd="0" presId="urn:microsoft.com/office/officeart/2005/8/layout/orgChart1"/>
    <dgm:cxn modelId="{C8773B37-ED36-4740-894B-959BC8FCC939}" type="presParOf" srcId="{2C0A7ABE-CE85-497C-B29D-169B8FD238F8}" destId="{19CC200C-0AAB-4D0E-962C-A91116A99C66}" srcOrd="0" destOrd="0" presId="urn:microsoft.com/office/officeart/2005/8/layout/orgChart1"/>
    <dgm:cxn modelId="{769E95A9-4AB6-46DC-8F9E-51E46AF5807A}" type="presParOf" srcId="{2C0A7ABE-CE85-497C-B29D-169B8FD238F8}" destId="{3CDC9E17-40AD-49AC-A859-099F25E0ECFA}" srcOrd="1" destOrd="0" presId="urn:microsoft.com/office/officeart/2005/8/layout/orgChart1"/>
    <dgm:cxn modelId="{18C40967-E72E-4DAE-9480-696647C98719}" type="presParOf" srcId="{8A105788-1C82-4D5B-87F3-3F99CE39B34A}" destId="{E0A74635-27D0-4619-94F7-770B31F62642}" srcOrd="1" destOrd="0" presId="urn:microsoft.com/office/officeart/2005/8/layout/orgChart1"/>
    <dgm:cxn modelId="{B260B80A-3DB4-4CAC-9FCD-3079FD4F0BCC}" type="presParOf" srcId="{E0A74635-27D0-4619-94F7-770B31F62642}" destId="{42E72102-0EFB-431E-91B5-A3643E606924}" srcOrd="0" destOrd="0" presId="urn:microsoft.com/office/officeart/2005/8/layout/orgChart1"/>
    <dgm:cxn modelId="{8D034AA1-740B-4394-A537-9291A5C1DBC4}" type="presParOf" srcId="{E0A74635-27D0-4619-94F7-770B31F62642}" destId="{39211644-A41C-43C1-A658-598155B3ED6A}" srcOrd="1" destOrd="0" presId="urn:microsoft.com/office/officeart/2005/8/layout/orgChart1"/>
    <dgm:cxn modelId="{8D9147BF-797E-4ACA-A5BF-5205D1B7EA61}" type="presParOf" srcId="{39211644-A41C-43C1-A658-598155B3ED6A}" destId="{AC14A318-92A0-4897-A948-35EDB2D5D625}" srcOrd="0" destOrd="0" presId="urn:microsoft.com/office/officeart/2005/8/layout/orgChart1"/>
    <dgm:cxn modelId="{2F1026D7-DEC7-4BCF-92F9-E7B227944EEA}" type="presParOf" srcId="{AC14A318-92A0-4897-A948-35EDB2D5D625}" destId="{35301314-30A1-4CD6-A178-B5CEEEF5BED7}" srcOrd="0" destOrd="0" presId="urn:microsoft.com/office/officeart/2005/8/layout/orgChart1"/>
    <dgm:cxn modelId="{F3BEF14D-EC35-4080-A924-9AFEF211E9EC}" type="presParOf" srcId="{AC14A318-92A0-4897-A948-35EDB2D5D625}" destId="{1AB16C10-2878-4E64-9848-A7017B3D84B5}" srcOrd="1" destOrd="0" presId="urn:microsoft.com/office/officeart/2005/8/layout/orgChart1"/>
    <dgm:cxn modelId="{AB75B542-EB6C-4828-8F10-E332CF15046C}" type="presParOf" srcId="{39211644-A41C-43C1-A658-598155B3ED6A}" destId="{CF0940E4-2D16-4A1C-B738-366B8E2CFC47}" srcOrd="1" destOrd="0" presId="urn:microsoft.com/office/officeart/2005/8/layout/orgChart1"/>
    <dgm:cxn modelId="{373E301B-CB68-4B97-80CA-D988357474E6}" type="presParOf" srcId="{39211644-A41C-43C1-A658-598155B3ED6A}" destId="{28C3AE1D-F87E-471D-B60F-7060FBF8B722}" srcOrd="2" destOrd="0" presId="urn:microsoft.com/office/officeart/2005/8/layout/orgChart1"/>
    <dgm:cxn modelId="{ECF0042A-1669-4044-80FB-7389C7BFB3F1}" type="presParOf" srcId="{E0A74635-27D0-4619-94F7-770B31F62642}" destId="{D32AF6B6-1C7D-4801-B8B5-F7B0B973AE61}" srcOrd="2" destOrd="0" presId="urn:microsoft.com/office/officeart/2005/8/layout/orgChart1"/>
    <dgm:cxn modelId="{B4217F64-D7C1-4943-8830-AFA7C2F66E69}" type="presParOf" srcId="{E0A74635-27D0-4619-94F7-770B31F62642}" destId="{B9BCF236-69CA-4C94-AF69-E4AC325D706D}" srcOrd="3" destOrd="0" presId="urn:microsoft.com/office/officeart/2005/8/layout/orgChart1"/>
    <dgm:cxn modelId="{98BB82B2-C0E7-4D04-9B5D-B845BC8581BA}" type="presParOf" srcId="{B9BCF236-69CA-4C94-AF69-E4AC325D706D}" destId="{D4E4A656-304F-40E6-ADA5-AA53E6A5BEA8}" srcOrd="0" destOrd="0" presId="urn:microsoft.com/office/officeart/2005/8/layout/orgChart1"/>
    <dgm:cxn modelId="{92BCAC91-C79F-4ABE-A18D-5B9C9BF9FABB}" type="presParOf" srcId="{D4E4A656-304F-40E6-ADA5-AA53E6A5BEA8}" destId="{E3A57252-C823-4D35-A6E4-FA3EDB5AD84B}" srcOrd="0" destOrd="0" presId="urn:microsoft.com/office/officeart/2005/8/layout/orgChart1"/>
    <dgm:cxn modelId="{E99AEAF8-2E35-4004-92B8-8DB649333271}" type="presParOf" srcId="{D4E4A656-304F-40E6-ADA5-AA53E6A5BEA8}" destId="{291E95DB-6D05-4688-B1F6-E8F0FCFFD225}" srcOrd="1" destOrd="0" presId="urn:microsoft.com/office/officeart/2005/8/layout/orgChart1"/>
    <dgm:cxn modelId="{01B52BCB-6295-4085-A619-57BED4CE5885}" type="presParOf" srcId="{B9BCF236-69CA-4C94-AF69-E4AC325D706D}" destId="{F29B0AA2-B374-4627-9CD3-6B565E48AF2D}" srcOrd="1" destOrd="0" presId="urn:microsoft.com/office/officeart/2005/8/layout/orgChart1"/>
    <dgm:cxn modelId="{FBDE21D0-89C5-4F90-86FB-E0E9155866FB}" type="presParOf" srcId="{B9BCF236-69CA-4C94-AF69-E4AC325D706D}" destId="{0AC0A006-AC85-4669-BA56-BD1136E2B31C}" srcOrd="2" destOrd="0" presId="urn:microsoft.com/office/officeart/2005/8/layout/orgChart1"/>
    <dgm:cxn modelId="{F3476545-4C8D-4F9C-96F5-B30573FC9B83}" type="presParOf" srcId="{8A105788-1C82-4D5B-87F3-3F99CE39B34A}" destId="{9AA96C7B-7EB6-41F5-9CFD-8D34F79F0A3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2AF6B6-1C7D-4801-B8B5-F7B0B973AE61}">
      <dsp:nvSpPr>
        <dsp:cNvPr id="0" name=""/>
        <dsp:cNvSpPr/>
      </dsp:nvSpPr>
      <dsp:spPr>
        <a:xfrm>
          <a:off x="3936124" y="1602557"/>
          <a:ext cx="1936013" cy="6720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6002"/>
              </a:lnTo>
              <a:lnTo>
                <a:pt x="1936013" y="336002"/>
              </a:lnTo>
              <a:lnTo>
                <a:pt x="1936013" y="67200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E72102-0EFB-431E-91B5-A3643E606924}">
      <dsp:nvSpPr>
        <dsp:cNvPr id="0" name=""/>
        <dsp:cNvSpPr/>
      </dsp:nvSpPr>
      <dsp:spPr>
        <a:xfrm>
          <a:off x="2000110" y="1602557"/>
          <a:ext cx="1936013" cy="672004"/>
        </a:xfrm>
        <a:custGeom>
          <a:avLst/>
          <a:gdLst/>
          <a:ahLst/>
          <a:cxnLst/>
          <a:rect l="0" t="0" r="0" b="0"/>
          <a:pathLst>
            <a:path>
              <a:moveTo>
                <a:pt x="1936013" y="0"/>
              </a:moveTo>
              <a:lnTo>
                <a:pt x="1936013" y="336002"/>
              </a:lnTo>
              <a:lnTo>
                <a:pt x="0" y="336002"/>
              </a:lnTo>
              <a:lnTo>
                <a:pt x="0" y="67200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CC200C-0AAB-4D0E-962C-A91116A99C66}">
      <dsp:nvSpPr>
        <dsp:cNvPr id="0" name=""/>
        <dsp:cNvSpPr/>
      </dsp:nvSpPr>
      <dsp:spPr>
        <a:xfrm>
          <a:off x="2336112" y="2545"/>
          <a:ext cx="3200022" cy="160001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800" kern="1200" dirty="0" smtClean="0"/>
            <a:t>Thức ăn cho gà </a:t>
          </a:r>
          <a:endParaRPr lang="en-US" sz="2800" kern="1200" dirty="0"/>
        </a:p>
      </dsp:txBody>
      <dsp:txXfrm>
        <a:off x="2336112" y="2545"/>
        <a:ext cx="3200022" cy="1600011"/>
      </dsp:txXfrm>
    </dsp:sp>
    <dsp:sp modelId="{35301314-30A1-4CD6-A178-B5CEEEF5BED7}">
      <dsp:nvSpPr>
        <dsp:cNvPr id="0" name=""/>
        <dsp:cNvSpPr/>
      </dsp:nvSpPr>
      <dsp:spPr>
        <a:xfrm>
          <a:off x="400098" y="2274561"/>
          <a:ext cx="3200022" cy="160001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800" kern="1200" dirty="0" smtClean="0"/>
            <a:t>Thức ăn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800" kern="1200" dirty="0" smtClean="0"/>
            <a:t>tự nhiên</a:t>
          </a:r>
          <a:endParaRPr lang="en-US" sz="2800" kern="1200" dirty="0"/>
        </a:p>
      </dsp:txBody>
      <dsp:txXfrm>
        <a:off x="400098" y="2274561"/>
        <a:ext cx="3200022" cy="1600011"/>
      </dsp:txXfrm>
    </dsp:sp>
    <dsp:sp modelId="{E3A57252-C823-4D35-A6E4-FA3EDB5AD84B}">
      <dsp:nvSpPr>
        <dsp:cNvPr id="0" name=""/>
        <dsp:cNvSpPr/>
      </dsp:nvSpPr>
      <dsp:spPr>
        <a:xfrm>
          <a:off x="4272126" y="2274561"/>
          <a:ext cx="3200022" cy="160001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800" kern="1200" dirty="0" smtClean="0"/>
            <a:t>Thức ăn công nghiệp</a:t>
          </a:r>
          <a:endParaRPr lang="en-US" sz="2800" kern="1200" dirty="0"/>
        </a:p>
      </dsp:txBody>
      <dsp:txXfrm>
        <a:off x="4272126" y="2274561"/>
        <a:ext cx="3200022" cy="16000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6EBDA5-9577-4D5B-BCC8-EFA70A105965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5DAA9D-53E0-4080-8E65-B4050525B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184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6D541-42E9-4D13-A3B6-D04BD31AD06E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6310B-2394-494D-919B-B6BAAD3D8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807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6D541-42E9-4D13-A3B6-D04BD31AD06E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6310B-2394-494D-919B-B6BAAD3D8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388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6D541-42E9-4D13-A3B6-D04BD31AD06E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6310B-2394-494D-919B-B6BAAD3D8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251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6D541-42E9-4D13-A3B6-D04BD31AD06E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6310B-2394-494D-919B-B6BAAD3D8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993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6D541-42E9-4D13-A3B6-D04BD31AD06E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6310B-2394-494D-919B-B6BAAD3D8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90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6D541-42E9-4D13-A3B6-D04BD31AD06E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6310B-2394-494D-919B-B6BAAD3D8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204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6D541-42E9-4D13-A3B6-D04BD31AD06E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6310B-2394-494D-919B-B6BAAD3D8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50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6D541-42E9-4D13-A3B6-D04BD31AD06E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6310B-2394-494D-919B-B6BAAD3D8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58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6D541-42E9-4D13-A3B6-D04BD31AD06E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6310B-2394-494D-919B-B6BAAD3D8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242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6D541-42E9-4D13-A3B6-D04BD31AD06E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6310B-2394-494D-919B-B6BAAD3D8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1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6D541-42E9-4D13-A3B6-D04BD31AD06E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6310B-2394-494D-919B-B6BAAD3D8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301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6D541-42E9-4D13-A3B6-D04BD31AD06E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6310B-2394-494D-919B-B6BAAD3D8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51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8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7720" y="4264024"/>
            <a:ext cx="1224280" cy="12242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320" y="290194"/>
            <a:ext cx="8334588" cy="46882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5473005"/>
            <a:ext cx="12192000" cy="1384995"/>
          </a:xfrm>
          <a:prstGeom prst="rect">
            <a:avLst/>
          </a:prstGeom>
          <a:solidFill>
            <a:srgbClr val="CA6702"/>
          </a:solidFill>
        </p:spPr>
        <p:txBody>
          <a:bodyPr wrap="square" rtlCol="0">
            <a:spAutoFit/>
          </a:bodyPr>
          <a:lstStyle/>
          <a:p>
            <a:r>
              <a:rPr lang="vi-VN" sz="2800" dirty="0" smtClean="0"/>
              <a:t>Thịt gà là nguồn thực phẩm phổ biến và giàu chất dinh dưỡng. Vậy để nuôi dưỡng chăm sóc gà thịt đỏi hỏi như thế nào ?</a:t>
            </a:r>
          </a:p>
          <a:p>
            <a:r>
              <a:rPr lang="vi-VN" sz="2800" dirty="0" smtClean="0"/>
              <a:t>Và có biện pháp phòng trị bệnh gà thịt như thế nào 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2759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8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122397"/>
            <a:ext cx="7410893" cy="1052623"/>
            <a:chOff x="0" y="377579"/>
            <a:chExt cx="7410893" cy="1052623"/>
          </a:xfrm>
          <a:solidFill>
            <a:srgbClr val="BB3E03"/>
          </a:solidFill>
        </p:grpSpPr>
        <p:sp>
          <p:nvSpPr>
            <p:cNvPr id="2" name="Rounded Rectangle 1"/>
            <p:cNvSpPr/>
            <p:nvPr/>
          </p:nvSpPr>
          <p:spPr>
            <a:xfrm>
              <a:off x="0" y="377579"/>
              <a:ext cx="7410893" cy="105262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vi-VN" sz="4400" dirty="0" smtClean="0"/>
                <a:t>1. Thức ăn </a:t>
              </a:r>
              <a:endParaRPr lang="en-US" sz="4400" dirty="0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21646" y="451699"/>
              <a:ext cx="765296" cy="765296"/>
            </a:xfrm>
            <a:prstGeom prst="rect">
              <a:avLst/>
            </a:prstGeom>
            <a:grpFill/>
          </p:spPr>
        </p:pic>
      </p:grpSp>
      <p:sp>
        <p:nvSpPr>
          <p:cNvPr id="5" name="TextBox 4"/>
          <p:cNvSpPr txBox="1"/>
          <p:nvPr/>
        </p:nvSpPr>
        <p:spPr>
          <a:xfrm>
            <a:off x="0" y="1249140"/>
            <a:ext cx="117277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/>
              <a:t>Thức ăn cho gà được chia làm mấy loại ? Gồm những thành phần dinh dưỡng nào?</a:t>
            </a:r>
            <a:endParaRPr lang="en-US" sz="2800" b="1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728658936"/>
              </p:ext>
            </p:extLst>
          </p:nvPr>
        </p:nvGraphicFramePr>
        <p:xfrm>
          <a:off x="-210206" y="2459420"/>
          <a:ext cx="7872248" cy="38771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662042" y="2127466"/>
            <a:ext cx="45299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/>
              <a:t>- </a:t>
            </a:r>
            <a:r>
              <a:rPr lang="vi-VN" sz="3600" dirty="0" smtClean="0"/>
              <a:t>Thức ăn cho gà cần đủ 4 nhóm dinh dưỡng: Đạm, tinh bột, béo, vitamin và chất khoáng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52565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8" grpId="0">
        <p:bldAsOne/>
      </p:bldGraphic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8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42292"/>
            <a:ext cx="1219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 smtClean="0"/>
              <a:t>- Khi nuôi thức ăn tự nhiên cần phối trộn đầy đủ 4 nhóm dinh dưỡng ( đạm, béo, tinh bột , vitamin và khoáng chất ) theo tỉ lệ thích hợp gà nhanh lớn.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-1" y="3338744"/>
            <a:ext cx="121172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 smtClean="0"/>
              <a:t>- Khi nuôi thức ăn công nghiệp chế biến sẵn thường có đủ 4 nhóm dinh dưỡng phù hợp từng độ tuổi của gà. 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397" y="5580993"/>
            <a:ext cx="1189870" cy="1189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150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457" y="476250"/>
            <a:ext cx="8715375" cy="638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985" y="313217"/>
            <a:ext cx="8982075" cy="34671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930" y="3486150"/>
            <a:ext cx="9734550" cy="33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69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8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86062"/>
            <a:ext cx="7410893" cy="1052623"/>
            <a:chOff x="0" y="377579"/>
            <a:chExt cx="7410893" cy="1052623"/>
          </a:xfrm>
          <a:solidFill>
            <a:srgbClr val="BB3E03"/>
          </a:solidFill>
        </p:grpSpPr>
        <p:sp>
          <p:nvSpPr>
            <p:cNvPr id="3" name="Rounded Rectangle 2"/>
            <p:cNvSpPr/>
            <p:nvPr/>
          </p:nvSpPr>
          <p:spPr>
            <a:xfrm>
              <a:off x="0" y="377579"/>
              <a:ext cx="7410893" cy="105262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vi-VN" sz="4400" dirty="0" smtClean="0"/>
                <a:t>2. Cho gà ăn </a:t>
              </a:r>
              <a:endParaRPr lang="en-US" sz="4400" dirty="0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1006" y="428395"/>
              <a:ext cx="765296" cy="765296"/>
            </a:xfrm>
            <a:prstGeom prst="rect">
              <a:avLst/>
            </a:prstGeom>
            <a:grpFill/>
          </p:spPr>
        </p:pic>
      </p:grpSp>
      <p:sp>
        <p:nvSpPr>
          <p:cNvPr id="5" name="TextBox 4"/>
          <p:cNvSpPr txBox="1"/>
          <p:nvPr/>
        </p:nvSpPr>
        <p:spPr>
          <a:xfrm>
            <a:off x="-1" y="1467293"/>
            <a:ext cx="120974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 smtClean="0"/>
              <a:t>Cho gà ăn cần chú ý đến điều gì ?</a:t>
            </a:r>
            <a:endParaRPr lang="en-US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706546" y="2509284"/>
            <a:ext cx="65740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 smtClean="0"/>
              <a:t>Khi cho gà ăn cần lưu ý: </a:t>
            </a:r>
          </a:p>
          <a:p>
            <a:pPr marL="285750" indent="-285750">
              <a:buFontTx/>
              <a:buChar char="-"/>
            </a:pPr>
            <a:r>
              <a:rPr lang="vi-VN" sz="3200" dirty="0" smtClean="0"/>
              <a:t>Thức ăn phù hợp với tuổi của gà </a:t>
            </a:r>
          </a:p>
          <a:p>
            <a:pPr marL="285750" indent="-285750">
              <a:buFontTx/>
              <a:buChar char="-"/>
            </a:pPr>
            <a:r>
              <a:rPr lang="vi-VN" sz="3200" dirty="0" smtClean="0"/>
              <a:t>Nên sử dụng máng phù hợp để cho gà ăn đảm bảo vệ sinh và tiết kiệm thức ăn</a:t>
            </a:r>
          </a:p>
          <a:p>
            <a:pPr marL="285750" indent="-285750">
              <a:buFontTx/>
              <a:buChar char="-"/>
            </a:pPr>
            <a:r>
              <a:rPr lang="vi-VN" sz="3200" dirty="0" smtClean="0"/>
              <a:t>Cho gà uống nước đầy đủ </a:t>
            </a:r>
            <a:endParaRPr lang="en-US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58" y="2358430"/>
            <a:ext cx="5538887" cy="3690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715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8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5487" cy="454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43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8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6072291" y="1369211"/>
            <a:ext cx="6119709" cy="525248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vi-VN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Gà dưới một tháng tuổi: thức ăn giàu đạm, cho ăn tự do, thức ăn luôn có trong máng để gà ăn liên tục.</a:t>
            </a:r>
          </a:p>
          <a:p>
            <a:pPr marL="0" indent="0">
              <a:buNone/>
            </a:pPr>
            <a:endParaRPr lang="en-US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vi-VN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Từ 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1-3</a:t>
            </a:r>
            <a:r>
              <a:rPr lang="vi-VN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tháng tuổi: cho ăn từ 3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vi-VN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4 lần/ngày, mỗi lần cách nhau khoảng 3-4 giờ.</a:t>
            </a:r>
          </a:p>
          <a:p>
            <a:pPr marL="0" indent="0">
              <a:buNone/>
            </a:pPr>
            <a:endParaRPr lang="en-US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vi-VN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Gà trên 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vi-VN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tháng tuổi: cho ăn tự do để gà lớn nhanh, chóng được xuất </a:t>
            </a:r>
            <a:r>
              <a:rPr lang="en-US" alt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chuồng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71" y="1369211"/>
            <a:ext cx="5570483" cy="514726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4083" y="42041"/>
            <a:ext cx="121079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/>
              <a:t>Cho gà ăn dưới 1 tháng tuổi, 1-3 tháng tuổi và trên 3 tháng tuổi như thế nào ?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22512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 rot="2478806">
            <a:off x="-2796361" y="-862"/>
            <a:ext cx="7884223" cy="6807058"/>
          </a:xfrm>
          <a:prstGeom prst="roundRect">
            <a:avLst/>
          </a:prstGeom>
          <a:solidFill>
            <a:srgbClr val="BB3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 rot="2478806">
            <a:off x="-6285316" y="105324"/>
            <a:ext cx="7995295" cy="6248400"/>
          </a:xfrm>
          <a:prstGeom prst="roundRect">
            <a:avLst/>
          </a:prstGeom>
          <a:solidFill>
            <a:srgbClr val="94D2BD"/>
          </a:solidFill>
          <a:ln>
            <a:solidFill>
              <a:srgbClr val="94D2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31473" y="2441814"/>
            <a:ext cx="22279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3800" dirty="0" smtClean="0">
                <a:latin typeface="+mj-lt"/>
              </a:rPr>
              <a:t>III</a:t>
            </a:r>
            <a:endParaRPr lang="en-US" sz="138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61709" y="2764979"/>
            <a:ext cx="39098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b="1" dirty="0" smtClean="0"/>
              <a:t>CHĂM SÓC CHO GÀ 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146894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8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-81280" y="154863"/>
            <a:ext cx="11805920" cy="1229360"/>
          </a:xfrm>
          <a:prstGeom prst="roundRect">
            <a:avLst>
              <a:gd name="adj" fmla="val 50000"/>
            </a:avLst>
          </a:prstGeom>
          <a:solidFill>
            <a:srgbClr val="0A93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dirty="0" smtClean="0"/>
              <a:t>          1. Giai đoạn từ khi gà mới nở đến một tháng tuổi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59" y="251536"/>
            <a:ext cx="888847" cy="8888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4080" y="1607703"/>
            <a:ext cx="11033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/>
              <a:t>Đặc điểm cơ thể của gà con như thế nào trong giai đoạn này ?</a:t>
            </a:r>
            <a:endParaRPr lang="en-US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0" y="1480896"/>
            <a:ext cx="776834" cy="7768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" y="2354403"/>
            <a:ext cx="6156960" cy="41046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26480" y="2179207"/>
            <a:ext cx="597383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vi-VN" sz="2800" dirty="0" smtClean="0"/>
              <a:t>Giai đoạn này cơ thể gà con :</a:t>
            </a:r>
          </a:p>
          <a:p>
            <a:r>
              <a:rPr lang="vi-VN" sz="2800" dirty="0" smtClean="0"/>
              <a:t>+ Gà con yếu</a:t>
            </a:r>
          </a:p>
          <a:p>
            <a:r>
              <a:rPr lang="vi-VN" sz="2800" dirty="0" smtClean="0"/>
              <a:t>+ Sức đề kháng kém, rất dễ bị bệnh</a:t>
            </a:r>
          </a:p>
          <a:p>
            <a:r>
              <a:rPr lang="vi-VN" sz="2800" dirty="0" smtClean="0"/>
              <a:t>+ Gà rất sợ lạnh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67245" y="4090991"/>
            <a:ext cx="58013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vi-VN" sz="2800" dirty="0" smtClean="0"/>
              <a:t>Gà rất sợ lạnh vì vậy  cần phải sưởi ấm cho gà hay thường gọi là  “ Úm gà”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26480" y="5741373"/>
            <a:ext cx="58013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vi-VN" sz="2800" dirty="0" smtClean="0"/>
              <a:t>Thường xuyên theo dõi úm gà điều chỉnh nhiệt thích hợp</a:t>
            </a:r>
          </a:p>
        </p:txBody>
      </p:sp>
    </p:spTree>
    <p:extLst>
      <p:ext uri="{BB962C8B-B14F-4D97-AF65-F5344CB8AC3E}">
        <p14:creationId xmlns:p14="http://schemas.microsoft.com/office/powerpoint/2010/main" val="3562168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8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7495"/>
            <a:ext cx="12206959" cy="658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05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86282"/>
            <a:ext cx="120644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BÀI 12: CHĂN NUÔI GÀ THỊT TRONG NÔNG HỘ </a:t>
            </a:r>
            <a:endParaRPr lang="en-US" sz="54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26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585"/>
            <a:ext cx="3434080" cy="36026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1280" y="4033520"/>
            <a:ext cx="335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/>
              <a:t>Nhiệt độ trong úm gà </a:t>
            </a:r>
            <a:r>
              <a:rPr lang="vi-VN" b="1" dirty="0" smtClean="0">
                <a:solidFill>
                  <a:srgbClr val="FF0000"/>
                </a:solidFill>
              </a:rPr>
              <a:t>hình a </a:t>
            </a:r>
            <a:r>
              <a:rPr lang="vi-VN" dirty="0" smtClean="0"/>
              <a:t>rất thích hợp vì gà phân bố đều trên sàn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5117" y="235585"/>
            <a:ext cx="3270239" cy="36026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15117" y="4033520"/>
            <a:ext cx="335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/>
              <a:t>Nhiệt độ trong úm gà </a:t>
            </a:r>
            <a:r>
              <a:rPr lang="vi-VN" b="1" dirty="0" smtClean="0">
                <a:solidFill>
                  <a:srgbClr val="FF0000"/>
                </a:solidFill>
              </a:rPr>
              <a:t>hình b </a:t>
            </a:r>
            <a:r>
              <a:rPr lang="vi-VN" dirty="0" smtClean="0"/>
              <a:t>chưa hợp lí vì gà chụm lại </a:t>
            </a:r>
            <a:r>
              <a:rPr lang="vi-VN" dirty="0" smtClean="0"/>
              <a:t> </a:t>
            </a:r>
            <a:r>
              <a:rPr lang="vi-VN" dirty="0" smtClean="0"/>
              <a:t>dưới đèn úm gà đang bị lạnh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5956" y="137380"/>
            <a:ext cx="3304153" cy="37158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71633" y="4033520"/>
            <a:ext cx="335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/>
              <a:t>Nhiệt độ trong úm gà </a:t>
            </a:r>
            <a:r>
              <a:rPr lang="vi-VN" b="1" dirty="0" smtClean="0">
                <a:solidFill>
                  <a:srgbClr val="FF0000"/>
                </a:solidFill>
              </a:rPr>
              <a:t>hình c </a:t>
            </a:r>
            <a:r>
              <a:rPr lang="vi-VN" dirty="0" smtClean="0"/>
              <a:t>chưa hợp lí vì gà tản ra khỏi đèn úm gà đang bị nóng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06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8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-81280" y="154863"/>
            <a:ext cx="11805920" cy="1229360"/>
          </a:xfrm>
          <a:prstGeom prst="roundRect">
            <a:avLst>
              <a:gd name="adj" fmla="val 50000"/>
            </a:avLst>
          </a:prstGeom>
          <a:solidFill>
            <a:srgbClr val="0A93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dirty="0" smtClean="0"/>
              <a:t>          2. Chăm sóc gà giai đoạn trên một tháng tuổi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59" y="251536"/>
            <a:ext cx="888847" cy="8888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7884" y="1529019"/>
            <a:ext cx="11033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/>
              <a:t>Trong giai đoạn gà 1 tháng tuổi cần chăm sóc như thế nào?</a:t>
            </a:r>
            <a:endParaRPr lang="en-US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0" y="1439650"/>
            <a:ext cx="776834" cy="7768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30774" y="2407130"/>
            <a:ext cx="706120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vi-VN" sz="2800" dirty="0" smtClean="0"/>
              <a:t>Giai đoạn này để cho gà đi lại tự do </a:t>
            </a:r>
          </a:p>
          <a:p>
            <a:pPr marL="285750" indent="-285750">
              <a:buFontTx/>
              <a:buChar char="-"/>
            </a:pPr>
            <a:r>
              <a:rPr lang="vi-VN" sz="2800" dirty="0" smtClean="0"/>
              <a:t>Sau 2 tháng có thể thả vườn hay đồi để gà vận động, ăn khỏe, mau lớn, thịt chắc và ngon </a:t>
            </a:r>
          </a:p>
          <a:p>
            <a:pPr marL="285750" indent="-285750">
              <a:buFontTx/>
              <a:buChar char="-"/>
            </a:pPr>
            <a:r>
              <a:rPr lang="vi-VN" sz="2800" dirty="0" smtClean="0"/>
              <a:t>Hằng ngày rửa máng ăn, uống </a:t>
            </a:r>
          </a:p>
          <a:p>
            <a:pPr marL="285750" indent="-285750">
              <a:buFontTx/>
              <a:buChar char="-"/>
            </a:pPr>
            <a:r>
              <a:rPr lang="vi-VN" sz="2800" dirty="0" smtClean="0"/>
              <a:t>Sau mỗi lứa gà thay lớp độn chuồng , vệ sinh nền chuồng gà </a:t>
            </a:r>
            <a:endParaRPr lang="en-US" sz="2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959" y="2402445"/>
            <a:ext cx="4615815" cy="42033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0" y="1529019"/>
            <a:ext cx="776834" cy="776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441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 rot="2478806">
            <a:off x="-2504986" y="-50735"/>
            <a:ext cx="7884223" cy="7084804"/>
          </a:xfrm>
          <a:prstGeom prst="roundRect">
            <a:avLst/>
          </a:prstGeom>
          <a:solidFill>
            <a:srgbClr val="BB3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 rot="2478806">
            <a:off x="-6285317" y="21241"/>
            <a:ext cx="7995295" cy="6248400"/>
          </a:xfrm>
          <a:prstGeom prst="roundRect">
            <a:avLst/>
          </a:prstGeom>
          <a:solidFill>
            <a:srgbClr val="94D2BD"/>
          </a:solidFill>
          <a:ln>
            <a:solidFill>
              <a:srgbClr val="94D2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31473" y="2441814"/>
            <a:ext cx="22279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3800" dirty="0" smtClean="0">
                <a:latin typeface="+mj-lt"/>
              </a:rPr>
              <a:t>IV</a:t>
            </a:r>
            <a:endParaRPr lang="en-US" sz="13800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40690" y="2441814"/>
            <a:ext cx="35084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b="1" dirty="0" smtClean="0"/>
              <a:t>PHÒNG VÀ TRỊ BỆNH CHO GÀ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298540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D2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884" y="345186"/>
            <a:ext cx="11033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/>
              <a:t>Trong phòng trị bệnh cho gà cần thực hiện tốt nguyên tắc nào ?</a:t>
            </a:r>
          </a:p>
          <a:p>
            <a:r>
              <a:rPr lang="vi-VN" sz="2800" b="1" dirty="0" smtClean="0"/>
              <a:t>Cần làm những công việc nào?</a:t>
            </a:r>
            <a:endParaRPr lang="en-US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0" y="218379"/>
            <a:ext cx="776834" cy="7768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5280"/>
            <a:ext cx="5794013" cy="38626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75680" y="1497637"/>
            <a:ext cx="58724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vi-VN" sz="2800" dirty="0" smtClean="0"/>
              <a:t>Trong phòng và trị bệnh cho gà cần thực hiện tốt nguyên tắc: </a:t>
            </a:r>
            <a:r>
              <a:rPr lang="vi-VN" sz="2800" dirty="0" smtClean="0">
                <a:solidFill>
                  <a:srgbClr val="FF0000"/>
                </a:solidFill>
              </a:rPr>
              <a:t>phòng là chính </a:t>
            </a:r>
          </a:p>
          <a:p>
            <a:pPr marL="285750" indent="-285750">
              <a:buFontTx/>
              <a:buChar char="-"/>
            </a:pPr>
            <a:r>
              <a:rPr lang="vi-VN" sz="2800" dirty="0" smtClean="0"/>
              <a:t>Công việc thường xuyên làm như: </a:t>
            </a:r>
          </a:p>
          <a:p>
            <a:r>
              <a:rPr lang="vi-VN" sz="2800" dirty="0" smtClean="0"/>
              <a:t>+ Vệ sinh </a:t>
            </a:r>
            <a:r>
              <a:rPr lang="vi-VN" sz="2800" dirty="0" smtClean="0"/>
              <a:t>chuồng </a:t>
            </a:r>
            <a:r>
              <a:rPr lang="vi-VN" sz="2800" dirty="0" smtClean="0"/>
              <a:t>trại</a:t>
            </a:r>
          </a:p>
          <a:p>
            <a:r>
              <a:rPr lang="vi-VN" sz="2800" dirty="0" smtClean="0"/>
              <a:t>+ Đảm bảo 3 sạch: ăn sạch, uống sạch, ở sạch </a:t>
            </a:r>
          </a:p>
          <a:p>
            <a:r>
              <a:rPr lang="vi-VN" sz="2800" dirty="0" smtClean="0"/>
              <a:t>+ Tiêm vắc xin đầy đủ, ngoài ra còn đảm bảo mật độ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91882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D2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884" y="345186"/>
            <a:ext cx="11033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/>
              <a:t>Khi dùng thuốc điều trị cho gà cần tuân thủ nguyên tắc nào?</a:t>
            </a:r>
            <a:endParaRPr lang="en-US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0" y="218379"/>
            <a:ext cx="776834" cy="7768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72480" y="1544320"/>
            <a:ext cx="63195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vi-VN" sz="3600" dirty="0" smtClean="0"/>
              <a:t>Đúng thuốc: sử dụng thuốc phù hợp cho từng loại bệnh </a:t>
            </a:r>
          </a:p>
          <a:p>
            <a:pPr marL="285750" indent="-285750">
              <a:buFontTx/>
              <a:buChar char="-"/>
            </a:pPr>
            <a:r>
              <a:rPr lang="vi-VN" sz="3600" dirty="0" smtClean="0"/>
              <a:t>Đúng thời điểm: khi có biểu hiện của bệnh phải cho uống thuốc càng sớm càng tốt </a:t>
            </a:r>
          </a:p>
          <a:p>
            <a:pPr marL="285750" indent="-285750">
              <a:buFontTx/>
              <a:buChar char="-"/>
            </a:pPr>
            <a:r>
              <a:rPr lang="vi-VN" sz="3600" dirty="0" smtClean="0"/>
              <a:t>Đúng liều lượng : sử dụng theo hướng dẫn sử dụng 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80" y="1663352"/>
            <a:ext cx="57150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564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07" y="360362"/>
            <a:ext cx="11697801" cy="165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9557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 rot="2478806">
            <a:off x="-2504986" y="-50735"/>
            <a:ext cx="7884223" cy="7084804"/>
          </a:xfrm>
          <a:prstGeom prst="roundRect">
            <a:avLst/>
          </a:prstGeom>
          <a:solidFill>
            <a:srgbClr val="BB3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 rot="2478806">
            <a:off x="-6285317" y="21241"/>
            <a:ext cx="7995295" cy="6248400"/>
          </a:xfrm>
          <a:prstGeom prst="roundRect">
            <a:avLst/>
          </a:prstGeom>
          <a:solidFill>
            <a:srgbClr val="94D2BD"/>
          </a:solidFill>
          <a:ln>
            <a:solidFill>
              <a:srgbClr val="94D2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20659" y="2305180"/>
            <a:ext cx="22279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3800" dirty="0">
                <a:latin typeface="+mj-lt"/>
              </a:rPr>
              <a:t>V</a:t>
            </a:r>
            <a:endParaRPr lang="en-US" sz="13800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50897" y="2337505"/>
            <a:ext cx="35084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b="1" dirty="0" smtClean="0"/>
              <a:t>MỘT SỐ BỆNH PHỔ BIẾN Ở GÀ 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264045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D2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39916" y="558800"/>
            <a:ext cx="10752083" cy="808673"/>
          </a:xfrm>
          <a:prstGeom prst="rect">
            <a:avLst/>
          </a:prstGeom>
          <a:solidFill>
            <a:srgbClr val="BB3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vi-VN" sz="2400" b="1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Chia 3 </a:t>
            </a:r>
            <a:r>
              <a:rPr lang="en-US" sz="2400" b="1" dirty="0" err="1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nhóm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mỗi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tổ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nhóm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) </a:t>
            </a:r>
            <a:r>
              <a:rPr lang="en-US" sz="2400" b="1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hiểu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trình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bày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1 </a:t>
            </a:r>
            <a:r>
              <a:rPr lang="en-US" sz="2400" b="1" dirty="0" err="1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bệnh</a:t>
            </a:r>
            <a:r>
              <a:rPr lang="vi-VN" sz="2400" b="1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- 3 nội dung </a:t>
            </a:r>
          </a:p>
          <a:p>
            <a:pPr algn="ctr">
              <a:defRPr/>
            </a:pPr>
            <a:r>
              <a:rPr lang="vi-VN" sz="2400" b="1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biểu hiện, nguyên nhân , phòng và trị bệnh </a:t>
            </a:r>
            <a:endParaRPr lang="en-US" sz="2400" b="1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201" y="0"/>
            <a:ext cx="1970735" cy="1970735"/>
          </a:xfrm>
          <a:prstGeom prst="rect">
            <a:avLst/>
          </a:prstGeom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522889" y="2529535"/>
            <a:ext cx="11017469" cy="1813746"/>
          </a:xfrm>
          <a:prstGeom prst="rect">
            <a:avLst/>
          </a:prstGeom>
        </p:spPr>
        <p:txBody>
          <a:bodyPr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vi-VN" sz="3600" b="1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Bệnh tiêu chảy</a:t>
            </a:r>
            <a:endParaRPr lang="en-US" sz="3600" b="1" dirty="0" smtClean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vi-VN" sz="3600" b="1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Bệnh dịch tả (bệnh gà rù, bệnh Newcastle)</a:t>
            </a:r>
            <a:endParaRPr lang="en-US" sz="3600" b="1" dirty="0" smtClean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vi-VN" sz="3600" b="1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Bệnh cúm gia cầm</a:t>
            </a:r>
            <a:endParaRPr lang="en-US" sz="3600" b="1" dirty="0" smtClean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sz="3600" b="1" dirty="0" smtClean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58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D2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0" y="105836"/>
            <a:ext cx="10515600" cy="1062038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1. </a:t>
            </a:r>
            <a:r>
              <a:rPr lang="vi-VN" altLang="en-US" b="1" dirty="0" smtClean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Bệnh tiêu chảy</a:t>
            </a:r>
            <a:endParaRPr lang="en-US" altLang="en-US" b="1" dirty="0" smtClean="0">
              <a:solidFill>
                <a:srgbClr val="0070C0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81455" y="1169462"/>
            <a:ext cx="6928945" cy="3906837"/>
          </a:xfrm>
        </p:spPr>
        <p:txBody>
          <a:bodyPr/>
          <a:lstStyle/>
          <a:p>
            <a:pPr eaLnBrk="1" hangingPunct="1"/>
            <a:r>
              <a:rPr lang="vi-VN" altLang="en-US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Biểu hiện: gà ăn ít, ủ rũ, phân lỏng, màu xanh hay trắng.</a:t>
            </a:r>
            <a:endParaRPr lang="en-US" altLang="en-US" dirty="0" smtClean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vi-VN" altLang="en-US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Nguyên nhân: do gà bị nhiễm khuẩn từ thức ăn, nước uống hay từ môi trường.</a:t>
            </a:r>
            <a:endParaRPr lang="en-US" altLang="en-US" dirty="0" smtClean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vi-VN" altLang="en-US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Phòng, trị bệnh: luôn cho ăn thức ăn sạch, thường xuyên vệ sinh chuồng nuôi, máng ăn, máng uống sạch sẽ. Khi gà có biểu hiện bệnh, cần điều trị kịp thời.</a:t>
            </a:r>
            <a:endParaRPr lang="en-US" altLang="en-US" dirty="0" smtClean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2048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813" y="203930"/>
            <a:ext cx="4650061" cy="3176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75" y="3913188"/>
            <a:ext cx="4762500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Rectangle 5"/>
          <p:cNvSpPr>
            <a:spLocks noChangeArrowheads="1"/>
          </p:cNvSpPr>
          <p:nvPr/>
        </p:nvSpPr>
        <p:spPr bwMode="auto">
          <a:xfrm>
            <a:off x="318103" y="5042118"/>
            <a:ext cx="6692297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KẾT NỐI NĂNG LỰC</a:t>
            </a:r>
            <a:endParaRPr lang="en-US" altLang="en-US" dirty="0">
              <a:solidFill>
                <a:srgbClr val="0070C0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i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Hăy tìm hiểu về các loại thuốc và cách sử dụng thuốc để trị bệnh tiêu chảy cho gà</a:t>
            </a:r>
            <a:endParaRPr lang="en-US" altLang="en-US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2879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D2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0084" y="947737"/>
            <a:ext cx="7004926" cy="559615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vi-VN" b="1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Nguyên nhân: </a:t>
            </a:r>
            <a:r>
              <a:rPr lang="vi-VN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bệnh do virus gây ra</a:t>
            </a:r>
            <a:r>
              <a:rPr lang="en-US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</a:t>
            </a:r>
            <a:r>
              <a:rPr lang="vi-VN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lây lan mạnh (chủ yếu lây qua đường tiêu hoá, tuy nhiên bệnh cũng có thể lây qua dụng cụ chăn nuôi).</a:t>
            </a:r>
            <a:endParaRPr lang="en-US" dirty="0" smtClean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vi-VN" b="1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Biểu hiện: </a:t>
            </a:r>
            <a:r>
              <a:rPr lang="vi-VN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gà thường bò ăn, buồn rẩu, sã cánh, ngoẹo cổ, diều nhão, uống nhiều nước, chảy nước dãi</a:t>
            </a:r>
            <a:r>
              <a:rPr lang="en-US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</a:t>
            </a:r>
            <a:r>
              <a:rPr lang="vi-VN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phân trắng, gầy nhanh.</a:t>
            </a:r>
            <a:endParaRPr lang="en-US" dirty="0" smtClean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vi-VN" b="1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Phòng, trị bệnh: </a:t>
            </a:r>
            <a:r>
              <a:rPr lang="vi-VN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chủ yếu là phòng bệnh bằng vaccine. Khi gà đã bị bệnh hầu như không thể chữa được.</a:t>
            </a:r>
            <a:endParaRPr lang="en-US" dirty="0" smtClean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0" y="0"/>
            <a:ext cx="944361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2. </a:t>
            </a:r>
            <a:r>
              <a:rPr lang="vi-VN" altLang="en-US" sz="36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Bệnh dịch tả (bệnh gà rù, bệnh Newcastle)</a:t>
            </a:r>
            <a:endParaRPr lang="en-US" altLang="en-US" sz="3600" b="1" dirty="0">
              <a:solidFill>
                <a:srgbClr val="0070C0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21508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5840" y="772556"/>
            <a:ext cx="4612639" cy="2973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" t="23044" r="821"/>
          <a:stretch>
            <a:fillRect/>
          </a:stretch>
        </p:blipFill>
        <p:spPr bwMode="auto">
          <a:xfrm>
            <a:off x="7101841" y="3745816"/>
            <a:ext cx="4973637" cy="296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488718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 rot="2478806">
            <a:off x="-2419594" y="-79079"/>
            <a:ext cx="7884223" cy="6807058"/>
          </a:xfrm>
          <a:prstGeom prst="roundRect">
            <a:avLst/>
          </a:prstGeom>
          <a:solidFill>
            <a:srgbClr val="BB3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 rot="2478806">
            <a:off x="-5548722" y="32191"/>
            <a:ext cx="7650480" cy="6248400"/>
          </a:xfrm>
          <a:prstGeom prst="roundRect">
            <a:avLst/>
          </a:prstGeom>
          <a:solidFill>
            <a:srgbClr val="94D2BD"/>
          </a:solidFill>
          <a:ln>
            <a:solidFill>
              <a:srgbClr val="94D2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601023" y="2346754"/>
            <a:ext cx="7655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3800" dirty="0" smtClean="0">
                <a:latin typeface="+mj-lt"/>
              </a:rPr>
              <a:t>I</a:t>
            </a:r>
            <a:endParaRPr lang="en-US" sz="138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50566" y="2577587"/>
            <a:ext cx="34354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/>
              <a:t>CHUỒNG NUÔI 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206030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D2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291662" y="97632"/>
            <a:ext cx="10515600" cy="1104900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3. </a:t>
            </a:r>
            <a:r>
              <a:rPr lang="vi-VN" altLang="en-US" b="1" dirty="0" smtClean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Bệnh cúm gia cầm</a:t>
            </a:r>
            <a:endParaRPr lang="en-US" altLang="en-US" b="1" dirty="0" smtClean="0">
              <a:solidFill>
                <a:srgbClr val="0070C0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239510"/>
            <a:ext cx="6858000" cy="5344170"/>
          </a:xfrm>
        </p:spPr>
        <p:txBody>
          <a:bodyPr>
            <a:normAutofit/>
          </a:bodyPr>
          <a:lstStyle/>
          <a:p>
            <a:pPr eaLnBrk="1" hangingPunct="1"/>
            <a:r>
              <a:rPr lang="vi-VN" altLang="en-US" b="1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Biểu hiện: </a:t>
            </a:r>
            <a:r>
              <a:rPr lang="vi-VN" altLang="en-US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sốt cao, uống nhiều nước, mào thâm tím, viêm sưng phù đầu mặt; khó thở, há mỏ để thở; tiêu chảy phân xanh, phân vàng đôi khi lẫn máu; xuất huyết da chân.</a:t>
            </a:r>
            <a:endParaRPr lang="en-US" altLang="en-US" dirty="0" smtClean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vi-VN" altLang="en-US" b="1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Nguyên nhân: </a:t>
            </a:r>
            <a:r>
              <a:rPr lang="vi-VN" altLang="en-US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do virus cúm gia cầm gây ra. Bệnh lây lan rất nhanh</a:t>
            </a:r>
            <a:r>
              <a:rPr lang="en-US" altLang="en-US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</a:t>
            </a:r>
            <a:r>
              <a:rPr lang="vi-VN" altLang="en-US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làm chết hàng loạt gia cầm như: gà, vịt, ngan... đồng thời có thể gây bệnh cho người.</a:t>
            </a:r>
            <a:endParaRPr lang="en-US" altLang="en-US" dirty="0" smtClean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vi-VN" altLang="en-US" b="1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Phòng, trị bệnh: </a:t>
            </a:r>
            <a:r>
              <a:rPr lang="vi-VN" altLang="en-US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hiện nay, bệnh chưa có thuốc điều trị đặc hiệu, do vậy sử dụng vaccine là biện pháp hữu hiệu để phòng bệnh. </a:t>
            </a:r>
            <a:endParaRPr lang="en-US" altLang="en-US" dirty="0" smtClean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2253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688" y="0"/>
            <a:ext cx="4681537" cy="346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688" y="3487738"/>
            <a:ext cx="4843462" cy="337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30785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15000"/>
              </a:lnSpc>
              <a:spcAft>
                <a:spcPts val="800"/>
              </a:spcAft>
            </a:pPr>
            <a:r>
              <a:rPr lang="vi-VN" altLang="en-US" b="1" smtClean="0">
                <a:solidFill>
                  <a:srgbClr val="CBA14B"/>
                </a:solidFill>
                <a:cs typeface="Arial" panose="020B0604020202020204" pitchFamily="34" charset="0"/>
              </a:rPr>
              <a:t>KHÁM PHÁ</a:t>
            </a:r>
            <a:endParaRPr lang="en-US" altLang="en-US" smtClean="0"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1513" y="2732088"/>
            <a:ext cx="10515600" cy="329565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vi-VN" sz="3200" b="1" dirty="0" smtClean="0">
                <a:solidFill>
                  <a:srgbClr val="CBA14B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KẾT NỐI NĂNG LỰC</a:t>
            </a:r>
            <a:endParaRPr lang="en-US" sz="3200" b="1" dirty="0" smtClean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3400"/>
              </a:spcAft>
              <a:defRPr/>
            </a:pPr>
            <a:r>
              <a:rPr lang="vi-VN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Sử </a:t>
            </a:r>
            <a:r>
              <a:rPr lang="vi-VN" i="1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dụng internet hoặc sách</a:t>
            </a:r>
            <a:r>
              <a:rPr lang="en-US" i="1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lang="vi-VN" i="1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báo. ... hăy cho biết một số chủng cúm gia cầm đã xuất hiện ở Việt Nam và cách phòng tránh lây nhiễm virus cúm gia cầm sang người</a:t>
            </a:r>
            <a:r>
              <a:rPr lang="vi-VN" i="1" dirty="0" smtClean="0">
                <a:ea typeface="Arial" panose="020B0604020202020204" pitchFamily="34" charset="0"/>
              </a:rPr>
              <a:t>.</a:t>
            </a:r>
            <a:endParaRPr lang="en-US" dirty="0">
              <a:ea typeface="Arial" panose="020B0604020202020204" pitchFamily="34" charset="0"/>
            </a:endParaRPr>
          </a:p>
        </p:txBody>
      </p:sp>
      <p:sp>
        <p:nvSpPr>
          <p:cNvPr id="23556" name="Rectangle 3"/>
          <p:cNvSpPr>
            <a:spLocks noChangeArrowheads="1"/>
          </p:cNvSpPr>
          <p:nvPr/>
        </p:nvSpPr>
        <p:spPr bwMode="auto">
          <a:xfrm>
            <a:off x="442913" y="1406525"/>
            <a:ext cx="11361737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15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en-US" altLang="en-US" b="1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r>
              <a:rPr lang="vi-VN" altLang="en-US" b="1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Nêu nguyên nhàn gây bệnh và biên pháp phòng, trị một bệnh ở gà</a:t>
            </a:r>
            <a:r>
              <a:rPr lang="en-US" altLang="en-US" b="1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em biết</a:t>
            </a:r>
            <a:r>
              <a:rPr lang="vi-VN" altLang="en-US" b="1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US" altLang="en-US" b="1">
              <a:solidFill>
                <a:srgbClr val="0000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00513" y="5395913"/>
            <a:ext cx="3657600" cy="5127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03679242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565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8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831" y="273378"/>
            <a:ext cx="1141251" cy="114125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6420" y="273378"/>
            <a:ext cx="106647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/>
              <a:t>- Chuồng gà được đặt ở vị trí như thế nào</a:t>
            </a:r>
          </a:p>
          <a:p>
            <a:r>
              <a:rPr lang="vi-VN" sz="2800" b="1" dirty="0" smtClean="0"/>
              <a:t>- Tại sao người ta thường đặt  hướng chuồng gà  là hướng nam hay đông nam ?  </a:t>
            </a:r>
            <a:endParaRPr lang="en-US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91" y="1931751"/>
            <a:ext cx="6209415" cy="41396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32698" y="2052084"/>
            <a:ext cx="575930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vi-VN" sz="3200" dirty="0" smtClean="0"/>
              <a:t>Chuồng được đặt ở nơi</a:t>
            </a:r>
          </a:p>
          <a:p>
            <a:pPr>
              <a:spcBef>
                <a:spcPct val="0"/>
              </a:spcBef>
              <a:defRPr/>
            </a:pPr>
            <a:r>
              <a:rPr lang="vi-VN" altLang="en-US" sz="3200" dirty="0" smtClean="0">
                <a:solidFill>
                  <a:srgbClr val="000000"/>
                </a:solidFill>
                <a:ea typeface="Arial" panose="020B0604020202020204" pitchFamily="34" charset="0"/>
                <a:cs typeface="Times New Roman" panose="02020603050405020304" pitchFamily="18" charset="0"/>
                <a:sym typeface="Arial" panose="020B0604020202020204" pitchFamily="34" charset="0"/>
              </a:rPr>
              <a:t>+ Cao </a:t>
            </a:r>
            <a:r>
              <a:rPr lang="vi-VN" altLang="en-US" sz="3200" dirty="0">
                <a:solidFill>
                  <a:srgbClr val="000000"/>
                </a:solidFill>
                <a:ea typeface="Arial" panose="020B0604020202020204" pitchFamily="34" charset="0"/>
                <a:cs typeface="Times New Roman" panose="02020603050405020304" pitchFamily="18" charset="0"/>
                <a:sym typeface="Arial" panose="020B0604020202020204" pitchFamily="34" charset="0"/>
              </a:rPr>
              <a:t>ráo</a:t>
            </a:r>
            <a:endParaRPr lang="en-US" altLang="en-US" sz="3200" dirty="0">
              <a:solidFill>
                <a:srgbClr val="000000"/>
              </a:solidFill>
              <a:ea typeface="Arial" panose="020B0604020202020204" pitchFamily="34" charset="0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defRPr/>
            </a:pPr>
            <a:r>
              <a:rPr lang="vi-VN" altLang="en-US" sz="3200" dirty="0" smtClean="0">
                <a:solidFill>
                  <a:srgbClr val="000000"/>
                </a:solidFill>
                <a:ea typeface="Arial" panose="020B0604020202020204" pitchFamily="34" charset="0"/>
                <a:cs typeface="Times New Roman" panose="02020603050405020304" pitchFamily="18" charset="0"/>
                <a:sym typeface="Arial" panose="020B0604020202020204" pitchFamily="34" charset="0"/>
              </a:rPr>
              <a:t>+ </a:t>
            </a:r>
            <a:r>
              <a:rPr lang="en-US" altLang="en-US" sz="3200" dirty="0" smtClean="0">
                <a:solidFill>
                  <a:srgbClr val="000000"/>
                </a:solidFill>
                <a:ea typeface="Arial" panose="020B0604020202020204" pitchFamily="34" charset="0"/>
                <a:cs typeface="Times New Roman" panose="02020603050405020304" pitchFamily="18" charset="0"/>
                <a:sym typeface="Arial" panose="020B0604020202020204" pitchFamily="34" charset="0"/>
              </a:rPr>
              <a:t>T</a:t>
            </a:r>
            <a:r>
              <a:rPr lang="vi-VN" altLang="en-US" sz="3200" dirty="0">
                <a:solidFill>
                  <a:srgbClr val="000000"/>
                </a:solidFill>
                <a:ea typeface="Arial" panose="020B0604020202020204" pitchFamily="34" charset="0"/>
                <a:cs typeface="Times New Roman" panose="02020603050405020304" pitchFamily="18" charset="0"/>
                <a:sym typeface="Arial" panose="020B0604020202020204" pitchFamily="34" charset="0"/>
              </a:rPr>
              <a:t>ránh ngập nước vào mùa mưa</a:t>
            </a:r>
            <a:endParaRPr lang="en-US" altLang="en-US" sz="3200" dirty="0">
              <a:solidFill>
                <a:srgbClr val="000000"/>
              </a:solidFill>
              <a:ea typeface="Arial" panose="020B0604020202020204" pitchFamily="34" charset="0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defRPr/>
            </a:pPr>
            <a:r>
              <a:rPr lang="vi-VN" altLang="en-US" sz="3200" dirty="0" smtClean="0">
                <a:solidFill>
                  <a:srgbClr val="000000"/>
                </a:solidFill>
                <a:ea typeface="Arial" panose="020B0604020202020204" pitchFamily="34" charset="0"/>
                <a:cs typeface="Times New Roman" panose="02020603050405020304" pitchFamily="18" charset="0"/>
                <a:sym typeface="Arial" panose="020B0604020202020204" pitchFamily="34" charset="0"/>
              </a:rPr>
              <a:t>+ </a:t>
            </a:r>
            <a:r>
              <a:rPr lang="en-US" altLang="en-US" sz="3200" dirty="0" smtClean="0">
                <a:solidFill>
                  <a:srgbClr val="000000"/>
                </a:solidFill>
                <a:ea typeface="Arial" panose="020B0604020202020204" pitchFamily="34" charset="0"/>
                <a:cs typeface="Times New Roman" panose="02020603050405020304" pitchFamily="18" charset="0"/>
                <a:sym typeface="Arial" panose="020B0604020202020204" pitchFamily="34" charset="0"/>
              </a:rPr>
              <a:t>H</a:t>
            </a:r>
            <a:r>
              <a:rPr lang="vi-VN" altLang="en-US" sz="3200" dirty="0">
                <a:solidFill>
                  <a:srgbClr val="000000"/>
                </a:solidFill>
                <a:ea typeface="Arial" panose="020B0604020202020204" pitchFamily="34" charset="0"/>
                <a:cs typeface="Times New Roman" panose="02020603050405020304" pitchFamily="18" charset="0"/>
                <a:sym typeface="Arial" panose="020B0604020202020204" pitchFamily="34" charset="0"/>
              </a:rPr>
              <a:t>ướng thích hợp tránh được gió lùa và ánh nắng trực tiếp.</a:t>
            </a:r>
            <a:endParaRPr lang="en-US" altLang="en-US" sz="3200" dirty="0">
              <a:solidFill>
                <a:srgbClr val="000000"/>
              </a:solidFill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>
              <a:spcBef>
                <a:spcPct val="0"/>
              </a:spcBef>
              <a:defRPr/>
            </a:pPr>
            <a:endParaRPr lang="en-US" altLang="en-US" sz="3200" dirty="0">
              <a:solidFill>
                <a:srgbClr val="000000"/>
              </a:solidFill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42858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8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1333"/>
            <a:ext cx="1254642" cy="12546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4642" y="261333"/>
            <a:ext cx="106647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/>
              <a:t>- Điều kiện môi trường trong chuồng gà như thế nào ?</a:t>
            </a:r>
          </a:p>
          <a:p>
            <a:r>
              <a:rPr lang="vi-VN" sz="2800" b="1" dirty="0" smtClean="0"/>
              <a:t>- Nền chuồng gà làm như thế nào?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25386" y="1843499"/>
            <a:ext cx="666661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vi-VN" sz="3200" dirty="0" smtClean="0"/>
              <a:t>Chuồng gà cần đảm bảo thông thoáng, ấm về mùa đông, mát về mùa hè</a:t>
            </a:r>
          </a:p>
          <a:p>
            <a:pPr marL="285750" indent="-285750">
              <a:buFontTx/>
              <a:buChar char="-"/>
            </a:pPr>
            <a:r>
              <a:rPr lang="vi-VN" sz="3200" dirty="0" smtClean="0"/>
              <a:t>Nền được lát bằng xi măng hoặc gạch, trên nền được lót lớp ( trấu, dăm bào,mùn cưa..) 10-15cm hoặc làm sàn thoáng cách nền 50 cm cho gà đậu 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9" y="1777309"/>
            <a:ext cx="5333999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804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8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1757" y="256033"/>
            <a:ext cx="115079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vi-VN" sz="2800" b="1" dirty="0"/>
              <a:t>Quan sát hình 12.1 và 12. 2 Vì sao nền lại phải có một lớp ( trấu, </a:t>
            </a:r>
            <a:r>
              <a:rPr lang="vi-VN" sz="2800" b="1"/>
              <a:t>dăm </a:t>
            </a:r>
            <a:r>
              <a:rPr lang="vi-VN" sz="2800" b="1" smtClean="0"/>
              <a:t>bào, </a:t>
            </a:r>
            <a:r>
              <a:rPr lang="vi-VN" sz="2800" b="1" dirty="0"/>
              <a:t>mùn cưa) hoặc làm sàn thoáng </a:t>
            </a:r>
            <a:endParaRPr lang="en-US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515" y="1390893"/>
            <a:ext cx="9252456" cy="36775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782" y="161062"/>
            <a:ext cx="1049078" cy="104907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92351" y="5405829"/>
            <a:ext cx="107743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 smtClean="0"/>
              <a:t>Để hút ẩm cho nền xử lí chất thải dễ dàng, để cho gà đậu, làm sạch chân gà khỏi chất thải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03062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8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333"/>
            <a:ext cx="1088065" cy="108806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82233" y="473156"/>
            <a:ext cx="99839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 smtClean="0"/>
              <a:t>Kỹ thuật xây tường chuồng gà như thế nào?</a:t>
            </a:r>
            <a:endParaRPr lang="en-US" sz="3200" b="1" dirty="0"/>
          </a:p>
        </p:txBody>
      </p:sp>
      <p:sp>
        <p:nvSpPr>
          <p:cNvPr id="4" name="Rectangle 3"/>
          <p:cNvSpPr/>
          <p:nvPr/>
        </p:nvSpPr>
        <p:spPr>
          <a:xfrm>
            <a:off x="7078459" y="1392865"/>
            <a:ext cx="511354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200" dirty="0" smtClean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- </a:t>
            </a:r>
            <a:r>
              <a:rPr lang="vi-VN" altLang="en-US" sz="32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</a:t>
            </a:r>
            <a:r>
              <a:rPr lang="vi-VN" altLang="en-US" sz="3200" dirty="0" smtClean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ường gạch của chuồng </a:t>
            </a:r>
            <a:r>
              <a:rPr lang="vi-VN" altLang="en-US" sz="32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cao từ 50</a:t>
            </a:r>
            <a:r>
              <a:rPr lang="en-US" altLang="en-US" sz="32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- </a:t>
            </a:r>
            <a:r>
              <a:rPr lang="vi-VN" altLang="en-US" sz="32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60 cm, phía trên </a:t>
            </a:r>
            <a:r>
              <a:rPr lang="en-US" alt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có</a:t>
            </a:r>
            <a:r>
              <a:rPr lang="vi-VN" altLang="en-US" sz="32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lưới mắt cáo, bên ngoài lưới có bạt che</a:t>
            </a:r>
            <a:r>
              <a:rPr lang="en-US" altLang="en-US" sz="32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c</a:t>
            </a:r>
            <a:r>
              <a:rPr lang="vi-VN" altLang="en-US" sz="32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ơ</a:t>
            </a:r>
            <a:r>
              <a:rPr lang="en-US" altLang="en-US" sz="32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động</a:t>
            </a:r>
            <a:endParaRPr lang="vi-VN" altLang="en-US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2866"/>
            <a:ext cx="7078459" cy="5061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695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8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569" y="195594"/>
            <a:ext cx="11473745" cy="334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58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 rot="2478806">
            <a:off x="-2413088" y="146281"/>
            <a:ext cx="7884223" cy="6807058"/>
          </a:xfrm>
          <a:prstGeom prst="roundRect">
            <a:avLst/>
          </a:prstGeom>
          <a:solidFill>
            <a:srgbClr val="BB3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 rot="2478806">
            <a:off x="-5906944" y="31751"/>
            <a:ext cx="7995295" cy="6248400"/>
          </a:xfrm>
          <a:prstGeom prst="roundRect">
            <a:avLst/>
          </a:prstGeom>
          <a:solidFill>
            <a:srgbClr val="94D2BD"/>
          </a:solidFill>
          <a:ln>
            <a:solidFill>
              <a:srgbClr val="94D2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23014" y="2221099"/>
            <a:ext cx="161202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3800" dirty="0" smtClean="0">
                <a:latin typeface="+mj-lt"/>
              </a:rPr>
              <a:t>II</a:t>
            </a:r>
            <a:endParaRPr lang="en-US" sz="138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59116" y="2627586"/>
            <a:ext cx="39098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b="1" dirty="0" smtClean="0"/>
              <a:t>THỨC ĂN VÀ CHO ĂN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204837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1376</Words>
  <Application>Microsoft Office PowerPoint</Application>
  <PresentationFormat>Widescreen</PresentationFormat>
  <Paragraphs>100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Arial</vt:lpstr>
      <vt:lpstr>Calibri</vt:lpstr>
      <vt:lpstr>Calibri Light</vt:lpstr>
      <vt:lpstr>Roboto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Bệnh tiêu chảy</vt:lpstr>
      <vt:lpstr>PowerPoint Presentation</vt:lpstr>
      <vt:lpstr>3. Bệnh cúm gia cầm</vt:lpstr>
      <vt:lpstr>KHÁM PHÁ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dau277</dc:creator>
  <cp:lastModifiedBy>dau277</cp:lastModifiedBy>
  <cp:revision>55</cp:revision>
  <dcterms:created xsi:type="dcterms:W3CDTF">2023-03-13T14:46:14Z</dcterms:created>
  <dcterms:modified xsi:type="dcterms:W3CDTF">2023-03-21T02:53:17Z</dcterms:modified>
</cp:coreProperties>
</file>