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9"/>
  </p:notesMasterIdLst>
  <p:sldIdLst>
    <p:sldId id="256" r:id="rId2"/>
    <p:sldId id="259" r:id="rId3"/>
    <p:sldId id="267" r:id="rId4"/>
    <p:sldId id="257" r:id="rId5"/>
    <p:sldId id="258" r:id="rId6"/>
    <p:sldId id="266" r:id="rId7"/>
    <p:sldId id="269" r:id="rId8"/>
    <p:sldId id="270" r:id="rId9"/>
    <p:sldId id="284" r:id="rId10"/>
    <p:sldId id="285" r:id="rId11"/>
    <p:sldId id="260" r:id="rId12"/>
    <p:sldId id="286" r:id="rId13"/>
    <p:sldId id="273" r:id="rId14"/>
    <p:sldId id="274" r:id="rId15"/>
    <p:sldId id="261" r:id="rId16"/>
    <p:sldId id="288" r:id="rId17"/>
    <p:sldId id="276" r:id="rId18"/>
    <p:sldId id="282" r:id="rId19"/>
    <p:sldId id="287" r:id="rId20"/>
    <p:sldId id="277" r:id="rId21"/>
    <p:sldId id="278" r:id="rId22"/>
    <p:sldId id="279" r:id="rId23"/>
    <p:sldId id="280" r:id="rId24"/>
    <p:sldId id="289" r:id="rId25"/>
    <p:sldId id="281" r:id="rId26"/>
    <p:sldId id="263" r:id="rId27"/>
    <p:sldId id="265" r:id="rId28"/>
  </p:sldIdLst>
  <p:sldSz cx="18288000" cy="10287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mbria Math" panose="02040503050406030204" pitchFamily="18" charset="0"/>
      <p:regular r:id="rId34"/>
    </p:embeddedFont>
    <p:embeddedFont>
      <p:font typeface="Fredoka One" panose="02000000000000000000" pitchFamily="2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66B"/>
    <a:srgbClr val="DEBCAC"/>
    <a:srgbClr val="FFD2B3"/>
    <a:srgbClr val="E87B69"/>
    <a:srgbClr val="F2DA66"/>
    <a:srgbClr val="D35886"/>
    <a:srgbClr val="F1B8AC"/>
    <a:srgbClr val="D66691"/>
    <a:srgbClr val="A7DDEA"/>
    <a:srgbClr val="D150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293" y="53"/>
      </p:cViewPr>
      <p:guideLst>
        <p:guide orient="horz" pos="21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0" d="100"/>
          <a:sy n="60" d="100"/>
        </p:scale>
        <p:origin x="2290" y="4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DA523E-7474-42D0-9512-90DE2A0D0286}" type="datetimeFigureOut">
              <a:rPr lang="en-US" smtClean="0"/>
              <a:t>10/14/2022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B48FC-70D5-49C1-BB80-AEFD17993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298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B48FC-70D5-49C1-BB80-AEFD179938B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305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0.svg"/><Relationship Id="rId7" Type="http://schemas.openxmlformats.org/officeDocument/2006/relationships/image" Target="../media/image37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12.svg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0.svg"/><Relationship Id="rId7" Type="http://schemas.openxmlformats.org/officeDocument/2006/relationships/image" Target="../media/image4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12.svg"/><Relationship Id="rId10" Type="http://schemas.openxmlformats.org/officeDocument/2006/relationships/image" Target="../media/image44.png"/><Relationship Id="rId4" Type="http://schemas.openxmlformats.org/officeDocument/2006/relationships/image" Target="../media/image11.png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9.png"/><Relationship Id="rId7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Relationship Id="rId9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9.png"/><Relationship Id="rId7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9.png"/><Relationship Id="rId7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0.svg"/><Relationship Id="rId7" Type="http://schemas.openxmlformats.org/officeDocument/2006/relationships/image" Target="../media/image8.svg"/><Relationship Id="rId12" Type="http://schemas.openxmlformats.org/officeDocument/2006/relationships/image" Target="../media/image5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51.png"/><Relationship Id="rId5" Type="http://schemas.openxmlformats.org/officeDocument/2006/relationships/image" Target="../media/image12.svg"/><Relationship Id="rId10" Type="http://schemas.openxmlformats.org/officeDocument/2006/relationships/image" Target="../media/image50.png"/><Relationship Id="rId4" Type="http://schemas.openxmlformats.org/officeDocument/2006/relationships/image" Target="../media/image11.png"/><Relationship Id="rId9" Type="http://schemas.openxmlformats.org/officeDocument/2006/relationships/image" Target="../media/image49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0.svg"/><Relationship Id="rId7" Type="http://schemas.openxmlformats.org/officeDocument/2006/relationships/image" Target="../media/image2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2.svg"/><Relationship Id="rId10" Type="http://schemas.openxmlformats.org/officeDocument/2006/relationships/image" Target="../media/image55.png"/><Relationship Id="rId4" Type="http://schemas.openxmlformats.org/officeDocument/2006/relationships/image" Target="../media/image11.png"/><Relationship Id="rId9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9.png"/><Relationship Id="rId7" Type="http://schemas.openxmlformats.org/officeDocument/2006/relationships/image" Target="../media/image2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Relationship Id="rId9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5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67.png"/><Relationship Id="rId5" Type="http://schemas.openxmlformats.org/officeDocument/2006/relationships/image" Target="../media/image11.png"/><Relationship Id="rId10" Type="http://schemas.openxmlformats.org/officeDocument/2006/relationships/image" Target="../media/image66.png"/><Relationship Id="rId4" Type="http://schemas.openxmlformats.org/officeDocument/2006/relationships/image" Target="../media/image10.svg"/><Relationship Id="rId9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7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10.svg"/><Relationship Id="rId7" Type="http://schemas.openxmlformats.org/officeDocument/2006/relationships/image" Target="../media/image7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7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6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7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8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0.svg"/><Relationship Id="rId7" Type="http://schemas.openxmlformats.org/officeDocument/2006/relationships/image" Target="../media/image19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9.png"/><Relationship Id="rId7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28.png"/><Relationship Id="rId5" Type="http://schemas.openxmlformats.org/officeDocument/2006/relationships/image" Target="../media/image11.png"/><Relationship Id="rId10" Type="http://schemas.openxmlformats.org/officeDocument/2006/relationships/image" Target="../media/image27.png"/><Relationship Id="rId4" Type="http://schemas.openxmlformats.org/officeDocument/2006/relationships/image" Target="../media/image10.sv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9.png"/><Relationship Id="rId7" Type="http://schemas.openxmlformats.org/officeDocument/2006/relationships/image" Target="../media/image25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30.png"/><Relationship Id="rId4" Type="http://schemas.openxmlformats.org/officeDocument/2006/relationships/image" Target="../media/image10.sv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10.svg"/><Relationship Id="rId7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5" Type="http://schemas.openxmlformats.org/officeDocument/2006/relationships/image" Target="../media/image12.svg"/><Relationship Id="rId10" Type="http://schemas.openxmlformats.org/officeDocument/2006/relationships/image" Target="../media/image33.png"/><Relationship Id="rId4" Type="http://schemas.openxmlformats.org/officeDocument/2006/relationships/image" Target="../media/image11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0.svg"/><Relationship Id="rId7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254814" y="6326400"/>
            <a:ext cx="4327105" cy="45679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8974" y="-130380"/>
            <a:ext cx="3054595" cy="35593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128473" y="1028700"/>
            <a:ext cx="697860" cy="72037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0303185" y="8025088"/>
            <a:ext cx="522653" cy="522653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DA66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400000">
            <a:off x="10446610" y="8212887"/>
            <a:ext cx="235804" cy="14705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648788" y="-490503"/>
            <a:ext cx="3830964" cy="315532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 flipV="1">
            <a:off x="-886782" y="7739038"/>
            <a:ext cx="3830964" cy="315532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2062848" y="5867556"/>
            <a:ext cx="3799120" cy="3390715"/>
          </a:xfrm>
          <a:prstGeom prst="rect">
            <a:avLst/>
          </a:prstGeom>
        </p:spPr>
      </p:pic>
      <p:sp>
        <p:nvSpPr>
          <p:cNvPr id="16" name="Google Shape;169;p28">
            <a:extLst>
              <a:ext uri="{FF2B5EF4-FFF2-40B4-BE49-F238E27FC236}">
                <a16:creationId xmlns:a16="http://schemas.microsoft.com/office/drawing/2014/main" id="{878FF945-FB30-4F0A-698D-7BCEEFCA7910}"/>
              </a:ext>
            </a:extLst>
          </p:cNvPr>
          <p:cNvSpPr txBox="1">
            <a:spLocks/>
          </p:cNvSpPr>
          <p:nvPr/>
        </p:nvSpPr>
        <p:spPr>
          <a:xfrm>
            <a:off x="1519650" y="2697321"/>
            <a:ext cx="15248699" cy="41606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8000" b="1" dirty="0">
                <a:solidFill>
                  <a:srgbClr val="00B050"/>
                </a:solidFill>
              </a:rPr>
              <a:t>CHÀO MỪNG CÁC EM </a:t>
            </a:r>
            <a:br>
              <a:rPr lang="en-US" sz="8000" b="1" dirty="0">
                <a:solidFill>
                  <a:srgbClr val="00B050"/>
                </a:solidFill>
              </a:rPr>
            </a:br>
            <a:r>
              <a:rPr lang="en-US" sz="8000" b="1" dirty="0">
                <a:solidFill>
                  <a:srgbClr val="00B050"/>
                </a:solidFill>
              </a:rPr>
              <a:t>ĐẾN VỚI BÀI HỌC HÔM NAY!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1817367" y="4152900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345326" y="3087303"/>
            <a:ext cx="3799120" cy="3390715"/>
          </a:xfrm>
          <a:prstGeom prst="rect">
            <a:avLst/>
          </a:prstGeom>
        </p:spPr>
      </p:pic>
      <p:sp>
        <p:nvSpPr>
          <p:cNvPr id="21" name="Arrow: Right 20">
            <a:extLst>
              <a:ext uri="{FF2B5EF4-FFF2-40B4-BE49-F238E27FC236}">
                <a16:creationId xmlns:a16="http://schemas.microsoft.com/office/drawing/2014/main" id="{370B6066-E4D7-0682-E6AB-6DDAA22E6D5D}"/>
              </a:ext>
            </a:extLst>
          </p:cNvPr>
          <p:cNvSpPr/>
          <p:nvPr/>
        </p:nvSpPr>
        <p:spPr>
          <a:xfrm>
            <a:off x="8202410" y="10835932"/>
            <a:ext cx="2492780" cy="792097"/>
          </a:xfrm>
          <a:prstGeom prst="rightArrow">
            <a:avLst>
              <a:gd name="adj1" fmla="val 32382"/>
              <a:gd name="adj2" fmla="val 122805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Nhóm 1">
            <a:extLst>
              <a:ext uri="{FF2B5EF4-FFF2-40B4-BE49-F238E27FC236}">
                <a16:creationId xmlns:a16="http://schemas.microsoft.com/office/drawing/2014/main" id="{FC596C93-8113-BD20-A993-F19A3A22CDAC}"/>
              </a:ext>
            </a:extLst>
          </p:cNvPr>
          <p:cNvGrpSpPr/>
          <p:nvPr/>
        </p:nvGrpSpPr>
        <p:grpSpPr>
          <a:xfrm>
            <a:off x="1240307" y="670904"/>
            <a:ext cx="1365986" cy="1464107"/>
            <a:chOff x="796552" y="413592"/>
            <a:chExt cx="1365986" cy="1464107"/>
          </a:xfrm>
        </p:grpSpPr>
        <p:grpSp>
          <p:nvGrpSpPr>
            <p:cNvPr id="14" name="Group 4">
              <a:extLst>
                <a:ext uri="{FF2B5EF4-FFF2-40B4-BE49-F238E27FC236}">
                  <a16:creationId xmlns:a16="http://schemas.microsoft.com/office/drawing/2014/main" id="{16CEA043-7DFE-5D54-2475-89C90B0E9ADB}"/>
                </a:ext>
              </a:extLst>
            </p:cNvPr>
            <p:cNvGrpSpPr/>
            <p:nvPr/>
          </p:nvGrpSpPr>
          <p:grpSpPr>
            <a:xfrm>
              <a:off x="796552" y="413592"/>
              <a:ext cx="1365986" cy="1464107"/>
              <a:chOff x="-11935" y="-2635947"/>
              <a:chExt cx="6321663" cy="6350000"/>
            </a:xfrm>
          </p:grpSpPr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082EAA7E-07D0-BEB1-42DD-9FBD8B87C04C}"/>
                  </a:ext>
                </a:extLst>
              </p:cNvPr>
              <p:cNvSpPr/>
              <p:nvPr/>
            </p:nvSpPr>
            <p:spPr>
              <a:xfrm>
                <a:off x="-11935" y="-2635947"/>
                <a:ext cx="6321663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</p:sp>
        </p:grpSp>
        <p:pic>
          <p:nvPicPr>
            <p:cNvPr id="5" name="Graphic 4" descr="Badge Question Mark with solid fill">
              <a:extLst>
                <a:ext uri="{FF2B5EF4-FFF2-40B4-BE49-F238E27FC236}">
                  <a16:creationId xmlns:a16="http://schemas.microsoft.com/office/drawing/2014/main" id="{73A9A115-3572-C816-2A9E-E60779E2D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22345" y="692842"/>
              <a:ext cx="914400" cy="9144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9">
                <a:extLst>
                  <a:ext uri="{FF2B5EF4-FFF2-40B4-BE49-F238E27FC236}">
                    <a16:creationId xmlns:a16="http://schemas.microsoft.com/office/drawing/2014/main" id="{77538B83-34AB-8824-9E1D-D39A6E8A927F}"/>
                  </a:ext>
                </a:extLst>
              </p:cNvPr>
              <p:cNvSpPr txBox="1"/>
              <p:nvPr/>
            </p:nvSpPr>
            <p:spPr>
              <a:xfrm>
                <a:off x="2291191" y="6891891"/>
                <a:ext cx="14315215" cy="301383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48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rả</a:t>
                </a:r>
                <a:r>
                  <a:rPr lang="en-US" sz="4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lời</a:t>
                </a:r>
                <a:r>
                  <a:rPr lang="en-US" sz="4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mỗi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đỉnh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chung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3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Ba điểm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hàng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TextBox 9">
                <a:extLst>
                  <a:ext uri="{FF2B5EF4-FFF2-40B4-BE49-F238E27FC236}">
                    <a16:creationId xmlns:a16="http://schemas.microsoft.com/office/drawing/2014/main" id="{77538B83-34AB-8824-9E1D-D39A6E8A92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1191" y="6891891"/>
                <a:ext cx="14315215" cy="3013838"/>
              </a:xfrm>
              <a:prstGeom prst="rect">
                <a:avLst/>
              </a:prstGeom>
              <a:blipFill>
                <a:blip r:embed="rId8"/>
                <a:stretch>
                  <a:fillRect l="-2385" r="-1150" b="-10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D194F485-A7DC-91D1-63E7-8B56BC907163}"/>
                  </a:ext>
                </a:extLst>
              </p:cNvPr>
              <p:cNvSpPr txBox="1"/>
              <p:nvPr/>
            </p:nvSpPr>
            <p:spPr>
              <a:xfrm>
                <a:off x="3061801" y="228384"/>
                <a:ext cx="12415623" cy="30138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Tổng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3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góc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tại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mỗi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đỉnh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chung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của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3 tam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giác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(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chẳng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hạn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tại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bằng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bao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nhiêu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độ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? Ba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điểm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𝐴</m:t>
                    </m:r>
                    <m:r>
                      <a:rPr kumimoji="0" lang="en-US" sz="4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, </m:t>
                    </m:r>
                    <m:r>
                      <a:rPr kumimoji="0" lang="en-US" sz="4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𝐵</m:t>
                    </m:r>
                    <m:r>
                      <a:rPr kumimoji="0" lang="en-US" sz="4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, </m:t>
                    </m:r>
                    <m:r>
                      <a:rPr kumimoji="0" lang="en-US" sz="4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có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thẳng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hàng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không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? </a:t>
                </a: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D194F485-A7DC-91D1-63E7-8B56BC9071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1801" y="228384"/>
                <a:ext cx="12415623" cy="3013838"/>
              </a:xfrm>
              <a:prstGeom prst="rect">
                <a:avLst/>
              </a:prstGeom>
              <a:blipFill>
                <a:blip r:embed="rId9"/>
                <a:stretch>
                  <a:fillRect l="-1964" r="-2013" b="-84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Hình ảnh 7">
            <a:extLst>
              <a:ext uri="{FF2B5EF4-FFF2-40B4-BE49-F238E27FC236}">
                <a16:creationId xmlns:a16="http://schemas.microsoft.com/office/drawing/2014/main" id="{539AD298-0692-9CBF-6ABC-83E6D9519D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64344" y="3535654"/>
            <a:ext cx="12768907" cy="293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4190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4385116" y="9734384"/>
            <a:ext cx="515407" cy="515407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DA66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978787" y="-459919"/>
            <a:ext cx="3830964" cy="315532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832353" y="7680610"/>
            <a:ext cx="3830964" cy="315532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420600" y="-1136487"/>
            <a:ext cx="3799120" cy="339071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65960" y="7917171"/>
            <a:ext cx="3799120" cy="33907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EA19373-521D-E186-6082-FBA9C72EBF9A}"/>
                  </a:ext>
                </a:extLst>
              </p:cNvPr>
              <p:cNvSpPr txBox="1"/>
              <p:nvPr/>
            </p:nvSpPr>
            <p:spPr>
              <a:xfrm>
                <a:off x="1098369" y="1719141"/>
                <a:ext cx="11582400" cy="1063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dirty="0" err="1">
                    <a:latin typeface="+mj-lt"/>
                  </a:rPr>
                  <a:t>Tính</a:t>
                </a:r>
                <a:r>
                  <a:rPr lang="en-US" sz="4800" dirty="0">
                    <a:latin typeface="+mj-lt"/>
                  </a:rPr>
                  <a:t> số </a:t>
                </a:r>
                <a:r>
                  <a:rPr lang="en-US" sz="4800" dirty="0" err="1">
                    <a:latin typeface="+mj-lt"/>
                  </a:rPr>
                  <a:t>đo</a:t>
                </a:r>
                <a:r>
                  <a:rPr lang="en-US" sz="4800" dirty="0">
                    <a:latin typeface="+mj-lt"/>
                  </a:rPr>
                  <a:t> </a:t>
                </a:r>
                <a:r>
                  <a:rPr lang="en-US" sz="4800" dirty="0" err="1">
                    <a:latin typeface="+mj-lt"/>
                  </a:rPr>
                  <a:t>các</a:t>
                </a:r>
                <a:r>
                  <a:rPr lang="en-US" sz="4800" dirty="0">
                    <a:latin typeface="+mj-lt"/>
                  </a:rPr>
                  <a:t> </a:t>
                </a:r>
                <a:r>
                  <a:rPr lang="en-US" sz="4800" dirty="0" err="1">
                    <a:latin typeface="+mj-lt"/>
                  </a:rPr>
                  <a:t>góc</a:t>
                </a:r>
                <a:r>
                  <a:rPr lang="en-US" sz="48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48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4800" i="1" dirty="0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48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4800" i="1" dirty="0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4800" dirty="0">
                    <a:latin typeface="+mj-lt"/>
                  </a:rPr>
                  <a:t> </a:t>
                </a:r>
                <a:r>
                  <a:rPr lang="en-US" sz="4800" dirty="0" err="1">
                    <a:latin typeface="+mj-lt"/>
                  </a:rPr>
                  <a:t>trong</a:t>
                </a:r>
                <a:r>
                  <a:rPr lang="en-US" sz="4800" dirty="0">
                    <a:latin typeface="+mj-lt"/>
                  </a:rPr>
                  <a:t> </a:t>
                </a:r>
                <a:r>
                  <a:rPr lang="en-US" sz="4800" dirty="0" err="1">
                    <a:latin typeface="+mj-lt"/>
                  </a:rPr>
                  <a:t>hình</a:t>
                </a:r>
                <a:r>
                  <a:rPr lang="en-US" sz="4800" dirty="0">
                    <a:latin typeface="+mj-lt"/>
                  </a:rPr>
                  <a:t> </a:t>
                </a:r>
                <a:r>
                  <a:rPr lang="en-US" sz="4800" dirty="0" err="1">
                    <a:latin typeface="+mj-lt"/>
                  </a:rPr>
                  <a:t>sau</a:t>
                </a:r>
                <a:r>
                  <a:rPr lang="en-US" sz="4800" dirty="0">
                    <a:latin typeface="+mj-lt"/>
                  </a:rPr>
                  <a:t>.</a:t>
                </a: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EA19373-521D-E186-6082-FBA9C72EBF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369" y="1719141"/>
                <a:ext cx="11582400" cy="1063433"/>
              </a:xfrm>
              <a:prstGeom prst="rect">
                <a:avLst/>
              </a:prstGeom>
              <a:blipFill>
                <a:blip r:embed="rId6"/>
                <a:stretch>
                  <a:fillRect l="-2368" r="-1158" b="-29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CF8E2AC5-2ACA-4EDB-85AB-B7FE020348E7}"/>
              </a:ext>
            </a:extLst>
          </p:cNvPr>
          <p:cNvGrpSpPr/>
          <p:nvPr/>
        </p:nvGrpSpPr>
        <p:grpSpPr>
          <a:xfrm>
            <a:off x="160280" y="3308953"/>
            <a:ext cx="18127720" cy="4242200"/>
            <a:chOff x="98201" y="2735848"/>
            <a:chExt cx="18127720" cy="4242200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3F9566B4-9AC9-20B1-4597-DA8F928D2F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4567"/>
            <a:stretch/>
          </p:blipFill>
          <p:spPr>
            <a:xfrm>
              <a:off x="5564760" y="2868396"/>
              <a:ext cx="6079909" cy="3676589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13594A2B-3E71-2C97-7340-17DE550323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5944"/>
            <a:stretch/>
          </p:blipFill>
          <p:spPr>
            <a:xfrm>
              <a:off x="11963399" y="3371971"/>
              <a:ext cx="6262522" cy="3155321"/>
            </a:xfrm>
            <a:prstGeom prst="rect">
              <a:avLst/>
            </a:prstGeom>
          </p:spPr>
        </p:pic>
        <p:pic>
          <p:nvPicPr>
            <p:cNvPr id="40" name="Picture 39" descr="Chart, line chart&#10;&#10;Description automatically generated">
              <a:extLst>
                <a:ext uri="{FF2B5EF4-FFF2-40B4-BE49-F238E27FC236}">
                  <a16:creationId xmlns:a16="http://schemas.microsoft.com/office/drawing/2014/main" id="{428C39D2-4F63-A173-AEE9-290494DD1F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827" t="22576" r="40316" b="34181"/>
            <a:stretch/>
          </p:blipFill>
          <p:spPr>
            <a:xfrm>
              <a:off x="98201" y="2735848"/>
              <a:ext cx="5147829" cy="4242200"/>
            </a:xfrm>
            <a:prstGeom prst="rect">
              <a:avLst/>
            </a:prstGeom>
          </p:spPr>
        </p:pic>
      </p:grpSp>
      <p:pic>
        <p:nvPicPr>
          <p:cNvPr id="3" name="Picture 25">
            <a:extLst>
              <a:ext uri="{FF2B5EF4-FFF2-40B4-BE49-F238E27FC236}">
                <a16:creationId xmlns:a16="http://schemas.microsoft.com/office/drawing/2014/main" id="{91CA4731-93F6-9538-00AD-B119BF172E6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763" r="1763"/>
          <a:stretch>
            <a:fillRect/>
          </a:stretch>
        </p:blipFill>
        <p:spPr>
          <a:xfrm>
            <a:off x="14391347" y="6760323"/>
            <a:ext cx="2521972" cy="3526677"/>
          </a:xfrm>
          <a:prstGeom prst="rect">
            <a:avLst/>
          </a:prstGeom>
        </p:spPr>
      </p:pic>
      <p:sp>
        <p:nvSpPr>
          <p:cNvPr id="4" name="Hình Bầu dục 3">
            <a:extLst>
              <a:ext uri="{FF2B5EF4-FFF2-40B4-BE49-F238E27FC236}">
                <a16:creationId xmlns:a16="http://schemas.microsoft.com/office/drawing/2014/main" id="{A2374291-72E8-8FD1-3161-344C3235BFCB}"/>
              </a:ext>
            </a:extLst>
          </p:cNvPr>
          <p:cNvSpPr/>
          <p:nvPr/>
        </p:nvSpPr>
        <p:spPr>
          <a:xfrm>
            <a:off x="4386266" y="330429"/>
            <a:ext cx="3799120" cy="1574626"/>
          </a:xfrm>
          <a:prstGeom prst="ellipse">
            <a:avLst/>
          </a:prstGeom>
          <a:solidFill>
            <a:srgbClr val="E87B69"/>
          </a:solidFill>
          <a:ln>
            <a:solidFill>
              <a:srgbClr val="E87B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+mj-lt"/>
              </a:rPr>
              <a:t>Ví</a:t>
            </a:r>
            <a:r>
              <a:rPr lang="en-US" sz="4800" b="1" dirty="0">
                <a:latin typeface="+mj-lt"/>
              </a:rPr>
              <a:t> </a:t>
            </a:r>
            <a:r>
              <a:rPr lang="en-US" sz="4800" b="1" dirty="0" err="1">
                <a:latin typeface="+mj-lt"/>
              </a:rPr>
              <a:t>dụ</a:t>
            </a:r>
            <a:endParaRPr lang="en-US" sz="4800" b="1" dirty="0"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Chart, line chart&#10;&#10;Description automatically generated">
            <a:extLst>
              <a:ext uri="{FF2B5EF4-FFF2-40B4-BE49-F238E27FC236}">
                <a16:creationId xmlns:a16="http://schemas.microsoft.com/office/drawing/2014/main" id="{428C39D2-4F63-A173-AEE9-290494DD1F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27" t="22576" r="40316" b="34181"/>
          <a:stretch/>
        </p:blipFill>
        <p:spPr>
          <a:xfrm>
            <a:off x="838200" y="3652660"/>
            <a:ext cx="5315180" cy="438011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0" y="5327308"/>
            <a:ext cx="515407" cy="515407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DA66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59023" y="-1298428"/>
            <a:ext cx="3830964" cy="315532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-1317966" y="731718"/>
            <a:ext cx="3830964" cy="315532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5011400" y="-767267"/>
            <a:ext cx="3799120" cy="339071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690000" y="469095"/>
            <a:ext cx="3799120" cy="339071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F9566B4-9AC9-20B1-4597-DA8F928D2F6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4567"/>
          <a:stretch/>
        </p:blipFill>
        <p:spPr>
          <a:xfrm>
            <a:off x="6719584" y="11591873"/>
            <a:ext cx="6079909" cy="367658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3594A2B-3E71-2C97-7340-17DE550323B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944"/>
          <a:stretch/>
        </p:blipFill>
        <p:spPr>
          <a:xfrm>
            <a:off x="16078200" y="11920488"/>
            <a:ext cx="5992675" cy="30193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341DA6F4-415C-7CE7-4CA6-C5A0ACB3A8D3}"/>
                  </a:ext>
                </a:extLst>
              </p:cNvPr>
              <p:cNvSpPr txBox="1"/>
              <p:nvPr/>
            </p:nvSpPr>
            <p:spPr>
              <a:xfrm>
                <a:off x="7010400" y="3205743"/>
                <a:ext cx="9700028" cy="52739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solidFill>
                      <a:schemeClr val="tx1"/>
                    </a:solidFill>
                    <a:latin typeface="+mj-lt"/>
                  </a:rPr>
                  <a:t>Trong tam </a:t>
                </a:r>
                <a:r>
                  <a:rPr lang="en-US" sz="4400" dirty="0" err="1">
                    <a:solidFill>
                      <a:schemeClr val="tx1"/>
                    </a:solidFill>
                    <a:latin typeface="+mj-lt"/>
                  </a:rPr>
                  <a:t>giác</a:t>
                </a:r>
                <a:r>
                  <a:rPr lang="en-US" sz="4400" dirty="0">
                    <a:solidFill>
                      <a:schemeClr val="tx1"/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+mj-lt"/>
                  </a:rPr>
                  <a:t> ta có: </a:t>
                </a:r>
                <a:endParaRPr lang="en-US" sz="44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acc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180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4400" dirty="0">
                  <a:solidFill>
                    <a:schemeClr val="tx1"/>
                  </a:solidFill>
                  <a:latin typeface="+mj-lt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solidFill>
                      <a:schemeClr val="tx1"/>
                    </a:solidFill>
                    <a:latin typeface="+mj-lt"/>
                  </a:rPr>
                  <a:t>  Do đó: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180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400" b="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180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50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60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sz="4400" dirty="0">
                  <a:solidFill>
                    <a:schemeClr val="tx1"/>
                  </a:solidFill>
                  <a:latin typeface="+mj-lt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70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+mj-lt"/>
                  </a:rPr>
                  <a:t>.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341DA6F4-415C-7CE7-4CA6-C5A0ACB3A8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3205743"/>
                <a:ext cx="9700028" cy="5273944"/>
              </a:xfrm>
              <a:prstGeom prst="rect">
                <a:avLst/>
              </a:prstGeom>
              <a:blipFill>
                <a:blip r:embed="rId9"/>
                <a:stretch>
                  <a:fillRect l="-2514" b="-1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Bong bóng Lời nói: Hình bầu dục 3">
            <a:extLst>
              <a:ext uri="{FF2B5EF4-FFF2-40B4-BE49-F238E27FC236}">
                <a16:creationId xmlns:a16="http://schemas.microsoft.com/office/drawing/2014/main" id="{B9EB06E8-0F80-27FB-2D9F-E6FF54B5F736}"/>
              </a:ext>
            </a:extLst>
          </p:cNvPr>
          <p:cNvSpPr/>
          <p:nvPr/>
        </p:nvSpPr>
        <p:spPr>
          <a:xfrm>
            <a:off x="8464138" y="279233"/>
            <a:ext cx="2590800" cy="1503827"/>
          </a:xfrm>
          <a:prstGeom prst="wedgeEllipseCallou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+mj-lt"/>
              </a:rPr>
              <a:t>Giải</a:t>
            </a:r>
            <a:endParaRPr lang="en-US" sz="4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050202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3F9566B4-9AC9-20B1-4597-DA8F928D2F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93" t="3377" r="-2717" b="1190"/>
          <a:stretch/>
        </p:blipFill>
        <p:spPr>
          <a:xfrm>
            <a:off x="1423956" y="2881843"/>
            <a:ext cx="7175163" cy="4523313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0" y="5327308"/>
            <a:ext cx="515407" cy="515407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DA66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073655" y="-1035691"/>
            <a:ext cx="3830964" cy="315532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-2344684" y="4839582"/>
            <a:ext cx="3830964" cy="315532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3199496" y="-899003"/>
            <a:ext cx="3799120" cy="339071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516040" y="3631950"/>
            <a:ext cx="3799120" cy="339071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3594A2B-3E71-2C97-7340-17DE550323B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944"/>
          <a:stretch/>
        </p:blipFill>
        <p:spPr>
          <a:xfrm>
            <a:off x="16537843" y="11399397"/>
            <a:ext cx="5992675" cy="3019361"/>
          </a:xfrm>
          <a:prstGeom prst="rect">
            <a:avLst/>
          </a:prstGeom>
        </p:spPr>
      </p:pic>
      <p:pic>
        <p:nvPicPr>
          <p:cNvPr id="40" name="Picture 39" descr="Chart, line chart&#10;&#10;Description automatically generated">
            <a:extLst>
              <a:ext uri="{FF2B5EF4-FFF2-40B4-BE49-F238E27FC236}">
                <a16:creationId xmlns:a16="http://schemas.microsoft.com/office/drawing/2014/main" id="{428C39D2-4F63-A173-AEE9-290494DD1F5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27" t="22576" r="40316" b="34181"/>
          <a:stretch/>
        </p:blipFill>
        <p:spPr>
          <a:xfrm>
            <a:off x="-4295169" y="10879214"/>
            <a:ext cx="4295169" cy="35395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EAD2B3-5452-D65C-10B0-2870F3BA1EDD}"/>
                  </a:ext>
                </a:extLst>
              </p:cNvPr>
              <p:cNvSpPr txBox="1"/>
              <p:nvPr/>
            </p:nvSpPr>
            <p:spPr>
              <a:xfrm>
                <a:off x="9222209" y="2227457"/>
                <a:ext cx="7379037" cy="6715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Trong tam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giác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𝐷𝐸𝐹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ta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có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: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acc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=180</m:t>
                      </m:r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4800" dirty="0">
                  <a:solidFill>
                    <a:schemeClr val="tx1"/>
                  </a:solidFill>
                  <a:latin typeface="+mj-lt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Do đó,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=180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=180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−50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−30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=100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EAD2B3-5452-D65C-10B0-2870F3BA1E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2209" y="2227457"/>
                <a:ext cx="7379037" cy="6715108"/>
              </a:xfrm>
              <a:prstGeom prst="rect">
                <a:avLst/>
              </a:prstGeom>
              <a:blipFill>
                <a:blip r:embed="rId9"/>
                <a:stretch>
                  <a:fillRect l="-3802" r="-2231" b="-37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02134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13594A2B-3E71-2C97-7340-17DE550323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44"/>
          <a:stretch/>
        </p:blipFill>
        <p:spPr>
          <a:xfrm>
            <a:off x="685800" y="3088874"/>
            <a:ext cx="7167422" cy="3611248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0" y="5327308"/>
            <a:ext cx="515407" cy="515407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2DA66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-1461785" y="6951287"/>
            <a:ext cx="3830964" cy="315532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3778419" y="-983487"/>
            <a:ext cx="3799120" cy="339071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684982" y="7453617"/>
            <a:ext cx="3799120" cy="3390715"/>
          </a:xfrm>
          <a:prstGeom prst="rect">
            <a:avLst/>
          </a:prstGeom>
        </p:spPr>
      </p:pic>
      <p:pic>
        <p:nvPicPr>
          <p:cNvPr id="40" name="Picture 39" descr="Chart, line chart&#10;&#10;Description automatically generated">
            <a:extLst>
              <a:ext uri="{FF2B5EF4-FFF2-40B4-BE49-F238E27FC236}">
                <a16:creationId xmlns:a16="http://schemas.microsoft.com/office/drawing/2014/main" id="{428C39D2-4F63-A173-AEE9-290494DD1F5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27" t="22576" r="40316" b="34181"/>
          <a:stretch/>
        </p:blipFill>
        <p:spPr>
          <a:xfrm>
            <a:off x="-3609369" y="11391900"/>
            <a:ext cx="4295169" cy="3539544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F9566B4-9AC9-20B1-4597-DA8F928D2F6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4567"/>
          <a:stretch/>
        </p:blipFill>
        <p:spPr>
          <a:xfrm>
            <a:off x="8382000" y="12553528"/>
            <a:ext cx="5607166" cy="33907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CA25AC6-12B0-037F-6A89-44594233EAB8}"/>
                  </a:ext>
                </a:extLst>
              </p:cNvPr>
              <p:cNvSpPr txBox="1"/>
              <p:nvPr/>
            </p:nvSpPr>
            <p:spPr>
              <a:xfrm>
                <a:off x="9079634" y="2227457"/>
                <a:ext cx="7469367" cy="6715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Trong tam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giác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𝑀𝑁𝑃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ta có: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acc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acc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=180</m:t>
                      </m:r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4800" dirty="0">
                  <a:solidFill>
                    <a:schemeClr val="tx1"/>
                  </a:solidFill>
                  <a:latin typeface="+mj-lt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Do đó,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=180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acc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=180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−90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−60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=30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CA25AC6-12B0-037F-6A89-44594233EA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9634" y="2227457"/>
                <a:ext cx="7469367" cy="6715108"/>
              </a:xfrm>
              <a:prstGeom prst="rect">
                <a:avLst/>
              </a:prstGeom>
              <a:blipFill>
                <a:blip r:embed="rId9"/>
                <a:stretch>
                  <a:fillRect l="-3670" r="-3100" b="-37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92108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040697" y="-1637324"/>
            <a:ext cx="3799120" cy="339071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613400" y="-12809"/>
            <a:ext cx="3113316" cy="11002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4800" b="1" dirty="0" err="1">
                <a:solidFill>
                  <a:srgbClr val="FF0000"/>
                </a:solidFill>
                <a:latin typeface="+mj-lt"/>
              </a:rPr>
              <a:t>Chú</a:t>
            </a:r>
            <a:r>
              <a:rPr lang="en-US" sz="4800" b="1" dirty="0">
                <a:solidFill>
                  <a:srgbClr val="FF0000"/>
                </a:solidFill>
                <a:latin typeface="+mj-lt"/>
              </a:rPr>
              <a:t> ý: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3002173" y="4945233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856600" y="3249875"/>
            <a:ext cx="3799120" cy="339071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625804" y="5725578"/>
            <a:ext cx="250040" cy="155934"/>
          </a:xfrm>
          <a:prstGeom prst="rect">
            <a:avLst/>
          </a:prstGeom>
        </p:spPr>
      </p:pic>
      <p:pic>
        <p:nvPicPr>
          <p:cNvPr id="29" name="Picture 5">
            <a:extLst>
              <a:ext uri="{FF2B5EF4-FFF2-40B4-BE49-F238E27FC236}">
                <a16:creationId xmlns:a16="http://schemas.microsoft.com/office/drawing/2014/main" id="{01EEF96E-1FAE-41E3-1C74-09BAD054BE6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574018" y="4882559"/>
            <a:ext cx="884834" cy="601675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695CC00B-345C-419A-5955-47E0854D4DF6}"/>
              </a:ext>
            </a:extLst>
          </p:cNvPr>
          <p:cNvGrpSpPr/>
          <p:nvPr/>
        </p:nvGrpSpPr>
        <p:grpSpPr>
          <a:xfrm>
            <a:off x="-104530" y="610815"/>
            <a:ext cx="16044787" cy="3607162"/>
            <a:chOff x="-220143" y="881128"/>
            <a:chExt cx="16044787" cy="360716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0EC57DB-A0E1-042F-C9E5-2D25CFA08A43}"/>
                </a:ext>
              </a:extLst>
            </p:cNvPr>
            <p:cNvGrpSpPr/>
            <p:nvPr/>
          </p:nvGrpSpPr>
          <p:grpSpPr>
            <a:xfrm>
              <a:off x="-220143" y="1959554"/>
              <a:ext cx="10629055" cy="1905843"/>
              <a:chOff x="5113796" y="1606453"/>
              <a:chExt cx="6250975" cy="1705888"/>
            </a:xfrm>
          </p:grpSpPr>
          <p:pic>
            <p:nvPicPr>
              <p:cNvPr id="5" name="Picture 5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/>
              <a:stretch>
                <a:fillRect/>
              </a:stretch>
            </p:blipFill>
            <p:spPr>
              <a:xfrm flipH="1">
                <a:off x="5113796" y="1779669"/>
                <a:ext cx="520373" cy="538549"/>
              </a:xfrm>
              <a:prstGeom prst="rect">
                <a:avLst/>
              </a:prstGeom>
            </p:spPr>
          </p:pic>
          <p:sp>
            <p:nvSpPr>
              <p:cNvPr id="7" name="TextBox 7"/>
              <p:cNvSpPr txBox="1"/>
              <p:nvPr/>
            </p:nvSpPr>
            <p:spPr>
              <a:xfrm>
                <a:off x="5745889" y="1606453"/>
                <a:ext cx="5618882" cy="170588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1096843" lvl="1" indent="-571500" algn="just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sz="4400" dirty="0">
                    <a:latin typeface="+mj-lt"/>
                  </a:rPr>
                  <a:t>Tam </a:t>
                </a:r>
                <a:r>
                  <a:rPr lang="en-US" sz="4400" dirty="0" err="1">
                    <a:latin typeface="+mj-lt"/>
                  </a:rPr>
                  <a:t>giác</a:t>
                </a:r>
                <a:r>
                  <a:rPr lang="en-US" sz="4400" dirty="0">
                    <a:latin typeface="+mj-lt"/>
                  </a:rPr>
                  <a:t> có 3 </a:t>
                </a:r>
                <a:r>
                  <a:rPr lang="en-US" sz="4400" dirty="0" err="1">
                    <a:latin typeface="+mj-lt"/>
                  </a:rPr>
                  <a:t>góc</a:t>
                </a:r>
                <a:r>
                  <a:rPr lang="en-US" sz="4400" dirty="0">
                    <a:latin typeface="+mj-lt"/>
                  </a:rPr>
                  <a:t> </a:t>
                </a:r>
                <a:r>
                  <a:rPr lang="en-US" sz="4400" dirty="0" err="1">
                    <a:latin typeface="+mj-lt"/>
                  </a:rPr>
                  <a:t>đều</a:t>
                </a:r>
                <a:r>
                  <a:rPr lang="en-US" sz="4400" dirty="0">
                    <a:latin typeface="+mj-lt"/>
                  </a:rPr>
                  <a:t> </a:t>
                </a:r>
                <a:r>
                  <a:rPr lang="en-US" sz="4400" dirty="0" err="1">
                    <a:latin typeface="+mj-lt"/>
                  </a:rPr>
                  <a:t>nhọn</a:t>
                </a:r>
                <a:r>
                  <a:rPr lang="en-US" sz="4400" dirty="0">
                    <a:latin typeface="+mj-lt"/>
                  </a:rPr>
                  <a:t> </a:t>
                </a:r>
                <a:r>
                  <a:rPr lang="en-US" sz="4400" dirty="0" err="1">
                    <a:latin typeface="+mj-lt"/>
                  </a:rPr>
                  <a:t>là</a:t>
                </a:r>
                <a:r>
                  <a:rPr lang="en-US" sz="4400" dirty="0">
                    <a:latin typeface="+mj-lt"/>
                  </a:rPr>
                  <a:t> tam </a:t>
                </a:r>
                <a:r>
                  <a:rPr lang="en-US" sz="4400" dirty="0" err="1">
                    <a:latin typeface="+mj-lt"/>
                  </a:rPr>
                  <a:t>giác</a:t>
                </a:r>
                <a:r>
                  <a:rPr lang="en-US" sz="4400" dirty="0">
                    <a:latin typeface="+mj-lt"/>
                  </a:rPr>
                  <a:t> </a:t>
                </a:r>
                <a:r>
                  <a:rPr lang="en-US" sz="4400" dirty="0" err="1">
                    <a:latin typeface="+mj-lt"/>
                  </a:rPr>
                  <a:t>nhọn</a:t>
                </a:r>
                <a:r>
                  <a:rPr lang="en-US" sz="4400" dirty="0">
                    <a:latin typeface="+mj-lt"/>
                  </a:rPr>
                  <a:t>.</a:t>
                </a:r>
              </a:p>
            </p:txBody>
          </p:sp>
        </p:grpSp>
        <p:pic>
          <p:nvPicPr>
            <p:cNvPr id="32" name="Picture 31" descr="Shape&#10;&#10;Description automatically generated">
              <a:extLst>
                <a:ext uri="{FF2B5EF4-FFF2-40B4-BE49-F238E27FC236}">
                  <a16:creationId xmlns:a16="http://schemas.microsoft.com/office/drawing/2014/main" id="{09FE41B5-32D7-E965-3311-715AD17E8F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17966" y="881128"/>
              <a:ext cx="5506678" cy="3607162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0804562-642B-C80B-2ABC-DECB029D0D1F}"/>
              </a:ext>
            </a:extLst>
          </p:cNvPr>
          <p:cNvGrpSpPr/>
          <p:nvPr/>
        </p:nvGrpSpPr>
        <p:grpSpPr>
          <a:xfrm>
            <a:off x="1163936" y="3701414"/>
            <a:ext cx="15220911" cy="3415860"/>
            <a:chOff x="1163936" y="4199028"/>
            <a:chExt cx="15220911" cy="3415860"/>
          </a:xfrm>
        </p:grpSpPr>
        <p:sp>
          <p:nvSpPr>
            <p:cNvPr id="20" name="TextBox 8">
              <a:extLst>
                <a:ext uri="{FF2B5EF4-FFF2-40B4-BE49-F238E27FC236}">
                  <a16:creationId xmlns:a16="http://schemas.microsoft.com/office/drawing/2014/main" id="{36020BAE-A20E-1243-EF09-ADE7CA864A5A}"/>
                </a:ext>
              </a:extLst>
            </p:cNvPr>
            <p:cNvSpPr txBox="1"/>
            <p:nvPr/>
          </p:nvSpPr>
          <p:spPr>
            <a:xfrm>
              <a:off x="8689384" y="5051070"/>
              <a:ext cx="7695463" cy="19058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096843" lvl="1" indent="-571500" algn="just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sz="4400" dirty="0">
                  <a:latin typeface="+mj-lt"/>
                </a:rPr>
                <a:t>Tam </a:t>
              </a:r>
              <a:r>
                <a:rPr lang="en-US" sz="4400" dirty="0" err="1">
                  <a:latin typeface="+mj-lt"/>
                </a:rPr>
                <a:t>giác</a:t>
              </a:r>
              <a:r>
                <a:rPr lang="en-US" sz="4400" dirty="0">
                  <a:latin typeface="+mj-lt"/>
                </a:rPr>
                <a:t> có 1 </a:t>
              </a:r>
              <a:r>
                <a:rPr lang="en-US" sz="4400" dirty="0" err="1">
                  <a:latin typeface="+mj-lt"/>
                </a:rPr>
                <a:t>góc</a:t>
              </a:r>
              <a:r>
                <a:rPr lang="en-US" sz="4400" dirty="0">
                  <a:latin typeface="+mj-lt"/>
                </a:rPr>
                <a:t> </a:t>
              </a:r>
              <a:r>
                <a:rPr lang="en-US" sz="4400" dirty="0" err="1">
                  <a:latin typeface="+mj-lt"/>
                </a:rPr>
                <a:t>tù</a:t>
              </a:r>
              <a:r>
                <a:rPr lang="en-US" sz="4400" dirty="0">
                  <a:latin typeface="+mj-lt"/>
                </a:rPr>
                <a:t> </a:t>
              </a:r>
              <a:r>
                <a:rPr lang="en-US" sz="4400" dirty="0" err="1">
                  <a:latin typeface="+mj-lt"/>
                </a:rPr>
                <a:t>là</a:t>
              </a:r>
              <a:r>
                <a:rPr lang="en-US" sz="4400" dirty="0">
                  <a:latin typeface="+mj-lt"/>
                </a:rPr>
                <a:t> tam </a:t>
              </a:r>
              <a:r>
                <a:rPr lang="en-US" sz="4400" dirty="0" err="1">
                  <a:latin typeface="+mj-lt"/>
                </a:rPr>
                <a:t>giác</a:t>
              </a:r>
              <a:r>
                <a:rPr lang="en-US" sz="4400" dirty="0">
                  <a:latin typeface="+mj-lt"/>
                </a:rPr>
                <a:t> </a:t>
              </a:r>
              <a:r>
                <a:rPr lang="en-US" sz="4400" dirty="0" err="1">
                  <a:latin typeface="+mj-lt"/>
                </a:rPr>
                <a:t>tù</a:t>
              </a:r>
              <a:r>
                <a:rPr lang="en-US" sz="4400" dirty="0">
                  <a:latin typeface="+mj-lt"/>
                </a:rPr>
                <a:t>.</a:t>
              </a:r>
            </a:p>
          </p:txBody>
        </p:sp>
        <p:pic>
          <p:nvPicPr>
            <p:cNvPr id="35" name="Picture 34" descr="Background pattern&#10;&#10;Description automatically generated with medium confidence">
              <a:extLst>
                <a:ext uri="{FF2B5EF4-FFF2-40B4-BE49-F238E27FC236}">
                  <a16:creationId xmlns:a16="http://schemas.microsoft.com/office/drawing/2014/main" id="{3F58EEE7-C3F2-FDAB-EB05-B7C4FE0826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3936" y="4199028"/>
              <a:ext cx="7914796" cy="341586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E7EAA66-534A-1BE0-BBBF-599F41BA458C}"/>
              </a:ext>
            </a:extLst>
          </p:cNvPr>
          <p:cNvGrpSpPr/>
          <p:nvPr/>
        </p:nvGrpSpPr>
        <p:grpSpPr>
          <a:xfrm>
            <a:off x="1163936" y="7103768"/>
            <a:ext cx="15220911" cy="3183232"/>
            <a:chOff x="1163936" y="7212737"/>
            <a:chExt cx="15220911" cy="3183232"/>
          </a:xfrm>
        </p:grpSpPr>
        <p:pic>
          <p:nvPicPr>
            <p:cNvPr id="28" name="Picture 5">
              <a:extLst>
                <a:ext uri="{FF2B5EF4-FFF2-40B4-BE49-F238E27FC236}">
                  <a16:creationId xmlns:a16="http://schemas.microsoft.com/office/drawing/2014/main" id="{82501404-F026-E177-B9C5-626D588FE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flipH="1">
              <a:off x="1163936" y="7799717"/>
              <a:ext cx="884834" cy="601675"/>
            </a:xfrm>
            <a:prstGeom prst="rect">
              <a:avLst/>
            </a:prstGeom>
          </p:spPr>
        </p:pic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E7E261C-CD32-7E48-6430-901D46652028}"/>
                </a:ext>
              </a:extLst>
            </p:cNvPr>
            <p:cNvGrpSpPr/>
            <p:nvPr/>
          </p:nvGrpSpPr>
          <p:grpSpPr>
            <a:xfrm>
              <a:off x="2313202" y="7212737"/>
              <a:ext cx="14071645" cy="3183232"/>
              <a:chOff x="2313202" y="7212737"/>
              <a:chExt cx="14071645" cy="3183232"/>
            </a:xfrm>
          </p:grpSpPr>
          <p:sp>
            <p:nvSpPr>
              <p:cNvPr id="21" name="TextBox 10">
                <a:extLst>
                  <a:ext uri="{FF2B5EF4-FFF2-40B4-BE49-F238E27FC236}">
                    <a16:creationId xmlns:a16="http://schemas.microsoft.com/office/drawing/2014/main" id="{CF383821-2ED5-C2C9-08B8-34A514620297}"/>
                  </a:ext>
                </a:extLst>
              </p:cNvPr>
              <p:cNvSpPr txBox="1"/>
              <p:nvPr/>
            </p:nvSpPr>
            <p:spPr>
              <a:xfrm>
                <a:off x="2313202" y="7847639"/>
                <a:ext cx="7914796" cy="190584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1096843" lvl="1" indent="-571500" algn="just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sz="4400" dirty="0">
                    <a:latin typeface="+mj-lt"/>
                  </a:rPr>
                  <a:t>Tam </a:t>
                </a:r>
                <a:r>
                  <a:rPr lang="en-US" sz="4400" dirty="0" err="1">
                    <a:latin typeface="+mj-lt"/>
                  </a:rPr>
                  <a:t>giác</a:t>
                </a:r>
                <a:r>
                  <a:rPr lang="en-US" sz="4400" dirty="0">
                    <a:latin typeface="+mj-lt"/>
                  </a:rPr>
                  <a:t> có 1 </a:t>
                </a:r>
                <a:r>
                  <a:rPr lang="en-US" sz="4400" dirty="0" err="1">
                    <a:latin typeface="+mj-lt"/>
                  </a:rPr>
                  <a:t>góc</a:t>
                </a:r>
                <a:r>
                  <a:rPr lang="en-US" sz="4400" dirty="0">
                    <a:latin typeface="+mj-lt"/>
                  </a:rPr>
                  <a:t> </a:t>
                </a:r>
                <a:r>
                  <a:rPr lang="en-US" sz="4400" dirty="0" err="1">
                    <a:latin typeface="+mj-lt"/>
                  </a:rPr>
                  <a:t>vuông</a:t>
                </a:r>
                <a:r>
                  <a:rPr lang="en-US" sz="4400" dirty="0">
                    <a:latin typeface="+mj-lt"/>
                  </a:rPr>
                  <a:t> </a:t>
                </a:r>
                <a:r>
                  <a:rPr lang="en-US" sz="4400" dirty="0" err="1">
                    <a:latin typeface="+mj-lt"/>
                  </a:rPr>
                  <a:t>là</a:t>
                </a:r>
                <a:r>
                  <a:rPr lang="en-US" sz="4400" dirty="0">
                    <a:latin typeface="+mj-lt"/>
                  </a:rPr>
                  <a:t> tam </a:t>
                </a:r>
                <a:r>
                  <a:rPr lang="en-US" sz="4400" dirty="0" err="1">
                    <a:latin typeface="+mj-lt"/>
                  </a:rPr>
                  <a:t>giác</a:t>
                </a:r>
                <a:r>
                  <a:rPr lang="en-US" sz="4400" dirty="0">
                    <a:latin typeface="+mj-lt"/>
                  </a:rPr>
                  <a:t> </a:t>
                </a:r>
                <a:r>
                  <a:rPr lang="en-US" sz="4400" dirty="0" err="1">
                    <a:latin typeface="+mj-lt"/>
                  </a:rPr>
                  <a:t>vuông</a:t>
                </a:r>
                <a:r>
                  <a:rPr lang="en-US" sz="4400" dirty="0">
                    <a:latin typeface="+mj-lt"/>
                  </a:rPr>
                  <a:t>.</a:t>
                </a:r>
              </a:p>
            </p:txBody>
          </p:sp>
          <p:pic>
            <p:nvPicPr>
              <p:cNvPr id="38" name="Picture 37" descr="Background pattern&#10;&#10;Description automatically generated">
                <a:extLst>
                  <a:ext uri="{FF2B5EF4-FFF2-40B4-BE49-F238E27FC236}">
                    <a16:creationId xmlns:a16="http://schemas.microsoft.com/office/drawing/2014/main" id="{575AF877-EBDD-557D-0E39-EF08335C01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26716" y="7212737"/>
                <a:ext cx="5658131" cy="318323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2203570" y="5956898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699630" y="6870217"/>
            <a:ext cx="3799120" cy="3390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F7CC9741-4F4E-9F37-0D8B-509333F3C4DE}"/>
              </a:ext>
            </a:extLst>
          </p:cNvPr>
          <p:cNvGrpSpPr/>
          <p:nvPr/>
        </p:nvGrpSpPr>
        <p:grpSpPr>
          <a:xfrm>
            <a:off x="5867400" y="599908"/>
            <a:ext cx="5638800" cy="1034522"/>
            <a:chOff x="895029" y="2355727"/>
            <a:chExt cx="3690821" cy="117763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0791798-4674-DEDA-3D70-A5FCFC06916D}"/>
                </a:ext>
              </a:extLst>
            </p:cNvPr>
            <p:cNvSpPr/>
            <p:nvPr/>
          </p:nvSpPr>
          <p:spPr>
            <a:xfrm>
              <a:off x="1661070" y="2355728"/>
              <a:ext cx="2924780" cy="1134635"/>
            </a:xfrm>
            <a:prstGeom prst="roundRect">
              <a:avLst>
                <a:gd name="adj" fmla="val 0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600" b="1" dirty="0">
                <a:solidFill>
                  <a:srgbClr val="E87B6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4800" b="1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LUYỆN TẬP</a:t>
              </a:r>
              <a:r>
                <a:rPr lang="en-US" sz="4000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en-US" sz="4000" dirty="0">
                  <a:solidFill>
                    <a:srgbClr val="E87B6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endParaRPr lang="en-US" sz="3600" dirty="0"/>
            </a:p>
          </p:txBody>
        </p:sp>
        <p:grpSp>
          <p:nvGrpSpPr>
            <p:cNvPr id="14" name="Group 4">
              <a:extLst>
                <a:ext uri="{FF2B5EF4-FFF2-40B4-BE49-F238E27FC236}">
                  <a16:creationId xmlns:a16="http://schemas.microsoft.com/office/drawing/2014/main" id="{16CEA043-7DFE-5D54-2475-89C90B0E9ADB}"/>
                </a:ext>
              </a:extLst>
            </p:cNvPr>
            <p:cNvGrpSpPr/>
            <p:nvPr/>
          </p:nvGrpSpPr>
          <p:grpSpPr>
            <a:xfrm>
              <a:off x="895029" y="2355727"/>
              <a:ext cx="921561" cy="1177632"/>
              <a:chOff x="14169" y="0"/>
              <a:chExt cx="4969214" cy="6349995"/>
            </a:xfrm>
          </p:grpSpPr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082EAA7E-07D0-BEB1-42DD-9FBD8B87C04C}"/>
                  </a:ext>
                </a:extLst>
              </p:cNvPr>
              <p:cNvSpPr/>
              <p:nvPr/>
            </p:nvSpPr>
            <p:spPr>
              <a:xfrm>
                <a:off x="14169" y="0"/>
                <a:ext cx="4969214" cy="6349995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</p:sp>
        </p:grpSp>
        <p:pic>
          <p:nvPicPr>
            <p:cNvPr id="16" name="Picture 35">
              <a:extLst>
                <a:ext uri="{FF2B5EF4-FFF2-40B4-BE49-F238E27FC236}">
                  <a16:creationId xmlns:a16="http://schemas.microsoft.com/office/drawing/2014/main" id="{1D73769C-AA69-3C9D-FE31-7108DF414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103889" y="2588924"/>
              <a:ext cx="424104" cy="589378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9">
                <a:extLst>
                  <a:ext uri="{FF2B5EF4-FFF2-40B4-BE49-F238E27FC236}">
                    <a16:creationId xmlns:a16="http://schemas.microsoft.com/office/drawing/2014/main" id="{E2E2984C-EA91-5B29-2D48-37B79B8EA966}"/>
                  </a:ext>
                </a:extLst>
              </p:cNvPr>
              <p:cNvSpPr txBox="1"/>
              <p:nvPr/>
            </p:nvSpPr>
            <p:spPr>
              <a:xfrm>
                <a:off x="2140808" y="5347938"/>
                <a:ext cx="8364950" cy="329519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nl-NL" sz="4800" dirty="0">
                    <a:solidFill>
                      <a:schemeClr val="tx1"/>
                    </a:solidFill>
                    <a:latin typeface="+mj-lt"/>
                  </a:rPr>
                  <a:t>Xét tam giác </a:t>
                </a:r>
                <a14:m>
                  <m:oMath xmlns:m="http://schemas.openxmlformats.org/officeDocument/2006/math">
                    <m:r>
                      <a:rPr lang="nl-NL" sz="4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nl-NL" sz="4800" dirty="0">
                    <a:solidFill>
                      <a:schemeClr val="tx1"/>
                    </a:solidFill>
                    <a:latin typeface="+mj-lt"/>
                  </a:rPr>
                  <a:t> ta có: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nl-NL" sz="4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acc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=180</m:t>
                      </m:r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48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8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  <m:r>
                      <a:rPr lang="en-US" sz="4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en-US" sz="4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=180</m:t>
                    </m:r>
                    <m:r>
                      <a:rPr lang="en-US" sz="4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en-US" sz="4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  <m:r>
                      <a:rPr lang="en-US" sz="4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=90</m:t>
                    </m:r>
                    <m:r>
                      <a:rPr lang="en-US" sz="4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sz="4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9">
                <a:extLst>
                  <a:ext uri="{FF2B5EF4-FFF2-40B4-BE49-F238E27FC236}">
                    <a16:creationId xmlns:a16="http://schemas.microsoft.com/office/drawing/2014/main" id="{E2E2984C-EA91-5B29-2D48-37B79B8EA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0808" y="5347938"/>
                <a:ext cx="8364950" cy="3295197"/>
              </a:xfrm>
              <a:prstGeom prst="rect">
                <a:avLst/>
              </a:prstGeom>
              <a:blipFill>
                <a:blip r:embed="rId8"/>
                <a:stretch>
                  <a:fillRect l="-4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9"/>
              <p:cNvSpPr txBox="1"/>
              <p:nvPr/>
            </p:nvSpPr>
            <p:spPr>
              <a:xfrm>
                <a:off x="2007228" y="2274578"/>
                <a:ext cx="14273544" cy="89018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Cho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7228" y="2274578"/>
                <a:ext cx="14273544" cy="890180"/>
              </a:xfrm>
              <a:prstGeom prst="rect">
                <a:avLst/>
              </a:prstGeom>
              <a:blipFill>
                <a:blip r:embed="rId9"/>
                <a:stretch>
                  <a:fillRect l="-2348" r="-811" b="-36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9B7CB1F5-2C6E-632B-1765-741D0700ED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39541" y="5174859"/>
            <a:ext cx="7479158" cy="3390715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DDC5697-4C6A-662D-25E3-7CA2CDEC99EB}"/>
              </a:ext>
            </a:extLst>
          </p:cNvPr>
          <p:cNvSpPr txBox="1"/>
          <p:nvPr/>
        </p:nvSpPr>
        <p:spPr>
          <a:xfrm>
            <a:off x="7467600" y="3681278"/>
            <a:ext cx="403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+mj-lt"/>
              </a:rPr>
              <a:t>Giải</a:t>
            </a:r>
            <a:endParaRPr lang="en-US" sz="48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214509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2203570" y="5956898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699630" y="6870217"/>
            <a:ext cx="3799120" cy="33907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9">
                <a:extLst>
                  <a:ext uri="{FF2B5EF4-FFF2-40B4-BE49-F238E27FC236}">
                    <a16:creationId xmlns:a16="http://schemas.microsoft.com/office/drawing/2014/main" id="{90765EE5-F77E-D399-AFC0-475E7DA58DAE}"/>
                  </a:ext>
                </a:extLst>
              </p:cNvPr>
              <p:cNvSpPr txBox="1"/>
              <p:nvPr/>
            </p:nvSpPr>
            <p:spPr>
              <a:xfrm>
                <a:off x="3429000" y="2077944"/>
                <a:ext cx="11430000" cy="6131112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5400" b="1" dirty="0">
                    <a:solidFill>
                      <a:srgbClr val="002060"/>
                    </a:solidFill>
                    <a:latin typeface="+mj-lt"/>
                  </a:rPr>
                  <a:t>Nhận </a:t>
                </a:r>
                <a:r>
                  <a:rPr lang="en-US" sz="5400" b="1" dirty="0" err="1">
                    <a:solidFill>
                      <a:srgbClr val="002060"/>
                    </a:solidFill>
                    <a:latin typeface="+mj-lt"/>
                  </a:rPr>
                  <a:t>xét</a:t>
                </a:r>
                <a:endParaRPr lang="en-US" sz="5400" b="1" dirty="0">
                  <a:solidFill>
                    <a:srgbClr val="002060"/>
                  </a:solidFill>
                  <a:latin typeface="+mj-lt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Hai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góc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có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tổng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bằng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90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gọi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là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hai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góc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phụ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nhau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Vậy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trong tam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giác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vuông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,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hai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góc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nhọn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phụ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+mj-lt"/>
                  </a:rPr>
                  <a:t>nhau</a:t>
                </a:r>
                <a:r>
                  <a:rPr lang="en-US" sz="4800" dirty="0">
                    <a:solidFill>
                      <a:schemeClr val="tx1"/>
                    </a:solidFill>
                    <a:latin typeface="+mj-lt"/>
                  </a:rPr>
                  <a:t>.</a:t>
                </a:r>
              </a:p>
            </p:txBody>
          </p:sp>
        </mc:Choice>
        <mc:Fallback xmlns="">
          <p:sp>
            <p:nvSpPr>
              <p:cNvPr id="21" name="TextBox 9">
                <a:extLst>
                  <a:ext uri="{FF2B5EF4-FFF2-40B4-BE49-F238E27FC236}">
                    <a16:creationId xmlns:a16="http://schemas.microsoft.com/office/drawing/2014/main" id="{90765EE5-F77E-D399-AFC0-475E7DA58D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2077944"/>
                <a:ext cx="11430000" cy="6131112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69006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F6D53BE-32E8-2C88-6B18-C5AC77D7BB03}"/>
              </a:ext>
            </a:extLst>
          </p:cNvPr>
          <p:cNvGrpSpPr/>
          <p:nvPr/>
        </p:nvGrpSpPr>
        <p:grpSpPr>
          <a:xfrm>
            <a:off x="2821967" y="357512"/>
            <a:ext cx="12227871" cy="1342435"/>
            <a:chOff x="577157" y="643052"/>
            <a:chExt cx="11566014" cy="2564414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FFB6AA57-8B5D-0054-270B-D2023627D1BB}"/>
                </a:ext>
              </a:extLst>
            </p:cNvPr>
            <p:cNvSpPr/>
            <p:nvPr/>
          </p:nvSpPr>
          <p:spPr>
            <a:xfrm>
              <a:off x="577157" y="643052"/>
              <a:ext cx="11071869" cy="2564414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071302" y="806717"/>
              <a:ext cx="11071869" cy="185506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  <a:spcBef>
                  <a:spcPct val="0"/>
                </a:spcBef>
              </a:pPr>
              <a:r>
                <a:rPr lang="en-US" sz="4800" b="1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en-US" sz="4800" b="1" dirty="0" err="1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sz="4800" b="1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ngoài</a:t>
              </a:r>
              <a:r>
                <a:rPr lang="en-US" sz="4800" b="1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4800" b="1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một tam </a:t>
              </a:r>
              <a:r>
                <a:rPr lang="en-US" sz="4800" b="1" dirty="0" err="1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giác</a:t>
              </a:r>
              <a:endParaRPr lang="en-US" sz="4800" b="1" dirty="0">
                <a:solidFill>
                  <a:srgbClr val="D1508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9"/>
              <p:cNvSpPr txBox="1"/>
              <p:nvPr/>
            </p:nvSpPr>
            <p:spPr>
              <a:xfrm>
                <a:off x="2966403" y="3692926"/>
                <a:ext cx="12355193" cy="210634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 tam </a:t>
                </a:r>
                <a:r>
                  <a:rPr lang="en-US" sz="4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𝐶𝑥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đối </a:t>
                </a:r>
                <a:r>
                  <a:rPr lang="en-US" sz="4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𝐶𝐵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mình </a:t>
                </a:r>
                <a:r>
                  <a:rPr lang="en-US" sz="4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𝐴𝐶𝑥</m:t>
                        </m:r>
                      </m:e>
                    </m:acc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𝐵𝐴𝐶</m:t>
                        </m:r>
                      </m:e>
                    </m:acc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𝐶𝐵𝐴</m:t>
                        </m:r>
                      </m:e>
                    </m:acc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6403" y="3692926"/>
                <a:ext cx="12355193" cy="2106346"/>
              </a:xfrm>
              <a:prstGeom prst="rect">
                <a:avLst/>
              </a:prstGeom>
              <a:blipFill>
                <a:blip r:embed="rId2"/>
                <a:stretch>
                  <a:fillRect l="-3011" r="-1481" b="-1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-832353" y="7680610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699630" y="6870217"/>
            <a:ext cx="3799120" cy="3390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F7CC9741-4F4E-9F37-0D8B-509333F3C4DE}"/>
              </a:ext>
            </a:extLst>
          </p:cNvPr>
          <p:cNvGrpSpPr/>
          <p:nvPr/>
        </p:nvGrpSpPr>
        <p:grpSpPr>
          <a:xfrm>
            <a:off x="2966403" y="2195595"/>
            <a:ext cx="5591270" cy="1253033"/>
            <a:chOff x="892401" y="2355728"/>
            <a:chExt cx="3481549" cy="1008428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0791798-4674-DEDA-3D70-A5FCFC06916D}"/>
                </a:ext>
              </a:extLst>
            </p:cNvPr>
            <p:cNvSpPr/>
            <p:nvPr/>
          </p:nvSpPr>
          <p:spPr>
            <a:xfrm>
              <a:off x="1816589" y="2355728"/>
              <a:ext cx="2557361" cy="1003588"/>
            </a:xfrm>
            <a:prstGeom prst="roundRect">
              <a:avLst>
                <a:gd name="adj" fmla="val 0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5400" b="1" dirty="0">
                <a:solidFill>
                  <a:srgbClr val="E87B6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4800" b="1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VẬN DỤNG</a:t>
              </a:r>
              <a:r>
                <a:rPr lang="en-US" sz="4800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en-US" sz="4800" dirty="0">
                  <a:solidFill>
                    <a:srgbClr val="E87B6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endParaRPr lang="en-US" sz="5400" dirty="0"/>
            </a:p>
          </p:txBody>
        </p:sp>
        <p:grpSp>
          <p:nvGrpSpPr>
            <p:cNvPr id="14" name="Group 4">
              <a:extLst>
                <a:ext uri="{FF2B5EF4-FFF2-40B4-BE49-F238E27FC236}">
                  <a16:creationId xmlns:a16="http://schemas.microsoft.com/office/drawing/2014/main" id="{16CEA043-7DFE-5D54-2475-89C90B0E9ADB}"/>
                </a:ext>
              </a:extLst>
            </p:cNvPr>
            <p:cNvGrpSpPr/>
            <p:nvPr/>
          </p:nvGrpSpPr>
          <p:grpSpPr>
            <a:xfrm>
              <a:off x="892401" y="2360568"/>
              <a:ext cx="1075805" cy="1003588"/>
              <a:chOff x="0" y="26104"/>
              <a:chExt cx="5800924" cy="5411521"/>
            </a:xfrm>
          </p:grpSpPr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082EAA7E-07D0-BEB1-42DD-9FBD8B87C04C}"/>
                  </a:ext>
                </a:extLst>
              </p:cNvPr>
              <p:cNvSpPr/>
              <p:nvPr/>
            </p:nvSpPr>
            <p:spPr>
              <a:xfrm>
                <a:off x="0" y="26104"/>
                <a:ext cx="5800924" cy="5411521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</p:sp>
        </p:grpSp>
        <p:pic>
          <p:nvPicPr>
            <p:cNvPr id="16" name="Picture 35">
              <a:extLst>
                <a:ext uri="{FF2B5EF4-FFF2-40B4-BE49-F238E27FC236}">
                  <a16:creationId xmlns:a16="http://schemas.microsoft.com/office/drawing/2014/main" id="{1D73769C-AA69-3C9D-FE31-7108DF414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206322" y="2454992"/>
              <a:ext cx="537433" cy="695696"/>
            </a:xfrm>
            <a:prstGeom prst="rect">
              <a:avLst/>
            </a:prstGeom>
          </p:spPr>
        </p:pic>
      </p:grpSp>
      <p:pic>
        <p:nvPicPr>
          <p:cNvPr id="19" name="Picture 18" descr="A picture containing chart&#10;&#10;Description automatically generated">
            <a:extLst>
              <a:ext uri="{FF2B5EF4-FFF2-40B4-BE49-F238E27FC236}">
                <a16:creationId xmlns:a16="http://schemas.microsoft.com/office/drawing/2014/main" id="{E6D760DA-E3D7-BBEC-B395-07DC0CCA8AD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1" t="5089" b="14388"/>
          <a:stretch/>
        </p:blipFill>
        <p:spPr>
          <a:xfrm>
            <a:off x="5257800" y="6160994"/>
            <a:ext cx="9308917" cy="382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5821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2667000" y="6286500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277360" y="6919145"/>
            <a:ext cx="3799120" cy="33907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9">
                <a:extLst>
                  <a:ext uri="{FF2B5EF4-FFF2-40B4-BE49-F238E27FC236}">
                    <a16:creationId xmlns:a16="http://schemas.microsoft.com/office/drawing/2014/main" id="{E2E2984C-EA91-5B29-2D48-37B79B8EA966}"/>
                  </a:ext>
                </a:extLst>
              </p:cNvPr>
              <p:cNvSpPr txBox="1"/>
              <p:nvPr/>
            </p:nvSpPr>
            <p:spPr>
              <a:xfrm>
                <a:off x="1568844" y="5832002"/>
                <a:ext cx="15482234" cy="406431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buFont typeface="Arial" panose="020B0604020202020204" pitchFamily="34" charset="0"/>
                  <a:buChar char="+"/>
                </a:pPr>
                <a:r>
                  <a:rPr lang="nl-NL" sz="4400" dirty="0">
                    <a:solidFill>
                      <a:schemeClr val="tx1"/>
                    </a:solidFill>
                    <a:latin typeface="+mj-lt"/>
                  </a:rPr>
                  <a:t>Vì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𝐶𝑥</m:t>
                    </m:r>
                  </m:oMath>
                </a14:m>
                <a:r>
                  <a:rPr lang="nl-NL" sz="4400" dirty="0">
                    <a:solidFill>
                      <a:schemeClr val="tx1"/>
                    </a:solidFill>
                    <a:latin typeface="+mj-lt"/>
                  </a:rPr>
                  <a:t> là tia đối của tia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𝐶𝐵</m:t>
                    </m:r>
                  </m:oMath>
                </a14:m>
                <a:r>
                  <a:rPr lang="nl-NL" sz="4400" dirty="0">
                    <a:solidFill>
                      <a:schemeClr val="tx1"/>
                    </a:solidFill>
                    <a:latin typeface="+mj-lt"/>
                  </a:rPr>
                  <a:t> nên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𝐴𝐶𝐵</m:t>
                        </m:r>
                      </m:e>
                    </m:acc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sz="4400" dirty="0">
                    <a:solidFill>
                      <a:schemeClr val="tx1"/>
                    </a:solidFill>
                    <a:latin typeface="+mj-lt"/>
                  </a:rPr>
                  <a:t>và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𝐴𝐶𝑥</m:t>
                        </m:r>
                      </m:e>
                    </m:acc>
                  </m:oMath>
                </a14:m>
                <a:r>
                  <a:rPr lang="nl-NL" sz="4400" dirty="0">
                    <a:solidFill>
                      <a:schemeClr val="tx1"/>
                    </a:solidFill>
                    <a:latin typeface="+mj-lt"/>
                  </a:rPr>
                  <a:t> là hai góc kề bù.</a:t>
                </a:r>
                <a:endParaRPr lang="en-US" sz="4400" dirty="0">
                  <a:solidFill>
                    <a:schemeClr val="tx1"/>
                  </a:solidFill>
                  <a:latin typeface="+mj-lt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nl-NL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⇒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𝐴𝐶𝐵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𝐴𝐶𝑥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=18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nl-NL" sz="4400" dirty="0">
                    <a:solidFill>
                      <a:schemeClr val="tx1"/>
                    </a:solidFill>
                    <a:latin typeface="+mj-lt"/>
                  </a:rPr>
                  <a:t> (1)</a:t>
                </a:r>
                <a:endParaRPr lang="en-US" sz="4400" dirty="0">
                  <a:solidFill>
                    <a:schemeClr val="tx1"/>
                  </a:solidFill>
                  <a:latin typeface="+mj-lt"/>
                </a:endParaRPr>
              </a:p>
              <a:p>
                <a:pPr marL="571500" indent="-571500" algn="just">
                  <a:lnSpc>
                    <a:spcPct val="150000"/>
                  </a:lnSpc>
                  <a:buFont typeface="Arial" panose="020B0604020202020204" pitchFamily="34" charset="0"/>
                  <a:buChar char="+"/>
                </a:pPr>
                <a:r>
                  <a:rPr lang="nl-NL" sz="4400" dirty="0">
                    <a:solidFill>
                      <a:schemeClr val="tx1"/>
                    </a:solidFill>
                    <a:latin typeface="+mj-lt"/>
                  </a:rPr>
                  <a:t>Xét tam giác ABC có: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𝐶𝐵𝐴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𝐴𝐶𝐵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=18</m:t>
                    </m:r>
                    <m:sSup>
                      <m:sSup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nl-NL" sz="4400" dirty="0">
                    <a:solidFill>
                      <a:schemeClr val="tx1"/>
                    </a:solidFill>
                    <a:latin typeface="+mj-lt"/>
                  </a:rPr>
                  <a:t> (2)</a:t>
                </a:r>
                <a:endParaRPr lang="en-US" sz="4400" dirty="0">
                  <a:solidFill>
                    <a:schemeClr val="tx1"/>
                  </a:solidFill>
                  <a:latin typeface="+mj-lt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400" dirty="0">
                    <a:solidFill>
                      <a:schemeClr val="tx1"/>
                    </a:solidFill>
                    <a:latin typeface="+mj-lt"/>
                  </a:rPr>
                  <a:t>Từ (1) và (2) suy ra: </a:t>
                </a:r>
                <a:r>
                  <a:rPr lang="en-US" sz="44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𝐴𝐶𝑥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𝐶𝐵𝐴</m:t>
                        </m:r>
                      </m:e>
                    </m:acc>
                  </m:oMath>
                </a14:m>
                <a:r>
                  <a:rPr lang="nl-NL" sz="4400" dirty="0">
                    <a:solidFill>
                      <a:schemeClr val="tx1"/>
                    </a:solidFill>
                    <a:latin typeface="+mj-lt"/>
                  </a:rPr>
                  <a:t>.</a:t>
                </a:r>
                <a:endParaRPr lang="en-US" sz="4400" dirty="0">
                  <a:solidFill>
                    <a:schemeClr val="tx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5" name="TextBox 9">
                <a:extLst>
                  <a:ext uri="{FF2B5EF4-FFF2-40B4-BE49-F238E27FC236}">
                    <a16:creationId xmlns:a16="http://schemas.microsoft.com/office/drawing/2014/main" id="{E2E2984C-EA91-5B29-2D48-37B79B8EA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844" y="5832002"/>
                <a:ext cx="15482234" cy="4064318"/>
              </a:xfrm>
              <a:prstGeom prst="rect">
                <a:avLst/>
              </a:prstGeom>
              <a:blipFill>
                <a:blip r:embed="rId6"/>
                <a:stretch>
                  <a:fillRect l="-2165" r="-551" b="-73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329C0B3-D022-11C1-7666-228D0EE2D542}"/>
              </a:ext>
            </a:extLst>
          </p:cNvPr>
          <p:cNvSpPr/>
          <p:nvPr/>
        </p:nvSpPr>
        <p:spPr>
          <a:xfrm>
            <a:off x="1402883" y="526127"/>
            <a:ext cx="2956124" cy="1123010"/>
          </a:xfrm>
          <a:prstGeom prst="roundRect">
            <a:avLst>
              <a:gd name="adj" fmla="val 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rgbClr val="E87B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3600" dirty="0"/>
          </a:p>
        </p:txBody>
      </p:sp>
      <p:pic>
        <p:nvPicPr>
          <p:cNvPr id="27" name="Picture 26" descr="A picture containing chart&#10;&#10;Description automatically generated">
            <a:extLst>
              <a:ext uri="{FF2B5EF4-FFF2-40B4-BE49-F238E27FC236}">
                <a16:creationId xmlns:a16="http://schemas.microsoft.com/office/drawing/2014/main" id="{7F7BDC3F-07D4-09CB-68E7-1043969B0FF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0" t="5864" r="1944" b="14668"/>
          <a:stretch/>
        </p:blipFill>
        <p:spPr>
          <a:xfrm>
            <a:off x="5344528" y="1784096"/>
            <a:ext cx="9106238" cy="381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867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6384319" y="285697"/>
            <a:ext cx="5519361" cy="12200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90"/>
              </a:lnSpc>
              <a:spcBef>
                <a:spcPct val="0"/>
              </a:spcBef>
            </a:pPr>
            <a:r>
              <a:rPr lang="en-US" sz="6600" b="1" dirty="0">
                <a:solidFill>
                  <a:srgbClr val="D150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9"/>
              <p:cNvSpPr txBox="1"/>
              <p:nvPr/>
            </p:nvSpPr>
            <p:spPr>
              <a:xfrm>
                <a:off x="1851775" y="5048472"/>
                <a:ext cx="14584448" cy="495283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Arial" panose="020B0604020202020204" pitchFamily="34" charset="0"/>
                  <a:buChar char="•"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Người ta có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thể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xếp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viên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gạch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giống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hệt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để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trang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trí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Arial" panose="020B0604020202020204" pitchFamily="34" charset="0"/>
                  <a:buChar char="•"/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có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xét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gì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về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mỗi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đỉnh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chung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Arial" panose="020B0604020202020204" pitchFamily="34" charset="0"/>
                  <a:buChar char="•"/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đó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rút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kết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luận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gì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về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trí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điểm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9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1775" y="5048472"/>
                <a:ext cx="14584448" cy="4952831"/>
              </a:xfrm>
              <a:prstGeom prst="rect">
                <a:avLst/>
              </a:prstGeom>
              <a:blipFill>
                <a:blip r:embed="rId2"/>
                <a:stretch>
                  <a:fillRect l="-2174" r="-2299" b="-57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-1963266" y="6875042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201470" y="5372100"/>
            <a:ext cx="3799120" cy="3390715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53B66771-F5EE-8A3B-C442-3F5132833B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4310" y="1657668"/>
            <a:ext cx="12768907" cy="293474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9"/>
              <p:cNvSpPr txBox="1"/>
              <p:nvPr/>
            </p:nvSpPr>
            <p:spPr>
              <a:xfrm>
                <a:off x="1070459" y="1562852"/>
                <a:ext cx="16147081" cy="301383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8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xét</a:t>
                </a:r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Wingdings" panose="05000000000000000000" pitchFamily="2" charset="2"/>
                  <a:buChar char="ü"/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𝐴𝐶𝑥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gọi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ngoài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Wingdings" panose="05000000000000000000" pitchFamily="2" charset="2"/>
                  <a:buChar char="ü"/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𝐴𝐶𝑥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không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với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459" y="1562852"/>
                <a:ext cx="16147081" cy="3013838"/>
              </a:xfrm>
              <a:prstGeom prst="rect">
                <a:avLst/>
              </a:prstGeom>
              <a:blipFill>
                <a:blip r:embed="rId2"/>
                <a:stretch>
                  <a:fillRect l="-1964" b="-10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488880" y="-1143635"/>
            <a:ext cx="3799120" cy="339071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51C181D-8EBD-F3DA-3532-3CBCA3A470A7}"/>
              </a:ext>
            </a:extLst>
          </p:cNvPr>
          <p:cNvGrpSpPr/>
          <p:nvPr/>
        </p:nvGrpSpPr>
        <p:grpSpPr>
          <a:xfrm>
            <a:off x="1222859" y="5604525"/>
            <a:ext cx="15392400" cy="2668936"/>
            <a:chOff x="0" y="7365640"/>
            <a:chExt cx="15392400" cy="2668936"/>
          </a:xfrm>
        </p:grpSpPr>
        <p:sp>
          <p:nvSpPr>
            <p:cNvPr id="5" name="TextBox 9">
              <a:extLst>
                <a:ext uri="{FF2B5EF4-FFF2-40B4-BE49-F238E27FC236}">
                  <a16:creationId xmlns:a16="http://schemas.microsoft.com/office/drawing/2014/main" id="{E2E2984C-EA91-5B29-2D48-37B79B8EA966}"/>
                </a:ext>
              </a:extLst>
            </p:cNvPr>
            <p:cNvSpPr txBox="1"/>
            <p:nvPr/>
          </p:nvSpPr>
          <p:spPr>
            <a:xfrm>
              <a:off x="2377203" y="7734300"/>
              <a:ext cx="13015197" cy="230027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Mỗi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góc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ngoài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của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một tam </a:t>
              </a: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giác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có số </a:t>
              </a: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đo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bằng </a:t>
              </a: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tổng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số </a:t>
              </a: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đo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hai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góc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trong không </a:t>
              </a:r>
              <a:r>
                <a:rPr lang="en-US" sz="4800" dirty="0" err="1">
                  <a:solidFill>
                    <a:schemeClr val="tx1"/>
                  </a:solidFill>
                  <a:latin typeface="+mj-lt"/>
                </a:rPr>
                <a:t>kề</a:t>
              </a:r>
              <a:r>
                <a:rPr lang="en-US" sz="4800" dirty="0">
                  <a:solidFill>
                    <a:schemeClr val="tx1"/>
                  </a:solidFill>
                  <a:latin typeface="+mj-lt"/>
                </a:rPr>
                <a:t> với nó.</a:t>
              </a:r>
              <a:endPara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9" name="Picture 18" descr="Cartoon bee with pointer">
              <a:extLst>
                <a:ext uri="{FF2B5EF4-FFF2-40B4-BE49-F238E27FC236}">
                  <a16:creationId xmlns:a16="http://schemas.microsoft.com/office/drawing/2014/main" id="{F0FE4A51-4985-DA06-0D8A-CC1C9EC8D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365640"/>
              <a:ext cx="2016092" cy="22736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312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9"/>
              <p:cNvSpPr txBox="1"/>
              <p:nvPr/>
            </p:nvSpPr>
            <p:spPr>
              <a:xfrm>
                <a:off x="953493" y="2264244"/>
                <a:ext cx="15596412" cy="89018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Bài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4.1 (SGK – tr.62)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số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493" y="2264244"/>
                <a:ext cx="15596412" cy="890180"/>
              </a:xfrm>
              <a:prstGeom prst="rect">
                <a:avLst/>
              </a:prstGeom>
              <a:blipFill>
                <a:blip r:embed="rId2"/>
                <a:stretch>
                  <a:fillRect l="-2149" r="-782" b="-36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472948" y="-196004"/>
            <a:ext cx="3799120" cy="3390715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2920E260-DDE6-7441-DA35-27C38C3CA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-2692486" y="4943590"/>
            <a:ext cx="3830964" cy="3155322"/>
          </a:xfrm>
          <a:prstGeom prst="rect">
            <a:avLst/>
          </a:prstGeom>
        </p:spPr>
      </p:pic>
      <p:pic>
        <p:nvPicPr>
          <p:cNvPr id="11" name="Picture 13">
            <a:extLst>
              <a:ext uri="{FF2B5EF4-FFF2-40B4-BE49-F238E27FC236}">
                <a16:creationId xmlns:a16="http://schemas.microsoft.com/office/drawing/2014/main" id="{347ACD6B-9260-2C6F-0B11-2EB70485B3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295513" y="3131522"/>
            <a:ext cx="3799120" cy="339071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FDE16AD-5440-1D86-CF4C-C59AAA77DA0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523" t="5992"/>
          <a:stretch/>
        </p:blipFill>
        <p:spPr>
          <a:xfrm>
            <a:off x="11995666" y="3984509"/>
            <a:ext cx="6292334" cy="298621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5A774EE-A7C5-AB91-A959-4755687E8A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2487" y="3863844"/>
            <a:ext cx="5660653" cy="347662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1392D07-85D7-196A-33DA-C67620904E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" y="3257409"/>
            <a:ext cx="4373928" cy="40463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9">
                <a:extLst>
                  <a:ext uri="{FF2B5EF4-FFF2-40B4-BE49-F238E27FC236}">
                    <a16:creationId xmlns:a16="http://schemas.microsoft.com/office/drawing/2014/main" id="{235143FA-43B1-46D0-E6ED-4E48A37EDC71}"/>
                  </a:ext>
                </a:extLst>
              </p:cNvPr>
              <p:cNvSpPr txBox="1"/>
              <p:nvPr/>
            </p:nvSpPr>
            <p:spPr>
              <a:xfrm>
                <a:off x="355771" y="8073725"/>
                <a:ext cx="5669545" cy="190584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=180°−120°−35°</m:t>
                    </m:r>
                  </m:oMath>
                </a14:m>
                <a:r>
                  <a:rPr lang="en-US" sz="4400" b="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=25°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9" name="TextBox 9">
                <a:extLst>
                  <a:ext uri="{FF2B5EF4-FFF2-40B4-BE49-F238E27FC236}">
                    <a16:creationId xmlns:a16="http://schemas.microsoft.com/office/drawing/2014/main" id="{235143FA-43B1-46D0-E6ED-4E48A37EDC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771" y="8073725"/>
                <a:ext cx="5669545" cy="19058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9">
                <a:extLst>
                  <a:ext uri="{FF2B5EF4-FFF2-40B4-BE49-F238E27FC236}">
                    <a16:creationId xmlns:a16="http://schemas.microsoft.com/office/drawing/2014/main" id="{EE45B8E8-457F-8AA1-72EC-921E71F0D278}"/>
                  </a:ext>
                </a:extLst>
              </p:cNvPr>
              <p:cNvSpPr txBox="1"/>
              <p:nvPr/>
            </p:nvSpPr>
            <p:spPr>
              <a:xfrm>
                <a:off x="6465718" y="8097393"/>
                <a:ext cx="5257763" cy="190584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=180°−70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−60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400" b="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=50°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2" name="TextBox 9">
                <a:extLst>
                  <a:ext uri="{FF2B5EF4-FFF2-40B4-BE49-F238E27FC236}">
                    <a16:creationId xmlns:a16="http://schemas.microsoft.com/office/drawing/2014/main" id="{EE45B8E8-457F-8AA1-72EC-921E71F0D2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5718" y="8097393"/>
                <a:ext cx="5257763" cy="1905843"/>
              </a:xfrm>
              <a:prstGeom prst="rect">
                <a:avLst/>
              </a:prstGeom>
              <a:blipFill>
                <a:blip r:embed="rId11"/>
                <a:stretch>
                  <a:fillRect l="-116" b="-16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9">
                <a:extLst>
                  <a:ext uri="{FF2B5EF4-FFF2-40B4-BE49-F238E27FC236}">
                    <a16:creationId xmlns:a16="http://schemas.microsoft.com/office/drawing/2014/main" id="{476EEDC5-74D3-F608-713D-697BA7EE0440}"/>
                  </a:ext>
                </a:extLst>
              </p:cNvPr>
              <p:cNvSpPr txBox="1"/>
              <p:nvPr/>
            </p:nvSpPr>
            <p:spPr>
              <a:xfrm>
                <a:off x="12488650" y="8193915"/>
                <a:ext cx="5306366" cy="190584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=180°−90°−55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400" b="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=35°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3" name="TextBox 9">
                <a:extLst>
                  <a:ext uri="{FF2B5EF4-FFF2-40B4-BE49-F238E27FC236}">
                    <a16:creationId xmlns:a16="http://schemas.microsoft.com/office/drawing/2014/main" id="{476EEDC5-74D3-F608-713D-697BA7EE04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88650" y="8193915"/>
                <a:ext cx="5306366" cy="1905843"/>
              </a:xfrm>
              <a:prstGeom prst="rect">
                <a:avLst/>
              </a:prstGeom>
              <a:blipFill>
                <a:blip r:embed="rId12"/>
                <a:stretch>
                  <a:fillRect b="-16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A9710568-FEE5-5A55-2187-F0834125D876}"/>
              </a:ext>
            </a:extLst>
          </p:cNvPr>
          <p:cNvSpPr txBox="1"/>
          <p:nvPr/>
        </p:nvSpPr>
        <p:spPr>
          <a:xfrm>
            <a:off x="5732582" y="532133"/>
            <a:ext cx="68228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+mj-lt"/>
              </a:rPr>
              <a:t>LUYỆN TẬP</a:t>
            </a:r>
          </a:p>
        </p:txBody>
      </p:sp>
      <p:sp>
        <p:nvSpPr>
          <p:cNvPr id="4" name="Mũi tên: Xuống 3">
            <a:extLst>
              <a:ext uri="{FF2B5EF4-FFF2-40B4-BE49-F238E27FC236}">
                <a16:creationId xmlns:a16="http://schemas.microsoft.com/office/drawing/2014/main" id="{92E1A9FF-A4CD-F62F-8E7A-2CAFBA26993B}"/>
              </a:ext>
            </a:extLst>
          </p:cNvPr>
          <p:cNvSpPr/>
          <p:nvPr/>
        </p:nvSpPr>
        <p:spPr>
          <a:xfrm>
            <a:off x="2514600" y="7340466"/>
            <a:ext cx="685800" cy="853449"/>
          </a:xfrm>
          <a:prstGeom prst="downArrow">
            <a:avLst/>
          </a:prstGeom>
          <a:solidFill>
            <a:srgbClr val="FFD2B3"/>
          </a:solidFill>
          <a:ln>
            <a:solidFill>
              <a:srgbClr val="FFD2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ũi tên: Xuống 4">
            <a:extLst>
              <a:ext uri="{FF2B5EF4-FFF2-40B4-BE49-F238E27FC236}">
                <a16:creationId xmlns:a16="http://schemas.microsoft.com/office/drawing/2014/main" id="{F7CCC013-264A-A6CC-2BE8-2252CA54C112}"/>
              </a:ext>
            </a:extLst>
          </p:cNvPr>
          <p:cNvSpPr/>
          <p:nvPr/>
        </p:nvSpPr>
        <p:spPr>
          <a:xfrm>
            <a:off x="8751699" y="7340466"/>
            <a:ext cx="685800" cy="853449"/>
          </a:xfrm>
          <a:prstGeom prst="downArrow">
            <a:avLst/>
          </a:prstGeom>
          <a:solidFill>
            <a:srgbClr val="DEBCAC"/>
          </a:solidFill>
          <a:ln>
            <a:solidFill>
              <a:srgbClr val="DEBC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ũi tên: Xuống 5">
            <a:extLst>
              <a:ext uri="{FF2B5EF4-FFF2-40B4-BE49-F238E27FC236}">
                <a16:creationId xmlns:a16="http://schemas.microsoft.com/office/drawing/2014/main" id="{AB1A6BBB-2E6F-F214-F6A4-A98BA25BDAC0}"/>
              </a:ext>
            </a:extLst>
          </p:cNvPr>
          <p:cNvSpPr/>
          <p:nvPr/>
        </p:nvSpPr>
        <p:spPr>
          <a:xfrm>
            <a:off x="14798933" y="7220276"/>
            <a:ext cx="685800" cy="853449"/>
          </a:xfrm>
          <a:prstGeom prst="downArrow">
            <a:avLst/>
          </a:prstGeom>
          <a:solidFill>
            <a:srgbClr val="FFA66B"/>
          </a:solidFill>
          <a:ln>
            <a:solidFill>
              <a:srgbClr val="FFA6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15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2" grpId="0"/>
      <p:bldP spid="33" grpId="0"/>
      <p:bldP spid="2" grpId="0"/>
      <p:bldP spid="4" grpId="0" animBg="1"/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2598335" y="1691801"/>
            <a:ext cx="13091329" cy="2921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4.2 (SGK – tr.62)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Trong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tam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nhọn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Tam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Tam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tù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388440" y="-292872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2920E260-DDE6-7441-DA35-27C38C3CA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2198920" y="4074614"/>
            <a:ext cx="3830964" cy="3155322"/>
          </a:xfrm>
          <a:prstGeom prst="rect">
            <a:avLst/>
          </a:prstGeom>
        </p:spPr>
      </p:pic>
      <p:pic>
        <p:nvPicPr>
          <p:cNvPr id="11" name="Picture 13">
            <a:extLst>
              <a:ext uri="{FF2B5EF4-FFF2-40B4-BE49-F238E27FC236}">
                <a16:creationId xmlns:a16="http://schemas.microsoft.com/office/drawing/2014/main" id="{347ACD6B-9260-2C6F-0B11-2EB70485B3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198920" y="3001344"/>
            <a:ext cx="3799120" cy="3390715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7E063657-FF76-6F10-2CC3-FCF09CD17A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947" y="5107148"/>
            <a:ext cx="17150103" cy="3949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759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043227" y="-117448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941476" y="1586727"/>
            <a:ext cx="3799120" cy="3390715"/>
          </a:xfrm>
          <a:prstGeom prst="rect">
            <a:avLst/>
          </a:prstGeom>
        </p:spPr>
      </p:pic>
      <p:pic>
        <p:nvPicPr>
          <p:cNvPr id="11" name="Picture 13">
            <a:extLst>
              <a:ext uri="{FF2B5EF4-FFF2-40B4-BE49-F238E27FC236}">
                <a16:creationId xmlns:a16="http://schemas.microsoft.com/office/drawing/2014/main" id="{347ACD6B-9260-2C6F-0B11-2EB70485B3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639800" y="-952500"/>
            <a:ext cx="3799120" cy="33907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9">
                <a:extLst>
                  <a:ext uri="{FF2B5EF4-FFF2-40B4-BE49-F238E27FC236}">
                    <a16:creationId xmlns:a16="http://schemas.microsoft.com/office/drawing/2014/main" id="{235143FA-43B1-46D0-E6ED-4E48A37EDC71}"/>
                  </a:ext>
                </a:extLst>
              </p:cNvPr>
              <p:cNvSpPr txBox="1"/>
              <p:nvPr/>
            </p:nvSpPr>
            <p:spPr>
              <a:xfrm>
                <a:off x="8229600" y="4924899"/>
                <a:ext cx="8729109" cy="193328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</m:t>
                          </m:r>
                        </m:e>
                      </m:acc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=180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−50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−40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  <m:r>
                        <a:rPr lang="en-US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90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Tam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9" name="TextBox 9">
                <a:extLst>
                  <a:ext uri="{FF2B5EF4-FFF2-40B4-BE49-F238E27FC236}">
                    <a16:creationId xmlns:a16="http://schemas.microsoft.com/office/drawing/2014/main" id="{235143FA-43B1-46D0-E6ED-4E48A37EDC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00" y="4924899"/>
                <a:ext cx="8729109" cy="1933286"/>
              </a:xfrm>
              <a:prstGeom prst="rect">
                <a:avLst/>
              </a:prstGeom>
              <a:blipFill>
                <a:blip r:embed="rId6"/>
                <a:stretch>
                  <a:fillRect l="-3841" b="-16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D76AD2E-6A22-95BB-8D0C-AEF4BF5EBC5E}"/>
              </a:ext>
            </a:extLst>
          </p:cNvPr>
          <p:cNvSpPr/>
          <p:nvPr/>
        </p:nvSpPr>
        <p:spPr>
          <a:xfrm>
            <a:off x="8382000" y="1545798"/>
            <a:ext cx="2956124" cy="1123010"/>
          </a:xfrm>
          <a:prstGeom prst="roundRect">
            <a:avLst>
              <a:gd name="adj" fmla="val 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rgbClr val="E87B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3600" dirty="0"/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16A395F8-79C1-EAA0-4663-44CFCD8C8D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92129" y="2857500"/>
            <a:ext cx="4648200" cy="4496793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EDFAAC8F-0D8D-C4DA-23DC-BFDF37F077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838200" y="7429500"/>
            <a:ext cx="3830964" cy="3155322"/>
          </a:xfrm>
          <a:prstGeom prst="rect">
            <a:avLst/>
          </a:prstGeom>
        </p:spPr>
      </p:pic>
      <p:pic>
        <p:nvPicPr>
          <p:cNvPr id="15" name="Picture 13">
            <a:extLst>
              <a:ext uri="{FF2B5EF4-FFF2-40B4-BE49-F238E27FC236}">
                <a16:creationId xmlns:a16="http://schemas.microsoft.com/office/drawing/2014/main" id="{B1921021-989E-50F1-3544-87DF1CA6A9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673835" y="6858185"/>
            <a:ext cx="3799120" cy="339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6481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372518" y="-342900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062275" y="1319657"/>
            <a:ext cx="3799120" cy="3390715"/>
          </a:xfrm>
          <a:prstGeom prst="rect">
            <a:avLst/>
          </a:prstGeom>
        </p:spPr>
      </p:pic>
      <p:pic>
        <p:nvPicPr>
          <p:cNvPr id="11" name="Picture 13">
            <a:extLst>
              <a:ext uri="{FF2B5EF4-FFF2-40B4-BE49-F238E27FC236}">
                <a16:creationId xmlns:a16="http://schemas.microsoft.com/office/drawing/2014/main" id="{347ACD6B-9260-2C6F-0B11-2EB70485B3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833759" y="-1587121"/>
            <a:ext cx="3799120" cy="33907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9">
                <a:extLst>
                  <a:ext uri="{FF2B5EF4-FFF2-40B4-BE49-F238E27FC236}">
                    <a16:creationId xmlns:a16="http://schemas.microsoft.com/office/drawing/2014/main" id="{EE45B8E8-457F-8AA1-72EC-921E71F0D278}"/>
                  </a:ext>
                </a:extLst>
              </p:cNvPr>
              <p:cNvSpPr txBox="1"/>
              <p:nvPr/>
            </p:nvSpPr>
            <p:spPr>
              <a:xfrm>
                <a:off x="7329957" y="1379465"/>
                <a:ext cx="8001000" cy="193328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</m:acc>
                      <m:r>
                        <a:rPr lang="en-US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180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−55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−63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  <m:r>
                        <a:rPr lang="en-US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62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Tam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𝐷𝐸𝐹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nhọn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2" name="TextBox 9">
                <a:extLst>
                  <a:ext uri="{FF2B5EF4-FFF2-40B4-BE49-F238E27FC236}">
                    <a16:creationId xmlns:a16="http://schemas.microsoft.com/office/drawing/2014/main" id="{EE45B8E8-457F-8AA1-72EC-921E71F0D2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9957" y="1379465"/>
                <a:ext cx="8001000" cy="1933286"/>
              </a:xfrm>
              <a:prstGeom prst="rect">
                <a:avLst/>
              </a:prstGeom>
              <a:blipFill>
                <a:blip r:embed="rId6"/>
                <a:stretch>
                  <a:fillRect l="-4189" r="-3046" b="-164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9">
                <a:extLst>
                  <a:ext uri="{FF2B5EF4-FFF2-40B4-BE49-F238E27FC236}">
                    <a16:creationId xmlns:a16="http://schemas.microsoft.com/office/drawing/2014/main" id="{476EEDC5-74D3-F608-713D-697BA7EE0440}"/>
                  </a:ext>
                </a:extLst>
              </p:cNvPr>
              <p:cNvSpPr txBox="1"/>
              <p:nvPr/>
            </p:nvSpPr>
            <p:spPr>
              <a:xfrm>
                <a:off x="9829800" y="6974249"/>
                <a:ext cx="7467600" cy="193328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</m:acc>
                      <m:r>
                        <a:rPr lang="en-US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180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−50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−30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  <m:r>
                        <a:rPr lang="en-US" sz="4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100</m:t>
                      </m:r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Tam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𝑀𝑁𝑃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3" name="TextBox 9">
                <a:extLst>
                  <a:ext uri="{FF2B5EF4-FFF2-40B4-BE49-F238E27FC236}">
                    <a16:creationId xmlns:a16="http://schemas.microsoft.com/office/drawing/2014/main" id="{476EEDC5-74D3-F608-713D-697BA7EE04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9800" y="6974249"/>
                <a:ext cx="7467600" cy="1933286"/>
              </a:xfrm>
              <a:prstGeom prst="rect">
                <a:avLst/>
              </a:prstGeom>
              <a:blipFill>
                <a:blip r:embed="rId7"/>
                <a:stretch>
                  <a:fillRect l="-4571" r="-1959" b="-164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1">
            <a:extLst>
              <a:ext uri="{FF2B5EF4-FFF2-40B4-BE49-F238E27FC236}">
                <a16:creationId xmlns:a16="http://schemas.microsoft.com/office/drawing/2014/main" id="{1E08E3F2-1B30-4C3A-E70C-989446A2C5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1001084" y="7505700"/>
            <a:ext cx="3830964" cy="3155322"/>
          </a:xfrm>
          <a:prstGeom prst="rect">
            <a:avLst/>
          </a:prstGeom>
        </p:spPr>
      </p:pic>
      <p:pic>
        <p:nvPicPr>
          <p:cNvPr id="3" name="Picture 13">
            <a:extLst>
              <a:ext uri="{FF2B5EF4-FFF2-40B4-BE49-F238E27FC236}">
                <a16:creationId xmlns:a16="http://schemas.microsoft.com/office/drawing/2014/main" id="{A6CEE99F-7CF9-2488-9DC3-850BBA58E0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001084" y="6432430"/>
            <a:ext cx="3799120" cy="3390715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705264D0-884C-CFA2-31FF-B9EABDA9FF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0600" y="266700"/>
            <a:ext cx="4876800" cy="4248949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FCBAED9C-7E91-F037-1938-BC31C5F4F2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50519" y="5521693"/>
            <a:ext cx="6179197" cy="396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5936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Hình ảnh 13">
            <a:extLst>
              <a:ext uri="{FF2B5EF4-FFF2-40B4-BE49-F238E27FC236}">
                <a16:creationId xmlns:a16="http://schemas.microsoft.com/office/drawing/2014/main" id="{208D1BC0-9539-EA6F-8444-27C09DC6E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800" y="4251478"/>
            <a:ext cx="7484099" cy="427662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2920E260-DDE6-7441-DA35-27C38C3CAB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 flipV="1">
            <a:off x="15895567" y="8364472"/>
            <a:ext cx="3830964" cy="3155322"/>
          </a:xfrm>
          <a:prstGeom prst="rect">
            <a:avLst/>
          </a:prstGeom>
        </p:spPr>
      </p:pic>
      <p:pic>
        <p:nvPicPr>
          <p:cNvPr id="11" name="Picture 13">
            <a:extLst>
              <a:ext uri="{FF2B5EF4-FFF2-40B4-BE49-F238E27FC236}">
                <a16:creationId xmlns:a16="http://schemas.microsoft.com/office/drawing/2014/main" id="{347ACD6B-9260-2C6F-0B11-2EB70485B3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908014" y="8877300"/>
            <a:ext cx="3799120" cy="33907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9">
                <a:extLst>
                  <a:ext uri="{FF2B5EF4-FFF2-40B4-BE49-F238E27FC236}">
                    <a16:creationId xmlns:a16="http://schemas.microsoft.com/office/drawing/2014/main" id="{EE45B8E8-457F-8AA1-72EC-921E71F0D278}"/>
                  </a:ext>
                </a:extLst>
              </p:cNvPr>
              <p:cNvSpPr txBox="1"/>
              <p:nvPr/>
            </p:nvSpPr>
            <p:spPr>
              <a:xfrm>
                <a:off x="741483" y="4474447"/>
                <a:ext cx="9982200" cy="581255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120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=180°</m:t>
                    </m:r>
                  </m:oMath>
                </a14:m>
                <a:endParaRPr lang="en-US" sz="4200" b="0" i="1" dirty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 xmlns:m="http://schemas.openxmlformats.org/officeDocument/2006/math">
                    <m:r>
                      <a:rPr lang="en-US" sz="42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42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180</m:t>
                    </m:r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−120</m:t>
                    </m:r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2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4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=180°</m:t>
                    </m:r>
                  </m:oMath>
                </a14:m>
                <a:endParaRPr lang="en-US" sz="4200" b="0" i="1" dirty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2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r>
                        <m:rPr>
                          <m:sty m:val="p"/>
                        </m:rPr>
                        <a:rPr lang="en-US" sz="42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US" sz="42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180</m:t>
                      </m:r>
                      <m:r>
                        <a:rPr lang="en-US" sz="4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en-US" sz="4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−80</m:t>
                      </m:r>
                      <m:r>
                        <a:rPr lang="en-US" sz="4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en-US" sz="4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−60</m:t>
                      </m:r>
                      <m:r>
                        <a:rPr lang="en-US" sz="4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en-US" sz="4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2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4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4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4200" b="0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𝐸𝐶𝐷</m:t>
                        </m:r>
                      </m:e>
                    </m:acc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4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2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lang="en-US" sz="4200" b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4200" b="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=40°+70°=11</m:t>
                    </m:r>
                    <m:r>
                      <a:rPr lang="en-US" sz="4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0°</m:t>
                    </m:r>
                  </m:oMath>
                </a14:m>
                <a:r>
                  <a:rPr lang="en-US" sz="4200" b="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200" b="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(</a:t>
                </a:r>
                <a:r>
                  <a:rPr lang="en-US" sz="4200" b="0" dirty="0" err="1">
                    <a:solidFill>
                      <a:schemeClr val="tx1"/>
                    </a:solidFill>
                    <a:latin typeface="Arial" panose="020B0604020202020204" pitchFamily="34" charset="0"/>
                  </a:rPr>
                  <a:t>góc</a:t>
                </a:r>
                <a:r>
                  <a:rPr lang="en-US" sz="4200" b="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4200" b="0" dirty="0" err="1">
                    <a:solidFill>
                      <a:schemeClr val="tx1"/>
                    </a:solidFill>
                    <a:latin typeface="Arial" panose="020B0604020202020204" pitchFamily="34" charset="0"/>
                  </a:rPr>
                  <a:t>ngoài</a:t>
                </a:r>
                <a:r>
                  <a:rPr lang="en-US" sz="4200" b="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4200" b="0" dirty="0" err="1">
                    <a:solidFill>
                      <a:schemeClr val="tx1"/>
                    </a:solidFill>
                    <a:latin typeface="Arial" panose="020B0604020202020204" pitchFamily="34" charset="0"/>
                  </a:rPr>
                  <a:t>của</a:t>
                </a:r>
                <a:r>
                  <a:rPr lang="en-US" sz="4200" b="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tam </a:t>
                </a:r>
                <a:r>
                  <a:rPr lang="en-US" sz="4200" b="0" dirty="0" err="1">
                    <a:solidFill>
                      <a:schemeClr val="tx1"/>
                    </a:solidFill>
                    <a:latin typeface="Arial" panose="020B0604020202020204" pitchFamily="34" charset="0"/>
                  </a:rPr>
                  <a:t>giác</a:t>
                </a:r>
                <a:r>
                  <a:rPr lang="en-US" sz="4200" b="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32" name="TextBox 9">
                <a:extLst>
                  <a:ext uri="{FF2B5EF4-FFF2-40B4-BE49-F238E27FC236}">
                    <a16:creationId xmlns:a16="http://schemas.microsoft.com/office/drawing/2014/main" id="{EE45B8E8-457F-8AA1-72EC-921E71F0D2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483" y="4474447"/>
                <a:ext cx="9982200" cy="5812553"/>
              </a:xfrm>
              <a:prstGeom prst="rect">
                <a:avLst/>
              </a:prstGeom>
              <a:blipFill>
                <a:blip r:embed="rId8"/>
                <a:stretch>
                  <a:fillRect l="-3299" b="-31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9">
                <a:extLst>
                  <a:ext uri="{FF2B5EF4-FFF2-40B4-BE49-F238E27FC236}">
                    <a16:creationId xmlns:a16="http://schemas.microsoft.com/office/drawing/2014/main" id="{BFDED64A-7C07-5BD7-47A7-496E61B23E10}"/>
                  </a:ext>
                </a:extLst>
              </p:cNvPr>
              <p:cNvSpPr txBox="1"/>
              <p:nvPr/>
            </p:nvSpPr>
            <p:spPr>
              <a:xfrm>
                <a:off x="1767828" y="1879256"/>
                <a:ext cx="14752341" cy="89018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Bài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4.3 (SGK – tr.62)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số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4.8.</a:t>
                </a:r>
              </a:p>
            </p:txBody>
          </p:sp>
        </mc:Choice>
        <mc:Fallback xmlns="">
          <p:sp>
            <p:nvSpPr>
              <p:cNvPr id="4" name="TextBox 9">
                <a:extLst>
                  <a:ext uri="{FF2B5EF4-FFF2-40B4-BE49-F238E27FC236}">
                    <a16:creationId xmlns:a16="http://schemas.microsoft.com/office/drawing/2014/main" id="{BFDED64A-7C07-5BD7-47A7-496E61B23E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828" y="1879256"/>
                <a:ext cx="14752341" cy="890180"/>
              </a:xfrm>
              <a:prstGeom prst="rect">
                <a:avLst/>
              </a:prstGeom>
              <a:blipFill>
                <a:blip r:embed="rId9"/>
                <a:stretch>
                  <a:fillRect l="-2314" r="-372" b="-36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8707A64-074D-9F3B-5D82-0BA2B444E80D}"/>
              </a:ext>
            </a:extLst>
          </p:cNvPr>
          <p:cNvSpPr txBox="1"/>
          <p:nvPr/>
        </p:nvSpPr>
        <p:spPr>
          <a:xfrm>
            <a:off x="5732583" y="491284"/>
            <a:ext cx="68228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+mj-lt"/>
              </a:rPr>
              <a:t>VẬN DỤNG</a:t>
            </a: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E5B45AE5-1F1D-CB32-CECA-0C0275E45ECB}"/>
              </a:ext>
            </a:extLst>
          </p:cNvPr>
          <p:cNvSpPr txBox="1"/>
          <p:nvPr/>
        </p:nvSpPr>
        <p:spPr>
          <a:xfrm>
            <a:off x="8382000" y="3162300"/>
            <a:ext cx="281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+mj-lt"/>
              </a:rPr>
              <a:t>Giải</a:t>
            </a:r>
            <a:endParaRPr lang="en-US" sz="44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276123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333404" y="-784324"/>
            <a:ext cx="3799120" cy="339071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2741033" y="1221534"/>
            <a:ext cx="3830964" cy="3155322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461827" y="-626507"/>
            <a:ext cx="3799120" cy="339071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3973646" y="886594"/>
            <a:ext cx="10265633" cy="11046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321"/>
              </a:lnSpc>
              <a:spcBef>
                <a:spcPct val="0"/>
              </a:spcBef>
            </a:pPr>
            <a:r>
              <a:rPr lang="en-US" sz="6600" b="1" dirty="0">
                <a:solidFill>
                  <a:srgbClr val="D150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AF974AF-62F9-64FC-6AC5-470C77BF8756}"/>
              </a:ext>
            </a:extLst>
          </p:cNvPr>
          <p:cNvGrpSpPr/>
          <p:nvPr/>
        </p:nvGrpSpPr>
        <p:grpSpPr>
          <a:xfrm>
            <a:off x="968302" y="3390900"/>
            <a:ext cx="5299610" cy="6664164"/>
            <a:chOff x="2570309" y="3635349"/>
            <a:chExt cx="4924345" cy="5662373"/>
          </a:xfrm>
        </p:grpSpPr>
        <p:grpSp>
          <p:nvGrpSpPr>
            <p:cNvPr id="2" name="Group 2"/>
            <p:cNvGrpSpPr/>
            <p:nvPr/>
          </p:nvGrpSpPr>
          <p:grpSpPr>
            <a:xfrm>
              <a:off x="2570309" y="3635349"/>
              <a:ext cx="4924345" cy="5662373"/>
              <a:chOff x="-49277" y="0"/>
              <a:chExt cx="1862156" cy="2141244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92710" y="106680"/>
                <a:ext cx="1685778" cy="1943229"/>
              </a:xfrm>
              <a:custGeom>
                <a:avLst/>
                <a:gdLst/>
                <a:ahLst/>
                <a:cxnLst/>
                <a:rect l="l" t="t" r="r" b="b"/>
                <a:pathLst>
                  <a:path w="1570990" h="1797840">
                    <a:moveTo>
                      <a:pt x="1544320" y="1608610"/>
                    </a:moveTo>
                    <a:cubicBezTo>
                      <a:pt x="1544320" y="1696240"/>
                      <a:pt x="1468120" y="1767360"/>
                      <a:pt x="1386840" y="1767360"/>
                    </a:cubicBezTo>
                    <a:lnTo>
                      <a:pt x="66040" y="1767360"/>
                    </a:lnTo>
                    <a:cubicBezTo>
                      <a:pt x="43180" y="1767360"/>
                      <a:pt x="20320" y="1762280"/>
                      <a:pt x="0" y="1753390"/>
                    </a:cubicBezTo>
                    <a:cubicBezTo>
                      <a:pt x="26670" y="1781330"/>
                      <a:pt x="63500" y="1797840"/>
                      <a:pt x="104140" y="1797840"/>
                    </a:cubicBezTo>
                    <a:lnTo>
                      <a:pt x="1424940" y="1797840"/>
                    </a:lnTo>
                    <a:cubicBezTo>
                      <a:pt x="1504950" y="1797840"/>
                      <a:pt x="1570990" y="1731800"/>
                      <a:pt x="1570990" y="1651790"/>
                    </a:cubicBezTo>
                    <a:lnTo>
                      <a:pt x="1570990" y="95250"/>
                    </a:lnTo>
                    <a:cubicBezTo>
                      <a:pt x="1570990" y="58420"/>
                      <a:pt x="1557020" y="25400"/>
                      <a:pt x="1535430" y="0"/>
                    </a:cubicBezTo>
                    <a:cubicBezTo>
                      <a:pt x="1541780" y="16510"/>
                      <a:pt x="1544320" y="34290"/>
                      <a:pt x="1544320" y="52070"/>
                    </a:cubicBezTo>
                    <a:lnTo>
                      <a:pt x="1544320" y="1608610"/>
                    </a:lnTo>
                    <a:lnTo>
                      <a:pt x="1544320" y="1608610"/>
                    </a:lnTo>
                    <a:close/>
                  </a:path>
                </a:pathLst>
              </a:custGeom>
              <a:solidFill>
                <a:srgbClr val="E87B69"/>
              </a:solidFill>
            </p:spPr>
          </p:sp>
          <p:sp>
            <p:nvSpPr>
              <p:cNvPr id="4" name="Freeform 4"/>
              <p:cNvSpPr/>
              <p:nvPr/>
            </p:nvSpPr>
            <p:spPr>
              <a:xfrm>
                <a:off x="-49277" y="279"/>
                <a:ext cx="1682041" cy="2022255"/>
              </a:xfrm>
              <a:custGeom>
                <a:avLst/>
                <a:gdLst/>
                <a:ahLst/>
                <a:cxnLst/>
                <a:rect l="l" t="t" r="r" b="b"/>
                <a:pathLst>
                  <a:path w="1610360" h="1848640">
                    <a:moveTo>
                      <a:pt x="146050" y="1848640"/>
                    </a:moveTo>
                    <a:lnTo>
                      <a:pt x="1464310" y="1848640"/>
                    </a:lnTo>
                    <a:cubicBezTo>
                      <a:pt x="1544320" y="1848640"/>
                      <a:pt x="1610360" y="1782600"/>
                      <a:pt x="1610360" y="1702590"/>
                    </a:cubicBezTo>
                    <a:lnTo>
                      <a:pt x="1610360" y="146050"/>
                    </a:lnTo>
                    <a:cubicBezTo>
                      <a:pt x="1610360" y="66040"/>
                      <a:pt x="1544320" y="0"/>
                      <a:pt x="1464310" y="0"/>
                    </a:cubicBezTo>
                    <a:lnTo>
                      <a:pt x="146050" y="0"/>
                    </a:lnTo>
                    <a:cubicBezTo>
                      <a:pt x="66040" y="0"/>
                      <a:pt x="0" y="66040"/>
                      <a:pt x="0" y="146050"/>
                    </a:cubicBezTo>
                    <a:lnTo>
                      <a:pt x="0" y="1702590"/>
                    </a:lnTo>
                    <a:cubicBezTo>
                      <a:pt x="0" y="1783870"/>
                      <a:pt x="66040" y="1848640"/>
                      <a:pt x="146050" y="18486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0" y="0"/>
                <a:ext cx="1812879" cy="2141244"/>
              </a:xfrm>
              <a:custGeom>
                <a:avLst/>
                <a:gdLst/>
                <a:ahLst/>
                <a:cxnLst/>
                <a:rect l="l" t="t" r="r" b="b"/>
                <a:pathLst>
                  <a:path w="1675130" h="1917220">
                    <a:moveTo>
                      <a:pt x="1611630" y="74930"/>
                    </a:moveTo>
                    <a:cubicBezTo>
                      <a:pt x="1583690" y="30480"/>
                      <a:pt x="1534160" y="0"/>
                      <a:pt x="1477010" y="0"/>
                    </a:cubicBezTo>
                    <a:lnTo>
                      <a:pt x="158750" y="0"/>
                    </a:lnTo>
                    <a:cubicBezTo>
                      <a:pt x="71120" y="0"/>
                      <a:pt x="0" y="71120"/>
                      <a:pt x="0" y="158750"/>
                    </a:cubicBezTo>
                    <a:lnTo>
                      <a:pt x="0" y="1715290"/>
                    </a:lnTo>
                    <a:cubicBezTo>
                      <a:pt x="0" y="1767360"/>
                      <a:pt x="25400" y="1813080"/>
                      <a:pt x="63500" y="1842290"/>
                    </a:cubicBezTo>
                    <a:cubicBezTo>
                      <a:pt x="91440" y="1886740"/>
                      <a:pt x="140970" y="1917220"/>
                      <a:pt x="198120" y="1917220"/>
                    </a:cubicBezTo>
                    <a:lnTo>
                      <a:pt x="1516380" y="1917220"/>
                    </a:lnTo>
                    <a:cubicBezTo>
                      <a:pt x="1604010" y="1917220"/>
                      <a:pt x="1675130" y="1846100"/>
                      <a:pt x="1675130" y="1758470"/>
                    </a:cubicBezTo>
                    <a:lnTo>
                      <a:pt x="1675130" y="201930"/>
                    </a:lnTo>
                    <a:cubicBezTo>
                      <a:pt x="1675130" y="149860"/>
                      <a:pt x="1649730" y="104140"/>
                      <a:pt x="1611630" y="74930"/>
                    </a:cubicBezTo>
                    <a:close/>
                    <a:moveTo>
                      <a:pt x="12700" y="1715290"/>
                    </a:moveTo>
                    <a:lnTo>
                      <a:pt x="12700" y="158750"/>
                    </a:lnTo>
                    <a:cubicBezTo>
                      <a:pt x="12700" y="78740"/>
                      <a:pt x="78740" y="12700"/>
                      <a:pt x="158750" y="12700"/>
                    </a:cubicBezTo>
                    <a:lnTo>
                      <a:pt x="1477010" y="12700"/>
                    </a:lnTo>
                    <a:cubicBezTo>
                      <a:pt x="1557020" y="12700"/>
                      <a:pt x="1623060" y="78740"/>
                      <a:pt x="1623060" y="158750"/>
                    </a:cubicBezTo>
                    <a:lnTo>
                      <a:pt x="1623060" y="1715290"/>
                    </a:lnTo>
                    <a:cubicBezTo>
                      <a:pt x="1623060" y="1795300"/>
                      <a:pt x="1557020" y="1861340"/>
                      <a:pt x="1477010" y="1861340"/>
                    </a:cubicBezTo>
                    <a:lnTo>
                      <a:pt x="158750" y="1861340"/>
                    </a:lnTo>
                    <a:cubicBezTo>
                      <a:pt x="78740" y="1861340"/>
                      <a:pt x="12700" y="1796570"/>
                      <a:pt x="12700" y="1715290"/>
                    </a:cubicBezTo>
                    <a:close/>
                    <a:moveTo>
                      <a:pt x="1663700" y="1758470"/>
                    </a:moveTo>
                    <a:cubicBezTo>
                      <a:pt x="1663700" y="1838480"/>
                      <a:pt x="1596390" y="1904520"/>
                      <a:pt x="1516380" y="1904520"/>
                    </a:cubicBezTo>
                    <a:lnTo>
                      <a:pt x="198120" y="1904520"/>
                    </a:lnTo>
                    <a:cubicBezTo>
                      <a:pt x="157480" y="1904520"/>
                      <a:pt x="120650" y="1888010"/>
                      <a:pt x="93980" y="1860070"/>
                    </a:cubicBezTo>
                    <a:cubicBezTo>
                      <a:pt x="114300" y="1868960"/>
                      <a:pt x="135890" y="1874040"/>
                      <a:pt x="160020" y="1874040"/>
                    </a:cubicBezTo>
                    <a:lnTo>
                      <a:pt x="1478280" y="1874040"/>
                    </a:lnTo>
                    <a:cubicBezTo>
                      <a:pt x="1565910" y="1874040"/>
                      <a:pt x="1637030" y="1802920"/>
                      <a:pt x="1637030" y="1715290"/>
                    </a:cubicBezTo>
                    <a:lnTo>
                      <a:pt x="1637030" y="158750"/>
                    </a:lnTo>
                    <a:cubicBezTo>
                      <a:pt x="1637030" y="140970"/>
                      <a:pt x="1633220" y="123190"/>
                      <a:pt x="1628140" y="106680"/>
                    </a:cubicBezTo>
                    <a:cubicBezTo>
                      <a:pt x="1649730" y="132080"/>
                      <a:pt x="1663700" y="165100"/>
                      <a:pt x="1663700" y="201930"/>
                    </a:cubicBezTo>
                    <a:lnTo>
                      <a:pt x="1663700" y="1758470"/>
                    </a:lnTo>
                    <a:cubicBezTo>
                      <a:pt x="1663700" y="1758470"/>
                      <a:pt x="1663700" y="1758470"/>
                      <a:pt x="1663700" y="175847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</p:sp>
        </p:grpSp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4805577" y="4308324"/>
              <a:ext cx="613584" cy="634344"/>
            </a:xfrm>
            <a:prstGeom prst="rect">
              <a:avLst/>
            </a:prstGeom>
          </p:spPr>
        </p:pic>
        <p:sp>
          <p:nvSpPr>
            <p:cNvPr id="21" name="TextBox 21"/>
            <p:cNvSpPr txBox="1"/>
            <p:nvPr/>
          </p:nvSpPr>
          <p:spPr>
            <a:xfrm>
              <a:off x="3905163" y="5214937"/>
              <a:ext cx="2234227" cy="5344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r>
                <a:rPr lang="en-US" sz="5400" b="1" dirty="0">
                  <a:latin typeface="+mj-lt"/>
                </a:rPr>
                <a:t>01</a:t>
              </a:r>
              <a:endParaRPr lang="en-US" sz="6000" b="1" dirty="0">
                <a:latin typeface="+mj-lt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216056" y="6220725"/>
              <a:ext cx="3612439" cy="16193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ct val="0"/>
                </a:spcBef>
              </a:pP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Ôn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kiến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thức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học.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2937E96-E9A1-1099-03C9-10A8FDC7CAE0}"/>
              </a:ext>
            </a:extLst>
          </p:cNvPr>
          <p:cNvGrpSpPr/>
          <p:nvPr/>
        </p:nvGrpSpPr>
        <p:grpSpPr>
          <a:xfrm>
            <a:off x="6666475" y="3315049"/>
            <a:ext cx="5299610" cy="6664164"/>
            <a:chOff x="2570309" y="3635349"/>
            <a:chExt cx="4924345" cy="5662373"/>
          </a:xfrm>
        </p:grpSpPr>
        <p:grpSp>
          <p:nvGrpSpPr>
            <p:cNvPr id="32" name="Group 2">
              <a:extLst>
                <a:ext uri="{FF2B5EF4-FFF2-40B4-BE49-F238E27FC236}">
                  <a16:creationId xmlns:a16="http://schemas.microsoft.com/office/drawing/2014/main" id="{635B36A2-76C6-864C-64D6-460D23899D06}"/>
                </a:ext>
              </a:extLst>
            </p:cNvPr>
            <p:cNvGrpSpPr/>
            <p:nvPr/>
          </p:nvGrpSpPr>
          <p:grpSpPr>
            <a:xfrm>
              <a:off x="2570309" y="3635349"/>
              <a:ext cx="4924345" cy="5662373"/>
              <a:chOff x="-49277" y="0"/>
              <a:chExt cx="1862156" cy="2141244"/>
            </a:xfrm>
          </p:grpSpPr>
          <p:sp>
            <p:nvSpPr>
              <p:cNvPr id="36" name="Freeform 3">
                <a:extLst>
                  <a:ext uri="{FF2B5EF4-FFF2-40B4-BE49-F238E27FC236}">
                    <a16:creationId xmlns:a16="http://schemas.microsoft.com/office/drawing/2014/main" id="{38088BD7-8C85-99DA-E426-3A32A31F5B44}"/>
                  </a:ext>
                </a:extLst>
              </p:cNvPr>
              <p:cNvSpPr/>
              <p:nvPr/>
            </p:nvSpPr>
            <p:spPr>
              <a:xfrm>
                <a:off x="92710" y="106680"/>
                <a:ext cx="1685778" cy="1943229"/>
              </a:xfrm>
              <a:custGeom>
                <a:avLst/>
                <a:gdLst/>
                <a:ahLst/>
                <a:cxnLst/>
                <a:rect l="l" t="t" r="r" b="b"/>
                <a:pathLst>
                  <a:path w="1570990" h="1797840">
                    <a:moveTo>
                      <a:pt x="1544320" y="1608610"/>
                    </a:moveTo>
                    <a:cubicBezTo>
                      <a:pt x="1544320" y="1696240"/>
                      <a:pt x="1468120" y="1767360"/>
                      <a:pt x="1386840" y="1767360"/>
                    </a:cubicBezTo>
                    <a:lnTo>
                      <a:pt x="66040" y="1767360"/>
                    </a:lnTo>
                    <a:cubicBezTo>
                      <a:pt x="43180" y="1767360"/>
                      <a:pt x="20320" y="1762280"/>
                      <a:pt x="0" y="1753390"/>
                    </a:cubicBezTo>
                    <a:cubicBezTo>
                      <a:pt x="26670" y="1781330"/>
                      <a:pt x="63500" y="1797840"/>
                      <a:pt x="104140" y="1797840"/>
                    </a:cubicBezTo>
                    <a:lnTo>
                      <a:pt x="1424940" y="1797840"/>
                    </a:lnTo>
                    <a:cubicBezTo>
                      <a:pt x="1504950" y="1797840"/>
                      <a:pt x="1570990" y="1731800"/>
                      <a:pt x="1570990" y="1651790"/>
                    </a:cubicBezTo>
                    <a:lnTo>
                      <a:pt x="1570990" y="95250"/>
                    </a:lnTo>
                    <a:cubicBezTo>
                      <a:pt x="1570990" y="58420"/>
                      <a:pt x="1557020" y="25400"/>
                      <a:pt x="1535430" y="0"/>
                    </a:cubicBezTo>
                    <a:cubicBezTo>
                      <a:pt x="1541780" y="16510"/>
                      <a:pt x="1544320" y="34290"/>
                      <a:pt x="1544320" y="52070"/>
                    </a:cubicBezTo>
                    <a:lnTo>
                      <a:pt x="1544320" y="1608610"/>
                    </a:lnTo>
                    <a:lnTo>
                      <a:pt x="1544320" y="1608610"/>
                    </a:lnTo>
                    <a:close/>
                  </a:path>
                </a:pathLst>
              </a:custGeom>
              <a:solidFill>
                <a:srgbClr val="E87B69"/>
              </a:solidFill>
            </p:spPr>
          </p:sp>
          <p:sp>
            <p:nvSpPr>
              <p:cNvPr id="37" name="Freeform 4">
                <a:extLst>
                  <a:ext uri="{FF2B5EF4-FFF2-40B4-BE49-F238E27FC236}">
                    <a16:creationId xmlns:a16="http://schemas.microsoft.com/office/drawing/2014/main" id="{381B1806-4847-61E2-81E9-8AD0A23597C1}"/>
                  </a:ext>
                </a:extLst>
              </p:cNvPr>
              <p:cNvSpPr/>
              <p:nvPr/>
            </p:nvSpPr>
            <p:spPr>
              <a:xfrm>
                <a:off x="-49277" y="279"/>
                <a:ext cx="1682041" cy="2022255"/>
              </a:xfrm>
              <a:custGeom>
                <a:avLst/>
                <a:gdLst/>
                <a:ahLst/>
                <a:cxnLst/>
                <a:rect l="l" t="t" r="r" b="b"/>
                <a:pathLst>
                  <a:path w="1610360" h="1848640">
                    <a:moveTo>
                      <a:pt x="146050" y="1848640"/>
                    </a:moveTo>
                    <a:lnTo>
                      <a:pt x="1464310" y="1848640"/>
                    </a:lnTo>
                    <a:cubicBezTo>
                      <a:pt x="1544320" y="1848640"/>
                      <a:pt x="1610360" y="1782600"/>
                      <a:pt x="1610360" y="1702590"/>
                    </a:cubicBezTo>
                    <a:lnTo>
                      <a:pt x="1610360" y="146050"/>
                    </a:lnTo>
                    <a:cubicBezTo>
                      <a:pt x="1610360" y="66040"/>
                      <a:pt x="1544320" y="0"/>
                      <a:pt x="1464310" y="0"/>
                    </a:cubicBezTo>
                    <a:lnTo>
                      <a:pt x="146050" y="0"/>
                    </a:lnTo>
                    <a:cubicBezTo>
                      <a:pt x="66040" y="0"/>
                      <a:pt x="0" y="66040"/>
                      <a:pt x="0" y="146050"/>
                    </a:cubicBezTo>
                    <a:lnTo>
                      <a:pt x="0" y="1702590"/>
                    </a:lnTo>
                    <a:cubicBezTo>
                      <a:pt x="0" y="1783870"/>
                      <a:pt x="66040" y="1848640"/>
                      <a:pt x="146050" y="18486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38" name="Freeform 5">
                <a:extLst>
                  <a:ext uri="{FF2B5EF4-FFF2-40B4-BE49-F238E27FC236}">
                    <a16:creationId xmlns:a16="http://schemas.microsoft.com/office/drawing/2014/main" id="{F8A37D8D-D612-5FF1-A51D-7AC17D0B8775}"/>
                  </a:ext>
                </a:extLst>
              </p:cNvPr>
              <p:cNvSpPr/>
              <p:nvPr/>
            </p:nvSpPr>
            <p:spPr>
              <a:xfrm>
                <a:off x="0" y="0"/>
                <a:ext cx="1812879" cy="2141244"/>
              </a:xfrm>
              <a:custGeom>
                <a:avLst/>
                <a:gdLst/>
                <a:ahLst/>
                <a:cxnLst/>
                <a:rect l="l" t="t" r="r" b="b"/>
                <a:pathLst>
                  <a:path w="1675130" h="1917220">
                    <a:moveTo>
                      <a:pt x="1611630" y="74930"/>
                    </a:moveTo>
                    <a:cubicBezTo>
                      <a:pt x="1583690" y="30480"/>
                      <a:pt x="1534160" y="0"/>
                      <a:pt x="1477010" y="0"/>
                    </a:cubicBezTo>
                    <a:lnTo>
                      <a:pt x="158750" y="0"/>
                    </a:lnTo>
                    <a:cubicBezTo>
                      <a:pt x="71120" y="0"/>
                      <a:pt x="0" y="71120"/>
                      <a:pt x="0" y="158750"/>
                    </a:cubicBezTo>
                    <a:lnTo>
                      <a:pt x="0" y="1715290"/>
                    </a:lnTo>
                    <a:cubicBezTo>
                      <a:pt x="0" y="1767360"/>
                      <a:pt x="25400" y="1813080"/>
                      <a:pt x="63500" y="1842290"/>
                    </a:cubicBezTo>
                    <a:cubicBezTo>
                      <a:pt x="91440" y="1886740"/>
                      <a:pt x="140970" y="1917220"/>
                      <a:pt x="198120" y="1917220"/>
                    </a:cubicBezTo>
                    <a:lnTo>
                      <a:pt x="1516380" y="1917220"/>
                    </a:lnTo>
                    <a:cubicBezTo>
                      <a:pt x="1604010" y="1917220"/>
                      <a:pt x="1675130" y="1846100"/>
                      <a:pt x="1675130" y="1758470"/>
                    </a:cubicBezTo>
                    <a:lnTo>
                      <a:pt x="1675130" y="201930"/>
                    </a:lnTo>
                    <a:cubicBezTo>
                      <a:pt x="1675130" y="149860"/>
                      <a:pt x="1649730" y="104140"/>
                      <a:pt x="1611630" y="74930"/>
                    </a:cubicBezTo>
                    <a:close/>
                    <a:moveTo>
                      <a:pt x="12700" y="1715290"/>
                    </a:moveTo>
                    <a:lnTo>
                      <a:pt x="12700" y="158750"/>
                    </a:lnTo>
                    <a:cubicBezTo>
                      <a:pt x="12700" y="78740"/>
                      <a:pt x="78740" y="12700"/>
                      <a:pt x="158750" y="12700"/>
                    </a:cubicBezTo>
                    <a:lnTo>
                      <a:pt x="1477010" y="12700"/>
                    </a:lnTo>
                    <a:cubicBezTo>
                      <a:pt x="1557020" y="12700"/>
                      <a:pt x="1623060" y="78740"/>
                      <a:pt x="1623060" y="158750"/>
                    </a:cubicBezTo>
                    <a:lnTo>
                      <a:pt x="1623060" y="1715290"/>
                    </a:lnTo>
                    <a:cubicBezTo>
                      <a:pt x="1623060" y="1795300"/>
                      <a:pt x="1557020" y="1861340"/>
                      <a:pt x="1477010" y="1861340"/>
                    </a:cubicBezTo>
                    <a:lnTo>
                      <a:pt x="158750" y="1861340"/>
                    </a:lnTo>
                    <a:cubicBezTo>
                      <a:pt x="78740" y="1861340"/>
                      <a:pt x="12700" y="1796570"/>
                      <a:pt x="12700" y="1715290"/>
                    </a:cubicBezTo>
                    <a:close/>
                    <a:moveTo>
                      <a:pt x="1663700" y="1758470"/>
                    </a:moveTo>
                    <a:cubicBezTo>
                      <a:pt x="1663700" y="1838480"/>
                      <a:pt x="1596390" y="1904520"/>
                      <a:pt x="1516380" y="1904520"/>
                    </a:cubicBezTo>
                    <a:lnTo>
                      <a:pt x="198120" y="1904520"/>
                    </a:lnTo>
                    <a:cubicBezTo>
                      <a:pt x="157480" y="1904520"/>
                      <a:pt x="120650" y="1888010"/>
                      <a:pt x="93980" y="1860070"/>
                    </a:cubicBezTo>
                    <a:cubicBezTo>
                      <a:pt x="114300" y="1868960"/>
                      <a:pt x="135890" y="1874040"/>
                      <a:pt x="160020" y="1874040"/>
                    </a:cubicBezTo>
                    <a:lnTo>
                      <a:pt x="1478280" y="1874040"/>
                    </a:lnTo>
                    <a:cubicBezTo>
                      <a:pt x="1565910" y="1874040"/>
                      <a:pt x="1637030" y="1802920"/>
                      <a:pt x="1637030" y="1715290"/>
                    </a:cubicBezTo>
                    <a:lnTo>
                      <a:pt x="1637030" y="158750"/>
                    </a:lnTo>
                    <a:cubicBezTo>
                      <a:pt x="1637030" y="140970"/>
                      <a:pt x="1633220" y="123190"/>
                      <a:pt x="1628140" y="106680"/>
                    </a:cubicBezTo>
                    <a:cubicBezTo>
                      <a:pt x="1649730" y="132080"/>
                      <a:pt x="1663700" y="165100"/>
                      <a:pt x="1663700" y="201930"/>
                    </a:cubicBezTo>
                    <a:lnTo>
                      <a:pt x="1663700" y="1758470"/>
                    </a:lnTo>
                    <a:cubicBezTo>
                      <a:pt x="1663700" y="1758470"/>
                      <a:pt x="1663700" y="1758470"/>
                      <a:pt x="1663700" y="175847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</p:sp>
        </p:grpSp>
        <p:pic>
          <p:nvPicPr>
            <p:cNvPr id="33" name="Picture 18">
              <a:extLst>
                <a:ext uri="{FF2B5EF4-FFF2-40B4-BE49-F238E27FC236}">
                  <a16:creationId xmlns:a16="http://schemas.microsoft.com/office/drawing/2014/main" id="{DC18CD2A-36E1-6140-1189-E32177F34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4805577" y="4308324"/>
              <a:ext cx="613584" cy="634344"/>
            </a:xfrm>
            <a:prstGeom prst="rect">
              <a:avLst/>
            </a:prstGeom>
          </p:spPr>
        </p:pic>
        <p:sp>
          <p:nvSpPr>
            <p:cNvPr id="34" name="TextBox 21">
              <a:extLst>
                <a:ext uri="{FF2B5EF4-FFF2-40B4-BE49-F238E27FC236}">
                  <a16:creationId xmlns:a16="http://schemas.microsoft.com/office/drawing/2014/main" id="{BF8FA408-DD8D-7FF8-D39F-8246D1E4E2F7}"/>
                </a:ext>
              </a:extLst>
            </p:cNvPr>
            <p:cNvSpPr txBox="1"/>
            <p:nvPr/>
          </p:nvSpPr>
          <p:spPr>
            <a:xfrm>
              <a:off x="3905163" y="5214937"/>
              <a:ext cx="2234227" cy="5492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r>
                <a:rPr lang="en-US" sz="5400" b="1" dirty="0">
                  <a:latin typeface="+mj-lt"/>
                </a:rPr>
                <a:t>02</a:t>
              </a:r>
              <a:endParaRPr lang="en-US" sz="6000" b="1" dirty="0">
                <a:latin typeface="+mj-lt"/>
              </a:endParaRPr>
            </a:p>
          </p:txBody>
        </p:sp>
        <p:sp>
          <p:nvSpPr>
            <p:cNvPr id="35" name="TextBox 23">
              <a:extLst>
                <a:ext uri="{FF2B5EF4-FFF2-40B4-BE49-F238E27FC236}">
                  <a16:creationId xmlns:a16="http://schemas.microsoft.com/office/drawing/2014/main" id="{7D382221-64E2-79BD-1537-0B9B43B436F5}"/>
                </a:ext>
              </a:extLst>
            </p:cNvPr>
            <p:cNvSpPr txBox="1"/>
            <p:nvPr/>
          </p:nvSpPr>
          <p:spPr>
            <a:xfrm>
              <a:off x="2805139" y="6285174"/>
              <a:ext cx="4457925" cy="16193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ct val="0"/>
                </a:spcBef>
              </a:pP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Hoàn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thành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tập trong SBT</a:t>
              </a:r>
              <a:r>
                <a:rPr lang="en-US" sz="4400" dirty="0">
                  <a:solidFill>
                    <a:srgbClr val="E87B6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908E7B4-1CFA-4989-3FBD-57CEC611D223}"/>
              </a:ext>
            </a:extLst>
          </p:cNvPr>
          <p:cNvGrpSpPr/>
          <p:nvPr/>
        </p:nvGrpSpPr>
        <p:grpSpPr>
          <a:xfrm>
            <a:off x="12224721" y="3315049"/>
            <a:ext cx="5299610" cy="6664164"/>
            <a:chOff x="2570309" y="3635349"/>
            <a:chExt cx="4924345" cy="5662373"/>
          </a:xfrm>
        </p:grpSpPr>
        <p:grpSp>
          <p:nvGrpSpPr>
            <p:cNvPr id="40" name="Group 2">
              <a:extLst>
                <a:ext uri="{FF2B5EF4-FFF2-40B4-BE49-F238E27FC236}">
                  <a16:creationId xmlns:a16="http://schemas.microsoft.com/office/drawing/2014/main" id="{B4D39B1B-EC8B-5723-54CA-0B924CC91F78}"/>
                </a:ext>
              </a:extLst>
            </p:cNvPr>
            <p:cNvGrpSpPr/>
            <p:nvPr/>
          </p:nvGrpSpPr>
          <p:grpSpPr>
            <a:xfrm>
              <a:off x="2570309" y="3635349"/>
              <a:ext cx="4924345" cy="5662373"/>
              <a:chOff x="-49277" y="0"/>
              <a:chExt cx="1862156" cy="2141244"/>
            </a:xfrm>
          </p:grpSpPr>
          <p:sp>
            <p:nvSpPr>
              <p:cNvPr id="44" name="Freeform 3">
                <a:extLst>
                  <a:ext uri="{FF2B5EF4-FFF2-40B4-BE49-F238E27FC236}">
                    <a16:creationId xmlns:a16="http://schemas.microsoft.com/office/drawing/2014/main" id="{4AE30FD9-1A05-4CB4-EB98-CD7239DF5D2E}"/>
                  </a:ext>
                </a:extLst>
              </p:cNvPr>
              <p:cNvSpPr/>
              <p:nvPr/>
            </p:nvSpPr>
            <p:spPr>
              <a:xfrm>
                <a:off x="92710" y="106680"/>
                <a:ext cx="1685778" cy="1943229"/>
              </a:xfrm>
              <a:custGeom>
                <a:avLst/>
                <a:gdLst/>
                <a:ahLst/>
                <a:cxnLst/>
                <a:rect l="l" t="t" r="r" b="b"/>
                <a:pathLst>
                  <a:path w="1570990" h="1797840">
                    <a:moveTo>
                      <a:pt x="1544320" y="1608610"/>
                    </a:moveTo>
                    <a:cubicBezTo>
                      <a:pt x="1544320" y="1696240"/>
                      <a:pt x="1468120" y="1767360"/>
                      <a:pt x="1386840" y="1767360"/>
                    </a:cubicBezTo>
                    <a:lnTo>
                      <a:pt x="66040" y="1767360"/>
                    </a:lnTo>
                    <a:cubicBezTo>
                      <a:pt x="43180" y="1767360"/>
                      <a:pt x="20320" y="1762280"/>
                      <a:pt x="0" y="1753390"/>
                    </a:cubicBezTo>
                    <a:cubicBezTo>
                      <a:pt x="26670" y="1781330"/>
                      <a:pt x="63500" y="1797840"/>
                      <a:pt x="104140" y="1797840"/>
                    </a:cubicBezTo>
                    <a:lnTo>
                      <a:pt x="1424940" y="1797840"/>
                    </a:lnTo>
                    <a:cubicBezTo>
                      <a:pt x="1504950" y="1797840"/>
                      <a:pt x="1570990" y="1731800"/>
                      <a:pt x="1570990" y="1651790"/>
                    </a:cubicBezTo>
                    <a:lnTo>
                      <a:pt x="1570990" y="95250"/>
                    </a:lnTo>
                    <a:cubicBezTo>
                      <a:pt x="1570990" y="58420"/>
                      <a:pt x="1557020" y="25400"/>
                      <a:pt x="1535430" y="0"/>
                    </a:cubicBezTo>
                    <a:cubicBezTo>
                      <a:pt x="1541780" y="16510"/>
                      <a:pt x="1544320" y="34290"/>
                      <a:pt x="1544320" y="52070"/>
                    </a:cubicBezTo>
                    <a:lnTo>
                      <a:pt x="1544320" y="1608610"/>
                    </a:lnTo>
                    <a:lnTo>
                      <a:pt x="1544320" y="1608610"/>
                    </a:lnTo>
                    <a:close/>
                  </a:path>
                </a:pathLst>
              </a:custGeom>
              <a:solidFill>
                <a:srgbClr val="E87B69"/>
              </a:solidFill>
            </p:spPr>
          </p:sp>
          <p:sp>
            <p:nvSpPr>
              <p:cNvPr id="45" name="Freeform 4">
                <a:extLst>
                  <a:ext uri="{FF2B5EF4-FFF2-40B4-BE49-F238E27FC236}">
                    <a16:creationId xmlns:a16="http://schemas.microsoft.com/office/drawing/2014/main" id="{CD657D32-B4E7-F834-63F7-108EBD77B123}"/>
                  </a:ext>
                </a:extLst>
              </p:cNvPr>
              <p:cNvSpPr/>
              <p:nvPr/>
            </p:nvSpPr>
            <p:spPr>
              <a:xfrm>
                <a:off x="-49277" y="279"/>
                <a:ext cx="1682041" cy="2022255"/>
              </a:xfrm>
              <a:custGeom>
                <a:avLst/>
                <a:gdLst/>
                <a:ahLst/>
                <a:cxnLst/>
                <a:rect l="l" t="t" r="r" b="b"/>
                <a:pathLst>
                  <a:path w="1610360" h="1848640">
                    <a:moveTo>
                      <a:pt x="146050" y="1848640"/>
                    </a:moveTo>
                    <a:lnTo>
                      <a:pt x="1464310" y="1848640"/>
                    </a:lnTo>
                    <a:cubicBezTo>
                      <a:pt x="1544320" y="1848640"/>
                      <a:pt x="1610360" y="1782600"/>
                      <a:pt x="1610360" y="1702590"/>
                    </a:cubicBezTo>
                    <a:lnTo>
                      <a:pt x="1610360" y="146050"/>
                    </a:lnTo>
                    <a:cubicBezTo>
                      <a:pt x="1610360" y="66040"/>
                      <a:pt x="1544320" y="0"/>
                      <a:pt x="1464310" y="0"/>
                    </a:cubicBezTo>
                    <a:lnTo>
                      <a:pt x="146050" y="0"/>
                    </a:lnTo>
                    <a:cubicBezTo>
                      <a:pt x="66040" y="0"/>
                      <a:pt x="0" y="66040"/>
                      <a:pt x="0" y="146050"/>
                    </a:cubicBezTo>
                    <a:lnTo>
                      <a:pt x="0" y="1702590"/>
                    </a:lnTo>
                    <a:cubicBezTo>
                      <a:pt x="0" y="1783870"/>
                      <a:pt x="66040" y="1848640"/>
                      <a:pt x="146050" y="184864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46" name="Freeform 5">
                <a:extLst>
                  <a:ext uri="{FF2B5EF4-FFF2-40B4-BE49-F238E27FC236}">
                    <a16:creationId xmlns:a16="http://schemas.microsoft.com/office/drawing/2014/main" id="{CB444518-A32C-43B4-930E-66026FA7C66B}"/>
                  </a:ext>
                </a:extLst>
              </p:cNvPr>
              <p:cNvSpPr/>
              <p:nvPr/>
            </p:nvSpPr>
            <p:spPr>
              <a:xfrm>
                <a:off x="0" y="0"/>
                <a:ext cx="1812879" cy="2141244"/>
              </a:xfrm>
              <a:custGeom>
                <a:avLst/>
                <a:gdLst/>
                <a:ahLst/>
                <a:cxnLst/>
                <a:rect l="l" t="t" r="r" b="b"/>
                <a:pathLst>
                  <a:path w="1675130" h="1917220">
                    <a:moveTo>
                      <a:pt x="1611630" y="74930"/>
                    </a:moveTo>
                    <a:cubicBezTo>
                      <a:pt x="1583690" y="30480"/>
                      <a:pt x="1534160" y="0"/>
                      <a:pt x="1477010" y="0"/>
                    </a:cubicBezTo>
                    <a:lnTo>
                      <a:pt x="158750" y="0"/>
                    </a:lnTo>
                    <a:cubicBezTo>
                      <a:pt x="71120" y="0"/>
                      <a:pt x="0" y="71120"/>
                      <a:pt x="0" y="158750"/>
                    </a:cubicBezTo>
                    <a:lnTo>
                      <a:pt x="0" y="1715290"/>
                    </a:lnTo>
                    <a:cubicBezTo>
                      <a:pt x="0" y="1767360"/>
                      <a:pt x="25400" y="1813080"/>
                      <a:pt x="63500" y="1842290"/>
                    </a:cubicBezTo>
                    <a:cubicBezTo>
                      <a:pt x="91440" y="1886740"/>
                      <a:pt x="140970" y="1917220"/>
                      <a:pt x="198120" y="1917220"/>
                    </a:cubicBezTo>
                    <a:lnTo>
                      <a:pt x="1516380" y="1917220"/>
                    </a:lnTo>
                    <a:cubicBezTo>
                      <a:pt x="1604010" y="1917220"/>
                      <a:pt x="1675130" y="1846100"/>
                      <a:pt x="1675130" y="1758470"/>
                    </a:cubicBezTo>
                    <a:lnTo>
                      <a:pt x="1675130" y="201930"/>
                    </a:lnTo>
                    <a:cubicBezTo>
                      <a:pt x="1675130" y="149860"/>
                      <a:pt x="1649730" y="104140"/>
                      <a:pt x="1611630" y="74930"/>
                    </a:cubicBezTo>
                    <a:close/>
                    <a:moveTo>
                      <a:pt x="12700" y="1715290"/>
                    </a:moveTo>
                    <a:lnTo>
                      <a:pt x="12700" y="158750"/>
                    </a:lnTo>
                    <a:cubicBezTo>
                      <a:pt x="12700" y="78740"/>
                      <a:pt x="78740" y="12700"/>
                      <a:pt x="158750" y="12700"/>
                    </a:cubicBezTo>
                    <a:lnTo>
                      <a:pt x="1477010" y="12700"/>
                    </a:lnTo>
                    <a:cubicBezTo>
                      <a:pt x="1557020" y="12700"/>
                      <a:pt x="1623060" y="78740"/>
                      <a:pt x="1623060" y="158750"/>
                    </a:cubicBezTo>
                    <a:lnTo>
                      <a:pt x="1623060" y="1715290"/>
                    </a:lnTo>
                    <a:cubicBezTo>
                      <a:pt x="1623060" y="1795300"/>
                      <a:pt x="1557020" y="1861340"/>
                      <a:pt x="1477010" y="1861340"/>
                    </a:cubicBezTo>
                    <a:lnTo>
                      <a:pt x="158750" y="1861340"/>
                    </a:lnTo>
                    <a:cubicBezTo>
                      <a:pt x="78740" y="1861340"/>
                      <a:pt x="12700" y="1796570"/>
                      <a:pt x="12700" y="1715290"/>
                    </a:cubicBezTo>
                    <a:close/>
                    <a:moveTo>
                      <a:pt x="1663700" y="1758470"/>
                    </a:moveTo>
                    <a:cubicBezTo>
                      <a:pt x="1663700" y="1838480"/>
                      <a:pt x="1596390" y="1904520"/>
                      <a:pt x="1516380" y="1904520"/>
                    </a:cubicBezTo>
                    <a:lnTo>
                      <a:pt x="198120" y="1904520"/>
                    </a:lnTo>
                    <a:cubicBezTo>
                      <a:pt x="157480" y="1904520"/>
                      <a:pt x="120650" y="1888010"/>
                      <a:pt x="93980" y="1860070"/>
                    </a:cubicBezTo>
                    <a:cubicBezTo>
                      <a:pt x="114300" y="1868960"/>
                      <a:pt x="135890" y="1874040"/>
                      <a:pt x="160020" y="1874040"/>
                    </a:cubicBezTo>
                    <a:lnTo>
                      <a:pt x="1478280" y="1874040"/>
                    </a:lnTo>
                    <a:cubicBezTo>
                      <a:pt x="1565910" y="1874040"/>
                      <a:pt x="1637030" y="1802920"/>
                      <a:pt x="1637030" y="1715290"/>
                    </a:cubicBezTo>
                    <a:lnTo>
                      <a:pt x="1637030" y="158750"/>
                    </a:lnTo>
                    <a:cubicBezTo>
                      <a:pt x="1637030" y="140970"/>
                      <a:pt x="1633220" y="123190"/>
                      <a:pt x="1628140" y="106680"/>
                    </a:cubicBezTo>
                    <a:cubicBezTo>
                      <a:pt x="1649730" y="132080"/>
                      <a:pt x="1663700" y="165100"/>
                      <a:pt x="1663700" y="201930"/>
                    </a:cubicBezTo>
                    <a:lnTo>
                      <a:pt x="1663700" y="1758470"/>
                    </a:lnTo>
                    <a:cubicBezTo>
                      <a:pt x="1663700" y="1758470"/>
                      <a:pt x="1663700" y="1758470"/>
                      <a:pt x="1663700" y="175847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</p:sp>
        </p:grpSp>
        <p:pic>
          <p:nvPicPr>
            <p:cNvPr id="41" name="Picture 18">
              <a:extLst>
                <a:ext uri="{FF2B5EF4-FFF2-40B4-BE49-F238E27FC236}">
                  <a16:creationId xmlns:a16="http://schemas.microsoft.com/office/drawing/2014/main" id="{0F88906C-8C62-0E59-76E1-7FEA5305F9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4805577" y="4308324"/>
              <a:ext cx="613584" cy="634344"/>
            </a:xfrm>
            <a:prstGeom prst="rect">
              <a:avLst/>
            </a:prstGeom>
          </p:spPr>
        </p:pic>
        <p:sp>
          <p:nvSpPr>
            <p:cNvPr id="42" name="TextBox 21">
              <a:extLst>
                <a:ext uri="{FF2B5EF4-FFF2-40B4-BE49-F238E27FC236}">
                  <a16:creationId xmlns:a16="http://schemas.microsoft.com/office/drawing/2014/main" id="{1CDD8CE2-6319-6D63-0D51-1E113DC2DBB3}"/>
                </a:ext>
              </a:extLst>
            </p:cNvPr>
            <p:cNvSpPr txBox="1"/>
            <p:nvPr/>
          </p:nvSpPr>
          <p:spPr>
            <a:xfrm>
              <a:off x="3905163" y="5214937"/>
              <a:ext cx="2234227" cy="5492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r>
                <a:rPr lang="en-US" sz="5400" b="1" dirty="0">
                  <a:latin typeface="+mj-lt"/>
                </a:rPr>
                <a:t>03</a:t>
              </a:r>
              <a:endParaRPr lang="en-US" sz="6000" b="1" dirty="0">
                <a:latin typeface="+mj-lt"/>
              </a:endParaRPr>
            </a:p>
          </p:txBody>
        </p:sp>
        <p:sp>
          <p:nvSpPr>
            <p:cNvPr id="43" name="TextBox 23">
              <a:extLst>
                <a:ext uri="{FF2B5EF4-FFF2-40B4-BE49-F238E27FC236}">
                  <a16:creationId xmlns:a16="http://schemas.microsoft.com/office/drawing/2014/main" id="{AE196C1C-53FE-816A-93B2-860C4E6BFC35}"/>
                </a:ext>
              </a:extLst>
            </p:cNvPr>
            <p:cNvSpPr txBox="1"/>
            <p:nvPr/>
          </p:nvSpPr>
          <p:spPr>
            <a:xfrm>
              <a:off x="3716953" y="6285174"/>
              <a:ext cx="2761366" cy="16193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ct val="0"/>
                </a:spcBef>
              </a:pP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Chuẩn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mới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7834025" y="7166957"/>
            <a:ext cx="2619950" cy="514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Fredoka One"/>
              </a:rPr>
              <a:t>Join Now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412542" y="-63763"/>
            <a:ext cx="3830964" cy="315532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758304" y="723900"/>
            <a:ext cx="3799120" cy="339071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685800" y="7139298"/>
            <a:ext cx="3830964" cy="315532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6356957"/>
            <a:ext cx="3799120" cy="33907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EFB7B3-4AC4-E3FF-BCC6-719BB9372684}"/>
              </a:ext>
            </a:extLst>
          </p:cNvPr>
          <p:cNvSpPr txBox="1"/>
          <p:nvPr/>
        </p:nvSpPr>
        <p:spPr>
          <a:xfrm>
            <a:off x="1630136" y="2702918"/>
            <a:ext cx="15027728" cy="355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</a:t>
            </a:r>
          </a:p>
          <a:p>
            <a:pPr algn="ctr">
              <a:lnSpc>
                <a:spcPct val="150000"/>
              </a:lnSpc>
            </a:pPr>
            <a:r>
              <a:rPr lang="en-US" sz="8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 LẮNG NGHE BÀI GIẢNG!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9"/>
              <p:cNvSpPr txBox="1"/>
              <p:nvPr/>
            </p:nvSpPr>
            <p:spPr>
              <a:xfrm>
                <a:off x="3162300" y="1004571"/>
                <a:ext cx="11963400" cy="443358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54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Trả</a:t>
                </a:r>
                <a:r>
                  <a:rPr lang="en-US" sz="5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lời</a:t>
                </a:r>
                <a:r>
                  <a:rPr lang="en-US" sz="5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685800" indent="-685800" algn="just">
                  <a:lnSpc>
                    <a:spcPct val="150000"/>
                  </a:lnSpc>
                  <a:spcBef>
                    <a:spcPct val="0"/>
                  </a:spcBef>
                  <a:buFont typeface="Symbol" panose="05050102010706020507" pitchFamily="18" charset="2"/>
                  <a:buChar char="-"/>
                </a:pP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mỗi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đỉnh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chung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bằng 180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độ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685800" indent="-685800" algn="just">
                  <a:lnSpc>
                    <a:spcPct val="150000"/>
                  </a:lnSpc>
                  <a:spcBef>
                    <a:spcPct val="0"/>
                  </a:spcBef>
                  <a:buFont typeface="Symbol" panose="05050102010706020507" pitchFamily="18" charset="2"/>
                  <a:buChar char="-"/>
                </a:pP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Ba điểm </a:t>
                </a:r>
                <a14:m>
                  <m:oMath xmlns:m="http://schemas.openxmlformats.org/officeDocument/2006/math">
                    <m:r>
                      <a:rPr lang="en-US" sz="4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hàng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300" y="1004571"/>
                <a:ext cx="11963400" cy="4433586"/>
              </a:xfrm>
              <a:prstGeom prst="rect">
                <a:avLst/>
              </a:prstGeom>
              <a:blipFill>
                <a:blip r:embed="rId2"/>
                <a:stretch>
                  <a:fillRect l="-3160" r="-3109" b="-75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-1224021" y="8208243"/>
            <a:ext cx="2922023" cy="240668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931422" y="7705163"/>
            <a:ext cx="2922022" cy="2607905"/>
          </a:xfrm>
          <a:prstGeom prst="rect">
            <a:avLst/>
          </a:prstGeom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6E98340B-B977-8AFD-7E42-3F26C34DBE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9546" y="6237791"/>
            <a:ext cx="12768907" cy="293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3777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832353" y="7680610"/>
            <a:ext cx="3830964" cy="315532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311674" y="571500"/>
            <a:ext cx="11664650" cy="3465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D150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IV. TAM GIÁC BẰNG NHAU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215584" y="4344480"/>
            <a:ext cx="13856829" cy="38116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8800" b="1" dirty="0">
                <a:latin typeface="Arial" panose="020B0604020202020204" pitchFamily="34" charset="0"/>
                <a:cs typeface="Arial" panose="020B0604020202020204" pitchFamily="34" charset="0"/>
              </a:rPr>
              <a:t>BÀI 12: TỔNG CÁC GÓC TRONG MỘT TAM GIÁC</a:t>
            </a:r>
          </a:p>
        </p:txBody>
      </p:sp>
      <p:grpSp>
        <p:nvGrpSpPr>
          <p:cNvPr id="9" name="Group 13">
            <a:extLst>
              <a:ext uri="{FF2B5EF4-FFF2-40B4-BE49-F238E27FC236}">
                <a16:creationId xmlns:a16="http://schemas.microsoft.com/office/drawing/2014/main" id="{442352C3-A37C-4D85-8CC6-91BFE6D0B618}"/>
              </a:ext>
            </a:extLst>
          </p:cNvPr>
          <p:cNvGrpSpPr/>
          <p:nvPr/>
        </p:nvGrpSpPr>
        <p:grpSpPr>
          <a:xfrm rot="3656826">
            <a:off x="-144" y="5090338"/>
            <a:ext cx="1675805" cy="2554780"/>
            <a:chOff x="0" y="0"/>
            <a:chExt cx="2234407" cy="3406373"/>
          </a:xfrm>
        </p:grpSpPr>
        <p:sp>
          <p:nvSpPr>
            <p:cNvPr id="10" name="AutoShape 14">
              <a:extLst>
                <a:ext uri="{FF2B5EF4-FFF2-40B4-BE49-F238E27FC236}">
                  <a16:creationId xmlns:a16="http://schemas.microsoft.com/office/drawing/2014/main" id="{90C27B8A-79B9-2C31-FF69-FD08044ECAD6}"/>
                </a:ext>
              </a:extLst>
            </p:cNvPr>
            <p:cNvSpPr/>
            <p:nvPr/>
          </p:nvSpPr>
          <p:spPr>
            <a:xfrm rot="-1658072">
              <a:off x="786468" y="-16978"/>
              <a:ext cx="661472" cy="3440330"/>
            </a:xfrm>
            <a:prstGeom prst="rect">
              <a:avLst/>
            </a:prstGeom>
            <a:solidFill>
              <a:srgbClr val="FFFFFF"/>
            </a:solidFill>
          </p:spPr>
        </p:sp>
        <p:pic>
          <p:nvPicPr>
            <p:cNvPr id="11" name="Picture 15">
              <a:extLst>
                <a:ext uri="{FF2B5EF4-FFF2-40B4-BE49-F238E27FC236}">
                  <a16:creationId xmlns:a16="http://schemas.microsoft.com/office/drawing/2014/main" id="{921AC8C7-311A-92DE-0F1E-79F8B2B09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653469">
              <a:off x="763165" y="-33210"/>
              <a:ext cx="708077" cy="3472794"/>
            </a:xfrm>
            <a:prstGeom prst="rect">
              <a:avLst/>
            </a:prstGeom>
          </p:spPr>
        </p:pic>
      </p:grpSp>
      <p:pic>
        <p:nvPicPr>
          <p:cNvPr id="12" name="Picture 16">
            <a:extLst>
              <a:ext uri="{FF2B5EF4-FFF2-40B4-BE49-F238E27FC236}">
                <a16:creationId xmlns:a16="http://schemas.microsoft.com/office/drawing/2014/main" id="{773E74A0-35B6-25D4-EAD6-6477489C9B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48763">
            <a:off x="2005632" y="8871607"/>
            <a:ext cx="2480634" cy="1479409"/>
          </a:xfrm>
          <a:prstGeom prst="rect">
            <a:avLst/>
          </a:prstGeom>
        </p:spPr>
      </p:pic>
      <p:grpSp>
        <p:nvGrpSpPr>
          <p:cNvPr id="13" name="Group 19">
            <a:extLst>
              <a:ext uri="{FF2B5EF4-FFF2-40B4-BE49-F238E27FC236}">
                <a16:creationId xmlns:a16="http://schemas.microsoft.com/office/drawing/2014/main" id="{54BEC037-0BE8-5D5D-7657-14A12D1342EC}"/>
              </a:ext>
            </a:extLst>
          </p:cNvPr>
          <p:cNvGrpSpPr/>
          <p:nvPr/>
        </p:nvGrpSpPr>
        <p:grpSpPr>
          <a:xfrm rot="-1386098">
            <a:off x="14150601" y="190038"/>
            <a:ext cx="2165395" cy="1104197"/>
            <a:chOff x="0" y="0"/>
            <a:chExt cx="2887194" cy="1472263"/>
          </a:xfrm>
        </p:grpSpPr>
        <p:pic>
          <p:nvPicPr>
            <p:cNvPr id="14" name="Picture 20">
              <a:extLst>
                <a:ext uri="{FF2B5EF4-FFF2-40B4-BE49-F238E27FC236}">
                  <a16:creationId xmlns:a16="http://schemas.microsoft.com/office/drawing/2014/main" id="{E3194EF7-8FFD-2E99-94EA-47B8B9868B5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33912" y="20101"/>
              <a:ext cx="2819370" cy="1409685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36458908-EC71-E3E2-72DB-B58C5BD75E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887194" cy="1472263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029936" y="1292403"/>
            <a:ext cx="10228127" cy="11760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600" b="1" dirty="0">
                <a:solidFill>
                  <a:srgbClr val="D150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81A0E3-357C-EB9F-F9F8-D5A2DB29A604}"/>
              </a:ext>
            </a:extLst>
          </p:cNvPr>
          <p:cNvGrpSpPr/>
          <p:nvPr/>
        </p:nvGrpSpPr>
        <p:grpSpPr>
          <a:xfrm>
            <a:off x="1523654" y="3582942"/>
            <a:ext cx="16095045" cy="2229815"/>
            <a:chOff x="3335806" y="3518945"/>
            <a:chExt cx="10608794" cy="1776955"/>
          </a:xfrm>
        </p:grpSpPr>
        <p:grpSp>
          <p:nvGrpSpPr>
            <p:cNvPr id="3" name="Group 3"/>
            <p:cNvGrpSpPr/>
            <p:nvPr/>
          </p:nvGrpSpPr>
          <p:grpSpPr>
            <a:xfrm>
              <a:off x="4178922" y="3590004"/>
              <a:ext cx="9765678" cy="1705896"/>
              <a:chOff x="0" y="0"/>
              <a:chExt cx="3891796" cy="191389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3891796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3891796" h="1913890">
                    <a:moveTo>
                      <a:pt x="3767336" y="1913890"/>
                    </a:moveTo>
                    <a:lnTo>
                      <a:pt x="124460" y="1913890"/>
                    </a:lnTo>
                    <a:cubicBezTo>
                      <a:pt x="55880" y="1913890"/>
                      <a:pt x="0" y="1858010"/>
                      <a:pt x="0" y="178943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767336" y="0"/>
                    </a:lnTo>
                    <a:cubicBezTo>
                      <a:pt x="3835916" y="0"/>
                      <a:pt x="3891796" y="55880"/>
                      <a:pt x="3891796" y="124460"/>
                    </a:cubicBezTo>
                    <a:lnTo>
                      <a:pt x="3891796" y="1789430"/>
                    </a:lnTo>
                    <a:cubicBezTo>
                      <a:pt x="3891796" y="1858010"/>
                      <a:pt x="3835916" y="1913890"/>
                      <a:pt x="3767336" y="1913890"/>
                    </a:cubicBezTo>
                    <a:close/>
                  </a:path>
                </a:pathLst>
              </a:custGeom>
              <a:solidFill>
                <a:srgbClr val="F2DA66"/>
              </a:solidFill>
            </p:spPr>
          </p:sp>
        </p:grpSp>
        <p:grpSp>
          <p:nvGrpSpPr>
            <p:cNvPr id="5" name="Group 5"/>
            <p:cNvGrpSpPr>
              <a:grpSpLocks noChangeAspect="1"/>
            </p:cNvGrpSpPr>
            <p:nvPr/>
          </p:nvGrpSpPr>
          <p:grpSpPr>
            <a:xfrm>
              <a:off x="3335806" y="3518945"/>
              <a:ext cx="1474226" cy="1705896"/>
              <a:chOff x="-1161996" y="-1662691"/>
              <a:chExt cx="7576776" cy="876743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1161996" y="-1662691"/>
                <a:ext cx="7576776" cy="8767436"/>
              </a:xfrm>
              <a:custGeom>
                <a:avLst/>
                <a:gdLst/>
                <a:ahLst/>
                <a:cxnLst/>
                <a:rect l="l" t="t" r="r" b="b"/>
                <a:pathLst>
                  <a:path w="6487160" h="6352540">
                    <a:moveTo>
                      <a:pt x="6322060" y="3176270"/>
                    </a:moveTo>
                    <a:cubicBezTo>
                      <a:pt x="6322060" y="2844800"/>
                      <a:pt x="6487160" y="2493010"/>
                      <a:pt x="6385560" y="2194560"/>
                    </a:cubicBezTo>
                    <a:cubicBezTo>
                      <a:pt x="6281420" y="1884680"/>
                      <a:pt x="5928360" y="1694180"/>
                      <a:pt x="5734050" y="1436370"/>
                    </a:cubicBezTo>
                    <a:cubicBezTo>
                      <a:pt x="5537200" y="1176020"/>
                      <a:pt x="5455920" y="796290"/>
                      <a:pt x="5185410" y="607060"/>
                    </a:cubicBezTo>
                    <a:cubicBezTo>
                      <a:pt x="4917440" y="420370"/>
                      <a:pt x="4517390" y="462280"/>
                      <a:pt x="4196080" y="360680"/>
                    </a:cubicBezTo>
                    <a:cubicBezTo>
                      <a:pt x="3884930" y="264160"/>
                      <a:pt x="3589020" y="0"/>
                      <a:pt x="3244850" y="0"/>
                    </a:cubicBezTo>
                    <a:cubicBezTo>
                      <a:pt x="2900680" y="0"/>
                      <a:pt x="2603500" y="262890"/>
                      <a:pt x="2293620" y="360680"/>
                    </a:cubicBezTo>
                    <a:cubicBezTo>
                      <a:pt x="1972310" y="461010"/>
                      <a:pt x="1570990" y="419100"/>
                      <a:pt x="1303020" y="607060"/>
                    </a:cubicBezTo>
                    <a:cubicBezTo>
                      <a:pt x="1032510" y="796290"/>
                      <a:pt x="951230" y="1176020"/>
                      <a:pt x="754380" y="1436370"/>
                    </a:cubicBezTo>
                    <a:cubicBezTo>
                      <a:pt x="558800" y="1694180"/>
                      <a:pt x="207010" y="1884680"/>
                      <a:pt x="101600" y="2194560"/>
                    </a:cubicBezTo>
                    <a:cubicBezTo>
                      <a:pt x="1270" y="2493010"/>
                      <a:pt x="165100" y="2844800"/>
                      <a:pt x="165100" y="3176270"/>
                    </a:cubicBezTo>
                    <a:cubicBezTo>
                      <a:pt x="165100" y="3507740"/>
                      <a:pt x="0" y="3859530"/>
                      <a:pt x="101600" y="4157980"/>
                    </a:cubicBezTo>
                    <a:cubicBezTo>
                      <a:pt x="205740" y="4467860"/>
                      <a:pt x="558800" y="4658360"/>
                      <a:pt x="753110" y="4916170"/>
                    </a:cubicBezTo>
                    <a:cubicBezTo>
                      <a:pt x="949960" y="5176520"/>
                      <a:pt x="1031240" y="5556250"/>
                      <a:pt x="1301750" y="5745480"/>
                    </a:cubicBezTo>
                    <a:cubicBezTo>
                      <a:pt x="1569720" y="5933440"/>
                      <a:pt x="1969770" y="5891530"/>
                      <a:pt x="2292350" y="5991860"/>
                    </a:cubicBezTo>
                    <a:cubicBezTo>
                      <a:pt x="2603500" y="6088380"/>
                      <a:pt x="2899410" y="6352540"/>
                      <a:pt x="3243580" y="6352540"/>
                    </a:cubicBezTo>
                    <a:cubicBezTo>
                      <a:pt x="3587750" y="6352540"/>
                      <a:pt x="3884930" y="6089650"/>
                      <a:pt x="4194810" y="5991860"/>
                    </a:cubicBezTo>
                    <a:cubicBezTo>
                      <a:pt x="4516120" y="5891530"/>
                      <a:pt x="4917440" y="5933440"/>
                      <a:pt x="5185410" y="5745480"/>
                    </a:cubicBezTo>
                    <a:cubicBezTo>
                      <a:pt x="5455920" y="5556250"/>
                      <a:pt x="5537200" y="5176520"/>
                      <a:pt x="5734050" y="4916170"/>
                    </a:cubicBezTo>
                    <a:cubicBezTo>
                      <a:pt x="5929630" y="4658360"/>
                      <a:pt x="6281420" y="4467860"/>
                      <a:pt x="6385560" y="4157980"/>
                    </a:cubicBezTo>
                    <a:cubicBezTo>
                      <a:pt x="6487160" y="3858260"/>
                      <a:pt x="6322060" y="3506470"/>
                      <a:pt x="6322060" y="317627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</p:sp>
        </p:grpSp>
        <p:sp>
          <p:nvSpPr>
            <p:cNvPr id="7" name="TextBox 7"/>
            <p:cNvSpPr txBox="1"/>
            <p:nvPr/>
          </p:nvSpPr>
          <p:spPr>
            <a:xfrm>
              <a:off x="4810032" y="4221987"/>
              <a:ext cx="9134568" cy="51516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4900"/>
                </a:lnSpc>
                <a:spcBef>
                  <a:spcPct val="0"/>
                </a:spcBef>
              </a:pP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Tổng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 trong một tam </a:t>
              </a: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giác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532277" y="4251879"/>
              <a:ext cx="962200" cy="5151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r>
                <a:rPr lang="en-US" sz="6000" b="1" dirty="0">
                  <a:solidFill>
                    <a:srgbClr val="F2DA66"/>
                  </a:solidFill>
                  <a:latin typeface="+mj-lt"/>
                </a:rPr>
                <a:t>01</a:t>
              </a:r>
              <a:endParaRPr lang="en-US" sz="5400" b="1" dirty="0">
                <a:solidFill>
                  <a:srgbClr val="F2DA66"/>
                </a:solidFill>
                <a:latin typeface="+mj-lt"/>
              </a:endParaRP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468600" y="-1105456"/>
            <a:ext cx="3830964" cy="315532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832353" y="7680610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388440" y="-190815"/>
            <a:ext cx="3799120" cy="339071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062848" y="5867556"/>
            <a:ext cx="3799120" cy="339071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845DC059-46EB-CC76-E5C4-F0D663784544}"/>
              </a:ext>
            </a:extLst>
          </p:cNvPr>
          <p:cNvGrpSpPr/>
          <p:nvPr/>
        </p:nvGrpSpPr>
        <p:grpSpPr>
          <a:xfrm>
            <a:off x="1621807" y="6472037"/>
            <a:ext cx="15996892" cy="2377551"/>
            <a:chOff x="4118535" y="6495422"/>
            <a:chExt cx="10212801" cy="1823272"/>
          </a:xfrm>
        </p:grpSpPr>
        <p:grpSp>
          <p:nvGrpSpPr>
            <p:cNvPr id="13" name="Group 13"/>
            <p:cNvGrpSpPr/>
            <p:nvPr/>
          </p:nvGrpSpPr>
          <p:grpSpPr>
            <a:xfrm>
              <a:off x="4806336" y="6612798"/>
              <a:ext cx="9525000" cy="1705896"/>
              <a:chOff x="-13821" y="24119"/>
              <a:chExt cx="3891796" cy="191389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-13821" y="24119"/>
                <a:ext cx="3891796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3891796" h="1913890">
                    <a:moveTo>
                      <a:pt x="3767336" y="1913890"/>
                    </a:moveTo>
                    <a:lnTo>
                      <a:pt x="124460" y="1913890"/>
                    </a:lnTo>
                    <a:cubicBezTo>
                      <a:pt x="55880" y="1913890"/>
                      <a:pt x="0" y="1858010"/>
                      <a:pt x="0" y="178943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767336" y="0"/>
                    </a:lnTo>
                    <a:cubicBezTo>
                      <a:pt x="3835916" y="0"/>
                      <a:pt x="3891796" y="55880"/>
                      <a:pt x="3891796" y="124460"/>
                    </a:cubicBezTo>
                    <a:lnTo>
                      <a:pt x="3891796" y="1789430"/>
                    </a:lnTo>
                    <a:cubicBezTo>
                      <a:pt x="3891796" y="1858010"/>
                      <a:pt x="3835916" y="1913890"/>
                      <a:pt x="3767336" y="1913890"/>
                    </a:cubicBezTo>
                    <a:close/>
                  </a:path>
                </a:pathLst>
              </a:custGeom>
              <a:solidFill>
                <a:srgbClr val="F2DA66"/>
              </a:solidFill>
            </p:spPr>
          </p:sp>
        </p:grpSp>
        <p:grpSp>
          <p:nvGrpSpPr>
            <p:cNvPr id="15" name="Group 15"/>
            <p:cNvGrpSpPr>
              <a:grpSpLocks noChangeAspect="1"/>
            </p:cNvGrpSpPr>
            <p:nvPr/>
          </p:nvGrpSpPr>
          <p:grpSpPr>
            <a:xfrm>
              <a:off x="4118535" y="6495422"/>
              <a:ext cx="1466118" cy="1778305"/>
              <a:chOff x="-537608" y="-1719222"/>
              <a:chExt cx="7535100" cy="9139582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-537608" y="-1719222"/>
                <a:ext cx="7535100" cy="9139582"/>
              </a:xfrm>
              <a:custGeom>
                <a:avLst/>
                <a:gdLst/>
                <a:ahLst/>
                <a:cxnLst/>
                <a:rect l="l" t="t" r="r" b="b"/>
                <a:pathLst>
                  <a:path w="6487160" h="6352540">
                    <a:moveTo>
                      <a:pt x="6322060" y="3176270"/>
                    </a:moveTo>
                    <a:cubicBezTo>
                      <a:pt x="6322060" y="2844800"/>
                      <a:pt x="6487160" y="2493010"/>
                      <a:pt x="6385560" y="2194560"/>
                    </a:cubicBezTo>
                    <a:cubicBezTo>
                      <a:pt x="6281420" y="1884680"/>
                      <a:pt x="5928360" y="1694180"/>
                      <a:pt x="5734050" y="1436370"/>
                    </a:cubicBezTo>
                    <a:cubicBezTo>
                      <a:pt x="5537200" y="1176020"/>
                      <a:pt x="5455920" y="796290"/>
                      <a:pt x="5185410" y="607060"/>
                    </a:cubicBezTo>
                    <a:cubicBezTo>
                      <a:pt x="4917440" y="420370"/>
                      <a:pt x="4517390" y="462280"/>
                      <a:pt x="4196080" y="360680"/>
                    </a:cubicBezTo>
                    <a:cubicBezTo>
                      <a:pt x="3884930" y="264160"/>
                      <a:pt x="3589020" y="0"/>
                      <a:pt x="3244850" y="0"/>
                    </a:cubicBezTo>
                    <a:cubicBezTo>
                      <a:pt x="2900680" y="0"/>
                      <a:pt x="2603500" y="262890"/>
                      <a:pt x="2293620" y="360680"/>
                    </a:cubicBezTo>
                    <a:cubicBezTo>
                      <a:pt x="1972310" y="461010"/>
                      <a:pt x="1570990" y="419100"/>
                      <a:pt x="1303020" y="607060"/>
                    </a:cubicBezTo>
                    <a:cubicBezTo>
                      <a:pt x="1032510" y="796290"/>
                      <a:pt x="951230" y="1176020"/>
                      <a:pt x="754380" y="1436370"/>
                    </a:cubicBezTo>
                    <a:cubicBezTo>
                      <a:pt x="558800" y="1694180"/>
                      <a:pt x="207010" y="1884680"/>
                      <a:pt x="101600" y="2194560"/>
                    </a:cubicBezTo>
                    <a:cubicBezTo>
                      <a:pt x="1270" y="2493010"/>
                      <a:pt x="165100" y="2844800"/>
                      <a:pt x="165100" y="3176270"/>
                    </a:cubicBezTo>
                    <a:cubicBezTo>
                      <a:pt x="165100" y="3507740"/>
                      <a:pt x="0" y="3859530"/>
                      <a:pt x="101600" y="4157980"/>
                    </a:cubicBezTo>
                    <a:cubicBezTo>
                      <a:pt x="205740" y="4467860"/>
                      <a:pt x="558800" y="4658360"/>
                      <a:pt x="753110" y="4916170"/>
                    </a:cubicBezTo>
                    <a:cubicBezTo>
                      <a:pt x="949960" y="5176520"/>
                      <a:pt x="1031240" y="5556250"/>
                      <a:pt x="1301750" y="5745480"/>
                    </a:cubicBezTo>
                    <a:cubicBezTo>
                      <a:pt x="1569720" y="5933440"/>
                      <a:pt x="1969770" y="5891530"/>
                      <a:pt x="2292350" y="5991860"/>
                    </a:cubicBezTo>
                    <a:cubicBezTo>
                      <a:pt x="2603500" y="6088380"/>
                      <a:pt x="2899410" y="6352540"/>
                      <a:pt x="3243580" y="6352540"/>
                    </a:cubicBezTo>
                    <a:cubicBezTo>
                      <a:pt x="3587750" y="6352540"/>
                      <a:pt x="3884930" y="6089650"/>
                      <a:pt x="4194810" y="5991860"/>
                    </a:cubicBezTo>
                    <a:cubicBezTo>
                      <a:pt x="4516120" y="5891530"/>
                      <a:pt x="4917440" y="5933440"/>
                      <a:pt x="5185410" y="5745480"/>
                    </a:cubicBezTo>
                    <a:cubicBezTo>
                      <a:pt x="5455920" y="5556250"/>
                      <a:pt x="5537200" y="5176520"/>
                      <a:pt x="5734050" y="4916170"/>
                    </a:cubicBezTo>
                    <a:cubicBezTo>
                      <a:pt x="5929630" y="4658360"/>
                      <a:pt x="6281420" y="4467860"/>
                      <a:pt x="6385560" y="4157980"/>
                    </a:cubicBezTo>
                    <a:cubicBezTo>
                      <a:pt x="6487160" y="3858260"/>
                      <a:pt x="6322060" y="3506470"/>
                      <a:pt x="6322060" y="317627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</p:sp>
        </p:grpSp>
        <p:sp>
          <p:nvSpPr>
            <p:cNvPr id="18" name="TextBox 18"/>
            <p:cNvSpPr txBox="1"/>
            <p:nvPr/>
          </p:nvSpPr>
          <p:spPr>
            <a:xfrm>
              <a:off x="4145466" y="7201939"/>
              <a:ext cx="1262218" cy="495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r>
                <a:rPr lang="en-US" sz="6000" b="1" dirty="0">
                  <a:solidFill>
                    <a:srgbClr val="F2DA66"/>
                  </a:solidFill>
                  <a:latin typeface="+mj-lt"/>
                </a:rPr>
                <a:t>02</a:t>
              </a:r>
            </a:p>
          </p:txBody>
        </p:sp>
        <p:sp>
          <p:nvSpPr>
            <p:cNvPr id="31" name="TextBox 7">
              <a:extLst>
                <a:ext uri="{FF2B5EF4-FFF2-40B4-BE49-F238E27FC236}">
                  <a16:creationId xmlns:a16="http://schemas.microsoft.com/office/drawing/2014/main" id="{F48C5721-0275-A9AF-C223-A0C9B082D77B}"/>
                </a:ext>
              </a:extLst>
            </p:cNvPr>
            <p:cNvSpPr txBox="1"/>
            <p:nvPr/>
          </p:nvSpPr>
          <p:spPr>
            <a:xfrm>
              <a:off x="5584653" y="7233891"/>
              <a:ext cx="8494294" cy="49575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4900"/>
                </a:lnSpc>
                <a:spcBef>
                  <a:spcPct val="0"/>
                </a:spcBef>
              </a:pP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ngoài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 tam </a:t>
              </a: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giác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F6D53BE-32E8-2C88-6B18-C5AC77D7BB03}"/>
              </a:ext>
            </a:extLst>
          </p:cNvPr>
          <p:cNvGrpSpPr/>
          <p:nvPr/>
        </p:nvGrpSpPr>
        <p:grpSpPr>
          <a:xfrm>
            <a:off x="330522" y="551552"/>
            <a:ext cx="12842693" cy="1427991"/>
            <a:chOff x="878550" y="381028"/>
            <a:chExt cx="11133609" cy="141575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FFB6AA57-8B5D-0054-270B-D2023627D1BB}"/>
                </a:ext>
              </a:extLst>
            </p:cNvPr>
            <p:cNvSpPr/>
            <p:nvPr/>
          </p:nvSpPr>
          <p:spPr>
            <a:xfrm>
              <a:off x="878550" y="381028"/>
              <a:ext cx="10744200" cy="1415759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086066" y="517832"/>
              <a:ext cx="10926093" cy="9906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  <a:spcBef>
                  <a:spcPct val="0"/>
                </a:spcBef>
              </a:pPr>
              <a:r>
                <a:rPr lang="en-US" sz="4800" b="1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</a:t>
              </a:r>
              <a:r>
                <a:rPr lang="en-US" sz="4800" b="1" dirty="0" err="1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Tổng</a:t>
              </a:r>
              <a:r>
                <a:rPr lang="en-US" sz="4800" b="1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4800" b="1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sz="4800" b="1" dirty="0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trong một tam </a:t>
              </a:r>
              <a:r>
                <a:rPr lang="en-US" sz="4800" b="1" dirty="0" err="1">
                  <a:solidFill>
                    <a:srgbClr val="D150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giác</a:t>
              </a:r>
              <a:endParaRPr lang="en-US" sz="4800" b="1" dirty="0">
                <a:solidFill>
                  <a:srgbClr val="D1508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9"/>
              <p:cNvSpPr txBox="1"/>
              <p:nvPr/>
            </p:nvSpPr>
            <p:spPr>
              <a:xfrm>
                <a:off x="747303" y="4105057"/>
                <a:ext cx="10801428" cy="393716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Symbol" panose="05050102010706020507" pitchFamily="18" charset="2"/>
                  <a:buChar char="-"/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số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𝑀𝑁𝑃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bằng bao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nhiêu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Symbol" panose="05050102010706020507" pitchFamily="18" charset="2"/>
                  <a:buChar char="-"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So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sánh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kết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quả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với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rút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xét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</a:p>
            </p:txBody>
          </p:sp>
        </mc:Choice>
        <mc:Fallback>
          <p:sp>
            <p:nvSpPr>
              <p:cNvPr id="9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303" y="4105057"/>
                <a:ext cx="10801428" cy="3937168"/>
              </a:xfrm>
              <a:prstGeom prst="rect">
                <a:avLst/>
              </a:prstGeom>
              <a:blipFill>
                <a:blip r:embed="rId2"/>
                <a:stretch>
                  <a:fillRect l="-3219" r="-3162" b="-7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-1600200" y="8709339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5641624" y="-982439"/>
            <a:ext cx="3799120" cy="33907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102001" y="8103002"/>
            <a:ext cx="3071230" cy="274107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F7CC9741-4F4E-9F37-0D8B-509333F3C4DE}"/>
              </a:ext>
            </a:extLst>
          </p:cNvPr>
          <p:cNvGrpSpPr/>
          <p:nvPr/>
        </p:nvGrpSpPr>
        <p:grpSpPr>
          <a:xfrm>
            <a:off x="542644" y="2701067"/>
            <a:ext cx="1243893" cy="1234306"/>
            <a:chOff x="829265" y="2740648"/>
            <a:chExt cx="874987" cy="1049153"/>
          </a:xfrm>
        </p:grpSpPr>
        <p:grpSp>
          <p:nvGrpSpPr>
            <p:cNvPr id="14" name="Group 4">
              <a:extLst>
                <a:ext uri="{FF2B5EF4-FFF2-40B4-BE49-F238E27FC236}">
                  <a16:creationId xmlns:a16="http://schemas.microsoft.com/office/drawing/2014/main" id="{16CEA043-7DFE-5D54-2475-89C90B0E9ADB}"/>
                </a:ext>
              </a:extLst>
            </p:cNvPr>
            <p:cNvGrpSpPr/>
            <p:nvPr/>
          </p:nvGrpSpPr>
          <p:grpSpPr>
            <a:xfrm>
              <a:off x="829265" y="2740648"/>
              <a:ext cx="874987" cy="1049153"/>
              <a:chOff x="-340444" y="2075555"/>
              <a:chExt cx="4718083" cy="5657214"/>
            </a:xfrm>
          </p:grpSpPr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082EAA7E-07D0-BEB1-42DD-9FBD8B87C04C}"/>
                  </a:ext>
                </a:extLst>
              </p:cNvPr>
              <p:cNvSpPr/>
              <p:nvPr/>
            </p:nvSpPr>
            <p:spPr>
              <a:xfrm>
                <a:off x="-340444" y="2075555"/>
                <a:ext cx="4718083" cy="5657214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</p:sp>
        </p:grpSp>
        <p:pic>
          <p:nvPicPr>
            <p:cNvPr id="16" name="Picture 35">
              <a:extLst>
                <a:ext uri="{FF2B5EF4-FFF2-40B4-BE49-F238E27FC236}">
                  <a16:creationId xmlns:a16="http://schemas.microsoft.com/office/drawing/2014/main" id="{1D73769C-AA69-3C9D-FE31-7108DF414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028356" y="3021266"/>
              <a:ext cx="577015" cy="487917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1805708-861C-7317-1B9B-96790B27D993}"/>
                  </a:ext>
                </a:extLst>
              </p:cNvPr>
              <p:cNvSpPr/>
              <p:nvPr/>
            </p:nvSpPr>
            <p:spPr>
              <a:xfrm>
                <a:off x="3009900" y="8577751"/>
                <a:ext cx="12268200" cy="1307698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Tổng số </a:t>
                </a:r>
                <a:r>
                  <a:rPr lang="en-US" sz="44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44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𝑀𝑁𝑃</m:t>
                    </m:r>
                  </m:oMath>
                </a14:m>
                <a:r>
                  <a:rPr lang="en-US" sz="4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180</m:t>
                    </m:r>
                    <m:r>
                      <a:rPr lang="en-US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sz="4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1805708-861C-7317-1B9B-96790B27D9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9900" y="8577751"/>
                <a:ext cx="12268200" cy="1307698"/>
              </a:xfrm>
              <a:prstGeom prst="rect">
                <a:avLst/>
              </a:prstGeom>
              <a:blipFill>
                <a:blip r:embed="rId9"/>
                <a:stretch>
                  <a:fillRect l="-546" b="-8219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 descr="Shape, polygon&#10;&#10;Description automatically generated">
            <a:extLst>
              <a:ext uri="{FF2B5EF4-FFF2-40B4-BE49-F238E27FC236}">
                <a16:creationId xmlns:a16="http://schemas.microsoft.com/office/drawing/2014/main" id="{110C523B-D5D2-5414-7AD6-048346D294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8371" y="3720557"/>
            <a:ext cx="6208857" cy="485719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230A98A2-73A1-73B1-67F5-4ACA126A9912}"/>
                  </a:ext>
                </a:extLst>
              </p:cNvPr>
              <p:cNvSpPr txBox="1"/>
              <p:nvPr/>
            </p:nvSpPr>
            <p:spPr>
              <a:xfrm>
                <a:off x="1931198" y="2701067"/>
                <a:ext cx="14692511" cy="9855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solidFill>
                      <a:srgbClr val="D3588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HĐ1</a:t>
                </a:r>
                <a:r>
                  <a:rPr lang="en-US" sz="4400" dirty="0">
                    <a:solidFill>
                      <a:srgbClr val="D3588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𝑀𝑁𝑃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bất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kì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4400" dirty="0"/>
              </a:p>
            </p:txBody>
          </p:sp>
        </mc:Choice>
        <mc:Fallback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230A98A2-73A1-73B1-67F5-4ACA126A99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1198" y="2701067"/>
                <a:ext cx="14692511" cy="985591"/>
              </a:xfrm>
              <a:prstGeom prst="rect">
                <a:avLst/>
              </a:prstGeom>
              <a:blipFill>
                <a:blip r:embed="rId11"/>
                <a:stretch>
                  <a:fillRect l="-1701" r="-498" b="-2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76476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9"/>
              <p:cNvSpPr txBox="1"/>
              <p:nvPr/>
            </p:nvSpPr>
            <p:spPr>
              <a:xfrm>
                <a:off x="762000" y="1811404"/>
                <a:ext cx="16764000" cy="29215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Symbol" panose="05050102010706020507" pitchFamily="18" charset="2"/>
                  <a:buChar char="-"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Cắt một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bằng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giấy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bất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kì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Đánh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dấu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571500" indent="-571500" algn="just">
                  <a:lnSpc>
                    <a:spcPct val="150000"/>
                  </a:lnSpc>
                  <a:spcBef>
                    <a:spcPct val="0"/>
                  </a:spcBef>
                  <a:buFont typeface="Symbol" panose="05050102010706020507" pitchFamily="18" charset="2"/>
                  <a:buChar char="-"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Cắt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ghép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lên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như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đó,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dự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đoạn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số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ban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đầu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9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811404"/>
                <a:ext cx="16764000" cy="2921505"/>
              </a:xfrm>
              <a:prstGeom prst="rect">
                <a:avLst/>
              </a:prstGeom>
              <a:blipFill>
                <a:blip r:embed="rId2"/>
                <a:stretch>
                  <a:fillRect l="-2036" r="-2000" b="-10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621043" y="178127"/>
            <a:ext cx="2764300" cy="227677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-832353" y="7680610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7297400" y="1949650"/>
            <a:ext cx="2741322" cy="244663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699630" y="6870217"/>
            <a:ext cx="3799120" cy="3390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F7CC9741-4F4E-9F37-0D8B-509333F3C4DE}"/>
              </a:ext>
            </a:extLst>
          </p:cNvPr>
          <p:cNvGrpSpPr/>
          <p:nvPr/>
        </p:nvGrpSpPr>
        <p:grpSpPr>
          <a:xfrm>
            <a:off x="7901804" y="610911"/>
            <a:ext cx="1177633" cy="1177633"/>
            <a:chOff x="892401" y="2355727"/>
            <a:chExt cx="1177633" cy="1177633"/>
          </a:xfrm>
        </p:grpSpPr>
        <p:grpSp>
          <p:nvGrpSpPr>
            <p:cNvPr id="14" name="Group 4">
              <a:extLst>
                <a:ext uri="{FF2B5EF4-FFF2-40B4-BE49-F238E27FC236}">
                  <a16:creationId xmlns:a16="http://schemas.microsoft.com/office/drawing/2014/main" id="{16CEA043-7DFE-5D54-2475-89C90B0E9ADB}"/>
                </a:ext>
              </a:extLst>
            </p:cNvPr>
            <p:cNvGrpSpPr/>
            <p:nvPr/>
          </p:nvGrpSpPr>
          <p:grpSpPr>
            <a:xfrm>
              <a:off x="892401" y="2355727"/>
              <a:ext cx="1177633" cy="1177633"/>
              <a:chOff x="0" y="0"/>
              <a:chExt cx="6350000" cy="6350000"/>
            </a:xfrm>
          </p:grpSpPr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082EAA7E-07D0-BEB1-42DD-9FBD8B87C04C}"/>
                  </a:ext>
                </a:extLst>
              </p:cNvPr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</p:sp>
        </p:grpSp>
        <p:pic>
          <p:nvPicPr>
            <p:cNvPr id="16" name="Picture 35">
              <a:extLst>
                <a:ext uri="{FF2B5EF4-FFF2-40B4-BE49-F238E27FC236}">
                  <a16:creationId xmlns:a16="http://schemas.microsoft.com/office/drawing/2014/main" id="{1D73769C-AA69-3C9D-FE31-7108DF414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239575" y="2700584"/>
              <a:ext cx="577015" cy="487917"/>
            </a:xfrm>
            <a:prstGeom prst="rect">
              <a:avLst/>
            </a:prstGeom>
          </p:spPr>
        </p:pic>
      </p:grp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70B6066-E4D7-0682-E6AB-6DDAA22E6D5D}"/>
              </a:ext>
            </a:extLst>
          </p:cNvPr>
          <p:cNvSpPr/>
          <p:nvPr/>
        </p:nvSpPr>
        <p:spPr>
          <a:xfrm>
            <a:off x="8202410" y="10835932"/>
            <a:ext cx="2492780" cy="792097"/>
          </a:xfrm>
          <a:prstGeom prst="rightArrow">
            <a:avLst>
              <a:gd name="adj1" fmla="val 32382"/>
              <a:gd name="adj2" fmla="val 122805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C73BB5FB-C915-905F-8941-1143E5986827}"/>
              </a:ext>
            </a:extLst>
          </p:cNvPr>
          <p:cNvSpPr txBox="1"/>
          <p:nvPr/>
        </p:nvSpPr>
        <p:spPr>
          <a:xfrm>
            <a:off x="9144000" y="806473"/>
            <a:ext cx="14897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D358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r>
              <a:rPr lang="en-US" sz="4400" dirty="0">
                <a:solidFill>
                  <a:srgbClr val="D358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/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88CBA92E-4DB6-D8D1-6F4B-CE7490C601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00200" y="5535682"/>
            <a:ext cx="8785438" cy="47084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9">
                <a:extLst>
                  <a:ext uri="{FF2B5EF4-FFF2-40B4-BE49-F238E27FC236}">
                    <a16:creationId xmlns:a16="http://schemas.microsoft.com/office/drawing/2014/main" id="{C475F992-E6C3-58DD-D855-2B488DA4EC3F}"/>
                  </a:ext>
                </a:extLst>
              </p:cNvPr>
              <p:cNvSpPr txBox="1"/>
              <p:nvPr/>
            </p:nvSpPr>
            <p:spPr>
              <a:xfrm>
                <a:off x="11582400" y="6219857"/>
                <a:ext cx="5393875" cy="292150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Tổng số </a:t>
                </a:r>
                <a:r>
                  <a:rPr lang="en-US" sz="4400" dirty="0" err="1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400" b="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b="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400" b="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b="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 ban </a:t>
                </a:r>
                <a:r>
                  <a:rPr lang="en-US" sz="4400" dirty="0" err="1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đầu</a:t>
                </a:r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180</m:t>
                    </m:r>
                    <m:r>
                      <a:rPr lang="en-US" sz="4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TextBox 9">
                <a:extLst>
                  <a:ext uri="{FF2B5EF4-FFF2-40B4-BE49-F238E27FC236}">
                    <a16:creationId xmlns:a16="http://schemas.microsoft.com/office/drawing/2014/main" id="{C475F992-E6C3-58DD-D855-2B488DA4EC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82400" y="6219857"/>
                <a:ext cx="5393875" cy="2921505"/>
              </a:xfrm>
              <a:prstGeom prst="rect">
                <a:avLst/>
              </a:prstGeom>
              <a:blipFill>
                <a:blip r:embed="rId10"/>
                <a:stretch>
                  <a:fillRect l="-6215" r="-6215" b="-10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Mũi tên: Xuống 7">
            <a:extLst>
              <a:ext uri="{FF2B5EF4-FFF2-40B4-BE49-F238E27FC236}">
                <a16:creationId xmlns:a16="http://schemas.microsoft.com/office/drawing/2014/main" id="{027E0FF4-01FA-45CB-0098-BE1CE05EAE76}"/>
              </a:ext>
            </a:extLst>
          </p:cNvPr>
          <p:cNvSpPr/>
          <p:nvPr/>
        </p:nvSpPr>
        <p:spPr>
          <a:xfrm>
            <a:off x="14279337" y="5143500"/>
            <a:ext cx="685800" cy="1044660"/>
          </a:xfrm>
          <a:prstGeom prst="downArrow">
            <a:avLst/>
          </a:prstGeom>
          <a:solidFill>
            <a:srgbClr val="F2DA66"/>
          </a:solidFill>
          <a:ln>
            <a:solidFill>
              <a:srgbClr val="F2DA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0954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-1692268" y="6182493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559545" y="5372100"/>
            <a:ext cx="3799120" cy="3390715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2556B076-F015-26A3-DFE0-E4FED775EC29}"/>
              </a:ext>
            </a:extLst>
          </p:cNvPr>
          <p:cNvGrpSpPr/>
          <p:nvPr/>
        </p:nvGrpSpPr>
        <p:grpSpPr>
          <a:xfrm>
            <a:off x="96222" y="783360"/>
            <a:ext cx="16184276" cy="1466688"/>
            <a:chOff x="752211" y="1505641"/>
            <a:chExt cx="13890399" cy="117970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: Rounded Corners 6">
                  <a:extLst>
                    <a:ext uri="{FF2B5EF4-FFF2-40B4-BE49-F238E27FC236}">
                      <a16:creationId xmlns:a16="http://schemas.microsoft.com/office/drawing/2014/main" id="{C0791798-4674-DEDA-3D70-A5FCFC06916D}"/>
                    </a:ext>
                  </a:extLst>
                </p:cNvPr>
                <p:cNvSpPr/>
                <p:nvPr/>
              </p:nvSpPr>
              <p:spPr>
                <a:xfrm>
                  <a:off x="1676400" y="1505641"/>
                  <a:ext cx="12966210" cy="1127625"/>
                </a:xfrm>
                <a:prstGeom prst="roundRect">
                  <a:avLst>
                    <a:gd name="adj" fmla="val 0"/>
                  </a:avLst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just"/>
                  <a:endParaRPr lang="en-US" sz="3600" b="1" dirty="0">
                    <a:solidFill>
                      <a:srgbClr val="E87B6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just"/>
                  <a:r>
                    <a:rPr lang="en-US" sz="3600" b="1" dirty="0">
                      <a:solidFill>
                        <a:srgbClr val="D1508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</a:t>
                  </a:r>
                  <a:r>
                    <a:rPr lang="en-US" sz="4800" b="1" dirty="0" err="1">
                      <a:solidFill>
                        <a:srgbClr val="D1508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Định</a:t>
                  </a:r>
                  <a:r>
                    <a:rPr lang="en-US" sz="4800" b="1" dirty="0">
                      <a:solidFill>
                        <a:srgbClr val="D1508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4800" b="1" dirty="0" err="1">
                      <a:solidFill>
                        <a:srgbClr val="D1508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lí</a:t>
                  </a:r>
                  <a:r>
                    <a:rPr lang="en-US" sz="4800" b="1" dirty="0">
                      <a:solidFill>
                        <a:srgbClr val="D1508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: </a:t>
                  </a:r>
                  <a:r>
                    <a:rPr lang="en-US" sz="4800" b="1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Tổng 3 </a:t>
                  </a:r>
                  <a:r>
                    <a:rPr lang="en-US" sz="4800" b="1" dirty="0" err="1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góc</a:t>
                  </a:r>
                  <a:r>
                    <a:rPr lang="en-US" sz="4800" b="1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trong một tam </a:t>
                  </a:r>
                  <a:r>
                    <a:rPr lang="en-US" sz="4800" b="1" dirty="0" err="1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giác</a:t>
                  </a:r>
                  <a:r>
                    <a:rPr lang="en-US" sz="4800" b="1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bằng </a:t>
                  </a:r>
                  <a14:m>
                    <m:oMath xmlns:m="http://schemas.openxmlformats.org/officeDocument/2006/math">
                      <m:r>
                        <a:rPr lang="en-US" sz="48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a14:m>
                  <a:r>
                    <a:rPr lang="en-US" sz="4800" b="1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. </a:t>
                  </a:r>
                  <a:r>
                    <a:rPr lang="en-US" sz="48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endParaRPr lang="en-US" sz="4800" dirty="0">
                    <a:solidFill>
                      <a:srgbClr val="E87B6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just"/>
                  <a:endParaRPr lang="en-US" sz="3600" dirty="0"/>
                </a:p>
              </p:txBody>
            </p:sp>
          </mc:Choice>
          <mc:Fallback xmlns="">
            <p:sp>
              <p:nvSpPr>
                <p:cNvPr id="7" name="Rectangle: Rounded Corners 6">
                  <a:extLst>
                    <a:ext uri="{FF2B5EF4-FFF2-40B4-BE49-F238E27FC236}">
                      <a16:creationId xmlns:a16="http://schemas.microsoft.com/office/drawing/2014/main" id="{C0791798-4674-DEDA-3D70-A5FCFC06916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76400" y="1505641"/>
                  <a:ext cx="12966210" cy="1127625"/>
                </a:xfrm>
                <a:prstGeom prst="roundRect">
                  <a:avLst>
                    <a:gd name="adj" fmla="val 0"/>
                  </a:avLst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4" name="Group 4">
              <a:extLst>
                <a:ext uri="{FF2B5EF4-FFF2-40B4-BE49-F238E27FC236}">
                  <a16:creationId xmlns:a16="http://schemas.microsoft.com/office/drawing/2014/main" id="{16CEA043-7DFE-5D54-2475-89C90B0E9ADB}"/>
                </a:ext>
              </a:extLst>
            </p:cNvPr>
            <p:cNvGrpSpPr/>
            <p:nvPr/>
          </p:nvGrpSpPr>
          <p:grpSpPr>
            <a:xfrm>
              <a:off x="752211" y="1507717"/>
              <a:ext cx="1177633" cy="1177633"/>
              <a:chOff x="0" y="0"/>
              <a:chExt cx="6350000" cy="6350000"/>
            </a:xfrm>
          </p:grpSpPr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082EAA7E-07D0-BEB1-42DD-9FBD8B87C04C}"/>
                  </a:ext>
                </a:extLst>
              </p:cNvPr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15081"/>
              </a:solidFill>
            </p:spPr>
          </p:sp>
        </p:grpSp>
        <p:pic>
          <p:nvPicPr>
            <p:cNvPr id="16" name="Picture 35">
              <a:extLst>
                <a:ext uri="{FF2B5EF4-FFF2-40B4-BE49-F238E27FC236}">
                  <a16:creationId xmlns:a16="http://schemas.microsoft.com/office/drawing/2014/main" id="{1D73769C-AA69-3C9D-FE31-7108DF414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099385" y="1792563"/>
              <a:ext cx="577015" cy="487917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4" name="Table 24">
                <a:extLst>
                  <a:ext uri="{FF2B5EF4-FFF2-40B4-BE49-F238E27FC236}">
                    <a16:creationId xmlns:a16="http://schemas.microsoft.com/office/drawing/2014/main" id="{38158A74-BA40-522F-AD32-958AEABBF87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20800997"/>
                  </p:ext>
                </p:extLst>
              </p:nvPr>
            </p:nvGraphicFramePr>
            <p:xfrm>
              <a:off x="836881" y="3218023"/>
              <a:ext cx="5801658" cy="199649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53458">
                      <a:extLst>
                        <a:ext uri="{9D8B030D-6E8A-4147-A177-3AD203B41FA5}">
                          <a16:colId xmlns:a16="http://schemas.microsoft.com/office/drawing/2014/main" val="3123671541"/>
                        </a:ext>
                      </a:extLst>
                    </a:gridCol>
                    <a:gridCol w="4648200">
                      <a:extLst>
                        <a:ext uri="{9D8B030D-6E8A-4147-A177-3AD203B41FA5}">
                          <a16:colId xmlns:a16="http://schemas.microsoft.com/office/drawing/2014/main" val="1886027217"/>
                        </a:ext>
                      </a:extLst>
                    </a:gridCol>
                  </a:tblGrid>
                  <a:tr h="69098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4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GT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 </m:t>
                                </m:r>
                                <m:r>
                                  <a:rPr lang="en-US" sz="4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𝐴𝐵𝐶</m:t>
                                </m:r>
                              </m:oMath>
                            </m:oMathPara>
                          </a14:m>
                          <a:endParaRPr lang="en-US" sz="4400" b="0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37548699"/>
                      </a:ext>
                    </a:extLst>
                  </a:tr>
                  <a:tr h="123449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4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KL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just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sz="4400" b="0" i="1" kern="120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accPr>
                                  <m:e>
                                    <m:r>
                                      <a:rPr lang="nl-NL" sz="4400" b="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𝐴</m:t>
                                    </m:r>
                                  </m:e>
                                </m:acc>
                                <m:r>
                                  <a:rPr lang="nl-NL" sz="4400" b="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sz="4400" b="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accPr>
                                  <m:e>
                                    <m:r>
                                      <a:rPr lang="nl-NL" sz="4400" b="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𝐵</m:t>
                                    </m:r>
                                  </m:e>
                                </m:acc>
                                <m:r>
                                  <a:rPr lang="nl-NL" sz="4400" b="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sz="4400" b="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accPr>
                                  <m:e>
                                    <m:r>
                                      <a:rPr lang="nl-NL" sz="4400" b="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𝐶</m:t>
                                    </m:r>
                                  </m:e>
                                </m:acc>
                                <m:r>
                                  <a:rPr lang="nl-NL" sz="4400" b="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lang="en-US" sz="4400" b="0" i="1" kern="120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180</m:t>
                                </m:r>
                                <m:r>
                                  <a:rPr lang="en-US" sz="4400" b="0" i="1" kern="1200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°</m:t>
                                </m:r>
                              </m:oMath>
                            </m:oMathPara>
                          </a14:m>
                          <a:endParaRPr lang="en-US" sz="4400" b="0" i="1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750750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4" name="Table 24">
                <a:extLst>
                  <a:ext uri="{FF2B5EF4-FFF2-40B4-BE49-F238E27FC236}">
                    <a16:creationId xmlns:a16="http://schemas.microsoft.com/office/drawing/2014/main" id="{38158A74-BA40-522F-AD32-958AEABBF87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20800997"/>
                  </p:ext>
                </p:extLst>
              </p:nvPr>
            </p:nvGraphicFramePr>
            <p:xfrm>
              <a:off x="836881" y="3218023"/>
              <a:ext cx="5801658" cy="199649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53458">
                      <a:extLst>
                        <a:ext uri="{9D8B030D-6E8A-4147-A177-3AD203B41FA5}">
                          <a16:colId xmlns:a16="http://schemas.microsoft.com/office/drawing/2014/main" val="3123671541"/>
                        </a:ext>
                      </a:extLst>
                    </a:gridCol>
                    <a:gridCol w="4648200">
                      <a:extLst>
                        <a:ext uri="{9D8B030D-6E8A-4147-A177-3AD203B41FA5}">
                          <a16:colId xmlns:a16="http://schemas.microsoft.com/office/drawing/2014/main" val="1886027217"/>
                        </a:ext>
                      </a:extLst>
                    </a:gridCol>
                  </a:tblGrid>
                  <a:tr h="762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4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GT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9"/>
                          <a:stretch>
                            <a:fillRect l="-24771" t="-16667" r="-262" b="-16746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37548699"/>
                      </a:ext>
                    </a:extLst>
                  </a:tr>
                  <a:tr h="123449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400" b="0" dirty="0">
                              <a:solidFill>
                                <a:schemeClr val="tx1"/>
                              </a:solidFill>
                              <a:latin typeface="+mj-lt"/>
                            </a:rPr>
                            <a:t>KL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9"/>
                          <a:stretch>
                            <a:fillRect l="-24771" t="-72414" r="-262" b="-39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507503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F444DBE-8D11-9BFD-1C8E-E8725536809A}"/>
                  </a:ext>
                </a:extLst>
              </p:cNvPr>
              <p:cNvSpPr txBox="1"/>
              <p:nvPr/>
            </p:nvSpPr>
            <p:spPr>
              <a:xfrm>
                <a:off x="2138696" y="6395818"/>
                <a:ext cx="14273171" cy="34720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400" dirty="0">
                    <a:solidFill>
                      <a:schemeClr val="tx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Qua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nl-NL" sz="4400" dirty="0">
                    <a:solidFill>
                      <a:schemeClr val="tx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kẻ đường thẳng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𝑥𝑦</m:t>
                    </m:r>
                  </m:oMath>
                </a14:m>
                <a:r>
                  <a:rPr lang="nl-NL" sz="4400" dirty="0">
                    <a:solidFill>
                      <a:schemeClr val="tx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song song với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𝐵𝐶</m:t>
                    </m:r>
                  </m:oMath>
                </a14:m>
                <a:r>
                  <a:rPr lang="nl-NL" sz="4400" dirty="0">
                    <a:solidFill>
                      <a:schemeClr val="tx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. </a:t>
                </a:r>
                <a:endParaRPr lang="en-US" sz="4400" dirty="0">
                  <a:solidFill>
                    <a:schemeClr val="tx1"/>
                  </a:solidFill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𝑥𝑦</m:t>
                    </m:r>
                    <m:r>
                      <a:rPr lang="nl-NL" sz="44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//</m:t>
                    </m:r>
                    <m:r>
                      <a:rPr lang="nl-NL" sz="44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𝐵𝐶</m:t>
                    </m:r>
                    <m:r>
                      <a:rPr lang="nl-NL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⇒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𝐵𝐴𝑥</m:t>
                        </m:r>
                      </m:e>
                    </m:acc>
                    <m:r>
                      <a:rPr lang="en-US" sz="44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;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nl-NL" sz="440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𝐶𝐴𝑦</m:t>
                        </m:r>
                      </m:e>
                    </m:acc>
                    <m:r>
                      <a:rPr lang="en-US" sz="4400" b="0" i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sz="4400" dirty="0">
                    <a:solidFill>
                      <a:schemeClr val="tx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(các cặp góc so le trong)</a:t>
                </a:r>
                <a:endParaRPr lang="en-US" sz="4400" dirty="0">
                  <a:solidFill>
                    <a:schemeClr val="tx1"/>
                  </a:solidFill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400" dirty="0">
                    <a:solidFill>
                      <a:schemeClr val="tx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Do đó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𝐵𝐴𝑥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𝐶𝐴𝑦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𝑥𝐴𝑦</m:t>
                        </m:r>
                      </m:e>
                    </m:acc>
                    <m:r>
                      <a:rPr lang="nl-NL" sz="4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=18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0°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F444DBE-8D11-9BFD-1C8E-E872553680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8696" y="6395818"/>
                <a:ext cx="14273171" cy="3472041"/>
              </a:xfrm>
              <a:prstGeom prst="rect">
                <a:avLst/>
              </a:prstGeom>
              <a:blipFill>
                <a:blip r:embed="rId10"/>
                <a:stretch>
                  <a:fillRect l="-1751" b="-61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id="{ECEB10BE-57C4-A476-A338-6E575853989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18" y="2586222"/>
            <a:ext cx="7848599" cy="405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085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03217" y="-548931"/>
            <a:ext cx="3830964" cy="31553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465863" y="7378451"/>
            <a:ext cx="3830964" cy="31553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388440" y="1222591"/>
            <a:ext cx="3799120" cy="33907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28600" y="6426914"/>
            <a:ext cx="3799120" cy="339071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37AA362-6992-BC3B-DE1B-DA18A79741A4}"/>
              </a:ext>
            </a:extLst>
          </p:cNvPr>
          <p:cNvGrpSpPr/>
          <p:nvPr/>
        </p:nvGrpSpPr>
        <p:grpSpPr>
          <a:xfrm>
            <a:off x="8001000" y="2324100"/>
            <a:ext cx="8254631" cy="7292826"/>
            <a:chOff x="8718918" y="2703708"/>
            <a:chExt cx="8254631" cy="7292826"/>
          </a:xfrm>
        </p:grpSpPr>
        <p:sp>
          <p:nvSpPr>
            <p:cNvPr id="28" name="Speech Bubble: Oval 27">
              <a:extLst>
                <a:ext uri="{FF2B5EF4-FFF2-40B4-BE49-F238E27FC236}">
                  <a16:creationId xmlns:a16="http://schemas.microsoft.com/office/drawing/2014/main" id="{9764AE88-A894-F74C-34AF-3A166A34555F}"/>
                </a:ext>
              </a:extLst>
            </p:cNvPr>
            <p:cNvSpPr/>
            <p:nvPr/>
          </p:nvSpPr>
          <p:spPr>
            <a:xfrm>
              <a:off x="8718918" y="2703708"/>
              <a:ext cx="8254631" cy="4573392"/>
            </a:xfrm>
            <a:prstGeom prst="wedgeEllipseCallout">
              <a:avLst>
                <a:gd name="adj1" fmla="val 14404"/>
                <a:gd name="adj2" fmla="val 68089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400" b="1" dirty="0" err="1">
                  <a:solidFill>
                    <a:schemeClr val="tx1"/>
                  </a:solidFill>
                  <a:latin typeface="+mj-lt"/>
                </a:rPr>
                <a:t>Tổng</a:t>
              </a:r>
              <a:r>
                <a:rPr lang="en-US" sz="4400" b="1" dirty="0">
                  <a:solidFill>
                    <a:schemeClr val="tx1"/>
                  </a:solidFill>
                  <a:latin typeface="+mj-lt"/>
                </a:rPr>
                <a:t> 3 </a:t>
              </a:r>
              <a:r>
                <a:rPr lang="en-US" sz="4400" b="1" dirty="0" err="1">
                  <a:solidFill>
                    <a:schemeClr val="tx1"/>
                  </a:solidFill>
                  <a:latin typeface="+mj-lt"/>
                </a:rPr>
                <a:t>góc</a:t>
              </a:r>
              <a:r>
                <a:rPr lang="en-US" sz="4400" b="1" dirty="0">
                  <a:solidFill>
                    <a:schemeClr val="tx1"/>
                  </a:solidFill>
                  <a:latin typeface="+mj-lt"/>
                </a:rPr>
                <a:t> trong một tam </a:t>
              </a:r>
              <a:r>
                <a:rPr lang="en-US" sz="4400" b="1" dirty="0" err="1">
                  <a:solidFill>
                    <a:schemeClr val="tx1"/>
                  </a:solidFill>
                  <a:latin typeface="+mj-lt"/>
                </a:rPr>
                <a:t>giác</a:t>
              </a:r>
              <a:r>
                <a:rPr lang="en-US" sz="4400" b="1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latin typeface="+mj-lt"/>
                </a:rPr>
                <a:t>là</a:t>
              </a:r>
              <a:r>
                <a:rPr lang="en-US" sz="4400" b="1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latin typeface="+mj-lt"/>
                </a:rPr>
                <a:t>tổng</a:t>
              </a:r>
              <a:r>
                <a:rPr lang="en-US" sz="4400" b="1" dirty="0">
                  <a:solidFill>
                    <a:schemeClr val="tx1"/>
                  </a:solidFill>
                  <a:latin typeface="+mj-lt"/>
                </a:rPr>
                <a:t> số </a:t>
              </a:r>
              <a:r>
                <a:rPr lang="en-US" sz="4400" b="1" dirty="0" err="1">
                  <a:solidFill>
                    <a:schemeClr val="tx1"/>
                  </a:solidFill>
                  <a:latin typeface="+mj-lt"/>
                </a:rPr>
                <a:t>đo</a:t>
              </a:r>
              <a:r>
                <a:rPr lang="en-US" sz="4400" b="1" dirty="0">
                  <a:solidFill>
                    <a:schemeClr val="tx1"/>
                  </a:solidFill>
                  <a:latin typeface="+mj-lt"/>
                </a:rPr>
                <a:t> 3 </a:t>
              </a:r>
              <a:r>
                <a:rPr lang="en-US" sz="4400" b="1" dirty="0" err="1">
                  <a:solidFill>
                    <a:schemeClr val="tx1"/>
                  </a:solidFill>
                  <a:latin typeface="+mj-lt"/>
                </a:rPr>
                <a:t>góc</a:t>
              </a:r>
              <a:r>
                <a:rPr lang="en-US" sz="4400" b="1" dirty="0">
                  <a:solidFill>
                    <a:schemeClr val="tx1"/>
                  </a:solidFill>
                  <a:latin typeface="+mj-lt"/>
                </a:rPr>
                <a:t> trong tam </a:t>
              </a:r>
              <a:r>
                <a:rPr lang="en-US" sz="4400" b="1" dirty="0" err="1">
                  <a:solidFill>
                    <a:schemeClr val="tx1"/>
                  </a:solidFill>
                  <a:latin typeface="+mj-lt"/>
                </a:rPr>
                <a:t>giác</a:t>
              </a:r>
              <a:r>
                <a:rPr lang="en-US" sz="4400" b="1" dirty="0">
                  <a:solidFill>
                    <a:schemeClr val="tx1"/>
                  </a:solidFill>
                  <a:latin typeface="+mj-lt"/>
                </a:rPr>
                <a:t> đó.</a:t>
              </a:r>
            </a:p>
          </p:txBody>
        </p:sp>
        <p:pic>
          <p:nvPicPr>
            <p:cNvPr id="2" name="Picture 25">
              <a:extLst>
                <a:ext uri="{FF2B5EF4-FFF2-40B4-BE49-F238E27FC236}">
                  <a16:creationId xmlns:a16="http://schemas.microsoft.com/office/drawing/2014/main" id="{1CFE8C6B-FE54-A4A8-1ACB-C666796F2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 l="1763" r="1763"/>
            <a:stretch>
              <a:fillRect/>
            </a:stretch>
          </p:blipFill>
          <p:spPr>
            <a:xfrm>
              <a:off x="13680020" y="6182493"/>
              <a:ext cx="2727470" cy="3814041"/>
            </a:xfrm>
            <a:prstGeom prst="rect">
              <a:avLst/>
            </a:prstGeom>
          </p:spPr>
        </p:pic>
      </p:grpSp>
      <p:pic>
        <p:nvPicPr>
          <p:cNvPr id="4" name="Picture 19" descr="Shape, polygon&#10;&#10;Description automatically generated">
            <a:extLst>
              <a:ext uri="{FF2B5EF4-FFF2-40B4-BE49-F238E27FC236}">
                <a16:creationId xmlns:a16="http://schemas.microsoft.com/office/drawing/2014/main" id="{47121102-D0BD-8AE5-A268-07EA1BB018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562100"/>
            <a:ext cx="6208857" cy="485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655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idutech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</TotalTime>
  <Words>1120</Words>
  <Application>Microsoft Office PowerPoint</Application>
  <PresentationFormat>Tùy chỉnh</PresentationFormat>
  <Paragraphs>124</Paragraphs>
  <Slides>27</Slides>
  <Notes>1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7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27</vt:i4>
      </vt:variant>
    </vt:vector>
  </HeadingPairs>
  <TitlesOfParts>
    <vt:vector size="35" baseType="lpstr">
      <vt:lpstr>Wingdings</vt:lpstr>
      <vt:lpstr>Fredoka One</vt:lpstr>
      <vt:lpstr>Arial</vt:lpstr>
      <vt:lpstr>Times New Roman</vt:lpstr>
      <vt:lpstr>Cambria Math</vt:lpstr>
      <vt:lpstr>Symbol</vt:lpstr>
      <vt:lpstr>Calibri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Thảo</dc:creator>
  <cp:lastModifiedBy>Lê Thảo</cp:lastModifiedBy>
  <cp:revision>29</cp:revision>
  <dcterms:created xsi:type="dcterms:W3CDTF">2006-08-16T00:00:00Z</dcterms:created>
  <dcterms:modified xsi:type="dcterms:W3CDTF">2022-10-14T04:52:14Z</dcterms:modified>
  <dc:identifier>DAFOoZpgCq0</dc:identifier>
</cp:coreProperties>
</file>