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60" r:id="rId1"/>
  </p:sldMasterIdLst>
  <p:notesMasterIdLst>
    <p:notesMasterId r:id="rId35"/>
  </p:notesMasterIdLst>
  <p:sldIdLst>
    <p:sldId id="377" r:id="rId2"/>
    <p:sldId id="479" r:id="rId3"/>
    <p:sldId id="454" r:id="rId4"/>
    <p:sldId id="480" r:id="rId5"/>
    <p:sldId id="484" r:id="rId6"/>
    <p:sldId id="481" r:id="rId7"/>
    <p:sldId id="483" r:id="rId8"/>
    <p:sldId id="482" r:id="rId9"/>
    <p:sldId id="486" r:id="rId10"/>
    <p:sldId id="487" r:id="rId11"/>
    <p:sldId id="488" r:id="rId12"/>
    <p:sldId id="489" r:id="rId13"/>
    <p:sldId id="495" r:id="rId14"/>
    <p:sldId id="496" r:id="rId15"/>
    <p:sldId id="497" r:id="rId16"/>
    <p:sldId id="498" r:id="rId17"/>
    <p:sldId id="499" r:id="rId18"/>
    <p:sldId id="500" r:id="rId19"/>
    <p:sldId id="501" r:id="rId20"/>
    <p:sldId id="502" r:id="rId21"/>
    <p:sldId id="503" r:id="rId22"/>
    <p:sldId id="504" r:id="rId23"/>
    <p:sldId id="505" r:id="rId24"/>
    <p:sldId id="506" r:id="rId25"/>
    <p:sldId id="507" r:id="rId26"/>
    <p:sldId id="514" r:id="rId27"/>
    <p:sldId id="473" r:id="rId28"/>
    <p:sldId id="508" r:id="rId29"/>
    <p:sldId id="509" r:id="rId30"/>
    <p:sldId id="510" r:id="rId31"/>
    <p:sldId id="511" r:id="rId32"/>
    <p:sldId id="512" r:id="rId33"/>
    <p:sldId id="513" r:id="rId34"/>
  </p:sldIdLst>
  <p:sldSz cx="12192000" cy="6858000"/>
  <p:notesSz cx="6858000" cy="9144000"/>
  <p:embeddedFontLst>
    <p:embeddedFont>
      <p:font typeface="Calibri Light" panose="020F0302020204030204" pitchFamily="34" charset="0"/>
      <p:regular r:id="rId36"/>
      <p:italic r:id="rId37"/>
    </p:embeddedFont>
    <p:embeddedFont>
      <p:font typeface="Calibri" panose="020F0502020204030204" pitchFamily="34" charset="0"/>
      <p:regular r:id="rId38"/>
      <p:bold r:id="rId39"/>
      <p:italic r:id="rId40"/>
      <p:boldItalic r:id="rId41"/>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03F2B"/>
    <a:srgbClr val="2C2D1F"/>
    <a:srgbClr val="001A3F"/>
    <a:srgbClr val="00FF00"/>
    <a:srgbClr val="0C2254"/>
    <a:srgbClr val="344529"/>
    <a:srgbClr val="D9D1BC"/>
    <a:srgbClr val="1D160D"/>
    <a:srgbClr val="2B3922"/>
    <a:srgbClr val="2E372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19" autoAdjust="0"/>
  </p:normalViewPr>
  <p:slideViewPr>
    <p:cSldViewPr snapToGrid="0">
      <p:cViewPr varScale="1">
        <p:scale>
          <a:sx n="67" d="100"/>
          <a:sy n="67" d="100"/>
        </p:scale>
        <p:origin x="128" y="76"/>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4.fntdata"/><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font" Target="fonts/font2.fntdata"/><Relationship Id="rId40" Type="http://schemas.openxmlformats.org/officeDocument/2006/relationships/font" Target="fonts/font5.fntdata"/><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1.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 Id="rId43"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font" Target="fonts/font3.fntdata"/><Relationship Id="rId20" Type="http://schemas.openxmlformats.org/officeDocument/2006/relationships/slide" Target="slides/slide19.xml"/><Relationship Id="rId41" Type="http://schemas.openxmlformats.org/officeDocument/2006/relationships/font" Target="fonts/font6.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EFD42F7-718C-4B98-AAEC-167E6DDD60A7}" type="datetimeFigureOut">
              <a:rPr lang="en-US" smtClean="0"/>
              <a:t>2/18/2024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1B2AA4F-B828-4D7C-AFD3-893933DAFCB4}" type="slidenum">
              <a:rPr lang="en-US" smtClean="0"/>
              <a:t>‹#›</a:t>
            </a:fld>
            <a:endParaRPr lang="en-US"/>
          </a:p>
        </p:txBody>
      </p:sp>
    </p:spTree>
    <p:extLst>
      <p:ext uri="{BB962C8B-B14F-4D97-AF65-F5344CB8AC3E}">
        <p14:creationId xmlns:p14="http://schemas.microsoft.com/office/powerpoint/2010/main" val="415972869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9A93C0-A8E0-CBA1-068A-809F76B5FAB3}"/>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9F74B0D7-F8B4-D4FC-2CE7-AE7323B83B9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75C47838-A6F3-C4FA-C55C-63AA75448285}"/>
              </a:ext>
            </a:extLst>
          </p:cNvPr>
          <p:cNvSpPr>
            <a:spLocks noGrp="1"/>
          </p:cNvSpPr>
          <p:nvPr>
            <p:ph type="dt" sz="half" idx="10"/>
          </p:nvPr>
        </p:nvSpPr>
        <p:spPr/>
        <p:txBody>
          <a:bodyPr/>
          <a:lstStyle/>
          <a:p>
            <a:fld id="{EA0C0817-A112-4847-8014-A94B7D2A4EA3}" type="datetime1">
              <a:rPr lang="en-US" smtClean="0"/>
              <a:t>2/18/2024</a:t>
            </a:fld>
            <a:endParaRPr lang="en-US" dirty="0"/>
          </a:p>
        </p:txBody>
      </p:sp>
      <p:sp>
        <p:nvSpPr>
          <p:cNvPr id="5" name="Footer Placeholder 4">
            <a:extLst>
              <a:ext uri="{FF2B5EF4-FFF2-40B4-BE49-F238E27FC236}">
                <a16:creationId xmlns:a16="http://schemas.microsoft.com/office/drawing/2014/main" id="{C2388C6B-D1BA-052B-E26B-3A44FF079529}"/>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93C0F7CA-5515-B8A3-ECCD-3049D9B4B1D2}"/>
              </a:ext>
            </a:extLst>
          </p:cNvPr>
          <p:cNvSpPr>
            <a:spLocks noGrp="1"/>
          </p:cNvSpPr>
          <p:nvPr>
            <p:ph type="sldNum" sz="quarter" idx="12"/>
          </p:nvPr>
        </p:nvSpPr>
        <p:spPr/>
        <p:txBody>
          <a:bodyPr/>
          <a:lstStyle/>
          <a:p>
            <a:fld id="{34B7E4EF-A1BD-40F4-AB7B-04F084DD991D}" type="slidenum">
              <a:rPr lang="en-US" smtClean="0"/>
              <a:t>‹#›</a:t>
            </a:fld>
            <a:endParaRPr lang="en-US" dirty="0"/>
          </a:p>
        </p:txBody>
      </p:sp>
    </p:spTree>
    <p:extLst>
      <p:ext uri="{BB962C8B-B14F-4D97-AF65-F5344CB8AC3E}">
        <p14:creationId xmlns:p14="http://schemas.microsoft.com/office/powerpoint/2010/main" val="105147233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FA72C1-C2DF-477B-E677-1CBF625B2098}"/>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3F8A9854-AD8F-E301-A60E-422407D08E08}"/>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9508F10-1F29-CC68-8DAE-E6A00D5DC93D}"/>
              </a:ext>
            </a:extLst>
          </p:cNvPr>
          <p:cNvSpPr>
            <a:spLocks noGrp="1"/>
          </p:cNvSpPr>
          <p:nvPr>
            <p:ph type="dt" sz="half" idx="10"/>
          </p:nvPr>
        </p:nvSpPr>
        <p:spPr/>
        <p:txBody>
          <a:bodyPr/>
          <a:lstStyle/>
          <a:p>
            <a:fld id="{F6FA2B21-3FCD-4721-B95C-427943F61125}" type="datetime1">
              <a:rPr lang="en-US" smtClean="0"/>
              <a:t>2/18/2024</a:t>
            </a:fld>
            <a:endParaRPr lang="en-US" dirty="0"/>
          </a:p>
        </p:txBody>
      </p:sp>
      <p:sp>
        <p:nvSpPr>
          <p:cNvPr id="5" name="Footer Placeholder 4">
            <a:extLst>
              <a:ext uri="{FF2B5EF4-FFF2-40B4-BE49-F238E27FC236}">
                <a16:creationId xmlns:a16="http://schemas.microsoft.com/office/drawing/2014/main" id="{DB54D055-1349-272F-36E4-FD8CD9E3E2F3}"/>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3432541C-FFBA-BD5E-70FF-6D14B683CB8E}"/>
              </a:ext>
            </a:extLst>
          </p:cNvPr>
          <p:cNvSpPr>
            <a:spLocks noGrp="1"/>
          </p:cNvSpPr>
          <p:nvPr>
            <p:ph type="sldNum" sz="quarter" idx="12"/>
          </p:nvPr>
        </p:nvSpPr>
        <p:spPr/>
        <p:txBody>
          <a:bodyPr/>
          <a:lstStyle/>
          <a:p>
            <a:fld id="{34B7E4EF-A1BD-40F4-AB7B-04F084DD991D}" type="slidenum">
              <a:rPr lang="en-US" smtClean="0"/>
              <a:t>‹#›</a:t>
            </a:fld>
            <a:endParaRPr lang="en-US" dirty="0"/>
          </a:p>
        </p:txBody>
      </p:sp>
    </p:spTree>
    <p:extLst>
      <p:ext uri="{BB962C8B-B14F-4D97-AF65-F5344CB8AC3E}">
        <p14:creationId xmlns:p14="http://schemas.microsoft.com/office/powerpoint/2010/main" val="1618258451"/>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B0B2FEC-33A9-F97F-6EED-9BE5E4E5FD99}"/>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E391F557-E325-47DB-AC1F-113D682C844F}"/>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1209F65-D2D2-43B2-5C8D-D785855F4DBD}"/>
              </a:ext>
            </a:extLst>
          </p:cNvPr>
          <p:cNvSpPr>
            <a:spLocks noGrp="1"/>
          </p:cNvSpPr>
          <p:nvPr>
            <p:ph type="dt" sz="half" idx="10"/>
          </p:nvPr>
        </p:nvSpPr>
        <p:spPr/>
        <p:txBody>
          <a:bodyPr/>
          <a:lstStyle/>
          <a:p>
            <a:fld id="{F6FA2B21-3FCD-4721-B95C-427943F61125}" type="datetime1">
              <a:rPr lang="en-US" smtClean="0"/>
              <a:t>2/18/2024</a:t>
            </a:fld>
            <a:endParaRPr lang="en-US" dirty="0"/>
          </a:p>
        </p:txBody>
      </p:sp>
      <p:sp>
        <p:nvSpPr>
          <p:cNvPr id="5" name="Footer Placeholder 4">
            <a:extLst>
              <a:ext uri="{FF2B5EF4-FFF2-40B4-BE49-F238E27FC236}">
                <a16:creationId xmlns:a16="http://schemas.microsoft.com/office/drawing/2014/main" id="{ECE5617B-4B17-01A2-7E7D-5B763C55E8AF}"/>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72D54CBD-67B5-F551-C50A-CC4531883523}"/>
              </a:ext>
            </a:extLst>
          </p:cNvPr>
          <p:cNvSpPr>
            <a:spLocks noGrp="1"/>
          </p:cNvSpPr>
          <p:nvPr>
            <p:ph type="sldNum" sz="quarter" idx="12"/>
          </p:nvPr>
        </p:nvSpPr>
        <p:spPr/>
        <p:txBody>
          <a:bodyPr/>
          <a:lstStyle/>
          <a:p>
            <a:fld id="{34B7E4EF-A1BD-40F4-AB7B-04F084DD991D}" type="slidenum">
              <a:rPr lang="en-US" smtClean="0"/>
              <a:t>‹#›</a:t>
            </a:fld>
            <a:endParaRPr lang="en-US" dirty="0"/>
          </a:p>
        </p:txBody>
      </p:sp>
    </p:spTree>
    <p:extLst>
      <p:ext uri="{BB962C8B-B14F-4D97-AF65-F5344CB8AC3E}">
        <p14:creationId xmlns:p14="http://schemas.microsoft.com/office/powerpoint/2010/main" val="858751830"/>
      </p:ext>
    </p:extLst>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 1 column" type="tx">
  <p:cSld name="Title + 1 column">
    <p:spTree>
      <p:nvGrpSpPr>
        <p:cNvPr id="1" name="Shape 64"/>
        <p:cNvGrpSpPr/>
        <p:nvPr/>
      </p:nvGrpSpPr>
      <p:grpSpPr>
        <a:xfrm>
          <a:off x="0" y="0"/>
          <a:ext cx="0" cy="0"/>
          <a:chOff x="0" y="0"/>
          <a:chExt cx="0" cy="0"/>
        </a:xfrm>
      </p:grpSpPr>
      <p:sp>
        <p:nvSpPr>
          <p:cNvPr id="65" name="Google Shape;65;p5"/>
          <p:cNvSpPr/>
          <p:nvPr/>
        </p:nvSpPr>
        <p:spPr>
          <a:xfrm>
            <a:off x="1525600" y="3598100"/>
            <a:ext cx="1191600" cy="1191600"/>
          </a:xfrm>
          <a:prstGeom prst="ellipse">
            <a:avLst/>
          </a:prstGeom>
          <a:noFill/>
          <a:ln w="9525" cap="flat" cmpd="sng">
            <a:solidFill>
              <a:srgbClr val="BBCD00"/>
            </a:solidFill>
            <a:prstDash val="dash"/>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6" name="Google Shape;66;p5"/>
          <p:cNvSpPr txBox="1">
            <a:spLocks noGrp="1"/>
          </p:cNvSpPr>
          <p:nvPr>
            <p:ph type="title"/>
          </p:nvPr>
        </p:nvSpPr>
        <p:spPr>
          <a:xfrm>
            <a:off x="3914500" y="1212067"/>
            <a:ext cx="7034000" cy="854800"/>
          </a:xfrm>
          <a:prstGeom prst="rect">
            <a:avLst/>
          </a:prstGeom>
        </p:spPr>
        <p:txBody>
          <a:bodyPr spcFirstLastPara="1" wrap="square" lIns="91425" tIns="91425" rIns="91425" bIns="91425" anchor="b" anchorCtr="0">
            <a:noAutofit/>
          </a:bodyPr>
          <a:lstStyle>
            <a:lvl1pPr lvl="0">
              <a:spcBef>
                <a:spcPts val="0"/>
              </a:spcBef>
              <a:spcAft>
                <a:spcPts val="0"/>
              </a:spcAft>
              <a:buSzPts val="1800"/>
              <a:buNone/>
              <a:defRPr/>
            </a:lvl1pPr>
            <a:lvl2pPr lvl="1">
              <a:spcBef>
                <a:spcPts val="0"/>
              </a:spcBef>
              <a:spcAft>
                <a:spcPts val="0"/>
              </a:spcAft>
              <a:buSzPts val="1800"/>
              <a:buNone/>
              <a:defRPr/>
            </a:lvl2pPr>
            <a:lvl3pPr lvl="2">
              <a:spcBef>
                <a:spcPts val="0"/>
              </a:spcBef>
              <a:spcAft>
                <a:spcPts val="0"/>
              </a:spcAft>
              <a:buSzPts val="1800"/>
              <a:buNone/>
              <a:defRPr/>
            </a:lvl3pPr>
            <a:lvl4pPr lvl="3">
              <a:spcBef>
                <a:spcPts val="0"/>
              </a:spcBef>
              <a:spcAft>
                <a:spcPts val="0"/>
              </a:spcAft>
              <a:buSzPts val="1800"/>
              <a:buNone/>
              <a:defRPr/>
            </a:lvl4pPr>
            <a:lvl5pPr lvl="4">
              <a:spcBef>
                <a:spcPts val="0"/>
              </a:spcBef>
              <a:spcAft>
                <a:spcPts val="0"/>
              </a:spcAft>
              <a:buSzPts val="1800"/>
              <a:buNone/>
              <a:defRPr/>
            </a:lvl5pPr>
            <a:lvl6pPr lvl="5">
              <a:spcBef>
                <a:spcPts val="0"/>
              </a:spcBef>
              <a:spcAft>
                <a:spcPts val="0"/>
              </a:spcAft>
              <a:buSzPts val="1800"/>
              <a:buNone/>
              <a:defRPr/>
            </a:lvl6pPr>
            <a:lvl7pPr lvl="6">
              <a:spcBef>
                <a:spcPts val="0"/>
              </a:spcBef>
              <a:spcAft>
                <a:spcPts val="0"/>
              </a:spcAft>
              <a:buSzPts val="1800"/>
              <a:buNone/>
              <a:defRPr/>
            </a:lvl7pPr>
            <a:lvl8pPr lvl="7">
              <a:spcBef>
                <a:spcPts val="0"/>
              </a:spcBef>
              <a:spcAft>
                <a:spcPts val="0"/>
              </a:spcAft>
              <a:buSzPts val="1800"/>
              <a:buNone/>
              <a:defRPr/>
            </a:lvl8pPr>
            <a:lvl9pPr lvl="8">
              <a:spcBef>
                <a:spcPts val="0"/>
              </a:spcBef>
              <a:spcAft>
                <a:spcPts val="0"/>
              </a:spcAft>
              <a:buSzPts val="1800"/>
              <a:buNone/>
              <a:defRPr/>
            </a:lvl9pPr>
          </a:lstStyle>
          <a:p>
            <a:endParaRPr/>
          </a:p>
        </p:txBody>
      </p:sp>
      <p:sp>
        <p:nvSpPr>
          <p:cNvPr id="67" name="Google Shape;67;p5"/>
          <p:cNvSpPr txBox="1">
            <a:spLocks noGrp="1"/>
          </p:cNvSpPr>
          <p:nvPr>
            <p:ph type="body" idx="1"/>
          </p:nvPr>
        </p:nvSpPr>
        <p:spPr>
          <a:xfrm>
            <a:off x="3914500" y="2034344"/>
            <a:ext cx="7034000" cy="3714800"/>
          </a:xfrm>
          <a:prstGeom prst="rect">
            <a:avLst/>
          </a:prstGeom>
        </p:spPr>
        <p:txBody>
          <a:bodyPr spcFirstLastPara="1" wrap="square" lIns="91425" tIns="91425" rIns="91425" bIns="91425" anchor="t" anchorCtr="0">
            <a:noAutofit/>
          </a:bodyPr>
          <a:lstStyle>
            <a:lvl1pPr marL="609585" lvl="0" indent="-507987">
              <a:spcBef>
                <a:spcPts val="800"/>
              </a:spcBef>
              <a:spcAft>
                <a:spcPts val="0"/>
              </a:spcAft>
              <a:buSzPts val="2400"/>
              <a:buChar char="◎"/>
              <a:defRPr sz="3200"/>
            </a:lvl1pPr>
            <a:lvl2pPr marL="1219170" lvl="1" indent="-507987">
              <a:spcBef>
                <a:spcPts val="0"/>
              </a:spcBef>
              <a:spcAft>
                <a:spcPts val="0"/>
              </a:spcAft>
              <a:buSzPts val="2400"/>
              <a:buChar char="◉"/>
              <a:defRPr/>
            </a:lvl2pPr>
            <a:lvl3pPr marL="1828754" lvl="2" indent="-507987">
              <a:spcBef>
                <a:spcPts val="0"/>
              </a:spcBef>
              <a:spcAft>
                <a:spcPts val="0"/>
              </a:spcAft>
              <a:buSzPts val="2400"/>
              <a:buChar char="￮"/>
              <a:defRPr/>
            </a:lvl3pPr>
            <a:lvl4pPr marL="2438339" lvl="3" indent="-507987">
              <a:spcBef>
                <a:spcPts val="0"/>
              </a:spcBef>
              <a:spcAft>
                <a:spcPts val="0"/>
              </a:spcAft>
              <a:buSzPts val="2400"/>
              <a:buChar char="●"/>
              <a:defRPr sz="3200"/>
            </a:lvl4pPr>
            <a:lvl5pPr marL="3047924" lvl="4" indent="-507987">
              <a:spcBef>
                <a:spcPts val="0"/>
              </a:spcBef>
              <a:spcAft>
                <a:spcPts val="0"/>
              </a:spcAft>
              <a:buSzPts val="2400"/>
              <a:buChar char="○"/>
              <a:defRPr sz="3200"/>
            </a:lvl5pPr>
            <a:lvl6pPr marL="3657509" lvl="5" indent="-507987">
              <a:spcBef>
                <a:spcPts val="0"/>
              </a:spcBef>
              <a:spcAft>
                <a:spcPts val="0"/>
              </a:spcAft>
              <a:buSzPts val="2400"/>
              <a:buChar char="■"/>
              <a:defRPr sz="3200"/>
            </a:lvl6pPr>
            <a:lvl7pPr marL="4267093" lvl="6" indent="-507987">
              <a:spcBef>
                <a:spcPts val="0"/>
              </a:spcBef>
              <a:spcAft>
                <a:spcPts val="0"/>
              </a:spcAft>
              <a:buSzPts val="2400"/>
              <a:buChar char="●"/>
              <a:defRPr sz="3200"/>
            </a:lvl7pPr>
            <a:lvl8pPr marL="4876678" lvl="7" indent="-507987">
              <a:spcBef>
                <a:spcPts val="0"/>
              </a:spcBef>
              <a:spcAft>
                <a:spcPts val="0"/>
              </a:spcAft>
              <a:buSzPts val="2400"/>
              <a:buChar char="○"/>
              <a:defRPr sz="3200"/>
            </a:lvl8pPr>
            <a:lvl9pPr marL="5486263" lvl="8" indent="-507987">
              <a:spcBef>
                <a:spcPts val="0"/>
              </a:spcBef>
              <a:spcAft>
                <a:spcPts val="0"/>
              </a:spcAft>
              <a:buSzPts val="2400"/>
              <a:buChar char="■"/>
              <a:defRPr sz="3200"/>
            </a:lvl9pPr>
          </a:lstStyle>
          <a:p>
            <a:endParaRPr/>
          </a:p>
        </p:txBody>
      </p:sp>
      <p:sp>
        <p:nvSpPr>
          <p:cNvPr id="68" name="Google Shape;68;p5"/>
          <p:cNvSpPr/>
          <p:nvPr/>
        </p:nvSpPr>
        <p:spPr>
          <a:xfrm>
            <a:off x="346567" y="-275067"/>
            <a:ext cx="3129600" cy="3129600"/>
          </a:xfrm>
          <a:prstGeom prst="donut">
            <a:avLst>
              <a:gd name="adj" fmla="val 29778"/>
            </a:avLst>
          </a:prstGeom>
          <a:solidFill>
            <a:srgbClr val="00D1C6">
              <a:alpha val="8692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9" name="Google Shape;69;p5"/>
          <p:cNvSpPr/>
          <p:nvPr/>
        </p:nvSpPr>
        <p:spPr>
          <a:xfrm>
            <a:off x="-203900" y="1813400"/>
            <a:ext cx="1304800" cy="1304800"/>
          </a:xfrm>
          <a:prstGeom prst="ellipse">
            <a:avLst/>
          </a:prstGeom>
          <a:solidFill>
            <a:srgbClr val="ED4A00">
              <a:alpha val="8667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0" name="Google Shape;70;p5"/>
          <p:cNvSpPr/>
          <p:nvPr/>
        </p:nvSpPr>
        <p:spPr>
          <a:xfrm>
            <a:off x="3119467" y="324833"/>
            <a:ext cx="876800" cy="876800"/>
          </a:xfrm>
          <a:prstGeom prst="ellipse">
            <a:avLst/>
          </a:prstGeom>
          <a:solidFill>
            <a:srgbClr val="00ACC3">
              <a:alpha val="8667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1" name="Google Shape;71;p5"/>
          <p:cNvSpPr/>
          <p:nvPr/>
        </p:nvSpPr>
        <p:spPr>
          <a:xfrm>
            <a:off x="1051633" y="3118200"/>
            <a:ext cx="1081600" cy="1081600"/>
          </a:xfrm>
          <a:prstGeom prst="donut">
            <a:avLst>
              <a:gd name="adj" fmla="val 22275"/>
            </a:avLst>
          </a:prstGeom>
          <a:solidFill>
            <a:srgbClr val="F8BB00">
              <a:alpha val="8667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2" name="Google Shape;72;p5"/>
          <p:cNvSpPr/>
          <p:nvPr/>
        </p:nvSpPr>
        <p:spPr>
          <a:xfrm>
            <a:off x="204900" y="5533267"/>
            <a:ext cx="1610400" cy="1610400"/>
          </a:xfrm>
          <a:prstGeom prst="ellipse">
            <a:avLst/>
          </a:prstGeom>
          <a:solidFill>
            <a:srgbClr val="BBCD00">
              <a:alpha val="8667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3" name="Google Shape;73;p5"/>
          <p:cNvSpPr/>
          <p:nvPr/>
        </p:nvSpPr>
        <p:spPr>
          <a:xfrm>
            <a:off x="1754400" y="5147967"/>
            <a:ext cx="734000" cy="734000"/>
          </a:xfrm>
          <a:prstGeom prst="donut">
            <a:avLst>
              <a:gd name="adj" fmla="val 42915"/>
            </a:avLst>
          </a:prstGeom>
          <a:solidFill>
            <a:srgbClr val="65BB48">
              <a:alpha val="8667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4" name="Google Shape;74;p5"/>
          <p:cNvSpPr/>
          <p:nvPr/>
        </p:nvSpPr>
        <p:spPr>
          <a:xfrm>
            <a:off x="584767" y="3990700"/>
            <a:ext cx="406400" cy="406400"/>
          </a:xfrm>
          <a:prstGeom prst="ellipse">
            <a:avLst/>
          </a:prstGeom>
          <a:solidFill>
            <a:srgbClr val="E8004C">
              <a:alpha val="8667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5" name="Google Shape;75;p5"/>
          <p:cNvSpPr/>
          <p:nvPr/>
        </p:nvSpPr>
        <p:spPr>
          <a:xfrm>
            <a:off x="10326467" y="560633"/>
            <a:ext cx="734000" cy="734000"/>
          </a:xfrm>
          <a:prstGeom prst="ellipse">
            <a:avLst/>
          </a:prstGeom>
          <a:solidFill>
            <a:srgbClr val="F8BB00">
              <a:alpha val="8667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6" name="Google Shape;76;p5"/>
          <p:cNvSpPr/>
          <p:nvPr/>
        </p:nvSpPr>
        <p:spPr>
          <a:xfrm>
            <a:off x="11786000" y="1359700"/>
            <a:ext cx="530000" cy="530000"/>
          </a:xfrm>
          <a:prstGeom prst="ellipse">
            <a:avLst/>
          </a:prstGeom>
          <a:solidFill>
            <a:srgbClr val="00D1C6">
              <a:alpha val="8692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7" name="Google Shape;77;p5"/>
          <p:cNvSpPr/>
          <p:nvPr/>
        </p:nvSpPr>
        <p:spPr>
          <a:xfrm>
            <a:off x="11060467" y="-428167"/>
            <a:ext cx="988800" cy="988800"/>
          </a:xfrm>
          <a:prstGeom prst="donut">
            <a:avLst>
              <a:gd name="adj" fmla="val 31897"/>
            </a:avLst>
          </a:prstGeom>
          <a:solidFill>
            <a:srgbClr val="00ACC3">
              <a:alpha val="8667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8" name="Google Shape;78;p5"/>
          <p:cNvSpPr/>
          <p:nvPr/>
        </p:nvSpPr>
        <p:spPr>
          <a:xfrm>
            <a:off x="11535333" y="2155100"/>
            <a:ext cx="250800" cy="250800"/>
          </a:xfrm>
          <a:prstGeom prst="ellipse">
            <a:avLst/>
          </a:prstGeom>
          <a:solidFill>
            <a:srgbClr val="BBCD00">
              <a:alpha val="8667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9" name="Google Shape;79;p5"/>
          <p:cNvSpPr/>
          <p:nvPr/>
        </p:nvSpPr>
        <p:spPr>
          <a:xfrm>
            <a:off x="2905467" y="110833"/>
            <a:ext cx="1304800" cy="1304800"/>
          </a:xfrm>
          <a:prstGeom prst="ellipse">
            <a:avLst/>
          </a:prstGeom>
          <a:noFill/>
          <a:ln w="9525" cap="flat" cmpd="sng">
            <a:solidFill>
              <a:srgbClr val="00ACC3"/>
            </a:solidFill>
            <a:prstDash val="dash"/>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80" name="Google Shape;80;p5"/>
          <p:cNvSpPr/>
          <p:nvPr/>
        </p:nvSpPr>
        <p:spPr>
          <a:xfrm>
            <a:off x="10750433" y="918500"/>
            <a:ext cx="599600" cy="599600"/>
          </a:xfrm>
          <a:prstGeom prst="ellipse">
            <a:avLst/>
          </a:prstGeom>
          <a:noFill/>
          <a:ln w="9525" cap="flat" cmpd="sng">
            <a:solidFill>
              <a:srgbClr val="ED4A00"/>
            </a:solidFill>
            <a:prstDash val="dash"/>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81" name="Google Shape;81;p5"/>
          <p:cNvSpPr txBox="1">
            <a:spLocks noGrp="1"/>
          </p:cNvSpPr>
          <p:nvPr>
            <p:ph type="sldNum" idx="12"/>
          </p:nvPr>
        </p:nvSpPr>
        <p:spPr>
          <a:xfrm>
            <a:off x="11514167" y="6335500"/>
            <a:ext cx="626400" cy="5220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4383768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5D1857-28EA-1894-5805-9DF5DC72B31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2088869-5FBA-736A-8ABA-6695BB37EBD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C18A087-09C4-2C00-E59E-26C36015502D}"/>
              </a:ext>
            </a:extLst>
          </p:cNvPr>
          <p:cNvSpPr>
            <a:spLocks noGrp="1"/>
          </p:cNvSpPr>
          <p:nvPr>
            <p:ph type="dt" sz="half" idx="10"/>
          </p:nvPr>
        </p:nvSpPr>
        <p:spPr/>
        <p:txBody>
          <a:bodyPr/>
          <a:lstStyle/>
          <a:p>
            <a:fld id="{7332B432-ACDA-4023-A761-2BAB76577B62}" type="datetime1">
              <a:rPr lang="en-US" smtClean="0"/>
              <a:t>2/18/2024</a:t>
            </a:fld>
            <a:endParaRPr lang="en-US" dirty="0"/>
          </a:p>
        </p:txBody>
      </p:sp>
      <p:sp>
        <p:nvSpPr>
          <p:cNvPr id="5" name="Footer Placeholder 4">
            <a:extLst>
              <a:ext uri="{FF2B5EF4-FFF2-40B4-BE49-F238E27FC236}">
                <a16:creationId xmlns:a16="http://schemas.microsoft.com/office/drawing/2014/main" id="{E8C9694F-F0CF-A4D3-B3FA-29446855776F}"/>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751808DE-188D-3D3A-2FB5-4F7C2462C939}"/>
              </a:ext>
            </a:extLst>
          </p:cNvPr>
          <p:cNvSpPr>
            <a:spLocks noGrp="1"/>
          </p:cNvSpPr>
          <p:nvPr>
            <p:ph type="sldNum" sz="quarter" idx="12"/>
          </p:nvPr>
        </p:nvSpPr>
        <p:spPr/>
        <p:txBody>
          <a:bodyPr/>
          <a:lstStyle/>
          <a:p>
            <a:fld id="{34B7E4EF-A1BD-40F4-AB7B-04F084DD991D}" type="slidenum">
              <a:rPr lang="en-US" smtClean="0"/>
              <a:t>‹#›</a:t>
            </a:fld>
            <a:endParaRPr lang="en-US" dirty="0"/>
          </a:p>
        </p:txBody>
      </p:sp>
    </p:spTree>
    <p:extLst>
      <p:ext uri="{BB962C8B-B14F-4D97-AF65-F5344CB8AC3E}">
        <p14:creationId xmlns:p14="http://schemas.microsoft.com/office/powerpoint/2010/main" val="27085241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416A64-6AD5-7FA6-2520-343CD0E2FD77}"/>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ABA0C47F-FCD5-84BD-0D70-B50F24DF0BB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76130998-84D1-2A20-3C3E-35716DC08A61}"/>
              </a:ext>
            </a:extLst>
          </p:cNvPr>
          <p:cNvSpPr>
            <a:spLocks noGrp="1"/>
          </p:cNvSpPr>
          <p:nvPr>
            <p:ph type="dt" sz="half" idx="10"/>
          </p:nvPr>
        </p:nvSpPr>
        <p:spPr/>
        <p:txBody>
          <a:bodyPr/>
          <a:lstStyle/>
          <a:p>
            <a:fld id="{D9C646AA-F36E-4540-911D-FFFC0A0EF24A}" type="datetime1">
              <a:rPr lang="en-US" smtClean="0"/>
              <a:t>2/18/2024</a:t>
            </a:fld>
            <a:endParaRPr lang="en-US" dirty="0"/>
          </a:p>
        </p:txBody>
      </p:sp>
      <p:sp>
        <p:nvSpPr>
          <p:cNvPr id="5" name="Footer Placeholder 4">
            <a:extLst>
              <a:ext uri="{FF2B5EF4-FFF2-40B4-BE49-F238E27FC236}">
                <a16:creationId xmlns:a16="http://schemas.microsoft.com/office/drawing/2014/main" id="{DD58E8FE-0778-D2F5-9E74-8687FAAEA9F8}"/>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4A499024-FC65-4DD4-96A1-7F7D5369B10D}"/>
              </a:ext>
            </a:extLst>
          </p:cNvPr>
          <p:cNvSpPr>
            <a:spLocks noGrp="1"/>
          </p:cNvSpPr>
          <p:nvPr>
            <p:ph type="sldNum" sz="quarter" idx="12"/>
          </p:nvPr>
        </p:nvSpPr>
        <p:spPr/>
        <p:txBody>
          <a:bodyPr/>
          <a:lstStyle/>
          <a:p>
            <a:fld id="{34B7E4EF-A1BD-40F4-AB7B-04F084DD991D}" type="slidenum">
              <a:rPr lang="en-US" smtClean="0"/>
              <a:t>‹#›</a:t>
            </a:fld>
            <a:endParaRPr lang="en-US" dirty="0"/>
          </a:p>
        </p:txBody>
      </p:sp>
    </p:spTree>
    <p:extLst>
      <p:ext uri="{BB962C8B-B14F-4D97-AF65-F5344CB8AC3E}">
        <p14:creationId xmlns:p14="http://schemas.microsoft.com/office/powerpoint/2010/main" val="200562253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172629-E10A-9225-2721-30415FE151B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BE68A21-461E-C8BD-6935-AE30760EE405}"/>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BBD00232-1097-E9CF-60DD-7274EF592BC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68E3400F-10A8-93DB-9700-FB2E105BBBFD}"/>
              </a:ext>
            </a:extLst>
          </p:cNvPr>
          <p:cNvSpPr>
            <a:spLocks noGrp="1"/>
          </p:cNvSpPr>
          <p:nvPr>
            <p:ph type="dt" sz="half" idx="10"/>
          </p:nvPr>
        </p:nvSpPr>
        <p:spPr/>
        <p:txBody>
          <a:bodyPr/>
          <a:lstStyle/>
          <a:p>
            <a:fld id="{69186D26-FA5F-4637-B602-B7C2DC34CFD4}" type="datetime1">
              <a:rPr lang="en-US" smtClean="0"/>
              <a:t>2/18/2024</a:t>
            </a:fld>
            <a:endParaRPr lang="en-US" dirty="0"/>
          </a:p>
        </p:txBody>
      </p:sp>
      <p:sp>
        <p:nvSpPr>
          <p:cNvPr id="6" name="Footer Placeholder 5">
            <a:extLst>
              <a:ext uri="{FF2B5EF4-FFF2-40B4-BE49-F238E27FC236}">
                <a16:creationId xmlns:a16="http://schemas.microsoft.com/office/drawing/2014/main" id="{4A0C9417-AFFD-8567-ED6D-0DFF66B23CF9}"/>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B5C4D9FC-2A91-4901-0B64-238FB714E21D}"/>
              </a:ext>
            </a:extLst>
          </p:cNvPr>
          <p:cNvSpPr>
            <a:spLocks noGrp="1"/>
          </p:cNvSpPr>
          <p:nvPr>
            <p:ph type="sldNum" sz="quarter" idx="12"/>
          </p:nvPr>
        </p:nvSpPr>
        <p:spPr/>
        <p:txBody>
          <a:bodyPr/>
          <a:lstStyle/>
          <a:p>
            <a:fld id="{34B7E4EF-A1BD-40F4-AB7B-04F084DD991D}" type="slidenum">
              <a:rPr lang="en-US" smtClean="0"/>
              <a:t>‹#›</a:t>
            </a:fld>
            <a:endParaRPr lang="en-US" dirty="0"/>
          </a:p>
        </p:txBody>
      </p:sp>
    </p:spTree>
    <p:extLst>
      <p:ext uri="{BB962C8B-B14F-4D97-AF65-F5344CB8AC3E}">
        <p14:creationId xmlns:p14="http://schemas.microsoft.com/office/powerpoint/2010/main" val="38878915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37E367-1049-D5EB-75A4-A1F22A9BC5A1}"/>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4A3E5B35-293F-D7F2-9412-AB1FA6CC753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4D71A0CD-5D57-C383-EEA9-9ED0B3272665}"/>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6DB112C-06A1-12B8-6029-B83E3102B28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8F83CC05-16A5-146C-7D68-02A0C10611A0}"/>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D62083F6-DB6A-0F88-6E16-129EF4FF3625}"/>
              </a:ext>
            </a:extLst>
          </p:cNvPr>
          <p:cNvSpPr>
            <a:spLocks noGrp="1"/>
          </p:cNvSpPr>
          <p:nvPr>
            <p:ph type="dt" sz="half" idx="10"/>
          </p:nvPr>
        </p:nvSpPr>
        <p:spPr/>
        <p:txBody>
          <a:bodyPr/>
          <a:lstStyle/>
          <a:p>
            <a:fld id="{8A7F15D8-96D1-4781-BC50-CA8A088B2FE4}" type="datetime1">
              <a:rPr lang="en-US" smtClean="0"/>
              <a:t>2/18/2024</a:t>
            </a:fld>
            <a:endParaRPr lang="en-US" dirty="0"/>
          </a:p>
        </p:txBody>
      </p:sp>
      <p:sp>
        <p:nvSpPr>
          <p:cNvPr id="8" name="Footer Placeholder 7">
            <a:extLst>
              <a:ext uri="{FF2B5EF4-FFF2-40B4-BE49-F238E27FC236}">
                <a16:creationId xmlns:a16="http://schemas.microsoft.com/office/drawing/2014/main" id="{01B33BF2-D5E3-2CAB-42E4-0AF89C769842}"/>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8FCAF6E7-F4D5-CCA5-7870-AE009FAF7906}"/>
              </a:ext>
            </a:extLst>
          </p:cNvPr>
          <p:cNvSpPr>
            <a:spLocks noGrp="1"/>
          </p:cNvSpPr>
          <p:nvPr>
            <p:ph type="sldNum" sz="quarter" idx="12"/>
          </p:nvPr>
        </p:nvSpPr>
        <p:spPr/>
        <p:txBody>
          <a:bodyPr/>
          <a:lstStyle/>
          <a:p>
            <a:fld id="{34B7E4EF-A1BD-40F4-AB7B-04F084DD991D}" type="slidenum">
              <a:rPr lang="en-US" smtClean="0"/>
              <a:t>‹#›</a:t>
            </a:fld>
            <a:endParaRPr lang="en-US" dirty="0"/>
          </a:p>
        </p:txBody>
      </p:sp>
    </p:spTree>
    <p:extLst>
      <p:ext uri="{BB962C8B-B14F-4D97-AF65-F5344CB8AC3E}">
        <p14:creationId xmlns:p14="http://schemas.microsoft.com/office/powerpoint/2010/main" val="41585443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8C5779-2ED4-1854-82BD-13205B7E681A}"/>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FCB7ABBB-7D55-2221-2DAD-8648651A309E}"/>
              </a:ext>
            </a:extLst>
          </p:cNvPr>
          <p:cNvSpPr>
            <a:spLocks noGrp="1"/>
          </p:cNvSpPr>
          <p:nvPr>
            <p:ph type="dt" sz="half" idx="10"/>
          </p:nvPr>
        </p:nvSpPr>
        <p:spPr/>
        <p:txBody>
          <a:bodyPr/>
          <a:lstStyle/>
          <a:p>
            <a:fld id="{F9A96C99-B8F8-4528-BD05-0E16E943DC09}" type="datetime1">
              <a:rPr lang="en-US" smtClean="0"/>
              <a:t>2/18/2024</a:t>
            </a:fld>
            <a:endParaRPr lang="en-US" dirty="0"/>
          </a:p>
        </p:txBody>
      </p:sp>
      <p:sp>
        <p:nvSpPr>
          <p:cNvPr id="4" name="Footer Placeholder 3">
            <a:extLst>
              <a:ext uri="{FF2B5EF4-FFF2-40B4-BE49-F238E27FC236}">
                <a16:creationId xmlns:a16="http://schemas.microsoft.com/office/drawing/2014/main" id="{D926F04D-0A07-8234-C581-288938740C1A}"/>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2EB48900-6272-FE9C-A951-E97E740527ED}"/>
              </a:ext>
            </a:extLst>
          </p:cNvPr>
          <p:cNvSpPr>
            <a:spLocks noGrp="1"/>
          </p:cNvSpPr>
          <p:nvPr>
            <p:ph type="sldNum" sz="quarter" idx="12"/>
          </p:nvPr>
        </p:nvSpPr>
        <p:spPr/>
        <p:txBody>
          <a:bodyPr/>
          <a:lstStyle/>
          <a:p>
            <a:fld id="{34B7E4EF-A1BD-40F4-AB7B-04F084DD991D}" type="slidenum">
              <a:rPr lang="en-US" smtClean="0"/>
              <a:t>‹#›</a:t>
            </a:fld>
            <a:endParaRPr lang="en-US" dirty="0"/>
          </a:p>
        </p:txBody>
      </p:sp>
    </p:spTree>
    <p:extLst>
      <p:ext uri="{BB962C8B-B14F-4D97-AF65-F5344CB8AC3E}">
        <p14:creationId xmlns:p14="http://schemas.microsoft.com/office/powerpoint/2010/main" val="1774635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70CC898-CB28-8E1D-0619-31CE6DAE45B4}"/>
              </a:ext>
            </a:extLst>
          </p:cNvPr>
          <p:cNvSpPr>
            <a:spLocks noGrp="1"/>
          </p:cNvSpPr>
          <p:nvPr>
            <p:ph type="dt" sz="half" idx="10"/>
          </p:nvPr>
        </p:nvSpPr>
        <p:spPr/>
        <p:txBody>
          <a:bodyPr/>
          <a:lstStyle/>
          <a:p>
            <a:fld id="{03636942-C211-4B28-8DBD-C953E00AF71B}" type="datetime1">
              <a:rPr lang="en-US" smtClean="0"/>
              <a:t>2/18/2024</a:t>
            </a:fld>
            <a:endParaRPr lang="en-US" dirty="0"/>
          </a:p>
        </p:txBody>
      </p:sp>
      <p:sp>
        <p:nvSpPr>
          <p:cNvPr id="3" name="Footer Placeholder 2">
            <a:extLst>
              <a:ext uri="{FF2B5EF4-FFF2-40B4-BE49-F238E27FC236}">
                <a16:creationId xmlns:a16="http://schemas.microsoft.com/office/drawing/2014/main" id="{0D2734BF-2B21-C771-7305-E719BA432DB6}"/>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0ABF764E-D796-5D86-73D6-B1FD85A4A343}"/>
              </a:ext>
            </a:extLst>
          </p:cNvPr>
          <p:cNvSpPr>
            <a:spLocks noGrp="1"/>
          </p:cNvSpPr>
          <p:nvPr>
            <p:ph type="sldNum" sz="quarter" idx="12"/>
          </p:nvPr>
        </p:nvSpPr>
        <p:spPr/>
        <p:txBody>
          <a:bodyPr/>
          <a:lstStyle/>
          <a:p>
            <a:fld id="{34B7E4EF-A1BD-40F4-AB7B-04F084DD991D}" type="slidenum">
              <a:rPr lang="en-US" smtClean="0"/>
              <a:t>‹#›</a:t>
            </a:fld>
            <a:endParaRPr lang="en-US" dirty="0"/>
          </a:p>
        </p:txBody>
      </p:sp>
    </p:spTree>
    <p:extLst>
      <p:ext uri="{BB962C8B-B14F-4D97-AF65-F5344CB8AC3E}">
        <p14:creationId xmlns:p14="http://schemas.microsoft.com/office/powerpoint/2010/main" val="23960601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D64622-CF5F-102C-A659-4CFF67D5769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0A7B3949-0AC0-D7B3-F346-D29CE04A2E7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9507B7AB-A456-E969-9545-7B13218589A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5B413A0-2F3B-2B3D-7A7F-3D7DCB7775C4}"/>
              </a:ext>
            </a:extLst>
          </p:cNvPr>
          <p:cNvSpPr>
            <a:spLocks noGrp="1"/>
          </p:cNvSpPr>
          <p:nvPr>
            <p:ph type="dt" sz="half" idx="10"/>
          </p:nvPr>
        </p:nvSpPr>
        <p:spPr/>
        <p:txBody>
          <a:bodyPr/>
          <a:lstStyle/>
          <a:p>
            <a:fld id="{7E8D12A6-918A-48BD-8CB9-CA713993B0EA}" type="datetime1">
              <a:rPr lang="en-US" smtClean="0"/>
              <a:t>2/18/2024</a:t>
            </a:fld>
            <a:endParaRPr lang="en-US" dirty="0"/>
          </a:p>
        </p:txBody>
      </p:sp>
      <p:sp>
        <p:nvSpPr>
          <p:cNvPr id="6" name="Footer Placeholder 5">
            <a:extLst>
              <a:ext uri="{FF2B5EF4-FFF2-40B4-BE49-F238E27FC236}">
                <a16:creationId xmlns:a16="http://schemas.microsoft.com/office/drawing/2014/main" id="{7FEE7B0C-E007-BA8D-DA3B-114C3E8D1CAE}"/>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C8DA4FFD-FD1B-0F6E-47C1-C488614AAD7D}"/>
              </a:ext>
            </a:extLst>
          </p:cNvPr>
          <p:cNvSpPr>
            <a:spLocks noGrp="1"/>
          </p:cNvSpPr>
          <p:nvPr>
            <p:ph type="sldNum" sz="quarter" idx="12"/>
          </p:nvPr>
        </p:nvSpPr>
        <p:spPr/>
        <p:txBody>
          <a:bodyPr/>
          <a:lstStyle/>
          <a:p>
            <a:fld id="{34B7E4EF-A1BD-40F4-AB7B-04F084DD991D}" type="slidenum">
              <a:rPr lang="en-US" smtClean="0"/>
              <a:t>‹#›</a:t>
            </a:fld>
            <a:endParaRPr lang="en-US" dirty="0"/>
          </a:p>
        </p:txBody>
      </p:sp>
    </p:spTree>
    <p:extLst>
      <p:ext uri="{BB962C8B-B14F-4D97-AF65-F5344CB8AC3E}">
        <p14:creationId xmlns:p14="http://schemas.microsoft.com/office/powerpoint/2010/main" val="26640815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4775EA-D84F-A103-9699-BBD54AEA12A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F2BE6942-3F34-D852-B246-F091AC0344A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FE354BBC-B198-37E8-E591-79C7C6073B1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EAB551A-BAEB-EFA6-B99A-66AF845F5320}"/>
              </a:ext>
            </a:extLst>
          </p:cNvPr>
          <p:cNvSpPr>
            <a:spLocks noGrp="1"/>
          </p:cNvSpPr>
          <p:nvPr>
            <p:ph type="dt" sz="half" idx="10"/>
          </p:nvPr>
        </p:nvSpPr>
        <p:spPr/>
        <p:txBody>
          <a:bodyPr/>
          <a:lstStyle/>
          <a:p>
            <a:fld id="{F6FA2B21-3FCD-4721-B95C-427943F61125}" type="datetime1">
              <a:rPr lang="en-US" smtClean="0"/>
              <a:t>2/18/2024</a:t>
            </a:fld>
            <a:endParaRPr lang="en-US" dirty="0"/>
          </a:p>
        </p:txBody>
      </p:sp>
      <p:sp>
        <p:nvSpPr>
          <p:cNvPr id="6" name="Footer Placeholder 5">
            <a:extLst>
              <a:ext uri="{FF2B5EF4-FFF2-40B4-BE49-F238E27FC236}">
                <a16:creationId xmlns:a16="http://schemas.microsoft.com/office/drawing/2014/main" id="{B96687FF-EDF1-7F49-1340-FD71A6CDF3DD}"/>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F929A8B0-06A1-61B8-1D74-5D6EEF6A4702}"/>
              </a:ext>
            </a:extLst>
          </p:cNvPr>
          <p:cNvSpPr>
            <a:spLocks noGrp="1"/>
          </p:cNvSpPr>
          <p:nvPr>
            <p:ph type="sldNum" sz="quarter" idx="12"/>
          </p:nvPr>
        </p:nvSpPr>
        <p:spPr/>
        <p:txBody>
          <a:bodyPr/>
          <a:lstStyle/>
          <a:p>
            <a:fld id="{34B7E4EF-A1BD-40F4-AB7B-04F084DD991D}" type="slidenum">
              <a:rPr lang="en-US" smtClean="0"/>
              <a:t>‹#›</a:t>
            </a:fld>
            <a:endParaRPr lang="en-US" dirty="0"/>
          </a:p>
        </p:txBody>
      </p:sp>
    </p:spTree>
    <p:extLst>
      <p:ext uri="{BB962C8B-B14F-4D97-AF65-F5344CB8AC3E}">
        <p14:creationId xmlns:p14="http://schemas.microsoft.com/office/powerpoint/2010/main" val="4000241178"/>
      </p:ext>
    </p:extLst>
  </p:cSld>
  <p:clrMapOvr>
    <a:masterClrMapping/>
  </p:clrMapOvr>
  <p:hf sldNum="0"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E162019-8B60-B48B-3BEB-6552445E6F0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27067812-3C78-3AE9-1B22-1A570F0CFC8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609FF7F-6745-91A9-1CB2-818314EFD88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6FA2B21-3FCD-4721-B95C-427943F61125}" type="datetime1">
              <a:rPr lang="en-US" smtClean="0"/>
              <a:t>2/18/2024</a:t>
            </a:fld>
            <a:endParaRPr lang="en-US" dirty="0"/>
          </a:p>
        </p:txBody>
      </p:sp>
      <p:sp>
        <p:nvSpPr>
          <p:cNvPr id="5" name="Footer Placeholder 4">
            <a:extLst>
              <a:ext uri="{FF2B5EF4-FFF2-40B4-BE49-F238E27FC236}">
                <a16:creationId xmlns:a16="http://schemas.microsoft.com/office/drawing/2014/main" id="{AB14798C-54A2-B90C-C582-351A5DE9024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F9C3252E-65A9-D0C3-4CC1-93BC02F86B5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4B7E4EF-A1BD-40F4-AB7B-04F084DD991D}" type="slidenum">
              <a:rPr lang="en-US" smtClean="0"/>
              <a:t>‹#›</a:t>
            </a:fld>
            <a:endParaRPr lang="en-US" dirty="0"/>
          </a:p>
        </p:txBody>
      </p:sp>
    </p:spTree>
    <p:extLst>
      <p:ext uri="{BB962C8B-B14F-4D97-AF65-F5344CB8AC3E}">
        <p14:creationId xmlns:p14="http://schemas.microsoft.com/office/powerpoint/2010/main" val="413845849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5.GIF"/><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7.GIF"/><Relationship Id="rId2" Type="http://schemas.openxmlformats.org/officeDocument/2006/relationships/image" Target="../media/image6.png"/><Relationship Id="rId1" Type="http://schemas.openxmlformats.org/officeDocument/2006/relationships/slideLayout" Target="../slideLayouts/slideLayout7.xml"/><Relationship Id="rId4" Type="http://schemas.openxmlformats.org/officeDocument/2006/relationships/image" Target="../media/image8.GIF"/></Relationships>
</file>

<file path=ppt/slides/_rels/slide2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solidFill>
          <a:srgbClr val="0C2254"/>
        </a:solidFill>
        <a:effectLst/>
      </p:bgPr>
    </p:bg>
    <p:spTree>
      <p:nvGrpSpPr>
        <p:cNvPr id="1" name=""/>
        <p:cNvGrpSpPr/>
        <p:nvPr/>
      </p:nvGrpSpPr>
      <p:grpSpPr>
        <a:xfrm>
          <a:off x="0" y="0"/>
          <a:ext cx="0" cy="0"/>
          <a:chOff x="0" y="0"/>
          <a:chExt cx="0" cy="0"/>
        </a:xfrm>
      </p:grpSpPr>
      <p:pic>
        <p:nvPicPr>
          <p:cNvPr id="3076" name="Picture 4" descr="The Biological Effects of Electromagnetic Radiation on Human Health |  Neural Vitality Network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06017"/>
            <a:ext cx="12192000" cy="8038490"/>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p:cNvSpPr/>
          <p:nvPr/>
        </p:nvSpPr>
        <p:spPr>
          <a:xfrm>
            <a:off x="159027" y="79753"/>
            <a:ext cx="11820938" cy="1754326"/>
          </a:xfrm>
          <a:prstGeom prst="rect">
            <a:avLst/>
          </a:prstGeom>
          <a:noFill/>
        </p:spPr>
        <p:txBody>
          <a:bodyPr wrap="square" lIns="91440" tIns="45720" rIns="91440" bIns="45720">
            <a:spAutoFit/>
            <a:scene3d>
              <a:camera prst="orthographicFront"/>
              <a:lightRig rig="harsh" dir="t"/>
            </a:scene3d>
            <a:sp3d extrusionH="57150" prstMaterial="matte">
              <a:bevelT w="63500" h="12700" prst="angle"/>
              <a:contourClr>
                <a:schemeClr val="bg1">
                  <a:lumMod val="65000"/>
                </a:schemeClr>
              </a:contourClr>
            </a:sp3d>
          </a:bodyPr>
          <a:lstStyle/>
          <a:p>
            <a:pPr algn="ctr"/>
            <a:r>
              <a:rPr lang="en-US" sz="5400" b="1" dirty="0" err="1">
                <a:solidFill>
                  <a:srgbClr val="FFFF00"/>
                </a:solidFill>
                <a:latin typeface="Times New Roman" panose="02020603050405020304" pitchFamily="18" charset="0"/>
                <a:cs typeface="Times New Roman" panose="02020603050405020304" pitchFamily="18" charset="0"/>
              </a:rPr>
              <a:t>Bài</a:t>
            </a:r>
            <a:r>
              <a:rPr lang="en-US" sz="5400" b="1" dirty="0">
                <a:solidFill>
                  <a:srgbClr val="FFFF00"/>
                </a:solidFill>
                <a:latin typeface="Times New Roman" panose="02020603050405020304" pitchFamily="18" charset="0"/>
                <a:cs typeface="Times New Roman" panose="02020603050405020304" pitchFamily="18" charset="0"/>
              </a:rPr>
              <a:t> 13:  </a:t>
            </a:r>
          </a:p>
          <a:p>
            <a:pPr algn="ctr"/>
            <a:r>
              <a:rPr lang="en-US" sz="5400" b="1" dirty="0">
                <a:solidFill>
                  <a:srgbClr val="FFFF00"/>
                </a:solidFill>
                <a:latin typeface="Times New Roman" panose="02020603050405020304" pitchFamily="18" charset="0"/>
                <a:cs typeface="Times New Roman" panose="02020603050405020304" pitchFamily="18" charset="0"/>
              </a:rPr>
              <a:t>ĐỘ TO VÀ ĐỘ CAO CỦA ÂM</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0.xml><?xml version="1.0" encoding="utf-8"?>
<p:sld xmlns:a="http://schemas.openxmlformats.org/drawingml/2006/main" xmlns:r="http://schemas.openxmlformats.org/officeDocument/2006/relationships" xmlns:p="http://schemas.openxmlformats.org/presentationml/2006/main">
  <p:cSld>
    <p:bg>
      <p:bgPr>
        <a:gradFill>
          <a:gsLst>
            <a:gs pos="0">
              <a:srgbClr val="7030A0"/>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E1BF3599-4DC6-2333-3086-56FF7CB2DC57}"/>
              </a:ext>
            </a:extLst>
          </p:cNvPr>
          <p:cNvSpPr txBox="1"/>
          <p:nvPr/>
        </p:nvSpPr>
        <p:spPr>
          <a:xfrm>
            <a:off x="927651" y="1933525"/>
            <a:ext cx="10270231" cy="4218784"/>
          </a:xfrm>
          <a:prstGeom prst="rect">
            <a:avLst/>
          </a:prstGeom>
          <a:solidFill>
            <a:schemeClr val="bg1"/>
          </a:solidFill>
        </p:spPr>
        <p:txBody>
          <a:bodyPr wrap="square">
            <a:spAutoFit/>
          </a:bodyPr>
          <a:lstStyle/>
          <a:p>
            <a:pPr marL="0" marR="0" indent="450215" algn="just">
              <a:lnSpc>
                <a:spcPct val="107000"/>
              </a:lnSpc>
              <a:spcBef>
                <a:spcPts val="0"/>
              </a:spcBef>
              <a:spcAft>
                <a:spcPts val="0"/>
              </a:spcAft>
            </a:pP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Giới</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thiệu</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hình</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ảnh</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trên</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dao</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động</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kí</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Yêu</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cầu</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HS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hoạt</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động</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nhóm</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trả</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lời</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các</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câu</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hỏi</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sau</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a:p>
            <a:pPr marL="0" marR="0" indent="450215" algn="just">
              <a:lnSpc>
                <a:spcPct val="107000"/>
              </a:lnSpc>
              <a:spcBef>
                <a:spcPts val="0"/>
              </a:spcBef>
              <a:spcAft>
                <a:spcPts val="0"/>
              </a:spcAft>
            </a:pP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H10. So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sánh</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tần</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số</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của</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sóng</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âm</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trong</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hình</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13.4a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và</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12.4b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từ</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đó</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rút</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ra</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mối</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quan</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hệ</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giữa</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tần</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số</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sóng</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âm</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và</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tần</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số</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dao</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động</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của</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nguồn</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âm</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a:p>
            <a:pPr marL="0" marR="0" indent="450215" algn="just">
              <a:lnSpc>
                <a:spcPct val="107000"/>
              </a:lnSpc>
              <a:spcBef>
                <a:spcPts val="0"/>
              </a:spcBef>
              <a:spcAft>
                <a:spcPts val="0"/>
              </a:spcAft>
            </a:pP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H11. So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sánh</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độ</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to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của</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âm</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nghe</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được</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trong</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thí</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nghiệm</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vẽ</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ở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hình</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13.4a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và</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13.4b.</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a:p>
            <a:pPr marL="0" marR="0" indent="450215" algn="just">
              <a:lnSpc>
                <a:spcPct val="107000"/>
              </a:lnSpc>
              <a:spcBef>
                <a:spcPts val="0"/>
              </a:spcBef>
              <a:spcAft>
                <a:spcPts val="0"/>
              </a:spcAft>
            </a:pP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H12.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Rút</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ra</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mối</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quan</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hệ</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giữa</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tần</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số</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của</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sóng</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âm</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với</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độ</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cao</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của</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âm</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6" name="TextBox 5">
            <a:extLst>
              <a:ext uri="{FF2B5EF4-FFF2-40B4-BE49-F238E27FC236}">
                <a16:creationId xmlns:a16="http://schemas.microsoft.com/office/drawing/2014/main" id="{60738A14-4FDB-074E-35E1-D7CFC38C723D}"/>
              </a:ext>
            </a:extLst>
          </p:cNvPr>
          <p:cNvSpPr txBox="1"/>
          <p:nvPr/>
        </p:nvSpPr>
        <p:spPr>
          <a:xfrm>
            <a:off x="1086678" y="384313"/>
            <a:ext cx="9766852" cy="707886"/>
          </a:xfrm>
          <a:prstGeom prst="rect">
            <a:avLst/>
          </a:prstGeom>
          <a:solidFill>
            <a:srgbClr val="001A3F"/>
          </a:solidFill>
        </p:spPr>
        <p:txBody>
          <a:bodyPr wrap="square" rtlCol="0">
            <a:spAutoFit/>
          </a:bodyPr>
          <a:lstStyle/>
          <a:p>
            <a:pPr algn="ctr"/>
            <a:r>
              <a:rPr lang="en-US" sz="4000" b="1" dirty="0">
                <a:solidFill>
                  <a:schemeClr val="bg1"/>
                </a:solidFill>
                <a:latin typeface="Times New Roman" panose="02020603050405020304" pitchFamily="18" charset="0"/>
                <a:cs typeface="Times New Roman" panose="02020603050405020304" pitchFamily="18" charset="0"/>
              </a:rPr>
              <a:t>HOẠT ĐỘNG NHÓM  (5 PHÚT)</a:t>
            </a:r>
          </a:p>
        </p:txBody>
      </p:sp>
    </p:spTree>
    <p:extLst>
      <p:ext uri="{BB962C8B-B14F-4D97-AF65-F5344CB8AC3E}">
        <p14:creationId xmlns:p14="http://schemas.microsoft.com/office/powerpoint/2010/main" val="6899887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ircle(in)">
                                      <p:cBhvr>
                                        <p:cTn id="7"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Hãy so sánh tần số của sóng âm trong Hình 13.4a và 13.4b">
            <a:extLst>
              <a:ext uri="{FF2B5EF4-FFF2-40B4-BE49-F238E27FC236}">
                <a16:creationId xmlns:a16="http://schemas.microsoft.com/office/drawing/2014/main" id="{921DD037-4300-7780-64ED-3EF6B7D225E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52672" y="481158"/>
            <a:ext cx="10354700" cy="584930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859363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074"/>
                                        </p:tgtEl>
                                        <p:attrNameLst>
                                          <p:attrName>style.visibility</p:attrName>
                                        </p:attrNameLst>
                                      </p:cBhvr>
                                      <p:to>
                                        <p:strVal val="visible"/>
                                      </p:to>
                                    </p:set>
                                    <p:animEffect transition="in" filter="wipe(down)">
                                      <p:cBhvr>
                                        <p:cTn id="7" dur="500"/>
                                        <p:tgtEl>
                                          <p:spTgt spid="30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19" name="Rectangle 13"/>
          <p:cNvSpPr>
            <a:spLocks noGrp="1" noRot="1" noChangeAspect="1" noMove="1" noResize="1" noEditPoints="1" noAdjustHandles="1" noChangeArrowheads="1" noChangeShapeType="1" noTextEdit="1"/>
          </p:cNvSpPr>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a:solidFill>
                  <a:schemeClr val="accent1">
                    <a:shade val="50000"/>
                  </a:schemeClr>
                </a:solidFill>
                <a:prstDash val="solid"/>
                <a:miter lim="800000"/>
                <a:headEnd/>
                <a:tailEn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b="1" i="1"/>
              <a:t>2. Độ cao của âm:</a:t>
            </a:r>
            <a:endParaRPr lang="en-US"/>
          </a:p>
          <a:p>
            <a:r>
              <a:rPr lang="de-DE"/>
              <a:t>- Sóng âm có tần số càng lớn thì nghe thấy âm càng cao.</a:t>
            </a:r>
            <a:endParaRPr lang="en-US"/>
          </a:p>
          <a:p>
            <a:r>
              <a:rPr lang="de-DE"/>
              <a:t>- Sóng âm có tần số càng nhỏ thì nghe thấy âm càng thấp.</a:t>
            </a:r>
            <a:endParaRPr lang="en-US"/>
          </a:p>
          <a:p>
            <a:r>
              <a:rPr lang="de-DE"/>
              <a:t> </a:t>
            </a:r>
            <a:endParaRPr lang="en-US"/>
          </a:p>
        </p:txBody>
      </p:sp>
      <p:sp>
        <p:nvSpPr>
          <p:cNvPr id="2" name="TextBox 1">
            <a:extLst>
              <a:ext uri="{FF2B5EF4-FFF2-40B4-BE49-F238E27FC236}">
                <a16:creationId xmlns:a16="http://schemas.microsoft.com/office/drawing/2014/main" id="{6D119CF1-BF5E-FB5C-FF9A-54F08E95EC0A}"/>
              </a:ext>
            </a:extLst>
          </p:cNvPr>
          <p:cNvSpPr txBox="1"/>
          <p:nvPr/>
        </p:nvSpPr>
        <p:spPr>
          <a:xfrm>
            <a:off x="265043" y="1219200"/>
            <a:ext cx="7315200" cy="954107"/>
          </a:xfrm>
          <a:prstGeom prst="rect">
            <a:avLst/>
          </a:prstGeom>
          <a:noFill/>
        </p:spPr>
        <p:txBody>
          <a:bodyPr wrap="square" rtlCol="0">
            <a:spAutoFit/>
          </a:bodyPr>
          <a:lstStyle/>
          <a:p>
            <a:r>
              <a:rPr lang="en-US" sz="2800" b="1" dirty="0">
                <a:solidFill>
                  <a:srgbClr val="FF0000"/>
                </a:solidFill>
                <a:latin typeface="Times New Roman" panose="02020603050405020304" pitchFamily="18" charset="0"/>
                <a:cs typeface="Times New Roman" panose="02020603050405020304" pitchFamily="18" charset="0"/>
              </a:rPr>
              <a:t>I. </a:t>
            </a:r>
            <a:r>
              <a:rPr lang="en-US" sz="2800" b="1" dirty="0" err="1">
                <a:solidFill>
                  <a:srgbClr val="FF0000"/>
                </a:solidFill>
                <a:latin typeface="Times New Roman" panose="02020603050405020304" pitchFamily="18" charset="0"/>
                <a:cs typeface="Times New Roman" panose="02020603050405020304" pitchFamily="18" charset="0"/>
              </a:rPr>
              <a:t>Độ</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cao</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và</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tần</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số</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của</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sóng</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âm</a:t>
            </a:r>
            <a:r>
              <a:rPr lang="en-US" sz="2800" b="1" dirty="0">
                <a:solidFill>
                  <a:srgbClr val="FF0000"/>
                </a:solidFill>
                <a:latin typeface="Times New Roman" panose="02020603050405020304" pitchFamily="18" charset="0"/>
                <a:cs typeface="Times New Roman" panose="02020603050405020304" pitchFamily="18" charset="0"/>
              </a:rPr>
              <a:t>:</a:t>
            </a:r>
          </a:p>
          <a:p>
            <a:r>
              <a:rPr lang="en-US" sz="2800" b="1" dirty="0">
                <a:latin typeface="Times New Roman" panose="02020603050405020304" pitchFamily="18" charset="0"/>
                <a:cs typeface="Times New Roman" panose="02020603050405020304" pitchFamily="18" charset="0"/>
              </a:rPr>
              <a:t>1. </a:t>
            </a:r>
            <a:r>
              <a:rPr lang="en-US" sz="2800" b="1" dirty="0" err="1">
                <a:latin typeface="Times New Roman" panose="02020603050405020304" pitchFamily="18" charset="0"/>
                <a:cs typeface="Times New Roman" panose="02020603050405020304" pitchFamily="18" charset="0"/>
              </a:rPr>
              <a:t>Tần</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số</a:t>
            </a:r>
            <a:endParaRPr lang="en-US" sz="2800" b="1" dirty="0">
              <a:latin typeface="Times New Roman" panose="02020603050405020304" pitchFamily="18" charset="0"/>
              <a:cs typeface="Times New Roman" panose="02020603050405020304" pitchFamily="18" charset="0"/>
            </a:endParaRPr>
          </a:p>
        </p:txBody>
      </p:sp>
      <p:sp>
        <p:nvSpPr>
          <p:cNvPr id="12" name="Rectangle 11">
            <a:extLst>
              <a:ext uri="{FF2B5EF4-FFF2-40B4-BE49-F238E27FC236}">
                <a16:creationId xmlns:a16="http://schemas.microsoft.com/office/drawing/2014/main" id="{2CA0AA12-0EE2-FCE8-A8A8-5FEE37ECFE04}"/>
              </a:ext>
            </a:extLst>
          </p:cNvPr>
          <p:cNvSpPr/>
          <p:nvPr/>
        </p:nvSpPr>
        <p:spPr>
          <a:xfrm>
            <a:off x="159027" y="79753"/>
            <a:ext cx="11820938" cy="707886"/>
          </a:xfrm>
          <a:prstGeom prst="rect">
            <a:avLst/>
          </a:prstGeom>
          <a:solidFill>
            <a:srgbClr val="FFFF00"/>
          </a:solidFill>
        </p:spPr>
        <p:txBody>
          <a:bodyPr wrap="square" lIns="91440" tIns="45720" rIns="91440" bIns="45720">
            <a:spAutoFit/>
            <a:scene3d>
              <a:camera prst="orthographicFront"/>
              <a:lightRig rig="harsh" dir="t"/>
            </a:scene3d>
            <a:sp3d extrusionH="57150" prstMaterial="matte">
              <a:bevelT w="63500" h="12700" prst="angle"/>
              <a:contourClr>
                <a:schemeClr val="bg1">
                  <a:lumMod val="65000"/>
                </a:schemeClr>
              </a:contourClr>
            </a:sp3d>
          </a:bodyPr>
          <a:lstStyle/>
          <a:p>
            <a:pPr algn="ctr"/>
            <a:r>
              <a:rPr lang="en-US" sz="4000" b="1" dirty="0" err="1">
                <a:solidFill>
                  <a:schemeClr val="accent1">
                    <a:lumMod val="75000"/>
                  </a:schemeClr>
                </a:solidFill>
                <a:latin typeface="Times New Roman" panose="02020603050405020304" pitchFamily="18" charset="0"/>
                <a:cs typeface="Times New Roman" panose="02020603050405020304" pitchFamily="18" charset="0"/>
              </a:rPr>
              <a:t>Bài</a:t>
            </a:r>
            <a:r>
              <a:rPr lang="en-US" sz="4000" b="1" dirty="0">
                <a:solidFill>
                  <a:schemeClr val="accent1">
                    <a:lumMod val="75000"/>
                  </a:schemeClr>
                </a:solidFill>
                <a:latin typeface="Times New Roman" panose="02020603050405020304" pitchFamily="18" charset="0"/>
                <a:cs typeface="Times New Roman" panose="02020603050405020304" pitchFamily="18" charset="0"/>
              </a:rPr>
              <a:t> 13: ĐỘ TO VÀ ĐỘ CAO CỦA ÂM</a:t>
            </a:r>
          </a:p>
        </p:txBody>
      </p:sp>
      <p:sp>
        <p:nvSpPr>
          <p:cNvPr id="3" name="TextBox 2">
            <a:extLst>
              <a:ext uri="{FF2B5EF4-FFF2-40B4-BE49-F238E27FC236}">
                <a16:creationId xmlns:a16="http://schemas.microsoft.com/office/drawing/2014/main" id="{5F642655-8279-9B33-8735-F041E3E0BFAA}"/>
              </a:ext>
            </a:extLst>
          </p:cNvPr>
          <p:cNvSpPr txBox="1"/>
          <p:nvPr/>
        </p:nvSpPr>
        <p:spPr>
          <a:xfrm>
            <a:off x="516835" y="2305615"/>
            <a:ext cx="8587408" cy="1445267"/>
          </a:xfrm>
          <a:prstGeom prst="rect">
            <a:avLst/>
          </a:prstGeom>
          <a:noFill/>
        </p:spPr>
        <p:txBody>
          <a:bodyPr wrap="square" rtlCol="0">
            <a:spAutoFit/>
          </a:bodyPr>
          <a:lstStyle/>
          <a:p>
            <a:pPr marL="0" marR="0">
              <a:lnSpc>
                <a:spcPct val="107000"/>
              </a:lnSpc>
              <a:spcBef>
                <a:spcPts val="0"/>
              </a:spcBef>
              <a:spcAft>
                <a:spcPts val="0"/>
              </a:spcAft>
            </a:pP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Tần</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số</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là</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số</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dao</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động</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trong</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1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giây</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Đơn</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vị</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của</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tần</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số</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là</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héc</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(Hz)</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sz="2800" dirty="0"/>
          </a:p>
        </p:txBody>
      </p:sp>
      <p:sp>
        <p:nvSpPr>
          <p:cNvPr id="4" name="TextBox 3">
            <a:extLst>
              <a:ext uri="{FF2B5EF4-FFF2-40B4-BE49-F238E27FC236}">
                <a16:creationId xmlns:a16="http://schemas.microsoft.com/office/drawing/2014/main" id="{E6CAEF8D-1DF4-F648-BAB0-9610FF08D361}"/>
              </a:ext>
            </a:extLst>
          </p:cNvPr>
          <p:cNvSpPr txBox="1"/>
          <p:nvPr/>
        </p:nvSpPr>
        <p:spPr>
          <a:xfrm>
            <a:off x="379828" y="3750882"/>
            <a:ext cx="8587408" cy="2367315"/>
          </a:xfrm>
          <a:prstGeom prst="rect">
            <a:avLst/>
          </a:prstGeom>
          <a:noFill/>
        </p:spPr>
        <p:txBody>
          <a:bodyPr wrap="square" rtlCol="0">
            <a:spAutoFit/>
          </a:bodyPr>
          <a:lstStyle/>
          <a:p>
            <a:pPr marL="0" marR="0">
              <a:lnSpc>
                <a:spcPct val="107000"/>
              </a:lnSpc>
              <a:spcBef>
                <a:spcPts val="0"/>
              </a:spcBef>
              <a:spcAft>
                <a:spcPts val="0"/>
              </a:spcAft>
            </a:pPr>
            <a:r>
              <a:rPr lang="en-US" sz="2800" b="1" i="1" dirty="0">
                <a:effectLst/>
                <a:latin typeface="Times New Roman" panose="02020603050405020304" pitchFamily="18" charset="0"/>
                <a:ea typeface="Calibri" panose="020F0502020204030204" pitchFamily="34" charset="0"/>
                <a:cs typeface="Times New Roman" panose="02020603050405020304" pitchFamily="18" charset="0"/>
              </a:rPr>
              <a:t>2. </a:t>
            </a:r>
            <a:r>
              <a:rPr lang="en-US" sz="2800" b="1" i="1" dirty="0" err="1">
                <a:effectLst/>
                <a:latin typeface="Times New Roman" panose="02020603050405020304" pitchFamily="18" charset="0"/>
                <a:ea typeface="Calibri" panose="020F0502020204030204" pitchFamily="34" charset="0"/>
                <a:cs typeface="Times New Roman" panose="02020603050405020304" pitchFamily="18" charset="0"/>
              </a:rPr>
              <a:t>Độ</a:t>
            </a:r>
            <a:r>
              <a:rPr lang="en-US" sz="2800" b="1"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i="1" dirty="0" err="1">
                <a:effectLst/>
                <a:latin typeface="Times New Roman" panose="02020603050405020304" pitchFamily="18" charset="0"/>
                <a:ea typeface="Calibri" panose="020F0502020204030204" pitchFamily="34" charset="0"/>
                <a:cs typeface="Times New Roman" panose="02020603050405020304" pitchFamily="18" charset="0"/>
              </a:rPr>
              <a:t>cao</a:t>
            </a:r>
            <a:r>
              <a:rPr lang="en-US" sz="2800" b="1"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i="1" dirty="0" err="1">
                <a:effectLst/>
                <a:latin typeface="Times New Roman" panose="02020603050405020304" pitchFamily="18" charset="0"/>
                <a:ea typeface="Calibri" panose="020F0502020204030204" pitchFamily="34" charset="0"/>
                <a:cs typeface="Times New Roman" panose="02020603050405020304" pitchFamily="18" charset="0"/>
              </a:rPr>
              <a:t>của</a:t>
            </a:r>
            <a:r>
              <a:rPr lang="en-US" sz="2800" b="1"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i="1" dirty="0" err="1">
                <a:effectLst/>
                <a:latin typeface="Times New Roman" panose="02020603050405020304" pitchFamily="18" charset="0"/>
                <a:ea typeface="Calibri" panose="020F0502020204030204" pitchFamily="34" charset="0"/>
                <a:cs typeface="Times New Roman" panose="02020603050405020304" pitchFamily="18" charset="0"/>
              </a:rPr>
              <a:t>âm</a:t>
            </a:r>
            <a:r>
              <a:rPr lang="en-US" sz="2800" b="1" i="1" dirty="0">
                <a:effectLst/>
                <a:latin typeface="Times New Roman" panose="02020603050405020304" pitchFamily="18" charset="0"/>
                <a:ea typeface="Calibri" panose="020F0502020204030204" pitchFamily="34" charset="0"/>
                <a:cs typeface="Times New Roman" panose="02020603050405020304" pitchFamily="18" charset="0"/>
              </a:rPr>
              <a:t>:</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de-DE" sz="2800" dirty="0">
                <a:effectLst/>
                <a:latin typeface="Times New Roman" panose="02020603050405020304" pitchFamily="18" charset="0"/>
                <a:ea typeface="Times New Roman" panose="02020603050405020304" pitchFamily="18" charset="0"/>
                <a:cs typeface="Times New Roman" panose="02020603050405020304" pitchFamily="18" charset="0"/>
              </a:rPr>
              <a:t>- Sóng âm có tần số càng lớn thì nghe thấy âm càng cao.</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de-DE" sz="2800" dirty="0">
                <a:effectLst/>
                <a:latin typeface="Times New Roman" panose="02020603050405020304" pitchFamily="18" charset="0"/>
                <a:ea typeface="Times New Roman" panose="02020603050405020304" pitchFamily="18" charset="0"/>
                <a:cs typeface="Times New Roman" panose="02020603050405020304" pitchFamily="18" charset="0"/>
              </a:rPr>
              <a:t>- Sóng âm có tần số càng nhỏ thì nghe thấy âm càng thấp.</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de-DE" sz="28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sz="2800" dirty="0"/>
          </a:p>
        </p:txBody>
      </p:sp>
    </p:spTree>
    <p:extLst>
      <p:ext uri="{BB962C8B-B14F-4D97-AF65-F5344CB8AC3E}">
        <p14:creationId xmlns:p14="http://schemas.microsoft.com/office/powerpoint/2010/main" val="22351538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arn(inVertical)">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4"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3766094" y="362594"/>
            <a:ext cx="4683247" cy="751367"/>
            <a:chOff x="871868" y="715523"/>
            <a:chExt cx="3512435" cy="563525"/>
          </a:xfrm>
        </p:grpSpPr>
        <p:sp>
          <p:nvSpPr>
            <p:cNvPr id="3" name="Oval 2"/>
            <p:cNvSpPr/>
            <p:nvPr/>
          </p:nvSpPr>
          <p:spPr>
            <a:xfrm>
              <a:off x="967562" y="715523"/>
              <a:ext cx="627321" cy="563525"/>
            </a:xfrm>
            <a:prstGeom prst="ellipse">
              <a:avLst/>
            </a:prstGeom>
            <a:noFill/>
            <a:ln w="28575">
              <a:solidFill>
                <a:srgbClr val="00518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en-US" sz="3733" kern="0">
                <a:solidFill>
                  <a:srgbClr val="00518E"/>
                </a:solidFill>
                <a:latin typeface="Arial"/>
                <a:sym typeface="Arial"/>
              </a:endParaRPr>
            </a:p>
          </p:txBody>
        </p:sp>
        <p:sp>
          <p:nvSpPr>
            <p:cNvPr id="4" name="TextBox 3"/>
            <p:cNvSpPr txBox="1"/>
            <p:nvPr/>
          </p:nvSpPr>
          <p:spPr>
            <a:xfrm>
              <a:off x="871868" y="715523"/>
              <a:ext cx="818708" cy="500089"/>
            </a:xfrm>
            <a:prstGeom prst="rect">
              <a:avLst/>
            </a:prstGeom>
            <a:noFill/>
          </p:spPr>
          <p:txBody>
            <a:bodyPr wrap="square" rtlCol="0">
              <a:spAutoFit/>
            </a:bodyPr>
            <a:lstStyle/>
            <a:p>
              <a:pPr algn="ctr" defTabSz="1219170">
                <a:buClr>
                  <a:srgbClr val="000000"/>
                </a:buClr>
              </a:pPr>
              <a:r>
                <a:rPr lang="vi-VN" sz="3733" b="1" kern="0">
                  <a:solidFill>
                    <a:srgbClr val="00518E"/>
                  </a:solidFill>
                  <a:latin typeface="Times New Roman" panose="02020603050405020304" pitchFamily="18" charset="0"/>
                  <a:cs typeface="Times New Roman" panose="02020603050405020304" pitchFamily="18" charset="0"/>
                  <a:sym typeface="Arial"/>
                </a:rPr>
                <a:t>III</a:t>
              </a:r>
              <a:endParaRPr lang="en-US" sz="3733" b="1" kern="0" dirty="0">
                <a:solidFill>
                  <a:srgbClr val="00518E"/>
                </a:solidFill>
                <a:latin typeface="Times New Roman" panose="02020603050405020304" pitchFamily="18" charset="0"/>
                <a:cs typeface="Times New Roman" panose="02020603050405020304" pitchFamily="18" charset="0"/>
                <a:sym typeface="Arial"/>
              </a:endParaRPr>
            </a:p>
          </p:txBody>
        </p:sp>
        <p:sp>
          <p:nvSpPr>
            <p:cNvPr id="5" name="TextBox 4"/>
            <p:cNvSpPr txBox="1"/>
            <p:nvPr/>
          </p:nvSpPr>
          <p:spPr>
            <a:xfrm>
              <a:off x="1786270" y="715523"/>
              <a:ext cx="2598033" cy="500089"/>
            </a:xfrm>
            <a:prstGeom prst="rect">
              <a:avLst/>
            </a:prstGeom>
            <a:noFill/>
          </p:spPr>
          <p:txBody>
            <a:bodyPr wrap="square" rtlCol="0">
              <a:spAutoFit/>
            </a:bodyPr>
            <a:lstStyle/>
            <a:p>
              <a:pPr algn="ctr" defTabSz="1219170">
                <a:buClr>
                  <a:srgbClr val="000000"/>
                </a:buClr>
              </a:pPr>
              <a:r>
                <a:rPr lang="en-US" sz="3733" b="1" kern="0" dirty="0">
                  <a:solidFill>
                    <a:srgbClr val="00518E"/>
                  </a:solidFill>
                  <a:latin typeface="Times New Roman" panose="02020603050405020304" pitchFamily="18" charset="0"/>
                  <a:cs typeface="Times New Roman" panose="02020603050405020304" pitchFamily="18" charset="0"/>
                  <a:sym typeface="Arial"/>
                </a:rPr>
                <a:t>LUYỆN TẬP</a:t>
              </a:r>
            </a:p>
          </p:txBody>
        </p:sp>
      </p:grpSp>
      <p:grpSp>
        <p:nvGrpSpPr>
          <p:cNvPr id="9" name="Group 8"/>
          <p:cNvGrpSpPr/>
          <p:nvPr/>
        </p:nvGrpSpPr>
        <p:grpSpPr>
          <a:xfrm>
            <a:off x="559140" y="1342627"/>
            <a:ext cx="10850436" cy="1410165"/>
            <a:chOff x="1342678" y="1267153"/>
            <a:chExt cx="6618070" cy="773413"/>
          </a:xfrm>
        </p:grpSpPr>
        <p:sp>
          <p:nvSpPr>
            <p:cNvPr id="6" name="Rounded Rectangle 5"/>
            <p:cNvSpPr/>
            <p:nvPr/>
          </p:nvSpPr>
          <p:spPr>
            <a:xfrm>
              <a:off x="1342678" y="1267153"/>
              <a:ext cx="6618070" cy="744279"/>
            </a:xfrm>
            <a:prstGeom prst="roundRect">
              <a:avLst/>
            </a:prstGeom>
            <a:solidFill>
              <a:srgbClr val="22B7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1219170">
                <a:lnSpc>
                  <a:spcPct val="150000"/>
                </a:lnSpc>
                <a:defRPr/>
              </a:pPr>
              <a:endParaRPr lang="vi-VN" altLang="vi-VN" sz="3600" dirty="0">
                <a:solidFill>
                  <a:srgbClr val="FFFFFF"/>
                </a:solidFill>
                <a:latin typeface="Times New Roman" panose="02020603050405020304" pitchFamily="18" charset="0"/>
                <a:cs typeface="Times New Roman" panose="02020603050405020304" pitchFamily="18" charset="0"/>
                <a:sym typeface="Arial"/>
              </a:endParaRPr>
            </a:p>
          </p:txBody>
        </p:sp>
        <p:sp>
          <p:nvSpPr>
            <p:cNvPr id="8" name="Rectangle 7"/>
            <p:cNvSpPr/>
            <p:nvPr/>
          </p:nvSpPr>
          <p:spPr>
            <a:xfrm>
              <a:off x="1478867" y="1313206"/>
              <a:ext cx="6188597" cy="727360"/>
            </a:xfrm>
            <a:prstGeom prst="rect">
              <a:avLst/>
            </a:prstGeom>
          </p:spPr>
          <p:txBody>
            <a:bodyPr wrap="square">
              <a:spAutoFit/>
            </a:bodyPr>
            <a:lstStyle/>
            <a:p>
              <a:pPr algn="just">
                <a:lnSpc>
                  <a:spcPct val="115000"/>
                </a:lnSpc>
                <a:spcAft>
                  <a:spcPts val="800"/>
                </a:spcAft>
              </a:pPr>
              <a:r>
                <a:rPr lang="en-US" sz="360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Câu 1. Trong các đơn vị sau đây đơn vị nào là đơn vị tần số dao động?</a:t>
              </a:r>
              <a:endParaRPr lang="en-US" sz="360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p:txBody>
        </p:sp>
      </p:grpSp>
      <p:grpSp>
        <p:nvGrpSpPr>
          <p:cNvPr id="19" name="Group 18"/>
          <p:cNvGrpSpPr/>
          <p:nvPr/>
        </p:nvGrpSpPr>
        <p:grpSpPr>
          <a:xfrm>
            <a:off x="1767176" y="4799447"/>
            <a:ext cx="3218122" cy="1431852"/>
            <a:chOff x="1414130" y="2232837"/>
            <a:chExt cx="2413591" cy="1073889"/>
          </a:xfrm>
          <a:solidFill>
            <a:srgbClr val="DAEF88"/>
          </a:solidFill>
        </p:grpSpPr>
        <p:sp>
          <p:nvSpPr>
            <p:cNvPr id="10" name="Rounded Rectangle 9"/>
            <p:cNvSpPr/>
            <p:nvPr/>
          </p:nvSpPr>
          <p:spPr>
            <a:xfrm>
              <a:off x="1414130" y="2232837"/>
              <a:ext cx="2413591" cy="1073889"/>
            </a:xfrm>
            <a:prstGeom prst="round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en-US" sz="3200" kern="0">
                <a:solidFill>
                  <a:srgbClr val="FFFFFF"/>
                </a:solidFill>
                <a:latin typeface="Arial"/>
                <a:sym typeface="Arial"/>
              </a:endParaRPr>
            </a:p>
          </p:txBody>
        </p:sp>
        <p:sp>
          <p:nvSpPr>
            <p:cNvPr id="14" name="Rectangle 13"/>
            <p:cNvSpPr/>
            <p:nvPr/>
          </p:nvSpPr>
          <p:spPr>
            <a:xfrm>
              <a:off x="2114403" y="2547869"/>
              <a:ext cx="934390" cy="438581"/>
            </a:xfrm>
            <a:prstGeom prst="rect">
              <a:avLst/>
            </a:prstGeom>
            <a:grpFill/>
          </p:spPr>
          <p:txBody>
            <a:bodyPr wrap="none">
              <a:spAutoFit/>
            </a:bodyPr>
            <a:lstStyle/>
            <a:p>
              <a:pPr defTabSz="1219170">
                <a:buClr>
                  <a:srgbClr val="000000"/>
                </a:buClr>
              </a:pPr>
              <a:r>
                <a:rPr lang="en-US" sz="320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B. Hz.</a:t>
              </a:r>
              <a:endParaRPr lang="en-US" sz="3200" kern="0" dirty="0">
                <a:solidFill>
                  <a:srgbClr val="C00000"/>
                </a:solidFill>
                <a:latin typeface="Arial"/>
                <a:cs typeface="Arial"/>
                <a:sym typeface="Arial"/>
              </a:endParaRPr>
            </a:p>
          </p:txBody>
        </p:sp>
      </p:grpSp>
      <p:grpSp>
        <p:nvGrpSpPr>
          <p:cNvPr id="20" name="Group 19"/>
          <p:cNvGrpSpPr/>
          <p:nvPr/>
        </p:nvGrpSpPr>
        <p:grpSpPr>
          <a:xfrm>
            <a:off x="6591799" y="3011174"/>
            <a:ext cx="3218121" cy="1431852"/>
            <a:chOff x="1325381" y="3670794"/>
            <a:chExt cx="2413591" cy="1073889"/>
          </a:xfrm>
          <a:solidFill>
            <a:srgbClr val="C00000"/>
          </a:solidFill>
        </p:grpSpPr>
        <p:sp>
          <p:nvSpPr>
            <p:cNvPr id="11" name="Rounded Rectangle 10"/>
            <p:cNvSpPr/>
            <p:nvPr/>
          </p:nvSpPr>
          <p:spPr>
            <a:xfrm>
              <a:off x="1325381" y="3670794"/>
              <a:ext cx="2413591" cy="1073889"/>
            </a:xfrm>
            <a:prstGeom prst="round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en-US" sz="3200" kern="0">
                <a:solidFill>
                  <a:schemeClr val="bg1"/>
                </a:solidFill>
                <a:latin typeface="Arial"/>
                <a:sym typeface="Arial"/>
              </a:endParaRPr>
            </a:p>
          </p:txBody>
        </p:sp>
        <p:sp>
          <p:nvSpPr>
            <p:cNvPr id="15" name="Rectangle 14"/>
            <p:cNvSpPr/>
            <p:nvPr/>
          </p:nvSpPr>
          <p:spPr>
            <a:xfrm>
              <a:off x="2017413" y="3940322"/>
              <a:ext cx="1268493" cy="438581"/>
            </a:xfrm>
            <a:prstGeom prst="rect">
              <a:avLst/>
            </a:prstGeom>
            <a:grpFill/>
          </p:spPr>
          <p:txBody>
            <a:bodyPr wrap="square">
              <a:spAutoFit/>
            </a:bodyPr>
            <a:lstStyle/>
            <a:p>
              <a:pPr defTabSz="1219170">
                <a:buClr>
                  <a:srgbClr val="000000"/>
                </a:buClr>
              </a:pPr>
              <a:r>
                <a:rPr lang="en-US" altLang="vi-VN" sz="3200">
                  <a:solidFill>
                    <a:schemeClr val="bg1"/>
                  </a:solidFill>
                  <a:latin typeface="Times New Roman" panose="02020603050405020304" pitchFamily="18" charset="0"/>
                  <a:ea typeface="Calibri" panose="020F0502020204030204" pitchFamily="34" charset="0"/>
                  <a:cs typeface="Times New Roman" panose="02020603050405020304" pitchFamily="18" charset="0"/>
                  <a:sym typeface="Arial"/>
                </a:rPr>
                <a:t> </a:t>
              </a:r>
              <a:r>
                <a:rPr lang="en-US" sz="320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C. mm.</a:t>
              </a:r>
              <a:endParaRPr lang="en-US" sz="3200" kern="0" dirty="0">
                <a:solidFill>
                  <a:schemeClr val="bg1"/>
                </a:solidFill>
                <a:latin typeface="Arial"/>
                <a:cs typeface="Arial"/>
                <a:sym typeface="Arial"/>
              </a:endParaRPr>
            </a:p>
          </p:txBody>
        </p:sp>
      </p:grpSp>
      <p:grpSp>
        <p:nvGrpSpPr>
          <p:cNvPr id="21" name="Group 20"/>
          <p:cNvGrpSpPr/>
          <p:nvPr/>
        </p:nvGrpSpPr>
        <p:grpSpPr>
          <a:xfrm>
            <a:off x="1767176" y="3097264"/>
            <a:ext cx="3218121" cy="1431852"/>
            <a:chOff x="4870391" y="2263661"/>
            <a:chExt cx="2413591" cy="1073889"/>
          </a:xfrm>
        </p:grpSpPr>
        <p:sp>
          <p:nvSpPr>
            <p:cNvPr id="12" name="Rounded Rectangle 11"/>
            <p:cNvSpPr/>
            <p:nvPr/>
          </p:nvSpPr>
          <p:spPr>
            <a:xfrm>
              <a:off x="4870391" y="2263661"/>
              <a:ext cx="2413591" cy="1073889"/>
            </a:xfrm>
            <a:prstGeom prst="roundRect">
              <a:avLst/>
            </a:prstGeom>
            <a:solidFill>
              <a:srgbClr val="EB22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r>
                <a:rPr lang="en-US" sz="320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A. m/s.</a:t>
              </a:r>
              <a:endParaRPr lang="en-US" sz="3200" kern="0">
                <a:solidFill>
                  <a:schemeClr val="bg1"/>
                </a:solidFill>
                <a:latin typeface="Arial"/>
                <a:sym typeface="Arial"/>
              </a:endParaRPr>
            </a:p>
          </p:txBody>
        </p:sp>
        <p:sp>
          <p:nvSpPr>
            <p:cNvPr id="16" name="Rectangle 15"/>
            <p:cNvSpPr/>
            <p:nvPr/>
          </p:nvSpPr>
          <p:spPr>
            <a:xfrm>
              <a:off x="5333753" y="2436123"/>
              <a:ext cx="215444" cy="438581"/>
            </a:xfrm>
            <a:prstGeom prst="rect">
              <a:avLst/>
            </a:prstGeom>
          </p:spPr>
          <p:txBody>
            <a:bodyPr wrap="none">
              <a:spAutoFit/>
            </a:bodyPr>
            <a:lstStyle/>
            <a:p>
              <a:pPr defTabSz="1219170">
                <a:buClr>
                  <a:srgbClr val="000000"/>
                </a:buClr>
              </a:pPr>
              <a:r>
                <a:rPr lang="en-US" altLang="vi-VN" sz="3200">
                  <a:solidFill>
                    <a:srgbClr val="FFFFFF"/>
                  </a:solidFill>
                  <a:latin typeface="Times New Roman" panose="02020603050405020304" pitchFamily="18" charset="0"/>
                  <a:ea typeface="Calibri" panose="020F0502020204030204" pitchFamily="34" charset="0"/>
                  <a:cs typeface="Times New Roman" panose="02020603050405020304" pitchFamily="18" charset="0"/>
                  <a:sym typeface="Arial"/>
                </a:rPr>
                <a:t> </a:t>
              </a:r>
              <a:endParaRPr lang="en-US" sz="3200" kern="0" dirty="0">
                <a:solidFill>
                  <a:srgbClr val="FFFFFF"/>
                </a:solidFill>
                <a:latin typeface="Arial"/>
                <a:cs typeface="Arial"/>
                <a:sym typeface="Arial"/>
              </a:endParaRPr>
            </a:p>
          </p:txBody>
        </p:sp>
      </p:grpSp>
      <p:grpSp>
        <p:nvGrpSpPr>
          <p:cNvPr id="22" name="Group 21"/>
          <p:cNvGrpSpPr/>
          <p:nvPr/>
        </p:nvGrpSpPr>
        <p:grpSpPr>
          <a:xfrm>
            <a:off x="6591799" y="4785463"/>
            <a:ext cx="3218121" cy="1431852"/>
            <a:chOff x="4943848" y="3589097"/>
            <a:chExt cx="2413591" cy="1073889"/>
          </a:xfrm>
        </p:grpSpPr>
        <p:sp>
          <p:nvSpPr>
            <p:cNvPr id="13" name="Rounded Rectangle 12"/>
            <p:cNvSpPr/>
            <p:nvPr/>
          </p:nvSpPr>
          <p:spPr>
            <a:xfrm>
              <a:off x="4943848" y="3589097"/>
              <a:ext cx="2413591" cy="1073889"/>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en-US" sz="3200" kern="0">
                <a:solidFill>
                  <a:srgbClr val="FFFFFF"/>
                </a:solidFill>
                <a:latin typeface="Arial"/>
                <a:sym typeface="Arial"/>
              </a:endParaRPr>
            </a:p>
          </p:txBody>
        </p:sp>
        <p:sp>
          <p:nvSpPr>
            <p:cNvPr id="18" name="Rectangle 17"/>
            <p:cNvSpPr/>
            <p:nvPr/>
          </p:nvSpPr>
          <p:spPr>
            <a:xfrm>
              <a:off x="5740300" y="3877345"/>
              <a:ext cx="899525" cy="438581"/>
            </a:xfrm>
            <a:prstGeom prst="rect">
              <a:avLst/>
            </a:prstGeom>
          </p:spPr>
          <p:txBody>
            <a:bodyPr wrap="none">
              <a:spAutoFit/>
            </a:bodyPr>
            <a:lstStyle/>
            <a:p>
              <a:pPr defTabSz="1219170">
                <a:buClr>
                  <a:srgbClr val="000000"/>
                </a:buClr>
              </a:pPr>
              <a:r>
                <a:rPr lang="en-US" altLang="vi-VN" sz="3200">
                  <a:solidFill>
                    <a:schemeClr val="bg1"/>
                  </a:solidFill>
                  <a:latin typeface="Times New Roman" panose="02020603050405020304" pitchFamily="18" charset="0"/>
                  <a:ea typeface="Calibri" panose="020F0502020204030204" pitchFamily="34" charset="0"/>
                  <a:cs typeface="Times New Roman" panose="02020603050405020304" pitchFamily="18" charset="0"/>
                  <a:sym typeface="Arial"/>
                </a:rPr>
                <a:t> </a:t>
              </a:r>
              <a:r>
                <a:rPr lang="en-US" sz="320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D. kg</a:t>
              </a:r>
              <a:endParaRPr lang="en-US" sz="3200" kern="0" dirty="0">
                <a:solidFill>
                  <a:schemeClr val="bg1"/>
                </a:solidFill>
                <a:latin typeface="Arial"/>
                <a:cs typeface="Arial"/>
                <a:sym typeface="Arial"/>
              </a:endParaRPr>
            </a:p>
          </p:txBody>
        </p:sp>
      </p:grpSp>
    </p:spTree>
    <p:extLst>
      <p:ext uri="{BB962C8B-B14F-4D97-AF65-F5344CB8AC3E}">
        <p14:creationId xmlns:p14="http://schemas.microsoft.com/office/powerpoint/2010/main" val="3693528640"/>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circle(in)">
                                      <p:cBhvr>
                                        <p:cTn id="7" dur="1000"/>
                                        <p:tgtEl>
                                          <p:spTgt spid="21"/>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19"/>
                                        </p:tgtEl>
                                        <p:attrNameLst>
                                          <p:attrName>style.visibility</p:attrName>
                                        </p:attrNameLst>
                                      </p:cBhvr>
                                      <p:to>
                                        <p:strVal val="visible"/>
                                      </p:to>
                                    </p:set>
                                    <p:animEffect transition="in" filter="circle(in)">
                                      <p:cBhvr>
                                        <p:cTn id="12" dur="1000"/>
                                        <p:tgtEl>
                                          <p:spTgt spid="19"/>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nodeType="clickEffect">
                                  <p:stCondLst>
                                    <p:cond delay="0"/>
                                  </p:stCondLst>
                                  <p:childTnLst>
                                    <p:set>
                                      <p:cBhvr>
                                        <p:cTn id="16" dur="1" fill="hold">
                                          <p:stCondLst>
                                            <p:cond delay="0"/>
                                          </p:stCondLst>
                                        </p:cTn>
                                        <p:tgtEl>
                                          <p:spTgt spid="20"/>
                                        </p:tgtEl>
                                        <p:attrNameLst>
                                          <p:attrName>style.visibility</p:attrName>
                                        </p:attrNameLst>
                                      </p:cBhvr>
                                      <p:to>
                                        <p:strVal val="visible"/>
                                      </p:to>
                                    </p:set>
                                    <p:animEffect transition="in" filter="circle(in)">
                                      <p:cBhvr>
                                        <p:cTn id="17" dur="1000"/>
                                        <p:tgtEl>
                                          <p:spTgt spid="20"/>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nodeType="clickEffect">
                                  <p:stCondLst>
                                    <p:cond delay="0"/>
                                  </p:stCondLst>
                                  <p:childTnLst>
                                    <p:set>
                                      <p:cBhvr>
                                        <p:cTn id="21" dur="1" fill="hold">
                                          <p:stCondLst>
                                            <p:cond delay="0"/>
                                          </p:stCondLst>
                                        </p:cTn>
                                        <p:tgtEl>
                                          <p:spTgt spid="22"/>
                                        </p:tgtEl>
                                        <p:attrNameLst>
                                          <p:attrName>style.visibility</p:attrName>
                                        </p:attrNameLst>
                                      </p:cBhvr>
                                      <p:to>
                                        <p:strVal val="visible"/>
                                      </p:to>
                                    </p:set>
                                    <p:animEffect transition="in" filter="circle(in)">
                                      <p:cBhvr>
                                        <p:cTn id="22" dur="1000"/>
                                        <p:tgtEl>
                                          <p:spTgt spid="22"/>
                                        </p:tgtEl>
                                      </p:cBhvr>
                                    </p:animEffect>
                                  </p:childTnLst>
                                </p:cTn>
                              </p:par>
                            </p:childTnLst>
                          </p:cTn>
                        </p:par>
                      </p:childTnLst>
                    </p:cTn>
                  </p:par>
                  <p:par>
                    <p:cTn id="23" fill="hold">
                      <p:stCondLst>
                        <p:cond delay="indefinite"/>
                      </p:stCondLst>
                      <p:childTnLst>
                        <p:par>
                          <p:cTn id="24" fill="hold">
                            <p:stCondLst>
                              <p:cond delay="0"/>
                            </p:stCondLst>
                            <p:childTnLst>
                              <p:par>
                                <p:cTn id="25" presetID="26" presetClass="emph" presetSubtype="0" fill="hold" nodeType="clickEffect">
                                  <p:stCondLst>
                                    <p:cond delay="0"/>
                                  </p:stCondLst>
                                  <p:childTnLst>
                                    <p:animEffect transition="out" filter="fade">
                                      <p:cBhvr>
                                        <p:cTn id="26" dur="2600" tmFilter="0, 0; .2, .5; .8, .5; 1, 0"/>
                                        <p:tgtEl>
                                          <p:spTgt spid="19"/>
                                        </p:tgtEl>
                                      </p:cBhvr>
                                    </p:animEffect>
                                    <p:animScale>
                                      <p:cBhvr>
                                        <p:cTn id="27" dur="1300" autoRev="1" fill="hold"/>
                                        <p:tgtEl>
                                          <p:spTgt spid="19"/>
                                        </p:tgtEl>
                                      </p:cBhvr>
                                      <p:by x="105000" y="105000"/>
                                    </p:animScale>
                                  </p:childTnLst>
                                </p:cTn>
                              </p:par>
                              <p:par>
                                <p:cTn id="28" presetID="22" presetClass="exit" presetSubtype="4" fill="hold" nodeType="withEffect">
                                  <p:stCondLst>
                                    <p:cond delay="0"/>
                                  </p:stCondLst>
                                  <p:childTnLst>
                                    <p:animEffect transition="out" filter="wipe(down)">
                                      <p:cBhvr>
                                        <p:cTn id="29" dur="500"/>
                                        <p:tgtEl>
                                          <p:spTgt spid="21"/>
                                        </p:tgtEl>
                                      </p:cBhvr>
                                    </p:animEffect>
                                    <p:set>
                                      <p:cBhvr>
                                        <p:cTn id="30" dur="1" fill="hold">
                                          <p:stCondLst>
                                            <p:cond delay="499"/>
                                          </p:stCondLst>
                                        </p:cTn>
                                        <p:tgtEl>
                                          <p:spTgt spid="21"/>
                                        </p:tgtEl>
                                        <p:attrNameLst>
                                          <p:attrName>style.visibility</p:attrName>
                                        </p:attrNameLst>
                                      </p:cBhvr>
                                      <p:to>
                                        <p:strVal val="hidden"/>
                                      </p:to>
                                    </p:set>
                                  </p:childTnLst>
                                </p:cTn>
                              </p:par>
                              <p:par>
                                <p:cTn id="31" presetID="6" presetClass="exit" presetSubtype="32" fill="hold" nodeType="withEffect">
                                  <p:stCondLst>
                                    <p:cond delay="0"/>
                                  </p:stCondLst>
                                  <p:childTnLst>
                                    <p:animEffect transition="out" filter="circle(out)">
                                      <p:cBhvr>
                                        <p:cTn id="32" dur="2000"/>
                                        <p:tgtEl>
                                          <p:spTgt spid="20"/>
                                        </p:tgtEl>
                                      </p:cBhvr>
                                    </p:animEffect>
                                    <p:set>
                                      <p:cBhvr>
                                        <p:cTn id="33" dur="1" fill="hold">
                                          <p:stCondLst>
                                            <p:cond delay="1999"/>
                                          </p:stCondLst>
                                        </p:cTn>
                                        <p:tgtEl>
                                          <p:spTgt spid="20"/>
                                        </p:tgtEl>
                                        <p:attrNameLst>
                                          <p:attrName>style.visibility</p:attrName>
                                        </p:attrNameLst>
                                      </p:cBhvr>
                                      <p:to>
                                        <p:strVal val="hidden"/>
                                      </p:to>
                                    </p:set>
                                  </p:childTnLst>
                                </p:cTn>
                              </p:par>
                              <p:par>
                                <p:cTn id="34" presetID="6" presetClass="exit" presetSubtype="32" fill="hold" nodeType="withEffect">
                                  <p:stCondLst>
                                    <p:cond delay="0"/>
                                  </p:stCondLst>
                                  <p:childTnLst>
                                    <p:animEffect transition="out" filter="circle(out)">
                                      <p:cBhvr>
                                        <p:cTn id="35" dur="2000"/>
                                        <p:tgtEl>
                                          <p:spTgt spid="22"/>
                                        </p:tgtEl>
                                      </p:cBhvr>
                                    </p:animEffect>
                                    <p:set>
                                      <p:cBhvr>
                                        <p:cTn id="36" dur="1" fill="hold">
                                          <p:stCondLst>
                                            <p:cond delay="1999"/>
                                          </p:stCondLst>
                                        </p:cTn>
                                        <p:tgtEl>
                                          <p:spTgt spid="2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3766094" y="362594"/>
            <a:ext cx="4683247" cy="751367"/>
            <a:chOff x="871868" y="715523"/>
            <a:chExt cx="3512435" cy="563525"/>
          </a:xfrm>
        </p:grpSpPr>
        <p:sp>
          <p:nvSpPr>
            <p:cNvPr id="3" name="Oval 2"/>
            <p:cNvSpPr/>
            <p:nvPr/>
          </p:nvSpPr>
          <p:spPr>
            <a:xfrm>
              <a:off x="967562" y="715523"/>
              <a:ext cx="627321" cy="563525"/>
            </a:xfrm>
            <a:prstGeom prst="ellipse">
              <a:avLst/>
            </a:prstGeom>
            <a:noFill/>
            <a:ln w="28575">
              <a:solidFill>
                <a:srgbClr val="00518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en-US" sz="3733" kern="0">
                <a:solidFill>
                  <a:srgbClr val="00518E"/>
                </a:solidFill>
                <a:latin typeface="Arial"/>
                <a:sym typeface="Arial"/>
              </a:endParaRPr>
            </a:p>
          </p:txBody>
        </p:sp>
        <p:sp>
          <p:nvSpPr>
            <p:cNvPr id="4" name="TextBox 3"/>
            <p:cNvSpPr txBox="1"/>
            <p:nvPr/>
          </p:nvSpPr>
          <p:spPr>
            <a:xfrm>
              <a:off x="871868" y="715523"/>
              <a:ext cx="818708" cy="500089"/>
            </a:xfrm>
            <a:prstGeom prst="rect">
              <a:avLst/>
            </a:prstGeom>
            <a:noFill/>
          </p:spPr>
          <p:txBody>
            <a:bodyPr wrap="square" rtlCol="0">
              <a:spAutoFit/>
            </a:bodyPr>
            <a:lstStyle/>
            <a:p>
              <a:pPr algn="ctr" defTabSz="1219170">
                <a:buClr>
                  <a:srgbClr val="000000"/>
                </a:buClr>
              </a:pPr>
              <a:r>
                <a:rPr lang="vi-VN" sz="3733" b="1" kern="0">
                  <a:solidFill>
                    <a:srgbClr val="00518E"/>
                  </a:solidFill>
                  <a:latin typeface="Times New Roman" panose="02020603050405020304" pitchFamily="18" charset="0"/>
                  <a:cs typeface="Times New Roman" panose="02020603050405020304" pitchFamily="18" charset="0"/>
                  <a:sym typeface="Arial"/>
                </a:rPr>
                <a:t>III</a:t>
              </a:r>
              <a:endParaRPr lang="en-US" sz="3733" b="1" kern="0" dirty="0">
                <a:solidFill>
                  <a:srgbClr val="00518E"/>
                </a:solidFill>
                <a:latin typeface="Times New Roman" panose="02020603050405020304" pitchFamily="18" charset="0"/>
                <a:cs typeface="Times New Roman" panose="02020603050405020304" pitchFamily="18" charset="0"/>
                <a:sym typeface="Arial"/>
              </a:endParaRPr>
            </a:p>
          </p:txBody>
        </p:sp>
        <p:sp>
          <p:nvSpPr>
            <p:cNvPr id="5" name="TextBox 4"/>
            <p:cNvSpPr txBox="1"/>
            <p:nvPr/>
          </p:nvSpPr>
          <p:spPr>
            <a:xfrm>
              <a:off x="1786270" y="715523"/>
              <a:ext cx="2598033" cy="500089"/>
            </a:xfrm>
            <a:prstGeom prst="rect">
              <a:avLst/>
            </a:prstGeom>
            <a:noFill/>
          </p:spPr>
          <p:txBody>
            <a:bodyPr wrap="square" rtlCol="0">
              <a:spAutoFit/>
            </a:bodyPr>
            <a:lstStyle/>
            <a:p>
              <a:pPr algn="ctr" defTabSz="1219170">
                <a:buClr>
                  <a:srgbClr val="000000"/>
                </a:buClr>
              </a:pPr>
              <a:r>
                <a:rPr lang="en-US" sz="3733" b="1" kern="0" dirty="0">
                  <a:solidFill>
                    <a:srgbClr val="00518E"/>
                  </a:solidFill>
                  <a:latin typeface="Times New Roman" panose="02020603050405020304" pitchFamily="18" charset="0"/>
                  <a:cs typeface="Times New Roman" panose="02020603050405020304" pitchFamily="18" charset="0"/>
                  <a:sym typeface="Arial"/>
                </a:rPr>
                <a:t>LUYỆN TẬP</a:t>
              </a:r>
            </a:p>
          </p:txBody>
        </p:sp>
      </p:grpSp>
      <p:grpSp>
        <p:nvGrpSpPr>
          <p:cNvPr id="9" name="Group 8"/>
          <p:cNvGrpSpPr/>
          <p:nvPr/>
        </p:nvGrpSpPr>
        <p:grpSpPr>
          <a:xfrm>
            <a:off x="559140" y="1342627"/>
            <a:ext cx="10850436" cy="1941978"/>
            <a:chOff x="1342678" y="1267153"/>
            <a:chExt cx="6618070" cy="1065089"/>
          </a:xfrm>
        </p:grpSpPr>
        <p:sp>
          <p:nvSpPr>
            <p:cNvPr id="6" name="Rounded Rectangle 5"/>
            <p:cNvSpPr/>
            <p:nvPr/>
          </p:nvSpPr>
          <p:spPr>
            <a:xfrm>
              <a:off x="1342678" y="1267153"/>
              <a:ext cx="6618070" cy="744279"/>
            </a:xfrm>
            <a:prstGeom prst="roundRect">
              <a:avLst/>
            </a:prstGeom>
            <a:solidFill>
              <a:srgbClr val="22B7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1219170">
                <a:lnSpc>
                  <a:spcPct val="150000"/>
                </a:lnSpc>
                <a:defRPr/>
              </a:pPr>
              <a:endParaRPr lang="vi-VN" altLang="vi-VN" sz="3733" dirty="0">
                <a:solidFill>
                  <a:srgbClr val="FFFFFF"/>
                </a:solidFill>
                <a:latin typeface="Times New Roman" panose="02020603050405020304" pitchFamily="18" charset="0"/>
                <a:cs typeface="Times New Roman" panose="02020603050405020304" pitchFamily="18" charset="0"/>
                <a:sym typeface="Arial"/>
              </a:endParaRPr>
            </a:p>
          </p:txBody>
        </p:sp>
        <p:sp>
          <p:nvSpPr>
            <p:cNvPr id="8" name="Rectangle 7"/>
            <p:cNvSpPr/>
            <p:nvPr/>
          </p:nvSpPr>
          <p:spPr>
            <a:xfrm>
              <a:off x="1478867" y="1313206"/>
              <a:ext cx="6188597" cy="1019036"/>
            </a:xfrm>
            <a:prstGeom prst="rect">
              <a:avLst/>
            </a:prstGeom>
          </p:spPr>
          <p:txBody>
            <a:bodyPr wrap="square">
              <a:spAutoFit/>
            </a:bodyPr>
            <a:lstStyle/>
            <a:p>
              <a:pPr algn="ctr">
                <a:lnSpc>
                  <a:spcPct val="115000"/>
                </a:lnSpc>
                <a:spcAft>
                  <a:spcPts val="800"/>
                </a:spcAft>
              </a:pPr>
              <a:r>
                <a:rPr lang="en-US" sz="3200" b="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Câu 2</a:t>
              </a:r>
              <a:r>
                <a:rPr lang="vi-VN" sz="3200" b="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Biên</a:t>
              </a:r>
              <a:r>
                <a:rPr lang="vi-VN" sz="320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độ dao động của âm thay đổi thì đại lượng nào sau đây thay đổi?</a:t>
              </a:r>
              <a:endParaRPr lang="en-US" sz="320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800"/>
                </a:spcAft>
              </a:pPr>
              <a:r>
                <a:rPr lang="en-US" sz="320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en-US" sz="320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p:txBody>
        </p:sp>
      </p:grpSp>
      <p:grpSp>
        <p:nvGrpSpPr>
          <p:cNvPr id="19" name="Group 18"/>
          <p:cNvGrpSpPr/>
          <p:nvPr/>
        </p:nvGrpSpPr>
        <p:grpSpPr>
          <a:xfrm>
            <a:off x="6591799" y="3028823"/>
            <a:ext cx="3218122" cy="1431852"/>
            <a:chOff x="1414130" y="2232837"/>
            <a:chExt cx="2413591" cy="1073889"/>
          </a:xfrm>
        </p:grpSpPr>
        <p:sp>
          <p:nvSpPr>
            <p:cNvPr id="10" name="Rounded Rectangle 9"/>
            <p:cNvSpPr/>
            <p:nvPr/>
          </p:nvSpPr>
          <p:spPr>
            <a:xfrm>
              <a:off x="1414130" y="2232837"/>
              <a:ext cx="2413591" cy="1073889"/>
            </a:xfrm>
            <a:prstGeom prst="round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en-US" sz="1867" kern="0">
                <a:solidFill>
                  <a:srgbClr val="FFFFFF"/>
                </a:solidFill>
                <a:latin typeface="Arial"/>
                <a:sym typeface="Arial"/>
              </a:endParaRPr>
            </a:p>
          </p:txBody>
        </p:sp>
        <p:sp>
          <p:nvSpPr>
            <p:cNvPr id="14" name="Rectangle 13"/>
            <p:cNvSpPr/>
            <p:nvPr/>
          </p:nvSpPr>
          <p:spPr>
            <a:xfrm>
              <a:off x="1702923" y="2510467"/>
              <a:ext cx="1961113" cy="392415"/>
            </a:xfrm>
            <a:prstGeom prst="rect">
              <a:avLst/>
            </a:prstGeom>
          </p:spPr>
          <p:txBody>
            <a:bodyPr wrap="none">
              <a:spAutoFit/>
            </a:bodyPr>
            <a:lstStyle/>
            <a:p>
              <a:pPr defTabSz="1219170">
                <a:buClr>
                  <a:srgbClr val="000000"/>
                </a:buClr>
              </a:pPr>
              <a:r>
                <a:rPr lang="en-US" sz="280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C. Độ</a:t>
              </a:r>
              <a:r>
                <a:rPr lang="vi-VN" sz="280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to của âm</a:t>
              </a:r>
              <a:r>
                <a:rPr lang="en-US" sz="280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en-US" sz="2800" kern="0" dirty="0">
                <a:solidFill>
                  <a:schemeClr val="bg1"/>
                </a:solidFill>
                <a:latin typeface="Arial"/>
                <a:cs typeface="Arial"/>
                <a:sym typeface="Arial"/>
              </a:endParaRPr>
            </a:p>
          </p:txBody>
        </p:sp>
      </p:grpSp>
      <p:grpSp>
        <p:nvGrpSpPr>
          <p:cNvPr id="20" name="Group 19"/>
          <p:cNvGrpSpPr/>
          <p:nvPr/>
        </p:nvGrpSpPr>
        <p:grpSpPr>
          <a:xfrm>
            <a:off x="1767175" y="4894391"/>
            <a:ext cx="3218121" cy="1491121"/>
            <a:chOff x="1325381" y="3670794"/>
            <a:chExt cx="2413591" cy="1118341"/>
          </a:xfrm>
        </p:grpSpPr>
        <p:sp>
          <p:nvSpPr>
            <p:cNvPr id="11" name="Rounded Rectangle 10"/>
            <p:cNvSpPr/>
            <p:nvPr/>
          </p:nvSpPr>
          <p:spPr>
            <a:xfrm>
              <a:off x="1325381" y="3670794"/>
              <a:ext cx="2413591" cy="1073889"/>
            </a:xfrm>
            <a:prstGeom prst="roundRect">
              <a:avLst/>
            </a:prstGeom>
            <a:solidFill>
              <a:srgbClr val="DAEF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en-US" sz="1867" kern="0">
                <a:solidFill>
                  <a:srgbClr val="FFFFFF"/>
                </a:solidFill>
                <a:latin typeface="Arial"/>
                <a:sym typeface="Arial"/>
              </a:endParaRPr>
            </a:p>
          </p:txBody>
        </p:sp>
        <p:sp>
          <p:nvSpPr>
            <p:cNvPr id="15" name="Rectangle 14"/>
            <p:cNvSpPr/>
            <p:nvPr/>
          </p:nvSpPr>
          <p:spPr>
            <a:xfrm>
              <a:off x="1325381" y="3750389"/>
              <a:ext cx="2317898" cy="1038746"/>
            </a:xfrm>
            <a:prstGeom prst="rect">
              <a:avLst/>
            </a:prstGeom>
          </p:spPr>
          <p:txBody>
            <a:bodyPr wrap="square">
              <a:spAutoFit/>
            </a:bodyPr>
            <a:lstStyle/>
            <a:p>
              <a:pPr algn="ctr" defTabSz="1219170">
                <a:buClr>
                  <a:srgbClr val="000000"/>
                </a:buClr>
              </a:pPr>
              <a:r>
                <a:rPr lang="en-US" altLang="vi-VN" sz="2800">
                  <a:solidFill>
                    <a:srgbClr val="C00000"/>
                  </a:solidFill>
                  <a:latin typeface="Times New Roman" panose="02020603050405020304" pitchFamily="18" charset="0"/>
                  <a:ea typeface="Calibri" panose="020F0502020204030204" pitchFamily="34" charset="0"/>
                  <a:cs typeface="Times New Roman" panose="02020603050405020304" pitchFamily="18" charset="0"/>
                  <a:sym typeface="Arial"/>
                </a:rPr>
                <a:t> </a:t>
              </a:r>
              <a:r>
                <a:rPr lang="en-US" sz="280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B. Tần số dao động của âm.</a:t>
              </a:r>
              <a:endParaRPr lang="en-US" sz="2800">
                <a:solidFill>
                  <a:srgbClr val="C00000"/>
                </a:solidFill>
                <a:effectLst/>
                <a:latin typeface="Calibri" panose="020F0502020204030204" pitchFamily="34" charset="0"/>
                <a:ea typeface="Calibri" panose="020F0502020204030204" pitchFamily="34" charset="0"/>
                <a:cs typeface="Times New Roman" panose="02020603050405020304" pitchFamily="18" charset="0"/>
              </a:endParaRPr>
            </a:p>
            <a:p>
              <a:pPr algn="ctr" defTabSz="1219170">
                <a:buClr>
                  <a:srgbClr val="000000"/>
                </a:buClr>
              </a:pPr>
              <a:endParaRPr lang="en-US" sz="2800" kern="0" dirty="0">
                <a:solidFill>
                  <a:srgbClr val="C00000"/>
                </a:solidFill>
                <a:latin typeface="Arial"/>
                <a:cs typeface="Arial"/>
                <a:sym typeface="Arial"/>
              </a:endParaRPr>
            </a:p>
          </p:txBody>
        </p:sp>
      </p:grpSp>
      <p:grpSp>
        <p:nvGrpSpPr>
          <p:cNvPr id="21" name="Group 20"/>
          <p:cNvGrpSpPr/>
          <p:nvPr/>
        </p:nvGrpSpPr>
        <p:grpSpPr>
          <a:xfrm>
            <a:off x="1767176" y="3097264"/>
            <a:ext cx="3218121" cy="1431852"/>
            <a:chOff x="4870391" y="2263661"/>
            <a:chExt cx="2413591" cy="1073889"/>
          </a:xfrm>
        </p:grpSpPr>
        <p:sp>
          <p:nvSpPr>
            <p:cNvPr id="12" name="Rounded Rectangle 11"/>
            <p:cNvSpPr/>
            <p:nvPr/>
          </p:nvSpPr>
          <p:spPr>
            <a:xfrm>
              <a:off x="4870391" y="2263661"/>
              <a:ext cx="2413591" cy="1073889"/>
            </a:xfrm>
            <a:prstGeom prst="roundRect">
              <a:avLst/>
            </a:prstGeom>
            <a:solidFill>
              <a:srgbClr val="EB22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r>
                <a:rPr lang="en-US" sz="280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A. Vận tốc truyền âm.</a:t>
              </a:r>
              <a:endParaRPr lang="en-US" sz="2800" kern="0">
                <a:solidFill>
                  <a:schemeClr val="bg1"/>
                </a:solidFill>
                <a:latin typeface="Arial"/>
                <a:sym typeface="Arial"/>
              </a:endParaRPr>
            </a:p>
          </p:txBody>
        </p:sp>
        <p:sp>
          <p:nvSpPr>
            <p:cNvPr id="16" name="Rectangle 15"/>
            <p:cNvSpPr/>
            <p:nvPr/>
          </p:nvSpPr>
          <p:spPr>
            <a:xfrm>
              <a:off x="5333753" y="2436123"/>
              <a:ext cx="228669" cy="500090"/>
            </a:xfrm>
            <a:prstGeom prst="rect">
              <a:avLst/>
            </a:prstGeom>
          </p:spPr>
          <p:txBody>
            <a:bodyPr wrap="none">
              <a:spAutoFit/>
            </a:bodyPr>
            <a:lstStyle/>
            <a:p>
              <a:pPr defTabSz="1219170">
                <a:buClr>
                  <a:srgbClr val="000000"/>
                </a:buClr>
              </a:pPr>
              <a:r>
                <a:rPr lang="en-US" altLang="vi-VN" sz="3733">
                  <a:solidFill>
                    <a:srgbClr val="FFFFFF"/>
                  </a:solidFill>
                  <a:latin typeface="Times New Roman" panose="02020603050405020304" pitchFamily="18" charset="0"/>
                  <a:ea typeface="Calibri" panose="020F0502020204030204" pitchFamily="34" charset="0"/>
                  <a:cs typeface="Times New Roman" panose="02020603050405020304" pitchFamily="18" charset="0"/>
                  <a:sym typeface="Arial"/>
                </a:rPr>
                <a:t> </a:t>
              </a:r>
              <a:endParaRPr lang="en-US" sz="3733" kern="0" dirty="0">
                <a:solidFill>
                  <a:srgbClr val="FFFFFF"/>
                </a:solidFill>
                <a:latin typeface="Arial"/>
                <a:cs typeface="Arial"/>
                <a:sym typeface="Arial"/>
              </a:endParaRPr>
            </a:p>
          </p:txBody>
        </p:sp>
      </p:grpSp>
      <p:grpSp>
        <p:nvGrpSpPr>
          <p:cNvPr id="22" name="Group 21"/>
          <p:cNvGrpSpPr/>
          <p:nvPr/>
        </p:nvGrpSpPr>
        <p:grpSpPr>
          <a:xfrm>
            <a:off x="6591799" y="4785463"/>
            <a:ext cx="3218121" cy="1431852"/>
            <a:chOff x="4943848" y="3589097"/>
            <a:chExt cx="2413591" cy="1073889"/>
          </a:xfrm>
        </p:grpSpPr>
        <p:sp>
          <p:nvSpPr>
            <p:cNvPr id="13" name="Rounded Rectangle 12"/>
            <p:cNvSpPr/>
            <p:nvPr/>
          </p:nvSpPr>
          <p:spPr>
            <a:xfrm>
              <a:off x="4943848" y="3589097"/>
              <a:ext cx="2413591" cy="1073889"/>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en-US" sz="1867" kern="0">
                <a:solidFill>
                  <a:srgbClr val="FFFFFF"/>
                </a:solidFill>
                <a:latin typeface="Arial"/>
                <a:sym typeface="Arial"/>
              </a:endParaRPr>
            </a:p>
          </p:txBody>
        </p:sp>
        <p:sp>
          <p:nvSpPr>
            <p:cNvPr id="18" name="Rectangle 17"/>
            <p:cNvSpPr/>
            <p:nvPr/>
          </p:nvSpPr>
          <p:spPr>
            <a:xfrm>
              <a:off x="5046855" y="3940322"/>
              <a:ext cx="2207576" cy="392415"/>
            </a:xfrm>
            <a:prstGeom prst="rect">
              <a:avLst/>
            </a:prstGeom>
          </p:spPr>
          <p:txBody>
            <a:bodyPr wrap="none">
              <a:spAutoFit/>
            </a:bodyPr>
            <a:lstStyle/>
            <a:p>
              <a:pPr defTabSz="1219170">
                <a:buClr>
                  <a:srgbClr val="000000"/>
                </a:buClr>
              </a:pPr>
              <a:r>
                <a:rPr lang="en-US" altLang="vi-VN" sz="2800">
                  <a:solidFill>
                    <a:schemeClr val="bg1"/>
                  </a:solidFill>
                  <a:latin typeface="Times New Roman" panose="02020603050405020304" pitchFamily="18" charset="0"/>
                  <a:ea typeface="Calibri" panose="020F0502020204030204" pitchFamily="34" charset="0"/>
                  <a:cs typeface="Times New Roman" panose="02020603050405020304" pitchFamily="18" charset="0"/>
                  <a:sym typeface="Arial"/>
                </a:rPr>
                <a:t> </a:t>
              </a:r>
              <a:r>
                <a:rPr lang="en-US" sz="280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D. Độ</a:t>
              </a:r>
              <a:r>
                <a:rPr lang="vi-VN" sz="280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cao của âm</a:t>
              </a:r>
              <a:r>
                <a:rPr lang="en-US" sz="280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en-US" sz="2800" kern="0" dirty="0">
                <a:solidFill>
                  <a:schemeClr val="bg1"/>
                </a:solidFill>
                <a:latin typeface="Arial"/>
                <a:cs typeface="Arial"/>
                <a:sym typeface="Arial"/>
              </a:endParaRPr>
            </a:p>
          </p:txBody>
        </p:sp>
      </p:grpSp>
    </p:spTree>
    <p:extLst>
      <p:ext uri="{BB962C8B-B14F-4D97-AF65-F5344CB8AC3E}">
        <p14:creationId xmlns:p14="http://schemas.microsoft.com/office/powerpoint/2010/main" val="1738158471"/>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circle(in)">
                                      <p:cBhvr>
                                        <p:cTn id="7" dur="1000"/>
                                        <p:tgtEl>
                                          <p:spTgt spid="21"/>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20"/>
                                        </p:tgtEl>
                                        <p:attrNameLst>
                                          <p:attrName>style.visibility</p:attrName>
                                        </p:attrNameLst>
                                      </p:cBhvr>
                                      <p:to>
                                        <p:strVal val="visible"/>
                                      </p:to>
                                    </p:set>
                                    <p:animEffect transition="in" filter="circle(in)">
                                      <p:cBhvr>
                                        <p:cTn id="12" dur="1000"/>
                                        <p:tgtEl>
                                          <p:spTgt spid="20"/>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nodeType="clickEffect">
                                  <p:stCondLst>
                                    <p:cond delay="0"/>
                                  </p:stCondLst>
                                  <p:childTnLst>
                                    <p:set>
                                      <p:cBhvr>
                                        <p:cTn id="16" dur="1" fill="hold">
                                          <p:stCondLst>
                                            <p:cond delay="0"/>
                                          </p:stCondLst>
                                        </p:cTn>
                                        <p:tgtEl>
                                          <p:spTgt spid="19"/>
                                        </p:tgtEl>
                                        <p:attrNameLst>
                                          <p:attrName>style.visibility</p:attrName>
                                        </p:attrNameLst>
                                      </p:cBhvr>
                                      <p:to>
                                        <p:strVal val="visible"/>
                                      </p:to>
                                    </p:set>
                                    <p:animEffect transition="in" filter="circle(in)">
                                      <p:cBhvr>
                                        <p:cTn id="17" dur="1000"/>
                                        <p:tgtEl>
                                          <p:spTgt spid="19"/>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nodeType="clickEffect">
                                  <p:stCondLst>
                                    <p:cond delay="0"/>
                                  </p:stCondLst>
                                  <p:childTnLst>
                                    <p:set>
                                      <p:cBhvr>
                                        <p:cTn id="21" dur="1" fill="hold">
                                          <p:stCondLst>
                                            <p:cond delay="0"/>
                                          </p:stCondLst>
                                        </p:cTn>
                                        <p:tgtEl>
                                          <p:spTgt spid="22"/>
                                        </p:tgtEl>
                                        <p:attrNameLst>
                                          <p:attrName>style.visibility</p:attrName>
                                        </p:attrNameLst>
                                      </p:cBhvr>
                                      <p:to>
                                        <p:strVal val="visible"/>
                                      </p:to>
                                    </p:set>
                                    <p:animEffect transition="in" filter="circle(in)">
                                      <p:cBhvr>
                                        <p:cTn id="22" dur="1000"/>
                                        <p:tgtEl>
                                          <p:spTgt spid="22"/>
                                        </p:tgtEl>
                                      </p:cBhvr>
                                    </p:animEffect>
                                  </p:childTnLst>
                                </p:cTn>
                              </p:par>
                            </p:childTnLst>
                          </p:cTn>
                        </p:par>
                      </p:childTnLst>
                    </p:cTn>
                  </p:par>
                  <p:par>
                    <p:cTn id="23" fill="hold">
                      <p:stCondLst>
                        <p:cond delay="indefinite"/>
                      </p:stCondLst>
                      <p:childTnLst>
                        <p:par>
                          <p:cTn id="24" fill="hold">
                            <p:stCondLst>
                              <p:cond delay="0"/>
                            </p:stCondLst>
                            <p:childTnLst>
                              <p:par>
                                <p:cTn id="25" presetID="26" presetClass="emph" presetSubtype="0" fill="hold" nodeType="clickEffect">
                                  <p:stCondLst>
                                    <p:cond delay="0"/>
                                  </p:stCondLst>
                                  <p:childTnLst>
                                    <p:animEffect transition="out" filter="fade">
                                      <p:cBhvr>
                                        <p:cTn id="26" dur="2600" tmFilter="0, 0; .2, .5; .8, .5; 1, 0"/>
                                        <p:tgtEl>
                                          <p:spTgt spid="19"/>
                                        </p:tgtEl>
                                      </p:cBhvr>
                                    </p:animEffect>
                                    <p:animScale>
                                      <p:cBhvr>
                                        <p:cTn id="27" dur="1300" autoRev="1" fill="hold"/>
                                        <p:tgtEl>
                                          <p:spTgt spid="19"/>
                                        </p:tgtEl>
                                      </p:cBhvr>
                                      <p:by x="105000" y="105000"/>
                                    </p:animScale>
                                  </p:childTnLst>
                                </p:cTn>
                              </p:par>
                              <p:par>
                                <p:cTn id="28" presetID="22" presetClass="exit" presetSubtype="4" fill="hold" nodeType="withEffect">
                                  <p:stCondLst>
                                    <p:cond delay="0"/>
                                  </p:stCondLst>
                                  <p:childTnLst>
                                    <p:animEffect transition="out" filter="wipe(down)">
                                      <p:cBhvr>
                                        <p:cTn id="29" dur="500"/>
                                        <p:tgtEl>
                                          <p:spTgt spid="21"/>
                                        </p:tgtEl>
                                      </p:cBhvr>
                                    </p:animEffect>
                                    <p:set>
                                      <p:cBhvr>
                                        <p:cTn id="30" dur="1" fill="hold">
                                          <p:stCondLst>
                                            <p:cond delay="499"/>
                                          </p:stCondLst>
                                        </p:cTn>
                                        <p:tgtEl>
                                          <p:spTgt spid="21"/>
                                        </p:tgtEl>
                                        <p:attrNameLst>
                                          <p:attrName>style.visibility</p:attrName>
                                        </p:attrNameLst>
                                      </p:cBhvr>
                                      <p:to>
                                        <p:strVal val="hidden"/>
                                      </p:to>
                                    </p:set>
                                  </p:childTnLst>
                                </p:cTn>
                              </p:par>
                              <p:par>
                                <p:cTn id="31" presetID="6" presetClass="exit" presetSubtype="32" fill="hold" nodeType="withEffect">
                                  <p:stCondLst>
                                    <p:cond delay="0"/>
                                  </p:stCondLst>
                                  <p:childTnLst>
                                    <p:animEffect transition="out" filter="circle(out)">
                                      <p:cBhvr>
                                        <p:cTn id="32" dur="2000"/>
                                        <p:tgtEl>
                                          <p:spTgt spid="20"/>
                                        </p:tgtEl>
                                      </p:cBhvr>
                                    </p:animEffect>
                                    <p:set>
                                      <p:cBhvr>
                                        <p:cTn id="33" dur="1" fill="hold">
                                          <p:stCondLst>
                                            <p:cond delay="1999"/>
                                          </p:stCondLst>
                                        </p:cTn>
                                        <p:tgtEl>
                                          <p:spTgt spid="20"/>
                                        </p:tgtEl>
                                        <p:attrNameLst>
                                          <p:attrName>style.visibility</p:attrName>
                                        </p:attrNameLst>
                                      </p:cBhvr>
                                      <p:to>
                                        <p:strVal val="hidden"/>
                                      </p:to>
                                    </p:set>
                                  </p:childTnLst>
                                </p:cTn>
                              </p:par>
                              <p:par>
                                <p:cTn id="34" presetID="6" presetClass="exit" presetSubtype="32" fill="hold" nodeType="withEffect">
                                  <p:stCondLst>
                                    <p:cond delay="0"/>
                                  </p:stCondLst>
                                  <p:childTnLst>
                                    <p:animEffect transition="out" filter="circle(out)">
                                      <p:cBhvr>
                                        <p:cTn id="35" dur="2000"/>
                                        <p:tgtEl>
                                          <p:spTgt spid="22"/>
                                        </p:tgtEl>
                                      </p:cBhvr>
                                    </p:animEffect>
                                    <p:set>
                                      <p:cBhvr>
                                        <p:cTn id="36" dur="1" fill="hold">
                                          <p:stCondLst>
                                            <p:cond delay="1999"/>
                                          </p:stCondLst>
                                        </p:cTn>
                                        <p:tgtEl>
                                          <p:spTgt spid="2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3766094" y="362594"/>
            <a:ext cx="4683247" cy="751367"/>
            <a:chOff x="871868" y="715523"/>
            <a:chExt cx="3512435" cy="563525"/>
          </a:xfrm>
        </p:grpSpPr>
        <p:sp>
          <p:nvSpPr>
            <p:cNvPr id="3" name="Oval 2"/>
            <p:cNvSpPr/>
            <p:nvPr/>
          </p:nvSpPr>
          <p:spPr>
            <a:xfrm>
              <a:off x="967562" y="715523"/>
              <a:ext cx="627321" cy="563525"/>
            </a:xfrm>
            <a:prstGeom prst="ellipse">
              <a:avLst/>
            </a:prstGeom>
            <a:noFill/>
            <a:ln w="28575">
              <a:solidFill>
                <a:srgbClr val="00518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en-US" sz="3733" kern="0">
                <a:solidFill>
                  <a:srgbClr val="00518E"/>
                </a:solidFill>
                <a:latin typeface="Arial"/>
                <a:sym typeface="Arial"/>
              </a:endParaRPr>
            </a:p>
          </p:txBody>
        </p:sp>
        <p:sp>
          <p:nvSpPr>
            <p:cNvPr id="4" name="TextBox 3"/>
            <p:cNvSpPr txBox="1"/>
            <p:nvPr/>
          </p:nvSpPr>
          <p:spPr>
            <a:xfrm>
              <a:off x="871868" y="715523"/>
              <a:ext cx="818708" cy="500089"/>
            </a:xfrm>
            <a:prstGeom prst="rect">
              <a:avLst/>
            </a:prstGeom>
            <a:noFill/>
          </p:spPr>
          <p:txBody>
            <a:bodyPr wrap="square" rtlCol="0">
              <a:spAutoFit/>
            </a:bodyPr>
            <a:lstStyle/>
            <a:p>
              <a:pPr algn="ctr" defTabSz="1219170">
                <a:buClr>
                  <a:srgbClr val="000000"/>
                </a:buClr>
              </a:pPr>
              <a:r>
                <a:rPr lang="vi-VN" sz="3733" b="1" kern="0">
                  <a:solidFill>
                    <a:srgbClr val="00518E"/>
                  </a:solidFill>
                  <a:latin typeface="Times New Roman" panose="02020603050405020304" pitchFamily="18" charset="0"/>
                  <a:cs typeface="Times New Roman" panose="02020603050405020304" pitchFamily="18" charset="0"/>
                  <a:sym typeface="Arial"/>
                </a:rPr>
                <a:t>III</a:t>
              </a:r>
              <a:endParaRPr lang="en-US" sz="3733" b="1" kern="0" dirty="0">
                <a:solidFill>
                  <a:srgbClr val="00518E"/>
                </a:solidFill>
                <a:latin typeface="Times New Roman" panose="02020603050405020304" pitchFamily="18" charset="0"/>
                <a:cs typeface="Times New Roman" panose="02020603050405020304" pitchFamily="18" charset="0"/>
                <a:sym typeface="Arial"/>
              </a:endParaRPr>
            </a:p>
          </p:txBody>
        </p:sp>
        <p:sp>
          <p:nvSpPr>
            <p:cNvPr id="5" name="TextBox 4"/>
            <p:cNvSpPr txBox="1"/>
            <p:nvPr/>
          </p:nvSpPr>
          <p:spPr>
            <a:xfrm>
              <a:off x="1786270" y="715523"/>
              <a:ext cx="2598033" cy="500089"/>
            </a:xfrm>
            <a:prstGeom prst="rect">
              <a:avLst/>
            </a:prstGeom>
            <a:noFill/>
          </p:spPr>
          <p:txBody>
            <a:bodyPr wrap="square" rtlCol="0">
              <a:spAutoFit/>
            </a:bodyPr>
            <a:lstStyle/>
            <a:p>
              <a:pPr algn="ctr" defTabSz="1219170">
                <a:buClr>
                  <a:srgbClr val="000000"/>
                </a:buClr>
              </a:pPr>
              <a:r>
                <a:rPr lang="en-US" sz="3733" b="1" kern="0" dirty="0">
                  <a:solidFill>
                    <a:srgbClr val="00518E"/>
                  </a:solidFill>
                  <a:latin typeface="Times New Roman" panose="02020603050405020304" pitchFamily="18" charset="0"/>
                  <a:cs typeface="Times New Roman" panose="02020603050405020304" pitchFamily="18" charset="0"/>
                  <a:sym typeface="Arial"/>
                </a:rPr>
                <a:t>LUYỆN TẬP</a:t>
              </a:r>
            </a:p>
          </p:txBody>
        </p:sp>
      </p:grpSp>
      <p:grpSp>
        <p:nvGrpSpPr>
          <p:cNvPr id="9" name="Group 8"/>
          <p:cNvGrpSpPr/>
          <p:nvPr/>
        </p:nvGrpSpPr>
        <p:grpSpPr>
          <a:xfrm>
            <a:off x="670782" y="1113961"/>
            <a:ext cx="10850436" cy="2432409"/>
            <a:chOff x="1342678" y="1141740"/>
            <a:chExt cx="6618070" cy="1334069"/>
          </a:xfrm>
        </p:grpSpPr>
        <p:sp>
          <p:nvSpPr>
            <p:cNvPr id="6" name="Rounded Rectangle 5"/>
            <p:cNvSpPr/>
            <p:nvPr/>
          </p:nvSpPr>
          <p:spPr>
            <a:xfrm>
              <a:off x="1342678" y="1141740"/>
              <a:ext cx="6618070" cy="1060258"/>
            </a:xfrm>
            <a:prstGeom prst="roundRect">
              <a:avLst/>
            </a:prstGeom>
            <a:solidFill>
              <a:srgbClr val="22B7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1219170">
                <a:lnSpc>
                  <a:spcPct val="150000"/>
                </a:lnSpc>
                <a:defRPr/>
              </a:pPr>
              <a:endParaRPr lang="vi-VN" altLang="vi-VN" sz="3200" dirty="0">
                <a:solidFill>
                  <a:srgbClr val="FFFFFF"/>
                </a:solidFill>
                <a:latin typeface="Times New Roman" panose="02020603050405020304" pitchFamily="18" charset="0"/>
                <a:cs typeface="Times New Roman" panose="02020603050405020304" pitchFamily="18" charset="0"/>
                <a:sym typeface="Arial"/>
              </a:endParaRPr>
            </a:p>
          </p:txBody>
        </p:sp>
        <p:sp>
          <p:nvSpPr>
            <p:cNvPr id="8" name="Rectangle 7"/>
            <p:cNvSpPr/>
            <p:nvPr/>
          </p:nvSpPr>
          <p:spPr>
            <a:xfrm>
              <a:off x="1478867" y="1146177"/>
              <a:ext cx="6188597" cy="1329632"/>
            </a:xfrm>
            <a:prstGeom prst="rect">
              <a:avLst/>
            </a:prstGeom>
          </p:spPr>
          <p:txBody>
            <a:bodyPr wrap="square">
              <a:spAutoFit/>
            </a:bodyPr>
            <a:lstStyle/>
            <a:p>
              <a:pPr algn="just">
                <a:lnSpc>
                  <a:spcPct val="115000"/>
                </a:lnSpc>
                <a:spcAft>
                  <a:spcPts val="800"/>
                </a:spcAft>
              </a:pPr>
              <a:r>
                <a:rPr lang="en-US" sz="3200" b="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Câu 3</a:t>
              </a:r>
              <a:r>
                <a:rPr lang="en-US" sz="320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Tần số vỗ cánh của một số loại côn trùng khi bay như sau: ruồi khoảng 350 Hz, ong khoảng 440Hz, muỗi khoảng 600 Hz.</a:t>
              </a:r>
              <a:r>
                <a:rPr lang="vi-VN" sz="320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Âm do côn trùng nào phát ra có cao nhất?</a:t>
              </a:r>
              <a:endParaRPr lang="en-US" sz="320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800"/>
                </a:spcAft>
              </a:pPr>
              <a:r>
                <a:rPr lang="en-US" sz="18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en-US" sz="320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p:txBody>
        </p:sp>
      </p:grpSp>
      <p:grpSp>
        <p:nvGrpSpPr>
          <p:cNvPr id="19" name="Group 18"/>
          <p:cNvGrpSpPr/>
          <p:nvPr/>
        </p:nvGrpSpPr>
        <p:grpSpPr>
          <a:xfrm>
            <a:off x="6699741" y="3184040"/>
            <a:ext cx="3891889" cy="1508566"/>
            <a:chOff x="1420293" y="2287676"/>
            <a:chExt cx="2413591" cy="1073889"/>
          </a:xfrm>
        </p:grpSpPr>
        <p:sp>
          <p:nvSpPr>
            <p:cNvPr id="10" name="Rounded Rectangle 9"/>
            <p:cNvSpPr/>
            <p:nvPr/>
          </p:nvSpPr>
          <p:spPr>
            <a:xfrm>
              <a:off x="1420293" y="2287676"/>
              <a:ext cx="2413591" cy="1073889"/>
            </a:xfrm>
            <a:prstGeom prst="round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en-US" sz="3200" kern="0">
                <a:solidFill>
                  <a:srgbClr val="FFFFFF"/>
                </a:solidFill>
                <a:latin typeface="Arial"/>
                <a:sym typeface="Arial"/>
              </a:endParaRPr>
            </a:p>
          </p:txBody>
        </p:sp>
        <p:sp>
          <p:nvSpPr>
            <p:cNvPr id="14" name="Rectangle 13"/>
            <p:cNvSpPr/>
            <p:nvPr/>
          </p:nvSpPr>
          <p:spPr>
            <a:xfrm>
              <a:off x="2075735" y="2626768"/>
              <a:ext cx="1179000" cy="416278"/>
            </a:xfrm>
            <a:prstGeom prst="rect">
              <a:avLst/>
            </a:prstGeom>
          </p:spPr>
          <p:txBody>
            <a:bodyPr wrap="none">
              <a:spAutoFit/>
            </a:bodyPr>
            <a:lstStyle/>
            <a:p>
              <a:pPr defTabSz="1219170">
                <a:buClr>
                  <a:srgbClr val="000000"/>
                </a:buClr>
              </a:pPr>
              <a:r>
                <a:rPr lang="en-US" sz="3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 Muỗi.</a:t>
              </a:r>
              <a:endParaRPr lang="en-US" sz="3200" kern="0" dirty="0">
                <a:solidFill>
                  <a:schemeClr val="bg1"/>
                </a:solidFill>
                <a:latin typeface="Arial"/>
                <a:cs typeface="Arial"/>
                <a:sym typeface="Arial"/>
              </a:endParaRPr>
            </a:p>
          </p:txBody>
        </p:sp>
      </p:grpSp>
      <p:grpSp>
        <p:nvGrpSpPr>
          <p:cNvPr id="20" name="Group 19"/>
          <p:cNvGrpSpPr/>
          <p:nvPr/>
        </p:nvGrpSpPr>
        <p:grpSpPr>
          <a:xfrm>
            <a:off x="1173965" y="4855170"/>
            <a:ext cx="4129555" cy="1573441"/>
            <a:chOff x="1325381" y="3670794"/>
            <a:chExt cx="2413591" cy="1073889"/>
          </a:xfrm>
        </p:grpSpPr>
        <p:sp>
          <p:nvSpPr>
            <p:cNvPr id="11" name="Rounded Rectangle 10"/>
            <p:cNvSpPr/>
            <p:nvPr/>
          </p:nvSpPr>
          <p:spPr>
            <a:xfrm>
              <a:off x="1325381" y="3670794"/>
              <a:ext cx="2413591" cy="1073889"/>
            </a:xfrm>
            <a:prstGeom prst="roundRect">
              <a:avLst/>
            </a:prstGeom>
            <a:solidFill>
              <a:srgbClr val="DAEF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en-US" sz="3200" kern="0">
                <a:solidFill>
                  <a:srgbClr val="FFFFFF"/>
                </a:solidFill>
                <a:latin typeface="Arial"/>
                <a:sym typeface="Arial"/>
              </a:endParaRPr>
            </a:p>
          </p:txBody>
        </p:sp>
        <p:sp>
          <p:nvSpPr>
            <p:cNvPr id="15" name="Rectangle 14"/>
            <p:cNvSpPr/>
            <p:nvPr/>
          </p:nvSpPr>
          <p:spPr>
            <a:xfrm>
              <a:off x="1325381" y="4011530"/>
              <a:ext cx="2317898" cy="399115"/>
            </a:xfrm>
            <a:prstGeom prst="rect">
              <a:avLst/>
            </a:prstGeom>
          </p:spPr>
          <p:txBody>
            <a:bodyPr wrap="square">
              <a:spAutoFit/>
            </a:bodyPr>
            <a:lstStyle/>
            <a:p>
              <a:pPr algn="ctr" defTabSz="1219170">
                <a:buClr>
                  <a:srgbClr val="000000"/>
                </a:buClr>
              </a:pPr>
              <a:r>
                <a:rPr lang="en-US" altLang="vi-VN" sz="3200">
                  <a:solidFill>
                    <a:srgbClr val="C00000"/>
                  </a:solidFill>
                  <a:latin typeface="Times New Roman" panose="02020603050405020304" pitchFamily="18" charset="0"/>
                  <a:ea typeface="Calibri" panose="020F0502020204030204" pitchFamily="34" charset="0"/>
                  <a:cs typeface="Times New Roman" panose="02020603050405020304" pitchFamily="18" charset="0"/>
                  <a:sym typeface="Arial"/>
                </a:rPr>
                <a:t> </a:t>
              </a:r>
              <a:r>
                <a:rPr lang="en-US" sz="3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 Ong.</a:t>
              </a:r>
              <a:endParaRPr lang="en-US" sz="3200" kern="0" dirty="0">
                <a:solidFill>
                  <a:srgbClr val="C00000"/>
                </a:solidFill>
                <a:latin typeface="Arial"/>
                <a:cs typeface="Arial"/>
                <a:sym typeface="Arial"/>
              </a:endParaRPr>
            </a:p>
          </p:txBody>
        </p:sp>
      </p:grpSp>
      <p:grpSp>
        <p:nvGrpSpPr>
          <p:cNvPr id="21" name="Group 20"/>
          <p:cNvGrpSpPr/>
          <p:nvPr/>
        </p:nvGrpSpPr>
        <p:grpSpPr>
          <a:xfrm>
            <a:off x="1151626" y="3144819"/>
            <a:ext cx="4129555" cy="1573441"/>
            <a:chOff x="4870391" y="2263661"/>
            <a:chExt cx="2413591" cy="1073889"/>
          </a:xfrm>
        </p:grpSpPr>
        <p:sp>
          <p:nvSpPr>
            <p:cNvPr id="12" name="Rounded Rectangle 11"/>
            <p:cNvSpPr/>
            <p:nvPr/>
          </p:nvSpPr>
          <p:spPr>
            <a:xfrm>
              <a:off x="4870391" y="2263661"/>
              <a:ext cx="2413591" cy="1073889"/>
            </a:xfrm>
            <a:prstGeom prst="roundRect">
              <a:avLst/>
            </a:prstGeom>
            <a:solidFill>
              <a:srgbClr val="EB22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r>
                <a:rPr lang="en-US" sz="3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 Ruồi.</a:t>
              </a:r>
              <a:r>
                <a:rPr lang="en-US" sz="320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en-US" sz="3200" kern="0">
                <a:solidFill>
                  <a:schemeClr val="bg1"/>
                </a:solidFill>
                <a:latin typeface="Arial"/>
                <a:sym typeface="Arial"/>
              </a:endParaRPr>
            </a:p>
          </p:txBody>
        </p:sp>
        <p:sp>
          <p:nvSpPr>
            <p:cNvPr id="16" name="Rectangle 15"/>
            <p:cNvSpPr/>
            <p:nvPr/>
          </p:nvSpPr>
          <p:spPr>
            <a:xfrm>
              <a:off x="5333753" y="2436123"/>
              <a:ext cx="196056" cy="399115"/>
            </a:xfrm>
            <a:prstGeom prst="rect">
              <a:avLst/>
            </a:prstGeom>
          </p:spPr>
          <p:txBody>
            <a:bodyPr wrap="none">
              <a:spAutoFit/>
            </a:bodyPr>
            <a:lstStyle/>
            <a:p>
              <a:pPr defTabSz="1219170">
                <a:buClr>
                  <a:srgbClr val="000000"/>
                </a:buClr>
              </a:pPr>
              <a:r>
                <a:rPr lang="en-US" altLang="vi-VN" sz="3200">
                  <a:solidFill>
                    <a:srgbClr val="FFFFFF"/>
                  </a:solidFill>
                  <a:latin typeface="Times New Roman" panose="02020603050405020304" pitchFamily="18" charset="0"/>
                  <a:ea typeface="Calibri" panose="020F0502020204030204" pitchFamily="34" charset="0"/>
                  <a:cs typeface="Times New Roman" panose="02020603050405020304" pitchFamily="18" charset="0"/>
                  <a:sym typeface="Arial"/>
                </a:rPr>
                <a:t> </a:t>
              </a:r>
              <a:endParaRPr lang="en-US" sz="3200" kern="0" dirty="0">
                <a:solidFill>
                  <a:srgbClr val="FFFFFF"/>
                </a:solidFill>
                <a:latin typeface="Arial"/>
                <a:cs typeface="Arial"/>
                <a:sym typeface="Arial"/>
              </a:endParaRPr>
            </a:p>
          </p:txBody>
        </p:sp>
      </p:grpSp>
      <p:grpSp>
        <p:nvGrpSpPr>
          <p:cNvPr id="22" name="Group 21"/>
          <p:cNvGrpSpPr/>
          <p:nvPr/>
        </p:nvGrpSpPr>
        <p:grpSpPr>
          <a:xfrm>
            <a:off x="6529464" y="4894392"/>
            <a:ext cx="4626215" cy="1579423"/>
            <a:chOff x="4822635" y="3589097"/>
            <a:chExt cx="2868991" cy="1124329"/>
          </a:xfrm>
        </p:grpSpPr>
        <p:sp>
          <p:nvSpPr>
            <p:cNvPr id="13" name="Rounded Rectangle 12"/>
            <p:cNvSpPr/>
            <p:nvPr/>
          </p:nvSpPr>
          <p:spPr>
            <a:xfrm>
              <a:off x="4943848" y="3589097"/>
              <a:ext cx="2413591" cy="1073889"/>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en-US" sz="3200" kern="0">
                <a:solidFill>
                  <a:srgbClr val="FFFFFF"/>
                </a:solidFill>
                <a:latin typeface="Arial"/>
                <a:sym typeface="Arial"/>
              </a:endParaRPr>
            </a:p>
          </p:txBody>
        </p:sp>
        <p:sp>
          <p:nvSpPr>
            <p:cNvPr id="18" name="Rectangle 17"/>
            <p:cNvSpPr/>
            <p:nvPr/>
          </p:nvSpPr>
          <p:spPr>
            <a:xfrm>
              <a:off x="4822635" y="3946597"/>
              <a:ext cx="2868991" cy="766829"/>
            </a:xfrm>
            <a:prstGeom prst="rect">
              <a:avLst/>
            </a:prstGeom>
          </p:spPr>
          <p:txBody>
            <a:bodyPr wrap="none">
              <a:spAutoFit/>
            </a:bodyPr>
            <a:lstStyle/>
            <a:p>
              <a:pPr defTabSz="1219170">
                <a:buClr>
                  <a:srgbClr val="000000"/>
                </a:buClr>
              </a:pPr>
              <a:r>
                <a:rPr lang="en-US" altLang="vi-VN" sz="3200">
                  <a:solidFill>
                    <a:schemeClr val="bg1"/>
                  </a:solidFill>
                  <a:latin typeface="Times New Roman" panose="02020603050405020304" pitchFamily="18" charset="0"/>
                  <a:ea typeface="Calibri" panose="020F0502020204030204" pitchFamily="34" charset="0"/>
                  <a:cs typeface="Times New Roman" panose="02020603050405020304" pitchFamily="18" charset="0"/>
                  <a:sym typeface="Arial"/>
                </a:rPr>
                <a:t> </a:t>
              </a:r>
              <a:r>
                <a:rPr lang="en-US" sz="3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 Chưa so sánh được.</a:t>
              </a:r>
              <a:endParaRPr lang="en-US" sz="3200">
                <a:effectLst/>
                <a:latin typeface="Calibri" panose="020F0502020204030204" pitchFamily="34" charset="0"/>
                <a:ea typeface="Calibri" panose="020F0502020204030204" pitchFamily="34" charset="0"/>
                <a:cs typeface="Times New Roman" panose="02020603050405020304" pitchFamily="18" charset="0"/>
              </a:endParaRPr>
            </a:p>
            <a:p>
              <a:pPr defTabSz="1219170">
                <a:buClr>
                  <a:srgbClr val="000000"/>
                </a:buClr>
              </a:pPr>
              <a:endParaRPr lang="en-US" sz="3200" kern="0" dirty="0">
                <a:solidFill>
                  <a:schemeClr val="bg1"/>
                </a:solidFill>
                <a:latin typeface="Arial"/>
                <a:cs typeface="Arial"/>
                <a:sym typeface="Arial"/>
              </a:endParaRPr>
            </a:p>
          </p:txBody>
        </p:sp>
      </p:grpSp>
    </p:spTree>
    <p:extLst>
      <p:ext uri="{BB962C8B-B14F-4D97-AF65-F5344CB8AC3E}">
        <p14:creationId xmlns:p14="http://schemas.microsoft.com/office/powerpoint/2010/main" val="2359897926"/>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circle(in)">
                                      <p:cBhvr>
                                        <p:cTn id="7" dur="1000"/>
                                        <p:tgtEl>
                                          <p:spTgt spid="21"/>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20"/>
                                        </p:tgtEl>
                                        <p:attrNameLst>
                                          <p:attrName>style.visibility</p:attrName>
                                        </p:attrNameLst>
                                      </p:cBhvr>
                                      <p:to>
                                        <p:strVal val="visible"/>
                                      </p:to>
                                    </p:set>
                                    <p:animEffect transition="in" filter="circle(in)">
                                      <p:cBhvr>
                                        <p:cTn id="12" dur="1000"/>
                                        <p:tgtEl>
                                          <p:spTgt spid="20"/>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nodeType="clickEffect">
                                  <p:stCondLst>
                                    <p:cond delay="0"/>
                                  </p:stCondLst>
                                  <p:childTnLst>
                                    <p:set>
                                      <p:cBhvr>
                                        <p:cTn id="16" dur="1" fill="hold">
                                          <p:stCondLst>
                                            <p:cond delay="0"/>
                                          </p:stCondLst>
                                        </p:cTn>
                                        <p:tgtEl>
                                          <p:spTgt spid="19"/>
                                        </p:tgtEl>
                                        <p:attrNameLst>
                                          <p:attrName>style.visibility</p:attrName>
                                        </p:attrNameLst>
                                      </p:cBhvr>
                                      <p:to>
                                        <p:strVal val="visible"/>
                                      </p:to>
                                    </p:set>
                                    <p:animEffect transition="in" filter="circle(in)">
                                      <p:cBhvr>
                                        <p:cTn id="17" dur="1000"/>
                                        <p:tgtEl>
                                          <p:spTgt spid="19"/>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nodeType="clickEffect">
                                  <p:stCondLst>
                                    <p:cond delay="0"/>
                                  </p:stCondLst>
                                  <p:childTnLst>
                                    <p:set>
                                      <p:cBhvr>
                                        <p:cTn id="21" dur="1" fill="hold">
                                          <p:stCondLst>
                                            <p:cond delay="0"/>
                                          </p:stCondLst>
                                        </p:cTn>
                                        <p:tgtEl>
                                          <p:spTgt spid="22"/>
                                        </p:tgtEl>
                                        <p:attrNameLst>
                                          <p:attrName>style.visibility</p:attrName>
                                        </p:attrNameLst>
                                      </p:cBhvr>
                                      <p:to>
                                        <p:strVal val="visible"/>
                                      </p:to>
                                    </p:set>
                                    <p:animEffect transition="in" filter="circle(in)">
                                      <p:cBhvr>
                                        <p:cTn id="22" dur="1000"/>
                                        <p:tgtEl>
                                          <p:spTgt spid="22"/>
                                        </p:tgtEl>
                                      </p:cBhvr>
                                    </p:animEffect>
                                  </p:childTnLst>
                                </p:cTn>
                              </p:par>
                            </p:childTnLst>
                          </p:cTn>
                        </p:par>
                      </p:childTnLst>
                    </p:cTn>
                  </p:par>
                  <p:par>
                    <p:cTn id="23" fill="hold">
                      <p:stCondLst>
                        <p:cond delay="indefinite"/>
                      </p:stCondLst>
                      <p:childTnLst>
                        <p:par>
                          <p:cTn id="24" fill="hold">
                            <p:stCondLst>
                              <p:cond delay="0"/>
                            </p:stCondLst>
                            <p:childTnLst>
                              <p:par>
                                <p:cTn id="25" presetID="26" presetClass="emph" presetSubtype="0" fill="hold" nodeType="clickEffect">
                                  <p:stCondLst>
                                    <p:cond delay="0"/>
                                  </p:stCondLst>
                                  <p:childTnLst>
                                    <p:animEffect transition="out" filter="fade">
                                      <p:cBhvr>
                                        <p:cTn id="26" dur="2600" tmFilter="0, 0; .2, .5; .8, .5; 1, 0"/>
                                        <p:tgtEl>
                                          <p:spTgt spid="19"/>
                                        </p:tgtEl>
                                      </p:cBhvr>
                                    </p:animEffect>
                                    <p:animScale>
                                      <p:cBhvr>
                                        <p:cTn id="27" dur="1300" autoRev="1" fill="hold"/>
                                        <p:tgtEl>
                                          <p:spTgt spid="19"/>
                                        </p:tgtEl>
                                      </p:cBhvr>
                                      <p:by x="105000" y="105000"/>
                                    </p:animScale>
                                  </p:childTnLst>
                                </p:cTn>
                              </p:par>
                              <p:par>
                                <p:cTn id="28" presetID="22" presetClass="exit" presetSubtype="4" fill="hold" nodeType="withEffect">
                                  <p:stCondLst>
                                    <p:cond delay="0"/>
                                  </p:stCondLst>
                                  <p:childTnLst>
                                    <p:animEffect transition="out" filter="wipe(down)">
                                      <p:cBhvr>
                                        <p:cTn id="29" dur="500"/>
                                        <p:tgtEl>
                                          <p:spTgt spid="21"/>
                                        </p:tgtEl>
                                      </p:cBhvr>
                                    </p:animEffect>
                                    <p:set>
                                      <p:cBhvr>
                                        <p:cTn id="30" dur="1" fill="hold">
                                          <p:stCondLst>
                                            <p:cond delay="499"/>
                                          </p:stCondLst>
                                        </p:cTn>
                                        <p:tgtEl>
                                          <p:spTgt spid="21"/>
                                        </p:tgtEl>
                                        <p:attrNameLst>
                                          <p:attrName>style.visibility</p:attrName>
                                        </p:attrNameLst>
                                      </p:cBhvr>
                                      <p:to>
                                        <p:strVal val="hidden"/>
                                      </p:to>
                                    </p:set>
                                  </p:childTnLst>
                                </p:cTn>
                              </p:par>
                              <p:par>
                                <p:cTn id="31" presetID="6" presetClass="exit" presetSubtype="32" fill="hold" nodeType="withEffect">
                                  <p:stCondLst>
                                    <p:cond delay="0"/>
                                  </p:stCondLst>
                                  <p:childTnLst>
                                    <p:animEffect transition="out" filter="circle(out)">
                                      <p:cBhvr>
                                        <p:cTn id="32" dur="2000"/>
                                        <p:tgtEl>
                                          <p:spTgt spid="20"/>
                                        </p:tgtEl>
                                      </p:cBhvr>
                                    </p:animEffect>
                                    <p:set>
                                      <p:cBhvr>
                                        <p:cTn id="33" dur="1" fill="hold">
                                          <p:stCondLst>
                                            <p:cond delay="1999"/>
                                          </p:stCondLst>
                                        </p:cTn>
                                        <p:tgtEl>
                                          <p:spTgt spid="20"/>
                                        </p:tgtEl>
                                        <p:attrNameLst>
                                          <p:attrName>style.visibility</p:attrName>
                                        </p:attrNameLst>
                                      </p:cBhvr>
                                      <p:to>
                                        <p:strVal val="hidden"/>
                                      </p:to>
                                    </p:set>
                                  </p:childTnLst>
                                </p:cTn>
                              </p:par>
                              <p:par>
                                <p:cTn id="34" presetID="6" presetClass="exit" presetSubtype="32" fill="hold" nodeType="withEffect">
                                  <p:stCondLst>
                                    <p:cond delay="0"/>
                                  </p:stCondLst>
                                  <p:childTnLst>
                                    <p:animEffect transition="out" filter="circle(out)">
                                      <p:cBhvr>
                                        <p:cTn id="35" dur="2000"/>
                                        <p:tgtEl>
                                          <p:spTgt spid="22"/>
                                        </p:tgtEl>
                                      </p:cBhvr>
                                    </p:animEffect>
                                    <p:set>
                                      <p:cBhvr>
                                        <p:cTn id="36" dur="1" fill="hold">
                                          <p:stCondLst>
                                            <p:cond delay="1999"/>
                                          </p:stCondLst>
                                        </p:cTn>
                                        <p:tgtEl>
                                          <p:spTgt spid="2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3766094" y="362594"/>
            <a:ext cx="4683247" cy="751367"/>
            <a:chOff x="871868" y="715523"/>
            <a:chExt cx="3512435" cy="563525"/>
          </a:xfrm>
        </p:grpSpPr>
        <p:sp>
          <p:nvSpPr>
            <p:cNvPr id="3" name="Oval 2"/>
            <p:cNvSpPr/>
            <p:nvPr/>
          </p:nvSpPr>
          <p:spPr>
            <a:xfrm>
              <a:off x="967562" y="715523"/>
              <a:ext cx="627321" cy="563525"/>
            </a:xfrm>
            <a:prstGeom prst="ellipse">
              <a:avLst/>
            </a:prstGeom>
            <a:noFill/>
            <a:ln w="28575">
              <a:solidFill>
                <a:srgbClr val="00518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en-US" sz="3733" kern="0">
                <a:solidFill>
                  <a:srgbClr val="00518E"/>
                </a:solidFill>
                <a:latin typeface="Arial"/>
                <a:sym typeface="Arial"/>
              </a:endParaRPr>
            </a:p>
          </p:txBody>
        </p:sp>
        <p:sp>
          <p:nvSpPr>
            <p:cNvPr id="4" name="TextBox 3"/>
            <p:cNvSpPr txBox="1"/>
            <p:nvPr/>
          </p:nvSpPr>
          <p:spPr>
            <a:xfrm>
              <a:off x="871868" y="715523"/>
              <a:ext cx="818708" cy="500089"/>
            </a:xfrm>
            <a:prstGeom prst="rect">
              <a:avLst/>
            </a:prstGeom>
            <a:noFill/>
          </p:spPr>
          <p:txBody>
            <a:bodyPr wrap="square" rtlCol="0">
              <a:spAutoFit/>
            </a:bodyPr>
            <a:lstStyle/>
            <a:p>
              <a:pPr algn="ctr" defTabSz="1219170">
                <a:buClr>
                  <a:srgbClr val="000000"/>
                </a:buClr>
              </a:pPr>
              <a:r>
                <a:rPr lang="vi-VN" sz="3733" b="1" kern="0">
                  <a:solidFill>
                    <a:srgbClr val="00518E"/>
                  </a:solidFill>
                  <a:latin typeface="Times New Roman" panose="02020603050405020304" pitchFamily="18" charset="0"/>
                  <a:cs typeface="Times New Roman" panose="02020603050405020304" pitchFamily="18" charset="0"/>
                  <a:sym typeface="Arial"/>
                </a:rPr>
                <a:t>III</a:t>
              </a:r>
              <a:endParaRPr lang="en-US" sz="3733" b="1" kern="0" dirty="0">
                <a:solidFill>
                  <a:srgbClr val="00518E"/>
                </a:solidFill>
                <a:latin typeface="Times New Roman" panose="02020603050405020304" pitchFamily="18" charset="0"/>
                <a:cs typeface="Times New Roman" panose="02020603050405020304" pitchFamily="18" charset="0"/>
                <a:sym typeface="Arial"/>
              </a:endParaRPr>
            </a:p>
          </p:txBody>
        </p:sp>
        <p:sp>
          <p:nvSpPr>
            <p:cNvPr id="5" name="TextBox 4"/>
            <p:cNvSpPr txBox="1"/>
            <p:nvPr/>
          </p:nvSpPr>
          <p:spPr>
            <a:xfrm>
              <a:off x="1786270" y="715523"/>
              <a:ext cx="2598033" cy="500089"/>
            </a:xfrm>
            <a:prstGeom prst="rect">
              <a:avLst/>
            </a:prstGeom>
            <a:noFill/>
          </p:spPr>
          <p:txBody>
            <a:bodyPr wrap="square" rtlCol="0">
              <a:spAutoFit/>
            </a:bodyPr>
            <a:lstStyle/>
            <a:p>
              <a:pPr algn="ctr" defTabSz="1219170">
                <a:buClr>
                  <a:srgbClr val="000000"/>
                </a:buClr>
              </a:pPr>
              <a:r>
                <a:rPr lang="en-US" sz="3733" b="1" kern="0" dirty="0">
                  <a:solidFill>
                    <a:srgbClr val="00518E"/>
                  </a:solidFill>
                  <a:latin typeface="Times New Roman" panose="02020603050405020304" pitchFamily="18" charset="0"/>
                  <a:cs typeface="Times New Roman" panose="02020603050405020304" pitchFamily="18" charset="0"/>
                  <a:sym typeface="Arial"/>
                </a:rPr>
                <a:t>LUYỆN TẬP</a:t>
              </a:r>
            </a:p>
          </p:txBody>
        </p:sp>
      </p:grpSp>
      <p:grpSp>
        <p:nvGrpSpPr>
          <p:cNvPr id="9" name="Group 8"/>
          <p:cNvGrpSpPr/>
          <p:nvPr/>
        </p:nvGrpSpPr>
        <p:grpSpPr>
          <a:xfrm>
            <a:off x="1636139" y="1574934"/>
            <a:ext cx="9053624" cy="992372"/>
            <a:chOff x="1154226" y="1181199"/>
            <a:chExt cx="5975498" cy="744279"/>
          </a:xfrm>
        </p:grpSpPr>
        <p:sp>
          <p:nvSpPr>
            <p:cNvPr id="6" name="Rounded Rectangle 5"/>
            <p:cNvSpPr/>
            <p:nvPr/>
          </p:nvSpPr>
          <p:spPr>
            <a:xfrm>
              <a:off x="1154226" y="1181199"/>
              <a:ext cx="5975498" cy="744279"/>
            </a:xfrm>
            <a:prstGeom prst="roundRect">
              <a:avLst/>
            </a:prstGeom>
            <a:solidFill>
              <a:srgbClr val="22B7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1219170">
                <a:lnSpc>
                  <a:spcPct val="150000"/>
                </a:lnSpc>
                <a:defRPr/>
              </a:pPr>
              <a:endParaRPr lang="vi-VN" altLang="vi-VN" sz="3733" dirty="0">
                <a:solidFill>
                  <a:srgbClr val="FFFFFF"/>
                </a:solidFill>
                <a:latin typeface="Times New Roman" panose="02020603050405020304" pitchFamily="18" charset="0"/>
                <a:cs typeface="Times New Roman" panose="02020603050405020304" pitchFamily="18" charset="0"/>
                <a:sym typeface="Arial"/>
              </a:endParaRPr>
            </a:p>
          </p:txBody>
        </p:sp>
        <p:sp>
          <p:nvSpPr>
            <p:cNvPr id="8" name="Rectangle 7"/>
            <p:cNvSpPr/>
            <p:nvPr/>
          </p:nvSpPr>
          <p:spPr>
            <a:xfrm>
              <a:off x="1232185" y="1282786"/>
              <a:ext cx="5606557" cy="508841"/>
            </a:xfrm>
            <a:prstGeom prst="rect">
              <a:avLst/>
            </a:prstGeom>
          </p:spPr>
          <p:txBody>
            <a:bodyPr wrap="none">
              <a:spAutoFit/>
            </a:bodyPr>
            <a:lstStyle/>
            <a:p>
              <a:pPr algn="just">
                <a:lnSpc>
                  <a:spcPct val="115000"/>
                </a:lnSpc>
                <a:spcAft>
                  <a:spcPts val="800"/>
                </a:spcAft>
                <a:tabLst>
                  <a:tab pos="1609725" algn="l"/>
                </a:tabLst>
              </a:pPr>
              <a:r>
                <a:rPr lang="en-US" sz="3600" b="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Câu </a:t>
              </a:r>
              <a:r>
                <a:rPr lang="vi-VN" sz="3600" b="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4. </a:t>
              </a:r>
              <a:r>
                <a:rPr lang="en-US" sz="36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Câu phát biểu nào sau đây là </a:t>
              </a:r>
              <a:r>
                <a:rPr lang="en-US" sz="3600" b="1" i="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sai?</a:t>
              </a:r>
              <a:r>
                <a:rPr lang="en-US" sz="3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en-US" sz="3200">
                <a:effectLst/>
                <a:latin typeface="Calibri" panose="020F0502020204030204" pitchFamily="34" charset="0"/>
                <a:ea typeface="Calibri" panose="020F0502020204030204" pitchFamily="34" charset="0"/>
                <a:cs typeface="Times New Roman" panose="02020603050405020304" pitchFamily="18" charset="0"/>
              </a:endParaRPr>
            </a:p>
          </p:txBody>
        </p:sp>
      </p:grpSp>
      <p:grpSp>
        <p:nvGrpSpPr>
          <p:cNvPr id="19" name="Group 18"/>
          <p:cNvGrpSpPr/>
          <p:nvPr/>
        </p:nvGrpSpPr>
        <p:grpSpPr>
          <a:xfrm>
            <a:off x="1262531" y="2828811"/>
            <a:ext cx="9919208" cy="849966"/>
            <a:chOff x="1442157" y="2143571"/>
            <a:chExt cx="2451033" cy="579356"/>
          </a:xfrm>
        </p:grpSpPr>
        <p:sp>
          <p:nvSpPr>
            <p:cNvPr id="10" name="Rounded Rectangle 9"/>
            <p:cNvSpPr/>
            <p:nvPr/>
          </p:nvSpPr>
          <p:spPr>
            <a:xfrm>
              <a:off x="1442157" y="2143571"/>
              <a:ext cx="2413591" cy="579356"/>
            </a:xfrm>
            <a:prstGeom prst="round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en-US" sz="3200" kern="0">
                <a:solidFill>
                  <a:srgbClr val="FFFFFF"/>
                </a:solidFill>
                <a:latin typeface="Arial"/>
                <a:sym typeface="Arial"/>
              </a:endParaRPr>
            </a:p>
          </p:txBody>
        </p:sp>
        <p:sp>
          <p:nvSpPr>
            <p:cNvPr id="14" name="Rectangle 13"/>
            <p:cNvSpPr/>
            <p:nvPr/>
          </p:nvSpPr>
          <p:spPr>
            <a:xfrm>
              <a:off x="1523389" y="2187647"/>
              <a:ext cx="2369801" cy="424514"/>
            </a:xfrm>
            <a:prstGeom prst="rect">
              <a:avLst/>
            </a:prstGeom>
          </p:spPr>
          <p:txBody>
            <a:bodyPr wrap="square">
              <a:spAutoFit/>
            </a:bodyPr>
            <a:lstStyle/>
            <a:p>
              <a:pPr algn="just">
                <a:lnSpc>
                  <a:spcPct val="115000"/>
                </a:lnSpc>
                <a:spcAft>
                  <a:spcPts val="800"/>
                </a:spcAft>
                <a:tabLst>
                  <a:tab pos="1609725" algn="l"/>
                </a:tabLst>
              </a:pPr>
              <a:r>
                <a:rPr lang="en-US" sz="320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A. Tần số dao động</a:t>
              </a:r>
              <a:r>
                <a:rPr lang="vi-VN" sz="320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càng lớn, âm phát ra càng</a:t>
              </a:r>
              <a:r>
                <a:rPr lang="vi-VN" sz="320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to.</a:t>
              </a:r>
              <a:r>
                <a:rPr lang="en-US" sz="320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en-US" sz="320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p:txBody>
        </p:sp>
      </p:grpSp>
      <p:grpSp>
        <p:nvGrpSpPr>
          <p:cNvPr id="20" name="Group 19"/>
          <p:cNvGrpSpPr/>
          <p:nvPr/>
        </p:nvGrpSpPr>
        <p:grpSpPr>
          <a:xfrm>
            <a:off x="1262530" y="3734903"/>
            <a:ext cx="9767680" cy="719597"/>
            <a:chOff x="1403497" y="3629246"/>
            <a:chExt cx="2413591" cy="1104240"/>
          </a:xfrm>
        </p:grpSpPr>
        <p:sp>
          <p:nvSpPr>
            <p:cNvPr id="11" name="Rounded Rectangle 10"/>
            <p:cNvSpPr/>
            <p:nvPr/>
          </p:nvSpPr>
          <p:spPr>
            <a:xfrm>
              <a:off x="1403497" y="3629246"/>
              <a:ext cx="2413591" cy="1073889"/>
            </a:xfrm>
            <a:prstGeom prst="roundRect">
              <a:avLst/>
            </a:prstGeom>
            <a:solidFill>
              <a:srgbClr val="DAEF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en-US" sz="3200" kern="0">
                <a:solidFill>
                  <a:srgbClr val="FFFFFF"/>
                </a:solidFill>
                <a:latin typeface="Arial"/>
                <a:sym typeface="Arial"/>
              </a:endParaRPr>
            </a:p>
          </p:txBody>
        </p:sp>
        <p:sp>
          <p:nvSpPr>
            <p:cNvPr id="15" name="Rectangle 14"/>
            <p:cNvSpPr/>
            <p:nvPr/>
          </p:nvSpPr>
          <p:spPr>
            <a:xfrm>
              <a:off x="1484729" y="3777785"/>
              <a:ext cx="2179569" cy="955701"/>
            </a:xfrm>
            <a:prstGeom prst="rect">
              <a:avLst/>
            </a:prstGeom>
          </p:spPr>
          <p:txBody>
            <a:bodyPr wrap="square">
              <a:spAutoFit/>
            </a:bodyPr>
            <a:lstStyle/>
            <a:p>
              <a:pPr algn="just">
                <a:lnSpc>
                  <a:spcPct val="115000"/>
                </a:lnSpc>
                <a:spcAft>
                  <a:spcPts val="800"/>
                </a:spcAft>
                <a:tabLst>
                  <a:tab pos="1609725" algn="l"/>
                </a:tabLst>
              </a:pPr>
              <a:r>
                <a:rPr lang="en-US" sz="320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B. Tần số là số dao động trong một giây.</a:t>
              </a:r>
              <a:endParaRPr lang="en-US" sz="3200">
                <a:solidFill>
                  <a:srgbClr val="C00000"/>
                </a:solidFill>
                <a:effectLst/>
                <a:latin typeface="Calibri" panose="020F0502020204030204" pitchFamily="34" charset="0"/>
                <a:ea typeface="Calibri" panose="020F0502020204030204" pitchFamily="34" charset="0"/>
                <a:cs typeface="Times New Roman" panose="02020603050405020304" pitchFamily="18" charset="0"/>
              </a:endParaRPr>
            </a:p>
          </p:txBody>
        </p:sp>
      </p:grpSp>
      <p:grpSp>
        <p:nvGrpSpPr>
          <p:cNvPr id="21" name="Group 20"/>
          <p:cNvGrpSpPr/>
          <p:nvPr/>
        </p:nvGrpSpPr>
        <p:grpSpPr>
          <a:xfrm>
            <a:off x="1262530" y="4533418"/>
            <a:ext cx="9899120" cy="732103"/>
            <a:chOff x="4976379" y="2082947"/>
            <a:chExt cx="4826108" cy="756332"/>
          </a:xfrm>
        </p:grpSpPr>
        <p:sp>
          <p:nvSpPr>
            <p:cNvPr id="12" name="Rounded Rectangle 11"/>
            <p:cNvSpPr/>
            <p:nvPr/>
          </p:nvSpPr>
          <p:spPr>
            <a:xfrm>
              <a:off x="4976379" y="2082947"/>
              <a:ext cx="4762027" cy="756332"/>
            </a:xfrm>
            <a:prstGeom prst="roundRect">
              <a:avLst/>
            </a:prstGeom>
            <a:solidFill>
              <a:srgbClr val="EB22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en-US" sz="3200" kern="0">
                <a:solidFill>
                  <a:srgbClr val="FFFFFF"/>
                </a:solidFill>
                <a:latin typeface="Arial"/>
                <a:sym typeface="Arial"/>
              </a:endParaRPr>
            </a:p>
          </p:txBody>
        </p:sp>
        <p:sp>
          <p:nvSpPr>
            <p:cNvPr id="16" name="Rectangle 15"/>
            <p:cNvSpPr/>
            <p:nvPr/>
          </p:nvSpPr>
          <p:spPr>
            <a:xfrm>
              <a:off x="5052354" y="2190848"/>
              <a:ext cx="4750133" cy="604128"/>
            </a:xfrm>
            <a:prstGeom prst="rect">
              <a:avLst/>
            </a:prstGeom>
          </p:spPr>
          <p:txBody>
            <a:bodyPr wrap="square">
              <a:spAutoFit/>
            </a:bodyPr>
            <a:lstStyle/>
            <a:p>
              <a:pPr defTabSz="1219170">
                <a:buClr>
                  <a:srgbClr val="000000"/>
                </a:buClr>
              </a:pPr>
              <a:r>
                <a:rPr lang="en-US" altLang="vi-VN" sz="3200">
                  <a:solidFill>
                    <a:schemeClr val="bg1"/>
                  </a:solidFill>
                  <a:latin typeface="Times New Roman" panose="02020603050405020304" pitchFamily="18" charset="0"/>
                  <a:ea typeface="Calibri" panose="020F0502020204030204" pitchFamily="34" charset="0"/>
                  <a:cs typeface="Times New Roman" panose="02020603050405020304" pitchFamily="18" charset="0"/>
                  <a:sym typeface="Arial"/>
                </a:rPr>
                <a:t> </a:t>
              </a:r>
              <a:r>
                <a:rPr lang="en-US" sz="320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C. Tần số dao động càng nhỏ, âm phát ra</a:t>
              </a:r>
              <a:r>
                <a:rPr lang="vi-VN" sz="320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càng trầm.</a:t>
              </a:r>
              <a:endParaRPr lang="en-US" sz="3200" kern="0" dirty="0">
                <a:solidFill>
                  <a:schemeClr val="bg1"/>
                </a:solidFill>
                <a:latin typeface="Arial"/>
                <a:cs typeface="Arial"/>
                <a:sym typeface="Arial"/>
              </a:endParaRPr>
            </a:p>
          </p:txBody>
        </p:sp>
      </p:grpSp>
      <p:sp>
        <p:nvSpPr>
          <p:cNvPr id="17" name="Rectangle 16"/>
          <p:cNvSpPr/>
          <p:nvPr/>
        </p:nvSpPr>
        <p:spPr>
          <a:xfrm>
            <a:off x="11832142" y="1450291"/>
            <a:ext cx="2121093" cy="666786"/>
          </a:xfrm>
          <a:prstGeom prst="rect">
            <a:avLst/>
          </a:prstGeom>
        </p:spPr>
        <p:txBody>
          <a:bodyPr wrap="none">
            <a:spAutoFit/>
          </a:bodyPr>
          <a:lstStyle/>
          <a:p>
            <a:pPr defTabSz="1219170">
              <a:buClr>
                <a:srgbClr val="000000"/>
              </a:buClr>
            </a:pPr>
            <a:r>
              <a:rPr lang="en-US" altLang="vi-VN" sz="3733" dirty="0">
                <a:solidFill>
                  <a:srgbClr val="FFFFFF"/>
                </a:solidFill>
                <a:latin typeface="Times New Roman" panose="02020603050405020304" pitchFamily="18" charset="0"/>
                <a:ea typeface="Calibri" panose="020F0502020204030204" pitchFamily="34" charset="0"/>
                <a:cs typeface="Times New Roman" panose="02020603050405020304" pitchFamily="18" charset="0"/>
                <a:sym typeface="Arial"/>
              </a:rPr>
              <a:t> </a:t>
            </a:r>
            <a:r>
              <a:rPr lang="en-US" altLang="vi-VN" sz="3733" dirty="0" err="1">
                <a:solidFill>
                  <a:srgbClr val="FFFFFF"/>
                </a:solidFill>
                <a:latin typeface="Times New Roman" panose="02020603050405020304" pitchFamily="18" charset="0"/>
                <a:ea typeface="Calibri" panose="020F0502020204030204" pitchFamily="34" charset="0"/>
                <a:cs typeface="Times New Roman" panose="02020603050405020304" pitchFamily="18" charset="0"/>
                <a:sym typeface="Arial"/>
              </a:rPr>
              <a:t>thước</a:t>
            </a:r>
            <a:r>
              <a:rPr lang="en-US" altLang="vi-VN" sz="3733" dirty="0">
                <a:solidFill>
                  <a:srgbClr val="FFFFFF"/>
                </a:solidFill>
                <a:latin typeface="Times New Roman" panose="02020603050405020304" pitchFamily="18" charset="0"/>
                <a:ea typeface="Calibri" panose="020F0502020204030204" pitchFamily="34" charset="0"/>
                <a:cs typeface="Times New Roman" panose="02020603050405020304" pitchFamily="18" charset="0"/>
                <a:sym typeface="Arial"/>
              </a:rPr>
              <a:t> </a:t>
            </a:r>
            <a:r>
              <a:rPr lang="en-US" altLang="vi-VN" sz="3733" dirty="0" err="1">
                <a:solidFill>
                  <a:srgbClr val="FFFFFF"/>
                </a:solidFill>
                <a:latin typeface="Times New Roman" panose="02020603050405020304" pitchFamily="18" charset="0"/>
                <a:ea typeface="Calibri" panose="020F0502020204030204" pitchFamily="34" charset="0"/>
                <a:cs typeface="Times New Roman" panose="02020603050405020304" pitchFamily="18" charset="0"/>
                <a:sym typeface="Arial"/>
              </a:rPr>
              <a:t>đo</a:t>
            </a:r>
            <a:r>
              <a:rPr lang="en-US" altLang="vi-VN" sz="3733" dirty="0">
                <a:solidFill>
                  <a:srgbClr val="FFFFFF"/>
                </a:solidFill>
                <a:latin typeface="Times New Roman" panose="02020603050405020304" pitchFamily="18" charset="0"/>
                <a:ea typeface="Calibri" panose="020F0502020204030204" pitchFamily="34" charset="0"/>
                <a:cs typeface="Times New Roman" panose="02020603050405020304" pitchFamily="18" charset="0"/>
                <a:sym typeface="Arial"/>
              </a:rPr>
              <a:t>.</a:t>
            </a:r>
            <a:endParaRPr lang="en-US" sz="3733" kern="0" dirty="0">
              <a:solidFill>
                <a:srgbClr val="FFFFFF"/>
              </a:solidFill>
              <a:latin typeface="Arial"/>
              <a:cs typeface="Arial"/>
              <a:sym typeface="Arial"/>
            </a:endParaRPr>
          </a:p>
        </p:txBody>
      </p:sp>
      <p:grpSp>
        <p:nvGrpSpPr>
          <p:cNvPr id="22" name="Group 21"/>
          <p:cNvGrpSpPr/>
          <p:nvPr/>
        </p:nvGrpSpPr>
        <p:grpSpPr>
          <a:xfrm>
            <a:off x="1286925" y="5364225"/>
            <a:ext cx="9743285" cy="951168"/>
            <a:chOff x="4943849" y="3629246"/>
            <a:chExt cx="2413591" cy="1073889"/>
          </a:xfrm>
        </p:grpSpPr>
        <p:sp>
          <p:nvSpPr>
            <p:cNvPr id="13" name="Rounded Rectangle 12"/>
            <p:cNvSpPr/>
            <p:nvPr/>
          </p:nvSpPr>
          <p:spPr>
            <a:xfrm>
              <a:off x="4943849" y="3629246"/>
              <a:ext cx="2413591" cy="1073889"/>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en-US" sz="3200" kern="0">
                <a:solidFill>
                  <a:srgbClr val="FFFFFF"/>
                </a:solidFill>
                <a:latin typeface="Arial"/>
                <a:sym typeface="Arial"/>
              </a:endParaRPr>
            </a:p>
          </p:txBody>
        </p:sp>
        <p:sp>
          <p:nvSpPr>
            <p:cNvPr id="18" name="Rectangle 17"/>
            <p:cNvSpPr/>
            <p:nvPr/>
          </p:nvSpPr>
          <p:spPr>
            <a:xfrm>
              <a:off x="4973001" y="3870827"/>
              <a:ext cx="2134202" cy="660223"/>
            </a:xfrm>
            <a:prstGeom prst="rect">
              <a:avLst/>
            </a:prstGeom>
          </p:spPr>
          <p:txBody>
            <a:bodyPr wrap="none">
              <a:spAutoFit/>
            </a:bodyPr>
            <a:lstStyle/>
            <a:p>
              <a:pPr defTabSz="1219170">
                <a:buClr>
                  <a:srgbClr val="000000"/>
                </a:buClr>
              </a:pPr>
              <a:r>
                <a:rPr lang="en-US" altLang="vi-VN" sz="3200">
                  <a:solidFill>
                    <a:schemeClr val="bg1"/>
                  </a:solidFill>
                  <a:latin typeface="Times New Roman" panose="02020603050405020304" pitchFamily="18" charset="0"/>
                  <a:ea typeface="Calibri" panose="020F0502020204030204" pitchFamily="34" charset="0"/>
                  <a:cs typeface="Times New Roman" panose="02020603050405020304" pitchFamily="18" charset="0"/>
                  <a:sym typeface="Arial"/>
                </a:rPr>
                <a:t> </a:t>
              </a:r>
              <a:r>
                <a:rPr lang="en-US" sz="320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D. Tần số dao động càng lớn, âm phát ra càng cao.</a:t>
              </a:r>
              <a:endParaRPr lang="en-US" sz="3200" kern="0" dirty="0">
                <a:solidFill>
                  <a:schemeClr val="bg1"/>
                </a:solidFill>
                <a:latin typeface="Arial"/>
                <a:cs typeface="Arial"/>
                <a:sym typeface="Arial"/>
              </a:endParaRPr>
            </a:p>
          </p:txBody>
        </p:sp>
      </p:grpSp>
    </p:spTree>
    <p:extLst>
      <p:ext uri="{BB962C8B-B14F-4D97-AF65-F5344CB8AC3E}">
        <p14:creationId xmlns:p14="http://schemas.microsoft.com/office/powerpoint/2010/main" val="3350057342"/>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circle(in)">
                                      <p:cBhvr>
                                        <p:cTn id="7" dur="1000"/>
                                        <p:tgtEl>
                                          <p:spTgt spid="19"/>
                                        </p:tgtEl>
                                      </p:cBhvr>
                                    </p:animEffect>
                                  </p:childTnLst>
                                </p:cTn>
                              </p:par>
                              <p:par>
                                <p:cTn id="8" presetID="6" presetClass="entr" presetSubtype="16" fill="hold" nodeType="withEffect">
                                  <p:stCondLst>
                                    <p:cond delay="1000"/>
                                  </p:stCondLst>
                                  <p:childTnLst>
                                    <p:set>
                                      <p:cBhvr>
                                        <p:cTn id="9" dur="1" fill="hold">
                                          <p:stCondLst>
                                            <p:cond delay="0"/>
                                          </p:stCondLst>
                                        </p:cTn>
                                        <p:tgtEl>
                                          <p:spTgt spid="20"/>
                                        </p:tgtEl>
                                        <p:attrNameLst>
                                          <p:attrName>style.visibility</p:attrName>
                                        </p:attrNameLst>
                                      </p:cBhvr>
                                      <p:to>
                                        <p:strVal val="visible"/>
                                      </p:to>
                                    </p:set>
                                    <p:animEffect transition="in" filter="circle(in)">
                                      <p:cBhvr>
                                        <p:cTn id="10" dur="1000"/>
                                        <p:tgtEl>
                                          <p:spTgt spid="20"/>
                                        </p:tgtEl>
                                      </p:cBhvr>
                                    </p:animEffect>
                                  </p:childTnLst>
                                </p:cTn>
                              </p:par>
                              <p:par>
                                <p:cTn id="11" presetID="10" presetClass="entr" presetSubtype="0" fill="hold" nodeType="withEffect">
                                  <p:stCondLst>
                                    <p:cond delay="2000"/>
                                  </p:stCondLst>
                                  <p:childTnLst>
                                    <p:set>
                                      <p:cBhvr>
                                        <p:cTn id="12" dur="1" fill="hold">
                                          <p:stCondLst>
                                            <p:cond delay="0"/>
                                          </p:stCondLst>
                                        </p:cTn>
                                        <p:tgtEl>
                                          <p:spTgt spid="21"/>
                                        </p:tgtEl>
                                        <p:attrNameLst>
                                          <p:attrName>style.visibility</p:attrName>
                                        </p:attrNameLst>
                                      </p:cBhvr>
                                      <p:to>
                                        <p:strVal val="visible"/>
                                      </p:to>
                                    </p:set>
                                    <p:animEffect transition="in" filter="fade">
                                      <p:cBhvr>
                                        <p:cTn id="13" dur="1000"/>
                                        <p:tgtEl>
                                          <p:spTgt spid="21"/>
                                        </p:tgtEl>
                                      </p:cBhvr>
                                    </p:animEffect>
                                  </p:childTnLst>
                                </p:cTn>
                              </p:par>
                              <p:par>
                                <p:cTn id="14" presetID="6" presetClass="entr" presetSubtype="16" fill="hold" nodeType="withEffect">
                                  <p:stCondLst>
                                    <p:cond delay="3000"/>
                                  </p:stCondLst>
                                  <p:childTnLst>
                                    <p:set>
                                      <p:cBhvr>
                                        <p:cTn id="15" dur="1" fill="hold">
                                          <p:stCondLst>
                                            <p:cond delay="0"/>
                                          </p:stCondLst>
                                        </p:cTn>
                                        <p:tgtEl>
                                          <p:spTgt spid="22"/>
                                        </p:tgtEl>
                                        <p:attrNameLst>
                                          <p:attrName>style.visibility</p:attrName>
                                        </p:attrNameLst>
                                      </p:cBhvr>
                                      <p:to>
                                        <p:strVal val="visible"/>
                                      </p:to>
                                    </p:set>
                                    <p:animEffect transition="in" filter="circle(in)">
                                      <p:cBhvr>
                                        <p:cTn id="16" dur="1000"/>
                                        <p:tgtEl>
                                          <p:spTgt spid="22"/>
                                        </p:tgtEl>
                                      </p:cBhvr>
                                    </p:animEffect>
                                  </p:childTnLst>
                                </p:cTn>
                              </p:par>
                            </p:childTnLst>
                          </p:cTn>
                        </p:par>
                      </p:childTnLst>
                    </p:cTn>
                  </p:par>
                  <p:par>
                    <p:cTn id="17" fill="hold">
                      <p:stCondLst>
                        <p:cond delay="indefinite"/>
                      </p:stCondLst>
                      <p:childTnLst>
                        <p:par>
                          <p:cTn id="18" fill="hold">
                            <p:stCondLst>
                              <p:cond delay="0"/>
                            </p:stCondLst>
                            <p:childTnLst>
                              <p:par>
                                <p:cTn id="19" presetID="6" presetClass="exit" presetSubtype="32" fill="hold" nodeType="clickEffect">
                                  <p:stCondLst>
                                    <p:cond delay="0"/>
                                  </p:stCondLst>
                                  <p:childTnLst>
                                    <p:animEffect transition="out" filter="circle(out)">
                                      <p:cBhvr>
                                        <p:cTn id="20" dur="500"/>
                                        <p:tgtEl>
                                          <p:spTgt spid="20"/>
                                        </p:tgtEl>
                                      </p:cBhvr>
                                    </p:animEffect>
                                    <p:set>
                                      <p:cBhvr>
                                        <p:cTn id="21" dur="1" fill="hold">
                                          <p:stCondLst>
                                            <p:cond delay="499"/>
                                          </p:stCondLst>
                                        </p:cTn>
                                        <p:tgtEl>
                                          <p:spTgt spid="20"/>
                                        </p:tgtEl>
                                        <p:attrNameLst>
                                          <p:attrName>style.visibility</p:attrName>
                                        </p:attrNameLst>
                                      </p:cBhvr>
                                      <p:to>
                                        <p:strVal val="hidden"/>
                                      </p:to>
                                    </p:set>
                                  </p:childTnLst>
                                </p:cTn>
                              </p:par>
                              <p:par>
                                <p:cTn id="22" presetID="6" presetClass="exit" presetSubtype="32" fill="hold" nodeType="withEffect">
                                  <p:stCondLst>
                                    <p:cond delay="0"/>
                                  </p:stCondLst>
                                  <p:childTnLst>
                                    <p:animEffect transition="out" filter="circle(out)">
                                      <p:cBhvr>
                                        <p:cTn id="23" dur="500"/>
                                        <p:tgtEl>
                                          <p:spTgt spid="22"/>
                                        </p:tgtEl>
                                      </p:cBhvr>
                                    </p:animEffect>
                                    <p:set>
                                      <p:cBhvr>
                                        <p:cTn id="24" dur="1" fill="hold">
                                          <p:stCondLst>
                                            <p:cond delay="499"/>
                                          </p:stCondLst>
                                        </p:cTn>
                                        <p:tgtEl>
                                          <p:spTgt spid="22"/>
                                        </p:tgtEl>
                                        <p:attrNameLst>
                                          <p:attrName>style.visibility</p:attrName>
                                        </p:attrNameLst>
                                      </p:cBhvr>
                                      <p:to>
                                        <p:strVal val="hidden"/>
                                      </p:to>
                                    </p:set>
                                  </p:childTnLst>
                                </p:cTn>
                              </p:par>
                              <p:par>
                                <p:cTn id="25" presetID="3" presetClass="exit" presetSubtype="10" fill="hold" nodeType="withEffect">
                                  <p:stCondLst>
                                    <p:cond delay="0"/>
                                  </p:stCondLst>
                                  <p:childTnLst>
                                    <p:animEffect transition="out" filter="blinds(horizontal)">
                                      <p:cBhvr>
                                        <p:cTn id="26" dur="500"/>
                                        <p:tgtEl>
                                          <p:spTgt spid="21"/>
                                        </p:tgtEl>
                                      </p:cBhvr>
                                    </p:animEffect>
                                    <p:set>
                                      <p:cBhvr>
                                        <p:cTn id="27" dur="1" fill="hold">
                                          <p:stCondLst>
                                            <p:cond delay="499"/>
                                          </p:stCondLst>
                                        </p:cTn>
                                        <p:tgtEl>
                                          <p:spTgt spid="21"/>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3754375" y="167527"/>
            <a:ext cx="4683247" cy="751367"/>
            <a:chOff x="871868" y="715523"/>
            <a:chExt cx="3512435" cy="563525"/>
          </a:xfrm>
        </p:grpSpPr>
        <p:sp>
          <p:nvSpPr>
            <p:cNvPr id="3" name="Oval 2"/>
            <p:cNvSpPr/>
            <p:nvPr/>
          </p:nvSpPr>
          <p:spPr>
            <a:xfrm>
              <a:off x="967562" y="715523"/>
              <a:ext cx="627321" cy="563525"/>
            </a:xfrm>
            <a:prstGeom prst="ellipse">
              <a:avLst/>
            </a:prstGeom>
            <a:noFill/>
            <a:ln w="28575">
              <a:solidFill>
                <a:srgbClr val="00518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en-US" sz="3733" kern="0">
                <a:solidFill>
                  <a:srgbClr val="00518E"/>
                </a:solidFill>
                <a:latin typeface="Arial"/>
                <a:sym typeface="Arial"/>
              </a:endParaRPr>
            </a:p>
          </p:txBody>
        </p:sp>
        <p:sp>
          <p:nvSpPr>
            <p:cNvPr id="4" name="TextBox 3"/>
            <p:cNvSpPr txBox="1"/>
            <p:nvPr/>
          </p:nvSpPr>
          <p:spPr>
            <a:xfrm>
              <a:off x="871868" y="715523"/>
              <a:ext cx="818708" cy="500089"/>
            </a:xfrm>
            <a:prstGeom prst="rect">
              <a:avLst/>
            </a:prstGeom>
            <a:noFill/>
          </p:spPr>
          <p:txBody>
            <a:bodyPr wrap="square" rtlCol="0">
              <a:spAutoFit/>
            </a:bodyPr>
            <a:lstStyle/>
            <a:p>
              <a:pPr algn="ctr" defTabSz="1219170">
                <a:buClr>
                  <a:srgbClr val="000000"/>
                </a:buClr>
              </a:pPr>
              <a:r>
                <a:rPr lang="vi-VN" sz="3733" b="1" kern="0">
                  <a:solidFill>
                    <a:srgbClr val="00518E"/>
                  </a:solidFill>
                  <a:latin typeface="Times New Roman" panose="02020603050405020304" pitchFamily="18" charset="0"/>
                  <a:cs typeface="Times New Roman" panose="02020603050405020304" pitchFamily="18" charset="0"/>
                  <a:sym typeface="Arial"/>
                </a:rPr>
                <a:t>III</a:t>
              </a:r>
              <a:endParaRPr lang="en-US" sz="3733" b="1" kern="0" dirty="0">
                <a:solidFill>
                  <a:srgbClr val="00518E"/>
                </a:solidFill>
                <a:latin typeface="Times New Roman" panose="02020603050405020304" pitchFamily="18" charset="0"/>
                <a:cs typeface="Times New Roman" panose="02020603050405020304" pitchFamily="18" charset="0"/>
                <a:sym typeface="Arial"/>
              </a:endParaRPr>
            </a:p>
          </p:txBody>
        </p:sp>
        <p:sp>
          <p:nvSpPr>
            <p:cNvPr id="5" name="TextBox 4"/>
            <p:cNvSpPr txBox="1"/>
            <p:nvPr/>
          </p:nvSpPr>
          <p:spPr>
            <a:xfrm>
              <a:off x="1786270" y="715523"/>
              <a:ext cx="2598033" cy="500089"/>
            </a:xfrm>
            <a:prstGeom prst="rect">
              <a:avLst/>
            </a:prstGeom>
            <a:noFill/>
          </p:spPr>
          <p:txBody>
            <a:bodyPr wrap="square" rtlCol="0">
              <a:spAutoFit/>
            </a:bodyPr>
            <a:lstStyle/>
            <a:p>
              <a:pPr algn="ctr" defTabSz="1219170">
                <a:buClr>
                  <a:srgbClr val="000000"/>
                </a:buClr>
              </a:pPr>
              <a:r>
                <a:rPr lang="en-US" sz="3733" b="1" kern="0" dirty="0">
                  <a:solidFill>
                    <a:srgbClr val="00518E"/>
                  </a:solidFill>
                  <a:latin typeface="Times New Roman" panose="02020603050405020304" pitchFamily="18" charset="0"/>
                  <a:cs typeface="Times New Roman" panose="02020603050405020304" pitchFamily="18" charset="0"/>
                  <a:sym typeface="Arial"/>
                </a:rPr>
                <a:t>LUYỆN TẬP</a:t>
              </a:r>
            </a:p>
          </p:txBody>
        </p:sp>
      </p:grpSp>
      <p:grpSp>
        <p:nvGrpSpPr>
          <p:cNvPr id="9" name="Group 8"/>
          <p:cNvGrpSpPr/>
          <p:nvPr/>
        </p:nvGrpSpPr>
        <p:grpSpPr>
          <a:xfrm>
            <a:off x="1569187" y="983557"/>
            <a:ext cx="9053624" cy="992372"/>
            <a:chOff x="1154226" y="1181199"/>
            <a:chExt cx="5975498" cy="744279"/>
          </a:xfrm>
        </p:grpSpPr>
        <p:sp>
          <p:nvSpPr>
            <p:cNvPr id="6" name="Rounded Rectangle 5"/>
            <p:cNvSpPr/>
            <p:nvPr/>
          </p:nvSpPr>
          <p:spPr>
            <a:xfrm>
              <a:off x="1154226" y="1181199"/>
              <a:ext cx="5975498" cy="744279"/>
            </a:xfrm>
            <a:prstGeom prst="roundRect">
              <a:avLst/>
            </a:prstGeom>
            <a:solidFill>
              <a:srgbClr val="22B7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1219170">
                <a:lnSpc>
                  <a:spcPct val="150000"/>
                </a:lnSpc>
                <a:defRPr/>
              </a:pPr>
              <a:endParaRPr lang="vi-VN" altLang="vi-VN" sz="3733" dirty="0">
                <a:solidFill>
                  <a:srgbClr val="FFFFFF"/>
                </a:solidFill>
                <a:latin typeface="Times New Roman" panose="02020603050405020304" pitchFamily="18" charset="0"/>
                <a:cs typeface="Times New Roman" panose="02020603050405020304" pitchFamily="18" charset="0"/>
                <a:sym typeface="Arial"/>
              </a:endParaRPr>
            </a:p>
          </p:txBody>
        </p:sp>
        <p:sp>
          <p:nvSpPr>
            <p:cNvPr id="8" name="Rectangle 7"/>
            <p:cNvSpPr/>
            <p:nvPr/>
          </p:nvSpPr>
          <p:spPr>
            <a:xfrm>
              <a:off x="1985480" y="1282786"/>
              <a:ext cx="4099964" cy="516824"/>
            </a:xfrm>
            <a:prstGeom prst="rect">
              <a:avLst/>
            </a:prstGeom>
          </p:spPr>
          <p:txBody>
            <a:bodyPr wrap="none">
              <a:spAutoFit/>
            </a:bodyPr>
            <a:lstStyle/>
            <a:p>
              <a:pPr algn="just">
                <a:lnSpc>
                  <a:spcPct val="115000"/>
                </a:lnSpc>
                <a:spcAft>
                  <a:spcPts val="800"/>
                </a:spcAft>
                <a:tabLst>
                  <a:tab pos="1609725" algn="l"/>
                </a:tabLst>
              </a:pPr>
              <a:r>
                <a:rPr lang="en-US" sz="3600" b="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Câu 5.</a:t>
              </a:r>
              <a:r>
                <a:rPr lang="en-US" sz="360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Biên độ dao động là gì ? </a:t>
              </a:r>
              <a:endParaRPr lang="en-US" sz="360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p:txBody>
        </p:sp>
      </p:grpSp>
      <p:grpSp>
        <p:nvGrpSpPr>
          <p:cNvPr id="19" name="Group 18"/>
          <p:cNvGrpSpPr/>
          <p:nvPr/>
        </p:nvGrpSpPr>
        <p:grpSpPr>
          <a:xfrm>
            <a:off x="1251946" y="2156479"/>
            <a:ext cx="9919208" cy="992372"/>
            <a:chOff x="1442157" y="2143571"/>
            <a:chExt cx="2451033" cy="579356"/>
          </a:xfrm>
        </p:grpSpPr>
        <p:sp>
          <p:nvSpPr>
            <p:cNvPr id="10" name="Rounded Rectangle 9"/>
            <p:cNvSpPr/>
            <p:nvPr/>
          </p:nvSpPr>
          <p:spPr>
            <a:xfrm>
              <a:off x="1442157" y="2143571"/>
              <a:ext cx="2413591" cy="579356"/>
            </a:xfrm>
            <a:prstGeom prst="round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en-US" sz="3200" kern="0">
                <a:solidFill>
                  <a:srgbClr val="FFFFFF"/>
                </a:solidFill>
                <a:latin typeface="Arial"/>
                <a:sym typeface="Arial"/>
              </a:endParaRPr>
            </a:p>
          </p:txBody>
        </p:sp>
        <p:sp>
          <p:nvSpPr>
            <p:cNvPr id="14" name="Rectangle 13"/>
            <p:cNvSpPr/>
            <p:nvPr/>
          </p:nvSpPr>
          <p:spPr>
            <a:xfrm>
              <a:off x="1523389" y="2187647"/>
              <a:ext cx="2369801" cy="424514"/>
            </a:xfrm>
            <a:prstGeom prst="rect">
              <a:avLst/>
            </a:prstGeom>
          </p:spPr>
          <p:txBody>
            <a:bodyPr wrap="square">
              <a:spAutoFit/>
            </a:bodyPr>
            <a:lstStyle/>
            <a:p>
              <a:pPr algn="just">
                <a:lnSpc>
                  <a:spcPct val="115000"/>
                </a:lnSpc>
                <a:spcAft>
                  <a:spcPts val="800"/>
                </a:spcAft>
                <a:tabLst>
                  <a:tab pos="1609725" algn="l"/>
                </a:tabLst>
              </a:pPr>
              <a:r>
                <a:rPr lang="en-US" sz="320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A. Là số dao động trong một giây. </a:t>
              </a:r>
              <a:endParaRPr lang="en-US" sz="320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p:txBody>
        </p:sp>
      </p:grpSp>
      <p:grpSp>
        <p:nvGrpSpPr>
          <p:cNvPr id="20" name="Group 19"/>
          <p:cNvGrpSpPr/>
          <p:nvPr/>
        </p:nvGrpSpPr>
        <p:grpSpPr>
          <a:xfrm>
            <a:off x="1212160" y="3224348"/>
            <a:ext cx="9767680" cy="992373"/>
            <a:chOff x="1403497" y="3629246"/>
            <a:chExt cx="2413591" cy="1073889"/>
          </a:xfrm>
        </p:grpSpPr>
        <p:sp>
          <p:nvSpPr>
            <p:cNvPr id="11" name="Rounded Rectangle 10"/>
            <p:cNvSpPr/>
            <p:nvPr/>
          </p:nvSpPr>
          <p:spPr>
            <a:xfrm>
              <a:off x="1403497" y="3629246"/>
              <a:ext cx="2413591" cy="1073889"/>
            </a:xfrm>
            <a:prstGeom prst="roundRect">
              <a:avLst/>
            </a:prstGeom>
            <a:solidFill>
              <a:srgbClr val="DAEF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en-US" sz="2800" kern="0">
                <a:solidFill>
                  <a:srgbClr val="FFFFFF"/>
                </a:solidFill>
                <a:latin typeface="Arial"/>
                <a:sym typeface="Arial"/>
              </a:endParaRPr>
            </a:p>
          </p:txBody>
        </p:sp>
        <p:sp>
          <p:nvSpPr>
            <p:cNvPr id="15" name="Rectangle 14"/>
            <p:cNvSpPr/>
            <p:nvPr/>
          </p:nvSpPr>
          <p:spPr>
            <a:xfrm>
              <a:off x="1480630" y="3801987"/>
              <a:ext cx="2179569" cy="853863"/>
            </a:xfrm>
            <a:prstGeom prst="rect">
              <a:avLst/>
            </a:prstGeom>
          </p:spPr>
          <p:txBody>
            <a:bodyPr wrap="square">
              <a:spAutoFit/>
            </a:bodyPr>
            <a:lstStyle/>
            <a:p>
              <a:pPr algn="just">
                <a:lnSpc>
                  <a:spcPct val="115000"/>
                </a:lnSpc>
                <a:spcAft>
                  <a:spcPts val="800"/>
                </a:spcAft>
                <a:tabLst>
                  <a:tab pos="1609725" algn="l"/>
                </a:tabLst>
              </a:pPr>
              <a:r>
                <a:rPr lang="en-US" sz="280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B. Là độ lệch của vật trong một giây. </a:t>
              </a:r>
              <a:endParaRPr lang="en-US" sz="2800">
                <a:solidFill>
                  <a:srgbClr val="C00000"/>
                </a:solidFill>
                <a:effectLst/>
                <a:latin typeface="Calibri" panose="020F0502020204030204" pitchFamily="34" charset="0"/>
                <a:ea typeface="Calibri" panose="020F0502020204030204" pitchFamily="34" charset="0"/>
                <a:cs typeface="Times New Roman" panose="02020603050405020304" pitchFamily="18" charset="0"/>
              </a:endParaRPr>
            </a:p>
          </p:txBody>
        </p:sp>
      </p:grpSp>
      <p:grpSp>
        <p:nvGrpSpPr>
          <p:cNvPr id="21" name="Group 20"/>
          <p:cNvGrpSpPr/>
          <p:nvPr/>
        </p:nvGrpSpPr>
        <p:grpSpPr>
          <a:xfrm>
            <a:off x="1212159" y="4437390"/>
            <a:ext cx="9915708" cy="1058389"/>
            <a:chOff x="4968292" y="2168399"/>
            <a:chExt cx="4834195" cy="756332"/>
          </a:xfrm>
        </p:grpSpPr>
        <p:sp>
          <p:nvSpPr>
            <p:cNvPr id="12" name="Rounded Rectangle 11"/>
            <p:cNvSpPr/>
            <p:nvPr/>
          </p:nvSpPr>
          <p:spPr>
            <a:xfrm>
              <a:off x="4968292" y="2168399"/>
              <a:ext cx="4762027" cy="756332"/>
            </a:xfrm>
            <a:prstGeom prst="roundRect">
              <a:avLst/>
            </a:prstGeom>
            <a:solidFill>
              <a:srgbClr val="EB22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15000"/>
                </a:lnSpc>
                <a:spcAft>
                  <a:spcPts val="800"/>
                </a:spcAft>
                <a:tabLst>
                  <a:tab pos="1609725" algn="l"/>
                </a:tabLst>
              </a:pPr>
              <a:r>
                <a:rPr lang="en-US" sz="280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C. Là khoảng cách lớn nhất giữa hai vị trí mà vật dao động thực hiện được. </a:t>
              </a:r>
              <a:endParaRPr lang="en-US" sz="280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6" name="Rectangle 15"/>
            <p:cNvSpPr/>
            <p:nvPr/>
          </p:nvSpPr>
          <p:spPr>
            <a:xfrm>
              <a:off x="5052354" y="2190848"/>
              <a:ext cx="4750133" cy="373897"/>
            </a:xfrm>
            <a:prstGeom prst="rect">
              <a:avLst/>
            </a:prstGeom>
          </p:spPr>
          <p:txBody>
            <a:bodyPr wrap="square">
              <a:spAutoFit/>
            </a:bodyPr>
            <a:lstStyle/>
            <a:p>
              <a:pPr defTabSz="1219170">
                <a:buClr>
                  <a:srgbClr val="000000"/>
                </a:buClr>
              </a:pPr>
              <a:endParaRPr lang="en-US" sz="2800" kern="0" dirty="0">
                <a:solidFill>
                  <a:schemeClr val="bg1"/>
                </a:solidFill>
                <a:latin typeface="Arial"/>
                <a:cs typeface="Arial"/>
                <a:sym typeface="Arial"/>
              </a:endParaRPr>
            </a:p>
          </p:txBody>
        </p:sp>
      </p:grpSp>
      <p:grpSp>
        <p:nvGrpSpPr>
          <p:cNvPr id="22" name="Group 21"/>
          <p:cNvGrpSpPr/>
          <p:nvPr/>
        </p:nvGrpSpPr>
        <p:grpSpPr>
          <a:xfrm>
            <a:off x="1212160" y="5621196"/>
            <a:ext cx="9904593" cy="1058389"/>
            <a:chOff x="4945323" y="3598822"/>
            <a:chExt cx="2453550" cy="1073889"/>
          </a:xfrm>
        </p:grpSpPr>
        <p:sp>
          <p:nvSpPr>
            <p:cNvPr id="13" name="Rounded Rectangle 12"/>
            <p:cNvSpPr/>
            <p:nvPr/>
          </p:nvSpPr>
          <p:spPr>
            <a:xfrm>
              <a:off x="4945323" y="3598822"/>
              <a:ext cx="2413591" cy="1073889"/>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en-US" sz="3200" kern="0">
                <a:solidFill>
                  <a:srgbClr val="FFFFFF"/>
                </a:solidFill>
                <a:latin typeface="Arial"/>
                <a:sym typeface="Arial"/>
              </a:endParaRPr>
            </a:p>
          </p:txBody>
        </p:sp>
        <p:sp>
          <p:nvSpPr>
            <p:cNvPr id="18" name="Rectangle 17"/>
            <p:cNvSpPr/>
            <p:nvPr/>
          </p:nvSpPr>
          <p:spPr>
            <a:xfrm>
              <a:off x="4968655" y="3878788"/>
              <a:ext cx="2430218" cy="459338"/>
            </a:xfrm>
            <a:prstGeom prst="rect">
              <a:avLst/>
            </a:prstGeom>
          </p:spPr>
          <p:txBody>
            <a:bodyPr wrap="square">
              <a:spAutoFit/>
            </a:bodyPr>
            <a:lstStyle/>
            <a:p>
              <a:pPr defTabSz="1219170">
                <a:buClr>
                  <a:srgbClr val="000000"/>
                </a:buClr>
              </a:pPr>
              <a:r>
                <a:rPr lang="en-US" altLang="vi-VN" sz="2800">
                  <a:solidFill>
                    <a:schemeClr val="bg1"/>
                  </a:solidFill>
                  <a:latin typeface="Times New Roman" panose="02020603050405020304" pitchFamily="18" charset="0"/>
                  <a:ea typeface="Calibri" panose="020F0502020204030204" pitchFamily="34" charset="0"/>
                  <a:cs typeface="Times New Roman" panose="02020603050405020304" pitchFamily="18" charset="0"/>
                  <a:sym typeface="Arial"/>
                </a:rPr>
                <a:t> </a:t>
              </a:r>
              <a:r>
                <a:rPr lang="en-US" sz="28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D. Là độ lệch lớn nhất so với vị trí cân bằng khi vật dao động. </a:t>
              </a:r>
              <a:endParaRPr lang="en-US" sz="2800">
                <a:effectLst/>
                <a:latin typeface="Calibri" panose="020F0502020204030204" pitchFamily="34" charset="0"/>
                <a:ea typeface="Calibri" panose="020F0502020204030204" pitchFamily="34" charset="0"/>
                <a:cs typeface="Times New Roman" panose="02020603050405020304" pitchFamily="18" charset="0"/>
              </a:endParaRPr>
            </a:p>
          </p:txBody>
        </p:sp>
      </p:grpSp>
    </p:spTree>
    <p:extLst>
      <p:ext uri="{BB962C8B-B14F-4D97-AF65-F5344CB8AC3E}">
        <p14:creationId xmlns:p14="http://schemas.microsoft.com/office/powerpoint/2010/main" val="4201962456"/>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circle(in)">
                                      <p:cBhvr>
                                        <p:cTn id="7" dur="1000"/>
                                        <p:tgtEl>
                                          <p:spTgt spid="19"/>
                                        </p:tgtEl>
                                      </p:cBhvr>
                                    </p:animEffect>
                                  </p:childTnLst>
                                </p:cTn>
                              </p:par>
                              <p:par>
                                <p:cTn id="8" presetID="6" presetClass="entr" presetSubtype="16" fill="hold" nodeType="withEffect">
                                  <p:stCondLst>
                                    <p:cond delay="1000"/>
                                  </p:stCondLst>
                                  <p:childTnLst>
                                    <p:set>
                                      <p:cBhvr>
                                        <p:cTn id="9" dur="1" fill="hold">
                                          <p:stCondLst>
                                            <p:cond delay="0"/>
                                          </p:stCondLst>
                                        </p:cTn>
                                        <p:tgtEl>
                                          <p:spTgt spid="20"/>
                                        </p:tgtEl>
                                        <p:attrNameLst>
                                          <p:attrName>style.visibility</p:attrName>
                                        </p:attrNameLst>
                                      </p:cBhvr>
                                      <p:to>
                                        <p:strVal val="visible"/>
                                      </p:to>
                                    </p:set>
                                    <p:animEffect transition="in" filter="circle(in)">
                                      <p:cBhvr>
                                        <p:cTn id="10" dur="1000"/>
                                        <p:tgtEl>
                                          <p:spTgt spid="20"/>
                                        </p:tgtEl>
                                      </p:cBhvr>
                                    </p:animEffect>
                                  </p:childTnLst>
                                </p:cTn>
                              </p:par>
                              <p:par>
                                <p:cTn id="11" presetID="10" presetClass="entr" presetSubtype="0" fill="hold" nodeType="withEffect">
                                  <p:stCondLst>
                                    <p:cond delay="2000"/>
                                  </p:stCondLst>
                                  <p:childTnLst>
                                    <p:set>
                                      <p:cBhvr>
                                        <p:cTn id="12" dur="1" fill="hold">
                                          <p:stCondLst>
                                            <p:cond delay="0"/>
                                          </p:stCondLst>
                                        </p:cTn>
                                        <p:tgtEl>
                                          <p:spTgt spid="21"/>
                                        </p:tgtEl>
                                        <p:attrNameLst>
                                          <p:attrName>style.visibility</p:attrName>
                                        </p:attrNameLst>
                                      </p:cBhvr>
                                      <p:to>
                                        <p:strVal val="visible"/>
                                      </p:to>
                                    </p:set>
                                    <p:animEffect transition="in" filter="fade">
                                      <p:cBhvr>
                                        <p:cTn id="13" dur="1000"/>
                                        <p:tgtEl>
                                          <p:spTgt spid="21"/>
                                        </p:tgtEl>
                                      </p:cBhvr>
                                    </p:animEffect>
                                  </p:childTnLst>
                                </p:cTn>
                              </p:par>
                              <p:par>
                                <p:cTn id="14" presetID="6" presetClass="entr" presetSubtype="16" fill="hold" nodeType="withEffect">
                                  <p:stCondLst>
                                    <p:cond delay="3000"/>
                                  </p:stCondLst>
                                  <p:childTnLst>
                                    <p:set>
                                      <p:cBhvr>
                                        <p:cTn id="15" dur="1" fill="hold">
                                          <p:stCondLst>
                                            <p:cond delay="0"/>
                                          </p:stCondLst>
                                        </p:cTn>
                                        <p:tgtEl>
                                          <p:spTgt spid="22"/>
                                        </p:tgtEl>
                                        <p:attrNameLst>
                                          <p:attrName>style.visibility</p:attrName>
                                        </p:attrNameLst>
                                      </p:cBhvr>
                                      <p:to>
                                        <p:strVal val="visible"/>
                                      </p:to>
                                    </p:set>
                                    <p:animEffect transition="in" filter="circle(in)">
                                      <p:cBhvr>
                                        <p:cTn id="16" dur="1000"/>
                                        <p:tgtEl>
                                          <p:spTgt spid="22"/>
                                        </p:tgtEl>
                                      </p:cBhvr>
                                    </p:animEffect>
                                  </p:childTnLst>
                                </p:cTn>
                              </p:par>
                            </p:childTnLst>
                          </p:cTn>
                        </p:par>
                      </p:childTnLst>
                    </p:cTn>
                  </p:par>
                  <p:par>
                    <p:cTn id="17" fill="hold">
                      <p:stCondLst>
                        <p:cond delay="indefinite"/>
                      </p:stCondLst>
                      <p:childTnLst>
                        <p:par>
                          <p:cTn id="18" fill="hold">
                            <p:stCondLst>
                              <p:cond delay="0"/>
                            </p:stCondLst>
                            <p:childTnLst>
                              <p:par>
                                <p:cTn id="19" presetID="6" presetClass="exit" presetSubtype="32" fill="hold" nodeType="clickEffect">
                                  <p:stCondLst>
                                    <p:cond delay="0"/>
                                  </p:stCondLst>
                                  <p:childTnLst>
                                    <p:animEffect transition="out" filter="circle(out)">
                                      <p:cBhvr>
                                        <p:cTn id="20" dur="500"/>
                                        <p:tgtEl>
                                          <p:spTgt spid="20"/>
                                        </p:tgtEl>
                                      </p:cBhvr>
                                    </p:animEffect>
                                    <p:set>
                                      <p:cBhvr>
                                        <p:cTn id="21" dur="1" fill="hold">
                                          <p:stCondLst>
                                            <p:cond delay="499"/>
                                          </p:stCondLst>
                                        </p:cTn>
                                        <p:tgtEl>
                                          <p:spTgt spid="20"/>
                                        </p:tgtEl>
                                        <p:attrNameLst>
                                          <p:attrName>style.visibility</p:attrName>
                                        </p:attrNameLst>
                                      </p:cBhvr>
                                      <p:to>
                                        <p:strVal val="hidden"/>
                                      </p:to>
                                    </p:set>
                                  </p:childTnLst>
                                </p:cTn>
                              </p:par>
                              <p:par>
                                <p:cTn id="22" presetID="3" presetClass="exit" presetSubtype="10" fill="hold" nodeType="withEffect">
                                  <p:stCondLst>
                                    <p:cond delay="0"/>
                                  </p:stCondLst>
                                  <p:childTnLst>
                                    <p:animEffect transition="out" filter="blinds(horizontal)">
                                      <p:cBhvr>
                                        <p:cTn id="23" dur="500"/>
                                        <p:tgtEl>
                                          <p:spTgt spid="21"/>
                                        </p:tgtEl>
                                      </p:cBhvr>
                                    </p:animEffect>
                                    <p:set>
                                      <p:cBhvr>
                                        <p:cTn id="24" dur="1" fill="hold">
                                          <p:stCondLst>
                                            <p:cond delay="499"/>
                                          </p:stCondLst>
                                        </p:cTn>
                                        <p:tgtEl>
                                          <p:spTgt spid="21"/>
                                        </p:tgtEl>
                                        <p:attrNameLst>
                                          <p:attrName>style.visibility</p:attrName>
                                        </p:attrNameLst>
                                      </p:cBhvr>
                                      <p:to>
                                        <p:strVal val="hidden"/>
                                      </p:to>
                                    </p:set>
                                  </p:childTnLst>
                                </p:cTn>
                              </p:par>
                              <p:par>
                                <p:cTn id="25" presetID="3" presetClass="exit" presetSubtype="10" fill="hold" nodeType="withEffect">
                                  <p:stCondLst>
                                    <p:cond delay="0"/>
                                  </p:stCondLst>
                                  <p:childTnLst>
                                    <p:animEffect transition="out" filter="blinds(horizontal)">
                                      <p:cBhvr>
                                        <p:cTn id="26" dur="500"/>
                                        <p:tgtEl>
                                          <p:spTgt spid="19"/>
                                        </p:tgtEl>
                                      </p:cBhvr>
                                    </p:animEffect>
                                    <p:set>
                                      <p:cBhvr>
                                        <p:cTn id="27" dur="1" fill="hold">
                                          <p:stCondLst>
                                            <p:cond delay="499"/>
                                          </p:stCondLst>
                                        </p:cTn>
                                        <p:tgtEl>
                                          <p:spTgt spid="19"/>
                                        </p:tgtEl>
                                        <p:attrNameLst>
                                          <p:attrName>style.visibility</p:attrName>
                                        </p:attrNameLst>
                                      </p:cBhvr>
                                      <p:to>
                                        <p:strVal val="hidden"/>
                                      </p:to>
                                    </p:set>
                                  </p:childTnLst>
                                </p:cTn>
                              </p:par>
                              <p:par>
                                <p:cTn id="28" presetID="42" presetClass="path" presetSubtype="0" accel="50000" decel="50000" fill="hold" nodeType="withEffect">
                                  <p:stCondLst>
                                    <p:cond delay="250"/>
                                  </p:stCondLst>
                                  <p:childTnLst>
                                    <p:animMotion origin="layout" path="M 0.00182 0.00324 L 0.00351 -0.34514 " pathEditMode="relative" rAng="0" ptsTypes="AA">
                                      <p:cBhvr>
                                        <p:cTn id="29" dur="1000" fill="hold"/>
                                        <p:tgtEl>
                                          <p:spTgt spid="22"/>
                                        </p:tgtEl>
                                        <p:attrNameLst>
                                          <p:attrName>ppt_x</p:attrName>
                                          <p:attrName>ppt_y</p:attrName>
                                        </p:attrNameLst>
                                      </p:cBhvr>
                                      <p:rCtr x="78" y="-17431"/>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3754375" y="167527"/>
            <a:ext cx="4683247" cy="751367"/>
            <a:chOff x="871868" y="715523"/>
            <a:chExt cx="3512435" cy="563525"/>
          </a:xfrm>
        </p:grpSpPr>
        <p:sp>
          <p:nvSpPr>
            <p:cNvPr id="3" name="Oval 2"/>
            <p:cNvSpPr/>
            <p:nvPr/>
          </p:nvSpPr>
          <p:spPr>
            <a:xfrm>
              <a:off x="967562" y="715523"/>
              <a:ext cx="627321" cy="563525"/>
            </a:xfrm>
            <a:prstGeom prst="ellipse">
              <a:avLst/>
            </a:prstGeom>
            <a:noFill/>
            <a:ln w="28575">
              <a:solidFill>
                <a:srgbClr val="00518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en-US" sz="3733" kern="0">
                <a:solidFill>
                  <a:srgbClr val="00518E"/>
                </a:solidFill>
                <a:latin typeface="Arial"/>
                <a:sym typeface="Arial"/>
              </a:endParaRPr>
            </a:p>
          </p:txBody>
        </p:sp>
        <p:sp>
          <p:nvSpPr>
            <p:cNvPr id="4" name="TextBox 3"/>
            <p:cNvSpPr txBox="1"/>
            <p:nvPr/>
          </p:nvSpPr>
          <p:spPr>
            <a:xfrm>
              <a:off x="871868" y="715523"/>
              <a:ext cx="818708" cy="500089"/>
            </a:xfrm>
            <a:prstGeom prst="rect">
              <a:avLst/>
            </a:prstGeom>
            <a:noFill/>
          </p:spPr>
          <p:txBody>
            <a:bodyPr wrap="square" rtlCol="0">
              <a:spAutoFit/>
            </a:bodyPr>
            <a:lstStyle/>
            <a:p>
              <a:pPr algn="ctr" defTabSz="1219170">
                <a:buClr>
                  <a:srgbClr val="000000"/>
                </a:buClr>
              </a:pPr>
              <a:r>
                <a:rPr lang="vi-VN" sz="3733" b="1" kern="0">
                  <a:solidFill>
                    <a:srgbClr val="00518E"/>
                  </a:solidFill>
                  <a:latin typeface="Times New Roman" panose="02020603050405020304" pitchFamily="18" charset="0"/>
                  <a:cs typeface="Times New Roman" panose="02020603050405020304" pitchFamily="18" charset="0"/>
                  <a:sym typeface="Arial"/>
                </a:rPr>
                <a:t>III</a:t>
              </a:r>
              <a:endParaRPr lang="en-US" sz="3733" b="1" kern="0" dirty="0">
                <a:solidFill>
                  <a:srgbClr val="00518E"/>
                </a:solidFill>
                <a:latin typeface="Times New Roman" panose="02020603050405020304" pitchFamily="18" charset="0"/>
                <a:cs typeface="Times New Roman" panose="02020603050405020304" pitchFamily="18" charset="0"/>
                <a:sym typeface="Arial"/>
              </a:endParaRPr>
            </a:p>
          </p:txBody>
        </p:sp>
        <p:sp>
          <p:nvSpPr>
            <p:cNvPr id="5" name="TextBox 4"/>
            <p:cNvSpPr txBox="1"/>
            <p:nvPr/>
          </p:nvSpPr>
          <p:spPr>
            <a:xfrm>
              <a:off x="1786270" y="715523"/>
              <a:ext cx="2598033" cy="500089"/>
            </a:xfrm>
            <a:prstGeom prst="rect">
              <a:avLst/>
            </a:prstGeom>
            <a:noFill/>
          </p:spPr>
          <p:txBody>
            <a:bodyPr wrap="square" rtlCol="0">
              <a:spAutoFit/>
            </a:bodyPr>
            <a:lstStyle/>
            <a:p>
              <a:pPr algn="ctr" defTabSz="1219170">
                <a:buClr>
                  <a:srgbClr val="000000"/>
                </a:buClr>
              </a:pPr>
              <a:r>
                <a:rPr lang="en-US" sz="3733" b="1" kern="0" dirty="0">
                  <a:solidFill>
                    <a:srgbClr val="00518E"/>
                  </a:solidFill>
                  <a:latin typeface="Times New Roman" panose="02020603050405020304" pitchFamily="18" charset="0"/>
                  <a:cs typeface="Times New Roman" panose="02020603050405020304" pitchFamily="18" charset="0"/>
                  <a:sym typeface="Arial"/>
                </a:rPr>
                <a:t>LUYỆN TẬP</a:t>
              </a:r>
            </a:p>
          </p:txBody>
        </p:sp>
      </p:grpSp>
      <p:grpSp>
        <p:nvGrpSpPr>
          <p:cNvPr id="9" name="Group 8"/>
          <p:cNvGrpSpPr/>
          <p:nvPr/>
        </p:nvGrpSpPr>
        <p:grpSpPr>
          <a:xfrm>
            <a:off x="1569187" y="983557"/>
            <a:ext cx="9053624" cy="992372"/>
            <a:chOff x="1154226" y="1181199"/>
            <a:chExt cx="5975498" cy="744279"/>
          </a:xfrm>
        </p:grpSpPr>
        <p:sp>
          <p:nvSpPr>
            <p:cNvPr id="6" name="Rounded Rectangle 5"/>
            <p:cNvSpPr/>
            <p:nvPr/>
          </p:nvSpPr>
          <p:spPr>
            <a:xfrm>
              <a:off x="1154226" y="1181199"/>
              <a:ext cx="5975498" cy="744279"/>
            </a:xfrm>
            <a:prstGeom prst="roundRect">
              <a:avLst/>
            </a:prstGeom>
            <a:solidFill>
              <a:srgbClr val="22B7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1219170">
                <a:lnSpc>
                  <a:spcPct val="150000"/>
                </a:lnSpc>
                <a:defRPr/>
              </a:pPr>
              <a:endParaRPr lang="vi-VN" altLang="vi-VN" sz="3733" dirty="0">
                <a:solidFill>
                  <a:srgbClr val="FFFFFF"/>
                </a:solidFill>
                <a:latin typeface="Times New Roman" panose="02020603050405020304" pitchFamily="18" charset="0"/>
                <a:cs typeface="Times New Roman" panose="02020603050405020304" pitchFamily="18" charset="0"/>
                <a:sym typeface="Arial"/>
              </a:endParaRPr>
            </a:p>
          </p:txBody>
        </p:sp>
        <p:sp>
          <p:nvSpPr>
            <p:cNvPr id="8" name="Rectangle 7"/>
            <p:cNvSpPr/>
            <p:nvPr/>
          </p:nvSpPr>
          <p:spPr>
            <a:xfrm>
              <a:off x="1442195" y="1282786"/>
              <a:ext cx="5186531" cy="467099"/>
            </a:xfrm>
            <a:prstGeom prst="rect">
              <a:avLst/>
            </a:prstGeom>
          </p:spPr>
          <p:txBody>
            <a:bodyPr wrap="none">
              <a:spAutoFit/>
            </a:bodyPr>
            <a:lstStyle/>
            <a:p>
              <a:pPr algn="just">
                <a:lnSpc>
                  <a:spcPct val="115000"/>
                </a:lnSpc>
                <a:spcAft>
                  <a:spcPts val="800"/>
                </a:spcAft>
                <a:tabLst>
                  <a:tab pos="1609725" algn="l"/>
                </a:tabLst>
              </a:pPr>
              <a:r>
                <a:rPr lang="en-US" sz="3200" b="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Câu 6</a:t>
              </a:r>
              <a:r>
                <a:rPr lang="en-US" sz="320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Biên độ dao động của âm càng lớn khi </a:t>
              </a:r>
              <a:endParaRPr lang="en-US" sz="320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p:txBody>
        </p:sp>
      </p:grpSp>
      <p:grpSp>
        <p:nvGrpSpPr>
          <p:cNvPr id="19" name="Group 18"/>
          <p:cNvGrpSpPr/>
          <p:nvPr/>
        </p:nvGrpSpPr>
        <p:grpSpPr>
          <a:xfrm>
            <a:off x="518388" y="2309777"/>
            <a:ext cx="7117997" cy="992372"/>
            <a:chOff x="1442157" y="2143571"/>
            <a:chExt cx="2451033" cy="579356"/>
          </a:xfrm>
        </p:grpSpPr>
        <p:sp>
          <p:nvSpPr>
            <p:cNvPr id="10" name="Rounded Rectangle 9"/>
            <p:cNvSpPr/>
            <p:nvPr/>
          </p:nvSpPr>
          <p:spPr>
            <a:xfrm>
              <a:off x="1442157" y="2143571"/>
              <a:ext cx="2413591" cy="579356"/>
            </a:xfrm>
            <a:prstGeom prst="round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en-US" sz="3200" kern="0">
                <a:solidFill>
                  <a:schemeClr val="bg1"/>
                </a:solidFill>
                <a:latin typeface="Arial"/>
                <a:sym typeface="Arial"/>
              </a:endParaRPr>
            </a:p>
          </p:txBody>
        </p:sp>
        <p:sp>
          <p:nvSpPr>
            <p:cNvPr id="14" name="Rectangle 13"/>
            <p:cNvSpPr/>
            <p:nvPr/>
          </p:nvSpPr>
          <p:spPr>
            <a:xfrm>
              <a:off x="1523389" y="2187647"/>
              <a:ext cx="2369801" cy="363596"/>
            </a:xfrm>
            <a:prstGeom prst="rect">
              <a:avLst/>
            </a:prstGeom>
          </p:spPr>
          <p:txBody>
            <a:bodyPr wrap="square">
              <a:spAutoFit/>
            </a:bodyPr>
            <a:lstStyle/>
            <a:p>
              <a:pPr algn="just">
                <a:lnSpc>
                  <a:spcPct val="115000"/>
                </a:lnSpc>
                <a:spcAft>
                  <a:spcPts val="800"/>
                </a:spcAft>
                <a:tabLst>
                  <a:tab pos="1609725" algn="l"/>
                </a:tabLst>
              </a:pPr>
              <a:r>
                <a:rPr lang="en-US" sz="320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A. vật dao động với tần số càng lớn.  </a:t>
              </a:r>
              <a:endParaRPr lang="en-US" sz="320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p:txBody>
        </p:sp>
      </p:grpSp>
      <p:grpSp>
        <p:nvGrpSpPr>
          <p:cNvPr id="20" name="Group 19"/>
          <p:cNvGrpSpPr/>
          <p:nvPr/>
        </p:nvGrpSpPr>
        <p:grpSpPr>
          <a:xfrm>
            <a:off x="4718395" y="3425067"/>
            <a:ext cx="7009261" cy="992373"/>
            <a:chOff x="1403497" y="3629246"/>
            <a:chExt cx="2413591" cy="1073889"/>
          </a:xfrm>
        </p:grpSpPr>
        <p:sp>
          <p:nvSpPr>
            <p:cNvPr id="11" name="Rounded Rectangle 10"/>
            <p:cNvSpPr/>
            <p:nvPr/>
          </p:nvSpPr>
          <p:spPr>
            <a:xfrm>
              <a:off x="1403497" y="3629246"/>
              <a:ext cx="2413591" cy="1073889"/>
            </a:xfrm>
            <a:prstGeom prst="roundRect">
              <a:avLst/>
            </a:prstGeom>
            <a:solidFill>
              <a:srgbClr val="DAEF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en-US" sz="3200" kern="0">
                <a:solidFill>
                  <a:srgbClr val="FFFFFF"/>
                </a:solidFill>
                <a:latin typeface="Arial"/>
                <a:sym typeface="Arial"/>
              </a:endParaRPr>
            </a:p>
          </p:txBody>
        </p:sp>
        <p:sp>
          <p:nvSpPr>
            <p:cNvPr id="15" name="Rectangle 14"/>
            <p:cNvSpPr/>
            <p:nvPr/>
          </p:nvSpPr>
          <p:spPr>
            <a:xfrm>
              <a:off x="1480630" y="3801987"/>
              <a:ext cx="2179569" cy="673957"/>
            </a:xfrm>
            <a:prstGeom prst="rect">
              <a:avLst/>
            </a:prstGeom>
          </p:spPr>
          <p:txBody>
            <a:bodyPr wrap="square">
              <a:spAutoFit/>
            </a:bodyPr>
            <a:lstStyle/>
            <a:p>
              <a:pPr algn="just">
                <a:lnSpc>
                  <a:spcPct val="115000"/>
                </a:lnSpc>
                <a:spcAft>
                  <a:spcPts val="800"/>
                </a:spcAft>
                <a:tabLst>
                  <a:tab pos="1609725" algn="l"/>
                </a:tabLst>
              </a:pPr>
              <a:r>
                <a:rPr lang="en-US" sz="320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B. vật dao động càng nhanh.</a:t>
              </a:r>
              <a:endParaRPr lang="en-US" sz="3200">
                <a:solidFill>
                  <a:srgbClr val="C00000"/>
                </a:solidFill>
                <a:effectLst/>
                <a:latin typeface="Calibri" panose="020F0502020204030204" pitchFamily="34" charset="0"/>
                <a:ea typeface="Calibri" panose="020F0502020204030204" pitchFamily="34" charset="0"/>
                <a:cs typeface="Times New Roman" panose="02020603050405020304" pitchFamily="18" charset="0"/>
              </a:endParaRPr>
            </a:p>
          </p:txBody>
        </p:sp>
      </p:grpSp>
      <p:grpSp>
        <p:nvGrpSpPr>
          <p:cNvPr id="21" name="Group 20"/>
          <p:cNvGrpSpPr/>
          <p:nvPr/>
        </p:nvGrpSpPr>
        <p:grpSpPr>
          <a:xfrm>
            <a:off x="518388" y="4585666"/>
            <a:ext cx="7115485" cy="1058389"/>
            <a:chOff x="4968292" y="2190848"/>
            <a:chExt cx="4834195" cy="756332"/>
          </a:xfrm>
        </p:grpSpPr>
        <p:sp>
          <p:nvSpPr>
            <p:cNvPr id="12" name="Rounded Rectangle 11"/>
            <p:cNvSpPr/>
            <p:nvPr/>
          </p:nvSpPr>
          <p:spPr>
            <a:xfrm>
              <a:off x="4968292" y="2190848"/>
              <a:ext cx="4762027" cy="756332"/>
            </a:xfrm>
            <a:prstGeom prst="roundRect">
              <a:avLst/>
            </a:prstGeom>
            <a:solidFill>
              <a:srgbClr val="EB22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spcAft>
                  <a:spcPts val="800"/>
                </a:spcAft>
                <a:tabLst>
                  <a:tab pos="1609725" algn="l"/>
                </a:tabLst>
              </a:pPr>
              <a:r>
                <a:rPr lang="vi-VN" sz="320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C. vật dao động càng chậm. 	</a:t>
              </a:r>
              <a:endParaRPr lang="en-US" sz="320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6" name="Rectangle 15"/>
            <p:cNvSpPr/>
            <p:nvPr/>
          </p:nvSpPr>
          <p:spPr>
            <a:xfrm>
              <a:off x="5052354" y="2190848"/>
              <a:ext cx="4750133" cy="417884"/>
            </a:xfrm>
            <a:prstGeom prst="rect">
              <a:avLst/>
            </a:prstGeom>
          </p:spPr>
          <p:txBody>
            <a:bodyPr wrap="square">
              <a:spAutoFit/>
            </a:bodyPr>
            <a:lstStyle/>
            <a:p>
              <a:pPr defTabSz="1219170">
                <a:buClr>
                  <a:srgbClr val="000000"/>
                </a:buClr>
              </a:pPr>
              <a:endParaRPr lang="en-US" sz="3200" kern="0" dirty="0">
                <a:solidFill>
                  <a:schemeClr val="bg1"/>
                </a:solidFill>
                <a:latin typeface="Arial"/>
                <a:cs typeface="Arial"/>
                <a:sym typeface="Arial"/>
              </a:endParaRPr>
            </a:p>
          </p:txBody>
        </p:sp>
      </p:grpSp>
      <p:sp>
        <p:nvSpPr>
          <p:cNvPr id="17" name="Rectangle 16"/>
          <p:cNvSpPr/>
          <p:nvPr/>
        </p:nvSpPr>
        <p:spPr>
          <a:xfrm>
            <a:off x="11832142" y="1450291"/>
            <a:ext cx="2121093" cy="666786"/>
          </a:xfrm>
          <a:prstGeom prst="rect">
            <a:avLst/>
          </a:prstGeom>
        </p:spPr>
        <p:txBody>
          <a:bodyPr wrap="none">
            <a:spAutoFit/>
          </a:bodyPr>
          <a:lstStyle/>
          <a:p>
            <a:pPr defTabSz="1219170">
              <a:buClr>
                <a:srgbClr val="000000"/>
              </a:buClr>
            </a:pPr>
            <a:r>
              <a:rPr lang="en-US" altLang="vi-VN" sz="3733" dirty="0">
                <a:solidFill>
                  <a:srgbClr val="FFFFFF"/>
                </a:solidFill>
                <a:latin typeface="Times New Roman" panose="02020603050405020304" pitchFamily="18" charset="0"/>
                <a:ea typeface="Calibri" panose="020F0502020204030204" pitchFamily="34" charset="0"/>
                <a:cs typeface="Times New Roman" panose="02020603050405020304" pitchFamily="18" charset="0"/>
                <a:sym typeface="Arial"/>
              </a:rPr>
              <a:t> </a:t>
            </a:r>
            <a:r>
              <a:rPr lang="en-US" altLang="vi-VN" sz="3733" dirty="0" err="1">
                <a:solidFill>
                  <a:srgbClr val="FFFFFF"/>
                </a:solidFill>
                <a:latin typeface="Times New Roman" panose="02020603050405020304" pitchFamily="18" charset="0"/>
                <a:ea typeface="Calibri" panose="020F0502020204030204" pitchFamily="34" charset="0"/>
                <a:cs typeface="Times New Roman" panose="02020603050405020304" pitchFamily="18" charset="0"/>
                <a:sym typeface="Arial"/>
              </a:rPr>
              <a:t>thước</a:t>
            </a:r>
            <a:r>
              <a:rPr lang="en-US" altLang="vi-VN" sz="3733" dirty="0">
                <a:solidFill>
                  <a:srgbClr val="FFFFFF"/>
                </a:solidFill>
                <a:latin typeface="Times New Roman" panose="02020603050405020304" pitchFamily="18" charset="0"/>
                <a:ea typeface="Calibri" panose="020F0502020204030204" pitchFamily="34" charset="0"/>
                <a:cs typeface="Times New Roman" panose="02020603050405020304" pitchFamily="18" charset="0"/>
                <a:sym typeface="Arial"/>
              </a:rPr>
              <a:t> </a:t>
            </a:r>
            <a:r>
              <a:rPr lang="en-US" altLang="vi-VN" sz="3733" dirty="0" err="1">
                <a:solidFill>
                  <a:srgbClr val="FFFFFF"/>
                </a:solidFill>
                <a:latin typeface="Times New Roman" panose="02020603050405020304" pitchFamily="18" charset="0"/>
                <a:ea typeface="Calibri" panose="020F0502020204030204" pitchFamily="34" charset="0"/>
                <a:cs typeface="Times New Roman" panose="02020603050405020304" pitchFamily="18" charset="0"/>
                <a:sym typeface="Arial"/>
              </a:rPr>
              <a:t>đo</a:t>
            </a:r>
            <a:r>
              <a:rPr lang="en-US" altLang="vi-VN" sz="3733" dirty="0">
                <a:solidFill>
                  <a:srgbClr val="FFFFFF"/>
                </a:solidFill>
                <a:latin typeface="Times New Roman" panose="02020603050405020304" pitchFamily="18" charset="0"/>
                <a:ea typeface="Calibri" panose="020F0502020204030204" pitchFamily="34" charset="0"/>
                <a:cs typeface="Times New Roman" panose="02020603050405020304" pitchFamily="18" charset="0"/>
                <a:sym typeface="Arial"/>
              </a:rPr>
              <a:t>.</a:t>
            </a:r>
            <a:endParaRPr lang="en-US" sz="3733" kern="0" dirty="0">
              <a:solidFill>
                <a:srgbClr val="FFFFFF"/>
              </a:solidFill>
              <a:latin typeface="Arial"/>
              <a:cs typeface="Arial"/>
              <a:sym typeface="Arial"/>
            </a:endParaRPr>
          </a:p>
        </p:txBody>
      </p:sp>
      <p:grpSp>
        <p:nvGrpSpPr>
          <p:cNvPr id="22" name="Group 21"/>
          <p:cNvGrpSpPr/>
          <p:nvPr/>
        </p:nvGrpSpPr>
        <p:grpSpPr>
          <a:xfrm>
            <a:off x="4718395" y="5805145"/>
            <a:ext cx="7225462" cy="1297626"/>
            <a:chOff x="4945323" y="3598822"/>
            <a:chExt cx="2494268" cy="1316630"/>
          </a:xfrm>
        </p:grpSpPr>
        <p:sp>
          <p:nvSpPr>
            <p:cNvPr id="13" name="Rounded Rectangle 12"/>
            <p:cNvSpPr/>
            <p:nvPr/>
          </p:nvSpPr>
          <p:spPr>
            <a:xfrm>
              <a:off x="4945323" y="3598822"/>
              <a:ext cx="2413591" cy="1073889"/>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en-US" sz="3200" kern="0">
                <a:solidFill>
                  <a:srgbClr val="FFFFFF"/>
                </a:solidFill>
                <a:latin typeface="Arial"/>
                <a:sym typeface="Arial"/>
              </a:endParaRPr>
            </a:p>
          </p:txBody>
        </p:sp>
        <p:sp>
          <p:nvSpPr>
            <p:cNvPr id="18" name="Rectangle 17"/>
            <p:cNvSpPr/>
            <p:nvPr/>
          </p:nvSpPr>
          <p:spPr>
            <a:xfrm>
              <a:off x="5009373" y="3822458"/>
              <a:ext cx="2430218" cy="1092994"/>
            </a:xfrm>
            <a:prstGeom prst="rect">
              <a:avLst/>
            </a:prstGeom>
          </p:spPr>
          <p:txBody>
            <a:bodyPr wrap="square">
              <a:spAutoFit/>
            </a:bodyPr>
            <a:lstStyle/>
            <a:p>
              <a:pPr defTabSz="1219170">
                <a:buClr>
                  <a:srgbClr val="000000"/>
                </a:buClr>
              </a:pPr>
              <a:r>
                <a:rPr lang="en-US" altLang="vi-VN" sz="3200">
                  <a:solidFill>
                    <a:schemeClr val="bg1"/>
                  </a:solidFill>
                  <a:latin typeface="Times New Roman" panose="02020603050405020304" pitchFamily="18" charset="0"/>
                  <a:ea typeface="Calibri" panose="020F0502020204030204" pitchFamily="34" charset="0"/>
                  <a:cs typeface="Times New Roman" panose="02020603050405020304" pitchFamily="18" charset="0"/>
                  <a:sym typeface="Arial"/>
                </a:rPr>
                <a:t> </a:t>
              </a:r>
              <a:r>
                <a:rPr lang="en-US" sz="320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D. vật dao</a:t>
              </a:r>
              <a:r>
                <a:rPr lang="vi-VN" sz="320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động </a:t>
              </a:r>
              <a:r>
                <a:rPr lang="en-US" sz="320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càng mạnh. </a:t>
              </a:r>
              <a:endParaRPr lang="en-US" sz="320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p>
              <a:pPr defTabSz="1219170">
                <a:buClr>
                  <a:srgbClr val="000000"/>
                </a:buClr>
              </a:pPr>
              <a:endParaRPr lang="en-US" sz="320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p:txBody>
        </p:sp>
      </p:grpSp>
    </p:spTree>
    <p:extLst>
      <p:ext uri="{BB962C8B-B14F-4D97-AF65-F5344CB8AC3E}">
        <p14:creationId xmlns:p14="http://schemas.microsoft.com/office/powerpoint/2010/main" val="1197760692"/>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19"/>
                                        </p:tgtEl>
                                        <p:attrNameLst>
                                          <p:attrName>style.visibility</p:attrName>
                                        </p:attrNameLst>
                                      </p:cBhvr>
                                      <p:to>
                                        <p:strVal val="visible"/>
                                      </p:to>
                                    </p:set>
                                    <p:anim calcmode="lin" valueType="num">
                                      <p:cBhvr additive="base">
                                        <p:cTn id="7" dur="500" fill="hold"/>
                                        <p:tgtEl>
                                          <p:spTgt spid="19"/>
                                        </p:tgtEl>
                                        <p:attrNameLst>
                                          <p:attrName>ppt_x</p:attrName>
                                        </p:attrNameLst>
                                      </p:cBhvr>
                                      <p:tavLst>
                                        <p:tav tm="0">
                                          <p:val>
                                            <p:strVal val="0-#ppt_w/2"/>
                                          </p:val>
                                        </p:tav>
                                        <p:tav tm="100000">
                                          <p:val>
                                            <p:strVal val="#ppt_x"/>
                                          </p:val>
                                        </p:tav>
                                      </p:tavLst>
                                    </p:anim>
                                    <p:anim calcmode="lin" valueType="num">
                                      <p:cBhvr additive="base">
                                        <p:cTn id="8" dur="500" fill="hold"/>
                                        <p:tgtEl>
                                          <p:spTgt spid="19"/>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2" fill="hold" nodeType="clickEffect">
                                  <p:stCondLst>
                                    <p:cond delay="0"/>
                                  </p:stCondLst>
                                  <p:childTnLst>
                                    <p:set>
                                      <p:cBhvr>
                                        <p:cTn id="12" dur="1" fill="hold">
                                          <p:stCondLst>
                                            <p:cond delay="0"/>
                                          </p:stCondLst>
                                        </p:cTn>
                                        <p:tgtEl>
                                          <p:spTgt spid="20"/>
                                        </p:tgtEl>
                                        <p:attrNameLst>
                                          <p:attrName>style.visibility</p:attrName>
                                        </p:attrNameLst>
                                      </p:cBhvr>
                                      <p:to>
                                        <p:strVal val="visible"/>
                                      </p:to>
                                    </p:set>
                                    <p:anim calcmode="lin" valueType="num">
                                      <p:cBhvr additive="base">
                                        <p:cTn id="13" dur="500" fill="hold"/>
                                        <p:tgtEl>
                                          <p:spTgt spid="20"/>
                                        </p:tgtEl>
                                        <p:attrNameLst>
                                          <p:attrName>ppt_x</p:attrName>
                                        </p:attrNameLst>
                                      </p:cBhvr>
                                      <p:tavLst>
                                        <p:tav tm="0">
                                          <p:val>
                                            <p:strVal val="1+#ppt_w/2"/>
                                          </p:val>
                                        </p:tav>
                                        <p:tav tm="100000">
                                          <p:val>
                                            <p:strVal val="#ppt_x"/>
                                          </p:val>
                                        </p:tav>
                                      </p:tavLst>
                                    </p:anim>
                                    <p:anim calcmode="lin" valueType="num">
                                      <p:cBhvr additive="base">
                                        <p:cTn id="14" dur="500" fill="hold"/>
                                        <p:tgtEl>
                                          <p:spTgt spid="20"/>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12" fill="hold" nodeType="clickEffect">
                                  <p:stCondLst>
                                    <p:cond delay="0"/>
                                  </p:stCondLst>
                                  <p:childTnLst>
                                    <p:set>
                                      <p:cBhvr>
                                        <p:cTn id="18" dur="1" fill="hold">
                                          <p:stCondLst>
                                            <p:cond delay="0"/>
                                          </p:stCondLst>
                                        </p:cTn>
                                        <p:tgtEl>
                                          <p:spTgt spid="21"/>
                                        </p:tgtEl>
                                        <p:attrNameLst>
                                          <p:attrName>style.visibility</p:attrName>
                                        </p:attrNameLst>
                                      </p:cBhvr>
                                      <p:to>
                                        <p:strVal val="visible"/>
                                      </p:to>
                                    </p:set>
                                    <p:anim calcmode="lin" valueType="num">
                                      <p:cBhvr additive="base">
                                        <p:cTn id="19" dur="500" fill="hold"/>
                                        <p:tgtEl>
                                          <p:spTgt spid="21"/>
                                        </p:tgtEl>
                                        <p:attrNameLst>
                                          <p:attrName>ppt_x</p:attrName>
                                        </p:attrNameLst>
                                      </p:cBhvr>
                                      <p:tavLst>
                                        <p:tav tm="0">
                                          <p:val>
                                            <p:strVal val="0-#ppt_w/2"/>
                                          </p:val>
                                        </p:tav>
                                        <p:tav tm="100000">
                                          <p:val>
                                            <p:strVal val="#ppt_x"/>
                                          </p:val>
                                        </p:tav>
                                      </p:tavLst>
                                    </p:anim>
                                    <p:anim calcmode="lin" valueType="num">
                                      <p:cBhvr additive="base">
                                        <p:cTn id="20"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6" fill="hold" nodeType="clickEffect">
                                  <p:stCondLst>
                                    <p:cond delay="0"/>
                                  </p:stCondLst>
                                  <p:childTnLst>
                                    <p:set>
                                      <p:cBhvr>
                                        <p:cTn id="24" dur="1" fill="hold">
                                          <p:stCondLst>
                                            <p:cond delay="0"/>
                                          </p:stCondLst>
                                        </p:cTn>
                                        <p:tgtEl>
                                          <p:spTgt spid="22"/>
                                        </p:tgtEl>
                                        <p:attrNameLst>
                                          <p:attrName>style.visibility</p:attrName>
                                        </p:attrNameLst>
                                      </p:cBhvr>
                                      <p:to>
                                        <p:strVal val="visible"/>
                                      </p:to>
                                    </p:set>
                                    <p:anim calcmode="lin" valueType="num">
                                      <p:cBhvr additive="base">
                                        <p:cTn id="25" dur="500" fill="hold"/>
                                        <p:tgtEl>
                                          <p:spTgt spid="22"/>
                                        </p:tgtEl>
                                        <p:attrNameLst>
                                          <p:attrName>ppt_x</p:attrName>
                                        </p:attrNameLst>
                                      </p:cBhvr>
                                      <p:tavLst>
                                        <p:tav tm="0">
                                          <p:val>
                                            <p:strVal val="1+#ppt_w/2"/>
                                          </p:val>
                                        </p:tav>
                                        <p:tav tm="100000">
                                          <p:val>
                                            <p:strVal val="#ppt_x"/>
                                          </p:val>
                                        </p:tav>
                                      </p:tavLst>
                                    </p:anim>
                                    <p:anim calcmode="lin" valueType="num">
                                      <p:cBhvr additive="base">
                                        <p:cTn id="26" dur="500" fill="hold"/>
                                        <p:tgtEl>
                                          <p:spTgt spid="22"/>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3" presetClass="exit" presetSubtype="10" fill="hold" nodeType="clickEffect">
                                  <p:stCondLst>
                                    <p:cond delay="0"/>
                                  </p:stCondLst>
                                  <p:childTnLst>
                                    <p:animEffect transition="out" filter="blinds(horizontal)">
                                      <p:cBhvr>
                                        <p:cTn id="30" dur="500"/>
                                        <p:tgtEl>
                                          <p:spTgt spid="19"/>
                                        </p:tgtEl>
                                      </p:cBhvr>
                                    </p:animEffect>
                                    <p:set>
                                      <p:cBhvr>
                                        <p:cTn id="31" dur="1" fill="hold">
                                          <p:stCondLst>
                                            <p:cond delay="499"/>
                                          </p:stCondLst>
                                        </p:cTn>
                                        <p:tgtEl>
                                          <p:spTgt spid="19"/>
                                        </p:tgtEl>
                                        <p:attrNameLst>
                                          <p:attrName>style.visibility</p:attrName>
                                        </p:attrNameLst>
                                      </p:cBhvr>
                                      <p:to>
                                        <p:strVal val="hidden"/>
                                      </p:to>
                                    </p:set>
                                  </p:childTnLst>
                                </p:cTn>
                              </p:par>
                              <p:par>
                                <p:cTn id="32" presetID="3" presetClass="exit" presetSubtype="10" fill="hold" nodeType="withEffect">
                                  <p:stCondLst>
                                    <p:cond delay="0"/>
                                  </p:stCondLst>
                                  <p:childTnLst>
                                    <p:animEffect transition="out" filter="blinds(horizontal)">
                                      <p:cBhvr>
                                        <p:cTn id="33" dur="500"/>
                                        <p:tgtEl>
                                          <p:spTgt spid="19"/>
                                        </p:tgtEl>
                                      </p:cBhvr>
                                    </p:animEffect>
                                    <p:set>
                                      <p:cBhvr>
                                        <p:cTn id="34" dur="1" fill="hold">
                                          <p:stCondLst>
                                            <p:cond delay="499"/>
                                          </p:stCondLst>
                                        </p:cTn>
                                        <p:tgtEl>
                                          <p:spTgt spid="19"/>
                                        </p:tgtEl>
                                        <p:attrNameLst>
                                          <p:attrName>style.visibility</p:attrName>
                                        </p:attrNameLst>
                                      </p:cBhvr>
                                      <p:to>
                                        <p:strVal val="hidden"/>
                                      </p:to>
                                    </p:set>
                                  </p:childTnLst>
                                </p:cTn>
                              </p:par>
                              <p:par>
                                <p:cTn id="35" presetID="3" presetClass="exit" presetSubtype="10" fill="hold" nodeType="withEffect">
                                  <p:stCondLst>
                                    <p:cond delay="0"/>
                                  </p:stCondLst>
                                  <p:childTnLst>
                                    <p:animEffect transition="out" filter="blinds(horizontal)">
                                      <p:cBhvr>
                                        <p:cTn id="36" dur="500"/>
                                        <p:tgtEl>
                                          <p:spTgt spid="20"/>
                                        </p:tgtEl>
                                      </p:cBhvr>
                                    </p:animEffect>
                                    <p:set>
                                      <p:cBhvr>
                                        <p:cTn id="37" dur="1" fill="hold">
                                          <p:stCondLst>
                                            <p:cond delay="499"/>
                                          </p:stCondLst>
                                        </p:cTn>
                                        <p:tgtEl>
                                          <p:spTgt spid="20"/>
                                        </p:tgtEl>
                                        <p:attrNameLst>
                                          <p:attrName>style.visibility</p:attrName>
                                        </p:attrNameLst>
                                      </p:cBhvr>
                                      <p:to>
                                        <p:strVal val="hidden"/>
                                      </p:to>
                                    </p:set>
                                  </p:childTnLst>
                                </p:cTn>
                              </p:par>
                              <p:par>
                                <p:cTn id="38" presetID="3" presetClass="exit" presetSubtype="10" fill="hold" nodeType="withEffect">
                                  <p:stCondLst>
                                    <p:cond delay="0"/>
                                  </p:stCondLst>
                                  <p:childTnLst>
                                    <p:animEffect transition="out" filter="blinds(horizontal)">
                                      <p:cBhvr>
                                        <p:cTn id="39" dur="500"/>
                                        <p:tgtEl>
                                          <p:spTgt spid="21"/>
                                        </p:tgtEl>
                                      </p:cBhvr>
                                    </p:animEffect>
                                    <p:set>
                                      <p:cBhvr>
                                        <p:cTn id="40" dur="1" fill="hold">
                                          <p:stCondLst>
                                            <p:cond delay="499"/>
                                          </p:stCondLst>
                                        </p:cTn>
                                        <p:tgtEl>
                                          <p:spTgt spid="21"/>
                                        </p:tgtEl>
                                        <p:attrNameLst>
                                          <p:attrName>style.visibility</p:attrName>
                                        </p:attrNameLst>
                                      </p:cBhvr>
                                      <p:to>
                                        <p:strVal val="hidden"/>
                                      </p:to>
                                    </p:set>
                                  </p:childTnLst>
                                </p:cTn>
                              </p:par>
                              <p:par>
                                <p:cTn id="41" presetID="42" presetClass="path" presetSubtype="0" accel="50000" decel="50000" fill="hold" nodeType="withEffect">
                                  <p:stCondLst>
                                    <p:cond delay="250"/>
                                  </p:stCondLst>
                                  <p:childTnLst>
                                    <p:animMotion origin="layout" path="M -3.33333E-6 -2.22222E-6 L -0.18333 -0.33264 " pathEditMode="relative" rAng="0" ptsTypes="AA">
                                      <p:cBhvr>
                                        <p:cTn id="42" dur="2000" fill="hold"/>
                                        <p:tgtEl>
                                          <p:spTgt spid="22"/>
                                        </p:tgtEl>
                                        <p:attrNameLst>
                                          <p:attrName>ppt_x</p:attrName>
                                          <p:attrName>ppt_y</p:attrName>
                                        </p:attrNameLst>
                                      </p:cBhvr>
                                      <p:rCtr x="-9167" y="-16644"/>
                                    </p:animMotion>
                                  </p:childTnLst>
                                </p:cTn>
                              </p:par>
                              <p:par>
                                <p:cTn id="43" presetID="6" presetClass="emph" presetSubtype="0" fill="hold" nodeType="withEffect">
                                  <p:stCondLst>
                                    <p:cond delay="250"/>
                                  </p:stCondLst>
                                  <p:childTnLst>
                                    <p:animScale>
                                      <p:cBhvr>
                                        <p:cTn id="44" dur="2000" fill="hold"/>
                                        <p:tgtEl>
                                          <p:spTgt spid="22"/>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3766094" y="362594"/>
            <a:ext cx="4683247" cy="751367"/>
            <a:chOff x="871868" y="715523"/>
            <a:chExt cx="3512435" cy="563525"/>
          </a:xfrm>
        </p:grpSpPr>
        <p:sp>
          <p:nvSpPr>
            <p:cNvPr id="3" name="Oval 2"/>
            <p:cNvSpPr/>
            <p:nvPr/>
          </p:nvSpPr>
          <p:spPr>
            <a:xfrm>
              <a:off x="967562" y="715523"/>
              <a:ext cx="627321" cy="563525"/>
            </a:xfrm>
            <a:prstGeom prst="ellipse">
              <a:avLst/>
            </a:prstGeom>
            <a:noFill/>
            <a:ln w="28575">
              <a:solidFill>
                <a:srgbClr val="00518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en-US" sz="3733" kern="0">
                <a:solidFill>
                  <a:srgbClr val="00518E"/>
                </a:solidFill>
                <a:latin typeface="Arial"/>
                <a:sym typeface="Arial"/>
              </a:endParaRPr>
            </a:p>
          </p:txBody>
        </p:sp>
        <p:sp>
          <p:nvSpPr>
            <p:cNvPr id="4" name="TextBox 3"/>
            <p:cNvSpPr txBox="1"/>
            <p:nvPr/>
          </p:nvSpPr>
          <p:spPr>
            <a:xfrm>
              <a:off x="871868" y="715523"/>
              <a:ext cx="818708" cy="500089"/>
            </a:xfrm>
            <a:prstGeom prst="rect">
              <a:avLst/>
            </a:prstGeom>
            <a:noFill/>
          </p:spPr>
          <p:txBody>
            <a:bodyPr wrap="square" rtlCol="0">
              <a:spAutoFit/>
            </a:bodyPr>
            <a:lstStyle/>
            <a:p>
              <a:pPr algn="ctr" defTabSz="1219170">
                <a:buClr>
                  <a:srgbClr val="000000"/>
                </a:buClr>
              </a:pPr>
              <a:r>
                <a:rPr lang="vi-VN" sz="3733" b="1" kern="0">
                  <a:solidFill>
                    <a:srgbClr val="00518E"/>
                  </a:solidFill>
                  <a:latin typeface="Times New Roman" panose="02020603050405020304" pitchFamily="18" charset="0"/>
                  <a:cs typeface="Times New Roman" panose="02020603050405020304" pitchFamily="18" charset="0"/>
                  <a:sym typeface="Arial"/>
                </a:rPr>
                <a:t>III</a:t>
              </a:r>
              <a:endParaRPr lang="en-US" sz="3733" b="1" kern="0" dirty="0">
                <a:solidFill>
                  <a:srgbClr val="00518E"/>
                </a:solidFill>
                <a:latin typeface="Times New Roman" panose="02020603050405020304" pitchFamily="18" charset="0"/>
                <a:cs typeface="Times New Roman" panose="02020603050405020304" pitchFamily="18" charset="0"/>
                <a:sym typeface="Arial"/>
              </a:endParaRPr>
            </a:p>
          </p:txBody>
        </p:sp>
        <p:sp>
          <p:nvSpPr>
            <p:cNvPr id="5" name="TextBox 4"/>
            <p:cNvSpPr txBox="1"/>
            <p:nvPr/>
          </p:nvSpPr>
          <p:spPr>
            <a:xfrm>
              <a:off x="1786270" y="715523"/>
              <a:ext cx="2598033" cy="500089"/>
            </a:xfrm>
            <a:prstGeom prst="rect">
              <a:avLst/>
            </a:prstGeom>
            <a:noFill/>
          </p:spPr>
          <p:txBody>
            <a:bodyPr wrap="square" rtlCol="0">
              <a:spAutoFit/>
            </a:bodyPr>
            <a:lstStyle/>
            <a:p>
              <a:pPr algn="ctr" defTabSz="1219170">
                <a:buClr>
                  <a:srgbClr val="000000"/>
                </a:buClr>
              </a:pPr>
              <a:r>
                <a:rPr lang="en-US" sz="3733" b="1" kern="0" dirty="0">
                  <a:solidFill>
                    <a:srgbClr val="00518E"/>
                  </a:solidFill>
                  <a:latin typeface="Times New Roman" panose="02020603050405020304" pitchFamily="18" charset="0"/>
                  <a:cs typeface="Times New Roman" panose="02020603050405020304" pitchFamily="18" charset="0"/>
                  <a:sym typeface="Arial"/>
                </a:rPr>
                <a:t>LUYỆN TẬP</a:t>
              </a:r>
            </a:p>
          </p:txBody>
        </p:sp>
      </p:grpSp>
      <p:grpSp>
        <p:nvGrpSpPr>
          <p:cNvPr id="9" name="Group 8"/>
          <p:cNvGrpSpPr/>
          <p:nvPr/>
        </p:nvGrpSpPr>
        <p:grpSpPr>
          <a:xfrm>
            <a:off x="620592" y="1227095"/>
            <a:ext cx="10850436" cy="1357045"/>
            <a:chOff x="1342678" y="1267153"/>
            <a:chExt cx="6618070" cy="744279"/>
          </a:xfrm>
        </p:grpSpPr>
        <p:sp>
          <p:nvSpPr>
            <p:cNvPr id="6" name="Rounded Rectangle 5"/>
            <p:cNvSpPr/>
            <p:nvPr/>
          </p:nvSpPr>
          <p:spPr>
            <a:xfrm>
              <a:off x="1342678" y="1267153"/>
              <a:ext cx="6618070" cy="744279"/>
            </a:xfrm>
            <a:prstGeom prst="roundRect">
              <a:avLst/>
            </a:prstGeom>
            <a:solidFill>
              <a:srgbClr val="22B7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1219170">
                <a:lnSpc>
                  <a:spcPct val="150000"/>
                </a:lnSpc>
                <a:defRPr/>
              </a:pPr>
              <a:endParaRPr lang="vi-VN" altLang="vi-VN" sz="3600" dirty="0">
                <a:solidFill>
                  <a:srgbClr val="FFFFFF"/>
                </a:solidFill>
                <a:latin typeface="Times New Roman" panose="02020603050405020304" pitchFamily="18" charset="0"/>
                <a:cs typeface="Times New Roman" panose="02020603050405020304" pitchFamily="18" charset="0"/>
                <a:sym typeface="Arial"/>
              </a:endParaRPr>
            </a:p>
          </p:txBody>
        </p:sp>
        <p:sp>
          <p:nvSpPr>
            <p:cNvPr id="8" name="Rectangle 7"/>
            <p:cNvSpPr/>
            <p:nvPr/>
          </p:nvSpPr>
          <p:spPr>
            <a:xfrm>
              <a:off x="1478867" y="1313206"/>
              <a:ext cx="6188597" cy="379558"/>
            </a:xfrm>
            <a:prstGeom prst="rect">
              <a:avLst/>
            </a:prstGeom>
          </p:spPr>
          <p:txBody>
            <a:bodyPr wrap="square">
              <a:spAutoFit/>
            </a:bodyPr>
            <a:lstStyle/>
            <a:p>
              <a:pPr algn="just">
                <a:lnSpc>
                  <a:spcPct val="115000"/>
                </a:lnSpc>
                <a:spcAft>
                  <a:spcPts val="800"/>
                </a:spcAft>
              </a:pPr>
              <a:endParaRPr lang="en-US" sz="360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p:txBody>
        </p:sp>
      </p:grpSp>
      <p:grpSp>
        <p:nvGrpSpPr>
          <p:cNvPr id="19" name="Group 18"/>
          <p:cNvGrpSpPr/>
          <p:nvPr/>
        </p:nvGrpSpPr>
        <p:grpSpPr>
          <a:xfrm>
            <a:off x="1767176" y="4799447"/>
            <a:ext cx="3218122" cy="1431852"/>
            <a:chOff x="1414130" y="2232837"/>
            <a:chExt cx="2413591" cy="1073889"/>
          </a:xfrm>
          <a:solidFill>
            <a:srgbClr val="DAEF88"/>
          </a:solidFill>
        </p:grpSpPr>
        <p:sp>
          <p:nvSpPr>
            <p:cNvPr id="10" name="Rounded Rectangle 9"/>
            <p:cNvSpPr/>
            <p:nvPr/>
          </p:nvSpPr>
          <p:spPr>
            <a:xfrm>
              <a:off x="1414130" y="2232837"/>
              <a:ext cx="2413591" cy="1073889"/>
            </a:xfrm>
            <a:prstGeom prst="round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en-US" sz="3200" kern="0">
                <a:solidFill>
                  <a:srgbClr val="FFFFFF"/>
                </a:solidFill>
                <a:latin typeface="Arial"/>
                <a:sym typeface="Arial"/>
              </a:endParaRPr>
            </a:p>
          </p:txBody>
        </p:sp>
        <p:sp>
          <p:nvSpPr>
            <p:cNvPr id="14" name="Rectangle 13"/>
            <p:cNvSpPr/>
            <p:nvPr/>
          </p:nvSpPr>
          <p:spPr>
            <a:xfrm>
              <a:off x="2114403" y="2547869"/>
              <a:ext cx="984885" cy="438581"/>
            </a:xfrm>
            <a:prstGeom prst="rect">
              <a:avLst/>
            </a:prstGeom>
            <a:grpFill/>
          </p:spPr>
          <p:txBody>
            <a:bodyPr wrap="none">
              <a:spAutoFit/>
            </a:bodyPr>
            <a:lstStyle/>
            <a:p>
              <a:pPr defTabSz="1219170">
                <a:buClr>
                  <a:srgbClr val="000000"/>
                </a:buClr>
              </a:pPr>
              <a:r>
                <a:rPr lang="en-US" sz="320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B. </a:t>
              </a:r>
              <a:r>
                <a:rPr lang="vi-VN" sz="320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Sol</a:t>
              </a:r>
              <a:r>
                <a:rPr lang="en-US" sz="320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en-US" sz="3200" kern="0" dirty="0">
                <a:solidFill>
                  <a:srgbClr val="C00000"/>
                </a:solidFill>
                <a:latin typeface="Arial"/>
                <a:cs typeface="Arial"/>
                <a:sym typeface="Arial"/>
              </a:endParaRPr>
            </a:p>
          </p:txBody>
        </p:sp>
      </p:grpSp>
      <p:grpSp>
        <p:nvGrpSpPr>
          <p:cNvPr id="20" name="Group 19"/>
          <p:cNvGrpSpPr/>
          <p:nvPr/>
        </p:nvGrpSpPr>
        <p:grpSpPr>
          <a:xfrm>
            <a:off x="6591799" y="3011174"/>
            <a:ext cx="3218121" cy="1431852"/>
            <a:chOff x="1325381" y="3670794"/>
            <a:chExt cx="2413591" cy="1073889"/>
          </a:xfrm>
          <a:solidFill>
            <a:srgbClr val="C00000"/>
          </a:solidFill>
        </p:grpSpPr>
        <p:sp>
          <p:nvSpPr>
            <p:cNvPr id="11" name="Rounded Rectangle 10"/>
            <p:cNvSpPr/>
            <p:nvPr/>
          </p:nvSpPr>
          <p:spPr>
            <a:xfrm>
              <a:off x="1325381" y="3670794"/>
              <a:ext cx="2413591" cy="1073889"/>
            </a:xfrm>
            <a:prstGeom prst="round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en-US" sz="3200" kern="0">
                <a:solidFill>
                  <a:schemeClr val="bg1"/>
                </a:solidFill>
                <a:latin typeface="Arial"/>
                <a:sym typeface="Arial"/>
              </a:endParaRPr>
            </a:p>
          </p:txBody>
        </p:sp>
        <p:sp>
          <p:nvSpPr>
            <p:cNvPr id="15" name="Rectangle 14"/>
            <p:cNvSpPr/>
            <p:nvPr/>
          </p:nvSpPr>
          <p:spPr>
            <a:xfrm>
              <a:off x="2017413" y="3940322"/>
              <a:ext cx="1268493" cy="438581"/>
            </a:xfrm>
            <a:prstGeom prst="rect">
              <a:avLst/>
            </a:prstGeom>
            <a:grpFill/>
          </p:spPr>
          <p:txBody>
            <a:bodyPr wrap="square">
              <a:spAutoFit/>
            </a:bodyPr>
            <a:lstStyle/>
            <a:p>
              <a:pPr defTabSz="1219170">
                <a:buClr>
                  <a:srgbClr val="000000"/>
                </a:buClr>
              </a:pPr>
              <a:r>
                <a:rPr lang="en-US" altLang="vi-VN" sz="3200">
                  <a:solidFill>
                    <a:schemeClr val="bg1"/>
                  </a:solidFill>
                  <a:latin typeface="Times New Roman" panose="02020603050405020304" pitchFamily="18" charset="0"/>
                  <a:ea typeface="Calibri" panose="020F0502020204030204" pitchFamily="34" charset="0"/>
                  <a:cs typeface="Times New Roman" panose="02020603050405020304" pitchFamily="18" charset="0"/>
                  <a:sym typeface="Arial"/>
                </a:rPr>
                <a:t> </a:t>
              </a:r>
              <a:r>
                <a:rPr lang="en-US" sz="320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C. </a:t>
              </a:r>
              <a:r>
                <a:rPr lang="vi-VN" sz="320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Mi</a:t>
              </a:r>
              <a:r>
                <a:rPr lang="en-US" sz="320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en-US" sz="3200" kern="0" dirty="0">
                <a:solidFill>
                  <a:schemeClr val="bg1"/>
                </a:solidFill>
                <a:latin typeface="Arial"/>
                <a:cs typeface="Arial"/>
                <a:sym typeface="Arial"/>
              </a:endParaRPr>
            </a:p>
          </p:txBody>
        </p:sp>
      </p:grpSp>
      <p:grpSp>
        <p:nvGrpSpPr>
          <p:cNvPr id="21" name="Group 20"/>
          <p:cNvGrpSpPr/>
          <p:nvPr/>
        </p:nvGrpSpPr>
        <p:grpSpPr>
          <a:xfrm>
            <a:off x="1767176" y="3097264"/>
            <a:ext cx="3218121" cy="1431852"/>
            <a:chOff x="4870391" y="2263661"/>
            <a:chExt cx="2413591" cy="1073889"/>
          </a:xfrm>
        </p:grpSpPr>
        <p:sp>
          <p:nvSpPr>
            <p:cNvPr id="12" name="Rounded Rectangle 11"/>
            <p:cNvSpPr/>
            <p:nvPr/>
          </p:nvSpPr>
          <p:spPr>
            <a:xfrm>
              <a:off x="4870391" y="2263661"/>
              <a:ext cx="2413591" cy="1073889"/>
            </a:xfrm>
            <a:prstGeom prst="roundRect">
              <a:avLst/>
            </a:prstGeom>
            <a:solidFill>
              <a:srgbClr val="EB22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r>
                <a:rPr lang="en-US" sz="320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A.</a:t>
              </a:r>
              <a:r>
                <a:rPr lang="vi-VN" sz="320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Fa</a:t>
              </a:r>
              <a:r>
                <a:rPr lang="en-US" sz="320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en-US" sz="3200" kern="0">
                <a:solidFill>
                  <a:schemeClr val="bg1"/>
                </a:solidFill>
                <a:latin typeface="Arial"/>
                <a:sym typeface="Arial"/>
              </a:endParaRPr>
            </a:p>
          </p:txBody>
        </p:sp>
        <p:sp>
          <p:nvSpPr>
            <p:cNvPr id="16" name="Rectangle 15"/>
            <p:cNvSpPr/>
            <p:nvPr/>
          </p:nvSpPr>
          <p:spPr>
            <a:xfrm>
              <a:off x="5333753" y="2436123"/>
              <a:ext cx="215444" cy="438581"/>
            </a:xfrm>
            <a:prstGeom prst="rect">
              <a:avLst/>
            </a:prstGeom>
          </p:spPr>
          <p:txBody>
            <a:bodyPr wrap="none">
              <a:spAutoFit/>
            </a:bodyPr>
            <a:lstStyle/>
            <a:p>
              <a:pPr defTabSz="1219170">
                <a:buClr>
                  <a:srgbClr val="000000"/>
                </a:buClr>
              </a:pPr>
              <a:r>
                <a:rPr lang="en-US" altLang="vi-VN" sz="3200">
                  <a:solidFill>
                    <a:srgbClr val="FFFFFF"/>
                  </a:solidFill>
                  <a:latin typeface="Times New Roman" panose="02020603050405020304" pitchFamily="18" charset="0"/>
                  <a:ea typeface="Calibri" panose="020F0502020204030204" pitchFamily="34" charset="0"/>
                  <a:cs typeface="Times New Roman" panose="02020603050405020304" pitchFamily="18" charset="0"/>
                  <a:sym typeface="Arial"/>
                </a:rPr>
                <a:t> </a:t>
              </a:r>
              <a:endParaRPr lang="en-US" sz="3200" kern="0" dirty="0">
                <a:solidFill>
                  <a:srgbClr val="FFFFFF"/>
                </a:solidFill>
                <a:latin typeface="Arial"/>
                <a:cs typeface="Arial"/>
                <a:sym typeface="Arial"/>
              </a:endParaRPr>
            </a:p>
          </p:txBody>
        </p:sp>
      </p:grpSp>
      <p:grpSp>
        <p:nvGrpSpPr>
          <p:cNvPr id="22" name="Group 21"/>
          <p:cNvGrpSpPr/>
          <p:nvPr/>
        </p:nvGrpSpPr>
        <p:grpSpPr>
          <a:xfrm>
            <a:off x="6591799" y="4785463"/>
            <a:ext cx="3218121" cy="1431852"/>
            <a:chOff x="4943848" y="3589097"/>
            <a:chExt cx="2413591" cy="1073889"/>
          </a:xfrm>
        </p:grpSpPr>
        <p:sp>
          <p:nvSpPr>
            <p:cNvPr id="13" name="Rounded Rectangle 12"/>
            <p:cNvSpPr/>
            <p:nvPr/>
          </p:nvSpPr>
          <p:spPr>
            <a:xfrm>
              <a:off x="4943848" y="3589097"/>
              <a:ext cx="2413591" cy="1073889"/>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en-US" sz="3200" kern="0">
                <a:solidFill>
                  <a:srgbClr val="FFFFFF"/>
                </a:solidFill>
                <a:latin typeface="Arial"/>
                <a:sym typeface="Arial"/>
              </a:endParaRPr>
            </a:p>
          </p:txBody>
        </p:sp>
        <p:sp>
          <p:nvSpPr>
            <p:cNvPr id="18" name="Rectangle 17"/>
            <p:cNvSpPr/>
            <p:nvPr/>
          </p:nvSpPr>
          <p:spPr>
            <a:xfrm>
              <a:off x="5740300" y="3877345"/>
              <a:ext cx="916357" cy="438581"/>
            </a:xfrm>
            <a:prstGeom prst="rect">
              <a:avLst/>
            </a:prstGeom>
          </p:spPr>
          <p:txBody>
            <a:bodyPr wrap="none">
              <a:spAutoFit/>
            </a:bodyPr>
            <a:lstStyle/>
            <a:p>
              <a:pPr defTabSz="1219170">
                <a:buClr>
                  <a:srgbClr val="000000"/>
                </a:buClr>
              </a:pPr>
              <a:r>
                <a:rPr lang="en-US" altLang="vi-VN" sz="3200">
                  <a:solidFill>
                    <a:schemeClr val="bg1"/>
                  </a:solidFill>
                  <a:latin typeface="Times New Roman" panose="02020603050405020304" pitchFamily="18" charset="0"/>
                  <a:ea typeface="Calibri" panose="020F0502020204030204" pitchFamily="34" charset="0"/>
                  <a:cs typeface="Times New Roman" panose="02020603050405020304" pitchFamily="18" charset="0"/>
                  <a:sym typeface="Arial"/>
                </a:rPr>
                <a:t> </a:t>
              </a:r>
              <a:r>
                <a:rPr lang="en-US" sz="320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D. </a:t>
              </a:r>
              <a:r>
                <a:rPr lang="vi-VN" sz="320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La</a:t>
              </a:r>
              <a:endParaRPr lang="en-US" sz="3200" kern="0" dirty="0">
                <a:solidFill>
                  <a:schemeClr val="bg1"/>
                </a:solidFill>
                <a:latin typeface="Arial"/>
                <a:cs typeface="Arial"/>
                <a:sym typeface="Arial"/>
              </a:endParaRPr>
            </a:p>
          </p:txBody>
        </p:sp>
      </p:grpSp>
      <p:sp>
        <p:nvSpPr>
          <p:cNvPr id="17" name="Rectangle 2">
            <a:extLst>
              <a:ext uri="{FF2B5EF4-FFF2-40B4-BE49-F238E27FC236}">
                <a16:creationId xmlns:a16="http://schemas.microsoft.com/office/drawing/2014/main" id="{33557E65-8595-406C-9E1A-98B3EC7A8584}"/>
              </a:ext>
            </a:extLst>
          </p:cNvPr>
          <p:cNvSpPr>
            <a:spLocks noChangeArrowheads="1"/>
          </p:cNvSpPr>
          <p:nvPr/>
        </p:nvSpPr>
        <p:spPr bwMode="auto">
          <a:xfrm>
            <a:off x="972655" y="1317583"/>
            <a:ext cx="10146309" cy="15696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1609725" algn="l"/>
              </a:tabLst>
              <a:defRPr>
                <a:solidFill>
                  <a:schemeClr val="tx1"/>
                </a:solidFill>
                <a:latin typeface="Arial" panose="020B0604020202020204" pitchFamily="34" charset="0"/>
              </a:defRPr>
            </a:lvl1pPr>
            <a:lvl2pPr eaLnBrk="0" fontAlgn="base" hangingPunct="0">
              <a:spcBef>
                <a:spcPct val="0"/>
              </a:spcBef>
              <a:spcAft>
                <a:spcPct val="0"/>
              </a:spcAft>
              <a:tabLst>
                <a:tab pos="1609725" algn="l"/>
              </a:tabLst>
              <a:defRPr>
                <a:solidFill>
                  <a:schemeClr val="tx1"/>
                </a:solidFill>
                <a:latin typeface="Arial" panose="020B0604020202020204" pitchFamily="34" charset="0"/>
              </a:defRPr>
            </a:lvl2pPr>
            <a:lvl3pPr eaLnBrk="0" fontAlgn="base" hangingPunct="0">
              <a:spcBef>
                <a:spcPct val="0"/>
              </a:spcBef>
              <a:spcAft>
                <a:spcPct val="0"/>
              </a:spcAft>
              <a:tabLst>
                <a:tab pos="1609725" algn="l"/>
              </a:tabLst>
              <a:defRPr>
                <a:solidFill>
                  <a:schemeClr val="tx1"/>
                </a:solidFill>
                <a:latin typeface="Arial" panose="020B0604020202020204" pitchFamily="34" charset="0"/>
              </a:defRPr>
            </a:lvl3pPr>
            <a:lvl4pPr eaLnBrk="0" fontAlgn="base" hangingPunct="0">
              <a:spcBef>
                <a:spcPct val="0"/>
              </a:spcBef>
              <a:spcAft>
                <a:spcPct val="0"/>
              </a:spcAft>
              <a:tabLst>
                <a:tab pos="1609725" algn="l"/>
              </a:tabLst>
              <a:defRPr>
                <a:solidFill>
                  <a:schemeClr val="tx1"/>
                </a:solidFill>
                <a:latin typeface="Arial" panose="020B0604020202020204" pitchFamily="34" charset="0"/>
              </a:defRPr>
            </a:lvl4pPr>
            <a:lvl5pPr eaLnBrk="0" fontAlgn="base" hangingPunct="0">
              <a:spcBef>
                <a:spcPct val="0"/>
              </a:spcBef>
              <a:spcAft>
                <a:spcPct val="0"/>
              </a:spcAft>
              <a:tabLst>
                <a:tab pos="1609725" algn="l"/>
              </a:tabLst>
              <a:defRPr>
                <a:solidFill>
                  <a:schemeClr val="tx1"/>
                </a:solidFill>
                <a:latin typeface="Arial" panose="020B0604020202020204" pitchFamily="34" charset="0"/>
              </a:defRPr>
            </a:lvl5pPr>
            <a:lvl6pPr eaLnBrk="0" fontAlgn="base" hangingPunct="0">
              <a:spcBef>
                <a:spcPct val="0"/>
              </a:spcBef>
              <a:spcAft>
                <a:spcPct val="0"/>
              </a:spcAft>
              <a:tabLst>
                <a:tab pos="1609725" algn="l"/>
              </a:tabLst>
              <a:defRPr>
                <a:solidFill>
                  <a:schemeClr val="tx1"/>
                </a:solidFill>
                <a:latin typeface="Arial" panose="020B0604020202020204" pitchFamily="34" charset="0"/>
              </a:defRPr>
            </a:lvl6pPr>
            <a:lvl7pPr eaLnBrk="0" fontAlgn="base" hangingPunct="0">
              <a:spcBef>
                <a:spcPct val="0"/>
              </a:spcBef>
              <a:spcAft>
                <a:spcPct val="0"/>
              </a:spcAft>
              <a:tabLst>
                <a:tab pos="1609725" algn="l"/>
              </a:tabLst>
              <a:defRPr>
                <a:solidFill>
                  <a:schemeClr val="tx1"/>
                </a:solidFill>
                <a:latin typeface="Arial" panose="020B0604020202020204" pitchFamily="34" charset="0"/>
              </a:defRPr>
            </a:lvl7pPr>
            <a:lvl8pPr eaLnBrk="0" fontAlgn="base" hangingPunct="0">
              <a:spcBef>
                <a:spcPct val="0"/>
              </a:spcBef>
              <a:spcAft>
                <a:spcPct val="0"/>
              </a:spcAft>
              <a:tabLst>
                <a:tab pos="1609725" algn="l"/>
              </a:tabLst>
              <a:defRPr>
                <a:solidFill>
                  <a:schemeClr val="tx1"/>
                </a:solidFill>
                <a:latin typeface="Arial" panose="020B0604020202020204" pitchFamily="34" charset="0"/>
              </a:defRPr>
            </a:lvl8pPr>
            <a:lvl9pPr eaLnBrk="0" fontAlgn="base" hangingPunct="0">
              <a:spcBef>
                <a:spcPct val="0"/>
              </a:spcBef>
              <a:spcAft>
                <a:spcPct val="0"/>
              </a:spcAft>
              <a:tabLst>
                <a:tab pos="1609725" algn="l"/>
              </a:tabLs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tab pos="1609725" algn="l"/>
              </a:tabLst>
            </a:pPr>
            <a:r>
              <a:rPr kumimoji="0" lang="en-US" altLang="en-US" sz="3200" b="1" i="0" u="none" strike="noStrike" cap="none" normalizeH="0" baseline="0">
                <a:ln>
                  <a:noFill/>
                </a:ln>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Câu 7.</a:t>
            </a:r>
            <a:r>
              <a:rPr kumimoji="0" lang="en-US" altLang="en-US" sz="3200" b="0" i="0" u="none" strike="noStrike" cap="none" normalizeH="0" baseline="0">
                <a:ln>
                  <a:noFill/>
                </a:ln>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Trên cùng một quãng tám, </a:t>
            </a:r>
            <a:r>
              <a:rPr kumimoji="0" lang="vi-VN" altLang="en-US" sz="3200" b="0" i="0" u="none" strike="noStrike" cap="none" normalizeH="0" baseline="0">
                <a:ln>
                  <a:noFill/>
                </a:ln>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trong các âm Fa, Sol, Mi, La, </a:t>
            </a:r>
            <a:r>
              <a:rPr kumimoji="0" lang="en-US" altLang="en-US" sz="3200" b="0" i="0" u="none" strike="noStrike" cap="none" normalizeH="0" baseline="0">
                <a:ln>
                  <a:noFill/>
                </a:ln>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tần số dao động của âm nào là lớn nhất?</a:t>
            </a:r>
            <a:endParaRPr kumimoji="0" lang="en-US" altLang="en-US" sz="3200" b="0" i="0" u="none" strike="noStrike" cap="none" normalizeH="0" baseline="0">
              <a:ln>
                <a:noFill/>
              </a:ln>
              <a:solidFill>
                <a:schemeClr val="bg1"/>
              </a:solidFill>
              <a:effectLst/>
              <a:latin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tab pos="1609725" algn="l"/>
              </a:tabLst>
            </a:pPr>
            <a:endParaRPr kumimoji="0" lang="en-US" altLang="en-US" sz="3200" b="0" i="0" u="none" strike="noStrike" cap="none" normalizeH="0" baseline="0">
              <a:ln>
                <a:noFill/>
              </a:ln>
              <a:solidFill>
                <a:schemeClr val="bg1"/>
              </a:solidFill>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87896674"/>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circle(in)">
                                      <p:cBhvr>
                                        <p:cTn id="7" dur="1000"/>
                                        <p:tgtEl>
                                          <p:spTgt spid="21"/>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19"/>
                                        </p:tgtEl>
                                        <p:attrNameLst>
                                          <p:attrName>style.visibility</p:attrName>
                                        </p:attrNameLst>
                                      </p:cBhvr>
                                      <p:to>
                                        <p:strVal val="visible"/>
                                      </p:to>
                                    </p:set>
                                    <p:animEffect transition="in" filter="circle(in)">
                                      <p:cBhvr>
                                        <p:cTn id="12" dur="1000"/>
                                        <p:tgtEl>
                                          <p:spTgt spid="19"/>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nodeType="clickEffect">
                                  <p:stCondLst>
                                    <p:cond delay="0"/>
                                  </p:stCondLst>
                                  <p:childTnLst>
                                    <p:set>
                                      <p:cBhvr>
                                        <p:cTn id="16" dur="1" fill="hold">
                                          <p:stCondLst>
                                            <p:cond delay="0"/>
                                          </p:stCondLst>
                                        </p:cTn>
                                        <p:tgtEl>
                                          <p:spTgt spid="20"/>
                                        </p:tgtEl>
                                        <p:attrNameLst>
                                          <p:attrName>style.visibility</p:attrName>
                                        </p:attrNameLst>
                                      </p:cBhvr>
                                      <p:to>
                                        <p:strVal val="visible"/>
                                      </p:to>
                                    </p:set>
                                    <p:animEffect transition="in" filter="circle(in)">
                                      <p:cBhvr>
                                        <p:cTn id="17" dur="1000"/>
                                        <p:tgtEl>
                                          <p:spTgt spid="20"/>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nodeType="clickEffect">
                                  <p:stCondLst>
                                    <p:cond delay="0"/>
                                  </p:stCondLst>
                                  <p:childTnLst>
                                    <p:set>
                                      <p:cBhvr>
                                        <p:cTn id="21" dur="1" fill="hold">
                                          <p:stCondLst>
                                            <p:cond delay="0"/>
                                          </p:stCondLst>
                                        </p:cTn>
                                        <p:tgtEl>
                                          <p:spTgt spid="22"/>
                                        </p:tgtEl>
                                        <p:attrNameLst>
                                          <p:attrName>style.visibility</p:attrName>
                                        </p:attrNameLst>
                                      </p:cBhvr>
                                      <p:to>
                                        <p:strVal val="visible"/>
                                      </p:to>
                                    </p:set>
                                    <p:animEffect transition="in" filter="circle(in)">
                                      <p:cBhvr>
                                        <p:cTn id="22" dur="1000"/>
                                        <p:tgtEl>
                                          <p:spTgt spid="22"/>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xit" presetSubtype="10" fill="hold" nodeType="clickEffect">
                                  <p:stCondLst>
                                    <p:cond delay="0"/>
                                  </p:stCondLst>
                                  <p:childTnLst>
                                    <p:animEffect transition="out" filter="blinds(horizontal)">
                                      <p:cBhvr>
                                        <p:cTn id="26" dur="500"/>
                                        <p:tgtEl>
                                          <p:spTgt spid="19"/>
                                        </p:tgtEl>
                                      </p:cBhvr>
                                    </p:animEffect>
                                    <p:set>
                                      <p:cBhvr>
                                        <p:cTn id="27" dur="1" fill="hold">
                                          <p:stCondLst>
                                            <p:cond delay="499"/>
                                          </p:stCondLst>
                                        </p:cTn>
                                        <p:tgtEl>
                                          <p:spTgt spid="19"/>
                                        </p:tgtEl>
                                        <p:attrNameLst>
                                          <p:attrName>style.visibility</p:attrName>
                                        </p:attrNameLst>
                                      </p:cBhvr>
                                      <p:to>
                                        <p:strVal val="hidden"/>
                                      </p:to>
                                    </p:set>
                                  </p:childTnLst>
                                </p:cTn>
                              </p:par>
                              <p:par>
                                <p:cTn id="28" presetID="22" presetClass="exit" presetSubtype="4" fill="hold" nodeType="withEffect">
                                  <p:stCondLst>
                                    <p:cond delay="0"/>
                                  </p:stCondLst>
                                  <p:childTnLst>
                                    <p:animEffect transition="out" filter="wipe(down)">
                                      <p:cBhvr>
                                        <p:cTn id="29" dur="500"/>
                                        <p:tgtEl>
                                          <p:spTgt spid="21"/>
                                        </p:tgtEl>
                                      </p:cBhvr>
                                    </p:animEffect>
                                    <p:set>
                                      <p:cBhvr>
                                        <p:cTn id="30" dur="1" fill="hold">
                                          <p:stCondLst>
                                            <p:cond delay="499"/>
                                          </p:stCondLst>
                                        </p:cTn>
                                        <p:tgtEl>
                                          <p:spTgt spid="21"/>
                                        </p:tgtEl>
                                        <p:attrNameLst>
                                          <p:attrName>style.visibility</p:attrName>
                                        </p:attrNameLst>
                                      </p:cBhvr>
                                      <p:to>
                                        <p:strVal val="hidden"/>
                                      </p:to>
                                    </p:set>
                                  </p:childTnLst>
                                </p:cTn>
                              </p:par>
                              <p:par>
                                <p:cTn id="31" presetID="6" presetClass="exit" presetSubtype="32" fill="hold" nodeType="withEffect">
                                  <p:stCondLst>
                                    <p:cond delay="0"/>
                                  </p:stCondLst>
                                  <p:childTnLst>
                                    <p:animEffect transition="out" filter="circle(out)">
                                      <p:cBhvr>
                                        <p:cTn id="32" dur="500"/>
                                        <p:tgtEl>
                                          <p:spTgt spid="20"/>
                                        </p:tgtEl>
                                      </p:cBhvr>
                                    </p:animEffect>
                                    <p:set>
                                      <p:cBhvr>
                                        <p:cTn id="33" dur="1" fill="hold">
                                          <p:stCondLst>
                                            <p:cond delay="499"/>
                                          </p:stCondLst>
                                        </p:cTn>
                                        <p:tgtEl>
                                          <p:spTgt spid="20"/>
                                        </p:tgtEl>
                                        <p:attrNameLst>
                                          <p:attrName>style.visibility</p:attrName>
                                        </p:attrNameLst>
                                      </p:cBhvr>
                                      <p:to>
                                        <p:strVal val="hidden"/>
                                      </p:to>
                                    </p:set>
                                  </p:childTnLst>
                                </p:cTn>
                              </p:par>
                              <p:par>
                                <p:cTn id="34" presetID="6" presetClass="emph" presetSubtype="0" fill="hold" nodeType="withEffect">
                                  <p:stCondLst>
                                    <p:cond delay="0"/>
                                  </p:stCondLst>
                                  <p:childTnLst>
                                    <p:animScale>
                                      <p:cBhvr>
                                        <p:cTn id="35" dur="2000" fill="hold"/>
                                        <p:tgtEl>
                                          <p:spTgt spid="22"/>
                                        </p:tgtEl>
                                      </p:cBhvr>
                                      <p:by x="150000" y="150000"/>
                                    </p:animScale>
                                  </p:childTnLst>
                                </p:cTn>
                              </p:par>
                              <p:par>
                                <p:cTn id="36" presetID="37" presetClass="path" presetSubtype="0" accel="50000" decel="50000" fill="hold" nodeType="withEffect">
                                  <p:stCondLst>
                                    <p:cond delay="0"/>
                                  </p:stCondLst>
                                  <p:childTnLst>
                                    <p:animMotion origin="layout" path="M 3.95833E-6 -0.17546 L -0.06029 -0.00532 C -0.07279 0.03311 -0.09154 0.05394 -0.11133 0.05394 C -0.13373 0.05394 -0.1517 0.03311 -0.1642 -0.00532 L -0.22435 -0.17546 " pathEditMode="relative" rAng="0" ptsTypes="AAAAA">
                                      <p:cBhvr>
                                        <p:cTn id="37" dur="2000" fill="hold"/>
                                        <p:tgtEl>
                                          <p:spTgt spid="22"/>
                                        </p:tgtEl>
                                        <p:attrNameLst>
                                          <p:attrName>ppt_x</p:attrName>
                                          <p:attrName>ppt_y</p:attrName>
                                        </p:attrNameLst>
                                      </p:cBhvr>
                                      <p:rCtr x="-11224" y="11458"/>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C5F24574-43FC-4725-6AB5-9986F5CDE8AC}"/>
              </a:ext>
            </a:extLst>
          </p:cNvPr>
          <p:cNvSpPr txBox="1">
            <a:spLocks noGrp="1"/>
          </p:cNvSpPr>
          <p:nvPr>
            <p:ph idx="1"/>
          </p:nvPr>
        </p:nvSpPr>
        <p:spPr>
          <a:xfrm>
            <a:off x="838200" y="1825625"/>
            <a:ext cx="5350565" cy="1865126"/>
          </a:xfrm>
          <a:prstGeom prst="rect">
            <a:avLst/>
          </a:prstGeom>
          <a:noFill/>
        </p:spPr>
        <p:txBody>
          <a:bodyPr wrap="square" rtlCol="0">
            <a:spAutoFit/>
          </a:bodyPr>
          <a:lstStyle/>
          <a:p>
            <a:r>
              <a:rPr lang="en-US" sz="3200" dirty="0" err="1">
                <a:solidFill>
                  <a:srgbClr val="FF0000"/>
                </a:solidFill>
                <a:latin typeface="Times New Roman" panose="02020603050405020304" pitchFamily="18" charset="0"/>
                <a:cs typeface="Times New Roman" panose="02020603050405020304" pitchFamily="18" charset="0"/>
              </a:rPr>
              <a:t>Các</a:t>
            </a:r>
            <a:r>
              <a:rPr lang="en-US" sz="3200" dirty="0">
                <a:solidFill>
                  <a:srgbClr val="FF0000"/>
                </a:solidFill>
                <a:latin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cs typeface="Times New Roman" panose="02020603050405020304" pitchFamily="18" charset="0"/>
              </a:rPr>
              <a:t>em</a:t>
            </a:r>
            <a:r>
              <a:rPr lang="en-US" sz="3200" dirty="0">
                <a:solidFill>
                  <a:srgbClr val="FF0000"/>
                </a:solidFill>
                <a:latin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cs typeface="Times New Roman" panose="02020603050405020304" pitchFamily="18" charset="0"/>
              </a:rPr>
              <a:t>hãy</a:t>
            </a:r>
            <a:r>
              <a:rPr lang="en-US" sz="3200" dirty="0">
                <a:solidFill>
                  <a:srgbClr val="FF0000"/>
                </a:solidFill>
                <a:latin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cs typeface="Times New Roman" panose="02020603050405020304" pitchFamily="18" charset="0"/>
              </a:rPr>
              <a:t>lắng</a:t>
            </a:r>
            <a:r>
              <a:rPr lang="en-US" sz="3200" dirty="0">
                <a:solidFill>
                  <a:srgbClr val="FF0000"/>
                </a:solidFill>
                <a:latin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cs typeface="Times New Roman" panose="02020603050405020304" pitchFamily="18" charset="0"/>
              </a:rPr>
              <a:t>nghe</a:t>
            </a:r>
            <a:r>
              <a:rPr lang="en-US" sz="3200" dirty="0">
                <a:solidFill>
                  <a:srgbClr val="FF0000"/>
                </a:solidFill>
                <a:latin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cs typeface="Times New Roman" panose="02020603050405020304" pitchFamily="18" charset="0"/>
              </a:rPr>
              <a:t>âm</a:t>
            </a:r>
            <a:r>
              <a:rPr lang="en-US" sz="3200" dirty="0">
                <a:solidFill>
                  <a:srgbClr val="FF0000"/>
                </a:solidFill>
                <a:latin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cs typeface="Times New Roman" panose="02020603050405020304" pitchFamily="18" charset="0"/>
              </a:rPr>
              <a:t>thanh</a:t>
            </a:r>
            <a:r>
              <a:rPr lang="en-US" sz="3200" dirty="0">
                <a:solidFill>
                  <a:srgbClr val="FF0000"/>
                </a:solidFill>
                <a:latin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cs typeface="Times New Roman" panose="02020603050405020304" pitchFamily="18" charset="0"/>
              </a:rPr>
              <a:t>phát</a:t>
            </a:r>
            <a:r>
              <a:rPr lang="en-US" sz="3200" dirty="0">
                <a:solidFill>
                  <a:srgbClr val="FF0000"/>
                </a:solidFill>
                <a:latin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cs typeface="Times New Roman" panose="02020603050405020304" pitchFamily="18" charset="0"/>
              </a:rPr>
              <a:t>ra</a:t>
            </a:r>
            <a:r>
              <a:rPr lang="en-US" sz="3200" dirty="0">
                <a:solidFill>
                  <a:srgbClr val="FF0000"/>
                </a:solidFill>
                <a:latin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cs typeface="Times New Roman" panose="02020603050405020304" pitchFamily="18" charset="0"/>
              </a:rPr>
              <a:t>từ</a:t>
            </a:r>
            <a:r>
              <a:rPr lang="en-US" sz="3200" dirty="0">
                <a:solidFill>
                  <a:srgbClr val="FF0000"/>
                </a:solidFill>
                <a:latin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cs typeface="Times New Roman" panose="02020603050405020304" pitchFamily="18" charset="0"/>
              </a:rPr>
              <a:t>dây</a:t>
            </a:r>
            <a:r>
              <a:rPr lang="en-US" sz="3200" dirty="0">
                <a:solidFill>
                  <a:srgbClr val="FF0000"/>
                </a:solidFill>
                <a:latin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cs typeface="Times New Roman" panose="02020603050405020304" pitchFamily="18" charset="0"/>
              </a:rPr>
              <a:t>số</a:t>
            </a:r>
            <a:r>
              <a:rPr lang="en-US" sz="3200" dirty="0">
                <a:solidFill>
                  <a:srgbClr val="FF0000"/>
                </a:solidFill>
                <a:latin typeface="Times New Roman" panose="02020603050405020304" pitchFamily="18" charset="0"/>
                <a:cs typeface="Times New Roman" panose="02020603050405020304" pitchFamily="18" charset="0"/>
              </a:rPr>
              <a:t> 1 </a:t>
            </a:r>
            <a:r>
              <a:rPr lang="en-US" sz="3200" dirty="0" err="1">
                <a:solidFill>
                  <a:srgbClr val="FF0000"/>
                </a:solidFill>
                <a:latin typeface="Times New Roman" panose="02020603050405020304" pitchFamily="18" charset="0"/>
                <a:cs typeface="Times New Roman" panose="02020603050405020304" pitchFamily="18" charset="0"/>
              </a:rPr>
              <a:t>và</a:t>
            </a:r>
            <a:r>
              <a:rPr lang="en-US" sz="3200" dirty="0">
                <a:solidFill>
                  <a:srgbClr val="FF0000"/>
                </a:solidFill>
                <a:latin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cs typeface="Times New Roman" panose="02020603050405020304" pitchFamily="18" charset="0"/>
              </a:rPr>
              <a:t>dây</a:t>
            </a:r>
            <a:r>
              <a:rPr lang="en-US" sz="3200" dirty="0">
                <a:solidFill>
                  <a:srgbClr val="FF0000"/>
                </a:solidFill>
                <a:latin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cs typeface="Times New Roman" panose="02020603050405020304" pitchFamily="18" charset="0"/>
              </a:rPr>
              <a:t>số</a:t>
            </a:r>
            <a:r>
              <a:rPr lang="en-US" sz="3200" dirty="0">
                <a:solidFill>
                  <a:srgbClr val="FF0000"/>
                </a:solidFill>
                <a:latin typeface="Times New Roman" panose="02020603050405020304" pitchFamily="18" charset="0"/>
                <a:cs typeface="Times New Roman" panose="02020603050405020304" pitchFamily="18" charset="0"/>
              </a:rPr>
              <a:t> 6 </a:t>
            </a:r>
            <a:r>
              <a:rPr lang="en-US" sz="3200" dirty="0" err="1">
                <a:solidFill>
                  <a:srgbClr val="FF0000"/>
                </a:solidFill>
                <a:latin typeface="Times New Roman" panose="02020603050405020304" pitchFamily="18" charset="0"/>
                <a:cs typeface="Times New Roman" panose="02020603050405020304" pitchFamily="18" charset="0"/>
              </a:rPr>
              <a:t>của</a:t>
            </a:r>
            <a:r>
              <a:rPr lang="en-US" sz="3200" dirty="0">
                <a:solidFill>
                  <a:srgbClr val="FF0000"/>
                </a:solidFill>
                <a:latin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cs typeface="Times New Roman" panose="02020603050405020304" pitchFamily="18" charset="0"/>
              </a:rPr>
              <a:t>đàn</a:t>
            </a:r>
            <a:r>
              <a:rPr lang="en-US" sz="3200" dirty="0">
                <a:solidFill>
                  <a:srgbClr val="FF0000"/>
                </a:solidFill>
                <a:latin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cs typeface="Times New Roman" panose="02020603050405020304" pitchFamily="18" charset="0"/>
              </a:rPr>
              <a:t>ghita</a:t>
            </a:r>
            <a:r>
              <a:rPr lang="en-US" sz="3200" dirty="0">
                <a:solidFill>
                  <a:srgbClr val="FF0000"/>
                </a:solidFill>
                <a:latin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cs typeface="Times New Roman" panose="02020603050405020304" pitchFamily="18" charset="0"/>
              </a:rPr>
              <a:t>nhận</a:t>
            </a:r>
            <a:r>
              <a:rPr lang="en-US" sz="3200" dirty="0">
                <a:solidFill>
                  <a:srgbClr val="FF0000"/>
                </a:solidFill>
                <a:latin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cs typeface="Times New Roman" panose="02020603050405020304" pitchFamily="18" charset="0"/>
              </a:rPr>
              <a:t>xét</a:t>
            </a:r>
            <a:r>
              <a:rPr lang="en-US" sz="3200" dirty="0">
                <a:solidFill>
                  <a:srgbClr val="FF0000"/>
                </a:solidFill>
                <a:latin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cs typeface="Times New Roman" panose="02020603050405020304" pitchFamily="18" charset="0"/>
              </a:rPr>
              <a:t>có</a:t>
            </a:r>
            <a:r>
              <a:rPr lang="en-US" sz="3200" dirty="0">
                <a:solidFill>
                  <a:srgbClr val="FF0000"/>
                </a:solidFill>
                <a:latin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cs typeface="Times New Roman" panose="02020603050405020304" pitchFamily="18" charset="0"/>
              </a:rPr>
              <a:t>gì</a:t>
            </a:r>
            <a:r>
              <a:rPr lang="en-US" sz="3200" dirty="0">
                <a:solidFill>
                  <a:srgbClr val="FF0000"/>
                </a:solidFill>
                <a:latin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cs typeface="Times New Roman" panose="02020603050405020304" pitchFamily="18" charset="0"/>
              </a:rPr>
              <a:t>khác</a:t>
            </a:r>
            <a:r>
              <a:rPr lang="en-US" sz="3200" dirty="0">
                <a:solidFill>
                  <a:srgbClr val="FF0000"/>
                </a:solidFill>
                <a:latin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cs typeface="Times New Roman" panose="02020603050405020304" pitchFamily="18" charset="0"/>
              </a:rPr>
              <a:t>nhau</a:t>
            </a:r>
            <a:r>
              <a:rPr lang="en-US" sz="3200" dirty="0">
                <a:solidFill>
                  <a:srgbClr val="FF0000"/>
                </a:solidFill>
                <a:latin typeface="Times New Roman" panose="02020603050405020304" pitchFamily="18" charset="0"/>
                <a:cs typeface="Times New Roman" panose="02020603050405020304" pitchFamily="18" charset="0"/>
              </a:rPr>
              <a:t>?</a:t>
            </a:r>
          </a:p>
        </p:txBody>
      </p:sp>
      <p:pic>
        <p:nvPicPr>
          <p:cNvPr id="1026" name="Picture 2" descr="Bài 13. Độ to và độ cao của âm trang 64, 65, 66, 67 Khoa học tự nhiên 7 Kết  nối tri thức | SGK Khoa học tự nhiên 7 - Kết nối tri thức">
            <a:extLst>
              <a:ext uri="{FF2B5EF4-FFF2-40B4-BE49-F238E27FC236}">
                <a16:creationId xmlns:a16="http://schemas.microsoft.com/office/drawing/2014/main" id="{C6DB2EAF-53CD-1567-F94B-1B67FD6AC50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94212" y="1036983"/>
            <a:ext cx="4358101" cy="41976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561042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3766094" y="362594"/>
            <a:ext cx="4683247" cy="751367"/>
            <a:chOff x="871868" y="715523"/>
            <a:chExt cx="3512435" cy="563525"/>
          </a:xfrm>
        </p:grpSpPr>
        <p:sp>
          <p:nvSpPr>
            <p:cNvPr id="3" name="Oval 2"/>
            <p:cNvSpPr/>
            <p:nvPr/>
          </p:nvSpPr>
          <p:spPr>
            <a:xfrm>
              <a:off x="967562" y="715523"/>
              <a:ext cx="627321" cy="563525"/>
            </a:xfrm>
            <a:prstGeom prst="ellipse">
              <a:avLst/>
            </a:prstGeom>
            <a:noFill/>
            <a:ln w="28575">
              <a:solidFill>
                <a:srgbClr val="00518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en-US" sz="3733" kern="0">
                <a:solidFill>
                  <a:srgbClr val="00518E"/>
                </a:solidFill>
                <a:latin typeface="Arial"/>
                <a:sym typeface="Arial"/>
              </a:endParaRPr>
            </a:p>
          </p:txBody>
        </p:sp>
        <p:sp>
          <p:nvSpPr>
            <p:cNvPr id="4" name="TextBox 3"/>
            <p:cNvSpPr txBox="1"/>
            <p:nvPr/>
          </p:nvSpPr>
          <p:spPr>
            <a:xfrm>
              <a:off x="871868" y="715523"/>
              <a:ext cx="818708" cy="500089"/>
            </a:xfrm>
            <a:prstGeom prst="rect">
              <a:avLst/>
            </a:prstGeom>
            <a:noFill/>
          </p:spPr>
          <p:txBody>
            <a:bodyPr wrap="square" rtlCol="0">
              <a:spAutoFit/>
            </a:bodyPr>
            <a:lstStyle/>
            <a:p>
              <a:pPr algn="ctr" defTabSz="1219170">
                <a:buClr>
                  <a:srgbClr val="000000"/>
                </a:buClr>
              </a:pPr>
              <a:r>
                <a:rPr lang="vi-VN" sz="3733" b="1" kern="0">
                  <a:solidFill>
                    <a:srgbClr val="00518E"/>
                  </a:solidFill>
                  <a:latin typeface="Times New Roman" panose="02020603050405020304" pitchFamily="18" charset="0"/>
                  <a:cs typeface="Times New Roman" panose="02020603050405020304" pitchFamily="18" charset="0"/>
                  <a:sym typeface="Arial"/>
                </a:rPr>
                <a:t>III</a:t>
              </a:r>
              <a:endParaRPr lang="en-US" sz="3733" b="1" kern="0" dirty="0">
                <a:solidFill>
                  <a:srgbClr val="00518E"/>
                </a:solidFill>
                <a:latin typeface="Times New Roman" panose="02020603050405020304" pitchFamily="18" charset="0"/>
                <a:cs typeface="Times New Roman" panose="02020603050405020304" pitchFamily="18" charset="0"/>
                <a:sym typeface="Arial"/>
              </a:endParaRPr>
            </a:p>
          </p:txBody>
        </p:sp>
        <p:sp>
          <p:nvSpPr>
            <p:cNvPr id="5" name="TextBox 4"/>
            <p:cNvSpPr txBox="1"/>
            <p:nvPr/>
          </p:nvSpPr>
          <p:spPr>
            <a:xfrm>
              <a:off x="1786270" y="715523"/>
              <a:ext cx="2598033" cy="500089"/>
            </a:xfrm>
            <a:prstGeom prst="rect">
              <a:avLst/>
            </a:prstGeom>
            <a:noFill/>
          </p:spPr>
          <p:txBody>
            <a:bodyPr wrap="square" rtlCol="0">
              <a:spAutoFit/>
            </a:bodyPr>
            <a:lstStyle/>
            <a:p>
              <a:pPr algn="ctr" defTabSz="1219170">
                <a:buClr>
                  <a:srgbClr val="000000"/>
                </a:buClr>
              </a:pPr>
              <a:r>
                <a:rPr lang="en-US" sz="3733" b="1" kern="0" dirty="0">
                  <a:solidFill>
                    <a:srgbClr val="00518E"/>
                  </a:solidFill>
                  <a:latin typeface="Times New Roman" panose="02020603050405020304" pitchFamily="18" charset="0"/>
                  <a:cs typeface="Times New Roman" panose="02020603050405020304" pitchFamily="18" charset="0"/>
                  <a:sym typeface="Arial"/>
                </a:rPr>
                <a:t>LUYỆN TẬP</a:t>
              </a:r>
            </a:p>
          </p:txBody>
        </p:sp>
      </p:grpSp>
      <p:grpSp>
        <p:nvGrpSpPr>
          <p:cNvPr id="9" name="Group 8"/>
          <p:cNvGrpSpPr/>
          <p:nvPr/>
        </p:nvGrpSpPr>
        <p:grpSpPr>
          <a:xfrm>
            <a:off x="620592" y="1227095"/>
            <a:ext cx="10850436" cy="1357045"/>
            <a:chOff x="1342678" y="1267153"/>
            <a:chExt cx="6618070" cy="744279"/>
          </a:xfrm>
        </p:grpSpPr>
        <p:sp>
          <p:nvSpPr>
            <p:cNvPr id="6" name="Rounded Rectangle 5"/>
            <p:cNvSpPr/>
            <p:nvPr/>
          </p:nvSpPr>
          <p:spPr>
            <a:xfrm>
              <a:off x="1342678" y="1267153"/>
              <a:ext cx="6618070" cy="744279"/>
            </a:xfrm>
            <a:prstGeom prst="roundRect">
              <a:avLst/>
            </a:prstGeom>
            <a:solidFill>
              <a:srgbClr val="22B7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1219170">
                <a:lnSpc>
                  <a:spcPct val="150000"/>
                </a:lnSpc>
                <a:defRPr/>
              </a:pPr>
              <a:endParaRPr lang="vi-VN" altLang="vi-VN" sz="3600" dirty="0">
                <a:solidFill>
                  <a:srgbClr val="FFFFFF"/>
                </a:solidFill>
                <a:latin typeface="Times New Roman" panose="02020603050405020304" pitchFamily="18" charset="0"/>
                <a:cs typeface="Times New Roman" panose="02020603050405020304" pitchFamily="18" charset="0"/>
                <a:sym typeface="Arial"/>
              </a:endParaRPr>
            </a:p>
          </p:txBody>
        </p:sp>
        <p:sp>
          <p:nvSpPr>
            <p:cNvPr id="8" name="Rectangle 7"/>
            <p:cNvSpPr/>
            <p:nvPr/>
          </p:nvSpPr>
          <p:spPr>
            <a:xfrm>
              <a:off x="1478867" y="1313206"/>
              <a:ext cx="6188597" cy="379558"/>
            </a:xfrm>
            <a:prstGeom prst="rect">
              <a:avLst/>
            </a:prstGeom>
          </p:spPr>
          <p:txBody>
            <a:bodyPr wrap="square">
              <a:spAutoFit/>
            </a:bodyPr>
            <a:lstStyle/>
            <a:p>
              <a:pPr algn="just">
                <a:lnSpc>
                  <a:spcPct val="115000"/>
                </a:lnSpc>
                <a:spcAft>
                  <a:spcPts val="800"/>
                </a:spcAft>
              </a:pPr>
              <a:endParaRPr lang="en-US" sz="360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p:txBody>
        </p:sp>
      </p:grpSp>
      <p:grpSp>
        <p:nvGrpSpPr>
          <p:cNvPr id="19" name="Group 18"/>
          <p:cNvGrpSpPr/>
          <p:nvPr/>
        </p:nvGrpSpPr>
        <p:grpSpPr>
          <a:xfrm>
            <a:off x="1670341" y="4831010"/>
            <a:ext cx="3926182" cy="1431851"/>
            <a:chOff x="1443738" y="2232837"/>
            <a:chExt cx="2413591" cy="1073889"/>
          </a:xfrm>
          <a:solidFill>
            <a:srgbClr val="DAEF88"/>
          </a:solidFill>
        </p:grpSpPr>
        <p:sp>
          <p:nvSpPr>
            <p:cNvPr id="10" name="Rounded Rectangle 9"/>
            <p:cNvSpPr/>
            <p:nvPr/>
          </p:nvSpPr>
          <p:spPr>
            <a:xfrm>
              <a:off x="1443738" y="2232837"/>
              <a:ext cx="2413591" cy="1073889"/>
            </a:xfrm>
            <a:prstGeom prst="round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en-US" sz="3200" kern="0">
                <a:solidFill>
                  <a:srgbClr val="FFFFFF"/>
                </a:solidFill>
                <a:latin typeface="Arial"/>
                <a:sym typeface="Arial"/>
              </a:endParaRPr>
            </a:p>
          </p:txBody>
        </p:sp>
        <p:sp>
          <p:nvSpPr>
            <p:cNvPr id="14" name="Rectangle 13"/>
            <p:cNvSpPr/>
            <p:nvPr/>
          </p:nvSpPr>
          <p:spPr>
            <a:xfrm>
              <a:off x="1691617" y="2507214"/>
              <a:ext cx="1917832" cy="438581"/>
            </a:xfrm>
            <a:prstGeom prst="rect">
              <a:avLst/>
            </a:prstGeom>
            <a:grpFill/>
          </p:spPr>
          <p:txBody>
            <a:bodyPr wrap="none">
              <a:spAutoFit/>
            </a:bodyPr>
            <a:lstStyle/>
            <a:p>
              <a:pPr defTabSz="1219170">
                <a:buClr>
                  <a:srgbClr val="000000"/>
                </a:buClr>
              </a:pPr>
              <a:r>
                <a:rPr lang="en-US" sz="3200">
                  <a:solidFill>
                    <a:srgbClr val="C00000"/>
                  </a:solidFill>
                  <a:latin typeface="Times New Roman" panose="02020603050405020304" pitchFamily="18" charset="0"/>
                  <a:cs typeface="Times New Roman" panose="02020603050405020304" pitchFamily="18" charset="0"/>
                </a:rPr>
                <a:t>B.</a:t>
              </a:r>
              <a:r>
                <a:rPr lang="vi-VN" sz="3200">
                  <a:solidFill>
                    <a:srgbClr val="C00000"/>
                  </a:solidFill>
                  <a:latin typeface="Times New Roman" panose="02020603050405020304" pitchFamily="18" charset="0"/>
                  <a:cs typeface="Times New Roman" panose="02020603050405020304" pitchFamily="18" charset="0"/>
                </a:rPr>
                <a:t> Càng b</a:t>
              </a:r>
              <a:r>
                <a:rPr lang="en-US" sz="3200">
                  <a:solidFill>
                    <a:srgbClr val="C00000"/>
                  </a:solidFill>
                  <a:latin typeface="Times New Roman" panose="02020603050405020304" pitchFamily="18" charset="0"/>
                  <a:cs typeface="Times New Roman" panose="02020603050405020304" pitchFamily="18" charset="0"/>
                </a:rPr>
                <a:t>ổng.</a:t>
              </a:r>
              <a:endParaRPr lang="en-US" sz="3200" kern="0" dirty="0">
                <a:solidFill>
                  <a:srgbClr val="C00000"/>
                </a:solidFill>
                <a:latin typeface="Arial"/>
                <a:cs typeface="Arial"/>
                <a:sym typeface="Arial"/>
              </a:endParaRPr>
            </a:p>
          </p:txBody>
        </p:sp>
      </p:grpSp>
      <p:grpSp>
        <p:nvGrpSpPr>
          <p:cNvPr id="20" name="Group 19"/>
          <p:cNvGrpSpPr/>
          <p:nvPr/>
        </p:nvGrpSpPr>
        <p:grpSpPr>
          <a:xfrm>
            <a:off x="6744228" y="2961907"/>
            <a:ext cx="3926182" cy="1489555"/>
            <a:chOff x="1325381" y="3670794"/>
            <a:chExt cx="2413591" cy="1073889"/>
          </a:xfrm>
          <a:solidFill>
            <a:srgbClr val="C00000"/>
          </a:solidFill>
        </p:grpSpPr>
        <p:sp>
          <p:nvSpPr>
            <p:cNvPr id="11" name="Rounded Rectangle 10"/>
            <p:cNvSpPr/>
            <p:nvPr/>
          </p:nvSpPr>
          <p:spPr>
            <a:xfrm>
              <a:off x="1325381" y="3670794"/>
              <a:ext cx="2413591" cy="1073889"/>
            </a:xfrm>
            <a:prstGeom prst="round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en-US" sz="3200" kern="0">
                <a:solidFill>
                  <a:schemeClr val="bg1"/>
                </a:solidFill>
                <a:latin typeface="Arial"/>
                <a:sym typeface="Arial"/>
              </a:endParaRPr>
            </a:p>
          </p:txBody>
        </p:sp>
        <p:sp>
          <p:nvSpPr>
            <p:cNvPr id="15" name="Rectangle 14"/>
            <p:cNvSpPr/>
            <p:nvPr/>
          </p:nvSpPr>
          <p:spPr>
            <a:xfrm>
              <a:off x="1432177" y="3940322"/>
              <a:ext cx="2195232" cy="438581"/>
            </a:xfrm>
            <a:prstGeom prst="rect">
              <a:avLst/>
            </a:prstGeom>
            <a:grpFill/>
          </p:spPr>
          <p:txBody>
            <a:bodyPr wrap="square">
              <a:spAutoFit/>
            </a:bodyPr>
            <a:lstStyle/>
            <a:p>
              <a:pPr defTabSz="1219170">
                <a:buClr>
                  <a:srgbClr val="000000"/>
                </a:buClr>
              </a:pPr>
              <a:r>
                <a:rPr lang="en-US" altLang="vi-VN" sz="3200">
                  <a:solidFill>
                    <a:schemeClr val="bg1"/>
                  </a:solidFill>
                  <a:latin typeface="Times New Roman" panose="02020603050405020304" pitchFamily="18" charset="0"/>
                  <a:ea typeface="Calibri" panose="020F0502020204030204" pitchFamily="34" charset="0"/>
                  <a:cs typeface="Times New Roman" panose="02020603050405020304" pitchFamily="18" charset="0"/>
                  <a:sym typeface="Arial"/>
                </a:rPr>
                <a:t> </a:t>
              </a:r>
              <a:r>
                <a:rPr lang="en-US" sz="3200">
                  <a:solidFill>
                    <a:schemeClr val="bg1"/>
                  </a:solidFill>
                  <a:latin typeface="Times New Roman" panose="02020603050405020304" pitchFamily="18" charset="0"/>
                  <a:cs typeface="Times New Roman" panose="02020603050405020304" pitchFamily="18" charset="0"/>
                </a:rPr>
                <a:t>C. </a:t>
              </a:r>
              <a:r>
                <a:rPr lang="vi-VN" sz="3200">
                  <a:solidFill>
                    <a:schemeClr val="bg1"/>
                  </a:solidFill>
                  <a:latin typeface="Times New Roman" panose="02020603050405020304" pitchFamily="18" charset="0"/>
                  <a:cs typeface="Times New Roman" panose="02020603050405020304" pitchFamily="18" charset="0"/>
                </a:rPr>
                <a:t>Càng v</a:t>
              </a:r>
              <a:r>
                <a:rPr lang="en-US" sz="3200">
                  <a:solidFill>
                    <a:schemeClr val="bg1"/>
                  </a:solidFill>
                  <a:latin typeface="Times New Roman" panose="02020603050405020304" pitchFamily="18" charset="0"/>
                  <a:cs typeface="Times New Roman" panose="02020603050405020304" pitchFamily="18" charset="0"/>
                </a:rPr>
                <a:t>ang.</a:t>
              </a:r>
              <a:endParaRPr lang="en-US" sz="3200" kern="0" dirty="0">
                <a:solidFill>
                  <a:schemeClr val="bg1"/>
                </a:solidFill>
                <a:latin typeface="Arial"/>
                <a:cs typeface="Arial"/>
                <a:sym typeface="Arial"/>
              </a:endParaRPr>
            </a:p>
          </p:txBody>
        </p:sp>
      </p:grpSp>
      <p:grpSp>
        <p:nvGrpSpPr>
          <p:cNvPr id="21" name="Group 20"/>
          <p:cNvGrpSpPr/>
          <p:nvPr/>
        </p:nvGrpSpPr>
        <p:grpSpPr>
          <a:xfrm>
            <a:off x="1670341" y="2948799"/>
            <a:ext cx="3926182" cy="1489555"/>
            <a:chOff x="4870391" y="2253829"/>
            <a:chExt cx="2413591" cy="1083722"/>
          </a:xfrm>
        </p:grpSpPr>
        <p:sp>
          <p:nvSpPr>
            <p:cNvPr id="12" name="Rounded Rectangle 11"/>
            <p:cNvSpPr/>
            <p:nvPr/>
          </p:nvSpPr>
          <p:spPr>
            <a:xfrm>
              <a:off x="4870391" y="2253829"/>
              <a:ext cx="2413591" cy="1083722"/>
            </a:xfrm>
            <a:prstGeom prst="roundRect">
              <a:avLst/>
            </a:prstGeom>
            <a:solidFill>
              <a:srgbClr val="EB22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vi-VN" sz="3200">
                  <a:latin typeface="Times New Roman" panose="02020603050405020304" pitchFamily="18" charset="0"/>
                  <a:cs typeface="Times New Roman" panose="02020603050405020304" pitchFamily="18" charset="0"/>
                </a:rPr>
                <a:t>  </a:t>
              </a:r>
              <a:r>
                <a:rPr lang="en-US" sz="3200">
                  <a:latin typeface="Times New Roman" panose="02020603050405020304" pitchFamily="18" charset="0"/>
                  <a:cs typeface="Times New Roman" panose="02020603050405020304" pitchFamily="18" charset="0"/>
                </a:rPr>
                <a:t>A. </a:t>
              </a:r>
              <a:r>
                <a:rPr lang="vi-VN" sz="3200">
                  <a:latin typeface="Times New Roman" panose="02020603050405020304" pitchFamily="18" charset="0"/>
                  <a:cs typeface="Times New Roman" panose="02020603050405020304" pitchFamily="18" charset="0"/>
                </a:rPr>
                <a:t>Càng t</a:t>
              </a:r>
              <a:r>
                <a:rPr lang="en-US" sz="3200">
                  <a:latin typeface="Times New Roman" panose="02020603050405020304" pitchFamily="18" charset="0"/>
                  <a:cs typeface="Times New Roman" panose="02020603050405020304" pitchFamily="18" charset="0"/>
                </a:rPr>
                <a:t>rầm.	</a:t>
              </a:r>
            </a:p>
          </p:txBody>
        </p:sp>
        <p:sp>
          <p:nvSpPr>
            <p:cNvPr id="16" name="Rectangle 15"/>
            <p:cNvSpPr/>
            <p:nvPr/>
          </p:nvSpPr>
          <p:spPr>
            <a:xfrm>
              <a:off x="5333753" y="2436123"/>
              <a:ext cx="215444" cy="438581"/>
            </a:xfrm>
            <a:prstGeom prst="rect">
              <a:avLst/>
            </a:prstGeom>
          </p:spPr>
          <p:txBody>
            <a:bodyPr wrap="none">
              <a:spAutoFit/>
            </a:bodyPr>
            <a:lstStyle/>
            <a:p>
              <a:pPr defTabSz="1219170">
                <a:buClr>
                  <a:srgbClr val="000000"/>
                </a:buClr>
              </a:pPr>
              <a:r>
                <a:rPr lang="en-US" altLang="vi-VN" sz="3200">
                  <a:solidFill>
                    <a:srgbClr val="FFFFFF"/>
                  </a:solidFill>
                  <a:latin typeface="Times New Roman" panose="02020603050405020304" pitchFamily="18" charset="0"/>
                  <a:ea typeface="Calibri" panose="020F0502020204030204" pitchFamily="34" charset="0"/>
                  <a:cs typeface="Times New Roman" panose="02020603050405020304" pitchFamily="18" charset="0"/>
                  <a:sym typeface="Arial"/>
                </a:rPr>
                <a:t> </a:t>
              </a:r>
              <a:endParaRPr lang="en-US" sz="3200" kern="0" dirty="0">
                <a:solidFill>
                  <a:srgbClr val="FFFFFF"/>
                </a:solidFill>
                <a:latin typeface="Arial"/>
                <a:cs typeface="Arial"/>
                <a:sym typeface="Arial"/>
              </a:endParaRPr>
            </a:p>
          </p:txBody>
        </p:sp>
      </p:grpSp>
      <p:grpSp>
        <p:nvGrpSpPr>
          <p:cNvPr id="22" name="Group 21"/>
          <p:cNvGrpSpPr/>
          <p:nvPr/>
        </p:nvGrpSpPr>
        <p:grpSpPr>
          <a:xfrm>
            <a:off x="6794578" y="4773306"/>
            <a:ext cx="4676450" cy="1489555"/>
            <a:chOff x="4943847" y="3599585"/>
            <a:chExt cx="2912159" cy="1073889"/>
          </a:xfrm>
        </p:grpSpPr>
        <p:sp>
          <p:nvSpPr>
            <p:cNvPr id="13" name="Rounded Rectangle 12"/>
            <p:cNvSpPr/>
            <p:nvPr/>
          </p:nvSpPr>
          <p:spPr>
            <a:xfrm>
              <a:off x="4943847" y="3599585"/>
              <a:ext cx="2413591" cy="1073889"/>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en-US" sz="3200" kern="0">
                <a:solidFill>
                  <a:schemeClr val="bg1"/>
                </a:solidFill>
                <a:latin typeface="Arial"/>
                <a:sym typeface="Arial"/>
              </a:endParaRPr>
            </a:p>
          </p:txBody>
        </p:sp>
        <p:sp>
          <p:nvSpPr>
            <p:cNvPr id="18" name="Rectangle 17"/>
            <p:cNvSpPr/>
            <p:nvPr/>
          </p:nvSpPr>
          <p:spPr>
            <a:xfrm>
              <a:off x="4972332" y="3938040"/>
              <a:ext cx="2883674" cy="438581"/>
            </a:xfrm>
            <a:prstGeom prst="rect">
              <a:avLst/>
            </a:prstGeom>
          </p:spPr>
          <p:txBody>
            <a:bodyPr wrap="none">
              <a:spAutoFit/>
            </a:bodyPr>
            <a:lstStyle/>
            <a:p>
              <a:pPr defTabSz="1219170">
                <a:buClr>
                  <a:srgbClr val="000000"/>
                </a:buClr>
              </a:pPr>
              <a:r>
                <a:rPr lang="en-US" altLang="vi-VN" sz="3200">
                  <a:solidFill>
                    <a:schemeClr val="bg1"/>
                  </a:solidFill>
                  <a:latin typeface="Times New Roman" panose="02020603050405020304" pitchFamily="18" charset="0"/>
                  <a:ea typeface="Calibri" panose="020F0502020204030204" pitchFamily="34" charset="0"/>
                  <a:cs typeface="Times New Roman" panose="02020603050405020304" pitchFamily="18" charset="0"/>
                  <a:sym typeface="Arial"/>
                </a:rPr>
                <a:t> </a:t>
              </a:r>
              <a:r>
                <a:rPr lang="en-US" sz="3200">
                  <a:solidFill>
                    <a:schemeClr val="bg1"/>
                  </a:solidFill>
                  <a:latin typeface="Times New Roman" panose="02020603050405020304" pitchFamily="18" charset="0"/>
                  <a:cs typeface="Times New Roman" panose="02020603050405020304" pitchFamily="18" charset="0"/>
                </a:rPr>
                <a:t>D. Truyền đi</a:t>
              </a:r>
              <a:r>
                <a:rPr lang="vi-VN" sz="3200">
                  <a:solidFill>
                    <a:schemeClr val="bg1"/>
                  </a:solidFill>
                  <a:latin typeface="Times New Roman" panose="02020603050405020304" pitchFamily="18" charset="0"/>
                  <a:cs typeface="Times New Roman" panose="02020603050405020304" pitchFamily="18" charset="0"/>
                </a:rPr>
                <a:t> càng</a:t>
              </a:r>
              <a:r>
                <a:rPr lang="en-US" sz="3200">
                  <a:solidFill>
                    <a:schemeClr val="bg1"/>
                  </a:solidFill>
                  <a:latin typeface="Times New Roman" panose="02020603050405020304" pitchFamily="18" charset="0"/>
                  <a:cs typeface="Times New Roman" panose="02020603050405020304" pitchFamily="18" charset="0"/>
                </a:rPr>
                <a:t> xa.</a:t>
              </a:r>
              <a:endParaRPr lang="en-US" sz="3200" kern="0" dirty="0">
                <a:solidFill>
                  <a:schemeClr val="bg1"/>
                </a:solidFill>
                <a:latin typeface="Arial"/>
                <a:cs typeface="Arial"/>
                <a:sym typeface="Arial"/>
              </a:endParaRPr>
            </a:p>
          </p:txBody>
        </p:sp>
      </p:grpSp>
      <p:sp>
        <p:nvSpPr>
          <p:cNvPr id="17" name="Rectangle 2">
            <a:extLst>
              <a:ext uri="{FF2B5EF4-FFF2-40B4-BE49-F238E27FC236}">
                <a16:creationId xmlns:a16="http://schemas.microsoft.com/office/drawing/2014/main" id="{33557E65-8595-406C-9E1A-98B3EC7A8584}"/>
              </a:ext>
            </a:extLst>
          </p:cNvPr>
          <p:cNvSpPr>
            <a:spLocks noChangeArrowheads="1"/>
          </p:cNvSpPr>
          <p:nvPr/>
        </p:nvSpPr>
        <p:spPr bwMode="auto">
          <a:xfrm>
            <a:off x="972655" y="1256027"/>
            <a:ext cx="10375469" cy="16927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1609725" algn="l"/>
              </a:tabLst>
              <a:defRPr>
                <a:solidFill>
                  <a:schemeClr val="tx1"/>
                </a:solidFill>
                <a:latin typeface="Arial" panose="020B0604020202020204" pitchFamily="34" charset="0"/>
              </a:defRPr>
            </a:lvl1pPr>
            <a:lvl2pPr eaLnBrk="0" fontAlgn="base" hangingPunct="0">
              <a:spcBef>
                <a:spcPct val="0"/>
              </a:spcBef>
              <a:spcAft>
                <a:spcPct val="0"/>
              </a:spcAft>
              <a:tabLst>
                <a:tab pos="1609725" algn="l"/>
              </a:tabLst>
              <a:defRPr>
                <a:solidFill>
                  <a:schemeClr val="tx1"/>
                </a:solidFill>
                <a:latin typeface="Arial" panose="020B0604020202020204" pitchFamily="34" charset="0"/>
              </a:defRPr>
            </a:lvl2pPr>
            <a:lvl3pPr eaLnBrk="0" fontAlgn="base" hangingPunct="0">
              <a:spcBef>
                <a:spcPct val="0"/>
              </a:spcBef>
              <a:spcAft>
                <a:spcPct val="0"/>
              </a:spcAft>
              <a:tabLst>
                <a:tab pos="1609725" algn="l"/>
              </a:tabLst>
              <a:defRPr>
                <a:solidFill>
                  <a:schemeClr val="tx1"/>
                </a:solidFill>
                <a:latin typeface="Arial" panose="020B0604020202020204" pitchFamily="34" charset="0"/>
              </a:defRPr>
            </a:lvl3pPr>
            <a:lvl4pPr eaLnBrk="0" fontAlgn="base" hangingPunct="0">
              <a:spcBef>
                <a:spcPct val="0"/>
              </a:spcBef>
              <a:spcAft>
                <a:spcPct val="0"/>
              </a:spcAft>
              <a:tabLst>
                <a:tab pos="1609725" algn="l"/>
              </a:tabLst>
              <a:defRPr>
                <a:solidFill>
                  <a:schemeClr val="tx1"/>
                </a:solidFill>
                <a:latin typeface="Arial" panose="020B0604020202020204" pitchFamily="34" charset="0"/>
              </a:defRPr>
            </a:lvl4pPr>
            <a:lvl5pPr eaLnBrk="0" fontAlgn="base" hangingPunct="0">
              <a:spcBef>
                <a:spcPct val="0"/>
              </a:spcBef>
              <a:spcAft>
                <a:spcPct val="0"/>
              </a:spcAft>
              <a:tabLst>
                <a:tab pos="1609725" algn="l"/>
              </a:tabLst>
              <a:defRPr>
                <a:solidFill>
                  <a:schemeClr val="tx1"/>
                </a:solidFill>
                <a:latin typeface="Arial" panose="020B0604020202020204" pitchFamily="34" charset="0"/>
              </a:defRPr>
            </a:lvl5pPr>
            <a:lvl6pPr eaLnBrk="0" fontAlgn="base" hangingPunct="0">
              <a:spcBef>
                <a:spcPct val="0"/>
              </a:spcBef>
              <a:spcAft>
                <a:spcPct val="0"/>
              </a:spcAft>
              <a:tabLst>
                <a:tab pos="1609725" algn="l"/>
              </a:tabLst>
              <a:defRPr>
                <a:solidFill>
                  <a:schemeClr val="tx1"/>
                </a:solidFill>
                <a:latin typeface="Arial" panose="020B0604020202020204" pitchFamily="34" charset="0"/>
              </a:defRPr>
            </a:lvl6pPr>
            <a:lvl7pPr eaLnBrk="0" fontAlgn="base" hangingPunct="0">
              <a:spcBef>
                <a:spcPct val="0"/>
              </a:spcBef>
              <a:spcAft>
                <a:spcPct val="0"/>
              </a:spcAft>
              <a:tabLst>
                <a:tab pos="1609725" algn="l"/>
              </a:tabLst>
              <a:defRPr>
                <a:solidFill>
                  <a:schemeClr val="tx1"/>
                </a:solidFill>
                <a:latin typeface="Arial" panose="020B0604020202020204" pitchFamily="34" charset="0"/>
              </a:defRPr>
            </a:lvl7pPr>
            <a:lvl8pPr eaLnBrk="0" fontAlgn="base" hangingPunct="0">
              <a:spcBef>
                <a:spcPct val="0"/>
              </a:spcBef>
              <a:spcAft>
                <a:spcPct val="0"/>
              </a:spcAft>
              <a:tabLst>
                <a:tab pos="1609725" algn="l"/>
              </a:tabLst>
              <a:defRPr>
                <a:solidFill>
                  <a:schemeClr val="tx1"/>
                </a:solidFill>
                <a:latin typeface="Arial" panose="020B0604020202020204" pitchFamily="34" charset="0"/>
              </a:defRPr>
            </a:lvl8pPr>
            <a:lvl9pPr eaLnBrk="0" fontAlgn="base" hangingPunct="0">
              <a:spcBef>
                <a:spcPct val="0"/>
              </a:spcBef>
              <a:spcAft>
                <a:spcPct val="0"/>
              </a:spcAft>
              <a:tabLst>
                <a:tab pos="1609725" algn="l"/>
              </a:tabLst>
              <a:defRPr>
                <a:solidFill>
                  <a:schemeClr val="tx1"/>
                </a:solidFill>
                <a:latin typeface="Arial" panose="020B0604020202020204" pitchFamily="34" charset="0"/>
              </a:defRPr>
            </a:lvl9pPr>
          </a:lstStyle>
          <a:p>
            <a:r>
              <a:rPr lang="en-US" sz="3600" b="1">
                <a:solidFill>
                  <a:schemeClr val="bg1"/>
                </a:solidFill>
                <a:latin typeface="Times New Roman" panose="02020603050405020304" pitchFamily="18" charset="0"/>
                <a:cs typeface="Times New Roman" panose="02020603050405020304" pitchFamily="18" charset="0"/>
              </a:rPr>
              <a:t>Câu 8</a:t>
            </a:r>
            <a:r>
              <a:rPr lang="en-US" sz="3600">
                <a:solidFill>
                  <a:schemeClr val="bg1"/>
                </a:solidFill>
                <a:latin typeface="Times New Roman" panose="02020603050405020304" pitchFamily="18" charset="0"/>
                <a:cs typeface="Times New Roman" panose="02020603050405020304" pitchFamily="18" charset="0"/>
              </a:rPr>
              <a:t>. Một vật dao động </a:t>
            </a:r>
            <a:r>
              <a:rPr lang="vi-VN" sz="3600">
                <a:solidFill>
                  <a:schemeClr val="bg1"/>
                </a:solidFill>
                <a:latin typeface="Times New Roman" panose="02020603050405020304" pitchFamily="18" charset="0"/>
                <a:cs typeface="Times New Roman" panose="02020603050405020304" pitchFamily="18" charset="0"/>
              </a:rPr>
              <a:t>càng </a:t>
            </a:r>
            <a:r>
              <a:rPr lang="en-US" sz="3600">
                <a:solidFill>
                  <a:schemeClr val="bg1"/>
                </a:solidFill>
                <a:latin typeface="Times New Roman" panose="02020603050405020304" pitchFamily="18" charset="0"/>
                <a:cs typeface="Times New Roman" panose="02020603050405020304" pitchFamily="18" charset="0"/>
              </a:rPr>
              <a:t>nhanh thì âm phát ra như thế nào?</a:t>
            </a:r>
          </a:p>
          <a:p>
            <a:pPr marL="0" marR="0" lvl="0" indent="0" algn="l" defTabSz="914400" rtl="0" eaLnBrk="0" fontAlgn="base" latinLnBrk="0" hangingPunct="0">
              <a:lnSpc>
                <a:spcPct val="100000"/>
              </a:lnSpc>
              <a:spcBef>
                <a:spcPct val="0"/>
              </a:spcBef>
              <a:spcAft>
                <a:spcPct val="0"/>
              </a:spcAft>
              <a:buClrTx/>
              <a:buSzTx/>
              <a:buFontTx/>
              <a:buNone/>
              <a:tabLst>
                <a:tab pos="1609725" algn="l"/>
              </a:tabLst>
            </a:pPr>
            <a:endParaRPr kumimoji="0" lang="en-US" altLang="en-US" sz="3200" b="0" i="0" u="none" strike="noStrike" cap="none" normalizeH="0" baseline="0">
              <a:ln>
                <a:noFill/>
              </a:ln>
              <a:solidFill>
                <a:schemeClr val="bg1"/>
              </a:solidFill>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76694080"/>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circle(in)">
                                      <p:cBhvr>
                                        <p:cTn id="7" dur="1000"/>
                                        <p:tgtEl>
                                          <p:spTgt spid="21"/>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19"/>
                                        </p:tgtEl>
                                        <p:attrNameLst>
                                          <p:attrName>style.visibility</p:attrName>
                                        </p:attrNameLst>
                                      </p:cBhvr>
                                      <p:to>
                                        <p:strVal val="visible"/>
                                      </p:to>
                                    </p:set>
                                    <p:animEffect transition="in" filter="circle(in)">
                                      <p:cBhvr>
                                        <p:cTn id="12" dur="1000"/>
                                        <p:tgtEl>
                                          <p:spTgt spid="19"/>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nodeType="clickEffect">
                                  <p:stCondLst>
                                    <p:cond delay="0"/>
                                  </p:stCondLst>
                                  <p:childTnLst>
                                    <p:set>
                                      <p:cBhvr>
                                        <p:cTn id="16" dur="1" fill="hold">
                                          <p:stCondLst>
                                            <p:cond delay="0"/>
                                          </p:stCondLst>
                                        </p:cTn>
                                        <p:tgtEl>
                                          <p:spTgt spid="20"/>
                                        </p:tgtEl>
                                        <p:attrNameLst>
                                          <p:attrName>style.visibility</p:attrName>
                                        </p:attrNameLst>
                                      </p:cBhvr>
                                      <p:to>
                                        <p:strVal val="visible"/>
                                      </p:to>
                                    </p:set>
                                    <p:animEffect transition="in" filter="circle(in)">
                                      <p:cBhvr>
                                        <p:cTn id="17" dur="1000"/>
                                        <p:tgtEl>
                                          <p:spTgt spid="20"/>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nodeType="clickEffect">
                                  <p:stCondLst>
                                    <p:cond delay="0"/>
                                  </p:stCondLst>
                                  <p:childTnLst>
                                    <p:set>
                                      <p:cBhvr>
                                        <p:cTn id="21" dur="1" fill="hold">
                                          <p:stCondLst>
                                            <p:cond delay="0"/>
                                          </p:stCondLst>
                                        </p:cTn>
                                        <p:tgtEl>
                                          <p:spTgt spid="22"/>
                                        </p:tgtEl>
                                        <p:attrNameLst>
                                          <p:attrName>style.visibility</p:attrName>
                                        </p:attrNameLst>
                                      </p:cBhvr>
                                      <p:to>
                                        <p:strVal val="visible"/>
                                      </p:to>
                                    </p:set>
                                    <p:animEffect transition="in" filter="circle(in)">
                                      <p:cBhvr>
                                        <p:cTn id="22" dur="1000"/>
                                        <p:tgtEl>
                                          <p:spTgt spid="22"/>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xit" presetSubtype="4" fill="hold" nodeType="clickEffect">
                                  <p:stCondLst>
                                    <p:cond delay="0"/>
                                  </p:stCondLst>
                                  <p:childTnLst>
                                    <p:animEffect transition="out" filter="wipe(down)">
                                      <p:cBhvr>
                                        <p:cTn id="26" dur="500"/>
                                        <p:tgtEl>
                                          <p:spTgt spid="21"/>
                                        </p:tgtEl>
                                      </p:cBhvr>
                                    </p:animEffect>
                                    <p:set>
                                      <p:cBhvr>
                                        <p:cTn id="27" dur="1" fill="hold">
                                          <p:stCondLst>
                                            <p:cond delay="499"/>
                                          </p:stCondLst>
                                        </p:cTn>
                                        <p:tgtEl>
                                          <p:spTgt spid="21"/>
                                        </p:tgtEl>
                                        <p:attrNameLst>
                                          <p:attrName>style.visibility</p:attrName>
                                        </p:attrNameLst>
                                      </p:cBhvr>
                                      <p:to>
                                        <p:strVal val="hidden"/>
                                      </p:to>
                                    </p:set>
                                  </p:childTnLst>
                                </p:cTn>
                              </p:par>
                              <p:par>
                                <p:cTn id="28" presetID="6" presetClass="exit" presetSubtype="32" fill="hold" nodeType="withEffect">
                                  <p:stCondLst>
                                    <p:cond delay="0"/>
                                  </p:stCondLst>
                                  <p:childTnLst>
                                    <p:animEffect transition="out" filter="circle(out)">
                                      <p:cBhvr>
                                        <p:cTn id="29" dur="500"/>
                                        <p:tgtEl>
                                          <p:spTgt spid="20"/>
                                        </p:tgtEl>
                                      </p:cBhvr>
                                    </p:animEffect>
                                    <p:set>
                                      <p:cBhvr>
                                        <p:cTn id="30" dur="1" fill="hold">
                                          <p:stCondLst>
                                            <p:cond delay="499"/>
                                          </p:stCondLst>
                                        </p:cTn>
                                        <p:tgtEl>
                                          <p:spTgt spid="20"/>
                                        </p:tgtEl>
                                        <p:attrNameLst>
                                          <p:attrName>style.visibility</p:attrName>
                                        </p:attrNameLst>
                                      </p:cBhvr>
                                      <p:to>
                                        <p:strVal val="hidden"/>
                                      </p:to>
                                    </p:set>
                                  </p:childTnLst>
                                </p:cTn>
                              </p:par>
                              <p:par>
                                <p:cTn id="31" presetID="3" presetClass="exit" presetSubtype="10" fill="hold" nodeType="withEffect">
                                  <p:stCondLst>
                                    <p:cond delay="0"/>
                                  </p:stCondLst>
                                  <p:childTnLst>
                                    <p:animEffect transition="out" filter="blinds(horizontal)">
                                      <p:cBhvr>
                                        <p:cTn id="32" dur="500"/>
                                        <p:tgtEl>
                                          <p:spTgt spid="22"/>
                                        </p:tgtEl>
                                      </p:cBhvr>
                                    </p:animEffect>
                                    <p:set>
                                      <p:cBhvr>
                                        <p:cTn id="33" dur="1" fill="hold">
                                          <p:stCondLst>
                                            <p:cond delay="499"/>
                                          </p:stCondLst>
                                        </p:cTn>
                                        <p:tgtEl>
                                          <p:spTgt spid="22"/>
                                        </p:tgtEl>
                                        <p:attrNameLst>
                                          <p:attrName>style.visibility</p:attrName>
                                        </p:attrNameLst>
                                      </p:cBhvr>
                                      <p:to>
                                        <p:strVal val="hidden"/>
                                      </p:to>
                                    </p:set>
                                  </p:childTnLst>
                                </p:cTn>
                              </p:par>
                              <p:par>
                                <p:cTn id="34" presetID="6" presetClass="emph" presetSubtype="0" fill="hold" nodeType="withEffect">
                                  <p:stCondLst>
                                    <p:cond delay="0"/>
                                  </p:stCondLst>
                                  <p:childTnLst>
                                    <p:animScale>
                                      <p:cBhvr>
                                        <p:cTn id="35" dur="2000" fill="hold"/>
                                        <p:tgtEl>
                                          <p:spTgt spid="19"/>
                                        </p:tgtEl>
                                      </p:cBhvr>
                                      <p:by x="150000" y="150000"/>
                                    </p:animScale>
                                  </p:childTnLst>
                                </p:cTn>
                              </p:par>
                              <p:par>
                                <p:cTn id="36" presetID="42" presetClass="path" presetSubtype="0" accel="50000" decel="50000" fill="hold" nodeType="withEffect">
                                  <p:stCondLst>
                                    <p:cond delay="0"/>
                                  </p:stCondLst>
                                  <p:childTnLst>
                                    <p:animMotion origin="layout" path="M 3.33333E-6 3.7037E-6 L 0.19479 -0.16621 " pathEditMode="relative" rAng="0" ptsTypes="AA">
                                      <p:cBhvr>
                                        <p:cTn id="37" dur="2000" fill="hold"/>
                                        <p:tgtEl>
                                          <p:spTgt spid="19"/>
                                        </p:tgtEl>
                                        <p:attrNameLst>
                                          <p:attrName>ppt_x</p:attrName>
                                          <p:attrName>ppt_y</p:attrName>
                                        </p:attrNameLst>
                                      </p:cBhvr>
                                      <p:rCtr x="9740" y="-831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3766094" y="362594"/>
            <a:ext cx="4683247" cy="751367"/>
            <a:chOff x="871868" y="715523"/>
            <a:chExt cx="3512435" cy="563525"/>
          </a:xfrm>
        </p:grpSpPr>
        <p:sp>
          <p:nvSpPr>
            <p:cNvPr id="3" name="Oval 2"/>
            <p:cNvSpPr/>
            <p:nvPr/>
          </p:nvSpPr>
          <p:spPr>
            <a:xfrm>
              <a:off x="967562" y="715523"/>
              <a:ext cx="627321" cy="563525"/>
            </a:xfrm>
            <a:prstGeom prst="ellipse">
              <a:avLst/>
            </a:prstGeom>
            <a:noFill/>
            <a:ln w="28575">
              <a:solidFill>
                <a:srgbClr val="00518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en-US" sz="3733" kern="0">
                <a:solidFill>
                  <a:srgbClr val="00518E"/>
                </a:solidFill>
                <a:latin typeface="Arial"/>
                <a:sym typeface="Arial"/>
              </a:endParaRPr>
            </a:p>
          </p:txBody>
        </p:sp>
        <p:sp>
          <p:nvSpPr>
            <p:cNvPr id="4" name="TextBox 3"/>
            <p:cNvSpPr txBox="1"/>
            <p:nvPr/>
          </p:nvSpPr>
          <p:spPr>
            <a:xfrm>
              <a:off x="871868" y="715523"/>
              <a:ext cx="818708" cy="500089"/>
            </a:xfrm>
            <a:prstGeom prst="rect">
              <a:avLst/>
            </a:prstGeom>
            <a:noFill/>
          </p:spPr>
          <p:txBody>
            <a:bodyPr wrap="square" rtlCol="0">
              <a:spAutoFit/>
            </a:bodyPr>
            <a:lstStyle/>
            <a:p>
              <a:pPr algn="ctr" defTabSz="1219170">
                <a:buClr>
                  <a:srgbClr val="000000"/>
                </a:buClr>
              </a:pPr>
              <a:r>
                <a:rPr lang="vi-VN" sz="3733" b="1" kern="0">
                  <a:solidFill>
                    <a:srgbClr val="00518E"/>
                  </a:solidFill>
                  <a:latin typeface="Times New Roman" panose="02020603050405020304" pitchFamily="18" charset="0"/>
                  <a:cs typeface="Times New Roman" panose="02020603050405020304" pitchFamily="18" charset="0"/>
                  <a:sym typeface="Arial"/>
                </a:rPr>
                <a:t>III</a:t>
              </a:r>
              <a:endParaRPr lang="en-US" sz="3733" b="1" kern="0" dirty="0">
                <a:solidFill>
                  <a:srgbClr val="00518E"/>
                </a:solidFill>
                <a:latin typeface="Times New Roman" panose="02020603050405020304" pitchFamily="18" charset="0"/>
                <a:cs typeface="Times New Roman" panose="02020603050405020304" pitchFamily="18" charset="0"/>
                <a:sym typeface="Arial"/>
              </a:endParaRPr>
            </a:p>
          </p:txBody>
        </p:sp>
        <p:sp>
          <p:nvSpPr>
            <p:cNvPr id="5" name="TextBox 4"/>
            <p:cNvSpPr txBox="1"/>
            <p:nvPr/>
          </p:nvSpPr>
          <p:spPr>
            <a:xfrm>
              <a:off x="1786270" y="715523"/>
              <a:ext cx="2598033" cy="500089"/>
            </a:xfrm>
            <a:prstGeom prst="rect">
              <a:avLst/>
            </a:prstGeom>
            <a:noFill/>
          </p:spPr>
          <p:txBody>
            <a:bodyPr wrap="square" rtlCol="0">
              <a:spAutoFit/>
            </a:bodyPr>
            <a:lstStyle/>
            <a:p>
              <a:pPr algn="ctr" defTabSz="1219170">
                <a:buClr>
                  <a:srgbClr val="000000"/>
                </a:buClr>
              </a:pPr>
              <a:r>
                <a:rPr lang="en-US" sz="3733" b="1" kern="0" dirty="0">
                  <a:solidFill>
                    <a:srgbClr val="00518E"/>
                  </a:solidFill>
                  <a:latin typeface="Times New Roman" panose="02020603050405020304" pitchFamily="18" charset="0"/>
                  <a:cs typeface="Times New Roman" panose="02020603050405020304" pitchFamily="18" charset="0"/>
                  <a:sym typeface="Arial"/>
                </a:rPr>
                <a:t>LUYỆN TẬP</a:t>
              </a:r>
            </a:p>
          </p:txBody>
        </p:sp>
      </p:grpSp>
      <p:grpSp>
        <p:nvGrpSpPr>
          <p:cNvPr id="9" name="Group 8"/>
          <p:cNvGrpSpPr/>
          <p:nvPr/>
        </p:nvGrpSpPr>
        <p:grpSpPr>
          <a:xfrm>
            <a:off x="620592" y="1227095"/>
            <a:ext cx="10850436" cy="1357045"/>
            <a:chOff x="1342678" y="1267153"/>
            <a:chExt cx="6618070" cy="744279"/>
          </a:xfrm>
        </p:grpSpPr>
        <p:sp>
          <p:nvSpPr>
            <p:cNvPr id="6" name="Rounded Rectangle 5"/>
            <p:cNvSpPr/>
            <p:nvPr/>
          </p:nvSpPr>
          <p:spPr>
            <a:xfrm>
              <a:off x="1342678" y="1267153"/>
              <a:ext cx="6618070" cy="744279"/>
            </a:xfrm>
            <a:prstGeom prst="roundRect">
              <a:avLst/>
            </a:prstGeom>
            <a:solidFill>
              <a:srgbClr val="22B7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1219170">
                <a:lnSpc>
                  <a:spcPct val="150000"/>
                </a:lnSpc>
                <a:defRPr/>
              </a:pPr>
              <a:endParaRPr lang="vi-VN" altLang="vi-VN" sz="3600" dirty="0">
                <a:solidFill>
                  <a:srgbClr val="FFFFFF"/>
                </a:solidFill>
                <a:latin typeface="Times New Roman" panose="02020603050405020304" pitchFamily="18" charset="0"/>
                <a:cs typeface="Times New Roman" panose="02020603050405020304" pitchFamily="18" charset="0"/>
                <a:sym typeface="Arial"/>
              </a:endParaRPr>
            </a:p>
          </p:txBody>
        </p:sp>
        <p:sp>
          <p:nvSpPr>
            <p:cNvPr id="8" name="Rectangle 7"/>
            <p:cNvSpPr/>
            <p:nvPr/>
          </p:nvSpPr>
          <p:spPr>
            <a:xfrm>
              <a:off x="1478867" y="1313206"/>
              <a:ext cx="6188597" cy="379558"/>
            </a:xfrm>
            <a:prstGeom prst="rect">
              <a:avLst/>
            </a:prstGeom>
          </p:spPr>
          <p:txBody>
            <a:bodyPr wrap="square">
              <a:spAutoFit/>
            </a:bodyPr>
            <a:lstStyle/>
            <a:p>
              <a:pPr algn="just">
                <a:lnSpc>
                  <a:spcPct val="115000"/>
                </a:lnSpc>
                <a:spcAft>
                  <a:spcPts val="800"/>
                </a:spcAft>
              </a:pPr>
              <a:endParaRPr lang="en-US" sz="360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p:txBody>
        </p:sp>
      </p:grpSp>
      <p:grpSp>
        <p:nvGrpSpPr>
          <p:cNvPr id="19" name="Group 18"/>
          <p:cNvGrpSpPr/>
          <p:nvPr/>
        </p:nvGrpSpPr>
        <p:grpSpPr>
          <a:xfrm>
            <a:off x="1670341" y="4831010"/>
            <a:ext cx="3926182" cy="1431851"/>
            <a:chOff x="1443738" y="2232837"/>
            <a:chExt cx="2413591" cy="1073889"/>
          </a:xfrm>
          <a:solidFill>
            <a:srgbClr val="DAEF88"/>
          </a:solidFill>
        </p:grpSpPr>
        <p:sp>
          <p:nvSpPr>
            <p:cNvPr id="10" name="Rounded Rectangle 9"/>
            <p:cNvSpPr/>
            <p:nvPr/>
          </p:nvSpPr>
          <p:spPr>
            <a:xfrm>
              <a:off x="1443738" y="2232837"/>
              <a:ext cx="2413591" cy="1073889"/>
            </a:xfrm>
            <a:prstGeom prst="round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en-US" sz="3200" kern="0">
                <a:solidFill>
                  <a:srgbClr val="FFFFFF"/>
                </a:solidFill>
                <a:latin typeface="Arial"/>
                <a:sym typeface="Arial"/>
              </a:endParaRPr>
            </a:p>
          </p:txBody>
        </p:sp>
        <p:sp>
          <p:nvSpPr>
            <p:cNvPr id="14" name="Rectangle 13"/>
            <p:cNvSpPr/>
            <p:nvPr/>
          </p:nvSpPr>
          <p:spPr>
            <a:xfrm>
              <a:off x="1691617" y="2507214"/>
              <a:ext cx="1718794" cy="438582"/>
            </a:xfrm>
            <a:prstGeom prst="rect">
              <a:avLst/>
            </a:prstGeom>
            <a:grpFill/>
          </p:spPr>
          <p:txBody>
            <a:bodyPr wrap="none">
              <a:spAutoFit/>
            </a:bodyPr>
            <a:lstStyle/>
            <a:p>
              <a:r>
                <a:rPr lang="en-US" sz="320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B. 20 dao động.</a:t>
              </a:r>
              <a:endParaRPr lang="en-US" sz="3200">
                <a:solidFill>
                  <a:srgbClr val="C00000"/>
                </a:solidFill>
                <a:effectLst/>
                <a:latin typeface="Calibri" panose="020F0502020204030204" pitchFamily="34" charset="0"/>
                <a:ea typeface="Calibri" panose="020F0502020204030204" pitchFamily="34" charset="0"/>
                <a:cs typeface="Times New Roman" panose="02020603050405020304" pitchFamily="18" charset="0"/>
              </a:endParaRPr>
            </a:p>
          </p:txBody>
        </p:sp>
      </p:grpSp>
      <p:grpSp>
        <p:nvGrpSpPr>
          <p:cNvPr id="20" name="Group 19"/>
          <p:cNvGrpSpPr/>
          <p:nvPr/>
        </p:nvGrpSpPr>
        <p:grpSpPr>
          <a:xfrm>
            <a:off x="6744228" y="2961907"/>
            <a:ext cx="3926182" cy="1489555"/>
            <a:chOff x="1325381" y="3670794"/>
            <a:chExt cx="2413591" cy="1073889"/>
          </a:xfrm>
          <a:solidFill>
            <a:srgbClr val="C00000"/>
          </a:solidFill>
        </p:grpSpPr>
        <p:sp>
          <p:nvSpPr>
            <p:cNvPr id="11" name="Rounded Rectangle 10"/>
            <p:cNvSpPr/>
            <p:nvPr/>
          </p:nvSpPr>
          <p:spPr>
            <a:xfrm>
              <a:off x="1325381" y="3670794"/>
              <a:ext cx="2413591" cy="1073889"/>
            </a:xfrm>
            <a:prstGeom prst="round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en-US" sz="3200" kern="0">
                <a:solidFill>
                  <a:schemeClr val="bg1"/>
                </a:solidFill>
                <a:latin typeface="Arial"/>
                <a:sym typeface="Arial"/>
              </a:endParaRPr>
            </a:p>
          </p:txBody>
        </p:sp>
        <p:sp>
          <p:nvSpPr>
            <p:cNvPr id="15" name="Rectangle 14"/>
            <p:cNvSpPr/>
            <p:nvPr/>
          </p:nvSpPr>
          <p:spPr>
            <a:xfrm>
              <a:off x="1432177" y="3940322"/>
              <a:ext cx="2195232" cy="776616"/>
            </a:xfrm>
            <a:prstGeom prst="rect">
              <a:avLst/>
            </a:prstGeom>
            <a:grpFill/>
          </p:spPr>
          <p:txBody>
            <a:bodyPr wrap="square">
              <a:spAutoFit/>
            </a:bodyPr>
            <a:lstStyle/>
            <a:p>
              <a:pPr defTabSz="1219170">
                <a:buClr>
                  <a:srgbClr val="000000"/>
                </a:buClr>
              </a:pPr>
              <a:r>
                <a:rPr lang="en-US" altLang="vi-VN" sz="3200">
                  <a:solidFill>
                    <a:schemeClr val="bg1"/>
                  </a:solidFill>
                  <a:latin typeface="Times New Roman" panose="02020603050405020304" pitchFamily="18" charset="0"/>
                  <a:ea typeface="Calibri" panose="020F0502020204030204" pitchFamily="34" charset="0"/>
                  <a:cs typeface="Times New Roman" panose="02020603050405020304" pitchFamily="18" charset="0"/>
                  <a:sym typeface="Arial"/>
                </a:rPr>
                <a:t> </a:t>
              </a:r>
              <a:r>
                <a:rPr lang="en-US" sz="320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C. 2400 dao động.	</a:t>
              </a:r>
              <a:endParaRPr lang="en-US" sz="3200" kern="0" dirty="0">
                <a:solidFill>
                  <a:schemeClr val="bg1"/>
                </a:solidFill>
                <a:latin typeface="Arial"/>
                <a:cs typeface="Arial"/>
                <a:sym typeface="Arial"/>
              </a:endParaRPr>
            </a:p>
          </p:txBody>
        </p:sp>
      </p:grpSp>
      <p:grpSp>
        <p:nvGrpSpPr>
          <p:cNvPr id="21" name="Group 20"/>
          <p:cNvGrpSpPr/>
          <p:nvPr/>
        </p:nvGrpSpPr>
        <p:grpSpPr>
          <a:xfrm>
            <a:off x="1670341" y="2948799"/>
            <a:ext cx="3926182" cy="1489555"/>
            <a:chOff x="4870391" y="2253829"/>
            <a:chExt cx="2413591" cy="1083722"/>
          </a:xfrm>
        </p:grpSpPr>
        <p:sp>
          <p:nvSpPr>
            <p:cNvPr id="12" name="Rounded Rectangle 11"/>
            <p:cNvSpPr/>
            <p:nvPr/>
          </p:nvSpPr>
          <p:spPr>
            <a:xfrm>
              <a:off x="4870391" y="2253829"/>
              <a:ext cx="2413591" cy="1083722"/>
            </a:xfrm>
            <a:prstGeom prst="roundRect">
              <a:avLst/>
            </a:prstGeom>
            <a:solidFill>
              <a:srgbClr val="EB22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 </a:t>
              </a:r>
              <a:r>
                <a:rPr lang="en-US" sz="3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2000 dao </a:t>
              </a:r>
              <a:r>
                <a:rPr lang="vi-VN" sz="3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động</a:t>
              </a:r>
              <a:endParaRPr lang="en-US" sz="3200">
                <a:latin typeface="Times New Roman" panose="02020603050405020304" pitchFamily="18" charset="0"/>
                <a:cs typeface="Times New Roman" panose="02020603050405020304" pitchFamily="18" charset="0"/>
              </a:endParaRPr>
            </a:p>
          </p:txBody>
        </p:sp>
        <p:sp>
          <p:nvSpPr>
            <p:cNvPr id="16" name="Rectangle 15"/>
            <p:cNvSpPr/>
            <p:nvPr/>
          </p:nvSpPr>
          <p:spPr>
            <a:xfrm>
              <a:off x="5333753" y="2436123"/>
              <a:ext cx="215444" cy="438581"/>
            </a:xfrm>
            <a:prstGeom prst="rect">
              <a:avLst/>
            </a:prstGeom>
          </p:spPr>
          <p:txBody>
            <a:bodyPr wrap="none">
              <a:spAutoFit/>
            </a:bodyPr>
            <a:lstStyle/>
            <a:p>
              <a:pPr defTabSz="1219170">
                <a:buClr>
                  <a:srgbClr val="000000"/>
                </a:buClr>
              </a:pPr>
              <a:r>
                <a:rPr lang="en-US" altLang="vi-VN" sz="3200">
                  <a:solidFill>
                    <a:srgbClr val="FFFFFF"/>
                  </a:solidFill>
                  <a:latin typeface="Times New Roman" panose="02020603050405020304" pitchFamily="18" charset="0"/>
                  <a:ea typeface="Calibri" panose="020F0502020204030204" pitchFamily="34" charset="0"/>
                  <a:cs typeface="Times New Roman" panose="02020603050405020304" pitchFamily="18" charset="0"/>
                  <a:sym typeface="Arial"/>
                </a:rPr>
                <a:t> </a:t>
              </a:r>
              <a:endParaRPr lang="en-US" sz="3200" kern="0" dirty="0">
                <a:solidFill>
                  <a:srgbClr val="FFFFFF"/>
                </a:solidFill>
                <a:latin typeface="Arial"/>
                <a:cs typeface="Arial"/>
                <a:sym typeface="Arial"/>
              </a:endParaRPr>
            </a:p>
          </p:txBody>
        </p:sp>
      </p:grpSp>
      <p:grpSp>
        <p:nvGrpSpPr>
          <p:cNvPr id="22" name="Group 21"/>
          <p:cNvGrpSpPr/>
          <p:nvPr/>
        </p:nvGrpSpPr>
        <p:grpSpPr>
          <a:xfrm>
            <a:off x="6794579" y="4773306"/>
            <a:ext cx="3875832" cy="1489555"/>
            <a:chOff x="4943847" y="3599585"/>
            <a:chExt cx="2413591" cy="1073889"/>
          </a:xfrm>
        </p:grpSpPr>
        <p:sp>
          <p:nvSpPr>
            <p:cNvPr id="13" name="Rounded Rectangle 12"/>
            <p:cNvSpPr/>
            <p:nvPr/>
          </p:nvSpPr>
          <p:spPr>
            <a:xfrm>
              <a:off x="4943847" y="3599585"/>
              <a:ext cx="2413591" cy="1073889"/>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en-US" sz="3200" kern="0">
                <a:solidFill>
                  <a:schemeClr val="bg1"/>
                </a:solidFill>
                <a:latin typeface="Arial"/>
                <a:sym typeface="Arial"/>
              </a:endParaRPr>
            </a:p>
          </p:txBody>
        </p:sp>
        <p:sp>
          <p:nvSpPr>
            <p:cNvPr id="18" name="Rectangle 17"/>
            <p:cNvSpPr/>
            <p:nvPr/>
          </p:nvSpPr>
          <p:spPr>
            <a:xfrm>
              <a:off x="5020676" y="3904935"/>
              <a:ext cx="1818985" cy="421591"/>
            </a:xfrm>
            <a:prstGeom prst="rect">
              <a:avLst/>
            </a:prstGeom>
          </p:spPr>
          <p:txBody>
            <a:bodyPr wrap="none">
              <a:spAutoFit/>
            </a:bodyPr>
            <a:lstStyle/>
            <a:p>
              <a:pPr defTabSz="1219170">
                <a:buClr>
                  <a:srgbClr val="000000"/>
                </a:buClr>
              </a:pPr>
              <a:r>
                <a:rPr lang="en-US" altLang="vi-VN" sz="3200">
                  <a:solidFill>
                    <a:schemeClr val="bg1"/>
                  </a:solidFill>
                  <a:latin typeface="Times New Roman" panose="02020603050405020304" pitchFamily="18" charset="0"/>
                  <a:ea typeface="Calibri" panose="020F0502020204030204" pitchFamily="34" charset="0"/>
                  <a:cs typeface="Times New Roman" panose="02020603050405020304" pitchFamily="18" charset="0"/>
                  <a:sym typeface="Arial"/>
                </a:rPr>
                <a:t> </a:t>
              </a:r>
              <a:r>
                <a:rPr lang="en-US" sz="3200">
                  <a:solidFill>
                    <a:schemeClr val="bg1"/>
                  </a:solidFill>
                  <a:effectLst/>
                  <a:latin typeface="Times New Roman" panose="02020603050405020304" pitchFamily="18" charset="0"/>
                  <a:ea typeface="Calibri" panose="020F0502020204030204" pitchFamily="34" charset="0"/>
                </a:rPr>
                <a:t>D. 40 dao động.</a:t>
              </a:r>
              <a:endParaRPr lang="en-US" sz="3200" kern="0" dirty="0">
                <a:solidFill>
                  <a:schemeClr val="bg1"/>
                </a:solidFill>
                <a:latin typeface="Arial"/>
                <a:cs typeface="Arial"/>
                <a:sym typeface="Arial"/>
              </a:endParaRPr>
            </a:p>
          </p:txBody>
        </p:sp>
      </p:grpSp>
      <p:sp>
        <p:nvSpPr>
          <p:cNvPr id="17" name="Rectangle 2">
            <a:extLst>
              <a:ext uri="{FF2B5EF4-FFF2-40B4-BE49-F238E27FC236}">
                <a16:creationId xmlns:a16="http://schemas.microsoft.com/office/drawing/2014/main" id="{33557E65-8595-406C-9E1A-98B3EC7A8584}"/>
              </a:ext>
            </a:extLst>
          </p:cNvPr>
          <p:cNvSpPr>
            <a:spLocks noChangeArrowheads="1"/>
          </p:cNvSpPr>
          <p:nvPr/>
        </p:nvSpPr>
        <p:spPr bwMode="auto">
          <a:xfrm>
            <a:off x="972655" y="1183614"/>
            <a:ext cx="10375469" cy="13261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1609725" algn="l"/>
              </a:tabLst>
              <a:defRPr>
                <a:solidFill>
                  <a:schemeClr val="tx1"/>
                </a:solidFill>
                <a:latin typeface="Arial" panose="020B0604020202020204" pitchFamily="34" charset="0"/>
              </a:defRPr>
            </a:lvl1pPr>
            <a:lvl2pPr eaLnBrk="0" fontAlgn="base" hangingPunct="0">
              <a:spcBef>
                <a:spcPct val="0"/>
              </a:spcBef>
              <a:spcAft>
                <a:spcPct val="0"/>
              </a:spcAft>
              <a:tabLst>
                <a:tab pos="1609725" algn="l"/>
              </a:tabLst>
              <a:defRPr>
                <a:solidFill>
                  <a:schemeClr val="tx1"/>
                </a:solidFill>
                <a:latin typeface="Arial" panose="020B0604020202020204" pitchFamily="34" charset="0"/>
              </a:defRPr>
            </a:lvl2pPr>
            <a:lvl3pPr eaLnBrk="0" fontAlgn="base" hangingPunct="0">
              <a:spcBef>
                <a:spcPct val="0"/>
              </a:spcBef>
              <a:spcAft>
                <a:spcPct val="0"/>
              </a:spcAft>
              <a:tabLst>
                <a:tab pos="1609725" algn="l"/>
              </a:tabLst>
              <a:defRPr>
                <a:solidFill>
                  <a:schemeClr val="tx1"/>
                </a:solidFill>
                <a:latin typeface="Arial" panose="020B0604020202020204" pitchFamily="34" charset="0"/>
              </a:defRPr>
            </a:lvl3pPr>
            <a:lvl4pPr eaLnBrk="0" fontAlgn="base" hangingPunct="0">
              <a:spcBef>
                <a:spcPct val="0"/>
              </a:spcBef>
              <a:spcAft>
                <a:spcPct val="0"/>
              </a:spcAft>
              <a:tabLst>
                <a:tab pos="1609725" algn="l"/>
              </a:tabLst>
              <a:defRPr>
                <a:solidFill>
                  <a:schemeClr val="tx1"/>
                </a:solidFill>
                <a:latin typeface="Arial" panose="020B0604020202020204" pitchFamily="34" charset="0"/>
              </a:defRPr>
            </a:lvl4pPr>
            <a:lvl5pPr eaLnBrk="0" fontAlgn="base" hangingPunct="0">
              <a:spcBef>
                <a:spcPct val="0"/>
              </a:spcBef>
              <a:spcAft>
                <a:spcPct val="0"/>
              </a:spcAft>
              <a:tabLst>
                <a:tab pos="1609725" algn="l"/>
              </a:tabLst>
              <a:defRPr>
                <a:solidFill>
                  <a:schemeClr val="tx1"/>
                </a:solidFill>
                <a:latin typeface="Arial" panose="020B0604020202020204" pitchFamily="34" charset="0"/>
              </a:defRPr>
            </a:lvl5pPr>
            <a:lvl6pPr eaLnBrk="0" fontAlgn="base" hangingPunct="0">
              <a:spcBef>
                <a:spcPct val="0"/>
              </a:spcBef>
              <a:spcAft>
                <a:spcPct val="0"/>
              </a:spcAft>
              <a:tabLst>
                <a:tab pos="1609725" algn="l"/>
              </a:tabLst>
              <a:defRPr>
                <a:solidFill>
                  <a:schemeClr val="tx1"/>
                </a:solidFill>
                <a:latin typeface="Arial" panose="020B0604020202020204" pitchFamily="34" charset="0"/>
              </a:defRPr>
            </a:lvl6pPr>
            <a:lvl7pPr eaLnBrk="0" fontAlgn="base" hangingPunct="0">
              <a:spcBef>
                <a:spcPct val="0"/>
              </a:spcBef>
              <a:spcAft>
                <a:spcPct val="0"/>
              </a:spcAft>
              <a:tabLst>
                <a:tab pos="1609725" algn="l"/>
              </a:tabLst>
              <a:defRPr>
                <a:solidFill>
                  <a:schemeClr val="tx1"/>
                </a:solidFill>
                <a:latin typeface="Arial" panose="020B0604020202020204" pitchFamily="34" charset="0"/>
              </a:defRPr>
            </a:lvl7pPr>
            <a:lvl8pPr eaLnBrk="0" fontAlgn="base" hangingPunct="0">
              <a:spcBef>
                <a:spcPct val="0"/>
              </a:spcBef>
              <a:spcAft>
                <a:spcPct val="0"/>
              </a:spcAft>
              <a:tabLst>
                <a:tab pos="1609725" algn="l"/>
              </a:tabLst>
              <a:defRPr>
                <a:solidFill>
                  <a:schemeClr val="tx1"/>
                </a:solidFill>
                <a:latin typeface="Arial" panose="020B0604020202020204" pitchFamily="34" charset="0"/>
              </a:defRPr>
            </a:lvl8pPr>
            <a:lvl9pPr eaLnBrk="0" fontAlgn="base" hangingPunct="0">
              <a:spcBef>
                <a:spcPct val="0"/>
              </a:spcBef>
              <a:spcAft>
                <a:spcPct val="0"/>
              </a:spcAft>
              <a:tabLst>
                <a:tab pos="1609725" algn="l"/>
              </a:tabLst>
              <a:defRPr>
                <a:solidFill>
                  <a:schemeClr val="tx1"/>
                </a:solidFill>
                <a:latin typeface="Arial" panose="020B0604020202020204" pitchFamily="34" charset="0"/>
              </a:defRPr>
            </a:lvl9pPr>
          </a:lstStyle>
          <a:p>
            <a:pPr algn="just">
              <a:lnSpc>
                <a:spcPct val="115000"/>
              </a:lnSpc>
              <a:spcAft>
                <a:spcPts val="800"/>
              </a:spcAft>
            </a:pPr>
            <a:r>
              <a:rPr lang="en-US" sz="3600" b="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Câu 9.</a:t>
            </a:r>
            <a:r>
              <a:rPr lang="en-US" sz="360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Một vật thực hiện dao động với tần số 20Hz. Trong 2 phút vật thực hiện được</a:t>
            </a:r>
            <a:endParaRPr lang="en-US" sz="360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015836078"/>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circle(in)">
                                      <p:cBhvr>
                                        <p:cTn id="7" dur="1000"/>
                                        <p:tgtEl>
                                          <p:spTgt spid="21"/>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19"/>
                                        </p:tgtEl>
                                        <p:attrNameLst>
                                          <p:attrName>style.visibility</p:attrName>
                                        </p:attrNameLst>
                                      </p:cBhvr>
                                      <p:to>
                                        <p:strVal val="visible"/>
                                      </p:to>
                                    </p:set>
                                    <p:animEffect transition="in" filter="circle(in)">
                                      <p:cBhvr>
                                        <p:cTn id="12" dur="1000"/>
                                        <p:tgtEl>
                                          <p:spTgt spid="19"/>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nodeType="clickEffect">
                                  <p:stCondLst>
                                    <p:cond delay="0"/>
                                  </p:stCondLst>
                                  <p:childTnLst>
                                    <p:set>
                                      <p:cBhvr>
                                        <p:cTn id="16" dur="1" fill="hold">
                                          <p:stCondLst>
                                            <p:cond delay="0"/>
                                          </p:stCondLst>
                                        </p:cTn>
                                        <p:tgtEl>
                                          <p:spTgt spid="20"/>
                                        </p:tgtEl>
                                        <p:attrNameLst>
                                          <p:attrName>style.visibility</p:attrName>
                                        </p:attrNameLst>
                                      </p:cBhvr>
                                      <p:to>
                                        <p:strVal val="visible"/>
                                      </p:to>
                                    </p:set>
                                    <p:animEffect transition="in" filter="circle(in)">
                                      <p:cBhvr>
                                        <p:cTn id="17" dur="1000"/>
                                        <p:tgtEl>
                                          <p:spTgt spid="20"/>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nodeType="clickEffect">
                                  <p:stCondLst>
                                    <p:cond delay="0"/>
                                  </p:stCondLst>
                                  <p:childTnLst>
                                    <p:set>
                                      <p:cBhvr>
                                        <p:cTn id="21" dur="1" fill="hold">
                                          <p:stCondLst>
                                            <p:cond delay="0"/>
                                          </p:stCondLst>
                                        </p:cTn>
                                        <p:tgtEl>
                                          <p:spTgt spid="22"/>
                                        </p:tgtEl>
                                        <p:attrNameLst>
                                          <p:attrName>style.visibility</p:attrName>
                                        </p:attrNameLst>
                                      </p:cBhvr>
                                      <p:to>
                                        <p:strVal val="visible"/>
                                      </p:to>
                                    </p:set>
                                    <p:animEffect transition="in" filter="circle(in)">
                                      <p:cBhvr>
                                        <p:cTn id="22" dur="1000"/>
                                        <p:tgtEl>
                                          <p:spTgt spid="22"/>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xit" presetSubtype="4" fill="hold" nodeType="clickEffect">
                                  <p:stCondLst>
                                    <p:cond delay="0"/>
                                  </p:stCondLst>
                                  <p:childTnLst>
                                    <p:animEffect transition="out" filter="wipe(down)">
                                      <p:cBhvr>
                                        <p:cTn id="26" dur="500"/>
                                        <p:tgtEl>
                                          <p:spTgt spid="21"/>
                                        </p:tgtEl>
                                      </p:cBhvr>
                                    </p:animEffect>
                                    <p:set>
                                      <p:cBhvr>
                                        <p:cTn id="27" dur="1" fill="hold">
                                          <p:stCondLst>
                                            <p:cond delay="499"/>
                                          </p:stCondLst>
                                        </p:cTn>
                                        <p:tgtEl>
                                          <p:spTgt spid="21"/>
                                        </p:tgtEl>
                                        <p:attrNameLst>
                                          <p:attrName>style.visibility</p:attrName>
                                        </p:attrNameLst>
                                      </p:cBhvr>
                                      <p:to>
                                        <p:strVal val="hidden"/>
                                      </p:to>
                                    </p:set>
                                  </p:childTnLst>
                                </p:cTn>
                              </p:par>
                              <p:par>
                                <p:cTn id="28" presetID="3" presetClass="exit" presetSubtype="10" fill="hold" nodeType="withEffect">
                                  <p:stCondLst>
                                    <p:cond delay="0"/>
                                  </p:stCondLst>
                                  <p:childTnLst>
                                    <p:animEffect transition="out" filter="blinds(horizontal)">
                                      <p:cBhvr>
                                        <p:cTn id="29" dur="500"/>
                                        <p:tgtEl>
                                          <p:spTgt spid="22"/>
                                        </p:tgtEl>
                                      </p:cBhvr>
                                    </p:animEffect>
                                    <p:set>
                                      <p:cBhvr>
                                        <p:cTn id="30" dur="1" fill="hold">
                                          <p:stCondLst>
                                            <p:cond delay="499"/>
                                          </p:stCondLst>
                                        </p:cTn>
                                        <p:tgtEl>
                                          <p:spTgt spid="22"/>
                                        </p:tgtEl>
                                        <p:attrNameLst>
                                          <p:attrName>style.visibility</p:attrName>
                                        </p:attrNameLst>
                                      </p:cBhvr>
                                      <p:to>
                                        <p:strVal val="hidden"/>
                                      </p:to>
                                    </p:set>
                                  </p:childTnLst>
                                </p:cTn>
                              </p:par>
                              <p:par>
                                <p:cTn id="31" presetID="3" presetClass="exit" presetSubtype="10" fill="hold" nodeType="withEffect">
                                  <p:stCondLst>
                                    <p:cond delay="0"/>
                                  </p:stCondLst>
                                  <p:childTnLst>
                                    <p:animEffect transition="out" filter="blinds(horizontal)">
                                      <p:cBhvr>
                                        <p:cTn id="32" dur="500"/>
                                        <p:tgtEl>
                                          <p:spTgt spid="19"/>
                                        </p:tgtEl>
                                      </p:cBhvr>
                                    </p:animEffect>
                                    <p:set>
                                      <p:cBhvr>
                                        <p:cTn id="33" dur="1" fill="hold">
                                          <p:stCondLst>
                                            <p:cond delay="499"/>
                                          </p:stCondLst>
                                        </p:cTn>
                                        <p:tgtEl>
                                          <p:spTgt spid="19"/>
                                        </p:tgtEl>
                                        <p:attrNameLst>
                                          <p:attrName>style.visibility</p:attrName>
                                        </p:attrNameLst>
                                      </p:cBhvr>
                                      <p:to>
                                        <p:strVal val="hidden"/>
                                      </p:to>
                                    </p:set>
                                  </p:childTnLst>
                                </p:cTn>
                              </p:par>
                              <p:par>
                                <p:cTn id="34" presetID="42" presetClass="path" presetSubtype="0" accel="50000" decel="50000" fill="hold" nodeType="withEffect">
                                  <p:stCondLst>
                                    <p:cond delay="0"/>
                                  </p:stCondLst>
                                  <p:childTnLst>
                                    <p:animMotion origin="layout" path="M -2.70833E-6 7.40741E-7 L -0.24088 0.16319 " pathEditMode="relative" rAng="0" ptsTypes="AA">
                                      <p:cBhvr>
                                        <p:cTn id="35" dur="2000" fill="hold"/>
                                        <p:tgtEl>
                                          <p:spTgt spid="20"/>
                                        </p:tgtEl>
                                        <p:attrNameLst>
                                          <p:attrName>ppt_x</p:attrName>
                                          <p:attrName>ppt_y</p:attrName>
                                        </p:attrNameLst>
                                      </p:cBhvr>
                                      <p:rCtr x="-12044" y="8148"/>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3754375" y="167527"/>
            <a:ext cx="4683247" cy="751367"/>
            <a:chOff x="871868" y="715523"/>
            <a:chExt cx="3512435" cy="563525"/>
          </a:xfrm>
        </p:grpSpPr>
        <p:sp>
          <p:nvSpPr>
            <p:cNvPr id="3" name="Oval 2"/>
            <p:cNvSpPr/>
            <p:nvPr/>
          </p:nvSpPr>
          <p:spPr>
            <a:xfrm>
              <a:off x="967562" y="715523"/>
              <a:ext cx="627321" cy="563525"/>
            </a:xfrm>
            <a:prstGeom prst="ellipse">
              <a:avLst/>
            </a:prstGeom>
            <a:noFill/>
            <a:ln w="28575">
              <a:solidFill>
                <a:srgbClr val="00518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en-US" sz="3733" kern="0">
                <a:solidFill>
                  <a:srgbClr val="00518E"/>
                </a:solidFill>
                <a:latin typeface="Arial"/>
                <a:sym typeface="Arial"/>
              </a:endParaRPr>
            </a:p>
          </p:txBody>
        </p:sp>
        <p:sp>
          <p:nvSpPr>
            <p:cNvPr id="4" name="TextBox 3"/>
            <p:cNvSpPr txBox="1"/>
            <p:nvPr/>
          </p:nvSpPr>
          <p:spPr>
            <a:xfrm>
              <a:off x="871868" y="715523"/>
              <a:ext cx="818708" cy="500089"/>
            </a:xfrm>
            <a:prstGeom prst="rect">
              <a:avLst/>
            </a:prstGeom>
            <a:noFill/>
          </p:spPr>
          <p:txBody>
            <a:bodyPr wrap="square" rtlCol="0">
              <a:spAutoFit/>
            </a:bodyPr>
            <a:lstStyle/>
            <a:p>
              <a:pPr algn="ctr" defTabSz="1219170">
                <a:buClr>
                  <a:srgbClr val="000000"/>
                </a:buClr>
              </a:pPr>
              <a:r>
                <a:rPr lang="vi-VN" sz="3733" b="1" kern="0">
                  <a:solidFill>
                    <a:srgbClr val="00518E"/>
                  </a:solidFill>
                  <a:latin typeface="Times New Roman" panose="02020603050405020304" pitchFamily="18" charset="0"/>
                  <a:cs typeface="Times New Roman" panose="02020603050405020304" pitchFamily="18" charset="0"/>
                  <a:sym typeface="Arial"/>
                </a:rPr>
                <a:t>III</a:t>
              </a:r>
              <a:endParaRPr lang="en-US" sz="3733" b="1" kern="0" dirty="0">
                <a:solidFill>
                  <a:srgbClr val="00518E"/>
                </a:solidFill>
                <a:latin typeface="Times New Roman" panose="02020603050405020304" pitchFamily="18" charset="0"/>
                <a:cs typeface="Times New Roman" panose="02020603050405020304" pitchFamily="18" charset="0"/>
                <a:sym typeface="Arial"/>
              </a:endParaRPr>
            </a:p>
          </p:txBody>
        </p:sp>
        <p:sp>
          <p:nvSpPr>
            <p:cNvPr id="5" name="TextBox 4"/>
            <p:cNvSpPr txBox="1"/>
            <p:nvPr/>
          </p:nvSpPr>
          <p:spPr>
            <a:xfrm>
              <a:off x="1786270" y="715523"/>
              <a:ext cx="2598033" cy="500089"/>
            </a:xfrm>
            <a:prstGeom prst="rect">
              <a:avLst/>
            </a:prstGeom>
            <a:noFill/>
          </p:spPr>
          <p:txBody>
            <a:bodyPr wrap="square" rtlCol="0">
              <a:spAutoFit/>
            </a:bodyPr>
            <a:lstStyle/>
            <a:p>
              <a:pPr algn="ctr" defTabSz="1219170">
                <a:buClr>
                  <a:srgbClr val="000000"/>
                </a:buClr>
              </a:pPr>
              <a:r>
                <a:rPr lang="en-US" sz="3733" b="1" kern="0" dirty="0">
                  <a:solidFill>
                    <a:srgbClr val="00518E"/>
                  </a:solidFill>
                  <a:latin typeface="Times New Roman" panose="02020603050405020304" pitchFamily="18" charset="0"/>
                  <a:cs typeface="Times New Roman" panose="02020603050405020304" pitchFamily="18" charset="0"/>
                  <a:sym typeface="Arial"/>
                </a:rPr>
                <a:t>LUYỆN TẬP</a:t>
              </a:r>
            </a:p>
          </p:txBody>
        </p:sp>
      </p:grpSp>
      <p:grpSp>
        <p:nvGrpSpPr>
          <p:cNvPr id="9" name="Group 8"/>
          <p:cNvGrpSpPr/>
          <p:nvPr/>
        </p:nvGrpSpPr>
        <p:grpSpPr>
          <a:xfrm>
            <a:off x="768976" y="918894"/>
            <a:ext cx="10654045" cy="1442084"/>
            <a:chOff x="1154226" y="1181199"/>
            <a:chExt cx="6075612" cy="1081563"/>
          </a:xfrm>
        </p:grpSpPr>
        <p:sp>
          <p:nvSpPr>
            <p:cNvPr id="6" name="Rounded Rectangle 5"/>
            <p:cNvSpPr/>
            <p:nvPr/>
          </p:nvSpPr>
          <p:spPr>
            <a:xfrm>
              <a:off x="1154226" y="1181199"/>
              <a:ext cx="5975498" cy="744279"/>
            </a:xfrm>
            <a:prstGeom prst="roundRect">
              <a:avLst/>
            </a:prstGeom>
            <a:solidFill>
              <a:srgbClr val="22B7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1219170">
                <a:lnSpc>
                  <a:spcPct val="150000"/>
                </a:lnSpc>
                <a:defRPr/>
              </a:pPr>
              <a:endParaRPr lang="vi-VN" altLang="vi-VN" sz="3733" dirty="0">
                <a:solidFill>
                  <a:srgbClr val="FFFFFF"/>
                </a:solidFill>
                <a:latin typeface="Times New Roman" panose="02020603050405020304" pitchFamily="18" charset="0"/>
                <a:cs typeface="Times New Roman" panose="02020603050405020304" pitchFamily="18" charset="0"/>
                <a:sym typeface="Arial"/>
              </a:endParaRPr>
            </a:p>
          </p:txBody>
        </p:sp>
        <p:sp>
          <p:nvSpPr>
            <p:cNvPr id="8" name="Rectangle 7"/>
            <p:cNvSpPr/>
            <p:nvPr/>
          </p:nvSpPr>
          <p:spPr>
            <a:xfrm>
              <a:off x="1325574" y="1268114"/>
              <a:ext cx="5904264" cy="994648"/>
            </a:xfrm>
            <a:prstGeom prst="rect">
              <a:avLst/>
            </a:prstGeom>
          </p:spPr>
          <p:txBody>
            <a:bodyPr wrap="square">
              <a:spAutoFit/>
            </a:bodyPr>
            <a:lstStyle/>
            <a:p>
              <a:pPr algn="just">
                <a:lnSpc>
                  <a:spcPct val="115000"/>
                </a:lnSpc>
                <a:spcAft>
                  <a:spcPts val="800"/>
                </a:spcAft>
              </a:pPr>
              <a:r>
                <a:rPr lang="en-US" sz="3600" b="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Câu 10.</a:t>
              </a:r>
              <a:r>
                <a:rPr lang="en-US" sz="360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Vật nào sau đây phát ra âm nghe trầm nhất?</a:t>
              </a:r>
              <a:endParaRPr lang="en-US" sz="360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p:txBody>
        </p:sp>
      </p:grpSp>
      <p:grpSp>
        <p:nvGrpSpPr>
          <p:cNvPr id="19" name="Group 18"/>
          <p:cNvGrpSpPr/>
          <p:nvPr/>
        </p:nvGrpSpPr>
        <p:grpSpPr>
          <a:xfrm>
            <a:off x="2484815" y="1995847"/>
            <a:ext cx="7571976" cy="992372"/>
            <a:chOff x="1442157" y="2143571"/>
            <a:chExt cx="2451033" cy="579356"/>
          </a:xfrm>
        </p:grpSpPr>
        <p:sp>
          <p:nvSpPr>
            <p:cNvPr id="10" name="Rounded Rectangle 9"/>
            <p:cNvSpPr/>
            <p:nvPr/>
          </p:nvSpPr>
          <p:spPr>
            <a:xfrm>
              <a:off x="1442157" y="2143571"/>
              <a:ext cx="2413591" cy="579356"/>
            </a:xfrm>
            <a:prstGeom prst="round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1219170">
                <a:buClr>
                  <a:srgbClr val="000000"/>
                </a:buClr>
              </a:pPr>
              <a:endParaRPr lang="en-US" sz="3200" kern="0">
                <a:solidFill>
                  <a:srgbClr val="FFFFFF"/>
                </a:solidFill>
                <a:latin typeface="Arial"/>
                <a:sym typeface="Arial"/>
              </a:endParaRPr>
            </a:p>
          </p:txBody>
        </p:sp>
        <p:sp>
          <p:nvSpPr>
            <p:cNvPr id="14" name="Rectangle 13"/>
            <p:cNvSpPr/>
            <p:nvPr/>
          </p:nvSpPr>
          <p:spPr>
            <a:xfrm>
              <a:off x="1523389" y="2187647"/>
              <a:ext cx="2369801" cy="363596"/>
            </a:xfrm>
            <a:prstGeom prst="rect">
              <a:avLst/>
            </a:prstGeom>
          </p:spPr>
          <p:txBody>
            <a:bodyPr wrap="square">
              <a:spAutoFit/>
            </a:bodyPr>
            <a:lstStyle/>
            <a:p>
              <a:pPr>
                <a:lnSpc>
                  <a:spcPct val="115000"/>
                </a:lnSpc>
                <a:spcAft>
                  <a:spcPts val="800"/>
                </a:spcAft>
              </a:pPr>
              <a:r>
                <a:rPr lang="en-US" sz="3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 Vật dao động 160 lần trong 0,5 giây.</a:t>
              </a:r>
              <a:endParaRPr lang="en-US" sz="3200">
                <a:effectLst/>
                <a:latin typeface="Calibri" panose="020F0502020204030204" pitchFamily="34" charset="0"/>
                <a:ea typeface="Calibri" panose="020F0502020204030204" pitchFamily="34" charset="0"/>
                <a:cs typeface="Times New Roman" panose="02020603050405020304" pitchFamily="18" charset="0"/>
              </a:endParaRPr>
            </a:p>
          </p:txBody>
        </p:sp>
      </p:grpSp>
      <p:grpSp>
        <p:nvGrpSpPr>
          <p:cNvPr id="20" name="Group 19"/>
          <p:cNvGrpSpPr/>
          <p:nvPr/>
        </p:nvGrpSpPr>
        <p:grpSpPr>
          <a:xfrm>
            <a:off x="2445030" y="3063717"/>
            <a:ext cx="7456304" cy="992373"/>
            <a:chOff x="1403497" y="3629246"/>
            <a:chExt cx="2413591" cy="1073889"/>
          </a:xfrm>
        </p:grpSpPr>
        <p:sp>
          <p:nvSpPr>
            <p:cNvPr id="11" name="Rounded Rectangle 10"/>
            <p:cNvSpPr/>
            <p:nvPr/>
          </p:nvSpPr>
          <p:spPr>
            <a:xfrm>
              <a:off x="1403497" y="3629246"/>
              <a:ext cx="2413591" cy="1073889"/>
            </a:xfrm>
            <a:prstGeom prst="roundRect">
              <a:avLst/>
            </a:prstGeom>
            <a:solidFill>
              <a:srgbClr val="DAEF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1219170">
                <a:buClr>
                  <a:srgbClr val="000000"/>
                </a:buClr>
              </a:pPr>
              <a:endParaRPr lang="en-US" sz="3200" kern="0">
                <a:solidFill>
                  <a:srgbClr val="FFFFFF"/>
                </a:solidFill>
                <a:latin typeface="Arial"/>
                <a:sym typeface="Arial"/>
              </a:endParaRPr>
            </a:p>
          </p:txBody>
        </p:sp>
        <p:sp>
          <p:nvSpPr>
            <p:cNvPr id="15" name="Rectangle 14"/>
            <p:cNvSpPr/>
            <p:nvPr/>
          </p:nvSpPr>
          <p:spPr>
            <a:xfrm>
              <a:off x="1480630" y="3801987"/>
              <a:ext cx="2179569" cy="673957"/>
            </a:xfrm>
            <a:prstGeom prst="rect">
              <a:avLst/>
            </a:prstGeom>
          </p:spPr>
          <p:txBody>
            <a:bodyPr wrap="square">
              <a:spAutoFit/>
            </a:bodyPr>
            <a:lstStyle/>
            <a:p>
              <a:pPr>
                <a:lnSpc>
                  <a:spcPct val="115000"/>
                </a:lnSpc>
                <a:spcAft>
                  <a:spcPts val="800"/>
                </a:spcAft>
              </a:pPr>
              <a:r>
                <a:rPr lang="en-US" sz="3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 Vật dao động 6000 lần trong 1 phút.</a:t>
              </a:r>
              <a:endParaRPr lang="en-US" sz="3200">
                <a:effectLst/>
                <a:latin typeface="Calibri" panose="020F0502020204030204" pitchFamily="34" charset="0"/>
                <a:ea typeface="Calibri" panose="020F0502020204030204" pitchFamily="34" charset="0"/>
                <a:cs typeface="Times New Roman" panose="02020603050405020304" pitchFamily="18" charset="0"/>
              </a:endParaRPr>
            </a:p>
          </p:txBody>
        </p:sp>
      </p:grpSp>
      <p:grpSp>
        <p:nvGrpSpPr>
          <p:cNvPr id="21" name="Group 20"/>
          <p:cNvGrpSpPr/>
          <p:nvPr/>
        </p:nvGrpSpPr>
        <p:grpSpPr>
          <a:xfrm>
            <a:off x="2445028" y="4210742"/>
            <a:ext cx="7569304" cy="1058389"/>
            <a:chOff x="4968292" y="2168399"/>
            <a:chExt cx="4834195" cy="756332"/>
          </a:xfrm>
        </p:grpSpPr>
        <p:sp>
          <p:nvSpPr>
            <p:cNvPr id="12" name="Rounded Rectangle 11"/>
            <p:cNvSpPr/>
            <p:nvPr/>
          </p:nvSpPr>
          <p:spPr>
            <a:xfrm>
              <a:off x="4968292" y="2168399"/>
              <a:ext cx="4762027" cy="756332"/>
            </a:xfrm>
            <a:prstGeom prst="roundRect">
              <a:avLst/>
            </a:prstGeom>
            <a:solidFill>
              <a:srgbClr val="EB22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spcAft>
                  <a:spcPts val="800"/>
                </a:spcAft>
                <a:tabLst>
                  <a:tab pos="4612005" algn="l"/>
                </a:tabLst>
              </a:pPr>
              <a:r>
                <a:rPr lang="en-US" sz="3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 Vật dao động 200 lần trong 1 giây.	</a:t>
              </a:r>
              <a:endParaRPr lang="en-US" sz="32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6" name="Rectangle 15"/>
            <p:cNvSpPr/>
            <p:nvPr/>
          </p:nvSpPr>
          <p:spPr>
            <a:xfrm>
              <a:off x="5052354" y="2190848"/>
              <a:ext cx="4750133" cy="417884"/>
            </a:xfrm>
            <a:prstGeom prst="rect">
              <a:avLst/>
            </a:prstGeom>
          </p:spPr>
          <p:txBody>
            <a:bodyPr wrap="square">
              <a:spAutoFit/>
            </a:bodyPr>
            <a:lstStyle/>
            <a:p>
              <a:pPr defTabSz="1219170">
                <a:buClr>
                  <a:srgbClr val="000000"/>
                </a:buClr>
              </a:pPr>
              <a:endParaRPr lang="en-US" sz="3200" kern="0" dirty="0">
                <a:solidFill>
                  <a:schemeClr val="bg1"/>
                </a:solidFill>
                <a:latin typeface="Arial"/>
                <a:cs typeface="Arial"/>
                <a:sym typeface="Arial"/>
              </a:endParaRPr>
            </a:p>
          </p:txBody>
        </p:sp>
      </p:grpSp>
      <p:grpSp>
        <p:nvGrpSpPr>
          <p:cNvPr id="22" name="Group 21"/>
          <p:cNvGrpSpPr/>
          <p:nvPr/>
        </p:nvGrpSpPr>
        <p:grpSpPr>
          <a:xfrm>
            <a:off x="2445029" y="5359072"/>
            <a:ext cx="7586828" cy="1058389"/>
            <a:chOff x="4936883" y="3598822"/>
            <a:chExt cx="2461990" cy="1073889"/>
          </a:xfrm>
        </p:grpSpPr>
        <p:sp>
          <p:nvSpPr>
            <p:cNvPr id="13" name="Rounded Rectangle 12"/>
            <p:cNvSpPr/>
            <p:nvPr/>
          </p:nvSpPr>
          <p:spPr>
            <a:xfrm>
              <a:off x="4936883" y="3598822"/>
              <a:ext cx="2413591" cy="1073889"/>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1219170">
                <a:buClr>
                  <a:srgbClr val="000000"/>
                </a:buClr>
              </a:pPr>
              <a:endParaRPr lang="en-US" sz="3200" kern="0">
                <a:solidFill>
                  <a:srgbClr val="FFFFFF"/>
                </a:solidFill>
                <a:latin typeface="Arial"/>
                <a:sym typeface="Arial"/>
              </a:endParaRPr>
            </a:p>
          </p:txBody>
        </p:sp>
        <p:sp>
          <p:nvSpPr>
            <p:cNvPr id="18" name="Rectangle 17"/>
            <p:cNvSpPr/>
            <p:nvPr/>
          </p:nvSpPr>
          <p:spPr>
            <a:xfrm>
              <a:off x="4968655" y="3878788"/>
              <a:ext cx="2430218" cy="631920"/>
            </a:xfrm>
            <a:prstGeom prst="rect">
              <a:avLst/>
            </a:prstGeom>
          </p:spPr>
          <p:txBody>
            <a:bodyPr wrap="square">
              <a:spAutoFit/>
            </a:bodyPr>
            <a:lstStyle/>
            <a:p>
              <a:pPr>
                <a:lnSpc>
                  <a:spcPct val="115000"/>
                </a:lnSpc>
                <a:spcAft>
                  <a:spcPts val="800"/>
                </a:spcAft>
              </a:pPr>
              <a:r>
                <a:rPr lang="en-US" sz="3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 Vật dao động 6 lần trong 0,02 giây.</a:t>
              </a:r>
              <a:endParaRPr lang="en-US" sz="3200">
                <a:solidFill>
                  <a:srgbClr val="C00000"/>
                </a:solidFill>
                <a:effectLst/>
                <a:latin typeface="Calibri" panose="020F0502020204030204" pitchFamily="34" charset="0"/>
                <a:ea typeface="Calibri" panose="020F0502020204030204" pitchFamily="34" charset="0"/>
                <a:cs typeface="Times New Roman" panose="02020603050405020304" pitchFamily="18" charset="0"/>
              </a:endParaRPr>
            </a:p>
          </p:txBody>
        </p:sp>
      </p:grpSp>
    </p:spTree>
    <p:extLst>
      <p:ext uri="{BB962C8B-B14F-4D97-AF65-F5344CB8AC3E}">
        <p14:creationId xmlns:p14="http://schemas.microsoft.com/office/powerpoint/2010/main" val="1864918901"/>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circle(in)">
                                      <p:cBhvr>
                                        <p:cTn id="7" dur="1000"/>
                                        <p:tgtEl>
                                          <p:spTgt spid="19"/>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20"/>
                                        </p:tgtEl>
                                        <p:attrNameLst>
                                          <p:attrName>style.visibility</p:attrName>
                                        </p:attrNameLst>
                                      </p:cBhvr>
                                      <p:to>
                                        <p:strVal val="visible"/>
                                      </p:to>
                                    </p:set>
                                    <p:animEffect transition="in" filter="circle(in)">
                                      <p:cBhvr>
                                        <p:cTn id="12" dur="1000"/>
                                        <p:tgtEl>
                                          <p:spTgt spid="20"/>
                                        </p:tgtEl>
                                      </p:cBhvr>
                                    </p:animEffect>
                                  </p:childTnLst>
                                </p:cTn>
                              </p:par>
                              <p:par>
                                <p:cTn id="13" presetID="10" presetClass="entr" presetSubtype="0" fill="hold" nodeType="withEffect">
                                  <p:stCondLst>
                                    <p:cond delay="2000"/>
                                  </p:stCondLst>
                                  <p:childTnLst>
                                    <p:set>
                                      <p:cBhvr>
                                        <p:cTn id="14" dur="1" fill="hold">
                                          <p:stCondLst>
                                            <p:cond delay="0"/>
                                          </p:stCondLst>
                                        </p:cTn>
                                        <p:tgtEl>
                                          <p:spTgt spid="21"/>
                                        </p:tgtEl>
                                        <p:attrNameLst>
                                          <p:attrName>style.visibility</p:attrName>
                                        </p:attrNameLst>
                                      </p:cBhvr>
                                      <p:to>
                                        <p:strVal val="visible"/>
                                      </p:to>
                                    </p:set>
                                    <p:animEffect transition="in" filter="fade">
                                      <p:cBhvr>
                                        <p:cTn id="15" dur="1000"/>
                                        <p:tgtEl>
                                          <p:spTgt spid="21"/>
                                        </p:tgtEl>
                                      </p:cBhvr>
                                    </p:animEffect>
                                  </p:childTnLst>
                                </p:cTn>
                              </p:par>
                              <p:par>
                                <p:cTn id="16" presetID="6" presetClass="entr" presetSubtype="16" fill="hold" nodeType="withEffect">
                                  <p:stCondLst>
                                    <p:cond delay="3000"/>
                                  </p:stCondLst>
                                  <p:childTnLst>
                                    <p:set>
                                      <p:cBhvr>
                                        <p:cTn id="17" dur="1" fill="hold">
                                          <p:stCondLst>
                                            <p:cond delay="0"/>
                                          </p:stCondLst>
                                        </p:cTn>
                                        <p:tgtEl>
                                          <p:spTgt spid="22"/>
                                        </p:tgtEl>
                                        <p:attrNameLst>
                                          <p:attrName>style.visibility</p:attrName>
                                        </p:attrNameLst>
                                      </p:cBhvr>
                                      <p:to>
                                        <p:strVal val="visible"/>
                                      </p:to>
                                    </p:set>
                                    <p:animEffect transition="in" filter="circle(in)">
                                      <p:cBhvr>
                                        <p:cTn id="18" dur="1000"/>
                                        <p:tgtEl>
                                          <p:spTgt spid="22"/>
                                        </p:tgtEl>
                                      </p:cBhvr>
                                    </p:animEffect>
                                  </p:childTnLst>
                                </p:cTn>
                              </p:par>
                            </p:childTnLst>
                          </p:cTn>
                        </p:par>
                      </p:childTnLst>
                    </p:cTn>
                  </p:par>
                  <p:par>
                    <p:cTn id="19" fill="hold">
                      <p:stCondLst>
                        <p:cond delay="indefinite"/>
                      </p:stCondLst>
                      <p:childTnLst>
                        <p:par>
                          <p:cTn id="20" fill="hold">
                            <p:stCondLst>
                              <p:cond delay="0"/>
                            </p:stCondLst>
                            <p:childTnLst>
                              <p:par>
                                <p:cTn id="21" presetID="3" presetClass="exit" presetSubtype="10" fill="hold" nodeType="clickEffect">
                                  <p:stCondLst>
                                    <p:cond delay="0"/>
                                  </p:stCondLst>
                                  <p:childTnLst>
                                    <p:animEffect transition="out" filter="blinds(horizontal)">
                                      <p:cBhvr>
                                        <p:cTn id="22" dur="500"/>
                                        <p:tgtEl>
                                          <p:spTgt spid="21"/>
                                        </p:tgtEl>
                                      </p:cBhvr>
                                    </p:animEffect>
                                    <p:set>
                                      <p:cBhvr>
                                        <p:cTn id="23" dur="1" fill="hold">
                                          <p:stCondLst>
                                            <p:cond delay="499"/>
                                          </p:stCondLst>
                                        </p:cTn>
                                        <p:tgtEl>
                                          <p:spTgt spid="21"/>
                                        </p:tgtEl>
                                        <p:attrNameLst>
                                          <p:attrName>style.visibility</p:attrName>
                                        </p:attrNameLst>
                                      </p:cBhvr>
                                      <p:to>
                                        <p:strVal val="hidden"/>
                                      </p:to>
                                    </p:set>
                                  </p:childTnLst>
                                </p:cTn>
                              </p:par>
                              <p:par>
                                <p:cTn id="24" presetID="3" presetClass="exit" presetSubtype="10" fill="hold" nodeType="withEffect">
                                  <p:stCondLst>
                                    <p:cond delay="0"/>
                                  </p:stCondLst>
                                  <p:childTnLst>
                                    <p:animEffect transition="out" filter="blinds(horizontal)">
                                      <p:cBhvr>
                                        <p:cTn id="25" dur="500"/>
                                        <p:tgtEl>
                                          <p:spTgt spid="19"/>
                                        </p:tgtEl>
                                      </p:cBhvr>
                                    </p:animEffect>
                                    <p:set>
                                      <p:cBhvr>
                                        <p:cTn id="26" dur="1" fill="hold">
                                          <p:stCondLst>
                                            <p:cond delay="499"/>
                                          </p:stCondLst>
                                        </p:cTn>
                                        <p:tgtEl>
                                          <p:spTgt spid="19"/>
                                        </p:tgtEl>
                                        <p:attrNameLst>
                                          <p:attrName>style.visibility</p:attrName>
                                        </p:attrNameLst>
                                      </p:cBhvr>
                                      <p:to>
                                        <p:strVal val="hidden"/>
                                      </p:to>
                                    </p:set>
                                  </p:childTnLst>
                                </p:cTn>
                              </p:par>
                              <p:par>
                                <p:cTn id="27" presetID="3" presetClass="exit" presetSubtype="10" fill="hold" nodeType="withEffect">
                                  <p:stCondLst>
                                    <p:cond delay="0"/>
                                  </p:stCondLst>
                                  <p:childTnLst>
                                    <p:animEffect transition="out" filter="blinds(horizontal)">
                                      <p:cBhvr>
                                        <p:cTn id="28" dur="500"/>
                                        <p:tgtEl>
                                          <p:spTgt spid="22"/>
                                        </p:tgtEl>
                                      </p:cBhvr>
                                    </p:animEffect>
                                    <p:set>
                                      <p:cBhvr>
                                        <p:cTn id="29" dur="1" fill="hold">
                                          <p:stCondLst>
                                            <p:cond delay="499"/>
                                          </p:stCondLst>
                                        </p:cTn>
                                        <p:tgtEl>
                                          <p:spTgt spid="22"/>
                                        </p:tgtEl>
                                        <p:attrNameLst>
                                          <p:attrName>style.visibility</p:attrName>
                                        </p:attrNameLst>
                                      </p:cBhvr>
                                      <p:to>
                                        <p:strVal val="hidden"/>
                                      </p:to>
                                    </p:set>
                                  </p:childTnLst>
                                </p:cTn>
                              </p:par>
                            </p:childTnLst>
                          </p:cTn>
                        </p:par>
                      </p:childTnLst>
                    </p:cTn>
                  </p:par>
                  <p:par>
                    <p:cTn id="30" fill="hold">
                      <p:stCondLst>
                        <p:cond delay="indefinite"/>
                      </p:stCondLst>
                      <p:childTnLst>
                        <p:par>
                          <p:cTn id="31" fill="hold">
                            <p:stCondLst>
                              <p:cond delay="0"/>
                            </p:stCondLst>
                            <p:childTnLst>
                              <p:par>
                                <p:cTn id="32" presetID="6" presetClass="emph" presetSubtype="0" fill="hold" nodeType="clickEffect">
                                  <p:stCondLst>
                                    <p:cond delay="0"/>
                                  </p:stCondLst>
                                  <p:childTnLst>
                                    <p:animScale>
                                      <p:cBhvr>
                                        <p:cTn id="33" dur="2000" fill="hold"/>
                                        <p:tgtEl>
                                          <p:spTgt spid="20"/>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3754375" y="167527"/>
            <a:ext cx="4683247" cy="751367"/>
            <a:chOff x="871868" y="715523"/>
            <a:chExt cx="3512435" cy="563525"/>
          </a:xfrm>
        </p:grpSpPr>
        <p:sp>
          <p:nvSpPr>
            <p:cNvPr id="3" name="Oval 2"/>
            <p:cNvSpPr/>
            <p:nvPr/>
          </p:nvSpPr>
          <p:spPr>
            <a:xfrm>
              <a:off x="967562" y="715523"/>
              <a:ext cx="627321" cy="563525"/>
            </a:xfrm>
            <a:prstGeom prst="ellipse">
              <a:avLst/>
            </a:prstGeom>
            <a:noFill/>
            <a:ln w="28575">
              <a:solidFill>
                <a:srgbClr val="00518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en-US" sz="3733" kern="0">
                <a:solidFill>
                  <a:srgbClr val="00518E"/>
                </a:solidFill>
                <a:latin typeface="Arial"/>
                <a:sym typeface="Arial"/>
              </a:endParaRPr>
            </a:p>
          </p:txBody>
        </p:sp>
        <p:sp>
          <p:nvSpPr>
            <p:cNvPr id="4" name="TextBox 3"/>
            <p:cNvSpPr txBox="1"/>
            <p:nvPr/>
          </p:nvSpPr>
          <p:spPr>
            <a:xfrm>
              <a:off x="871868" y="715523"/>
              <a:ext cx="818708" cy="500089"/>
            </a:xfrm>
            <a:prstGeom prst="rect">
              <a:avLst/>
            </a:prstGeom>
            <a:noFill/>
          </p:spPr>
          <p:txBody>
            <a:bodyPr wrap="square" rtlCol="0">
              <a:spAutoFit/>
            </a:bodyPr>
            <a:lstStyle/>
            <a:p>
              <a:pPr algn="ctr" defTabSz="1219170">
                <a:buClr>
                  <a:srgbClr val="000000"/>
                </a:buClr>
              </a:pPr>
              <a:r>
                <a:rPr lang="vi-VN" sz="3733" b="1" kern="0">
                  <a:solidFill>
                    <a:srgbClr val="00518E"/>
                  </a:solidFill>
                  <a:latin typeface="Times New Roman" panose="02020603050405020304" pitchFamily="18" charset="0"/>
                  <a:cs typeface="Times New Roman" panose="02020603050405020304" pitchFamily="18" charset="0"/>
                  <a:sym typeface="Arial"/>
                </a:rPr>
                <a:t>III</a:t>
              </a:r>
              <a:endParaRPr lang="en-US" sz="3733" b="1" kern="0" dirty="0">
                <a:solidFill>
                  <a:srgbClr val="00518E"/>
                </a:solidFill>
                <a:latin typeface="Times New Roman" panose="02020603050405020304" pitchFamily="18" charset="0"/>
                <a:cs typeface="Times New Roman" panose="02020603050405020304" pitchFamily="18" charset="0"/>
                <a:sym typeface="Arial"/>
              </a:endParaRPr>
            </a:p>
          </p:txBody>
        </p:sp>
        <p:sp>
          <p:nvSpPr>
            <p:cNvPr id="5" name="TextBox 4"/>
            <p:cNvSpPr txBox="1"/>
            <p:nvPr/>
          </p:nvSpPr>
          <p:spPr>
            <a:xfrm>
              <a:off x="1786270" y="715523"/>
              <a:ext cx="2598033" cy="500089"/>
            </a:xfrm>
            <a:prstGeom prst="rect">
              <a:avLst/>
            </a:prstGeom>
            <a:noFill/>
          </p:spPr>
          <p:txBody>
            <a:bodyPr wrap="square" rtlCol="0">
              <a:spAutoFit/>
            </a:bodyPr>
            <a:lstStyle/>
            <a:p>
              <a:pPr algn="ctr" defTabSz="1219170">
                <a:buClr>
                  <a:srgbClr val="000000"/>
                </a:buClr>
              </a:pPr>
              <a:r>
                <a:rPr lang="en-US" sz="3733" b="1" kern="0" dirty="0">
                  <a:solidFill>
                    <a:srgbClr val="00518E"/>
                  </a:solidFill>
                  <a:latin typeface="Times New Roman" panose="02020603050405020304" pitchFamily="18" charset="0"/>
                  <a:cs typeface="Times New Roman" panose="02020603050405020304" pitchFamily="18" charset="0"/>
                  <a:sym typeface="Arial"/>
                </a:rPr>
                <a:t>LUYỆN TẬP</a:t>
              </a:r>
            </a:p>
          </p:txBody>
        </p:sp>
      </p:grpSp>
      <p:grpSp>
        <p:nvGrpSpPr>
          <p:cNvPr id="9" name="Group 8"/>
          <p:cNvGrpSpPr/>
          <p:nvPr/>
        </p:nvGrpSpPr>
        <p:grpSpPr>
          <a:xfrm>
            <a:off x="565102" y="983557"/>
            <a:ext cx="10903457" cy="992372"/>
            <a:chOff x="491518" y="1181199"/>
            <a:chExt cx="7196410" cy="744279"/>
          </a:xfrm>
        </p:grpSpPr>
        <p:sp>
          <p:nvSpPr>
            <p:cNvPr id="6" name="Rounded Rectangle 5"/>
            <p:cNvSpPr/>
            <p:nvPr/>
          </p:nvSpPr>
          <p:spPr>
            <a:xfrm>
              <a:off x="491518" y="1181199"/>
              <a:ext cx="7196410" cy="744279"/>
            </a:xfrm>
            <a:prstGeom prst="roundRect">
              <a:avLst/>
            </a:prstGeom>
            <a:solidFill>
              <a:srgbClr val="22B7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1219170">
                <a:lnSpc>
                  <a:spcPct val="150000"/>
                </a:lnSpc>
                <a:defRPr/>
              </a:pPr>
              <a:endParaRPr lang="vi-VN" altLang="vi-VN" sz="3733" dirty="0">
                <a:solidFill>
                  <a:schemeClr val="bg1"/>
                </a:solidFill>
                <a:latin typeface="Times New Roman" panose="02020603050405020304" pitchFamily="18" charset="0"/>
                <a:cs typeface="Times New Roman" panose="02020603050405020304" pitchFamily="18" charset="0"/>
                <a:sym typeface="Arial"/>
              </a:endParaRPr>
            </a:p>
          </p:txBody>
        </p:sp>
        <p:sp>
          <p:nvSpPr>
            <p:cNvPr id="8" name="Rectangle 7"/>
            <p:cNvSpPr/>
            <p:nvPr/>
          </p:nvSpPr>
          <p:spPr>
            <a:xfrm>
              <a:off x="491518" y="1282786"/>
              <a:ext cx="7087886" cy="516824"/>
            </a:xfrm>
            <a:prstGeom prst="rect">
              <a:avLst/>
            </a:prstGeom>
          </p:spPr>
          <p:txBody>
            <a:bodyPr wrap="none">
              <a:spAutoFit/>
            </a:bodyPr>
            <a:lstStyle/>
            <a:p>
              <a:pPr algn="just">
                <a:lnSpc>
                  <a:spcPct val="115000"/>
                </a:lnSpc>
                <a:spcAft>
                  <a:spcPts val="800"/>
                </a:spcAft>
                <a:tabLst>
                  <a:tab pos="1609725" algn="l"/>
                </a:tabLst>
              </a:pPr>
              <a:r>
                <a:rPr lang="en-US" sz="3600" b="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Câu </a:t>
              </a:r>
              <a:r>
                <a:rPr lang="vi-VN" sz="3600" b="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11. </a:t>
              </a:r>
              <a:r>
                <a:rPr lang="en-US" sz="360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Vật nào sau đây dao động phát</a:t>
              </a:r>
              <a:r>
                <a:rPr lang="vi-VN" sz="360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ra âm cao nhất</a:t>
              </a:r>
              <a:r>
                <a:rPr lang="en-US" sz="360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 </a:t>
              </a:r>
              <a:endParaRPr lang="en-US" sz="360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p:txBody>
        </p:sp>
      </p:grpSp>
      <p:grpSp>
        <p:nvGrpSpPr>
          <p:cNvPr id="19" name="Group 18"/>
          <p:cNvGrpSpPr/>
          <p:nvPr/>
        </p:nvGrpSpPr>
        <p:grpSpPr>
          <a:xfrm>
            <a:off x="1251946" y="2156479"/>
            <a:ext cx="9919208" cy="992372"/>
            <a:chOff x="1442157" y="2143571"/>
            <a:chExt cx="2451033" cy="579356"/>
          </a:xfrm>
        </p:grpSpPr>
        <p:sp>
          <p:nvSpPr>
            <p:cNvPr id="10" name="Rounded Rectangle 9"/>
            <p:cNvSpPr/>
            <p:nvPr/>
          </p:nvSpPr>
          <p:spPr>
            <a:xfrm>
              <a:off x="1442157" y="2143571"/>
              <a:ext cx="2413591" cy="579356"/>
            </a:xfrm>
            <a:prstGeom prst="round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en-US" sz="3200" kern="0">
                <a:solidFill>
                  <a:srgbClr val="FFFFFF"/>
                </a:solidFill>
                <a:latin typeface="Arial"/>
                <a:sym typeface="Arial"/>
              </a:endParaRPr>
            </a:p>
          </p:txBody>
        </p:sp>
        <p:sp>
          <p:nvSpPr>
            <p:cNvPr id="14" name="Rectangle 13"/>
            <p:cNvSpPr/>
            <p:nvPr/>
          </p:nvSpPr>
          <p:spPr>
            <a:xfrm>
              <a:off x="1455600" y="2187647"/>
              <a:ext cx="2437590" cy="363596"/>
            </a:xfrm>
            <a:prstGeom prst="rect">
              <a:avLst/>
            </a:prstGeom>
          </p:spPr>
          <p:txBody>
            <a:bodyPr wrap="square">
              <a:spAutoFit/>
            </a:bodyPr>
            <a:lstStyle/>
            <a:p>
              <a:pPr algn="just">
                <a:lnSpc>
                  <a:spcPct val="115000"/>
                </a:lnSpc>
                <a:spcAft>
                  <a:spcPts val="800"/>
                </a:spcAft>
                <a:tabLst>
                  <a:tab pos="1609725" algn="l"/>
                </a:tabLst>
              </a:pPr>
              <a:r>
                <a:rPr lang="en-US" sz="320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A. Trong một giây, dây đàn thực hiện được 200 dao động. </a:t>
              </a:r>
              <a:endParaRPr lang="en-US" sz="320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p:txBody>
        </p:sp>
      </p:grpSp>
      <p:grpSp>
        <p:nvGrpSpPr>
          <p:cNvPr id="20" name="Group 19"/>
          <p:cNvGrpSpPr/>
          <p:nvPr/>
        </p:nvGrpSpPr>
        <p:grpSpPr>
          <a:xfrm>
            <a:off x="1212160" y="3224348"/>
            <a:ext cx="9767680" cy="992373"/>
            <a:chOff x="1403497" y="3629246"/>
            <a:chExt cx="2413591" cy="1073889"/>
          </a:xfrm>
        </p:grpSpPr>
        <p:sp>
          <p:nvSpPr>
            <p:cNvPr id="11" name="Rounded Rectangle 10"/>
            <p:cNvSpPr/>
            <p:nvPr/>
          </p:nvSpPr>
          <p:spPr>
            <a:xfrm>
              <a:off x="1403497" y="3629246"/>
              <a:ext cx="2413591" cy="1073889"/>
            </a:xfrm>
            <a:prstGeom prst="roundRect">
              <a:avLst/>
            </a:prstGeom>
            <a:solidFill>
              <a:srgbClr val="DAEF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en-US" sz="2800" kern="0">
                <a:solidFill>
                  <a:srgbClr val="FFFFFF"/>
                </a:solidFill>
                <a:latin typeface="Arial"/>
                <a:sym typeface="Arial"/>
              </a:endParaRPr>
            </a:p>
          </p:txBody>
        </p:sp>
        <p:sp>
          <p:nvSpPr>
            <p:cNvPr id="15" name="Rectangle 14"/>
            <p:cNvSpPr/>
            <p:nvPr/>
          </p:nvSpPr>
          <p:spPr>
            <a:xfrm>
              <a:off x="1446103" y="3806583"/>
              <a:ext cx="2179569" cy="602141"/>
            </a:xfrm>
            <a:prstGeom prst="rect">
              <a:avLst/>
            </a:prstGeom>
          </p:spPr>
          <p:txBody>
            <a:bodyPr wrap="square">
              <a:spAutoFit/>
            </a:bodyPr>
            <a:lstStyle/>
            <a:p>
              <a:pPr algn="just">
                <a:lnSpc>
                  <a:spcPct val="115000"/>
                </a:lnSpc>
                <a:spcAft>
                  <a:spcPts val="800"/>
                </a:spcAft>
                <a:tabLst>
                  <a:tab pos="1609725" algn="l"/>
                </a:tabLst>
              </a:pPr>
              <a:r>
                <a:rPr lang="en-US" sz="28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B. Trong một phút, con lắc thực hiện được 3000 dao động. </a:t>
              </a:r>
              <a:endParaRPr lang="en-US" sz="2800">
                <a:effectLst/>
                <a:latin typeface="Calibri" panose="020F0502020204030204" pitchFamily="34" charset="0"/>
                <a:ea typeface="Calibri" panose="020F0502020204030204" pitchFamily="34" charset="0"/>
                <a:cs typeface="Times New Roman" panose="02020603050405020304" pitchFamily="18" charset="0"/>
              </a:endParaRPr>
            </a:p>
          </p:txBody>
        </p:sp>
      </p:grpSp>
      <p:grpSp>
        <p:nvGrpSpPr>
          <p:cNvPr id="21" name="Group 20"/>
          <p:cNvGrpSpPr/>
          <p:nvPr/>
        </p:nvGrpSpPr>
        <p:grpSpPr>
          <a:xfrm>
            <a:off x="1212159" y="4437390"/>
            <a:ext cx="9915708" cy="1058389"/>
            <a:chOff x="4968292" y="2168399"/>
            <a:chExt cx="4834195" cy="756332"/>
          </a:xfrm>
        </p:grpSpPr>
        <p:sp>
          <p:nvSpPr>
            <p:cNvPr id="12" name="Rounded Rectangle 11"/>
            <p:cNvSpPr/>
            <p:nvPr/>
          </p:nvSpPr>
          <p:spPr>
            <a:xfrm>
              <a:off x="4968292" y="2168399"/>
              <a:ext cx="4762027" cy="756332"/>
            </a:xfrm>
            <a:prstGeom prst="roundRect">
              <a:avLst/>
            </a:prstGeom>
            <a:solidFill>
              <a:srgbClr val="EB22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15000"/>
                </a:lnSpc>
                <a:spcAft>
                  <a:spcPts val="800"/>
                </a:spcAft>
                <a:tabLst>
                  <a:tab pos="1609725" algn="l"/>
                </a:tabLst>
              </a:pPr>
              <a:r>
                <a:rPr lang="en-US" sz="28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 Trong 5 giây, mặt trống thực hiện được 500 dao động. </a:t>
              </a:r>
              <a:endParaRPr lang="en-US" sz="28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6" name="Rectangle 15"/>
            <p:cNvSpPr/>
            <p:nvPr/>
          </p:nvSpPr>
          <p:spPr>
            <a:xfrm>
              <a:off x="5052354" y="2190848"/>
              <a:ext cx="4750133" cy="373897"/>
            </a:xfrm>
            <a:prstGeom prst="rect">
              <a:avLst/>
            </a:prstGeom>
          </p:spPr>
          <p:txBody>
            <a:bodyPr wrap="square">
              <a:spAutoFit/>
            </a:bodyPr>
            <a:lstStyle/>
            <a:p>
              <a:pPr defTabSz="1219170">
                <a:buClr>
                  <a:srgbClr val="000000"/>
                </a:buClr>
              </a:pPr>
              <a:endParaRPr lang="en-US" sz="2800" kern="0" dirty="0">
                <a:solidFill>
                  <a:schemeClr val="bg1"/>
                </a:solidFill>
                <a:latin typeface="Arial"/>
                <a:cs typeface="Arial"/>
                <a:sym typeface="Arial"/>
              </a:endParaRPr>
            </a:p>
          </p:txBody>
        </p:sp>
      </p:grpSp>
      <p:grpSp>
        <p:nvGrpSpPr>
          <p:cNvPr id="22" name="Group 21"/>
          <p:cNvGrpSpPr/>
          <p:nvPr/>
        </p:nvGrpSpPr>
        <p:grpSpPr>
          <a:xfrm>
            <a:off x="1212160" y="5621196"/>
            <a:ext cx="9904593" cy="1430472"/>
            <a:chOff x="4945323" y="3598822"/>
            <a:chExt cx="2453550" cy="1451421"/>
          </a:xfrm>
        </p:grpSpPr>
        <p:sp>
          <p:nvSpPr>
            <p:cNvPr id="13" name="Rounded Rectangle 12"/>
            <p:cNvSpPr/>
            <p:nvPr/>
          </p:nvSpPr>
          <p:spPr>
            <a:xfrm>
              <a:off x="4945323" y="3598822"/>
              <a:ext cx="2413591" cy="1073889"/>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en-US" sz="3200" kern="0">
                <a:solidFill>
                  <a:srgbClr val="FFFFFF"/>
                </a:solidFill>
                <a:latin typeface="Arial"/>
                <a:sym typeface="Arial"/>
              </a:endParaRPr>
            </a:p>
          </p:txBody>
        </p:sp>
        <p:sp>
          <p:nvSpPr>
            <p:cNvPr id="18" name="Rectangle 17"/>
            <p:cNvSpPr/>
            <p:nvPr/>
          </p:nvSpPr>
          <p:spPr>
            <a:xfrm>
              <a:off x="4968655" y="3878788"/>
              <a:ext cx="2430218" cy="1171455"/>
            </a:xfrm>
            <a:prstGeom prst="rect">
              <a:avLst/>
            </a:prstGeom>
          </p:spPr>
          <p:txBody>
            <a:bodyPr wrap="square">
              <a:spAutoFit/>
            </a:bodyPr>
            <a:lstStyle/>
            <a:p>
              <a:pPr algn="just">
                <a:lnSpc>
                  <a:spcPct val="115000"/>
                </a:lnSpc>
                <a:spcAft>
                  <a:spcPts val="800"/>
                </a:spcAft>
                <a:tabLst>
                  <a:tab pos="1609725" algn="l"/>
                  <a:tab pos="6391275" algn="l"/>
                </a:tabLst>
              </a:pPr>
              <a:r>
                <a:rPr lang="en-US" altLang="vi-VN" sz="2800">
                  <a:solidFill>
                    <a:schemeClr val="bg1"/>
                  </a:solidFill>
                  <a:latin typeface="Times New Roman" panose="02020603050405020304" pitchFamily="18" charset="0"/>
                  <a:ea typeface="Calibri" panose="020F0502020204030204" pitchFamily="34" charset="0"/>
                  <a:cs typeface="Times New Roman" panose="02020603050405020304" pitchFamily="18" charset="0"/>
                  <a:sym typeface="Arial"/>
                </a:rPr>
                <a:t> </a:t>
              </a:r>
              <a:r>
                <a:rPr lang="en-US" sz="28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D. Trong 20 giây, dây chun thực hiện được 1200 dao động. </a:t>
              </a:r>
              <a:endParaRPr lang="en-US" sz="280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15000"/>
                </a:lnSpc>
                <a:spcAft>
                  <a:spcPts val="800"/>
                </a:spcAft>
                <a:tabLst>
                  <a:tab pos="1609725" algn="l"/>
                </a:tabLst>
              </a:pPr>
              <a:r>
                <a:rPr lang="en-US" sz="280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en-US" sz="280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p:txBody>
        </p:sp>
      </p:grpSp>
    </p:spTree>
    <p:extLst>
      <p:ext uri="{BB962C8B-B14F-4D97-AF65-F5344CB8AC3E}">
        <p14:creationId xmlns:p14="http://schemas.microsoft.com/office/powerpoint/2010/main" val="1881157049"/>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circle(in)">
                                      <p:cBhvr>
                                        <p:cTn id="7" dur="1000"/>
                                        <p:tgtEl>
                                          <p:spTgt spid="19"/>
                                        </p:tgtEl>
                                      </p:cBhvr>
                                    </p:animEffect>
                                  </p:childTnLst>
                                </p:cTn>
                              </p:par>
                              <p:par>
                                <p:cTn id="8" presetID="6" presetClass="entr" presetSubtype="16" fill="hold" nodeType="withEffect">
                                  <p:stCondLst>
                                    <p:cond delay="1000"/>
                                  </p:stCondLst>
                                  <p:childTnLst>
                                    <p:set>
                                      <p:cBhvr>
                                        <p:cTn id="9" dur="1" fill="hold">
                                          <p:stCondLst>
                                            <p:cond delay="0"/>
                                          </p:stCondLst>
                                        </p:cTn>
                                        <p:tgtEl>
                                          <p:spTgt spid="20"/>
                                        </p:tgtEl>
                                        <p:attrNameLst>
                                          <p:attrName>style.visibility</p:attrName>
                                        </p:attrNameLst>
                                      </p:cBhvr>
                                      <p:to>
                                        <p:strVal val="visible"/>
                                      </p:to>
                                    </p:set>
                                    <p:animEffect transition="in" filter="circle(in)">
                                      <p:cBhvr>
                                        <p:cTn id="10" dur="1000"/>
                                        <p:tgtEl>
                                          <p:spTgt spid="20"/>
                                        </p:tgtEl>
                                      </p:cBhvr>
                                    </p:animEffect>
                                  </p:childTnLst>
                                </p:cTn>
                              </p:par>
                              <p:par>
                                <p:cTn id="11" presetID="10" presetClass="entr" presetSubtype="0" fill="hold" nodeType="withEffect">
                                  <p:stCondLst>
                                    <p:cond delay="2000"/>
                                  </p:stCondLst>
                                  <p:childTnLst>
                                    <p:set>
                                      <p:cBhvr>
                                        <p:cTn id="12" dur="1" fill="hold">
                                          <p:stCondLst>
                                            <p:cond delay="0"/>
                                          </p:stCondLst>
                                        </p:cTn>
                                        <p:tgtEl>
                                          <p:spTgt spid="21"/>
                                        </p:tgtEl>
                                        <p:attrNameLst>
                                          <p:attrName>style.visibility</p:attrName>
                                        </p:attrNameLst>
                                      </p:cBhvr>
                                      <p:to>
                                        <p:strVal val="visible"/>
                                      </p:to>
                                    </p:set>
                                    <p:animEffect transition="in" filter="fade">
                                      <p:cBhvr>
                                        <p:cTn id="13" dur="1000"/>
                                        <p:tgtEl>
                                          <p:spTgt spid="21"/>
                                        </p:tgtEl>
                                      </p:cBhvr>
                                    </p:animEffect>
                                  </p:childTnLst>
                                </p:cTn>
                              </p:par>
                              <p:par>
                                <p:cTn id="14" presetID="6" presetClass="entr" presetSubtype="16" fill="hold" nodeType="withEffect">
                                  <p:stCondLst>
                                    <p:cond delay="3000"/>
                                  </p:stCondLst>
                                  <p:childTnLst>
                                    <p:set>
                                      <p:cBhvr>
                                        <p:cTn id="15" dur="1" fill="hold">
                                          <p:stCondLst>
                                            <p:cond delay="0"/>
                                          </p:stCondLst>
                                        </p:cTn>
                                        <p:tgtEl>
                                          <p:spTgt spid="22"/>
                                        </p:tgtEl>
                                        <p:attrNameLst>
                                          <p:attrName>style.visibility</p:attrName>
                                        </p:attrNameLst>
                                      </p:cBhvr>
                                      <p:to>
                                        <p:strVal val="visible"/>
                                      </p:to>
                                    </p:set>
                                    <p:animEffect transition="in" filter="circle(in)">
                                      <p:cBhvr>
                                        <p:cTn id="16" dur="1000"/>
                                        <p:tgtEl>
                                          <p:spTgt spid="22"/>
                                        </p:tgtEl>
                                      </p:cBhvr>
                                    </p:animEffect>
                                  </p:childTnLst>
                                </p:cTn>
                              </p:par>
                            </p:childTnLst>
                          </p:cTn>
                        </p:par>
                      </p:childTnLst>
                    </p:cTn>
                  </p:par>
                  <p:par>
                    <p:cTn id="17" fill="hold">
                      <p:stCondLst>
                        <p:cond delay="indefinite"/>
                      </p:stCondLst>
                      <p:childTnLst>
                        <p:par>
                          <p:cTn id="18" fill="hold">
                            <p:stCondLst>
                              <p:cond delay="0"/>
                            </p:stCondLst>
                            <p:childTnLst>
                              <p:par>
                                <p:cTn id="19" presetID="6" presetClass="exit" presetSubtype="32" fill="hold" nodeType="clickEffect">
                                  <p:stCondLst>
                                    <p:cond delay="0"/>
                                  </p:stCondLst>
                                  <p:childTnLst>
                                    <p:animEffect transition="out" filter="circle(out)">
                                      <p:cBhvr>
                                        <p:cTn id="20" dur="500"/>
                                        <p:tgtEl>
                                          <p:spTgt spid="20"/>
                                        </p:tgtEl>
                                      </p:cBhvr>
                                    </p:animEffect>
                                    <p:set>
                                      <p:cBhvr>
                                        <p:cTn id="21" dur="1" fill="hold">
                                          <p:stCondLst>
                                            <p:cond delay="499"/>
                                          </p:stCondLst>
                                        </p:cTn>
                                        <p:tgtEl>
                                          <p:spTgt spid="20"/>
                                        </p:tgtEl>
                                        <p:attrNameLst>
                                          <p:attrName>style.visibility</p:attrName>
                                        </p:attrNameLst>
                                      </p:cBhvr>
                                      <p:to>
                                        <p:strVal val="hidden"/>
                                      </p:to>
                                    </p:set>
                                  </p:childTnLst>
                                </p:cTn>
                              </p:par>
                              <p:par>
                                <p:cTn id="22" presetID="3" presetClass="exit" presetSubtype="10" fill="hold" nodeType="withEffect">
                                  <p:stCondLst>
                                    <p:cond delay="0"/>
                                  </p:stCondLst>
                                  <p:childTnLst>
                                    <p:animEffect transition="out" filter="blinds(horizontal)">
                                      <p:cBhvr>
                                        <p:cTn id="23" dur="500"/>
                                        <p:tgtEl>
                                          <p:spTgt spid="21"/>
                                        </p:tgtEl>
                                      </p:cBhvr>
                                    </p:animEffect>
                                    <p:set>
                                      <p:cBhvr>
                                        <p:cTn id="24" dur="1" fill="hold">
                                          <p:stCondLst>
                                            <p:cond delay="499"/>
                                          </p:stCondLst>
                                        </p:cTn>
                                        <p:tgtEl>
                                          <p:spTgt spid="21"/>
                                        </p:tgtEl>
                                        <p:attrNameLst>
                                          <p:attrName>style.visibility</p:attrName>
                                        </p:attrNameLst>
                                      </p:cBhvr>
                                      <p:to>
                                        <p:strVal val="hidden"/>
                                      </p:to>
                                    </p:set>
                                  </p:childTnLst>
                                </p:cTn>
                              </p:par>
                              <p:par>
                                <p:cTn id="25" presetID="3" presetClass="exit" presetSubtype="10" fill="hold" nodeType="withEffect">
                                  <p:stCondLst>
                                    <p:cond delay="0"/>
                                  </p:stCondLst>
                                  <p:childTnLst>
                                    <p:animEffect transition="out" filter="blinds(horizontal)">
                                      <p:cBhvr>
                                        <p:cTn id="26" dur="500"/>
                                        <p:tgtEl>
                                          <p:spTgt spid="22"/>
                                        </p:tgtEl>
                                      </p:cBhvr>
                                    </p:animEffect>
                                    <p:set>
                                      <p:cBhvr>
                                        <p:cTn id="27" dur="1" fill="hold">
                                          <p:stCondLst>
                                            <p:cond delay="499"/>
                                          </p:stCondLst>
                                        </p:cTn>
                                        <p:tgtEl>
                                          <p:spTgt spid="2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65CB3B-20D0-4539-B8B8-D6E415F67BA2}"/>
              </a:ext>
            </a:extLst>
          </p:cNvPr>
          <p:cNvSpPr>
            <a:spLocks noGrp="1"/>
          </p:cNvSpPr>
          <p:nvPr>
            <p:ph type="title"/>
          </p:nvPr>
        </p:nvSpPr>
        <p:spPr>
          <a:xfrm>
            <a:off x="3438508" y="1178805"/>
            <a:ext cx="7355756" cy="1769412"/>
          </a:xfrm>
        </p:spPr>
        <p:txBody>
          <a:bodyPr/>
          <a:lstStyle/>
          <a:p>
            <a:pPr algn="ctr"/>
            <a:r>
              <a:rPr lang="vi-VN" sz="3200" b="1">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Câu 12. </a:t>
            </a:r>
            <a:r>
              <a:rPr lang="vi-VN" sz="320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Hãy giải thích tại sao khi ta nói to và nói nhiều sẽ dễ bị khản tiếng, đau họng? </a:t>
            </a:r>
            <a:endParaRPr lang="en-US" sz="3200">
              <a:solidFill>
                <a:srgbClr val="C00000"/>
              </a:solidFill>
            </a:endParaRPr>
          </a:p>
        </p:txBody>
      </p:sp>
      <p:sp>
        <p:nvSpPr>
          <p:cNvPr id="3" name="Text Placeholder 2">
            <a:extLst>
              <a:ext uri="{FF2B5EF4-FFF2-40B4-BE49-F238E27FC236}">
                <a16:creationId xmlns:a16="http://schemas.microsoft.com/office/drawing/2014/main" id="{3E499A11-29D8-4CB1-A049-ECF818FC20BA}"/>
              </a:ext>
            </a:extLst>
          </p:cNvPr>
          <p:cNvSpPr>
            <a:spLocks noGrp="1"/>
          </p:cNvSpPr>
          <p:nvPr>
            <p:ph type="body" idx="1"/>
          </p:nvPr>
        </p:nvSpPr>
        <p:spPr>
          <a:xfrm>
            <a:off x="3033582" y="3164303"/>
            <a:ext cx="7586678" cy="3171197"/>
          </a:xfrm>
        </p:spPr>
        <p:txBody>
          <a:bodyPr/>
          <a:lstStyle/>
          <a:p>
            <a:pPr marR="75565" algn="just">
              <a:lnSpc>
                <a:spcPct val="115000"/>
              </a:lnSpc>
              <a:spcAft>
                <a:spcPts val="800"/>
              </a:spcAft>
              <a:tabLst>
                <a:tab pos="1609725" algn="l"/>
              </a:tabLst>
            </a:pPr>
            <a:r>
              <a:rPr lang="vi-VN" b="1" i="1" u="sng">
                <a:solidFill>
                  <a:srgbClr val="EF6222"/>
                </a:solidFill>
                <a:effectLst/>
                <a:latin typeface="Times New Roman" panose="02020603050405020304" pitchFamily="18" charset="0"/>
                <a:ea typeface="Calibri" panose="020F0502020204030204" pitchFamily="34" charset="0"/>
                <a:cs typeface="Times New Roman" panose="02020603050405020304" pitchFamily="18" charset="0"/>
              </a:rPr>
              <a:t>Đáp án:</a:t>
            </a:r>
            <a:r>
              <a:rPr lang="vi-VN" b="1" i="1">
                <a:solidFill>
                  <a:srgbClr val="EF6222"/>
                </a:solidFill>
                <a:effectLst/>
                <a:latin typeface="Times New Roman" panose="02020603050405020304" pitchFamily="18" charset="0"/>
                <a:ea typeface="Calibri" panose="020F0502020204030204" pitchFamily="34" charset="0"/>
                <a:cs typeface="Times New Roman" panose="02020603050405020304" pitchFamily="18" charset="0"/>
              </a:rPr>
              <a:t> Khi ta nói to, dây thanh quản dao động mạnh. Nếu nói to và nói nhiều, dây thanh quản sẽ dao động mạnh và lâu, dẫn đến tổn thương khiến ta cảm thấy đau họng, tiếng bị khàn.</a:t>
            </a:r>
            <a:endParaRPr lang="en-US" b="1" i="1">
              <a:solidFill>
                <a:srgbClr val="EF6222"/>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C4D7DA1E-5199-435C-AFF0-4A6FA6114CDD}"/>
              </a:ext>
            </a:extLst>
          </p:cNvPr>
          <p:cNvSpPr>
            <a:spLocks noGrp="1"/>
          </p:cNvSpPr>
          <p:nvPr>
            <p:ph type="sldNum" idx="12"/>
          </p:nvPr>
        </p:nvSpPr>
        <p:spPr/>
        <p:txBody>
          <a:bodyPr/>
          <a:lstStyle/>
          <a:p>
            <a:fld id="{00000000-1234-1234-1234-123412341234}" type="slidenum">
              <a:rPr lang="en" smtClean="0"/>
              <a:pPr/>
              <a:t>24</a:t>
            </a:fld>
            <a:endParaRPr lang="en"/>
          </a:p>
        </p:txBody>
      </p:sp>
    </p:spTree>
    <p:extLst>
      <p:ext uri="{BB962C8B-B14F-4D97-AF65-F5344CB8AC3E}">
        <p14:creationId xmlns:p14="http://schemas.microsoft.com/office/powerpoint/2010/main" val="36592824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700B50B-85E9-4051-8DF1-E76DA816A051}"/>
              </a:ext>
            </a:extLst>
          </p:cNvPr>
          <p:cNvSpPr txBox="1"/>
          <p:nvPr/>
        </p:nvSpPr>
        <p:spPr>
          <a:xfrm>
            <a:off x="1101686" y="559003"/>
            <a:ext cx="9950068" cy="1179041"/>
          </a:xfrm>
          <a:prstGeom prst="rect">
            <a:avLst/>
          </a:prstGeom>
          <a:noFill/>
        </p:spPr>
        <p:txBody>
          <a:bodyPr wrap="square">
            <a:spAutoFit/>
          </a:bodyPr>
          <a:lstStyle/>
          <a:p>
            <a:pPr marR="75565" algn="just">
              <a:lnSpc>
                <a:spcPct val="115000"/>
              </a:lnSpc>
              <a:spcAft>
                <a:spcPts val="800"/>
              </a:spcAft>
              <a:tabLst>
                <a:tab pos="1609725" algn="l"/>
              </a:tabLst>
            </a:pPr>
            <a:r>
              <a:rPr lang="vi-VN" sz="3200" b="1">
                <a:solidFill>
                  <a:srgbClr val="C00000"/>
                </a:solidFill>
                <a:effectLst/>
                <a:latin typeface="+mj-lt"/>
                <a:ea typeface="Calibri" panose="020F0502020204030204" pitchFamily="34" charset="0"/>
                <a:cs typeface="Times New Roman" panose="02020603050405020304" pitchFamily="18" charset="0"/>
              </a:rPr>
              <a:t>Câu 13. </a:t>
            </a:r>
            <a:r>
              <a:rPr lang="vi-VN" sz="3200">
                <a:solidFill>
                  <a:srgbClr val="C00000"/>
                </a:solidFill>
                <a:effectLst/>
                <a:latin typeface="+mj-lt"/>
                <a:ea typeface="Calibri" panose="020F0502020204030204" pitchFamily="34" charset="0"/>
                <a:cs typeface="Times New Roman" panose="02020603050405020304" pitchFamily="18" charset="0"/>
              </a:rPr>
              <a:t>Giọng nữ thường cao hơn giọng nam, vậy khi nói, dây thanh quản của nam hay nữ sẽ dao động nhanh hơn?</a:t>
            </a:r>
            <a:endParaRPr lang="en-US" sz="3200">
              <a:solidFill>
                <a:srgbClr val="C00000"/>
              </a:solidFill>
              <a:effectLst/>
              <a:latin typeface="+mj-lt"/>
              <a:ea typeface="Calibri" panose="020F0502020204030204" pitchFamily="34" charset="0"/>
              <a:cs typeface="Times New Roman" panose="02020603050405020304" pitchFamily="18" charset="0"/>
            </a:endParaRPr>
          </a:p>
        </p:txBody>
      </p:sp>
      <p:sp>
        <p:nvSpPr>
          <p:cNvPr id="6" name="TextBox 5">
            <a:extLst>
              <a:ext uri="{FF2B5EF4-FFF2-40B4-BE49-F238E27FC236}">
                <a16:creationId xmlns:a16="http://schemas.microsoft.com/office/drawing/2014/main" id="{DA1DF70F-5A14-4E31-8138-5E5740AA60A9}"/>
              </a:ext>
            </a:extLst>
          </p:cNvPr>
          <p:cNvSpPr txBox="1"/>
          <p:nvPr/>
        </p:nvSpPr>
        <p:spPr>
          <a:xfrm>
            <a:off x="1101686" y="2308778"/>
            <a:ext cx="9749928" cy="1745350"/>
          </a:xfrm>
          <a:prstGeom prst="rect">
            <a:avLst/>
          </a:prstGeom>
          <a:noFill/>
        </p:spPr>
        <p:txBody>
          <a:bodyPr wrap="square">
            <a:spAutoFit/>
          </a:bodyPr>
          <a:lstStyle/>
          <a:p>
            <a:pPr marR="75565" algn="just">
              <a:lnSpc>
                <a:spcPct val="115000"/>
              </a:lnSpc>
              <a:spcAft>
                <a:spcPts val="800"/>
              </a:spcAft>
              <a:tabLst>
                <a:tab pos="1609725" algn="l"/>
              </a:tabLst>
            </a:pPr>
            <a:r>
              <a:rPr lang="vi-VN" sz="3200" i="1" u="sng">
                <a:solidFill>
                  <a:srgbClr val="FF0000"/>
                </a:solidFill>
                <a:effectLst/>
                <a:latin typeface="+mj-lt"/>
                <a:ea typeface="Calibri" panose="020F0502020204030204" pitchFamily="34" charset="0"/>
                <a:cs typeface="Times New Roman" panose="02020603050405020304" pitchFamily="18" charset="0"/>
              </a:rPr>
              <a:t>Đáp án:</a:t>
            </a:r>
            <a:r>
              <a:rPr lang="vi-VN" sz="3200" i="1">
                <a:solidFill>
                  <a:srgbClr val="FF0000"/>
                </a:solidFill>
                <a:effectLst/>
                <a:latin typeface="+mj-lt"/>
                <a:ea typeface="Calibri" panose="020F0502020204030204" pitchFamily="34" charset="0"/>
                <a:cs typeface="Times New Roman" panose="02020603050405020304" pitchFamily="18" charset="0"/>
              </a:rPr>
              <a:t> âm cao hơn </a:t>
            </a:r>
            <a:r>
              <a:rPr lang="vi-VN" sz="3200" i="1">
                <a:solidFill>
                  <a:srgbClr val="FF0000"/>
                </a:solidFill>
                <a:effectLst/>
                <a:latin typeface="+mj-lt"/>
                <a:ea typeface="Calibri" panose="020F0502020204030204" pitchFamily="34" charset="0"/>
                <a:cs typeface="Times New Roman" panose="02020603050405020304" pitchFamily="18" charset="0"/>
                <a:sym typeface="Wingdings" panose="05000000000000000000" pitchFamily="2" charset="2"/>
              </a:rPr>
              <a:t></a:t>
            </a:r>
            <a:r>
              <a:rPr lang="vi-VN" sz="3200" i="1">
                <a:solidFill>
                  <a:srgbClr val="FF0000"/>
                </a:solidFill>
                <a:effectLst/>
                <a:latin typeface="+mj-lt"/>
                <a:ea typeface="Calibri" panose="020F0502020204030204" pitchFamily="34" charset="0"/>
                <a:cs typeface="Times New Roman" panose="02020603050405020304" pitchFamily="18" charset="0"/>
              </a:rPr>
              <a:t> tần số âm lớn hơn</a:t>
            </a:r>
            <a:r>
              <a:rPr lang="vi-VN" sz="3200" i="1">
                <a:solidFill>
                  <a:srgbClr val="FF0000"/>
                </a:solidFill>
                <a:effectLst/>
                <a:latin typeface="+mj-lt"/>
                <a:ea typeface="Calibri" panose="020F0502020204030204" pitchFamily="34" charset="0"/>
                <a:cs typeface="Times New Roman" panose="02020603050405020304" pitchFamily="18" charset="0"/>
                <a:sym typeface="Wingdings" panose="05000000000000000000" pitchFamily="2" charset="2"/>
              </a:rPr>
              <a:t></a:t>
            </a:r>
            <a:r>
              <a:rPr lang="vi-VN" sz="3200" i="1">
                <a:solidFill>
                  <a:srgbClr val="FF0000"/>
                </a:solidFill>
                <a:effectLst/>
                <a:latin typeface="+mj-lt"/>
                <a:ea typeface="Calibri" panose="020F0502020204030204" pitchFamily="34" charset="0"/>
                <a:cs typeface="Times New Roman" panose="02020603050405020304" pitchFamily="18" charset="0"/>
              </a:rPr>
              <a:t> vật dao động nhanh hơn. Do đó dây thanh quản của nữ dao động nhanh hơn.</a:t>
            </a:r>
            <a:endParaRPr lang="en-US" sz="3200" i="1">
              <a:solidFill>
                <a:srgbClr val="FF0000"/>
              </a:solidFill>
              <a:effectLst/>
              <a:latin typeface="+mj-l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894415487"/>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txBox="1"/>
          <p:nvPr/>
        </p:nvSpPr>
        <p:spPr>
          <a:xfrm>
            <a:off x="125437" y="488400"/>
            <a:ext cx="9507960" cy="940863"/>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lang="en-US" sz="4000" i="0" kern="1200" cap="none" spc="0" baseline="0" dirty="0">
                <a:solidFill>
                  <a:schemeClr val="tx1">
                    <a:lumMod val="85000"/>
                    <a:lumOff val="15000"/>
                  </a:schemeClr>
                </a:solidFill>
                <a:effectLst/>
                <a:latin typeface="+mj-lt"/>
                <a:ea typeface="+mn-ea"/>
                <a:cs typeface="+mn-cs"/>
              </a:defRPr>
            </a:lvl1pPr>
          </a:lstStyle>
          <a:p>
            <a:pPr algn="ctr"/>
            <a:r>
              <a:rPr lang="en-US" sz="5000" dirty="0" err="1">
                <a:solidFill>
                  <a:srgbClr val="7030A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Mở</a:t>
            </a:r>
            <a:r>
              <a:rPr lang="en-US" sz="5000" dirty="0">
                <a:solidFill>
                  <a:srgbClr val="7030A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sz="5000" dirty="0" err="1">
                <a:solidFill>
                  <a:srgbClr val="7030A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rộng</a:t>
            </a:r>
            <a:r>
              <a:rPr lang="en-US" sz="5000" dirty="0">
                <a:solidFill>
                  <a:srgbClr val="7030A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sz="5000" dirty="0" err="1">
                <a:solidFill>
                  <a:srgbClr val="7030A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Thế</a:t>
            </a:r>
            <a:r>
              <a:rPr lang="en-US" sz="5000" dirty="0">
                <a:solidFill>
                  <a:srgbClr val="7030A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sz="5000" dirty="0" err="1">
                <a:solidFill>
                  <a:srgbClr val="7030A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giới</a:t>
            </a:r>
            <a:r>
              <a:rPr lang="en-US" sz="5000" dirty="0">
                <a:solidFill>
                  <a:srgbClr val="7030A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sz="5000" dirty="0" err="1">
                <a:solidFill>
                  <a:srgbClr val="7030A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quanh</a:t>
            </a:r>
            <a:r>
              <a:rPr lang="en-US" sz="5000" dirty="0">
                <a:solidFill>
                  <a:srgbClr val="7030A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ta</a:t>
            </a:r>
          </a:p>
        </p:txBody>
      </p:sp>
      <p:sp>
        <p:nvSpPr>
          <p:cNvPr id="8" name="Rectangle 7"/>
          <p:cNvSpPr/>
          <p:nvPr/>
        </p:nvSpPr>
        <p:spPr>
          <a:xfrm>
            <a:off x="739220" y="1429263"/>
            <a:ext cx="10713560" cy="1200329"/>
          </a:xfrm>
          <a:prstGeom prst="rect">
            <a:avLst/>
          </a:prstGeom>
          <a:noFill/>
        </p:spPr>
        <p:txBody>
          <a:bodyPr wrap="square" lIns="91440" tIns="45720" rIns="91440" bIns="45720">
            <a:spAutoFit/>
          </a:bodyPr>
          <a:lstStyle/>
          <a:p>
            <a:pPr marL="571500" indent="-571500">
              <a:buFontTx/>
              <a:buChar char="-"/>
            </a:pPr>
            <a:r>
              <a:rPr lang="en-US" sz="3600">
                <a:ln w="0"/>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Tai người có thể nghe được dao động có tần số từ 20Hz tới 20.000Hz.</a:t>
            </a:r>
            <a:endParaRPr lang="en-US" sz="3600">
              <a:ln w="0"/>
            </a:endParaRPr>
          </a:p>
        </p:txBody>
      </p:sp>
      <p:sp>
        <p:nvSpPr>
          <p:cNvPr id="9" name="Rectangle 8"/>
          <p:cNvSpPr/>
          <p:nvPr/>
        </p:nvSpPr>
        <p:spPr>
          <a:xfrm>
            <a:off x="739220" y="2634563"/>
            <a:ext cx="10713560" cy="646331"/>
          </a:xfrm>
          <a:prstGeom prst="rect">
            <a:avLst/>
          </a:prstGeom>
          <a:noFill/>
        </p:spPr>
        <p:txBody>
          <a:bodyPr wrap="square" lIns="91440" tIns="45720" rIns="91440" bIns="45720">
            <a:spAutoFit/>
          </a:bodyPr>
          <a:lstStyle/>
          <a:p>
            <a:pPr marL="571500" indent="-571500">
              <a:buFontTx/>
              <a:buChar char="-"/>
            </a:pPr>
            <a:r>
              <a:rPr lang="en-US" sz="3600">
                <a:ln w="0"/>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Dao động có tần số nhỏ hơn 20Hz phát ra </a:t>
            </a:r>
            <a:r>
              <a:rPr lang="en-US" sz="3600">
                <a:ln w="0"/>
                <a:solidFill>
                  <a:srgbClr val="FF000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hạ âm</a:t>
            </a:r>
            <a:r>
              <a:rPr lang="en-US" sz="3600">
                <a:ln w="0"/>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a:t>
            </a:r>
            <a:endParaRPr lang="en-US" sz="3600">
              <a:ln w="0"/>
              <a:gradFill>
                <a:gsLst>
                  <a:gs pos="21000">
                    <a:srgbClr val="53575C"/>
                  </a:gs>
                  <a:gs pos="88000">
                    <a:srgbClr val="C5C7CA"/>
                  </a:gs>
                </a:gsLst>
                <a:lin ang="5400000"/>
              </a:gradFill>
            </a:endParaRPr>
          </a:p>
        </p:txBody>
      </p:sp>
      <p:sp>
        <p:nvSpPr>
          <p:cNvPr id="10" name="Rectangle 9"/>
          <p:cNvSpPr/>
          <p:nvPr/>
        </p:nvSpPr>
        <p:spPr>
          <a:xfrm>
            <a:off x="739220" y="3267955"/>
            <a:ext cx="10713560" cy="646331"/>
          </a:xfrm>
          <a:prstGeom prst="rect">
            <a:avLst/>
          </a:prstGeom>
          <a:noFill/>
        </p:spPr>
        <p:txBody>
          <a:bodyPr wrap="square" lIns="91440" tIns="45720" rIns="91440" bIns="45720">
            <a:spAutoFit/>
          </a:bodyPr>
          <a:lstStyle/>
          <a:p>
            <a:pPr marL="571500" indent="-571500">
              <a:buFontTx/>
              <a:buChar char="-"/>
            </a:pPr>
            <a:r>
              <a:rPr lang="en-US" sz="3600">
                <a:ln w="0"/>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Dao động có tần số lớn hơn 20000Hz phát ra </a:t>
            </a:r>
            <a:r>
              <a:rPr lang="en-US" sz="3600">
                <a:ln w="0"/>
                <a:solidFill>
                  <a:srgbClr val="0070C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siêu âm</a:t>
            </a:r>
            <a:r>
              <a:rPr lang="en-US" sz="3600">
                <a:ln w="0"/>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a:t>
            </a:r>
            <a:endParaRPr lang="en-US" sz="3600">
              <a:ln w="0"/>
              <a:gradFill>
                <a:gsLst>
                  <a:gs pos="21000">
                    <a:srgbClr val="53575C"/>
                  </a:gs>
                  <a:gs pos="88000">
                    <a:srgbClr val="C5C7CA"/>
                  </a:gs>
                </a:gsLst>
                <a:lin ang="5400000"/>
              </a:gradFill>
            </a:endParaRPr>
          </a:p>
        </p:txBody>
      </p:sp>
      <p:pic>
        <p:nvPicPr>
          <p:cNvPr id="11" name="Picture 2" descr="38+ Anime Gif Music Images - My ToVari Blog"/>
          <p:cNvPicPr>
            <a:picLocks noChangeAspect="1" noChangeArrowheads="1" noCrop="1"/>
          </p:cNvPicPr>
          <p:nvPr/>
        </p:nvPicPr>
        <p:blipFill>
          <a:blip r:embed="rId2"/>
          <a:srcRect/>
          <a:stretch>
            <a:fillRect/>
          </a:stretch>
        </p:blipFill>
        <p:spPr bwMode="auto">
          <a:xfrm>
            <a:off x="10592623" y="4109545"/>
            <a:ext cx="1455104" cy="224662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864990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9"/>
                                        </p:tgtEl>
                                        <p:attrNameLst>
                                          <p:attrName>style.visibility</p:attrName>
                                        </p:attrNameLst>
                                      </p:cBhvr>
                                      <p:to>
                                        <p:strVal val="visible"/>
                                      </p:to>
                                    </p:set>
                                    <p:anim calcmode="lin" valueType="num">
                                      <p:cBhvr additive="base">
                                        <p:cTn id="13" dur="500" fill="hold"/>
                                        <p:tgtEl>
                                          <p:spTgt spid="9"/>
                                        </p:tgtEl>
                                        <p:attrNameLst>
                                          <p:attrName>ppt_x</p:attrName>
                                        </p:attrNameLst>
                                      </p:cBhvr>
                                      <p:tavLst>
                                        <p:tav tm="0">
                                          <p:val>
                                            <p:strVal val="#ppt_x"/>
                                          </p:val>
                                        </p:tav>
                                        <p:tav tm="100000">
                                          <p:val>
                                            <p:strVal val="#ppt_x"/>
                                          </p:val>
                                        </p:tav>
                                      </p:tavLst>
                                    </p:anim>
                                    <p:anim calcmode="lin" valueType="num">
                                      <p:cBhvr additive="base">
                                        <p:cTn id="14"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anim calcmode="lin" valueType="num">
                                      <p:cBhvr additive="base">
                                        <p:cTn id="19" dur="500" fill="hold"/>
                                        <p:tgtEl>
                                          <p:spTgt spid="10"/>
                                        </p:tgtEl>
                                        <p:attrNameLst>
                                          <p:attrName>ppt_x</p:attrName>
                                        </p:attrNameLst>
                                      </p:cBhvr>
                                      <p:tavLst>
                                        <p:tav tm="0">
                                          <p:val>
                                            <p:strVal val="#ppt_x"/>
                                          </p:val>
                                        </p:tav>
                                        <p:tav tm="100000">
                                          <p:val>
                                            <p:strVal val="#ppt_x"/>
                                          </p:val>
                                        </p:tav>
                                      </p:tavLst>
                                    </p:anim>
                                    <p:anim calcmode="lin" valueType="num">
                                      <p:cBhvr additive="base">
                                        <p:cTn id="20"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0"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2" descr="Salote : Can you hear that - Summary"/>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86152" y="1322177"/>
            <a:ext cx="8366648" cy="3649068"/>
          </a:xfrm>
          <a:prstGeom prst="rect">
            <a:avLst/>
          </a:prstGeom>
          <a:noFill/>
          <a:extLst>
            <a:ext uri="{909E8E84-426E-40DD-AFC4-6F175D3DCCD1}">
              <a14:hiddenFill xmlns:a14="http://schemas.microsoft.com/office/drawing/2010/main">
                <a:solidFill>
                  <a:srgbClr val="FFFFFF"/>
                </a:solidFill>
              </a14:hiddenFill>
            </a:ext>
          </a:extLst>
        </p:spPr>
      </p:pic>
      <p:sp>
        <p:nvSpPr>
          <p:cNvPr id="12" name="Rectangle 11"/>
          <p:cNvSpPr/>
          <p:nvPr/>
        </p:nvSpPr>
        <p:spPr>
          <a:xfrm>
            <a:off x="248328" y="129441"/>
            <a:ext cx="12085457" cy="1323439"/>
          </a:xfrm>
          <a:prstGeom prst="rect">
            <a:avLst/>
          </a:prstGeom>
          <a:noFill/>
        </p:spPr>
        <p:txBody>
          <a:bodyPr wrap="square" lIns="91440" tIns="45720" rIns="91440" bIns="45720">
            <a:spAutoFit/>
          </a:bodyPr>
          <a:lstStyle/>
          <a:p>
            <a:r>
              <a:rPr lang="en-US" sz="4000" dirty="0">
                <a:ln w="0"/>
                <a:solidFill>
                  <a:srgbClr val="0070C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 - </a:t>
            </a:r>
            <a:r>
              <a:rPr lang="en-US" sz="4000" dirty="0" err="1">
                <a:ln w="0"/>
                <a:solidFill>
                  <a:srgbClr val="0070C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Voi</a:t>
            </a:r>
            <a:r>
              <a:rPr lang="en-US" sz="4000" dirty="0">
                <a:ln w="0"/>
                <a:solidFill>
                  <a:srgbClr val="0070C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 , </a:t>
            </a:r>
            <a:r>
              <a:rPr lang="en-US" sz="4000" dirty="0" err="1">
                <a:ln w="0"/>
                <a:solidFill>
                  <a:srgbClr val="0070C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cá</a:t>
            </a:r>
            <a:r>
              <a:rPr lang="en-US" sz="4000" dirty="0">
                <a:ln w="0"/>
                <a:solidFill>
                  <a:srgbClr val="0070C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 </a:t>
            </a:r>
            <a:r>
              <a:rPr lang="en-US" sz="4000" dirty="0" err="1">
                <a:ln w="0"/>
                <a:solidFill>
                  <a:srgbClr val="0070C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voi</a:t>
            </a:r>
            <a:r>
              <a:rPr lang="en-US" sz="4000" dirty="0">
                <a:ln w="0"/>
                <a:solidFill>
                  <a:srgbClr val="0070C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 </a:t>
            </a:r>
            <a:r>
              <a:rPr lang="en-US" sz="4000" dirty="0" err="1">
                <a:ln w="0"/>
                <a:solidFill>
                  <a:srgbClr val="0070C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hà</a:t>
            </a:r>
            <a:r>
              <a:rPr lang="en-US" sz="4000" dirty="0">
                <a:ln w="0"/>
                <a:solidFill>
                  <a:srgbClr val="0070C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 </a:t>
            </a:r>
            <a:r>
              <a:rPr lang="en-US" sz="4000" dirty="0" err="1">
                <a:ln w="0"/>
                <a:solidFill>
                  <a:srgbClr val="0070C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mã</a:t>
            </a:r>
            <a:r>
              <a:rPr lang="en-US" sz="4000" dirty="0">
                <a:ln w="0"/>
                <a:solidFill>
                  <a:srgbClr val="0070C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 </a:t>
            </a:r>
            <a:r>
              <a:rPr lang="en-US" sz="4000" dirty="0" err="1">
                <a:ln w="0"/>
                <a:solidFill>
                  <a:srgbClr val="0070C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tê</a:t>
            </a:r>
            <a:r>
              <a:rPr lang="en-US" sz="4000" dirty="0">
                <a:ln w="0"/>
                <a:solidFill>
                  <a:srgbClr val="0070C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 </a:t>
            </a:r>
            <a:r>
              <a:rPr lang="en-US" sz="4000" dirty="0" err="1">
                <a:ln w="0"/>
                <a:solidFill>
                  <a:srgbClr val="0070C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giác</a:t>
            </a:r>
            <a:r>
              <a:rPr lang="en-US" sz="4000" dirty="0">
                <a:ln w="0"/>
                <a:solidFill>
                  <a:srgbClr val="0070C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 </a:t>
            </a:r>
            <a:r>
              <a:rPr lang="en-US" sz="4000" dirty="0" err="1">
                <a:ln w="0"/>
                <a:solidFill>
                  <a:srgbClr val="0070C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hươu</a:t>
            </a:r>
            <a:r>
              <a:rPr lang="en-US" sz="4000" dirty="0">
                <a:ln w="0"/>
                <a:solidFill>
                  <a:srgbClr val="0070C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 </a:t>
            </a:r>
            <a:r>
              <a:rPr lang="en-US" sz="4000" dirty="0" err="1">
                <a:ln w="0"/>
                <a:solidFill>
                  <a:srgbClr val="0070C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cao</a:t>
            </a:r>
            <a:r>
              <a:rPr lang="en-US" sz="4000" dirty="0">
                <a:ln w="0"/>
                <a:solidFill>
                  <a:srgbClr val="0070C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 </a:t>
            </a:r>
            <a:r>
              <a:rPr lang="en-US" sz="4000" dirty="0" err="1">
                <a:ln w="0"/>
                <a:solidFill>
                  <a:srgbClr val="0070C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cổ</a:t>
            </a:r>
            <a:r>
              <a:rPr lang="en-US" sz="4000" dirty="0">
                <a:ln w="0"/>
                <a:solidFill>
                  <a:srgbClr val="0070C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 … </a:t>
            </a:r>
            <a:r>
              <a:rPr lang="en-US" sz="4000" dirty="0" err="1">
                <a:ln w="0"/>
                <a:solidFill>
                  <a:srgbClr val="0070C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có</a:t>
            </a:r>
            <a:r>
              <a:rPr lang="en-US" sz="4000" dirty="0">
                <a:ln w="0"/>
                <a:solidFill>
                  <a:srgbClr val="0070C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 </a:t>
            </a:r>
            <a:r>
              <a:rPr lang="en-US" sz="4000" dirty="0" err="1">
                <a:ln w="0"/>
                <a:solidFill>
                  <a:srgbClr val="0070C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thể</a:t>
            </a:r>
            <a:r>
              <a:rPr lang="en-US" sz="4000" dirty="0">
                <a:ln w="0"/>
                <a:solidFill>
                  <a:srgbClr val="0070C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 </a:t>
            </a:r>
            <a:r>
              <a:rPr lang="en-US" sz="4000" dirty="0" err="1">
                <a:ln w="0"/>
                <a:solidFill>
                  <a:srgbClr val="0070C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cảm</a:t>
            </a:r>
            <a:r>
              <a:rPr lang="en-US" sz="4000" dirty="0">
                <a:ln w="0"/>
                <a:solidFill>
                  <a:srgbClr val="0070C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 </a:t>
            </a:r>
            <a:r>
              <a:rPr lang="en-US" sz="4000" dirty="0" err="1">
                <a:ln w="0"/>
                <a:solidFill>
                  <a:srgbClr val="0070C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nhận</a:t>
            </a:r>
            <a:r>
              <a:rPr lang="en-US" sz="4000" dirty="0">
                <a:ln w="0"/>
                <a:solidFill>
                  <a:srgbClr val="0070C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 </a:t>
            </a:r>
            <a:r>
              <a:rPr lang="en-US" sz="4000" dirty="0" err="1">
                <a:ln w="0"/>
                <a:solidFill>
                  <a:srgbClr val="0070C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được</a:t>
            </a:r>
            <a:r>
              <a:rPr lang="en-US" sz="4000" dirty="0">
                <a:ln w="0"/>
                <a:solidFill>
                  <a:srgbClr val="0070C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 </a:t>
            </a:r>
            <a:r>
              <a:rPr lang="en-US" sz="4000" dirty="0" err="1">
                <a:ln w="0"/>
                <a:solidFill>
                  <a:srgbClr val="0070C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hạ</a:t>
            </a:r>
            <a:r>
              <a:rPr lang="en-US" sz="4000" dirty="0">
                <a:ln w="0"/>
                <a:solidFill>
                  <a:srgbClr val="0070C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 </a:t>
            </a:r>
            <a:r>
              <a:rPr lang="en-US" sz="4000" dirty="0" err="1">
                <a:ln w="0"/>
                <a:solidFill>
                  <a:srgbClr val="0070C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âm</a:t>
            </a:r>
            <a:r>
              <a:rPr lang="en-US" sz="4000" dirty="0">
                <a:ln w="0"/>
                <a:solidFill>
                  <a:srgbClr val="0070C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a:t>
            </a:r>
            <a:endParaRPr lang="en-US" sz="4000" dirty="0">
              <a:ln w="0"/>
              <a:solidFill>
                <a:srgbClr val="0070C0"/>
              </a:solidFill>
            </a:endParaRPr>
          </a:p>
        </p:txBody>
      </p:sp>
      <p:sp>
        <p:nvSpPr>
          <p:cNvPr id="14" name="Rectangle 13"/>
          <p:cNvSpPr/>
          <p:nvPr/>
        </p:nvSpPr>
        <p:spPr>
          <a:xfrm>
            <a:off x="248328" y="5080778"/>
            <a:ext cx="11900395" cy="1323439"/>
          </a:xfrm>
          <a:prstGeom prst="rect">
            <a:avLst/>
          </a:prstGeom>
          <a:noFill/>
        </p:spPr>
        <p:txBody>
          <a:bodyPr wrap="square" lIns="91440" tIns="45720" rIns="91440" bIns="45720">
            <a:spAutoFit/>
          </a:bodyPr>
          <a:lstStyle/>
          <a:p>
            <a:r>
              <a:rPr lang="en-US" sz="4000" dirty="0">
                <a:ln w="0"/>
                <a:solidFill>
                  <a:srgbClr val="C0000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 </a:t>
            </a:r>
            <a:r>
              <a:rPr lang="en-US" sz="4000" dirty="0" err="1">
                <a:ln w="0"/>
                <a:solidFill>
                  <a:srgbClr val="C0000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Dơi</a:t>
            </a:r>
            <a:r>
              <a:rPr lang="en-US" sz="4000" dirty="0">
                <a:ln w="0"/>
                <a:solidFill>
                  <a:srgbClr val="C0000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 </a:t>
            </a:r>
            <a:r>
              <a:rPr lang="en-US" sz="4000" dirty="0" err="1">
                <a:ln w="0"/>
                <a:solidFill>
                  <a:srgbClr val="C0000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chuột</a:t>
            </a:r>
            <a:r>
              <a:rPr lang="en-US" sz="4000" dirty="0">
                <a:ln w="0"/>
                <a:solidFill>
                  <a:srgbClr val="C0000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 </a:t>
            </a:r>
            <a:r>
              <a:rPr lang="en-US" sz="4000" dirty="0" err="1">
                <a:ln w="0"/>
                <a:solidFill>
                  <a:srgbClr val="C0000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cá</a:t>
            </a:r>
            <a:r>
              <a:rPr lang="en-US" sz="4000" dirty="0">
                <a:ln w="0"/>
                <a:solidFill>
                  <a:srgbClr val="C0000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 </a:t>
            </a:r>
            <a:r>
              <a:rPr lang="en-US" sz="4000" dirty="0" err="1">
                <a:ln w="0"/>
                <a:solidFill>
                  <a:srgbClr val="C0000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heo</a:t>
            </a:r>
            <a:r>
              <a:rPr lang="en-US" sz="4000" dirty="0">
                <a:ln w="0"/>
                <a:solidFill>
                  <a:srgbClr val="C0000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 </a:t>
            </a:r>
            <a:r>
              <a:rPr lang="en-US" sz="4000" dirty="0" err="1">
                <a:ln w="0"/>
                <a:solidFill>
                  <a:srgbClr val="C0000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cá</a:t>
            </a:r>
            <a:r>
              <a:rPr lang="en-US" sz="4000" dirty="0">
                <a:ln w="0"/>
                <a:solidFill>
                  <a:srgbClr val="C0000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 </a:t>
            </a:r>
            <a:r>
              <a:rPr lang="en-US" sz="4000" dirty="0" err="1">
                <a:ln w="0"/>
                <a:solidFill>
                  <a:srgbClr val="C0000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voi</a:t>
            </a:r>
            <a:r>
              <a:rPr lang="en-US" sz="4000" dirty="0">
                <a:ln w="0"/>
                <a:solidFill>
                  <a:srgbClr val="C0000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 </a:t>
            </a:r>
            <a:r>
              <a:rPr lang="en-US" sz="4000" dirty="0" err="1">
                <a:ln w="0"/>
                <a:solidFill>
                  <a:srgbClr val="C0000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chó</a:t>
            </a:r>
            <a:r>
              <a:rPr lang="en-US" sz="4000" dirty="0">
                <a:ln w="0"/>
                <a:solidFill>
                  <a:srgbClr val="C0000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 </a:t>
            </a:r>
            <a:r>
              <a:rPr lang="en-US" sz="4000" dirty="0" err="1">
                <a:ln w="0"/>
                <a:solidFill>
                  <a:srgbClr val="C0000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mèo</a:t>
            </a:r>
            <a:r>
              <a:rPr lang="en-US" sz="4000" dirty="0">
                <a:ln w="0"/>
                <a:solidFill>
                  <a:srgbClr val="C0000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a:t>
            </a:r>
            <a:r>
              <a:rPr lang="en-US" sz="4000" dirty="0" err="1">
                <a:ln w="0"/>
                <a:solidFill>
                  <a:srgbClr val="C0000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có</a:t>
            </a:r>
            <a:r>
              <a:rPr lang="en-US" sz="4000" dirty="0">
                <a:ln w="0"/>
                <a:solidFill>
                  <a:srgbClr val="C0000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 </a:t>
            </a:r>
            <a:r>
              <a:rPr lang="en-US" sz="4000" dirty="0" err="1">
                <a:ln w="0"/>
                <a:solidFill>
                  <a:srgbClr val="C0000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thể</a:t>
            </a:r>
            <a:r>
              <a:rPr lang="en-US" sz="4000" dirty="0">
                <a:ln w="0"/>
                <a:solidFill>
                  <a:srgbClr val="C0000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 </a:t>
            </a:r>
            <a:r>
              <a:rPr lang="en-US" sz="4000" dirty="0" err="1">
                <a:ln w="0"/>
                <a:solidFill>
                  <a:srgbClr val="C0000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cảm</a:t>
            </a:r>
            <a:r>
              <a:rPr lang="en-US" sz="4000" dirty="0">
                <a:ln w="0"/>
                <a:solidFill>
                  <a:srgbClr val="C0000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 </a:t>
            </a:r>
            <a:r>
              <a:rPr lang="en-US" sz="4000" dirty="0" err="1">
                <a:ln w="0"/>
                <a:solidFill>
                  <a:srgbClr val="C0000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nhận</a:t>
            </a:r>
            <a:r>
              <a:rPr lang="en-US" sz="4000" dirty="0">
                <a:ln w="0"/>
                <a:solidFill>
                  <a:srgbClr val="C0000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 </a:t>
            </a:r>
            <a:r>
              <a:rPr lang="en-US" sz="4000" dirty="0" err="1">
                <a:ln w="0"/>
                <a:solidFill>
                  <a:srgbClr val="C0000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được</a:t>
            </a:r>
            <a:r>
              <a:rPr lang="en-US" sz="4000" dirty="0">
                <a:ln w="0"/>
                <a:solidFill>
                  <a:srgbClr val="C0000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 </a:t>
            </a:r>
            <a:r>
              <a:rPr lang="en-US" sz="4000" dirty="0" err="1">
                <a:ln w="0"/>
                <a:solidFill>
                  <a:srgbClr val="C0000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siêu</a:t>
            </a:r>
            <a:r>
              <a:rPr lang="en-US" sz="4000" dirty="0">
                <a:ln w="0"/>
                <a:solidFill>
                  <a:srgbClr val="C0000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 </a:t>
            </a:r>
            <a:r>
              <a:rPr lang="en-US" sz="4000" dirty="0" err="1">
                <a:ln w="0"/>
                <a:solidFill>
                  <a:srgbClr val="C0000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âm</a:t>
            </a:r>
            <a:r>
              <a:rPr lang="en-US" sz="4000" dirty="0">
                <a:ln w="0"/>
                <a:solidFill>
                  <a:srgbClr val="C0000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a:t>
            </a:r>
            <a:endParaRPr lang="en-US" sz="4000" dirty="0">
              <a:ln w="0"/>
              <a:solidFill>
                <a:srgbClr val="C00000"/>
              </a:solidFill>
            </a:endParaRPr>
          </a:p>
        </p:txBody>
      </p:sp>
      <p:pic>
        <p:nvPicPr>
          <p:cNvPr id="4098" name="Picture 2" descr="Giraffe Day Trip Sticker by Insomniac Events for iOS &amp;amp; Android | GIPHY"/>
          <p:cNvPicPr>
            <a:picLocks noChangeAspect="1" noChangeArrowheads="1" noCrop="1"/>
          </p:cNvPicPr>
          <p:nvPr/>
        </p:nvPicPr>
        <p:blipFill>
          <a:blip r:embed="rId3"/>
          <a:srcRect/>
          <a:stretch>
            <a:fillRect/>
          </a:stretch>
        </p:blipFill>
        <p:spPr bwMode="auto">
          <a:xfrm rot="20395720" flipH="1">
            <a:off x="368084" y="1154753"/>
            <a:ext cx="2970372" cy="4233925"/>
          </a:xfrm>
          <a:prstGeom prst="rect">
            <a:avLst/>
          </a:prstGeom>
          <a:noFill/>
          <a:extLst>
            <a:ext uri="{909E8E84-426E-40DD-AFC4-6F175D3DCCD1}">
              <a14:hiddenFill xmlns:a14="http://schemas.microsoft.com/office/drawing/2010/main">
                <a:solidFill>
                  <a:srgbClr val="FFFFFF"/>
                </a:solidFill>
              </a14:hiddenFill>
            </a:ext>
          </a:extLst>
        </p:spPr>
      </p:pic>
      <p:pic>
        <p:nvPicPr>
          <p:cNvPr id="3074" name="Picture 2" descr="Pictures Animations Dolphin MySpace Cliparts"/>
          <p:cNvPicPr>
            <a:picLocks noChangeAspect="1" noChangeArrowheads="1" noCrop="1"/>
          </p:cNvPicPr>
          <p:nvPr/>
        </p:nvPicPr>
        <p:blipFill>
          <a:blip r:embed="rId4"/>
          <a:srcRect/>
          <a:stretch>
            <a:fillRect/>
          </a:stretch>
        </p:blipFill>
        <p:spPr bwMode="auto">
          <a:xfrm flipH="1">
            <a:off x="9767473" y="2079911"/>
            <a:ext cx="2381250" cy="21336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500" fill="hold"/>
                                        <p:tgtEl>
                                          <p:spTgt spid="13"/>
                                        </p:tgtEl>
                                        <p:attrNameLst>
                                          <p:attrName>ppt_x</p:attrName>
                                        </p:attrNameLst>
                                      </p:cBhvr>
                                      <p:tavLst>
                                        <p:tav tm="0">
                                          <p:val>
                                            <p:strVal val="#ppt_x"/>
                                          </p:val>
                                        </p:tav>
                                        <p:tav tm="100000">
                                          <p:val>
                                            <p:strVal val="#ppt_x"/>
                                          </p:val>
                                        </p:tav>
                                      </p:tavLst>
                                    </p:anim>
                                    <p:anim calcmode="lin" valueType="num">
                                      <p:cBhvr additive="base">
                                        <p:cTn id="8"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2"/>
                                        </p:tgtEl>
                                        <p:attrNameLst>
                                          <p:attrName>style.visibility</p:attrName>
                                        </p:attrNameLst>
                                      </p:cBhvr>
                                      <p:to>
                                        <p:strVal val="visible"/>
                                      </p:to>
                                    </p:set>
                                    <p:animEffect transition="in" filter="fade">
                                      <p:cBhvr>
                                        <p:cTn id="13" dur="500"/>
                                        <p:tgtEl>
                                          <p:spTgt spid="12"/>
                                        </p:tgtEl>
                                      </p:cBhvr>
                                    </p:animEffect>
                                  </p:childTnLst>
                                </p:cTn>
                              </p:par>
                              <p:par>
                                <p:cTn id="14" presetID="10" presetClass="entr" presetSubtype="0" fill="hold" nodeType="withEffect">
                                  <p:stCondLst>
                                    <p:cond delay="0"/>
                                  </p:stCondLst>
                                  <p:childTnLst>
                                    <p:set>
                                      <p:cBhvr>
                                        <p:cTn id="15" dur="1" fill="hold">
                                          <p:stCondLst>
                                            <p:cond delay="0"/>
                                          </p:stCondLst>
                                        </p:cTn>
                                        <p:tgtEl>
                                          <p:spTgt spid="4098"/>
                                        </p:tgtEl>
                                        <p:attrNameLst>
                                          <p:attrName>style.visibility</p:attrName>
                                        </p:attrNameLst>
                                      </p:cBhvr>
                                      <p:to>
                                        <p:strVal val="visible"/>
                                      </p:to>
                                    </p:set>
                                    <p:animEffect transition="in" filter="fade">
                                      <p:cBhvr>
                                        <p:cTn id="16" dur="500"/>
                                        <p:tgtEl>
                                          <p:spTgt spid="4098"/>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4"/>
                                        </p:tgtEl>
                                        <p:attrNameLst>
                                          <p:attrName>style.visibility</p:attrName>
                                        </p:attrNameLst>
                                      </p:cBhvr>
                                      <p:to>
                                        <p:strVal val="visible"/>
                                      </p:to>
                                    </p:set>
                                    <p:animEffect transition="in" filter="fade">
                                      <p:cBhvr>
                                        <p:cTn id="21" dur="500"/>
                                        <p:tgtEl>
                                          <p:spTgt spid="14"/>
                                        </p:tgtEl>
                                      </p:cBhvr>
                                    </p:animEffect>
                                  </p:childTnLst>
                                </p:cTn>
                              </p:par>
                              <p:par>
                                <p:cTn id="22" presetID="10" presetClass="entr" presetSubtype="0" fill="hold" nodeType="withEffect">
                                  <p:stCondLst>
                                    <p:cond delay="0"/>
                                  </p:stCondLst>
                                  <p:childTnLst>
                                    <p:set>
                                      <p:cBhvr>
                                        <p:cTn id="23" dur="1" fill="hold">
                                          <p:stCondLst>
                                            <p:cond delay="0"/>
                                          </p:stCondLst>
                                        </p:cTn>
                                        <p:tgtEl>
                                          <p:spTgt spid="3074"/>
                                        </p:tgtEl>
                                        <p:attrNameLst>
                                          <p:attrName>style.visibility</p:attrName>
                                        </p:attrNameLst>
                                      </p:cBhvr>
                                      <p:to>
                                        <p:strVal val="visible"/>
                                      </p:to>
                                    </p:set>
                                    <p:animEffect transition="in" filter="fade">
                                      <p:cBhvr>
                                        <p:cTn id="24" dur="500"/>
                                        <p:tgtEl>
                                          <p:spTgt spid="30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4"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017D7BEE-C116-4FB0-B7D3-B28DCF329508}"/>
              </a:ext>
            </a:extLst>
          </p:cNvPr>
          <p:cNvPicPr>
            <a:picLocks noChangeAspect="1"/>
          </p:cNvPicPr>
          <p:nvPr/>
        </p:nvPicPr>
        <p:blipFill rotWithShape="1">
          <a:blip r:embed="rId2"/>
          <a:srcRect t="15972"/>
          <a:stretch/>
        </p:blipFill>
        <p:spPr>
          <a:xfrm>
            <a:off x="616632" y="1311655"/>
            <a:ext cx="10958730" cy="536538"/>
          </a:xfrm>
          <a:prstGeom prst="rect">
            <a:avLst/>
          </a:prstGeom>
        </p:spPr>
      </p:pic>
      <p:pic>
        <p:nvPicPr>
          <p:cNvPr id="2050" name="Picture 2">
            <a:extLst>
              <a:ext uri="{FF2B5EF4-FFF2-40B4-BE49-F238E27FC236}">
                <a16:creationId xmlns:a16="http://schemas.microsoft.com/office/drawing/2014/main" id="{64D7E72E-DC6D-400E-89F7-7D5EBB552E61}"/>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2270" b="9827"/>
          <a:stretch/>
        </p:blipFill>
        <p:spPr bwMode="auto">
          <a:xfrm>
            <a:off x="616634" y="1821954"/>
            <a:ext cx="10958731" cy="4546262"/>
          </a:xfrm>
          <a:prstGeom prst="rect">
            <a:avLst/>
          </a:prstGeom>
          <a:noFill/>
          <a:extLst>
            <a:ext uri="{909E8E84-426E-40DD-AFC4-6F175D3DCCD1}">
              <a14:hiddenFill xmlns:a14="http://schemas.microsoft.com/office/drawing/2010/main">
                <a:solidFill>
                  <a:srgbClr val="FFFFFF"/>
                </a:solidFill>
              </a14:hiddenFill>
            </a:ext>
          </a:extLst>
        </p:spPr>
      </p:pic>
      <p:grpSp>
        <p:nvGrpSpPr>
          <p:cNvPr id="2" name="Group 1">
            <a:extLst>
              <a:ext uri="{FF2B5EF4-FFF2-40B4-BE49-F238E27FC236}">
                <a16:creationId xmlns:a16="http://schemas.microsoft.com/office/drawing/2014/main" id="{9028E719-85B4-4A9D-B263-65013455D8A7}"/>
              </a:ext>
            </a:extLst>
          </p:cNvPr>
          <p:cNvGrpSpPr/>
          <p:nvPr/>
        </p:nvGrpSpPr>
        <p:grpSpPr>
          <a:xfrm>
            <a:off x="3411076" y="242388"/>
            <a:ext cx="4923278" cy="730407"/>
            <a:chOff x="871868" y="715522"/>
            <a:chExt cx="3692458" cy="784597"/>
          </a:xfrm>
        </p:grpSpPr>
        <p:sp>
          <p:nvSpPr>
            <p:cNvPr id="3" name="Oval 2">
              <a:extLst>
                <a:ext uri="{FF2B5EF4-FFF2-40B4-BE49-F238E27FC236}">
                  <a16:creationId xmlns:a16="http://schemas.microsoft.com/office/drawing/2014/main" id="{A18CABB4-A860-406E-87ED-A3897477A862}"/>
                </a:ext>
              </a:extLst>
            </p:cNvPr>
            <p:cNvSpPr/>
            <p:nvPr/>
          </p:nvSpPr>
          <p:spPr>
            <a:xfrm>
              <a:off x="967562" y="715522"/>
              <a:ext cx="627321" cy="784597"/>
            </a:xfrm>
            <a:prstGeom prst="ellipse">
              <a:avLst/>
            </a:prstGeom>
            <a:noFill/>
            <a:ln w="28575">
              <a:solidFill>
                <a:srgbClr val="00518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en-US" sz="4000" kern="0">
                <a:solidFill>
                  <a:srgbClr val="00518E"/>
                </a:solidFill>
                <a:latin typeface="Arial"/>
                <a:sym typeface="Arial"/>
              </a:endParaRPr>
            </a:p>
          </p:txBody>
        </p:sp>
        <p:sp>
          <p:nvSpPr>
            <p:cNvPr id="4" name="TextBox 3">
              <a:extLst>
                <a:ext uri="{FF2B5EF4-FFF2-40B4-BE49-F238E27FC236}">
                  <a16:creationId xmlns:a16="http://schemas.microsoft.com/office/drawing/2014/main" id="{C47DEBD2-79E8-47A7-9C8D-C09D2E8301AE}"/>
                </a:ext>
              </a:extLst>
            </p:cNvPr>
            <p:cNvSpPr txBox="1"/>
            <p:nvPr/>
          </p:nvSpPr>
          <p:spPr>
            <a:xfrm>
              <a:off x="871868" y="715523"/>
              <a:ext cx="818708" cy="760405"/>
            </a:xfrm>
            <a:prstGeom prst="rect">
              <a:avLst/>
            </a:prstGeom>
            <a:noFill/>
          </p:spPr>
          <p:txBody>
            <a:bodyPr wrap="square" rtlCol="0">
              <a:spAutoFit/>
            </a:bodyPr>
            <a:lstStyle/>
            <a:p>
              <a:pPr algn="ctr" defTabSz="1219170">
                <a:buClr>
                  <a:srgbClr val="000000"/>
                </a:buClr>
              </a:pPr>
              <a:r>
                <a:rPr lang="vi-VN" sz="4000" b="1" kern="0">
                  <a:solidFill>
                    <a:srgbClr val="00518E"/>
                  </a:solidFill>
                  <a:latin typeface="Times New Roman" panose="02020603050405020304" pitchFamily="18" charset="0"/>
                  <a:cs typeface="Times New Roman" panose="02020603050405020304" pitchFamily="18" charset="0"/>
                  <a:sym typeface="Arial"/>
                </a:rPr>
                <a:t>IV</a:t>
              </a:r>
              <a:endParaRPr lang="en-US" sz="4000" b="1" kern="0" dirty="0">
                <a:solidFill>
                  <a:srgbClr val="00518E"/>
                </a:solidFill>
                <a:latin typeface="Times New Roman" panose="02020603050405020304" pitchFamily="18" charset="0"/>
                <a:cs typeface="Times New Roman" panose="02020603050405020304" pitchFamily="18" charset="0"/>
                <a:sym typeface="Arial"/>
              </a:endParaRPr>
            </a:p>
          </p:txBody>
        </p:sp>
        <p:sp>
          <p:nvSpPr>
            <p:cNvPr id="5" name="TextBox 4">
              <a:extLst>
                <a:ext uri="{FF2B5EF4-FFF2-40B4-BE49-F238E27FC236}">
                  <a16:creationId xmlns:a16="http://schemas.microsoft.com/office/drawing/2014/main" id="{A7E9524C-2B17-4FE3-B938-723031732DA2}"/>
                </a:ext>
              </a:extLst>
            </p:cNvPr>
            <p:cNvSpPr txBox="1"/>
            <p:nvPr/>
          </p:nvSpPr>
          <p:spPr>
            <a:xfrm>
              <a:off x="1966293" y="720574"/>
              <a:ext cx="2598033" cy="760405"/>
            </a:xfrm>
            <a:prstGeom prst="rect">
              <a:avLst/>
            </a:prstGeom>
            <a:noFill/>
          </p:spPr>
          <p:txBody>
            <a:bodyPr wrap="square" rtlCol="0">
              <a:spAutoFit/>
            </a:bodyPr>
            <a:lstStyle/>
            <a:p>
              <a:pPr algn="ctr" defTabSz="1219170">
                <a:buClr>
                  <a:srgbClr val="000000"/>
                </a:buClr>
              </a:pPr>
              <a:r>
                <a:rPr lang="vi-VN" sz="4000" b="1" kern="0">
                  <a:solidFill>
                    <a:srgbClr val="00518E"/>
                  </a:solidFill>
                  <a:latin typeface="Times New Roman" panose="02020603050405020304" pitchFamily="18" charset="0"/>
                  <a:cs typeface="Times New Roman" panose="02020603050405020304" pitchFamily="18" charset="0"/>
                  <a:sym typeface="Arial"/>
                </a:rPr>
                <a:t>VẬN DỤNG</a:t>
              </a:r>
              <a:endParaRPr lang="en-US" sz="4000" b="1" kern="0" dirty="0">
                <a:solidFill>
                  <a:srgbClr val="00518E"/>
                </a:solidFill>
                <a:latin typeface="Times New Roman" panose="02020603050405020304" pitchFamily="18" charset="0"/>
                <a:cs typeface="Times New Roman" panose="02020603050405020304" pitchFamily="18" charset="0"/>
                <a:sym typeface="Arial"/>
              </a:endParaRPr>
            </a:p>
          </p:txBody>
        </p:sp>
      </p:grpSp>
      <p:grpSp>
        <p:nvGrpSpPr>
          <p:cNvPr id="6" name="Group 5">
            <a:extLst>
              <a:ext uri="{FF2B5EF4-FFF2-40B4-BE49-F238E27FC236}">
                <a16:creationId xmlns:a16="http://schemas.microsoft.com/office/drawing/2014/main" id="{A799C0A8-EEC5-420E-9086-432DC90603B9}"/>
              </a:ext>
            </a:extLst>
          </p:cNvPr>
          <p:cNvGrpSpPr/>
          <p:nvPr/>
        </p:nvGrpSpPr>
        <p:grpSpPr>
          <a:xfrm>
            <a:off x="616632" y="1255848"/>
            <a:ext cx="12010287" cy="1132213"/>
            <a:chOff x="386449" y="1042134"/>
            <a:chExt cx="7443303" cy="503949"/>
          </a:xfrm>
        </p:grpSpPr>
        <p:sp>
          <p:nvSpPr>
            <p:cNvPr id="7" name="Rounded Rectangle 5">
              <a:extLst>
                <a:ext uri="{FF2B5EF4-FFF2-40B4-BE49-F238E27FC236}">
                  <a16:creationId xmlns:a16="http://schemas.microsoft.com/office/drawing/2014/main" id="{732461FA-D113-4231-B531-D06619349535}"/>
                </a:ext>
              </a:extLst>
            </p:cNvPr>
            <p:cNvSpPr/>
            <p:nvPr/>
          </p:nvSpPr>
          <p:spPr>
            <a:xfrm>
              <a:off x="386449" y="1042134"/>
              <a:ext cx="6791607" cy="503949"/>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1219170">
                <a:lnSpc>
                  <a:spcPct val="150000"/>
                </a:lnSpc>
                <a:defRPr/>
              </a:pPr>
              <a:endParaRPr lang="vi-VN" altLang="vi-VN" sz="5400" dirty="0">
                <a:solidFill>
                  <a:srgbClr val="FFFFFF"/>
                </a:solidFill>
                <a:latin typeface="Times New Roman" panose="02020603050405020304" pitchFamily="18" charset="0"/>
                <a:cs typeface="Times New Roman" panose="02020603050405020304" pitchFamily="18" charset="0"/>
                <a:sym typeface="Arial"/>
              </a:endParaRPr>
            </a:p>
          </p:txBody>
        </p:sp>
        <p:sp>
          <p:nvSpPr>
            <p:cNvPr id="8" name="Rectangle 7">
              <a:extLst>
                <a:ext uri="{FF2B5EF4-FFF2-40B4-BE49-F238E27FC236}">
                  <a16:creationId xmlns:a16="http://schemas.microsoft.com/office/drawing/2014/main" id="{9BC4ECCA-21B8-42D5-A4F3-770FDFB15E62}"/>
                </a:ext>
              </a:extLst>
            </p:cNvPr>
            <p:cNvSpPr/>
            <p:nvPr/>
          </p:nvSpPr>
          <p:spPr>
            <a:xfrm>
              <a:off x="1925488" y="1143281"/>
              <a:ext cx="5904264" cy="395250"/>
            </a:xfrm>
            <a:prstGeom prst="rect">
              <a:avLst/>
            </a:prstGeom>
          </p:spPr>
          <p:txBody>
            <a:bodyPr wrap="square">
              <a:spAutoFit/>
            </a:bodyPr>
            <a:lstStyle/>
            <a:p>
              <a:pPr algn="just">
                <a:lnSpc>
                  <a:spcPct val="115000"/>
                </a:lnSpc>
                <a:spcAft>
                  <a:spcPts val="800"/>
                </a:spcAft>
              </a:pPr>
              <a:r>
                <a:rPr lang="vi-VN" sz="4800" b="1">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CHẾ TẠO ĐÀN NƯỚC</a:t>
              </a:r>
              <a:endParaRPr lang="en-US" sz="4800">
                <a:solidFill>
                  <a:srgbClr val="C00000"/>
                </a:solidFill>
                <a:effectLst/>
                <a:latin typeface="Calibri" panose="020F0502020204030204" pitchFamily="34" charset="0"/>
                <a:ea typeface="Calibri" panose="020F0502020204030204" pitchFamily="34" charset="0"/>
                <a:cs typeface="Times New Roman" panose="02020603050405020304" pitchFamily="18" charset="0"/>
              </a:endParaRPr>
            </a:p>
          </p:txBody>
        </p:sp>
      </p:grpSp>
    </p:spTree>
    <p:extLst>
      <p:ext uri="{BB962C8B-B14F-4D97-AF65-F5344CB8AC3E}">
        <p14:creationId xmlns:p14="http://schemas.microsoft.com/office/powerpoint/2010/main" val="2204358413"/>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87D756DB-B84E-4B2E-9282-59096CAFF7AE}"/>
              </a:ext>
            </a:extLst>
          </p:cNvPr>
          <p:cNvSpPr txBox="1"/>
          <p:nvPr/>
        </p:nvSpPr>
        <p:spPr>
          <a:xfrm>
            <a:off x="1101686" y="559003"/>
            <a:ext cx="9950068" cy="2617191"/>
          </a:xfrm>
          <a:prstGeom prst="rect">
            <a:avLst/>
          </a:prstGeom>
          <a:noFill/>
        </p:spPr>
        <p:txBody>
          <a:bodyPr wrap="square">
            <a:spAutoFit/>
          </a:bodyPr>
          <a:lstStyle/>
          <a:p>
            <a:pPr marR="75565" algn="just">
              <a:lnSpc>
                <a:spcPct val="115000"/>
              </a:lnSpc>
              <a:spcAft>
                <a:spcPts val="800"/>
              </a:spcAft>
              <a:tabLst>
                <a:tab pos="1609725" algn="l"/>
              </a:tabLst>
            </a:pPr>
            <a:r>
              <a:rPr lang="vi-VN" sz="3200">
                <a:solidFill>
                  <a:srgbClr val="C00000"/>
                </a:solidFill>
                <a:effectLst/>
                <a:latin typeface="+mj-lt"/>
                <a:ea typeface="Calibri" panose="020F0502020204030204" pitchFamily="34" charset="0"/>
                <a:cs typeface="Times New Roman" panose="02020603050405020304" pitchFamily="18" charset="0"/>
              </a:rPr>
              <a:t>* </a:t>
            </a:r>
            <a:r>
              <a:rPr lang="vi-VN" sz="3200" b="1">
                <a:solidFill>
                  <a:srgbClr val="C00000"/>
                </a:solidFill>
                <a:effectLst/>
                <a:latin typeface="+mj-lt"/>
                <a:ea typeface="Calibri" panose="020F0502020204030204" pitchFamily="34" charset="0"/>
                <a:cs typeface="Times New Roman" panose="02020603050405020304" pitchFamily="18" charset="0"/>
              </a:rPr>
              <a:t>Thiết bị: </a:t>
            </a:r>
            <a:r>
              <a:rPr lang="vi-VN" sz="3200">
                <a:solidFill>
                  <a:srgbClr val="C00000"/>
                </a:solidFill>
                <a:effectLst/>
                <a:latin typeface="+mj-lt"/>
                <a:ea typeface="Calibri" panose="020F0502020204030204" pitchFamily="34" charset="0"/>
                <a:cs typeface="Times New Roman" panose="02020603050405020304" pitchFamily="18" charset="0"/>
              </a:rPr>
              <a:t>Mỗi nhóm chuẩn bị:</a:t>
            </a:r>
          </a:p>
          <a:p>
            <a:pPr marL="457200" marR="75565" indent="-457200" algn="just">
              <a:lnSpc>
                <a:spcPct val="115000"/>
              </a:lnSpc>
              <a:spcAft>
                <a:spcPts val="800"/>
              </a:spcAft>
              <a:buFontTx/>
              <a:buChar char="-"/>
              <a:tabLst>
                <a:tab pos="1609725" algn="l"/>
              </a:tabLst>
            </a:pPr>
            <a:r>
              <a:rPr lang="vi-VN" sz="3200">
                <a:solidFill>
                  <a:srgbClr val="C00000"/>
                </a:solidFill>
                <a:latin typeface="+mj-lt"/>
                <a:ea typeface="Calibri" panose="020F0502020204030204" pitchFamily="34" charset="0"/>
                <a:cs typeface="Times New Roman" panose="02020603050405020304" pitchFamily="18" charset="0"/>
              </a:rPr>
              <a:t>8 cốc thủy tin giống nhau.</a:t>
            </a:r>
          </a:p>
          <a:p>
            <a:pPr marR="75565" algn="just">
              <a:lnSpc>
                <a:spcPct val="115000"/>
              </a:lnSpc>
              <a:spcAft>
                <a:spcPts val="800"/>
              </a:spcAft>
              <a:tabLst>
                <a:tab pos="1609725" algn="l"/>
              </a:tabLst>
            </a:pPr>
            <a:r>
              <a:rPr lang="vi-VN" sz="3200">
                <a:solidFill>
                  <a:srgbClr val="C00000"/>
                </a:solidFill>
                <a:latin typeface="+mj-lt"/>
                <a:ea typeface="Calibri" panose="020F0502020204030204" pitchFamily="34" charset="0"/>
                <a:cs typeface="Times New Roman" panose="02020603050405020304" pitchFamily="18" charset="0"/>
              </a:rPr>
              <a:t>- </a:t>
            </a:r>
            <a:r>
              <a:rPr lang="vi-VN" sz="3200">
                <a:solidFill>
                  <a:srgbClr val="C00000"/>
                </a:solidFill>
                <a:effectLst/>
                <a:latin typeface="+mj-lt"/>
                <a:ea typeface="Calibri" panose="020F0502020204030204" pitchFamily="34" charset="0"/>
                <a:cs typeface="Times New Roman" panose="02020603050405020304" pitchFamily="18" charset="0"/>
              </a:rPr>
              <a:t>  Đũa gỗ (mỗi người trong nhóm 1 chiếc)</a:t>
            </a:r>
          </a:p>
          <a:p>
            <a:pPr marL="457200" marR="75565" indent="-457200" algn="just">
              <a:lnSpc>
                <a:spcPct val="115000"/>
              </a:lnSpc>
              <a:spcAft>
                <a:spcPts val="800"/>
              </a:spcAft>
              <a:buFontTx/>
              <a:buChar char="-"/>
              <a:tabLst>
                <a:tab pos="1609725" algn="l"/>
              </a:tabLst>
            </a:pPr>
            <a:r>
              <a:rPr lang="vi-VN" sz="3200">
                <a:solidFill>
                  <a:srgbClr val="C00000"/>
                </a:solidFill>
                <a:latin typeface="+mj-lt"/>
                <a:ea typeface="Calibri" panose="020F0502020204030204" pitchFamily="34" charset="0"/>
                <a:cs typeface="Times New Roman" panose="02020603050405020304" pitchFamily="18" charset="0"/>
              </a:rPr>
              <a:t>Ca chứa nước, cốc nhỏ. </a:t>
            </a:r>
            <a:endParaRPr lang="en-US" sz="3200">
              <a:solidFill>
                <a:srgbClr val="C00000"/>
              </a:solidFill>
              <a:effectLst/>
              <a:latin typeface="+mj-lt"/>
              <a:ea typeface="Calibri" panose="020F0502020204030204" pitchFamily="34" charset="0"/>
              <a:cs typeface="Times New Roman" panose="02020603050405020304" pitchFamily="18" charset="0"/>
            </a:endParaRPr>
          </a:p>
        </p:txBody>
      </p:sp>
      <p:sp>
        <p:nvSpPr>
          <p:cNvPr id="3" name="TextBox 2">
            <a:extLst>
              <a:ext uri="{FF2B5EF4-FFF2-40B4-BE49-F238E27FC236}">
                <a16:creationId xmlns:a16="http://schemas.microsoft.com/office/drawing/2014/main" id="{460EC06F-54D7-433D-9D49-ABB396637F49}"/>
              </a:ext>
            </a:extLst>
          </p:cNvPr>
          <p:cNvSpPr txBox="1"/>
          <p:nvPr/>
        </p:nvSpPr>
        <p:spPr>
          <a:xfrm>
            <a:off x="1120966" y="3429000"/>
            <a:ext cx="9950068" cy="1179041"/>
          </a:xfrm>
          <a:prstGeom prst="rect">
            <a:avLst/>
          </a:prstGeom>
          <a:noFill/>
        </p:spPr>
        <p:txBody>
          <a:bodyPr wrap="square">
            <a:spAutoFit/>
          </a:bodyPr>
          <a:lstStyle/>
          <a:p>
            <a:pPr marR="75565" algn="just">
              <a:lnSpc>
                <a:spcPct val="115000"/>
              </a:lnSpc>
              <a:spcAft>
                <a:spcPts val="800"/>
              </a:spcAft>
              <a:tabLst>
                <a:tab pos="1609725" algn="l"/>
              </a:tabLst>
            </a:pPr>
            <a:r>
              <a:rPr lang="vi-VN" sz="3200" b="1">
                <a:solidFill>
                  <a:srgbClr val="C00000"/>
                </a:solidFill>
                <a:effectLst/>
                <a:latin typeface="+mj-lt"/>
                <a:ea typeface="Calibri" panose="020F0502020204030204" pitchFamily="34" charset="0"/>
                <a:cs typeface="Times New Roman" panose="02020603050405020304" pitchFamily="18" charset="0"/>
              </a:rPr>
              <a:t>* Cách làm: </a:t>
            </a:r>
            <a:r>
              <a:rPr lang="vi-VN" sz="3200">
                <a:solidFill>
                  <a:srgbClr val="C00000"/>
                </a:solidFill>
                <a:effectLst/>
                <a:latin typeface="+mj-lt"/>
                <a:ea typeface="Calibri" panose="020F0502020204030204" pitchFamily="34" charset="0"/>
                <a:cs typeface="Times New Roman" panose="02020603050405020304" pitchFamily="18" charset="0"/>
              </a:rPr>
              <a:t>Thay đổi lượng nước trong cốc để mỗi cốc sẽ phát ra âm với tần số nhất định. </a:t>
            </a:r>
            <a:endParaRPr lang="en-US" sz="3200">
              <a:solidFill>
                <a:srgbClr val="C00000"/>
              </a:solidFill>
              <a:effectLst/>
              <a:latin typeface="+mj-l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268940835"/>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19" name="Rectangle 13"/>
          <p:cNvSpPr>
            <a:spLocks noGrp="1" noRot="1" noChangeAspect="1" noMove="1" noResize="1" noEditPoints="1" noAdjustHandles="1" noChangeArrowheads="1" noChangeShapeType="1" noTextEdit="1"/>
          </p:cNvSpPr>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a:solidFill>
                  <a:schemeClr val="accent1">
                    <a:shade val="50000"/>
                  </a:schemeClr>
                </a:solidFill>
                <a:prstDash val="solid"/>
                <a:miter lim="800000"/>
                <a:headEnd/>
                <a:tailEn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extBox 1">
            <a:extLst>
              <a:ext uri="{FF2B5EF4-FFF2-40B4-BE49-F238E27FC236}">
                <a16:creationId xmlns:a16="http://schemas.microsoft.com/office/drawing/2014/main" id="{6D119CF1-BF5E-FB5C-FF9A-54F08E95EC0A}"/>
              </a:ext>
            </a:extLst>
          </p:cNvPr>
          <p:cNvSpPr txBox="1"/>
          <p:nvPr/>
        </p:nvSpPr>
        <p:spPr>
          <a:xfrm>
            <a:off x="265043" y="1219200"/>
            <a:ext cx="7315200" cy="954107"/>
          </a:xfrm>
          <a:prstGeom prst="rect">
            <a:avLst/>
          </a:prstGeom>
          <a:noFill/>
        </p:spPr>
        <p:txBody>
          <a:bodyPr wrap="square" rtlCol="0">
            <a:spAutoFit/>
          </a:bodyPr>
          <a:lstStyle/>
          <a:p>
            <a:r>
              <a:rPr lang="en-US" sz="2800" b="1" dirty="0">
                <a:solidFill>
                  <a:srgbClr val="FF0000"/>
                </a:solidFill>
                <a:latin typeface="Times New Roman" panose="02020603050405020304" pitchFamily="18" charset="0"/>
                <a:cs typeface="Times New Roman" panose="02020603050405020304" pitchFamily="18" charset="0"/>
              </a:rPr>
              <a:t>I. </a:t>
            </a:r>
            <a:r>
              <a:rPr lang="en-US" sz="2800" b="1" dirty="0" err="1">
                <a:solidFill>
                  <a:srgbClr val="FF0000"/>
                </a:solidFill>
                <a:latin typeface="Times New Roman" panose="02020603050405020304" pitchFamily="18" charset="0"/>
                <a:cs typeface="Times New Roman" panose="02020603050405020304" pitchFamily="18" charset="0"/>
              </a:rPr>
              <a:t>Độ</a:t>
            </a:r>
            <a:r>
              <a:rPr lang="en-US" sz="2800" b="1" dirty="0">
                <a:solidFill>
                  <a:srgbClr val="FF0000"/>
                </a:solidFill>
                <a:latin typeface="Times New Roman" panose="02020603050405020304" pitchFamily="18" charset="0"/>
                <a:cs typeface="Times New Roman" panose="02020603050405020304" pitchFamily="18" charset="0"/>
              </a:rPr>
              <a:t> to </a:t>
            </a:r>
            <a:r>
              <a:rPr lang="en-US" sz="2800" b="1" dirty="0" err="1">
                <a:solidFill>
                  <a:srgbClr val="FF0000"/>
                </a:solidFill>
                <a:latin typeface="Times New Roman" panose="02020603050405020304" pitchFamily="18" charset="0"/>
                <a:cs typeface="Times New Roman" panose="02020603050405020304" pitchFamily="18" charset="0"/>
              </a:rPr>
              <a:t>và</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biên</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độ</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của</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sóng</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âm</a:t>
            </a:r>
            <a:r>
              <a:rPr lang="en-US" sz="2800" b="1" dirty="0">
                <a:solidFill>
                  <a:srgbClr val="FF0000"/>
                </a:solidFill>
                <a:latin typeface="Times New Roman" panose="02020603050405020304" pitchFamily="18" charset="0"/>
                <a:cs typeface="Times New Roman" panose="02020603050405020304" pitchFamily="18" charset="0"/>
              </a:rPr>
              <a:t>:</a:t>
            </a:r>
          </a:p>
          <a:p>
            <a:r>
              <a:rPr lang="en-US" sz="2800" b="1" dirty="0">
                <a:latin typeface="Times New Roman" panose="02020603050405020304" pitchFamily="18" charset="0"/>
                <a:cs typeface="Times New Roman" panose="02020603050405020304" pitchFamily="18" charset="0"/>
              </a:rPr>
              <a:t>1. </a:t>
            </a:r>
            <a:r>
              <a:rPr lang="en-US" sz="2800" b="1" dirty="0" err="1">
                <a:latin typeface="Times New Roman" panose="02020603050405020304" pitchFamily="18" charset="0"/>
                <a:cs typeface="Times New Roman" panose="02020603050405020304" pitchFamily="18" charset="0"/>
              </a:rPr>
              <a:t>Biên</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độ</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dao</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động</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của</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nguồn</a:t>
            </a:r>
            <a:r>
              <a:rPr lang="en-US" sz="2800" b="1" dirty="0">
                <a:latin typeface="Times New Roman" panose="02020603050405020304" pitchFamily="18" charset="0"/>
                <a:cs typeface="Times New Roman" panose="02020603050405020304" pitchFamily="18" charset="0"/>
              </a:rPr>
              <a:t> </a:t>
            </a:r>
            <a:r>
              <a:rPr lang="en-US" sz="2800" b="1" dirty="0" err="1" smtClean="0">
                <a:latin typeface="Times New Roman" panose="02020603050405020304" pitchFamily="18" charset="0"/>
                <a:cs typeface="Times New Roman" panose="02020603050405020304" pitchFamily="18" charset="0"/>
              </a:rPr>
              <a:t>âm</a:t>
            </a:r>
            <a:r>
              <a:rPr lang="en-US" sz="2800" b="1" dirty="0" smtClean="0">
                <a:latin typeface="Times New Roman" panose="02020603050405020304" pitchFamily="18" charset="0"/>
                <a:cs typeface="Times New Roman" panose="02020603050405020304" pitchFamily="18" charset="0"/>
              </a:rPr>
              <a:t>, </a:t>
            </a:r>
            <a:r>
              <a:rPr lang="en-US" sz="2800" b="1" dirty="0" err="1" smtClean="0">
                <a:latin typeface="Times New Roman" panose="02020603050405020304" pitchFamily="18" charset="0"/>
                <a:cs typeface="Times New Roman" panose="02020603050405020304" pitchFamily="18" charset="0"/>
              </a:rPr>
              <a:t>sóng</a:t>
            </a:r>
            <a:r>
              <a:rPr lang="en-US" sz="2800" b="1" dirty="0" smtClean="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âm</a:t>
            </a:r>
            <a:endParaRPr lang="en-US" sz="2800" b="1" dirty="0">
              <a:latin typeface="Times New Roman" panose="02020603050405020304" pitchFamily="18" charset="0"/>
              <a:cs typeface="Times New Roman" panose="02020603050405020304" pitchFamily="18" charset="0"/>
            </a:endParaRPr>
          </a:p>
        </p:txBody>
      </p:sp>
      <p:sp>
        <p:nvSpPr>
          <p:cNvPr id="12" name="Rectangle 11">
            <a:extLst>
              <a:ext uri="{FF2B5EF4-FFF2-40B4-BE49-F238E27FC236}">
                <a16:creationId xmlns:a16="http://schemas.microsoft.com/office/drawing/2014/main" id="{2CA0AA12-0EE2-FCE8-A8A8-5FEE37ECFE04}"/>
              </a:ext>
            </a:extLst>
          </p:cNvPr>
          <p:cNvSpPr/>
          <p:nvPr/>
        </p:nvSpPr>
        <p:spPr>
          <a:xfrm>
            <a:off x="159027" y="79753"/>
            <a:ext cx="11820938" cy="707886"/>
          </a:xfrm>
          <a:prstGeom prst="rect">
            <a:avLst/>
          </a:prstGeom>
          <a:solidFill>
            <a:srgbClr val="FFFF00"/>
          </a:solidFill>
        </p:spPr>
        <p:txBody>
          <a:bodyPr wrap="square" lIns="91440" tIns="45720" rIns="91440" bIns="45720">
            <a:spAutoFit/>
            <a:scene3d>
              <a:camera prst="orthographicFront"/>
              <a:lightRig rig="harsh" dir="t"/>
            </a:scene3d>
            <a:sp3d extrusionH="57150" prstMaterial="matte">
              <a:bevelT w="63500" h="12700" prst="angle"/>
              <a:contourClr>
                <a:schemeClr val="bg1">
                  <a:lumMod val="65000"/>
                </a:schemeClr>
              </a:contourClr>
            </a:sp3d>
          </a:bodyPr>
          <a:lstStyle/>
          <a:p>
            <a:pPr algn="ctr"/>
            <a:r>
              <a:rPr lang="en-US" sz="4000" b="1" dirty="0" err="1">
                <a:solidFill>
                  <a:schemeClr val="accent1">
                    <a:lumMod val="75000"/>
                  </a:schemeClr>
                </a:solidFill>
                <a:latin typeface="Times New Roman" panose="02020603050405020304" pitchFamily="18" charset="0"/>
                <a:cs typeface="Times New Roman" panose="02020603050405020304" pitchFamily="18" charset="0"/>
              </a:rPr>
              <a:t>Bài</a:t>
            </a:r>
            <a:r>
              <a:rPr lang="en-US" sz="4000" b="1" dirty="0">
                <a:solidFill>
                  <a:schemeClr val="accent1">
                    <a:lumMod val="75000"/>
                  </a:schemeClr>
                </a:solidFill>
                <a:latin typeface="Times New Roman" panose="02020603050405020304" pitchFamily="18" charset="0"/>
                <a:cs typeface="Times New Roman" panose="02020603050405020304" pitchFamily="18" charset="0"/>
              </a:rPr>
              <a:t> 13: ĐỘ TO VÀ ĐỘ CAO CỦA ÂM</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438409CC-25DA-032C-A58B-7F92210A2CB2}"/>
              </a:ext>
            </a:extLst>
          </p:cNvPr>
          <p:cNvSpPr txBox="1"/>
          <p:nvPr/>
        </p:nvSpPr>
        <p:spPr>
          <a:xfrm>
            <a:off x="3702570" y="0"/>
            <a:ext cx="5366479" cy="769441"/>
          </a:xfrm>
          <a:prstGeom prst="rect">
            <a:avLst/>
          </a:prstGeom>
          <a:noFill/>
        </p:spPr>
        <p:txBody>
          <a:bodyPr wrap="square" rtlCol="0">
            <a:spAutoFit/>
          </a:bodyPr>
          <a:lstStyle/>
          <a:p>
            <a:pPr algn="ctr"/>
            <a:r>
              <a:rPr lang="en-US" sz="4400" b="1" dirty="0">
                <a:solidFill>
                  <a:srgbClr val="FF0000"/>
                </a:solidFill>
                <a:latin typeface="Times New Roman" panose="02020603050405020304" pitchFamily="18" charset="0"/>
                <a:cs typeface="Times New Roman" panose="02020603050405020304" pitchFamily="18" charset="0"/>
              </a:rPr>
              <a:t>LUYỆN TẬP</a:t>
            </a:r>
          </a:p>
        </p:txBody>
      </p:sp>
      <p:sp>
        <p:nvSpPr>
          <p:cNvPr id="5" name="TextBox 4">
            <a:extLst>
              <a:ext uri="{FF2B5EF4-FFF2-40B4-BE49-F238E27FC236}">
                <a16:creationId xmlns:a16="http://schemas.microsoft.com/office/drawing/2014/main" id="{BBBCC127-E791-E6B3-02DC-1F4DE918EAA7}"/>
              </a:ext>
            </a:extLst>
          </p:cNvPr>
          <p:cNvSpPr txBox="1"/>
          <p:nvPr/>
        </p:nvSpPr>
        <p:spPr>
          <a:xfrm>
            <a:off x="149902" y="649521"/>
            <a:ext cx="11932170" cy="6642844"/>
          </a:xfrm>
          <a:prstGeom prst="rect">
            <a:avLst/>
          </a:prstGeom>
          <a:noFill/>
        </p:spPr>
        <p:txBody>
          <a:bodyPr wrap="square" rtlCol="0">
            <a:spAutoFit/>
          </a:bodyPr>
          <a:lstStyle/>
          <a:p>
            <a:pPr marL="0" marR="0">
              <a:spcBef>
                <a:spcPts val="0"/>
              </a:spcBef>
              <a:spcAft>
                <a:spcPts val="0"/>
              </a:spcAft>
            </a:pPr>
            <a:r>
              <a:rPr lang="vi-VN" sz="2800" b="1" dirty="0">
                <a:solidFill>
                  <a:srgbClr val="000000"/>
                </a:solidFill>
                <a:effectLst/>
                <a:latin typeface="Times New Roman" panose="02020603050405020304" pitchFamily="18" charset="0"/>
                <a:ea typeface="Times New Roman" panose="02020603050405020304" pitchFamily="18" charset="0"/>
              </a:rPr>
              <a:t>Câu </a:t>
            </a:r>
            <a:r>
              <a:rPr lang="en-US" sz="2800" b="1" dirty="0">
                <a:solidFill>
                  <a:srgbClr val="000000"/>
                </a:solidFill>
                <a:effectLst/>
                <a:latin typeface="Times New Roman" panose="02020603050405020304" pitchFamily="18" charset="0"/>
                <a:ea typeface="Times New Roman" panose="02020603050405020304" pitchFamily="18" charset="0"/>
              </a:rPr>
              <a:t>1</a:t>
            </a:r>
            <a:r>
              <a:rPr lang="vi-VN" sz="2800" b="1" dirty="0">
                <a:solidFill>
                  <a:srgbClr val="000000"/>
                </a:solidFill>
                <a:effectLst/>
                <a:latin typeface="Times New Roman" panose="02020603050405020304" pitchFamily="18" charset="0"/>
                <a:ea typeface="Times New Roman" panose="02020603050405020304" pitchFamily="18" charset="0"/>
              </a:rPr>
              <a:t>:</a:t>
            </a:r>
            <a:r>
              <a:rPr lang="vi-VN" sz="2800" dirty="0">
                <a:solidFill>
                  <a:srgbClr val="000000"/>
                </a:solidFill>
                <a:effectLst/>
                <a:latin typeface="Times New Roman" panose="02020603050405020304" pitchFamily="18" charset="0"/>
                <a:ea typeface="Times New Roman" panose="02020603050405020304" pitchFamily="18" charset="0"/>
              </a:rPr>
              <a:t> Khi vật dao động chậm thì có tần số và âm phát ra như thế nào?</a:t>
            </a:r>
            <a:endParaRPr lang="en-US" sz="2800" dirty="0">
              <a:effectLst/>
              <a:latin typeface="Times New Roman" panose="02020603050405020304" pitchFamily="18" charset="0"/>
              <a:ea typeface="Times New Roman" panose="02020603050405020304" pitchFamily="18" charset="0"/>
            </a:endParaRPr>
          </a:p>
          <a:p>
            <a:pPr marL="0" marR="0" indent="457200">
              <a:spcBef>
                <a:spcPts val="0"/>
              </a:spcBef>
              <a:spcAft>
                <a:spcPts val="0"/>
              </a:spcAft>
            </a:pPr>
            <a:r>
              <a:rPr lang="vi-VN" sz="2800" dirty="0">
                <a:solidFill>
                  <a:srgbClr val="000000"/>
                </a:solidFill>
                <a:effectLst/>
                <a:latin typeface="Times New Roman" panose="02020603050405020304" pitchFamily="18" charset="0"/>
                <a:ea typeface="Times New Roman" panose="02020603050405020304" pitchFamily="18" charset="0"/>
              </a:rPr>
              <a:t>A. Tần số dao động lớn và âm phát ra càng thấp</a:t>
            </a:r>
            <a:endParaRPr lang="en-US" sz="2800" dirty="0">
              <a:effectLst/>
              <a:latin typeface="Times New Roman" panose="02020603050405020304" pitchFamily="18" charset="0"/>
              <a:ea typeface="Times New Roman" panose="02020603050405020304" pitchFamily="18" charset="0"/>
            </a:endParaRPr>
          </a:p>
          <a:p>
            <a:pPr marL="0" marR="0" indent="457200">
              <a:spcBef>
                <a:spcPts val="0"/>
              </a:spcBef>
              <a:spcAft>
                <a:spcPts val="0"/>
              </a:spcAft>
            </a:pPr>
            <a:r>
              <a:rPr lang="vi-VN" sz="2800" dirty="0">
                <a:solidFill>
                  <a:srgbClr val="000000"/>
                </a:solidFill>
                <a:effectLst/>
                <a:latin typeface="Times New Roman" panose="02020603050405020304" pitchFamily="18" charset="0"/>
                <a:ea typeface="Times New Roman" panose="02020603050405020304" pitchFamily="18" charset="0"/>
              </a:rPr>
              <a:t>B. Tần số dao động nhỏ và âm phát ra càng thấp</a:t>
            </a:r>
            <a:endParaRPr lang="en-US" sz="2800" dirty="0">
              <a:effectLst/>
              <a:latin typeface="Times New Roman" panose="02020603050405020304" pitchFamily="18" charset="0"/>
              <a:ea typeface="Times New Roman" panose="02020603050405020304" pitchFamily="18" charset="0"/>
            </a:endParaRPr>
          </a:p>
          <a:p>
            <a:pPr marL="0" marR="0" indent="457200">
              <a:lnSpc>
                <a:spcPct val="107000"/>
              </a:lnSpc>
              <a:spcBef>
                <a:spcPts val="0"/>
              </a:spcBef>
              <a:spcAft>
                <a:spcPts val="0"/>
              </a:spcAft>
            </a:pP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Tần</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số</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dao</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động</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lớn</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và</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âm</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phát</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ra</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càng</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cao</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a:p>
            <a:pPr marL="457200" marR="0">
              <a:lnSpc>
                <a:spcPct val="107000"/>
              </a:lnSpc>
              <a:spcBef>
                <a:spcPts val="0"/>
              </a:spcBef>
              <a:spcAft>
                <a:spcPts val="0"/>
              </a:spcAft>
            </a:pP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D.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Tần</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số</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dao</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động</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nhỏ</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và</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âm</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phát</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ra</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càng</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cao</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a:p>
            <a:pPr marL="0" marR="0">
              <a:spcBef>
                <a:spcPts val="0"/>
              </a:spcBef>
              <a:spcAft>
                <a:spcPts val="0"/>
              </a:spcAft>
            </a:pPr>
            <a:r>
              <a:rPr lang="vi-VN" sz="2800" b="1" dirty="0">
                <a:solidFill>
                  <a:srgbClr val="000000"/>
                </a:solidFill>
                <a:effectLst/>
                <a:latin typeface="Times New Roman" panose="02020603050405020304" pitchFamily="18" charset="0"/>
                <a:ea typeface="Times New Roman" panose="02020603050405020304" pitchFamily="18" charset="0"/>
              </a:rPr>
              <a:t>Câu </a:t>
            </a:r>
            <a:r>
              <a:rPr lang="en-US" sz="2800" b="1" dirty="0">
                <a:solidFill>
                  <a:srgbClr val="000000"/>
                </a:solidFill>
                <a:effectLst/>
                <a:latin typeface="Times New Roman" panose="02020603050405020304" pitchFamily="18" charset="0"/>
                <a:ea typeface="Times New Roman" panose="02020603050405020304" pitchFamily="18" charset="0"/>
              </a:rPr>
              <a:t>2</a:t>
            </a:r>
            <a:r>
              <a:rPr lang="vi-VN" sz="2800" b="1" dirty="0">
                <a:solidFill>
                  <a:srgbClr val="000000"/>
                </a:solidFill>
                <a:effectLst/>
                <a:latin typeface="Times New Roman" panose="02020603050405020304" pitchFamily="18" charset="0"/>
                <a:ea typeface="Times New Roman" panose="02020603050405020304" pitchFamily="18" charset="0"/>
              </a:rPr>
              <a:t>:</a:t>
            </a:r>
            <a:r>
              <a:rPr lang="vi-VN" sz="2800" dirty="0">
                <a:solidFill>
                  <a:srgbClr val="000000"/>
                </a:solidFill>
                <a:effectLst/>
                <a:latin typeface="Times New Roman" panose="02020603050405020304" pitchFamily="18" charset="0"/>
                <a:ea typeface="Times New Roman" panose="02020603050405020304" pitchFamily="18" charset="0"/>
              </a:rPr>
              <a:t> Thông thường, tai người có thể nghe được âm có tần số trong khoảng từ :</a:t>
            </a:r>
            <a:endParaRPr lang="en-US" sz="2800" dirty="0">
              <a:effectLst/>
              <a:latin typeface="Times New Roman" panose="02020603050405020304" pitchFamily="18" charset="0"/>
              <a:ea typeface="Times New Roman" panose="02020603050405020304" pitchFamily="18" charset="0"/>
            </a:endParaRPr>
          </a:p>
          <a:p>
            <a:pPr marL="971550" marR="0" indent="-514350">
              <a:lnSpc>
                <a:spcPct val="107000"/>
              </a:lnSpc>
              <a:spcBef>
                <a:spcPts val="0"/>
              </a:spcBef>
              <a:spcAft>
                <a:spcPts val="0"/>
              </a:spcAft>
              <a:buAutoNum type="alphaUcPeriod"/>
            </a:pP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20Hz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đến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20000Hz	</a:t>
            </a:r>
            <a:r>
              <a:rPr lang="en-US"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p>
          <a:p>
            <a:pPr marL="971550" marR="0" indent="-514350">
              <a:lnSpc>
                <a:spcPct val="107000"/>
              </a:lnSpc>
              <a:spcBef>
                <a:spcPts val="0"/>
              </a:spcBef>
              <a:spcAft>
                <a:spcPts val="0"/>
              </a:spcAft>
              <a:buAutoNum type="alphaUcPeriod"/>
            </a:pP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Dưới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20Hz</a:t>
            </a:r>
            <a:endParaRPr lang="en-US" sz="2800" dirty="0">
              <a:solidFill>
                <a:srgbClr val="1F4D78"/>
              </a:solidFill>
              <a:effectLst/>
              <a:latin typeface="Calibri Light" panose="020F0302020204030204" pitchFamily="34" charset="0"/>
              <a:ea typeface="Times New Roman" panose="02020603050405020304" pitchFamily="18" charset="0"/>
              <a:cs typeface="Times New Roman" panose="02020603050405020304" pitchFamily="18" charset="0"/>
            </a:endParaRPr>
          </a:p>
          <a:p>
            <a:pPr marL="457200" marR="0">
              <a:lnSpc>
                <a:spcPct val="107000"/>
              </a:lnSpc>
              <a:spcBef>
                <a:spcPts val="0"/>
              </a:spcBef>
              <a:spcAft>
                <a:spcPts val="0"/>
              </a:spcAft>
            </a:pP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Lớn</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hơn</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20000Hz			</a:t>
            </a:r>
          </a:p>
          <a:p>
            <a:pPr marL="457200" marR="0">
              <a:lnSpc>
                <a:spcPct val="107000"/>
              </a:lnSpc>
              <a:spcBef>
                <a:spcPts val="0"/>
              </a:spcBef>
              <a:spcAft>
                <a:spcPts val="0"/>
              </a:spcAft>
            </a:pP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D. 200Hz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đến</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20000Hz</a:t>
            </a:r>
          </a:p>
          <a:p>
            <a:r>
              <a:rPr lang="vi-VN" sz="2800" b="1" dirty="0">
                <a:solidFill>
                  <a:srgbClr val="000000"/>
                </a:solidFill>
                <a:latin typeface="Times New Roman" panose="02020603050405020304" pitchFamily="18" charset="0"/>
                <a:ea typeface="Times New Roman" panose="02020603050405020304" pitchFamily="18" charset="0"/>
              </a:rPr>
              <a:t>Câu </a:t>
            </a:r>
            <a:r>
              <a:rPr lang="en-US" sz="2800" b="1" dirty="0">
                <a:solidFill>
                  <a:srgbClr val="000000"/>
                </a:solidFill>
                <a:latin typeface="Times New Roman" panose="02020603050405020304" pitchFamily="18" charset="0"/>
                <a:ea typeface="Times New Roman" panose="02020603050405020304" pitchFamily="18" charset="0"/>
              </a:rPr>
              <a:t>3</a:t>
            </a:r>
            <a:r>
              <a:rPr lang="vi-VN" sz="2800" b="1" dirty="0">
                <a:solidFill>
                  <a:srgbClr val="000000"/>
                </a:solidFill>
                <a:latin typeface="Times New Roman" panose="02020603050405020304" pitchFamily="18" charset="0"/>
                <a:ea typeface="Times New Roman" panose="02020603050405020304" pitchFamily="18" charset="0"/>
              </a:rPr>
              <a:t>:</a:t>
            </a:r>
            <a:r>
              <a:rPr lang="vi-VN" sz="2800" dirty="0">
                <a:solidFill>
                  <a:srgbClr val="000000"/>
                </a:solidFill>
                <a:latin typeface="Times New Roman" panose="02020603050405020304" pitchFamily="18" charset="0"/>
                <a:ea typeface="Times New Roman" panose="02020603050405020304" pitchFamily="18" charset="0"/>
              </a:rPr>
              <a:t> Tính tần số dao động của một vật thực hiện được 360 dao động trong 3 phút.</a:t>
            </a:r>
            <a:endParaRPr lang="en-US" sz="2800" dirty="0">
              <a:latin typeface="Times New Roman" panose="02020603050405020304" pitchFamily="18" charset="0"/>
              <a:ea typeface="Times New Roman" panose="02020603050405020304" pitchFamily="18" charset="0"/>
            </a:endParaRPr>
          </a:p>
          <a:p>
            <a:pPr marL="457200" marR="0">
              <a:lnSpc>
                <a:spcPct val="107000"/>
              </a:lnSpc>
              <a:spcBef>
                <a:spcPts val="0"/>
              </a:spcBef>
              <a:spcAft>
                <a:spcPts val="0"/>
              </a:spcAft>
            </a:pPr>
            <a:r>
              <a:rPr lang="en-US"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A. 1Hz		B. 4Hz		C. 3Hz		</a:t>
            </a:r>
            <a:endParaRPr lang="en-US" sz="2800" dirty="0">
              <a:latin typeface="Calibri" panose="020F0502020204030204" pitchFamily="34" charset="0"/>
              <a:ea typeface="Calibri" panose="020F0502020204030204" pitchFamily="34" charset="0"/>
              <a:cs typeface="Times New Roman" panose="02020603050405020304" pitchFamily="18" charset="0"/>
            </a:endParaRPr>
          </a:p>
          <a:p>
            <a:pPr marL="457200" marR="0">
              <a:lnSpc>
                <a:spcPct val="107000"/>
              </a:lnSpc>
              <a:spcBef>
                <a:spcPts val="0"/>
              </a:spcBef>
              <a:spcAft>
                <a:spcPts val="0"/>
              </a:spcAft>
            </a:pP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8" name="TextBox 7">
            <a:extLst>
              <a:ext uri="{FF2B5EF4-FFF2-40B4-BE49-F238E27FC236}">
                <a16:creationId xmlns:a16="http://schemas.microsoft.com/office/drawing/2014/main" id="{732C4448-AD89-77BC-F26F-FD182EA69082}"/>
              </a:ext>
            </a:extLst>
          </p:cNvPr>
          <p:cNvSpPr txBox="1"/>
          <p:nvPr/>
        </p:nvSpPr>
        <p:spPr>
          <a:xfrm>
            <a:off x="8521908" y="5946869"/>
            <a:ext cx="1813810" cy="523220"/>
          </a:xfrm>
          <a:prstGeom prst="rect">
            <a:avLst/>
          </a:prstGeom>
          <a:noFill/>
        </p:spPr>
        <p:txBody>
          <a:bodyPr wrap="square" rtlCol="0">
            <a:spAutoFit/>
          </a:bodyPr>
          <a:lstStyle/>
          <a:p>
            <a:r>
              <a:rPr lang="en-US"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D. 2Hz</a:t>
            </a:r>
            <a:endParaRPr lang="en-US" sz="2800" dirty="0"/>
          </a:p>
        </p:txBody>
      </p:sp>
    </p:spTree>
    <p:extLst>
      <p:ext uri="{BB962C8B-B14F-4D97-AF65-F5344CB8AC3E}">
        <p14:creationId xmlns:p14="http://schemas.microsoft.com/office/powerpoint/2010/main" val="24415741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9" presetClass="emph" presetSubtype="0" fill="hold" nodeType="clickEffect">
                                  <p:stCondLst>
                                    <p:cond delay="0"/>
                                  </p:stCondLst>
                                  <p:childTnLst>
                                    <p:animClr clrSpc="rgb" dir="cw">
                                      <p:cBhvr override="childStyle">
                                        <p:cTn id="13" dur="500" fill="hold"/>
                                        <p:tgtEl>
                                          <p:spTgt spid="5">
                                            <p:txEl>
                                              <p:pRg st="2" end="2"/>
                                            </p:txEl>
                                          </p:spTgt>
                                        </p:tgtEl>
                                        <p:attrNameLst>
                                          <p:attrName>style.color</p:attrName>
                                        </p:attrNameLst>
                                      </p:cBhvr>
                                      <p:to>
                                        <a:schemeClr val="accent2"/>
                                      </p:to>
                                    </p:animClr>
                                    <p:animClr clrSpc="rgb" dir="cw">
                                      <p:cBhvr>
                                        <p:cTn id="14" dur="500" fill="hold"/>
                                        <p:tgtEl>
                                          <p:spTgt spid="5">
                                            <p:txEl>
                                              <p:pRg st="2" end="2"/>
                                            </p:txEl>
                                          </p:spTgt>
                                        </p:tgtEl>
                                        <p:attrNameLst>
                                          <p:attrName>fillcolor</p:attrName>
                                        </p:attrNameLst>
                                      </p:cBhvr>
                                      <p:to>
                                        <a:schemeClr val="accent2"/>
                                      </p:to>
                                    </p:animClr>
                                    <p:set>
                                      <p:cBhvr>
                                        <p:cTn id="15" dur="500" fill="hold"/>
                                        <p:tgtEl>
                                          <p:spTgt spid="5">
                                            <p:txEl>
                                              <p:pRg st="2" end="2"/>
                                            </p:txEl>
                                          </p:spTgt>
                                        </p:tgtEl>
                                        <p:attrNameLst>
                                          <p:attrName>fill.type</p:attrName>
                                        </p:attrNameLst>
                                      </p:cBhvr>
                                      <p:to>
                                        <p:strVal val="solid"/>
                                      </p:to>
                                    </p:set>
                                    <p:set>
                                      <p:cBhvr>
                                        <p:cTn id="16" dur="500" fill="hold"/>
                                        <p:tgtEl>
                                          <p:spTgt spid="5">
                                            <p:txEl>
                                              <p:pRg st="2" end="2"/>
                                            </p:txEl>
                                          </p:spTgt>
                                        </p:tgtEl>
                                        <p:attrNameLst>
                                          <p:attrName>fill.on</p:attrName>
                                        </p:attrNameLst>
                                      </p:cBhvr>
                                      <p:to>
                                        <p:strVal val="true"/>
                                      </p:to>
                                    </p:set>
                                  </p:childTnLst>
                                </p:cTn>
                              </p:par>
                            </p:childTnLst>
                          </p:cTn>
                        </p:par>
                      </p:childTnLst>
                    </p:cTn>
                  </p:par>
                  <p:par>
                    <p:cTn id="17" fill="hold">
                      <p:stCondLst>
                        <p:cond delay="indefinite"/>
                      </p:stCondLst>
                      <p:childTnLst>
                        <p:par>
                          <p:cTn id="18" fill="hold">
                            <p:stCondLst>
                              <p:cond delay="0"/>
                            </p:stCondLst>
                            <p:childTnLst>
                              <p:par>
                                <p:cTn id="19" presetID="19" presetClass="emph" presetSubtype="0" fill="hold" nodeType="clickEffect">
                                  <p:stCondLst>
                                    <p:cond delay="0"/>
                                  </p:stCondLst>
                                  <p:childTnLst>
                                    <p:animClr clrSpc="rgb" dir="cw">
                                      <p:cBhvr override="childStyle">
                                        <p:cTn id="20" dur="500" fill="hold"/>
                                        <p:tgtEl>
                                          <p:spTgt spid="5">
                                            <p:txEl>
                                              <p:pRg st="6" end="6"/>
                                            </p:txEl>
                                          </p:spTgt>
                                        </p:tgtEl>
                                        <p:attrNameLst>
                                          <p:attrName>style.color</p:attrName>
                                        </p:attrNameLst>
                                      </p:cBhvr>
                                      <p:to>
                                        <a:schemeClr val="accent2"/>
                                      </p:to>
                                    </p:animClr>
                                    <p:animClr clrSpc="rgb" dir="cw">
                                      <p:cBhvr>
                                        <p:cTn id="21" dur="500" fill="hold"/>
                                        <p:tgtEl>
                                          <p:spTgt spid="5">
                                            <p:txEl>
                                              <p:pRg st="6" end="6"/>
                                            </p:txEl>
                                          </p:spTgt>
                                        </p:tgtEl>
                                        <p:attrNameLst>
                                          <p:attrName>fillcolor</p:attrName>
                                        </p:attrNameLst>
                                      </p:cBhvr>
                                      <p:to>
                                        <a:schemeClr val="accent2"/>
                                      </p:to>
                                    </p:animClr>
                                    <p:set>
                                      <p:cBhvr>
                                        <p:cTn id="22" dur="500" fill="hold"/>
                                        <p:tgtEl>
                                          <p:spTgt spid="5">
                                            <p:txEl>
                                              <p:pRg st="6" end="6"/>
                                            </p:txEl>
                                          </p:spTgt>
                                        </p:tgtEl>
                                        <p:attrNameLst>
                                          <p:attrName>fill.type</p:attrName>
                                        </p:attrNameLst>
                                      </p:cBhvr>
                                      <p:to>
                                        <p:strVal val="solid"/>
                                      </p:to>
                                    </p:set>
                                    <p:set>
                                      <p:cBhvr>
                                        <p:cTn id="23" dur="500" fill="hold"/>
                                        <p:tgtEl>
                                          <p:spTgt spid="5">
                                            <p:txEl>
                                              <p:pRg st="6" end="6"/>
                                            </p:txEl>
                                          </p:spTgt>
                                        </p:tgtEl>
                                        <p:attrNameLst>
                                          <p:attrName>fill.on</p:attrName>
                                        </p:attrNameLst>
                                      </p:cBhvr>
                                      <p:to>
                                        <p:strVal val="true"/>
                                      </p:to>
                                    </p:set>
                                  </p:childTnLst>
                                </p:cTn>
                              </p:par>
                            </p:childTnLst>
                          </p:cTn>
                        </p:par>
                      </p:childTnLst>
                    </p:cTn>
                  </p:par>
                  <p:par>
                    <p:cTn id="24" fill="hold">
                      <p:stCondLst>
                        <p:cond delay="indefinite"/>
                      </p:stCondLst>
                      <p:childTnLst>
                        <p:par>
                          <p:cTn id="25" fill="hold">
                            <p:stCondLst>
                              <p:cond delay="0"/>
                            </p:stCondLst>
                            <p:childTnLst>
                              <p:par>
                                <p:cTn id="26" presetID="19" presetClass="emph" presetSubtype="0" fill="hold" grpId="0" nodeType="clickEffect">
                                  <p:stCondLst>
                                    <p:cond delay="0"/>
                                  </p:stCondLst>
                                  <p:childTnLst>
                                    <p:animClr clrSpc="rgb" dir="cw">
                                      <p:cBhvr override="childStyle">
                                        <p:cTn id="27" dur="500" fill="hold"/>
                                        <p:tgtEl>
                                          <p:spTgt spid="8"/>
                                        </p:tgtEl>
                                        <p:attrNameLst>
                                          <p:attrName>style.color</p:attrName>
                                        </p:attrNameLst>
                                      </p:cBhvr>
                                      <p:to>
                                        <a:schemeClr val="accent2"/>
                                      </p:to>
                                    </p:animClr>
                                    <p:animClr clrSpc="rgb" dir="cw">
                                      <p:cBhvr>
                                        <p:cTn id="28" dur="500" fill="hold"/>
                                        <p:tgtEl>
                                          <p:spTgt spid="8"/>
                                        </p:tgtEl>
                                        <p:attrNameLst>
                                          <p:attrName>fillcolor</p:attrName>
                                        </p:attrNameLst>
                                      </p:cBhvr>
                                      <p:to>
                                        <a:schemeClr val="accent2"/>
                                      </p:to>
                                    </p:animClr>
                                    <p:set>
                                      <p:cBhvr>
                                        <p:cTn id="29" dur="500" fill="hold"/>
                                        <p:tgtEl>
                                          <p:spTgt spid="8"/>
                                        </p:tgtEl>
                                        <p:attrNameLst>
                                          <p:attrName>fill.type</p:attrName>
                                        </p:attrNameLst>
                                      </p:cBhvr>
                                      <p:to>
                                        <p:strVal val="solid"/>
                                      </p:to>
                                    </p:set>
                                    <p:set>
                                      <p:cBhvr>
                                        <p:cTn id="30" dur="500" fill="hold"/>
                                        <p:tgtEl>
                                          <p:spTgt spid="8"/>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8"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FA5F71E5-39C6-BBF3-2599-AE7EF4D2E745}"/>
              </a:ext>
            </a:extLst>
          </p:cNvPr>
          <p:cNvSpPr txBox="1"/>
          <p:nvPr/>
        </p:nvSpPr>
        <p:spPr>
          <a:xfrm>
            <a:off x="3597639" y="419725"/>
            <a:ext cx="5366479" cy="769441"/>
          </a:xfrm>
          <a:prstGeom prst="rect">
            <a:avLst/>
          </a:prstGeom>
          <a:noFill/>
        </p:spPr>
        <p:txBody>
          <a:bodyPr wrap="square" rtlCol="0">
            <a:spAutoFit/>
          </a:bodyPr>
          <a:lstStyle/>
          <a:p>
            <a:pPr algn="ctr"/>
            <a:r>
              <a:rPr lang="en-US" sz="4400" b="1" dirty="0">
                <a:solidFill>
                  <a:srgbClr val="FF0000"/>
                </a:solidFill>
                <a:latin typeface="Times New Roman" panose="02020603050405020304" pitchFamily="18" charset="0"/>
                <a:cs typeface="Times New Roman" panose="02020603050405020304" pitchFamily="18" charset="0"/>
              </a:rPr>
              <a:t>LUYỆN TẬP</a:t>
            </a:r>
          </a:p>
        </p:txBody>
      </p:sp>
      <p:sp>
        <p:nvSpPr>
          <p:cNvPr id="6" name="TextBox 5">
            <a:extLst>
              <a:ext uri="{FF2B5EF4-FFF2-40B4-BE49-F238E27FC236}">
                <a16:creationId xmlns:a16="http://schemas.microsoft.com/office/drawing/2014/main" id="{19DCF28B-6066-A694-11FF-937FE48258D8}"/>
              </a:ext>
            </a:extLst>
          </p:cNvPr>
          <p:cNvSpPr txBox="1"/>
          <p:nvPr/>
        </p:nvSpPr>
        <p:spPr>
          <a:xfrm>
            <a:off x="539646" y="1775762"/>
            <a:ext cx="10598046" cy="4619534"/>
          </a:xfrm>
          <a:prstGeom prst="rect">
            <a:avLst/>
          </a:prstGeom>
          <a:noFill/>
        </p:spPr>
        <p:txBody>
          <a:bodyPr wrap="square">
            <a:spAutoFit/>
          </a:bodyPr>
          <a:lstStyle/>
          <a:p>
            <a:pPr marL="0" marR="0">
              <a:spcBef>
                <a:spcPts val="0"/>
              </a:spcBef>
              <a:spcAft>
                <a:spcPts val="0"/>
              </a:spcAft>
            </a:pPr>
            <a:r>
              <a:rPr lang="vi-VN" sz="2800" b="1" dirty="0">
                <a:solidFill>
                  <a:srgbClr val="000000"/>
                </a:solidFill>
                <a:effectLst/>
                <a:latin typeface="Times New Roman" panose="02020603050405020304" pitchFamily="18" charset="0"/>
                <a:ea typeface="Times New Roman" panose="02020603050405020304" pitchFamily="18" charset="0"/>
              </a:rPr>
              <a:t>Câu </a:t>
            </a:r>
            <a:r>
              <a:rPr lang="en-US" sz="2800" b="1" dirty="0">
                <a:solidFill>
                  <a:srgbClr val="000000"/>
                </a:solidFill>
                <a:effectLst/>
                <a:latin typeface="Times New Roman" panose="02020603050405020304" pitchFamily="18" charset="0"/>
                <a:ea typeface="Times New Roman" panose="02020603050405020304" pitchFamily="18" charset="0"/>
              </a:rPr>
              <a:t>4</a:t>
            </a:r>
            <a:r>
              <a:rPr lang="vi-VN" sz="2800" b="1" dirty="0">
                <a:solidFill>
                  <a:srgbClr val="000000"/>
                </a:solidFill>
                <a:effectLst/>
                <a:latin typeface="Times New Roman" panose="02020603050405020304" pitchFamily="18" charset="0"/>
                <a:ea typeface="Times New Roman" panose="02020603050405020304" pitchFamily="18" charset="0"/>
              </a:rPr>
              <a:t>:</a:t>
            </a:r>
            <a:r>
              <a:rPr lang="vi-VN" sz="2800" dirty="0">
                <a:solidFill>
                  <a:srgbClr val="000000"/>
                </a:solidFill>
                <a:effectLst/>
                <a:latin typeface="Times New Roman" panose="02020603050405020304" pitchFamily="18" charset="0"/>
                <a:ea typeface="Times New Roman" panose="02020603050405020304" pitchFamily="18" charset="0"/>
              </a:rPr>
              <a:t> Tần số là:</a:t>
            </a:r>
            <a:endParaRPr lang="en-US" sz="2800" dirty="0">
              <a:effectLst/>
              <a:latin typeface="Times New Roman" panose="02020603050405020304" pitchFamily="18" charset="0"/>
              <a:ea typeface="Times New Roman" panose="02020603050405020304" pitchFamily="18" charset="0"/>
            </a:endParaRPr>
          </a:p>
          <a:p>
            <a:pPr marL="457200" marR="0">
              <a:lnSpc>
                <a:spcPct val="107000"/>
              </a:lnSpc>
              <a:spcBef>
                <a:spcPts val="0"/>
              </a:spcBef>
              <a:spcAft>
                <a:spcPts val="0"/>
              </a:spcAft>
            </a:pP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Các</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công</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việc</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thực</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hiện</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trong</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1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giây</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a:p>
            <a:pPr marL="457200" marR="0">
              <a:lnSpc>
                <a:spcPct val="107000"/>
              </a:lnSpc>
              <a:spcBef>
                <a:spcPts val="0"/>
              </a:spcBef>
              <a:spcAft>
                <a:spcPts val="0"/>
              </a:spcAft>
            </a:pP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B.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Quãng</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đường</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dịch</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chuyển</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trong</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1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giây</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a:p>
            <a:pPr marL="457200" marR="0">
              <a:lnSpc>
                <a:spcPct val="107000"/>
              </a:lnSpc>
              <a:spcBef>
                <a:spcPts val="0"/>
              </a:spcBef>
              <a:spcAft>
                <a:spcPts val="0"/>
              </a:spcAft>
            </a:pP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Số</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dao</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động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trong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1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giây</a:t>
            </a:r>
            <a:endParaRPr lang="en-US" sz="2800" dirty="0">
              <a:solidFill>
                <a:srgbClr val="1F4D78"/>
              </a:solidFill>
              <a:effectLst/>
              <a:latin typeface="Calibri Light" panose="020F0302020204030204" pitchFamily="34" charset="0"/>
              <a:ea typeface="Times New Roman" panose="02020603050405020304" pitchFamily="18" charset="0"/>
              <a:cs typeface="Times New Roman" panose="02020603050405020304" pitchFamily="18" charset="0"/>
            </a:endParaRPr>
          </a:p>
          <a:p>
            <a:pPr marL="457200" marR="0">
              <a:lnSpc>
                <a:spcPct val="107000"/>
              </a:lnSpc>
              <a:spcBef>
                <a:spcPts val="0"/>
              </a:spcBef>
              <a:spcAft>
                <a:spcPts val="0"/>
              </a:spcAft>
            </a:pP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D.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Thời</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gian</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thực</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hiện</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1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dao</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động</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a:p>
            <a:pPr marL="0" marR="0">
              <a:spcBef>
                <a:spcPts val="0"/>
              </a:spcBef>
              <a:spcAft>
                <a:spcPts val="0"/>
              </a:spcAft>
            </a:pPr>
            <a:r>
              <a:rPr lang="vi-VN" sz="2800" b="1" dirty="0">
                <a:solidFill>
                  <a:srgbClr val="000000"/>
                </a:solidFill>
                <a:effectLst/>
                <a:latin typeface="Times New Roman" panose="02020603050405020304" pitchFamily="18" charset="0"/>
                <a:ea typeface="Times New Roman" panose="02020603050405020304" pitchFamily="18" charset="0"/>
              </a:rPr>
              <a:t>Câu </a:t>
            </a:r>
            <a:r>
              <a:rPr lang="en-US" sz="2800" b="1" dirty="0">
                <a:solidFill>
                  <a:srgbClr val="000000"/>
                </a:solidFill>
                <a:effectLst/>
                <a:latin typeface="Times New Roman" panose="02020603050405020304" pitchFamily="18" charset="0"/>
                <a:ea typeface="Times New Roman" panose="02020603050405020304" pitchFamily="18" charset="0"/>
              </a:rPr>
              <a:t>5</a:t>
            </a:r>
            <a:r>
              <a:rPr lang="vi-VN" sz="2800" b="1" dirty="0">
                <a:solidFill>
                  <a:srgbClr val="000000"/>
                </a:solidFill>
                <a:effectLst/>
                <a:latin typeface="Times New Roman" panose="02020603050405020304" pitchFamily="18" charset="0"/>
                <a:ea typeface="Times New Roman" panose="02020603050405020304" pitchFamily="18" charset="0"/>
              </a:rPr>
              <a:t>:</a:t>
            </a:r>
            <a:r>
              <a:rPr lang="vi-VN" sz="2800" dirty="0">
                <a:solidFill>
                  <a:srgbClr val="000000"/>
                </a:solidFill>
                <a:effectLst/>
                <a:latin typeface="Times New Roman" panose="02020603050405020304" pitchFamily="18" charset="0"/>
                <a:ea typeface="Times New Roman" panose="02020603050405020304" pitchFamily="18" charset="0"/>
              </a:rPr>
              <a:t> Vật nào sau đây dao động với tần số lớn nhất?</a:t>
            </a:r>
            <a:endParaRPr lang="en-US" sz="2800" dirty="0">
              <a:effectLst/>
              <a:latin typeface="Times New Roman" panose="02020603050405020304" pitchFamily="18" charset="0"/>
              <a:ea typeface="Times New Roman" panose="02020603050405020304" pitchFamily="18" charset="0"/>
            </a:endParaRPr>
          </a:p>
          <a:p>
            <a:pPr marL="457200" marR="0">
              <a:lnSpc>
                <a:spcPct val="107000"/>
              </a:lnSpc>
              <a:spcBef>
                <a:spcPts val="0"/>
              </a:spcBef>
              <a:spcAft>
                <a:spcPts val="0"/>
              </a:spcAft>
            </a:pP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Trong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một</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giây</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dây</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đàn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thực</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hiện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được</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200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dao</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động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800" dirty="0">
              <a:solidFill>
                <a:srgbClr val="1F4D78"/>
              </a:solidFill>
              <a:effectLst/>
              <a:latin typeface="Calibri Light" panose="020F0302020204030204" pitchFamily="34" charset="0"/>
              <a:ea typeface="Times New Roman" panose="02020603050405020304" pitchFamily="18" charset="0"/>
              <a:cs typeface="Times New Roman" panose="02020603050405020304" pitchFamily="18" charset="0"/>
            </a:endParaRPr>
          </a:p>
          <a:p>
            <a:pPr marL="457200" marR="0">
              <a:lnSpc>
                <a:spcPct val="107000"/>
              </a:lnSpc>
              <a:spcBef>
                <a:spcPts val="0"/>
              </a:spcBef>
              <a:spcAft>
                <a:spcPts val="0"/>
              </a:spcAft>
            </a:pP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B.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Trong</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một</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phút</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con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lắc</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thực</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hiện</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được</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3000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dao</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động</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a:p>
            <a:pPr marL="457200" marR="0">
              <a:lnSpc>
                <a:spcPct val="107000"/>
              </a:lnSpc>
              <a:spcBef>
                <a:spcPts val="0"/>
              </a:spcBef>
              <a:spcAft>
                <a:spcPts val="0"/>
              </a:spcAft>
            </a:pP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Trong</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5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giây</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mặt</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trông</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thực</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hiện</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được</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500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dao</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động</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a:p>
            <a:pPr marL="457200" marR="0">
              <a:lnSpc>
                <a:spcPct val="107000"/>
              </a:lnSpc>
              <a:spcBef>
                <a:spcPts val="0"/>
              </a:spcBef>
              <a:spcAft>
                <a:spcPts val="0"/>
              </a:spcAft>
            </a:pP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D.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Trong</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20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giây</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dây</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chun</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thực</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hiện</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được</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1200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dao</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động</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3837589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9" presetClass="emph" presetSubtype="0" fill="hold" nodeType="clickEffect">
                                  <p:stCondLst>
                                    <p:cond delay="0"/>
                                  </p:stCondLst>
                                  <p:childTnLst>
                                    <p:animClr clrSpc="rgb" dir="cw">
                                      <p:cBhvr override="childStyle">
                                        <p:cTn id="6" dur="500" fill="hold"/>
                                        <p:tgtEl>
                                          <p:spTgt spid="6">
                                            <p:txEl>
                                              <p:pRg st="3" end="3"/>
                                            </p:txEl>
                                          </p:spTgt>
                                        </p:tgtEl>
                                        <p:attrNameLst>
                                          <p:attrName>style.color</p:attrName>
                                        </p:attrNameLst>
                                      </p:cBhvr>
                                      <p:to>
                                        <a:schemeClr val="accent2"/>
                                      </p:to>
                                    </p:animClr>
                                    <p:animClr clrSpc="rgb" dir="cw">
                                      <p:cBhvr>
                                        <p:cTn id="7" dur="500" fill="hold"/>
                                        <p:tgtEl>
                                          <p:spTgt spid="6">
                                            <p:txEl>
                                              <p:pRg st="3" end="3"/>
                                            </p:txEl>
                                          </p:spTgt>
                                        </p:tgtEl>
                                        <p:attrNameLst>
                                          <p:attrName>fillcolor</p:attrName>
                                        </p:attrNameLst>
                                      </p:cBhvr>
                                      <p:to>
                                        <a:schemeClr val="accent2"/>
                                      </p:to>
                                    </p:animClr>
                                    <p:set>
                                      <p:cBhvr>
                                        <p:cTn id="8" dur="500" fill="hold"/>
                                        <p:tgtEl>
                                          <p:spTgt spid="6">
                                            <p:txEl>
                                              <p:pRg st="3" end="3"/>
                                            </p:txEl>
                                          </p:spTgt>
                                        </p:tgtEl>
                                        <p:attrNameLst>
                                          <p:attrName>fill.type</p:attrName>
                                        </p:attrNameLst>
                                      </p:cBhvr>
                                      <p:to>
                                        <p:strVal val="solid"/>
                                      </p:to>
                                    </p:set>
                                    <p:set>
                                      <p:cBhvr>
                                        <p:cTn id="9" dur="500" fill="hold"/>
                                        <p:tgtEl>
                                          <p:spTgt spid="6">
                                            <p:txEl>
                                              <p:pRg st="3" end="3"/>
                                            </p:txEl>
                                          </p:spTgt>
                                        </p:tgtEl>
                                        <p:attrNameLst>
                                          <p:attrName>fill.on</p:attrName>
                                        </p:attrNameLst>
                                      </p:cBhvr>
                                      <p:to>
                                        <p:strVal val="true"/>
                                      </p:to>
                                    </p:set>
                                  </p:childTnLst>
                                </p:cTn>
                              </p:par>
                            </p:childTnLst>
                          </p:cTn>
                        </p:par>
                      </p:childTnLst>
                    </p:cTn>
                  </p:par>
                  <p:par>
                    <p:cTn id="10" fill="hold">
                      <p:stCondLst>
                        <p:cond delay="indefinite"/>
                      </p:stCondLst>
                      <p:childTnLst>
                        <p:par>
                          <p:cTn id="11" fill="hold">
                            <p:stCondLst>
                              <p:cond delay="0"/>
                            </p:stCondLst>
                            <p:childTnLst>
                              <p:par>
                                <p:cTn id="12" presetID="19" presetClass="emph" presetSubtype="0" fill="hold" nodeType="clickEffect">
                                  <p:stCondLst>
                                    <p:cond delay="0"/>
                                  </p:stCondLst>
                                  <p:childTnLst>
                                    <p:animClr clrSpc="rgb" dir="cw">
                                      <p:cBhvr override="childStyle">
                                        <p:cTn id="13" dur="500" fill="hold"/>
                                        <p:tgtEl>
                                          <p:spTgt spid="6">
                                            <p:txEl>
                                              <p:pRg st="6" end="6"/>
                                            </p:txEl>
                                          </p:spTgt>
                                        </p:tgtEl>
                                        <p:attrNameLst>
                                          <p:attrName>style.color</p:attrName>
                                        </p:attrNameLst>
                                      </p:cBhvr>
                                      <p:to>
                                        <a:schemeClr val="accent2"/>
                                      </p:to>
                                    </p:animClr>
                                    <p:animClr clrSpc="rgb" dir="cw">
                                      <p:cBhvr>
                                        <p:cTn id="14" dur="500" fill="hold"/>
                                        <p:tgtEl>
                                          <p:spTgt spid="6">
                                            <p:txEl>
                                              <p:pRg st="6" end="6"/>
                                            </p:txEl>
                                          </p:spTgt>
                                        </p:tgtEl>
                                        <p:attrNameLst>
                                          <p:attrName>fillcolor</p:attrName>
                                        </p:attrNameLst>
                                      </p:cBhvr>
                                      <p:to>
                                        <a:schemeClr val="accent2"/>
                                      </p:to>
                                    </p:animClr>
                                    <p:set>
                                      <p:cBhvr>
                                        <p:cTn id="15" dur="500" fill="hold"/>
                                        <p:tgtEl>
                                          <p:spTgt spid="6">
                                            <p:txEl>
                                              <p:pRg st="6" end="6"/>
                                            </p:txEl>
                                          </p:spTgt>
                                        </p:tgtEl>
                                        <p:attrNameLst>
                                          <p:attrName>fill.type</p:attrName>
                                        </p:attrNameLst>
                                      </p:cBhvr>
                                      <p:to>
                                        <p:strVal val="solid"/>
                                      </p:to>
                                    </p:set>
                                    <p:set>
                                      <p:cBhvr>
                                        <p:cTn id="16" dur="500" fill="hold"/>
                                        <p:tgtEl>
                                          <p:spTgt spid="6">
                                            <p:txEl>
                                              <p:pRg st="6" end="6"/>
                                            </p:txEl>
                                          </p:spTgt>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FA5F71E5-39C6-BBF3-2599-AE7EF4D2E745}"/>
              </a:ext>
            </a:extLst>
          </p:cNvPr>
          <p:cNvSpPr txBox="1"/>
          <p:nvPr/>
        </p:nvSpPr>
        <p:spPr>
          <a:xfrm>
            <a:off x="3597639" y="419725"/>
            <a:ext cx="5366479" cy="769441"/>
          </a:xfrm>
          <a:prstGeom prst="rect">
            <a:avLst/>
          </a:prstGeom>
          <a:noFill/>
        </p:spPr>
        <p:txBody>
          <a:bodyPr wrap="square" rtlCol="0">
            <a:spAutoFit/>
          </a:bodyPr>
          <a:lstStyle/>
          <a:p>
            <a:pPr algn="ctr"/>
            <a:r>
              <a:rPr lang="en-US" sz="4400" b="1" dirty="0">
                <a:solidFill>
                  <a:srgbClr val="FF0000"/>
                </a:solidFill>
                <a:latin typeface="Times New Roman" panose="02020603050405020304" pitchFamily="18" charset="0"/>
                <a:cs typeface="Times New Roman" panose="02020603050405020304" pitchFamily="18" charset="0"/>
              </a:rPr>
              <a:t>LUYỆN TẬP</a:t>
            </a:r>
          </a:p>
        </p:txBody>
      </p:sp>
      <p:sp>
        <p:nvSpPr>
          <p:cNvPr id="5" name="TextBox 4">
            <a:extLst>
              <a:ext uri="{FF2B5EF4-FFF2-40B4-BE49-F238E27FC236}">
                <a16:creationId xmlns:a16="http://schemas.microsoft.com/office/drawing/2014/main" id="{658808BF-8301-B322-F17A-27D6B98564F2}"/>
              </a:ext>
            </a:extLst>
          </p:cNvPr>
          <p:cNvSpPr txBox="1"/>
          <p:nvPr/>
        </p:nvSpPr>
        <p:spPr>
          <a:xfrm>
            <a:off x="184879" y="1360902"/>
            <a:ext cx="12007121" cy="4342279"/>
          </a:xfrm>
          <a:prstGeom prst="rect">
            <a:avLst/>
          </a:prstGeom>
          <a:noFill/>
        </p:spPr>
        <p:txBody>
          <a:bodyPr wrap="square">
            <a:spAutoFit/>
          </a:bodyPr>
          <a:lstStyle/>
          <a:p>
            <a:pPr marL="0" marR="0">
              <a:spcBef>
                <a:spcPts val="0"/>
              </a:spcBef>
              <a:spcAft>
                <a:spcPts val="0"/>
              </a:spcAft>
            </a:pPr>
            <a:r>
              <a:rPr lang="vi-VN" sz="2400" b="1" dirty="0">
                <a:solidFill>
                  <a:srgbClr val="000000"/>
                </a:solidFill>
                <a:effectLst/>
                <a:latin typeface="Times New Roman" panose="02020603050405020304" pitchFamily="18" charset="0"/>
                <a:ea typeface="Times New Roman" panose="02020603050405020304" pitchFamily="18" charset="0"/>
              </a:rPr>
              <a:t>Câu </a:t>
            </a:r>
            <a:r>
              <a:rPr lang="en-US" sz="2400" b="1" dirty="0">
                <a:solidFill>
                  <a:srgbClr val="000000"/>
                </a:solidFill>
                <a:effectLst/>
                <a:latin typeface="Times New Roman" panose="02020603050405020304" pitchFamily="18" charset="0"/>
                <a:ea typeface="Times New Roman" panose="02020603050405020304" pitchFamily="18" charset="0"/>
              </a:rPr>
              <a:t>6</a:t>
            </a:r>
            <a:r>
              <a:rPr lang="vi-VN" sz="2400" b="1" dirty="0">
                <a:solidFill>
                  <a:srgbClr val="000000"/>
                </a:solidFill>
                <a:effectLst/>
                <a:latin typeface="Times New Roman" panose="02020603050405020304" pitchFamily="18" charset="0"/>
                <a:ea typeface="Times New Roman" panose="02020603050405020304" pitchFamily="18" charset="0"/>
              </a:rPr>
              <a:t>:</a:t>
            </a:r>
            <a:r>
              <a:rPr lang="vi-VN" sz="2400" dirty="0">
                <a:solidFill>
                  <a:srgbClr val="000000"/>
                </a:solidFill>
                <a:effectLst/>
                <a:latin typeface="Times New Roman" panose="02020603050405020304" pitchFamily="18" charset="0"/>
                <a:ea typeface="Times New Roman" panose="02020603050405020304" pitchFamily="18" charset="0"/>
              </a:rPr>
              <a:t> Bằng cách quan sát và lắng nghe dây đàn dao động khi ta lên dảv đàn, ta có thể kết luận nào sau đây?</a:t>
            </a:r>
            <a:endParaRPr lang="en-US" sz="2400" dirty="0">
              <a:effectLst/>
              <a:latin typeface="Times New Roman" panose="02020603050405020304" pitchFamily="18" charset="0"/>
              <a:ea typeface="Times New Roman" panose="02020603050405020304" pitchFamily="18" charset="0"/>
            </a:endParaRPr>
          </a:p>
          <a:p>
            <a:pPr marL="457200" marR="0">
              <a:lnSpc>
                <a:spcPct val="107000"/>
              </a:lnSpc>
              <a:spcBef>
                <a:spcPts val="0"/>
              </a:spcBef>
              <a:spcAft>
                <a:spcPts val="0"/>
              </a:spcAft>
            </a:pP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 </a:t>
            </a:r>
            <a:r>
              <a:rPr lang="en-US"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Dây</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đàn</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càng</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căng</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thì</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dây</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đàn</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dao</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động</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càng</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nhanh</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âm</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phát</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ra</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có</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tần</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số</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càng</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lớn</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solidFill>
                <a:srgbClr val="1F4D78"/>
              </a:solidFill>
              <a:effectLst/>
              <a:latin typeface="Calibri Light" panose="020F0302020204030204" pitchFamily="34" charset="0"/>
              <a:ea typeface="Times New Roman" panose="02020603050405020304" pitchFamily="18" charset="0"/>
              <a:cs typeface="Times New Roman" panose="02020603050405020304" pitchFamily="18" charset="0"/>
            </a:endParaRPr>
          </a:p>
          <a:p>
            <a:pPr marL="457200" marR="0">
              <a:lnSpc>
                <a:spcPct val="107000"/>
              </a:lnSpc>
              <a:spcBef>
                <a:spcPts val="0"/>
              </a:spcBef>
              <a:spcAft>
                <a:spcPts val="0"/>
              </a:spcAft>
            </a:pP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B.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Dây</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đàn</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càng</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căng</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thì</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dây</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đàn</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dao</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động</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càng</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chậm</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âm</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phát</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r2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có</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tần</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số</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càng</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nhỏ</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p>
            <a:pPr marL="457200" marR="0">
              <a:lnSpc>
                <a:spcPct val="107000"/>
              </a:lnSpc>
              <a:spcBef>
                <a:spcPts val="0"/>
              </a:spcBef>
              <a:spcAft>
                <a:spcPts val="0"/>
              </a:spcAft>
            </a:pP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Dây</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đàn</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càng</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căng</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thì</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dây</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đàn</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dao</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động</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càng</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mạnh</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âm</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phát</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ra</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nghe</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càng</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to.</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p>
            <a:pPr marL="457200" marR="0">
              <a:lnSpc>
                <a:spcPct val="107000"/>
              </a:lnSpc>
              <a:spcBef>
                <a:spcPts val="0"/>
              </a:spcBef>
              <a:spcAft>
                <a:spcPts val="0"/>
              </a:spcAft>
            </a:pP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D.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Dây</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đàn</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càng</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căng</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thì</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dây</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đàn</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dao</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động</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càng</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yếu</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âm</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phát</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ra</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nghe</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càng</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nhỏ</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p>
            <a:pPr marL="0" marR="0">
              <a:spcBef>
                <a:spcPts val="0"/>
              </a:spcBef>
              <a:spcAft>
                <a:spcPts val="0"/>
              </a:spcAft>
            </a:pPr>
            <a:r>
              <a:rPr lang="en-US" sz="2400" b="1" dirty="0">
                <a:solidFill>
                  <a:srgbClr val="000000"/>
                </a:solidFill>
                <a:effectLst/>
                <a:latin typeface="Times New Roman" panose="02020603050405020304" pitchFamily="18" charset="0"/>
                <a:ea typeface="Times New Roman" panose="02020603050405020304" pitchFamily="18" charset="0"/>
              </a:rPr>
              <a:t>C</a:t>
            </a:r>
            <a:r>
              <a:rPr lang="vi-VN" sz="2400" b="1" dirty="0">
                <a:solidFill>
                  <a:srgbClr val="000000"/>
                </a:solidFill>
                <a:effectLst/>
                <a:latin typeface="Times New Roman" panose="02020603050405020304" pitchFamily="18" charset="0"/>
                <a:ea typeface="Times New Roman" panose="02020603050405020304" pitchFamily="18" charset="0"/>
              </a:rPr>
              <a:t>âu </a:t>
            </a:r>
            <a:r>
              <a:rPr lang="en-US" sz="2400" b="1" dirty="0">
                <a:solidFill>
                  <a:srgbClr val="000000"/>
                </a:solidFill>
                <a:effectLst/>
                <a:latin typeface="Times New Roman" panose="02020603050405020304" pitchFamily="18" charset="0"/>
                <a:ea typeface="Times New Roman" panose="02020603050405020304" pitchFamily="18" charset="0"/>
              </a:rPr>
              <a:t>7</a:t>
            </a:r>
            <a:r>
              <a:rPr lang="vi-VN" sz="2400" b="1" dirty="0">
                <a:solidFill>
                  <a:srgbClr val="000000"/>
                </a:solidFill>
                <a:effectLst/>
                <a:latin typeface="Times New Roman" panose="02020603050405020304" pitchFamily="18" charset="0"/>
                <a:ea typeface="Times New Roman" panose="02020603050405020304" pitchFamily="18" charset="0"/>
              </a:rPr>
              <a:t>:</a:t>
            </a:r>
            <a:r>
              <a:rPr lang="vi-VN" sz="2400" dirty="0">
                <a:solidFill>
                  <a:srgbClr val="000000"/>
                </a:solidFill>
                <a:effectLst/>
                <a:latin typeface="Times New Roman" panose="02020603050405020304" pitchFamily="18" charset="0"/>
                <a:ea typeface="Times New Roman" panose="02020603050405020304" pitchFamily="18" charset="0"/>
              </a:rPr>
              <a:t> Biên độ dao động của âm càng lớn khi</a:t>
            </a:r>
            <a:endParaRPr lang="en-US" sz="2400" dirty="0">
              <a:effectLst/>
              <a:latin typeface="Times New Roman" panose="02020603050405020304" pitchFamily="18" charset="0"/>
              <a:ea typeface="Times New Roman" panose="02020603050405020304" pitchFamily="18" charset="0"/>
            </a:endParaRPr>
          </a:p>
          <a:p>
            <a:pPr marL="457200" marR="0">
              <a:lnSpc>
                <a:spcPct val="107000"/>
              </a:lnSpc>
              <a:spcBef>
                <a:spcPts val="0"/>
              </a:spcBef>
              <a:spcAft>
                <a:spcPts val="0"/>
              </a:spcAft>
            </a:pP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Vật</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dao</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động</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với</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tần</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số</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càng</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lớn</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p>
            <a:pPr marL="457200" marR="0">
              <a:lnSpc>
                <a:spcPct val="107000"/>
              </a:lnSpc>
              <a:spcBef>
                <a:spcPts val="0"/>
              </a:spcBef>
              <a:spcAft>
                <a:spcPts val="0"/>
              </a:spcAft>
            </a:pP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B.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Vật</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dao</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động</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càng</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nhanh</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p>
            <a:pPr marL="457200" marR="0">
              <a:lnSpc>
                <a:spcPct val="107000"/>
              </a:lnSpc>
              <a:spcBef>
                <a:spcPts val="0"/>
              </a:spcBef>
              <a:spcAft>
                <a:spcPts val="0"/>
              </a:spcAft>
            </a:pP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Vật</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dao</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động</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càng</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chậm</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p>
            <a:pPr marL="457200" marR="0">
              <a:lnSpc>
                <a:spcPct val="107000"/>
              </a:lnSpc>
              <a:spcBef>
                <a:spcPts val="0"/>
              </a:spcBef>
              <a:spcAft>
                <a:spcPts val="0"/>
              </a:spcAft>
            </a:pP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 </a:t>
            </a:r>
            <a:r>
              <a:rPr lang="en-US"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Vật</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dao</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động</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càng</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mạnh</a:t>
            </a:r>
            <a:endParaRPr lang="en-US" sz="2400" dirty="0">
              <a:solidFill>
                <a:srgbClr val="1F4D78"/>
              </a:solidFill>
              <a:effectLst/>
              <a:latin typeface="Calibri Light" panose="020F03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4488340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9" presetClass="emph" presetSubtype="0" fill="hold" nodeType="clickEffect">
                                  <p:stCondLst>
                                    <p:cond delay="0"/>
                                  </p:stCondLst>
                                  <p:childTnLst>
                                    <p:animClr clrSpc="rgb" dir="cw">
                                      <p:cBhvr override="childStyle">
                                        <p:cTn id="6" dur="500" fill="hold"/>
                                        <p:tgtEl>
                                          <p:spTgt spid="5">
                                            <p:txEl>
                                              <p:pRg st="1" end="1"/>
                                            </p:txEl>
                                          </p:spTgt>
                                        </p:tgtEl>
                                        <p:attrNameLst>
                                          <p:attrName>style.color</p:attrName>
                                        </p:attrNameLst>
                                      </p:cBhvr>
                                      <p:to>
                                        <a:schemeClr val="accent2"/>
                                      </p:to>
                                    </p:animClr>
                                    <p:animClr clrSpc="rgb" dir="cw">
                                      <p:cBhvr>
                                        <p:cTn id="7" dur="500" fill="hold"/>
                                        <p:tgtEl>
                                          <p:spTgt spid="5">
                                            <p:txEl>
                                              <p:pRg st="1" end="1"/>
                                            </p:txEl>
                                          </p:spTgt>
                                        </p:tgtEl>
                                        <p:attrNameLst>
                                          <p:attrName>fillcolor</p:attrName>
                                        </p:attrNameLst>
                                      </p:cBhvr>
                                      <p:to>
                                        <a:schemeClr val="accent2"/>
                                      </p:to>
                                    </p:animClr>
                                    <p:set>
                                      <p:cBhvr>
                                        <p:cTn id="8" dur="500" fill="hold"/>
                                        <p:tgtEl>
                                          <p:spTgt spid="5">
                                            <p:txEl>
                                              <p:pRg st="1" end="1"/>
                                            </p:txEl>
                                          </p:spTgt>
                                        </p:tgtEl>
                                        <p:attrNameLst>
                                          <p:attrName>fill.type</p:attrName>
                                        </p:attrNameLst>
                                      </p:cBhvr>
                                      <p:to>
                                        <p:strVal val="solid"/>
                                      </p:to>
                                    </p:set>
                                    <p:set>
                                      <p:cBhvr>
                                        <p:cTn id="9" dur="500" fill="hold"/>
                                        <p:tgtEl>
                                          <p:spTgt spid="5">
                                            <p:txEl>
                                              <p:pRg st="1" end="1"/>
                                            </p:txEl>
                                          </p:spTgt>
                                        </p:tgtEl>
                                        <p:attrNameLst>
                                          <p:attrName>fill.on</p:attrName>
                                        </p:attrNameLst>
                                      </p:cBhvr>
                                      <p:to>
                                        <p:strVal val="true"/>
                                      </p:to>
                                    </p:set>
                                  </p:childTnLst>
                                </p:cTn>
                              </p:par>
                            </p:childTnLst>
                          </p:cTn>
                        </p:par>
                      </p:childTnLst>
                    </p:cTn>
                  </p:par>
                  <p:par>
                    <p:cTn id="10" fill="hold">
                      <p:stCondLst>
                        <p:cond delay="indefinite"/>
                      </p:stCondLst>
                      <p:childTnLst>
                        <p:par>
                          <p:cTn id="11" fill="hold">
                            <p:stCondLst>
                              <p:cond delay="0"/>
                            </p:stCondLst>
                            <p:childTnLst>
                              <p:par>
                                <p:cTn id="12" presetID="19" presetClass="emph" presetSubtype="0" fill="hold" nodeType="clickEffect">
                                  <p:stCondLst>
                                    <p:cond delay="0"/>
                                  </p:stCondLst>
                                  <p:childTnLst>
                                    <p:animClr clrSpc="rgb" dir="cw">
                                      <p:cBhvr override="childStyle">
                                        <p:cTn id="13" dur="500" fill="hold"/>
                                        <p:tgtEl>
                                          <p:spTgt spid="5">
                                            <p:txEl>
                                              <p:pRg st="9" end="9"/>
                                            </p:txEl>
                                          </p:spTgt>
                                        </p:tgtEl>
                                        <p:attrNameLst>
                                          <p:attrName>style.color</p:attrName>
                                        </p:attrNameLst>
                                      </p:cBhvr>
                                      <p:to>
                                        <a:schemeClr val="accent2"/>
                                      </p:to>
                                    </p:animClr>
                                    <p:animClr clrSpc="rgb" dir="cw">
                                      <p:cBhvr>
                                        <p:cTn id="14" dur="500" fill="hold"/>
                                        <p:tgtEl>
                                          <p:spTgt spid="5">
                                            <p:txEl>
                                              <p:pRg st="9" end="9"/>
                                            </p:txEl>
                                          </p:spTgt>
                                        </p:tgtEl>
                                        <p:attrNameLst>
                                          <p:attrName>fillcolor</p:attrName>
                                        </p:attrNameLst>
                                      </p:cBhvr>
                                      <p:to>
                                        <a:schemeClr val="accent2"/>
                                      </p:to>
                                    </p:animClr>
                                    <p:set>
                                      <p:cBhvr>
                                        <p:cTn id="15" dur="500" fill="hold"/>
                                        <p:tgtEl>
                                          <p:spTgt spid="5">
                                            <p:txEl>
                                              <p:pRg st="9" end="9"/>
                                            </p:txEl>
                                          </p:spTgt>
                                        </p:tgtEl>
                                        <p:attrNameLst>
                                          <p:attrName>fill.type</p:attrName>
                                        </p:attrNameLst>
                                      </p:cBhvr>
                                      <p:to>
                                        <p:strVal val="solid"/>
                                      </p:to>
                                    </p:set>
                                    <p:set>
                                      <p:cBhvr>
                                        <p:cTn id="16" dur="500" fill="hold"/>
                                        <p:tgtEl>
                                          <p:spTgt spid="5">
                                            <p:txEl>
                                              <p:pRg st="9" end="9"/>
                                            </p:txEl>
                                          </p:spTgt>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FA5F71E5-39C6-BBF3-2599-AE7EF4D2E745}"/>
              </a:ext>
            </a:extLst>
          </p:cNvPr>
          <p:cNvSpPr txBox="1"/>
          <p:nvPr/>
        </p:nvSpPr>
        <p:spPr>
          <a:xfrm>
            <a:off x="3597637" y="0"/>
            <a:ext cx="5366479" cy="769441"/>
          </a:xfrm>
          <a:prstGeom prst="rect">
            <a:avLst/>
          </a:prstGeom>
          <a:noFill/>
        </p:spPr>
        <p:txBody>
          <a:bodyPr wrap="square" rtlCol="0">
            <a:spAutoFit/>
          </a:bodyPr>
          <a:lstStyle/>
          <a:p>
            <a:pPr algn="ctr"/>
            <a:r>
              <a:rPr lang="en-US" sz="4400" b="1" dirty="0">
                <a:solidFill>
                  <a:srgbClr val="FF0000"/>
                </a:solidFill>
                <a:latin typeface="Times New Roman" panose="02020603050405020304" pitchFamily="18" charset="0"/>
                <a:cs typeface="Times New Roman" panose="02020603050405020304" pitchFamily="18" charset="0"/>
              </a:rPr>
              <a:t>LUYỆN TẬP</a:t>
            </a:r>
          </a:p>
        </p:txBody>
      </p:sp>
      <p:sp>
        <p:nvSpPr>
          <p:cNvPr id="3" name="TextBox 2">
            <a:extLst>
              <a:ext uri="{FF2B5EF4-FFF2-40B4-BE49-F238E27FC236}">
                <a16:creationId xmlns:a16="http://schemas.microsoft.com/office/drawing/2014/main" id="{CBECBC39-3E79-8876-2A67-613C1A2508BE}"/>
              </a:ext>
            </a:extLst>
          </p:cNvPr>
          <p:cNvSpPr txBox="1"/>
          <p:nvPr/>
        </p:nvSpPr>
        <p:spPr>
          <a:xfrm>
            <a:off x="402926" y="874372"/>
            <a:ext cx="11755902" cy="6311728"/>
          </a:xfrm>
          <a:prstGeom prst="rect">
            <a:avLst/>
          </a:prstGeom>
          <a:noFill/>
        </p:spPr>
        <p:txBody>
          <a:bodyPr wrap="square" rtlCol="0">
            <a:spAutoFit/>
          </a:bodyPr>
          <a:lstStyle/>
          <a:p>
            <a:pPr marL="0" marR="0">
              <a:spcBef>
                <a:spcPts val="0"/>
              </a:spcBef>
              <a:spcAft>
                <a:spcPts val="0"/>
              </a:spcAft>
            </a:pPr>
            <a:r>
              <a:rPr lang="vi-VN" sz="2400" b="1" dirty="0">
                <a:solidFill>
                  <a:srgbClr val="000000"/>
                </a:solidFill>
                <a:effectLst/>
                <a:latin typeface="Times New Roman" panose="02020603050405020304" pitchFamily="18" charset="0"/>
                <a:ea typeface="Times New Roman" panose="02020603050405020304" pitchFamily="18" charset="0"/>
              </a:rPr>
              <a:t>Câu </a:t>
            </a:r>
            <a:r>
              <a:rPr lang="en-US" sz="2400" b="1" dirty="0">
                <a:solidFill>
                  <a:srgbClr val="000000"/>
                </a:solidFill>
                <a:effectLst/>
                <a:latin typeface="Times New Roman" panose="02020603050405020304" pitchFamily="18" charset="0"/>
                <a:ea typeface="Times New Roman" panose="02020603050405020304" pitchFamily="18" charset="0"/>
              </a:rPr>
              <a:t>8</a:t>
            </a:r>
            <a:r>
              <a:rPr lang="vi-VN" sz="2400" b="1" dirty="0">
                <a:solidFill>
                  <a:srgbClr val="000000"/>
                </a:solidFill>
                <a:effectLst/>
                <a:latin typeface="Times New Roman" panose="02020603050405020304" pitchFamily="18" charset="0"/>
                <a:ea typeface="Times New Roman" panose="02020603050405020304" pitchFamily="18" charset="0"/>
              </a:rPr>
              <a:t>:</a:t>
            </a:r>
            <a:r>
              <a:rPr lang="vi-VN" sz="2400" dirty="0">
                <a:solidFill>
                  <a:srgbClr val="000000"/>
                </a:solidFill>
                <a:effectLst/>
                <a:latin typeface="Times New Roman" panose="02020603050405020304" pitchFamily="18" charset="0"/>
                <a:ea typeface="Times New Roman" panose="02020603050405020304" pitchFamily="18" charset="0"/>
              </a:rPr>
              <a:t> Vật phát ra âm to hơn khi nào?</a:t>
            </a:r>
            <a:endParaRPr lang="en-US" sz="2400" dirty="0">
              <a:effectLst/>
              <a:latin typeface="Times New Roman" panose="02020603050405020304" pitchFamily="18" charset="0"/>
              <a:ea typeface="Times New Roman" panose="02020603050405020304" pitchFamily="18" charset="0"/>
            </a:endParaRPr>
          </a:p>
          <a:p>
            <a:pPr marL="457200" marR="0">
              <a:lnSpc>
                <a:spcPct val="107000"/>
              </a:lnSpc>
              <a:spcBef>
                <a:spcPts val="0"/>
              </a:spcBef>
              <a:spcAft>
                <a:spcPts val="0"/>
              </a:spcAft>
            </a:pP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 Khi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vật</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dao</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động</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nhanh</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hơn</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p>
            <a:pPr marL="457200" marR="0">
              <a:lnSpc>
                <a:spcPct val="107000"/>
              </a:lnSpc>
              <a:spcBef>
                <a:spcPts val="0"/>
              </a:spcBef>
              <a:spcAft>
                <a:spcPts val="0"/>
              </a:spcAft>
            </a:pP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 Khi </a:t>
            </a:r>
            <a:r>
              <a:rPr lang="en-US"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vật</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dao</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động</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mạnh</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hơn</a:t>
            </a:r>
            <a:endParaRPr lang="en-US" sz="2400" dirty="0">
              <a:solidFill>
                <a:srgbClr val="1F4D78"/>
              </a:solidFill>
              <a:effectLst/>
              <a:latin typeface="Calibri Light" panose="020F0302020204030204" pitchFamily="34" charset="0"/>
              <a:ea typeface="Times New Roman" panose="02020603050405020304" pitchFamily="18" charset="0"/>
              <a:cs typeface="Times New Roman" panose="02020603050405020304" pitchFamily="18" charset="0"/>
            </a:endParaRPr>
          </a:p>
          <a:p>
            <a:pPr marL="457200" marR="0">
              <a:lnSpc>
                <a:spcPct val="107000"/>
              </a:lnSpc>
              <a:spcBef>
                <a:spcPts val="0"/>
              </a:spcBef>
              <a:spcAft>
                <a:spcPts val="0"/>
              </a:spcAft>
            </a:pP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 Khi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tần</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số</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dao</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động</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lớn</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hơn</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p>
            <a:pPr marL="457200" marR="0">
              <a:lnSpc>
                <a:spcPct val="107000"/>
              </a:lnSpc>
              <a:spcBef>
                <a:spcPts val="0"/>
              </a:spcBef>
              <a:spcAft>
                <a:spcPts val="0"/>
              </a:spcAft>
            </a:pP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D.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Cả</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3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trường</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hợp</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trên</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p>
            <a:pPr marL="0" marR="0">
              <a:spcBef>
                <a:spcPts val="0"/>
              </a:spcBef>
              <a:spcAft>
                <a:spcPts val="0"/>
              </a:spcAft>
            </a:pPr>
            <a:r>
              <a:rPr lang="vi-VN" sz="2400" b="1" dirty="0">
                <a:solidFill>
                  <a:srgbClr val="000000"/>
                </a:solidFill>
                <a:effectLst/>
                <a:latin typeface="Times New Roman" panose="02020603050405020304" pitchFamily="18" charset="0"/>
                <a:ea typeface="Times New Roman" panose="02020603050405020304" pitchFamily="18" charset="0"/>
              </a:rPr>
              <a:t>Câu </a:t>
            </a:r>
            <a:r>
              <a:rPr lang="en-US" sz="2400" b="1" dirty="0">
                <a:solidFill>
                  <a:srgbClr val="000000"/>
                </a:solidFill>
                <a:effectLst/>
                <a:latin typeface="Times New Roman" panose="02020603050405020304" pitchFamily="18" charset="0"/>
                <a:ea typeface="Times New Roman" panose="02020603050405020304" pitchFamily="18" charset="0"/>
              </a:rPr>
              <a:t>9</a:t>
            </a:r>
            <a:r>
              <a:rPr lang="vi-VN" sz="2400" b="1" dirty="0">
                <a:solidFill>
                  <a:srgbClr val="000000"/>
                </a:solidFill>
                <a:effectLst/>
                <a:latin typeface="Times New Roman" panose="02020603050405020304" pitchFamily="18" charset="0"/>
                <a:ea typeface="Times New Roman" panose="02020603050405020304" pitchFamily="18" charset="0"/>
              </a:rPr>
              <a:t>:</a:t>
            </a:r>
            <a:r>
              <a:rPr lang="vi-VN" sz="2400" dirty="0">
                <a:solidFill>
                  <a:srgbClr val="000000"/>
                </a:solidFill>
                <a:effectLst/>
                <a:latin typeface="Times New Roman" panose="02020603050405020304" pitchFamily="18" charset="0"/>
                <a:ea typeface="Times New Roman" panose="02020603050405020304" pitchFamily="18" charset="0"/>
              </a:rPr>
              <a:t> Biên độ dao động là gì?</a:t>
            </a:r>
            <a:endParaRPr lang="en-US" sz="2400" dirty="0">
              <a:effectLst/>
              <a:latin typeface="Times New Roman" panose="02020603050405020304" pitchFamily="18" charset="0"/>
              <a:ea typeface="Times New Roman" panose="02020603050405020304" pitchFamily="18" charset="0"/>
            </a:endParaRPr>
          </a:p>
          <a:p>
            <a:pPr marL="457200" marR="0">
              <a:lnSpc>
                <a:spcPct val="107000"/>
              </a:lnSpc>
              <a:spcBef>
                <a:spcPts val="0"/>
              </a:spcBef>
              <a:spcAft>
                <a:spcPts val="0"/>
              </a:spcAft>
            </a:pP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Là</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số</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dao</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động</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trong</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một</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giây</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p>
            <a:pPr marL="457200" marR="0">
              <a:lnSpc>
                <a:spcPct val="107000"/>
              </a:lnSpc>
              <a:spcBef>
                <a:spcPts val="0"/>
              </a:spcBef>
              <a:spcAft>
                <a:spcPts val="0"/>
              </a:spcAft>
            </a:pP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B.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Là</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độ</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lệch</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của</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vật</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trong</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một</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giây</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p>
            <a:pPr marL="457200" marR="0">
              <a:lnSpc>
                <a:spcPct val="107000"/>
              </a:lnSpc>
              <a:spcBef>
                <a:spcPts val="0"/>
              </a:spcBef>
              <a:spcAft>
                <a:spcPts val="0"/>
              </a:spcAft>
            </a:pP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Là</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khoảng</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cách</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lớn</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nhất</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giữa</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hai</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vị</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trí</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mà</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vật</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dao</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động</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thực</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hiện</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được</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p>
            <a:pPr marL="457200" marR="0">
              <a:lnSpc>
                <a:spcPct val="107000"/>
              </a:lnSpc>
              <a:spcBef>
                <a:spcPts val="0"/>
              </a:spcBef>
              <a:spcAft>
                <a:spcPts val="0"/>
              </a:spcAft>
            </a:pP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 </a:t>
            </a:r>
            <a:r>
              <a:rPr lang="en-US"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Là</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độ</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lệch</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lớn</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nhất</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so </a:t>
            </a:r>
            <a:r>
              <a:rPr lang="en-US"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với</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vị</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trí</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cân</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bằng</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khi</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vật</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dao</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động</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solidFill>
                <a:srgbClr val="1F4D78"/>
              </a:solidFill>
              <a:effectLst/>
              <a:latin typeface="Calibri Light" panose="020F0302020204030204" pitchFamily="34" charset="0"/>
              <a:ea typeface="Times New Roman" panose="02020603050405020304" pitchFamily="18" charset="0"/>
              <a:cs typeface="Times New Roman" panose="02020603050405020304" pitchFamily="18" charset="0"/>
            </a:endParaRPr>
          </a:p>
          <a:p>
            <a:pPr marL="0" marR="0">
              <a:spcBef>
                <a:spcPts val="0"/>
              </a:spcBef>
              <a:spcAft>
                <a:spcPts val="0"/>
              </a:spcAft>
            </a:pPr>
            <a:r>
              <a:rPr lang="vi-VN" sz="2400" b="1" dirty="0">
                <a:solidFill>
                  <a:srgbClr val="000000"/>
                </a:solidFill>
                <a:effectLst/>
                <a:latin typeface="Times New Roman" panose="02020603050405020304" pitchFamily="18" charset="0"/>
                <a:ea typeface="Times New Roman" panose="02020603050405020304" pitchFamily="18" charset="0"/>
              </a:rPr>
              <a:t>Câu </a:t>
            </a:r>
            <a:r>
              <a:rPr lang="en-US" sz="2400" b="1" dirty="0">
                <a:solidFill>
                  <a:srgbClr val="000000"/>
                </a:solidFill>
                <a:effectLst/>
                <a:latin typeface="Times New Roman" panose="02020603050405020304" pitchFamily="18" charset="0"/>
                <a:ea typeface="Times New Roman" panose="02020603050405020304" pitchFamily="18" charset="0"/>
              </a:rPr>
              <a:t>10</a:t>
            </a:r>
            <a:r>
              <a:rPr lang="vi-VN" sz="2400" b="1" dirty="0">
                <a:solidFill>
                  <a:srgbClr val="000000"/>
                </a:solidFill>
                <a:effectLst/>
                <a:latin typeface="Times New Roman" panose="02020603050405020304" pitchFamily="18" charset="0"/>
                <a:ea typeface="Times New Roman" panose="02020603050405020304" pitchFamily="18" charset="0"/>
              </a:rPr>
              <a:t>:</a:t>
            </a:r>
            <a:r>
              <a:rPr lang="vi-VN" sz="2400" dirty="0">
                <a:solidFill>
                  <a:srgbClr val="000000"/>
                </a:solidFill>
                <a:effectLst/>
                <a:latin typeface="Times New Roman" panose="02020603050405020304" pitchFamily="18" charset="0"/>
                <a:ea typeface="Times New Roman" panose="02020603050405020304" pitchFamily="18" charset="0"/>
              </a:rPr>
              <a:t> Độ to của âm phụ thuộc vào yếu tố nào sau đây?</a:t>
            </a:r>
            <a:endParaRPr lang="en-US" sz="2400" dirty="0">
              <a:effectLst/>
              <a:latin typeface="Times New Roman" panose="02020603050405020304" pitchFamily="18" charset="0"/>
              <a:ea typeface="Times New Roman" panose="02020603050405020304" pitchFamily="18" charset="0"/>
            </a:endParaRPr>
          </a:p>
          <a:p>
            <a:pPr marL="457200" marR="0">
              <a:lnSpc>
                <a:spcPct val="107000"/>
              </a:lnSpc>
              <a:spcBef>
                <a:spcPts val="0"/>
              </a:spcBef>
              <a:spcAft>
                <a:spcPts val="0"/>
              </a:spcAft>
            </a:pP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Tần</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số</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dao</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động</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p>
            <a:pPr marL="457200" marR="0">
              <a:lnSpc>
                <a:spcPct val="107000"/>
              </a:lnSpc>
              <a:spcBef>
                <a:spcPts val="0"/>
              </a:spcBef>
              <a:spcAft>
                <a:spcPts val="0"/>
              </a:spcAft>
            </a:pP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 </a:t>
            </a:r>
            <a:r>
              <a:rPr lang="en-US"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Biên</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độ</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dao</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động</a:t>
            </a:r>
            <a:endParaRPr lang="en-US" sz="2400" dirty="0">
              <a:solidFill>
                <a:srgbClr val="1F4D78"/>
              </a:solidFill>
              <a:effectLst/>
              <a:latin typeface="Calibri Light" panose="020F0302020204030204" pitchFamily="34" charset="0"/>
              <a:ea typeface="Times New Roman" panose="02020603050405020304" pitchFamily="18" charset="0"/>
              <a:cs typeface="Times New Roman" panose="02020603050405020304" pitchFamily="18" charset="0"/>
            </a:endParaRPr>
          </a:p>
          <a:p>
            <a:pPr marL="457200" marR="0">
              <a:lnSpc>
                <a:spcPct val="107000"/>
              </a:lnSpc>
              <a:spcBef>
                <a:spcPts val="0"/>
              </a:spcBef>
              <a:spcAft>
                <a:spcPts val="0"/>
              </a:spcAft>
            </a:pP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Thời</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gian</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dao</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động</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p>
            <a:pPr marL="457200" marR="0">
              <a:lnSpc>
                <a:spcPct val="107000"/>
              </a:lnSpc>
              <a:spcBef>
                <a:spcPts val="0"/>
              </a:spcBef>
              <a:spcAft>
                <a:spcPts val="0"/>
              </a:spcAft>
            </a:pP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D.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Tốc</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độ</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dao</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động</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sz="2400" dirty="0"/>
          </a:p>
        </p:txBody>
      </p:sp>
    </p:spTree>
    <p:extLst>
      <p:ext uri="{BB962C8B-B14F-4D97-AF65-F5344CB8AC3E}">
        <p14:creationId xmlns:p14="http://schemas.microsoft.com/office/powerpoint/2010/main" val="25041088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9" presetClass="emph" presetSubtype="0" fill="hold" nodeType="clickEffect">
                                  <p:stCondLst>
                                    <p:cond delay="0"/>
                                  </p:stCondLst>
                                  <p:childTnLst>
                                    <p:animClr clrSpc="rgb" dir="cw">
                                      <p:cBhvr override="childStyle">
                                        <p:cTn id="6" dur="500" fill="hold"/>
                                        <p:tgtEl>
                                          <p:spTgt spid="3">
                                            <p:txEl>
                                              <p:pRg st="2" end="2"/>
                                            </p:txEl>
                                          </p:spTgt>
                                        </p:tgtEl>
                                        <p:attrNameLst>
                                          <p:attrName>style.color</p:attrName>
                                        </p:attrNameLst>
                                      </p:cBhvr>
                                      <p:to>
                                        <a:schemeClr val="accent2"/>
                                      </p:to>
                                    </p:animClr>
                                    <p:animClr clrSpc="rgb" dir="cw">
                                      <p:cBhvr>
                                        <p:cTn id="7" dur="500" fill="hold"/>
                                        <p:tgtEl>
                                          <p:spTgt spid="3">
                                            <p:txEl>
                                              <p:pRg st="2" end="2"/>
                                            </p:txEl>
                                          </p:spTgt>
                                        </p:tgtEl>
                                        <p:attrNameLst>
                                          <p:attrName>fillcolor</p:attrName>
                                        </p:attrNameLst>
                                      </p:cBhvr>
                                      <p:to>
                                        <a:schemeClr val="accent2"/>
                                      </p:to>
                                    </p:animClr>
                                    <p:set>
                                      <p:cBhvr>
                                        <p:cTn id="8" dur="500" fill="hold"/>
                                        <p:tgtEl>
                                          <p:spTgt spid="3">
                                            <p:txEl>
                                              <p:pRg st="2" end="2"/>
                                            </p:txEl>
                                          </p:spTgt>
                                        </p:tgtEl>
                                        <p:attrNameLst>
                                          <p:attrName>fill.type</p:attrName>
                                        </p:attrNameLst>
                                      </p:cBhvr>
                                      <p:to>
                                        <p:strVal val="solid"/>
                                      </p:to>
                                    </p:set>
                                    <p:set>
                                      <p:cBhvr>
                                        <p:cTn id="9" dur="500" fill="hold"/>
                                        <p:tgtEl>
                                          <p:spTgt spid="3">
                                            <p:txEl>
                                              <p:pRg st="2" end="2"/>
                                            </p:txEl>
                                          </p:spTgt>
                                        </p:tgtEl>
                                        <p:attrNameLst>
                                          <p:attrName>fill.on</p:attrName>
                                        </p:attrNameLst>
                                      </p:cBhvr>
                                      <p:to>
                                        <p:strVal val="true"/>
                                      </p:to>
                                    </p:set>
                                  </p:childTnLst>
                                </p:cTn>
                              </p:par>
                            </p:childTnLst>
                          </p:cTn>
                        </p:par>
                      </p:childTnLst>
                    </p:cTn>
                  </p:par>
                  <p:par>
                    <p:cTn id="10" fill="hold">
                      <p:stCondLst>
                        <p:cond delay="indefinite"/>
                      </p:stCondLst>
                      <p:childTnLst>
                        <p:par>
                          <p:cTn id="11" fill="hold">
                            <p:stCondLst>
                              <p:cond delay="0"/>
                            </p:stCondLst>
                            <p:childTnLst>
                              <p:par>
                                <p:cTn id="12" presetID="19" presetClass="emph" presetSubtype="0" fill="hold" nodeType="clickEffect">
                                  <p:stCondLst>
                                    <p:cond delay="0"/>
                                  </p:stCondLst>
                                  <p:childTnLst>
                                    <p:animClr clrSpc="rgb" dir="cw">
                                      <p:cBhvr override="childStyle">
                                        <p:cTn id="13" dur="500" fill="hold"/>
                                        <p:tgtEl>
                                          <p:spTgt spid="3">
                                            <p:txEl>
                                              <p:pRg st="9" end="9"/>
                                            </p:txEl>
                                          </p:spTgt>
                                        </p:tgtEl>
                                        <p:attrNameLst>
                                          <p:attrName>style.color</p:attrName>
                                        </p:attrNameLst>
                                      </p:cBhvr>
                                      <p:to>
                                        <a:schemeClr val="accent2"/>
                                      </p:to>
                                    </p:animClr>
                                    <p:animClr clrSpc="rgb" dir="cw">
                                      <p:cBhvr>
                                        <p:cTn id="14" dur="500" fill="hold"/>
                                        <p:tgtEl>
                                          <p:spTgt spid="3">
                                            <p:txEl>
                                              <p:pRg st="9" end="9"/>
                                            </p:txEl>
                                          </p:spTgt>
                                        </p:tgtEl>
                                        <p:attrNameLst>
                                          <p:attrName>fillcolor</p:attrName>
                                        </p:attrNameLst>
                                      </p:cBhvr>
                                      <p:to>
                                        <a:schemeClr val="accent2"/>
                                      </p:to>
                                    </p:animClr>
                                    <p:set>
                                      <p:cBhvr>
                                        <p:cTn id="15" dur="500" fill="hold"/>
                                        <p:tgtEl>
                                          <p:spTgt spid="3">
                                            <p:txEl>
                                              <p:pRg st="9" end="9"/>
                                            </p:txEl>
                                          </p:spTgt>
                                        </p:tgtEl>
                                        <p:attrNameLst>
                                          <p:attrName>fill.type</p:attrName>
                                        </p:attrNameLst>
                                      </p:cBhvr>
                                      <p:to>
                                        <p:strVal val="solid"/>
                                      </p:to>
                                    </p:set>
                                    <p:set>
                                      <p:cBhvr>
                                        <p:cTn id="16" dur="500" fill="hold"/>
                                        <p:tgtEl>
                                          <p:spTgt spid="3">
                                            <p:txEl>
                                              <p:pRg st="9" end="9"/>
                                            </p:txEl>
                                          </p:spTgt>
                                        </p:tgtEl>
                                        <p:attrNameLst>
                                          <p:attrName>fill.on</p:attrName>
                                        </p:attrNameLst>
                                      </p:cBhvr>
                                      <p:to>
                                        <p:strVal val="true"/>
                                      </p:to>
                                    </p:set>
                                  </p:childTnLst>
                                </p:cTn>
                              </p:par>
                            </p:childTnLst>
                          </p:cTn>
                        </p:par>
                      </p:childTnLst>
                    </p:cTn>
                  </p:par>
                  <p:par>
                    <p:cTn id="17" fill="hold">
                      <p:stCondLst>
                        <p:cond delay="indefinite"/>
                      </p:stCondLst>
                      <p:childTnLst>
                        <p:par>
                          <p:cTn id="18" fill="hold">
                            <p:stCondLst>
                              <p:cond delay="0"/>
                            </p:stCondLst>
                            <p:childTnLst>
                              <p:par>
                                <p:cTn id="19" presetID="19" presetClass="emph" presetSubtype="0" fill="hold" nodeType="clickEffect">
                                  <p:stCondLst>
                                    <p:cond delay="0"/>
                                  </p:stCondLst>
                                  <p:childTnLst>
                                    <p:animClr clrSpc="rgb" dir="cw">
                                      <p:cBhvr override="childStyle">
                                        <p:cTn id="20" dur="500" fill="hold"/>
                                        <p:tgtEl>
                                          <p:spTgt spid="3">
                                            <p:txEl>
                                              <p:pRg st="12" end="12"/>
                                            </p:txEl>
                                          </p:spTgt>
                                        </p:tgtEl>
                                        <p:attrNameLst>
                                          <p:attrName>style.color</p:attrName>
                                        </p:attrNameLst>
                                      </p:cBhvr>
                                      <p:to>
                                        <a:schemeClr val="accent2"/>
                                      </p:to>
                                    </p:animClr>
                                    <p:animClr clrSpc="rgb" dir="cw">
                                      <p:cBhvr>
                                        <p:cTn id="21" dur="500" fill="hold"/>
                                        <p:tgtEl>
                                          <p:spTgt spid="3">
                                            <p:txEl>
                                              <p:pRg st="12" end="12"/>
                                            </p:txEl>
                                          </p:spTgt>
                                        </p:tgtEl>
                                        <p:attrNameLst>
                                          <p:attrName>fillcolor</p:attrName>
                                        </p:attrNameLst>
                                      </p:cBhvr>
                                      <p:to>
                                        <a:schemeClr val="accent2"/>
                                      </p:to>
                                    </p:animClr>
                                    <p:set>
                                      <p:cBhvr>
                                        <p:cTn id="22" dur="500" fill="hold"/>
                                        <p:tgtEl>
                                          <p:spTgt spid="3">
                                            <p:txEl>
                                              <p:pRg st="12" end="12"/>
                                            </p:txEl>
                                          </p:spTgt>
                                        </p:tgtEl>
                                        <p:attrNameLst>
                                          <p:attrName>fill.type</p:attrName>
                                        </p:attrNameLst>
                                      </p:cBhvr>
                                      <p:to>
                                        <p:strVal val="solid"/>
                                      </p:to>
                                    </p:set>
                                    <p:set>
                                      <p:cBhvr>
                                        <p:cTn id="23" dur="500" fill="hold"/>
                                        <p:tgtEl>
                                          <p:spTgt spid="3">
                                            <p:txEl>
                                              <p:pRg st="12" end="12"/>
                                            </p:txEl>
                                          </p:spTgt>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E1BF3599-4DC6-2333-3086-56FF7CB2DC57}"/>
              </a:ext>
            </a:extLst>
          </p:cNvPr>
          <p:cNvSpPr txBox="1"/>
          <p:nvPr/>
        </p:nvSpPr>
        <p:spPr>
          <a:xfrm>
            <a:off x="927652" y="1933525"/>
            <a:ext cx="9766852" cy="2701060"/>
          </a:xfrm>
          <a:prstGeom prst="rect">
            <a:avLst/>
          </a:prstGeom>
          <a:noFill/>
        </p:spPr>
        <p:txBody>
          <a:bodyPr wrap="square">
            <a:spAutoFit/>
          </a:bodyPr>
          <a:lstStyle/>
          <a:p>
            <a:pPr marL="0" marR="0" indent="450215" algn="just">
              <a:lnSpc>
                <a:spcPct val="107000"/>
              </a:lnSpc>
              <a:spcBef>
                <a:spcPts val="0"/>
              </a:spcBef>
              <a:spcAft>
                <a:spcPts val="0"/>
              </a:spcAft>
            </a:pP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Học</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sinh</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hoạt</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động</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nhóm</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làm</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thí</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nghiệm</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thước</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thép</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dao</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động</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như</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hình</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13.1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và</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trả</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lời</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các</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câu</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hỏi</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sau</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a:p>
            <a:pPr marL="0" marR="0" indent="450215" algn="just">
              <a:lnSpc>
                <a:spcPct val="107000"/>
              </a:lnSpc>
              <a:spcBef>
                <a:spcPts val="0"/>
              </a:spcBef>
              <a:spcAft>
                <a:spcPts val="0"/>
              </a:spcAft>
            </a:pP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H1. Quan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sát</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thước</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thép</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chuyển</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động</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thế</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nào</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a:p>
            <a:pPr marL="0" marR="0" indent="450215" algn="just">
              <a:lnSpc>
                <a:spcPct val="107000"/>
              </a:lnSpc>
              <a:spcBef>
                <a:spcPts val="0"/>
              </a:spcBef>
              <a:spcAft>
                <a:spcPts val="0"/>
              </a:spcAft>
            </a:pP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H2.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Có</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âm</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thanh</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phát</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ra</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khi</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thước</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dao</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động</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không</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a:p>
            <a:pPr marL="0" marR="0" indent="450215" algn="just">
              <a:lnSpc>
                <a:spcPct val="107000"/>
              </a:lnSpc>
              <a:spcBef>
                <a:spcPts val="0"/>
              </a:spcBef>
              <a:spcAft>
                <a:spcPts val="0"/>
              </a:spcAft>
            </a:pP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H3.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Biên</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độ</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dao</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động</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là</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gì</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6" name="TextBox 5">
            <a:extLst>
              <a:ext uri="{FF2B5EF4-FFF2-40B4-BE49-F238E27FC236}">
                <a16:creationId xmlns:a16="http://schemas.microsoft.com/office/drawing/2014/main" id="{60738A14-4FDB-074E-35E1-D7CFC38C723D}"/>
              </a:ext>
            </a:extLst>
          </p:cNvPr>
          <p:cNvSpPr txBox="1"/>
          <p:nvPr/>
        </p:nvSpPr>
        <p:spPr>
          <a:xfrm>
            <a:off x="2531165" y="384313"/>
            <a:ext cx="7421218" cy="707886"/>
          </a:xfrm>
          <a:prstGeom prst="rect">
            <a:avLst/>
          </a:prstGeom>
          <a:solidFill>
            <a:srgbClr val="FFFF00"/>
          </a:solidFill>
        </p:spPr>
        <p:txBody>
          <a:bodyPr wrap="square" rtlCol="0">
            <a:spAutoFit/>
          </a:bodyPr>
          <a:lstStyle/>
          <a:p>
            <a:pPr algn="ctr"/>
            <a:r>
              <a:rPr lang="en-US" sz="4000" b="1" dirty="0">
                <a:solidFill>
                  <a:srgbClr val="FF0000"/>
                </a:solidFill>
                <a:latin typeface="Times New Roman" panose="02020603050405020304" pitchFamily="18" charset="0"/>
                <a:cs typeface="Times New Roman" panose="02020603050405020304" pitchFamily="18" charset="0"/>
              </a:rPr>
              <a:t>HOẠT ĐỘNG NHÓM (7 PHÚT)</a:t>
            </a:r>
          </a:p>
        </p:txBody>
      </p:sp>
    </p:spTree>
    <p:extLst>
      <p:ext uri="{BB962C8B-B14F-4D97-AF65-F5344CB8AC3E}">
        <p14:creationId xmlns:p14="http://schemas.microsoft.com/office/powerpoint/2010/main" val="5971607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ircle(in)">
                                      <p:cBhvr>
                                        <p:cTn id="7"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19" name="Rectangle 13"/>
          <p:cNvSpPr>
            <a:spLocks noGrp="1" noRot="1" noChangeAspect="1" noMove="1" noResize="1" noEditPoints="1" noAdjustHandles="1" noChangeArrowheads="1" noChangeShapeType="1" noTextEdit="1"/>
          </p:cNvSpPr>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a:solidFill>
                  <a:schemeClr val="accent1">
                    <a:shade val="50000"/>
                  </a:schemeClr>
                </a:solidFill>
                <a:prstDash val="solid"/>
                <a:miter lim="800000"/>
                <a:headEnd/>
                <a:tailEn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t>- Biên độ dao động là khoảng cách từ vị trí cân bằng đến vị trí xa nhất của dao động</a:t>
            </a:r>
          </a:p>
        </p:txBody>
      </p:sp>
      <p:sp>
        <p:nvSpPr>
          <p:cNvPr id="2" name="TextBox 1">
            <a:extLst>
              <a:ext uri="{FF2B5EF4-FFF2-40B4-BE49-F238E27FC236}">
                <a16:creationId xmlns:a16="http://schemas.microsoft.com/office/drawing/2014/main" id="{6D119CF1-BF5E-FB5C-FF9A-54F08E95EC0A}"/>
              </a:ext>
            </a:extLst>
          </p:cNvPr>
          <p:cNvSpPr txBox="1"/>
          <p:nvPr/>
        </p:nvSpPr>
        <p:spPr>
          <a:xfrm>
            <a:off x="265043" y="1219200"/>
            <a:ext cx="7315200" cy="954107"/>
          </a:xfrm>
          <a:prstGeom prst="rect">
            <a:avLst/>
          </a:prstGeom>
          <a:noFill/>
        </p:spPr>
        <p:txBody>
          <a:bodyPr wrap="square" rtlCol="0">
            <a:spAutoFit/>
          </a:bodyPr>
          <a:lstStyle/>
          <a:p>
            <a:r>
              <a:rPr lang="en-US" sz="2800" b="1" dirty="0">
                <a:solidFill>
                  <a:srgbClr val="FF0000"/>
                </a:solidFill>
                <a:latin typeface="Times New Roman" panose="02020603050405020304" pitchFamily="18" charset="0"/>
                <a:cs typeface="Times New Roman" panose="02020603050405020304" pitchFamily="18" charset="0"/>
              </a:rPr>
              <a:t>I. </a:t>
            </a:r>
            <a:r>
              <a:rPr lang="en-US" sz="2800" b="1" dirty="0" err="1">
                <a:solidFill>
                  <a:srgbClr val="FF0000"/>
                </a:solidFill>
                <a:latin typeface="Times New Roman" panose="02020603050405020304" pitchFamily="18" charset="0"/>
                <a:cs typeface="Times New Roman" panose="02020603050405020304" pitchFamily="18" charset="0"/>
              </a:rPr>
              <a:t>Độ</a:t>
            </a:r>
            <a:r>
              <a:rPr lang="en-US" sz="2800" b="1" dirty="0">
                <a:solidFill>
                  <a:srgbClr val="FF0000"/>
                </a:solidFill>
                <a:latin typeface="Times New Roman" panose="02020603050405020304" pitchFamily="18" charset="0"/>
                <a:cs typeface="Times New Roman" panose="02020603050405020304" pitchFamily="18" charset="0"/>
              </a:rPr>
              <a:t> to </a:t>
            </a:r>
            <a:r>
              <a:rPr lang="en-US" sz="2800" b="1" dirty="0" err="1">
                <a:solidFill>
                  <a:srgbClr val="FF0000"/>
                </a:solidFill>
                <a:latin typeface="Times New Roman" panose="02020603050405020304" pitchFamily="18" charset="0"/>
                <a:cs typeface="Times New Roman" panose="02020603050405020304" pitchFamily="18" charset="0"/>
              </a:rPr>
              <a:t>và</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biên</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độ</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của</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sóng</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âm</a:t>
            </a:r>
            <a:r>
              <a:rPr lang="en-US" sz="2800" b="1" dirty="0">
                <a:solidFill>
                  <a:srgbClr val="FF0000"/>
                </a:solidFill>
                <a:latin typeface="Times New Roman" panose="02020603050405020304" pitchFamily="18" charset="0"/>
                <a:cs typeface="Times New Roman" panose="02020603050405020304" pitchFamily="18" charset="0"/>
              </a:rPr>
              <a:t>:</a:t>
            </a:r>
          </a:p>
          <a:p>
            <a:r>
              <a:rPr lang="en-US" sz="2800" b="1" dirty="0">
                <a:latin typeface="Times New Roman" panose="02020603050405020304" pitchFamily="18" charset="0"/>
                <a:cs typeface="Times New Roman" panose="02020603050405020304" pitchFamily="18" charset="0"/>
              </a:rPr>
              <a:t>1. </a:t>
            </a:r>
            <a:r>
              <a:rPr lang="en-US" sz="2800" b="1" dirty="0" err="1">
                <a:latin typeface="Times New Roman" panose="02020603050405020304" pitchFamily="18" charset="0"/>
                <a:cs typeface="Times New Roman" panose="02020603050405020304" pitchFamily="18" charset="0"/>
              </a:rPr>
              <a:t>Biên</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độ</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dao</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động</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của</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nguồn</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âm</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sóng</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âm</a:t>
            </a:r>
            <a:endParaRPr lang="en-US" sz="2800" b="1" dirty="0">
              <a:latin typeface="Times New Roman" panose="02020603050405020304" pitchFamily="18" charset="0"/>
              <a:cs typeface="Times New Roman" panose="02020603050405020304" pitchFamily="18" charset="0"/>
            </a:endParaRPr>
          </a:p>
        </p:txBody>
      </p:sp>
      <p:sp>
        <p:nvSpPr>
          <p:cNvPr id="12" name="Rectangle 11">
            <a:extLst>
              <a:ext uri="{FF2B5EF4-FFF2-40B4-BE49-F238E27FC236}">
                <a16:creationId xmlns:a16="http://schemas.microsoft.com/office/drawing/2014/main" id="{2CA0AA12-0EE2-FCE8-A8A8-5FEE37ECFE04}"/>
              </a:ext>
            </a:extLst>
          </p:cNvPr>
          <p:cNvSpPr/>
          <p:nvPr/>
        </p:nvSpPr>
        <p:spPr>
          <a:xfrm>
            <a:off x="159027" y="79753"/>
            <a:ext cx="11820938" cy="707886"/>
          </a:xfrm>
          <a:prstGeom prst="rect">
            <a:avLst/>
          </a:prstGeom>
          <a:solidFill>
            <a:srgbClr val="FFFF00"/>
          </a:solidFill>
        </p:spPr>
        <p:txBody>
          <a:bodyPr wrap="square" lIns="91440" tIns="45720" rIns="91440" bIns="45720">
            <a:spAutoFit/>
            <a:scene3d>
              <a:camera prst="orthographicFront"/>
              <a:lightRig rig="harsh" dir="t"/>
            </a:scene3d>
            <a:sp3d extrusionH="57150" prstMaterial="matte">
              <a:bevelT w="63500" h="12700" prst="angle"/>
              <a:contourClr>
                <a:schemeClr val="bg1">
                  <a:lumMod val="65000"/>
                </a:schemeClr>
              </a:contourClr>
            </a:sp3d>
          </a:bodyPr>
          <a:lstStyle/>
          <a:p>
            <a:pPr algn="ctr"/>
            <a:r>
              <a:rPr lang="en-US" sz="4000" b="1" dirty="0" err="1">
                <a:solidFill>
                  <a:schemeClr val="accent1">
                    <a:lumMod val="75000"/>
                  </a:schemeClr>
                </a:solidFill>
                <a:latin typeface="Times New Roman" panose="02020603050405020304" pitchFamily="18" charset="0"/>
                <a:cs typeface="Times New Roman" panose="02020603050405020304" pitchFamily="18" charset="0"/>
              </a:rPr>
              <a:t>Bài</a:t>
            </a:r>
            <a:r>
              <a:rPr lang="en-US" sz="4000" b="1" dirty="0">
                <a:solidFill>
                  <a:schemeClr val="accent1">
                    <a:lumMod val="75000"/>
                  </a:schemeClr>
                </a:solidFill>
                <a:latin typeface="Times New Roman" panose="02020603050405020304" pitchFamily="18" charset="0"/>
                <a:cs typeface="Times New Roman" panose="02020603050405020304" pitchFamily="18" charset="0"/>
              </a:rPr>
              <a:t> 13: ĐỘ TO VÀ ĐỘ CAO CỦA ÂM</a:t>
            </a:r>
          </a:p>
        </p:txBody>
      </p:sp>
      <p:sp>
        <p:nvSpPr>
          <p:cNvPr id="3" name="TextBox 2">
            <a:extLst>
              <a:ext uri="{FF2B5EF4-FFF2-40B4-BE49-F238E27FC236}">
                <a16:creationId xmlns:a16="http://schemas.microsoft.com/office/drawing/2014/main" id="{5F642655-8279-9B33-8735-F041E3E0BFAA}"/>
              </a:ext>
            </a:extLst>
          </p:cNvPr>
          <p:cNvSpPr txBox="1"/>
          <p:nvPr/>
        </p:nvSpPr>
        <p:spPr>
          <a:xfrm>
            <a:off x="516835" y="2305615"/>
            <a:ext cx="8587408" cy="1384995"/>
          </a:xfrm>
          <a:prstGeom prst="rect">
            <a:avLst/>
          </a:prstGeom>
          <a:noFill/>
        </p:spPr>
        <p:txBody>
          <a:bodyPr wrap="square" rtlCol="0">
            <a:spAutoFit/>
          </a:bodyPr>
          <a:lstStyle/>
          <a:p>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Biên</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độ</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dao</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động</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là</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khoảng</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cách</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từ</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vị</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trí</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cân</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bằng</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đến</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vị</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trí</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xa</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nhất</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của</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dao</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động</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sz="2800" dirty="0"/>
          </a:p>
        </p:txBody>
      </p:sp>
      <p:sp>
        <p:nvSpPr>
          <p:cNvPr id="8" name="TextBox 7">
            <a:extLst>
              <a:ext uri="{FF2B5EF4-FFF2-40B4-BE49-F238E27FC236}">
                <a16:creationId xmlns:a16="http://schemas.microsoft.com/office/drawing/2014/main" id="{D24E1BFD-3085-BDA3-B4BB-31C8E253B772}"/>
              </a:ext>
            </a:extLst>
          </p:cNvPr>
          <p:cNvSpPr txBox="1"/>
          <p:nvPr/>
        </p:nvSpPr>
        <p:spPr>
          <a:xfrm>
            <a:off x="159027" y="3279948"/>
            <a:ext cx="7315200" cy="523220"/>
          </a:xfrm>
          <a:prstGeom prst="rect">
            <a:avLst/>
          </a:prstGeom>
          <a:noFill/>
        </p:spPr>
        <p:txBody>
          <a:bodyPr wrap="square" rtlCol="0">
            <a:spAutoFit/>
          </a:bodyPr>
          <a:lstStyle/>
          <a:p>
            <a:r>
              <a:rPr lang="en-US" sz="2800" b="1" dirty="0">
                <a:latin typeface="Times New Roman" panose="02020603050405020304" pitchFamily="18" charset="0"/>
                <a:cs typeface="Times New Roman" panose="02020603050405020304" pitchFamily="18" charset="0"/>
              </a:rPr>
              <a:t>2. </a:t>
            </a:r>
            <a:r>
              <a:rPr lang="en-US" sz="2800" b="1" dirty="0" err="1">
                <a:latin typeface="Times New Roman" panose="02020603050405020304" pitchFamily="18" charset="0"/>
                <a:cs typeface="Times New Roman" panose="02020603050405020304" pitchFamily="18" charset="0"/>
              </a:rPr>
              <a:t>Độ</a:t>
            </a:r>
            <a:r>
              <a:rPr lang="en-US" sz="2800" b="1" dirty="0">
                <a:latin typeface="Times New Roman" panose="02020603050405020304" pitchFamily="18" charset="0"/>
                <a:cs typeface="Times New Roman" panose="02020603050405020304" pitchFamily="18" charset="0"/>
              </a:rPr>
              <a:t> to </a:t>
            </a:r>
            <a:r>
              <a:rPr lang="en-US" sz="2800" b="1" dirty="0" err="1">
                <a:latin typeface="Times New Roman" panose="02020603050405020304" pitchFamily="18" charset="0"/>
                <a:cs typeface="Times New Roman" panose="02020603050405020304" pitchFamily="18" charset="0"/>
              </a:rPr>
              <a:t>của</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âm</a:t>
            </a:r>
            <a:endParaRPr lang="en-US" sz="2800" b="1" dirty="0">
              <a:latin typeface="Times New Roman" panose="02020603050405020304" pitchFamily="18" charset="0"/>
              <a:cs typeface="Times New Roman" panose="02020603050405020304" pitchFamily="18" charset="0"/>
            </a:endParaRPr>
          </a:p>
        </p:txBody>
      </p:sp>
      <p:sp>
        <p:nvSpPr>
          <p:cNvPr id="5" name="TextBox 4">
            <a:extLst>
              <a:ext uri="{FF2B5EF4-FFF2-40B4-BE49-F238E27FC236}">
                <a16:creationId xmlns:a16="http://schemas.microsoft.com/office/drawing/2014/main" id="{52F9362A-17EE-2413-FE92-DEEA9908C614}"/>
              </a:ext>
            </a:extLst>
          </p:cNvPr>
          <p:cNvSpPr txBox="1"/>
          <p:nvPr/>
        </p:nvSpPr>
        <p:spPr>
          <a:xfrm>
            <a:off x="265043" y="4085003"/>
            <a:ext cx="6488876" cy="1384995"/>
          </a:xfrm>
          <a:prstGeom prst="rect">
            <a:avLst/>
          </a:prstGeom>
          <a:noFill/>
        </p:spPr>
        <p:txBody>
          <a:bodyPr wrap="square" rtlCol="0">
            <a:spAutoFit/>
          </a:bodyPr>
          <a:lstStyle/>
          <a:p>
            <a:r>
              <a:rPr lang="en-US" sz="2800" b="0" i="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0" i="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Biên</a:t>
            </a:r>
            <a:r>
              <a:rPr lang="en-US" sz="2800" b="0" i="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0" i="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độ</a:t>
            </a:r>
            <a:r>
              <a:rPr lang="en-US" sz="2800" b="0" i="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0" i="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dao</a:t>
            </a:r>
            <a:r>
              <a:rPr lang="en-US" sz="2800" b="0" i="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0" i="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động</a:t>
            </a:r>
            <a:r>
              <a:rPr lang="en-US" sz="2800" b="0" i="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0" i="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càng</a:t>
            </a:r>
            <a:r>
              <a:rPr lang="en-US" sz="2800" b="0" i="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0" i="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lớn</a:t>
            </a:r>
            <a:r>
              <a:rPr lang="en-US" sz="2800" b="0" i="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0" i="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âm</a:t>
            </a:r>
            <a:r>
              <a:rPr lang="en-US" sz="2800" b="0" i="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0" i="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càng</a:t>
            </a:r>
            <a:r>
              <a:rPr lang="en-US" sz="2800" b="0" i="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to.</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r>
            <a:br>
              <a:rPr lang="en-US" sz="2800" dirty="0">
                <a:effectLst/>
                <a:latin typeface="Times New Roman" panose="02020603050405020304" pitchFamily="18" charset="0"/>
                <a:ea typeface="Calibri" panose="020F0502020204030204" pitchFamily="34" charset="0"/>
                <a:cs typeface="Times New Roman" panose="02020603050405020304" pitchFamily="18" charset="0"/>
              </a:rPr>
            </a:br>
            <a:r>
              <a:rPr lang="en-US" sz="2800" b="0" i="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0" i="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Biên</a:t>
            </a:r>
            <a:r>
              <a:rPr lang="en-US" sz="2800" b="0" i="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0" i="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độ</a:t>
            </a:r>
            <a:r>
              <a:rPr lang="en-US" sz="2800" b="0" i="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0" i="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dao</a:t>
            </a:r>
            <a:r>
              <a:rPr lang="en-US" sz="2800" b="0" i="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0" i="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động</a:t>
            </a:r>
            <a:r>
              <a:rPr lang="en-US" sz="2800" b="0" i="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0" i="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càng</a:t>
            </a:r>
            <a:r>
              <a:rPr lang="en-US" sz="2800" b="0" i="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0" i="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nhỏ</a:t>
            </a:r>
            <a:r>
              <a:rPr lang="en-US" sz="2800" b="0" i="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0" i="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âm</a:t>
            </a:r>
            <a:r>
              <a:rPr lang="en-US" sz="2800" b="0" i="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0" i="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càng</a:t>
            </a:r>
            <a:r>
              <a:rPr lang="en-US" sz="2800" b="0" i="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0" i="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bé</a:t>
            </a:r>
            <a:r>
              <a:rPr lang="en-US" sz="2800" b="0" i="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sz="2800" dirty="0"/>
          </a:p>
        </p:txBody>
      </p:sp>
    </p:spTree>
    <p:extLst>
      <p:ext uri="{BB962C8B-B14F-4D97-AF65-F5344CB8AC3E}">
        <p14:creationId xmlns:p14="http://schemas.microsoft.com/office/powerpoint/2010/main" val="20548810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barn(inVertical)">
                                      <p:cBhvr>
                                        <p:cTn id="10"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5"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19" name="Rectangle 13"/>
          <p:cNvSpPr>
            <a:spLocks noGrp="1" noRot="1" noChangeAspect="1" noMove="1" noResize="1" noEditPoints="1" noAdjustHandles="1" noChangeArrowheads="1" noChangeShapeType="1" noTextEdit="1"/>
          </p:cNvSpPr>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a:solidFill>
                  <a:schemeClr val="accent1">
                    <a:shade val="50000"/>
                  </a:schemeClr>
                </a:solidFill>
                <a:prstDash val="solid"/>
                <a:miter lim="800000"/>
                <a:headEnd/>
                <a:tailEn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t>- Biên độ dao động là khoảng cách từ vị trí cân bằng đến vị trí xa nhất của dao động</a:t>
            </a:r>
          </a:p>
        </p:txBody>
      </p:sp>
      <p:sp>
        <p:nvSpPr>
          <p:cNvPr id="2" name="TextBox 1">
            <a:extLst>
              <a:ext uri="{FF2B5EF4-FFF2-40B4-BE49-F238E27FC236}">
                <a16:creationId xmlns:a16="http://schemas.microsoft.com/office/drawing/2014/main" id="{6D119CF1-BF5E-FB5C-FF9A-54F08E95EC0A}"/>
              </a:ext>
            </a:extLst>
          </p:cNvPr>
          <p:cNvSpPr txBox="1"/>
          <p:nvPr/>
        </p:nvSpPr>
        <p:spPr>
          <a:xfrm>
            <a:off x="265043" y="1219200"/>
            <a:ext cx="7315200" cy="954107"/>
          </a:xfrm>
          <a:prstGeom prst="rect">
            <a:avLst/>
          </a:prstGeom>
          <a:noFill/>
        </p:spPr>
        <p:txBody>
          <a:bodyPr wrap="square" rtlCol="0">
            <a:spAutoFit/>
          </a:bodyPr>
          <a:lstStyle/>
          <a:p>
            <a:r>
              <a:rPr lang="en-US" sz="2800" b="1" dirty="0">
                <a:solidFill>
                  <a:srgbClr val="FF0000"/>
                </a:solidFill>
                <a:latin typeface="Times New Roman" panose="02020603050405020304" pitchFamily="18" charset="0"/>
                <a:cs typeface="Times New Roman" panose="02020603050405020304" pitchFamily="18" charset="0"/>
              </a:rPr>
              <a:t>I. </a:t>
            </a:r>
            <a:r>
              <a:rPr lang="en-US" sz="2800" b="1" dirty="0" err="1">
                <a:solidFill>
                  <a:srgbClr val="FF0000"/>
                </a:solidFill>
                <a:latin typeface="Times New Roman" panose="02020603050405020304" pitchFamily="18" charset="0"/>
                <a:cs typeface="Times New Roman" panose="02020603050405020304" pitchFamily="18" charset="0"/>
              </a:rPr>
              <a:t>Độ</a:t>
            </a:r>
            <a:r>
              <a:rPr lang="en-US" sz="2800" b="1" dirty="0">
                <a:solidFill>
                  <a:srgbClr val="FF0000"/>
                </a:solidFill>
                <a:latin typeface="Times New Roman" panose="02020603050405020304" pitchFamily="18" charset="0"/>
                <a:cs typeface="Times New Roman" panose="02020603050405020304" pitchFamily="18" charset="0"/>
              </a:rPr>
              <a:t> to </a:t>
            </a:r>
            <a:r>
              <a:rPr lang="en-US" sz="2800" b="1" dirty="0" err="1">
                <a:solidFill>
                  <a:srgbClr val="FF0000"/>
                </a:solidFill>
                <a:latin typeface="Times New Roman" panose="02020603050405020304" pitchFamily="18" charset="0"/>
                <a:cs typeface="Times New Roman" panose="02020603050405020304" pitchFamily="18" charset="0"/>
              </a:rPr>
              <a:t>và</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biên</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độ</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của</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sóng</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âm</a:t>
            </a:r>
            <a:r>
              <a:rPr lang="en-US" sz="2800" b="1" dirty="0">
                <a:solidFill>
                  <a:srgbClr val="FF0000"/>
                </a:solidFill>
                <a:latin typeface="Times New Roman" panose="02020603050405020304" pitchFamily="18" charset="0"/>
                <a:cs typeface="Times New Roman" panose="02020603050405020304" pitchFamily="18" charset="0"/>
              </a:rPr>
              <a:t>:</a:t>
            </a:r>
          </a:p>
          <a:p>
            <a:r>
              <a:rPr lang="en-US" sz="2800" b="1" dirty="0">
                <a:latin typeface="Times New Roman" panose="02020603050405020304" pitchFamily="18" charset="0"/>
                <a:cs typeface="Times New Roman" panose="02020603050405020304" pitchFamily="18" charset="0"/>
              </a:rPr>
              <a:t>1. </a:t>
            </a:r>
            <a:r>
              <a:rPr lang="en-US" sz="2800" b="1" dirty="0" err="1">
                <a:latin typeface="Times New Roman" panose="02020603050405020304" pitchFamily="18" charset="0"/>
                <a:cs typeface="Times New Roman" panose="02020603050405020304" pitchFamily="18" charset="0"/>
              </a:rPr>
              <a:t>Biên</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độ</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dao</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động</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của</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nguồn</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âm</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sóng</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âm</a:t>
            </a:r>
            <a:endParaRPr lang="en-US" sz="2800" b="1" dirty="0">
              <a:latin typeface="Times New Roman" panose="02020603050405020304" pitchFamily="18" charset="0"/>
              <a:cs typeface="Times New Roman" panose="02020603050405020304" pitchFamily="18" charset="0"/>
            </a:endParaRPr>
          </a:p>
        </p:txBody>
      </p:sp>
      <p:sp>
        <p:nvSpPr>
          <p:cNvPr id="12" name="Rectangle 11">
            <a:extLst>
              <a:ext uri="{FF2B5EF4-FFF2-40B4-BE49-F238E27FC236}">
                <a16:creationId xmlns:a16="http://schemas.microsoft.com/office/drawing/2014/main" id="{2CA0AA12-0EE2-FCE8-A8A8-5FEE37ECFE04}"/>
              </a:ext>
            </a:extLst>
          </p:cNvPr>
          <p:cNvSpPr/>
          <p:nvPr/>
        </p:nvSpPr>
        <p:spPr>
          <a:xfrm>
            <a:off x="159027" y="79753"/>
            <a:ext cx="11820938" cy="707886"/>
          </a:xfrm>
          <a:prstGeom prst="rect">
            <a:avLst/>
          </a:prstGeom>
          <a:solidFill>
            <a:srgbClr val="FFFF00"/>
          </a:solidFill>
        </p:spPr>
        <p:txBody>
          <a:bodyPr wrap="square" lIns="91440" tIns="45720" rIns="91440" bIns="45720">
            <a:spAutoFit/>
            <a:scene3d>
              <a:camera prst="orthographicFront"/>
              <a:lightRig rig="harsh" dir="t"/>
            </a:scene3d>
            <a:sp3d extrusionH="57150" prstMaterial="matte">
              <a:bevelT w="63500" h="12700" prst="angle"/>
              <a:contourClr>
                <a:schemeClr val="bg1">
                  <a:lumMod val="65000"/>
                </a:schemeClr>
              </a:contourClr>
            </a:sp3d>
          </a:bodyPr>
          <a:lstStyle/>
          <a:p>
            <a:pPr algn="ctr"/>
            <a:r>
              <a:rPr lang="en-US" sz="4000" b="1" dirty="0" err="1">
                <a:solidFill>
                  <a:schemeClr val="accent1">
                    <a:lumMod val="75000"/>
                  </a:schemeClr>
                </a:solidFill>
                <a:latin typeface="Times New Roman" panose="02020603050405020304" pitchFamily="18" charset="0"/>
                <a:cs typeface="Times New Roman" panose="02020603050405020304" pitchFamily="18" charset="0"/>
              </a:rPr>
              <a:t>Bài</a:t>
            </a:r>
            <a:r>
              <a:rPr lang="en-US" sz="4000" b="1" dirty="0">
                <a:solidFill>
                  <a:schemeClr val="accent1">
                    <a:lumMod val="75000"/>
                  </a:schemeClr>
                </a:solidFill>
                <a:latin typeface="Times New Roman" panose="02020603050405020304" pitchFamily="18" charset="0"/>
                <a:cs typeface="Times New Roman" panose="02020603050405020304" pitchFamily="18" charset="0"/>
              </a:rPr>
              <a:t> 13: ĐỘ TO VÀ ĐỘ CAO CỦA ÂM</a:t>
            </a:r>
          </a:p>
        </p:txBody>
      </p:sp>
      <p:sp>
        <p:nvSpPr>
          <p:cNvPr id="3" name="TextBox 2">
            <a:extLst>
              <a:ext uri="{FF2B5EF4-FFF2-40B4-BE49-F238E27FC236}">
                <a16:creationId xmlns:a16="http://schemas.microsoft.com/office/drawing/2014/main" id="{5F642655-8279-9B33-8735-F041E3E0BFAA}"/>
              </a:ext>
            </a:extLst>
          </p:cNvPr>
          <p:cNvSpPr txBox="1"/>
          <p:nvPr/>
        </p:nvSpPr>
        <p:spPr>
          <a:xfrm>
            <a:off x="516835" y="2305615"/>
            <a:ext cx="8587408" cy="1384995"/>
          </a:xfrm>
          <a:prstGeom prst="rect">
            <a:avLst/>
          </a:prstGeom>
          <a:noFill/>
        </p:spPr>
        <p:txBody>
          <a:bodyPr wrap="square" rtlCol="0">
            <a:spAutoFit/>
          </a:bodyPr>
          <a:lstStyle/>
          <a:p>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Biên</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độ</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dao</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động</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là</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khoảng</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cách</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từ</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vị</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trí</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cân</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bằng</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đến</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vị</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trí</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xa</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nhất</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của</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dao</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động</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sz="2800" dirty="0"/>
          </a:p>
        </p:txBody>
      </p:sp>
    </p:spTree>
    <p:extLst>
      <p:ext uri="{BB962C8B-B14F-4D97-AF65-F5344CB8AC3E}">
        <p14:creationId xmlns:p14="http://schemas.microsoft.com/office/powerpoint/2010/main" val="16290640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gradFill>
          <a:gsLst>
            <a:gs pos="0">
              <a:srgbClr val="2C2D1F"/>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E1BF3599-4DC6-2333-3086-56FF7CB2DC57}"/>
              </a:ext>
            </a:extLst>
          </p:cNvPr>
          <p:cNvSpPr txBox="1"/>
          <p:nvPr/>
        </p:nvSpPr>
        <p:spPr>
          <a:xfrm>
            <a:off x="927651" y="1933525"/>
            <a:ext cx="10270231" cy="4218784"/>
          </a:xfrm>
          <a:prstGeom prst="rect">
            <a:avLst/>
          </a:prstGeom>
          <a:solidFill>
            <a:schemeClr val="bg1"/>
          </a:solidFill>
        </p:spPr>
        <p:txBody>
          <a:bodyPr wrap="square">
            <a:spAutoFit/>
          </a:bodyPr>
          <a:lstStyle/>
          <a:p>
            <a:pPr marL="0" marR="0" indent="450215" algn="just">
              <a:lnSpc>
                <a:spcPct val="107000"/>
              </a:lnSpc>
              <a:spcBef>
                <a:spcPts val="0"/>
              </a:spcBef>
              <a:spcAft>
                <a:spcPts val="0"/>
              </a:spcAft>
            </a:pPr>
            <a:r>
              <a:rPr lang="en-US" sz="2800" dirty="0">
                <a:solidFill>
                  <a:srgbClr val="F03F2B"/>
                </a:solidFill>
                <a:effectLst/>
                <a:latin typeface="Times New Roman" panose="02020603050405020304" pitchFamily="18" charset="0"/>
                <a:ea typeface="Calibri" panose="020F0502020204030204" pitchFamily="34" charset="0"/>
                <a:cs typeface="Times New Roman" panose="02020603050405020304" pitchFamily="18" charset="0"/>
              </a:rPr>
              <a:t>- HS </a:t>
            </a:r>
            <a:r>
              <a:rPr lang="en-US" sz="2800" dirty="0" err="1">
                <a:solidFill>
                  <a:srgbClr val="F03F2B"/>
                </a:solidFill>
                <a:effectLst/>
                <a:latin typeface="Times New Roman" panose="02020603050405020304" pitchFamily="18" charset="0"/>
                <a:ea typeface="Calibri" panose="020F0502020204030204" pitchFamily="34" charset="0"/>
                <a:cs typeface="Times New Roman" panose="02020603050405020304" pitchFamily="18" charset="0"/>
              </a:rPr>
              <a:t>hoạt</a:t>
            </a:r>
            <a:r>
              <a:rPr lang="en-US" sz="2800" dirty="0">
                <a:solidFill>
                  <a:srgbClr val="F03F2B"/>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F03F2B"/>
                </a:solidFill>
                <a:effectLst/>
                <a:latin typeface="Times New Roman" panose="02020603050405020304" pitchFamily="18" charset="0"/>
                <a:ea typeface="Calibri" panose="020F0502020204030204" pitchFamily="34" charset="0"/>
                <a:cs typeface="Times New Roman" panose="02020603050405020304" pitchFamily="18" charset="0"/>
              </a:rPr>
              <a:t>động</a:t>
            </a:r>
            <a:r>
              <a:rPr lang="en-US" sz="2800" dirty="0">
                <a:solidFill>
                  <a:srgbClr val="F03F2B"/>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F03F2B"/>
                </a:solidFill>
                <a:effectLst/>
                <a:latin typeface="Times New Roman" panose="02020603050405020304" pitchFamily="18" charset="0"/>
                <a:ea typeface="Calibri" panose="020F0502020204030204" pitchFamily="34" charset="0"/>
                <a:cs typeface="Times New Roman" panose="02020603050405020304" pitchFamily="18" charset="0"/>
              </a:rPr>
              <a:t>nhóm</a:t>
            </a:r>
            <a:r>
              <a:rPr lang="en-US" sz="2800" dirty="0">
                <a:solidFill>
                  <a:srgbClr val="F03F2B"/>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F03F2B"/>
                </a:solidFill>
                <a:effectLst/>
                <a:latin typeface="Times New Roman" panose="02020603050405020304" pitchFamily="18" charset="0"/>
                <a:ea typeface="Calibri" panose="020F0502020204030204" pitchFamily="34" charset="0"/>
                <a:cs typeface="Times New Roman" panose="02020603050405020304" pitchFamily="18" charset="0"/>
              </a:rPr>
              <a:t>đôi</a:t>
            </a:r>
            <a:r>
              <a:rPr lang="en-US" sz="2800" dirty="0">
                <a:solidFill>
                  <a:srgbClr val="F03F2B"/>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F03F2B"/>
                </a:solidFill>
                <a:effectLst/>
                <a:latin typeface="Times New Roman" panose="02020603050405020304" pitchFamily="18" charset="0"/>
                <a:ea typeface="Calibri" panose="020F0502020204030204" pitchFamily="34" charset="0"/>
                <a:cs typeface="Times New Roman" panose="02020603050405020304" pitchFamily="18" charset="0"/>
              </a:rPr>
              <a:t>quan</a:t>
            </a:r>
            <a:r>
              <a:rPr lang="en-US" sz="2800" dirty="0">
                <a:solidFill>
                  <a:srgbClr val="F03F2B"/>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F03F2B"/>
                </a:solidFill>
                <a:effectLst/>
                <a:latin typeface="Times New Roman" panose="02020603050405020304" pitchFamily="18" charset="0"/>
                <a:ea typeface="Calibri" panose="020F0502020204030204" pitchFamily="34" charset="0"/>
                <a:cs typeface="Times New Roman" panose="02020603050405020304" pitchFamily="18" charset="0"/>
              </a:rPr>
              <a:t>sát</a:t>
            </a:r>
            <a:r>
              <a:rPr lang="en-US" sz="2800" dirty="0">
                <a:solidFill>
                  <a:srgbClr val="F03F2B"/>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F03F2B"/>
                </a:solidFill>
                <a:effectLst/>
                <a:latin typeface="Times New Roman" panose="02020603050405020304" pitchFamily="18" charset="0"/>
                <a:ea typeface="Calibri" panose="020F0502020204030204" pitchFamily="34" charset="0"/>
                <a:cs typeface="Times New Roman" panose="02020603050405020304" pitchFamily="18" charset="0"/>
              </a:rPr>
              <a:t>trên</a:t>
            </a:r>
            <a:r>
              <a:rPr lang="en-US" sz="2800" dirty="0">
                <a:solidFill>
                  <a:srgbClr val="F03F2B"/>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F03F2B"/>
                </a:solidFill>
                <a:effectLst/>
                <a:latin typeface="Times New Roman" panose="02020603050405020304" pitchFamily="18" charset="0"/>
                <a:ea typeface="Calibri" panose="020F0502020204030204" pitchFamily="34" charset="0"/>
                <a:cs typeface="Times New Roman" panose="02020603050405020304" pitchFamily="18" charset="0"/>
              </a:rPr>
              <a:t>màn</a:t>
            </a:r>
            <a:r>
              <a:rPr lang="en-US" sz="2800" dirty="0">
                <a:solidFill>
                  <a:srgbClr val="F03F2B"/>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F03F2B"/>
                </a:solidFill>
                <a:effectLst/>
                <a:latin typeface="Times New Roman" panose="02020603050405020304" pitchFamily="18" charset="0"/>
                <a:ea typeface="Calibri" panose="020F0502020204030204" pitchFamily="34" charset="0"/>
                <a:cs typeface="Times New Roman" panose="02020603050405020304" pitchFamily="18" charset="0"/>
              </a:rPr>
              <a:t>hình</a:t>
            </a:r>
            <a:r>
              <a:rPr lang="en-US" sz="2800" dirty="0">
                <a:solidFill>
                  <a:srgbClr val="F03F2B"/>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F03F2B"/>
                </a:solidFill>
                <a:effectLst/>
                <a:latin typeface="Times New Roman" panose="02020603050405020304" pitchFamily="18" charset="0"/>
                <a:ea typeface="Calibri" panose="020F0502020204030204" pitchFamily="34" charset="0"/>
                <a:cs typeface="Times New Roman" panose="02020603050405020304" pitchFamily="18" charset="0"/>
              </a:rPr>
              <a:t>hình</a:t>
            </a:r>
            <a:r>
              <a:rPr lang="en-US" sz="2800" dirty="0">
                <a:solidFill>
                  <a:srgbClr val="F03F2B"/>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F03F2B"/>
                </a:solidFill>
                <a:effectLst/>
                <a:latin typeface="Times New Roman" panose="02020603050405020304" pitchFamily="18" charset="0"/>
                <a:ea typeface="Calibri" panose="020F0502020204030204" pitchFamily="34" charset="0"/>
                <a:cs typeface="Times New Roman" panose="02020603050405020304" pitchFamily="18" charset="0"/>
              </a:rPr>
              <a:t>ảnh</a:t>
            </a:r>
            <a:r>
              <a:rPr lang="en-US" sz="2800" dirty="0">
                <a:solidFill>
                  <a:srgbClr val="F03F2B"/>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F03F2B"/>
                </a:solidFill>
                <a:effectLst/>
                <a:latin typeface="Times New Roman" panose="02020603050405020304" pitchFamily="18" charset="0"/>
                <a:ea typeface="Calibri" panose="020F0502020204030204" pitchFamily="34" charset="0"/>
                <a:cs typeface="Times New Roman" panose="02020603050405020304" pitchFamily="18" charset="0"/>
              </a:rPr>
              <a:t>dao</a:t>
            </a:r>
            <a:r>
              <a:rPr lang="en-US" sz="2800" dirty="0">
                <a:solidFill>
                  <a:srgbClr val="F03F2B"/>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F03F2B"/>
                </a:solidFill>
                <a:effectLst/>
                <a:latin typeface="Times New Roman" panose="02020603050405020304" pitchFamily="18" charset="0"/>
                <a:ea typeface="Calibri" panose="020F0502020204030204" pitchFamily="34" charset="0"/>
                <a:cs typeface="Times New Roman" panose="02020603050405020304" pitchFamily="18" charset="0"/>
              </a:rPr>
              <a:t>động</a:t>
            </a:r>
            <a:r>
              <a:rPr lang="en-US" sz="2800" dirty="0">
                <a:solidFill>
                  <a:srgbClr val="F03F2B"/>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F03F2B"/>
                </a:solidFill>
                <a:effectLst/>
                <a:latin typeface="Times New Roman" panose="02020603050405020304" pitchFamily="18" charset="0"/>
                <a:ea typeface="Calibri" panose="020F0502020204030204" pitchFamily="34" charset="0"/>
                <a:cs typeface="Times New Roman" panose="02020603050405020304" pitchFamily="18" charset="0"/>
              </a:rPr>
              <a:t>kí</a:t>
            </a:r>
            <a:r>
              <a:rPr lang="en-US" sz="2800" dirty="0">
                <a:solidFill>
                  <a:srgbClr val="F03F2B"/>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F03F2B"/>
                </a:solidFill>
                <a:effectLst/>
                <a:latin typeface="Times New Roman" panose="02020603050405020304" pitchFamily="18" charset="0"/>
                <a:ea typeface="Calibri" panose="020F0502020204030204" pitchFamily="34" charset="0"/>
                <a:cs typeface="Times New Roman" panose="02020603050405020304" pitchFamily="18" charset="0"/>
              </a:rPr>
              <a:t>đặc</a:t>
            </a:r>
            <a:r>
              <a:rPr lang="en-US" sz="2800" dirty="0">
                <a:solidFill>
                  <a:srgbClr val="F03F2B"/>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F03F2B"/>
                </a:solidFill>
                <a:effectLst/>
                <a:latin typeface="Times New Roman" panose="02020603050405020304" pitchFamily="18" charset="0"/>
                <a:ea typeface="Calibri" panose="020F0502020204030204" pitchFamily="34" charset="0"/>
                <a:cs typeface="Times New Roman" panose="02020603050405020304" pitchFamily="18" charset="0"/>
              </a:rPr>
              <a:t>điểm</a:t>
            </a:r>
            <a:r>
              <a:rPr lang="en-US" sz="2800" dirty="0">
                <a:solidFill>
                  <a:srgbClr val="F03F2B"/>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F03F2B"/>
                </a:solidFill>
                <a:effectLst/>
                <a:latin typeface="Times New Roman" panose="02020603050405020304" pitchFamily="18" charset="0"/>
                <a:ea typeface="Calibri" panose="020F0502020204030204" pitchFamily="34" charset="0"/>
                <a:cs typeface="Times New Roman" panose="02020603050405020304" pitchFamily="18" charset="0"/>
              </a:rPr>
              <a:t>của</a:t>
            </a:r>
            <a:r>
              <a:rPr lang="en-US" sz="2800" dirty="0">
                <a:solidFill>
                  <a:srgbClr val="F03F2B"/>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F03F2B"/>
                </a:solidFill>
                <a:effectLst/>
                <a:latin typeface="Times New Roman" panose="02020603050405020304" pitchFamily="18" charset="0"/>
                <a:ea typeface="Calibri" panose="020F0502020204030204" pitchFamily="34" charset="0"/>
                <a:cs typeface="Times New Roman" panose="02020603050405020304" pitchFamily="18" charset="0"/>
              </a:rPr>
              <a:t>sóng</a:t>
            </a:r>
            <a:r>
              <a:rPr lang="en-US" sz="2800" dirty="0">
                <a:solidFill>
                  <a:srgbClr val="F03F2B"/>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F03F2B"/>
                </a:solidFill>
                <a:effectLst/>
                <a:latin typeface="Times New Roman" panose="02020603050405020304" pitchFamily="18" charset="0"/>
                <a:ea typeface="Calibri" panose="020F0502020204030204" pitchFamily="34" charset="0"/>
                <a:cs typeface="Times New Roman" panose="02020603050405020304" pitchFamily="18" charset="0"/>
              </a:rPr>
              <a:t>âm</a:t>
            </a:r>
            <a:r>
              <a:rPr lang="en-US" sz="2800" dirty="0">
                <a:solidFill>
                  <a:srgbClr val="F03F2B"/>
                </a:solidFill>
                <a:effectLst/>
                <a:latin typeface="Times New Roman" panose="02020603050405020304" pitchFamily="18" charset="0"/>
                <a:ea typeface="Calibri" panose="020F0502020204030204" pitchFamily="34" charset="0"/>
                <a:cs typeface="Times New Roman" panose="02020603050405020304" pitchFamily="18" charset="0"/>
              </a:rPr>
              <a:t> do </a:t>
            </a:r>
            <a:r>
              <a:rPr lang="en-US" sz="2800" dirty="0" err="1">
                <a:solidFill>
                  <a:srgbClr val="F03F2B"/>
                </a:solidFill>
                <a:effectLst/>
                <a:latin typeface="Times New Roman" panose="02020603050405020304" pitchFamily="18" charset="0"/>
                <a:ea typeface="Calibri" panose="020F0502020204030204" pitchFamily="34" charset="0"/>
                <a:cs typeface="Times New Roman" panose="02020603050405020304" pitchFamily="18" charset="0"/>
              </a:rPr>
              <a:t>âm</a:t>
            </a:r>
            <a:r>
              <a:rPr lang="en-US" sz="2800" dirty="0">
                <a:solidFill>
                  <a:srgbClr val="F03F2B"/>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F03F2B"/>
                </a:solidFill>
                <a:effectLst/>
                <a:latin typeface="Times New Roman" panose="02020603050405020304" pitchFamily="18" charset="0"/>
                <a:ea typeface="Calibri" panose="020F0502020204030204" pitchFamily="34" charset="0"/>
                <a:cs typeface="Times New Roman" panose="02020603050405020304" pitchFamily="18" charset="0"/>
              </a:rPr>
              <a:t>thoa</a:t>
            </a:r>
            <a:r>
              <a:rPr lang="en-US" sz="2800" dirty="0">
                <a:solidFill>
                  <a:srgbClr val="F03F2B"/>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F03F2B"/>
                </a:solidFill>
                <a:effectLst/>
                <a:latin typeface="Times New Roman" panose="02020603050405020304" pitchFamily="18" charset="0"/>
                <a:ea typeface="Calibri" panose="020F0502020204030204" pitchFamily="34" charset="0"/>
                <a:cs typeface="Times New Roman" panose="02020603050405020304" pitchFamily="18" charset="0"/>
              </a:rPr>
              <a:t>phát</a:t>
            </a:r>
            <a:r>
              <a:rPr lang="en-US" sz="2800" dirty="0">
                <a:solidFill>
                  <a:srgbClr val="F03F2B"/>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F03F2B"/>
                </a:solidFill>
                <a:effectLst/>
                <a:latin typeface="Times New Roman" panose="02020603050405020304" pitchFamily="18" charset="0"/>
                <a:ea typeface="Calibri" panose="020F0502020204030204" pitchFamily="34" charset="0"/>
                <a:cs typeface="Times New Roman" panose="02020603050405020304" pitchFamily="18" charset="0"/>
              </a:rPr>
              <a:t>ra</a:t>
            </a:r>
            <a:r>
              <a:rPr lang="en-US" sz="2800" dirty="0">
                <a:solidFill>
                  <a:srgbClr val="F03F2B"/>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en-US" sz="2800" dirty="0">
              <a:solidFill>
                <a:srgbClr val="F03F2B"/>
              </a:solidFill>
              <a:effectLst/>
              <a:latin typeface="Calibri" panose="020F0502020204030204" pitchFamily="34" charset="0"/>
              <a:ea typeface="Calibri" panose="020F0502020204030204" pitchFamily="34" charset="0"/>
              <a:cs typeface="Times New Roman" panose="02020603050405020304" pitchFamily="18" charset="0"/>
            </a:endParaRPr>
          </a:p>
          <a:p>
            <a:pPr marL="0" marR="0" indent="450215" algn="just">
              <a:lnSpc>
                <a:spcPct val="107000"/>
              </a:lnSpc>
              <a:spcBef>
                <a:spcPts val="0"/>
              </a:spcBef>
              <a:spcAft>
                <a:spcPts val="0"/>
              </a:spcAft>
            </a:pPr>
            <a:r>
              <a:rPr lang="en-US" sz="2800" dirty="0">
                <a:solidFill>
                  <a:srgbClr val="F03F2B"/>
                </a:solidFill>
                <a:effectLst/>
                <a:latin typeface="Times New Roman" panose="02020603050405020304" pitchFamily="18" charset="0"/>
                <a:ea typeface="Calibri" panose="020F0502020204030204" pitchFamily="34" charset="0"/>
                <a:cs typeface="Times New Roman" panose="02020603050405020304" pitchFamily="18" charset="0"/>
              </a:rPr>
              <a:t>H4. So </a:t>
            </a:r>
            <a:r>
              <a:rPr lang="en-US" sz="2800" dirty="0" err="1">
                <a:solidFill>
                  <a:srgbClr val="F03F2B"/>
                </a:solidFill>
                <a:effectLst/>
                <a:latin typeface="Times New Roman" panose="02020603050405020304" pitchFamily="18" charset="0"/>
                <a:ea typeface="Calibri" panose="020F0502020204030204" pitchFamily="34" charset="0"/>
                <a:cs typeface="Times New Roman" panose="02020603050405020304" pitchFamily="18" charset="0"/>
              </a:rPr>
              <a:t>sánh</a:t>
            </a:r>
            <a:r>
              <a:rPr lang="en-US" sz="2800" dirty="0">
                <a:solidFill>
                  <a:srgbClr val="F03F2B"/>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F03F2B"/>
                </a:solidFill>
                <a:effectLst/>
                <a:latin typeface="Times New Roman" panose="02020603050405020304" pitchFamily="18" charset="0"/>
                <a:ea typeface="Calibri" panose="020F0502020204030204" pitchFamily="34" charset="0"/>
                <a:cs typeface="Times New Roman" panose="02020603050405020304" pitchFamily="18" charset="0"/>
              </a:rPr>
              <a:t>biên</a:t>
            </a:r>
            <a:r>
              <a:rPr lang="en-US" sz="2800" dirty="0">
                <a:solidFill>
                  <a:srgbClr val="F03F2B"/>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F03F2B"/>
                </a:solidFill>
                <a:effectLst/>
                <a:latin typeface="Times New Roman" panose="02020603050405020304" pitchFamily="18" charset="0"/>
                <a:ea typeface="Calibri" panose="020F0502020204030204" pitchFamily="34" charset="0"/>
                <a:cs typeface="Times New Roman" panose="02020603050405020304" pitchFamily="18" charset="0"/>
              </a:rPr>
              <a:t>độ</a:t>
            </a:r>
            <a:r>
              <a:rPr lang="en-US" sz="2800" dirty="0">
                <a:solidFill>
                  <a:srgbClr val="F03F2B"/>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F03F2B"/>
                </a:solidFill>
                <a:effectLst/>
                <a:latin typeface="Times New Roman" panose="02020603050405020304" pitchFamily="18" charset="0"/>
                <a:ea typeface="Calibri" panose="020F0502020204030204" pitchFamily="34" charset="0"/>
                <a:cs typeface="Times New Roman" panose="02020603050405020304" pitchFamily="18" charset="0"/>
              </a:rPr>
              <a:t>của</a:t>
            </a:r>
            <a:r>
              <a:rPr lang="en-US" sz="2800" dirty="0">
                <a:solidFill>
                  <a:srgbClr val="F03F2B"/>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F03F2B"/>
                </a:solidFill>
                <a:effectLst/>
                <a:latin typeface="Times New Roman" panose="02020603050405020304" pitchFamily="18" charset="0"/>
                <a:ea typeface="Calibri" panose="020F0502020204030204" pitchFamily="34" charset="0"/>
                <a:cs typeface="Times New Roman" panose="02020603050405020304" pitchFamily="18" charset="0"/>
              </a:rPr>
              <a:t>sóng</a:t>
            </a:r>
            <a:r>
              <a:rPr lang="en-US" sz="2800" dirty="0">
                <a:solidFill>
                  <a:srgbClr val="F03F2B"/>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F03F2B"/>
                </a:solidFill>
                <a:effectLst/>
                <a:latin typeface="Times New Roman" panose="02020603050405020304" pitchFamily="18" charset="0"/>
                <a:ea typeface="Calibri" panose="020F0502020204030204" pitchFamily="34" charset="0"/>
                <a:cs typeface="Times New Roman" panose="02020603050405020304" pitchFamily="18" charset="0"/>
              </a:rPr>
              <a:t>âm</a:t>
            </a:r>
            <a:r>
              <a:rPr lang="en-US" sz="2800" dirty="0">
                <a:solidFill>
                  <a:srgbClr val="F03F2B"/>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F03F2B"/>
                </a:solidFill>
                <a:effectLst/>
                <a:latin typeface="Times New Roman" panose="02020603050405020304" pitchFamily="18" charset="0"/>
                <a:ea typeface="Calibri" panose="020F0502020204030204" pitchFamily="34" charset="0"/>
                <a:cs typeface="Times New Roman" panose="02020603050405020304" pitchFamily="18" charset="0"/>
              </a:rPr>
              <a:t>trong</a:t>
            </a:r>
            <a:r>
              <a:rPr lang="en-US" sz="2800" dirty="0">
                <a:solidFill>
                  <a:srgbClr val="F03F2B"/>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F03F2B"/>
                </a:solidFill>
                <a:effectLst/>
                <a:latin typeface="Times New Roman" panose="02020603050405020304" pitchFamily="18" charset="0"/>
                <a:ea typeface="Calibri" panose="020F0502020204030204" pitchFamily="34" charset="0"/>
                <a:cs typeface="Times New Roman" panose="02020603050405020304" pitchFamily="18" charset="0"/>
              </a:rPr>
              <a:t>hình</a:t>
            </a:r>
            <a:r>
              <a:rPr lang="en-US" sz="2800" dirty="0">
                <a:solidFill>
                  <a:srgbClr val="F03F2B"/>
                </a:solidFill>
                <a:effectLst/>
                <a:latin typeface="Times New Roman" panose="02020603050405020304" pitchFamily="18" charset="0"/>
                <a:ea typeface="Calibri" panose="020F0502020204030204" pitchFamily="34" charset="0"/>
                <a:cs typeface="Times New Roman" panose="02020603050405020304" pitchFamily="18" charset="0"/>
              </a:rPr>
              <a:t> 13.2b </a:t>
            </a:r>
            <a:r>
              <a:rPr lang="en-US" sz="2800" dirty="0" err="1">
                <a:solidFill>
                  <a:srgbClr val="F03F2B"/>
                </a:solidFill>
                <a:effectLst/>
                <a:latin typeface="Times New Roman" panose="02020603050405020304" pitchFamily="18" charset="0"/>
                <a:ea typeface="Calibri" panose="020F0502020204030204" pitchFamily="34" charset="0"/>
                <a:cs typeface="Times New Roman" panose="02020603050405020304" pitchFamily="18" charset="0"/>
              </a:rPr>
              <a:t>và</a:t>
            </a:r>
            <a:r>
              <a:rPr lang="en-US" sz="2800" dirty="0">
                <a:solidFill>
                  <a:srgbClr val="F03F2B"/>
                </a:solidFill>
                <a:effectLst/>
                <a:latin typeface="Times New Roman" panose="02020603050405020304" pitchFamily="18" charset="0"/>
                <a:ea typeface="Calibri" panose="020F0502020204030204" pitchFamily="34" charset="0"/>
                <a:cs typeface="Times New Roman" panose="02020603050405020304" pitchFamily="18" charset="0"/>
              </a:rPr>
              <a:t> 12.3c </a:t>
            </a:r>
            <a:r>
              <a:rPr lang="en-US" sz="2800" dirty="0" err="1">
                <a:solidFill>
                  <a:srgbClr val="F03F2B"/>
                </a:solidFill>
                <a:effectLst/>
                <a:latin typeface="Times New Roman" panose="02020603050405020304" pitchFamily="18" charset="0"/>
                <a:ea typeface="Calibri" panose="020F0502020204030204" pitchFamily="34" charset="0"/>
                <a:cs typeface="Times New Roman" panose="02020603050405020304" pitchFamily="18" charset="0"/>
              </a:rPr>
              <a:t>từ</a:t>
            </a:r>
            <a:r>
              <a:rPr lang="en-US" sz="2800" dirty="0">
                <a:solidFill>
                  <a:srgbClr val="F03F2B"/>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F03F2B"/>
                </a:solidFill>
                <a:effectLst/>
                <a:latin typeface="Times New Roman" panose="02020603050405020304" pitchFamily="18" charset="0"/>
                <a:ea typeface="Calibri" panose="020F0502020204030204" pitchFamily="34" charset="0"/>
                <a:cs typeface="Times New Roman" panose="02020603050405020304" pitchFamily="18" charset="0"/>
              </a:rPr>
              <a:t>đó</a:t>
            </a:r>
            <a:r>
              <a:rPr lang="en-US" sz="2800" dirty="0">
                <a:solidFill>
                  <a:srgbClr val="F03F2B"/>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F03F2B"/>
                </a:solidFill>
                <a:effectLst/>
                <a:latin typeface="Times New Roman" panose="02020603050405020304" pitchFamily="18" charset="0"/>
                <a:ea typeface="Calibri" panose="020F0502020204030204" pitchFamily="34" charset="0"/>
                <a:cs typeface="Times New Roman" panose="02020603050405020304" pitchFamily="18" charset="0"/>
              </a:rPr>
              <a:t>rút</a:t>
            </a:r>
            <a:r>
              <a:rPr lang="en-US" sz="2800" dirty="0">
                <a:solidFill>
                  <a:srgbClr val="F03F2B"/>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F03F2B"/>
                </a:solidFill>
                <a:effectLst/>
                <a:latin typeface="Times New Roman" panose="02020603050405020304" pitchFamily="18" charset="0"/>
                <a:ea typeface="Calibri" panose="020F0502020204030204" pitchFamily="34" charset="0"/>
                <a:cs typeface="Times New Roman" panose="02020603050405020304" pitchFamily="18" charset="0"/>
              </a:rPr>
              <a:t>ra</a:t>
            </a:r>
            <a:r>
              <a:rPr lang="en-US" sz="2800" dirty="0">
                <a:solidFill>
                  <a:srgbClr val="F03F2B"/>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F03F2B"/>
                </a:solidFill>
                <a:effectLst/>
                <a:latin typeface="Times New Roman" panose="02020603050405020304" pitchFamily="18" charset="0"/>
                <a:ea typeface="Calibri" panose="020F0502020204030204" pitchFamily="34" charset="0"/>
                <a:cs typeface="Times New Roman" panose="02020603050405020304" pitchFamily="18" charset="0"/>
              </a:rPr>
              <a:t>mối</a:t>
            </a:r>
            <a:r>
              <a:rPr lang="en-US" sz="2800" dirty="0">
                <a:solidFill>
                  <a:srgbClr val="F03F2B"/>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F03F2B"/>
                </a:solidFill>
                <a:effectLst/>
                <a:latin typeface="Times New Roman" panose="02020603050405020304" pitchFamily="18" charset="0"/>
                <a:ea typeface="Calibri" panose="020F0502020204030204" pitchFamily="34" charset="0"/>
                <a:cs typeface="Times New Roman" panose="02020603050405020304" pitchFamily="18" charset="0"/>
              </a:rPr>
              <a:t>quan</a:t>
            </a:r>
            <a:r>
              <a:rPr lang="en-US" sz="2800" dirty="0">
                <a:solidFill>
                  <a:srgbClr val="F03F2B"/>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F03F2B"/>
                </a:solidFill>
                <a:effectLst/>
                <a:latin typeface="Times New Roman" panose="02020603050405020304" pitchFamily="18" charset="0"/>
                <a:ea typeface="Calibri" panose="020F0502020204030204" pitchFamily="34" charset="0"/>
                <a:cs typeface="Times New Roman" panose="02020603050405020304" pitchFamily="18" charset="0"/>
              </a:rPr>
              <a:t>hệ</a:t>
            </a:r>
            <a:r>
              <a:rPr lang="en-US" sz="2800" dirty="0">
                <a:solidFill>
                  <a:srgbClr val="F03F2B"/>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F03F2B"/>
                </a:solidFill>
                <a:effectLst/>
                <a:latin typeface="Times New Roman" panose="02020603050405020304" pitchFamily="18" charset="0"/>
                <a:ea typeface="Calibri" panose="020F0502020204030204" pitchFamily="34" charset="0"/>
                <a:cs typeface="Times New Roman" panose="02020603050405020304" pitchFamily="18" charset="0"/>
              </a:rPr>
              <a:t>giữa</a:t>
            </a:r>
            <a:r>
              <a:rPr lang="en-US" sz="2800" dirty="0">
                <a:solidFill>
                  <a:srgbClr val="F03F2B"/>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F03F2B"/>
                </a:solidFill>
                <a:effectLst/>
                <a:latin typeface="Times New Roman" panose="02020603050405020304" pitchFamily="18" charset="0"/>
                <a:ea typeface="Calibri" panose="020F0502020204030204" pitchFamily="34" charset="0"/>
                <a:cs typeface="Times New Roman" panose="02020603050405020304" pitchFamily="18" charset="0"/>
              </a:rPr>
              <a:t>biên</a:t>
            </a:r>
            <a:r>
              <a:rPr lang="en-US" sz="2800" dirty="0">
                <a:solidFill>
                  <a:srgbClr val="F03F2B"/>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F03F2B"/>
                </a:solidFill>
                <a:effectLst/>
                <a:latin typeface="Times New Roman" panose="02020603050405020304" pitchFamily="18" charset="0"/>
                <a:ea typeface="Calibri" panose="020F0502020204030204" pitchFamily="34" charset="0"/>
                <a:cs typeface="Times New Roman" panose="02020603050405020304" pitchFamily="18" charset="0"/>
              </a:rPr>
              <a:t>độ</a:t>
            </a:r>
            <a:r>
              <a:rPr lang="en-US" sz="2800" dirty="0">
                <a:solidFill>
                  <a:srgbClr val="F03F2B"/>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F03F2B"/>
                </a:solidFill>
                <a:effectLst/>
                <a:latin typeface="Times New Roman" panose="02020603050405020304" pitchFamily="18" charset="0"/>
                <a:ea typeface="Calibri" panose="020F0502020204030204" pitchFamily="34" charset="0"/>
                <a:cs typeface="Times New Roman" panose="02020603050405020304" pitchFamily="18" charset="0"/>
              </a:rPr>
              <a:t>sóng</a:t>
            </a:r>
            <a:r>
              <a:rPr lang="en-US" sz="2800" dirty="0">
                <a:solidFill>
                  <a:srgbClr val="F03F2B"/>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F03F2B"/>
                </a:solidFill>
                <a:effectLst/>
                <a:latin typeface="Times New Roman" panose="02020603050405020304" pitchFamily="18" charset="0"/>
                <a:ea typeface="Calibri" panose="020F0502020204030204" pitchFamily="34" charset="0"/>
                <a:cs typeface="Times New Roman" panose="02020603050405020304" pitchFamily="18" charset="0"/>
              </a:rPr>
              <a:t>âm</a:t>
            </a:r>
            <a:r>
              <a:rPr lang="en-US" sz="2800" dirty="0">
                <a:solidFill>
                  <a:srgbClr val="F03F2B"/>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F03F2B"/>
                </a:solidFill>
                <a:effectLst/>
                <a:latin typeface="Times New Roman" panose="02020603050405020304" pitchFamily="18" charset="0"/>
                <a:ea typeface="Calibri" panose="020F0502020204030204" pitchFamily="34" charset="0"/>
                <a:cs typeface="Times New Roman" panose="02020603050405020304" pitchFamily="18" charset="0"/>
              </a:rPr>
              <a:t>và</a:t>
            </a:r>
            <a:r>
              <a:rPr lang="en-US" sz="2800" dirty="0">
                <a:solidFill>
                  <a:srgbClr val="F03F2B"/>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F03F2B"/>
                </a:solidFill>
                <a:effectLst/>
                <a:latin typeface="Times New Roman" panose="02020603050405020304" pitchFamily="18" charset="0"/>
                <a:ea typeface="Calibri" panose="020F0502020204030204" pitchFamily="34" charset="0"/>
                <a:cs typeface="Times New Roman" panose="02020603050405020304" pitchFamily="18" charset="0"/>
              </a:rPr>
              <a:t>biên</a:t>
            </a:r>
            <a:r>
              <a:rPr lang="en-US" sz="2800" dirty="0">
                <a:solidFill>
                  <a:srgbClr val="F03F2B"/>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F03F2B"/>
                </a:solidFill>
                <a:effectLst/>
                <a:latin typeface="Times New Roman" panose="02020603050405020304" pitchFamily="18" charset="0"/>
                <a:ea typeface="Calibri" panose="020F0502020204030204" pitchFamily="34" charset="0"/>
                <a:cs typeface="Times New Roman" panose="02020603050405020304" pitchFamily="18" charset="0"/>
              </a:rPr>
              <a:t>độ</a:t>
            </a:r>
            <a:r>
              <a:rPr lang="en-US" sz="2800" dirty="0">
                <a:solidFill>
                  <a:srgbClr val="F03F2B"/>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F03F2B"/>
                </a:solidFill>
                <a:effectLst/>
                <a:latin typeface="Times New Roman" panose="02020603050405020304" pitchFamily="18" charset="0"/>
                <a:ea typeface="Calibri" panose="020F0502020204030204" pitchFamily="34" charset="0"/>
                <a:cs typeface="Times New Roman" panose="02020603050405020304" pitchFamily="18" charset="0"/>
              </a:rPr>
              <a:t>dao</a:t>
            </a:r>
            <a:r>
              <a:rPr lang="en-US" sz="2800" dirty="0">
                <a:solidFill>
                  <a:srgbClr val="F03F2B"/>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F03F2B"/>
                </a:solidFill>
                <a:effectLst/>
                <a:latin typeface="Times New Roman" panose="02020603050405020304" pitchFamily="18" charset="0"/>
                <a:ea typeface="Calibri" panose="020F0502020204030204" pitchFamily="34" charset="0"/>
                <a:cs typeface="Times New Roman" panose="02020603050405020304" pitchFamily="18" charset="0"/>
              </a:rPr>
              <a:t>động</a:t>
            </a:r>
            <a:r>
              <a:rPr lang="en-US" sz="2800" dirty="0">
                <a:solidFill>
                  <a:srgbClr val="F03F2B"/>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F03F2B"/>
                </a:solidFill>
                <a:effectLst/>
                <a:latin typeface="Times New Roman" panose="02020603050405020304" pitchFamily="18" charset="0"/>
                <a:ea typeface="Calibri" panose="020F0502020204030204" pitchFamily="34" charset="0"/>
                <a:cs typeface="Times New Roman" panose="02020603050405020304" pitchFamily="18" charset="0"/>
              </a:rPr>
              <a:t>của</a:t>
            </a:r>
            <a:r>
              <a:rPr lang="en-US" sz="2800" dirty="0">
                <a:solidFill>
                  <a:srgbClr val="F03F2B"/>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F03F2B"/>
                </a:solidFill>
                <a:effectLst/>
                <a:latin typeface="Times New Roman" panose="02020603050405020304" pitchFamily="18" charset="0"/>
                <a:ea typeface="Calibri" panose="020F0502020204030204" pitchFamily="34" charset="0"/>
                <a:cs typeface="Times New Roman" panose="02020603050405020304" pitchFamily="18" charset="0"/>
              </a:rPr>
              <a:t>nguồn</a:t>
            </a:r>
            <a:r>
              <a:rPr lang="en-US" sz="2800" dirty="0">
                <a:solidFill>
                  <a:srgbClr val="F03F2B"/>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F03F2B"/>
                </a:solidFill>
                <a:effectLst/>
                <a:latin typeface="Times New Roman" panose="02020603050405020304" pitchFamily="18" charset="0"/>
                <a:ea typeface="Calibri" panose="020F0502020204030204" pitchFamily="34" charset="0"/>
                <a:cs typeface="Times New Roman" panose="02020603050405020304" pitchFamily="18" charset="0"/>
              </a:rPr>
              <a:t>âm</a:t>
            </a:r>
            <a:r>
              <a:rPr lang="en-US" sz="2800" dirty="0">
                <a:solidFill>
                  <a:srgbClr val="F03F2B"/>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en-US" sz="2800" dirty="0">
              <a:solidFill>
                <a:srgbClr val="F03F2B"/>
              </a:solidFill>
              <a:effectLst/>
              <a:latin typeface="Calibri" panose="020F0502020204030204" pitchFamily="34" charset="0"/>
              <a:ea typeface="Calibri" panose="020F0502020204030204" pitchFamily="34" charset="0"/>
              <a:cs typeface="Times New Roman" panose="02020603050405020304" pitchFamily="18" charset="0"/>
            </a:endParaRPr>
          </a:p>
          <a:p>
            <a:pPr marL="0" marR="0" indent="450215" algn="just">
              <a:lnSpc>
                <a:spcPct val="107000"/>
              </a:lnSpc>
              <a:spcBef>
                <a:spcPts val="0"/>
              </a:spcBef>
              <a:spcAft>
                <a:spcPts val="0"/>
              </a:spcAft>
            </a:pPr>
            <a:r>
              <a:rPr lang="en-US" sz="2800" dirty="0">
                <a:solidFill>
                  <a:srgbClr val="F03F2B"/>
                </a:solidFill>
                <a:effectLst/>
                <a:latin typeface="Times New Roman" panose="02020603050405020304" pitchFamily="18" charset="0"/>
                <a:ea typeface="Calibri" panose="020F0502020204030204" pitchFamily="34" charset="0"/>
                <a:cs typeface="Times New Roman" panose="02020603050405020304" pitchFamily="18" charset="0"/>
              </a:rPr>
              <a:t>H5. So </a:t>
            </a:r>
            <a:r>
              <a:rPr lang="en-US" sz="2800" dirty="0" err="1">
                <a:solidFill>
                  <a:srgbClr val="F03F2B"/>
                </a:solidFill>
                <a:effectLst/>
                <a:latin typeface="Times New Roman" panose="02020603050405020304" pitchFamily="18" charset="0"/>
                <a:ea typeface="Calibri" panose="020F0502020204030204" pitchFamily="34" charset="0"/>
                <a:cs typeface="Times New Roman" panose="02020603050405020304" pitchFamily="18" charset="0"/>
              </a:rPr>
              <a:t>sánh</a:t>
            </a:r>
            <a:r>
              <a:rPr lang="en-US" sz="2800" dirty="0">
                <a:solidFill>
                  <a:srgbClr val="F03F2B"/>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F03F2B"/>
                </a:solidFill>
                <a:effectLst/>
                <a:latin typeface="Times New Roman" panose="02020603050405020304" pitchFamily="18" charset="0"/>
                <a:ea typeface="Calibri" panose="020F0502020204030204" pitchFamily="34" charset="0"/>
                <a:cs typeface="Times New Roman" panose="02020603050405020304" pitchFamily="18" charset="0"/>
              </a:rPr>
              <a:t>độ</a:t>
            </a:r>
            <a:r>
              <a:rPr lang="en-US" sz="2800" dirty="0">
                <a:solidFill>
                  <a:srgbClr val="F03F2B"/>
                </a:solidFill>
                <a:effectLst/>
                <a:latin typeface="Times New Roman" panose="02020603050405020304" pitchFamily="18" charset="0"/>
                <a:ea typeface="Calibri" panose="020F0502020204030204" pitchFamily="34" charset="0"/>
                <a:cs typeface="Times New Roman" panose="02020603050405020304" pitchFamily="18" charset="0"/>
              </a:rPr>
              <a:t> to </a:t>
            </a:r>
            <a:r>
              <a:rPr lang="en-US" sz="2800" dirty="0" err="1">
                <a:solidFill>
                  <a:srgbClr val="F03F2B"/>
                </a:solidFill>
                <a:effectLst/>
                <a:latin typeface="Times New Roman" panose="02020603050405020304" pitchFamily="18" charset="0"/>
                <a:ea typeface="Calibri" panose="020F0502020204030204" pitchFamily="34" charset="0"/>
                <a:cs typeface="Times New Roman" panose="02020603050405020304" pitchFamily="18" charset="0"/>
              </a:rPr>
              <a:t>của</a:t>
            </a:r>
            <a:r>
              <a:rPr lang="en-US" sz="2800" dirty="0">
                <a:solidFill>
                  <a:srgbClr val="F03F2B"/>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F03F2B"/>
                </a:solidFill>
                <a:effectLst/>
                <a:latin typeface="Times New Roman" panose="02020603050405020304" pitchFamily="18" charset="0"/>
                <a:ea typeface="Calibri" panose="020F0502020204030204" pitchFamily="34" charset="0"/>
                <a:cs typeface="Times New Roman" panose="02020603050405020304" pitchFamily="18" charset="0"/>
              </a:rPr>
              <a:t>âm</a:t>
            </a:r>
            <a:r>
              <a:rPr lang="en-US" sz="2800" dirty="0">
                <a:solidFill>
                  <a:srgbClr val="F03F2B"/>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F03F2B"/>
                </a:solidFill>
                <a:effectLst/>
                <a:latin typeface="Times New Roman" panose="02020603050405020304" pitchFamily="18" charset="0"/>
                <a:ea typeface="Calibri" panose="020F0502020204030204" pitchFamily="34" charset="0"/>
                <a:cs typeface="Times New Roman" panose="02020603050405020304" pitchFamily="18" charset="0"/>
              </a:rPr>
              <a:t>nghe</a:t>
            </a:r>
            <a:r>
              <a:rPr lang="en-US" sz="2800" dirty="0">
                <a:solidFill>
                  <a:srgbClr val="F03F2B"/>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F03F2B"/>
                </a:solidFill>
                <a:effectLst/>
                <a:latin typeface="Times New Roman" panose="02020603050405020304" pitchFamily="18" charset="0"/>
                <a:ea typeface="Calibri" panose="020F0502020204030204" pitchFamily="34" charset="0"/>
                <a:cs typeface="Times New Roman" panose="02020603050405020304" pitchFamily="18" charset="0"/>
              </a:rPr>
              <a:t>được</a:t>
            </a:r>
            <a:r>
              <a:rPr lang="en-US" sz="2800" dirty="0">
                <a:solidFill>
                  <a:srgbClr val="F03F2B"/>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F03F2B"/>
                </a:solidFill>
                <a:effectLst/>
                <a:latin typeface="Times New Roman" panose="02020603050405020304" pitchFamily="18" charset="0"/>
                <a:ea typeface="Calibri" panose="020F0502020204030204" pitchFamily="34" charset="0"/>
                <a:cs typeface="Times New Roman" panose="02020603050405020304" pitchFamily="18" charset="0"/>
              </a:rPr>
              <a:t>trong</a:t>
            </a:r>
            <a:r>
              <a:rPr lang="en-US" sz="2800" dirty="0">
                <a:solidFill>
                  <a:srgbClr val="F03F2B"/>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F03F2B"/>
                </a:solidFill>
                <a:effectLst/>
                <a:latin typeface="Times New Roman" panose="02020603050405020304" pitchFamily="18" charset="0"/>
                <a:ea typeface="Calibri" panose="020F0502020204030204" pitchFamily="34" charset="0"/>
                <a:cs typeface="Times New Roman" panose="02020603050405020304" pitchFamily="18" charset="0"/>
              </a:rPr>
              <a:t>thí</a:t>
            </a:r>
            <a:r>
              <a:rPr lang="en-US" sz="2800" dirty="0">
                <a:solidFill>
                  <a:srgbClr val="F03F2B"/>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F03F2B"/>
                </a:solidFill>
                <a:effectLst/>
                <a:latin typeface="Times New Roman" panose="02020603050405020304" pitchFamily="18" charset="0"/>
                <a:ea typeface="Calibri" panose="020F0502020204030204" pitchFamily="34" charset="0"/>
                <a:cs typeface="Times New Roman" panose="02020603050405020304" pitchFamily="18" charset="0"/>
              </a:rPr>
              <a:t>nghiệm</a:t>
            </a:r>
            <a:r>
              <a:rPr lang="en-US" sz="2800" dirty="0">
                <a:solidFill>
                  <a:srgbClr val="F03F2B"/>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F03F2B"/>
                </a:solidFill>
                <a:effectLst/>
                <a:latin typeface="Times New Roman" panose="02020603050405020304" pitchFamily="18" charset="0"/>
                <a:ea typeface="Calibri" panose="020F0502020204030204" pitchFamily="34" charset="0"/>
                <a:cs typeface="Times New Roman" panose="02020603050405020304" pitchFamily="18" charset="0"/>
              </a:rPr>
              <a:t>vẽ</a:t>
            </a:r>
            <a:r>
              <a:rPr lang="en-US" sz="2800" dirty="0">
                <a:solidFill>
                  <a:srgbClr val="F03F2B"/>
                </a:solidFill>
                <a:effectLst/>
                <a:latin typeface="Times New Roman" panose="02020603050405020304" pitchFamily="18" charset="0"/>
                <a:ea typeface="Calibri" panose="020F0502020204030204" pitchFamily="34" charset="0"/>
                <a:cs typeface="Times New Roman" panose="02020603050405020304" pitchFamily="18" charset="0"/>
              </a:rPr>
              <a:t> ở </a:t>
            </a:r>
            <a:r>
              <a:rPr lang="en-US" sz="2800" dirty="0" err="1">
                <a:solidFill>
                  <a:srgbClr val="F03F2B"/>
                </a:solidFill>
                <a:effectLst/>
                <a:latin typeface="Times New Roman" panose="02020603050405020304" pitchFamily="18" charset="0"/>
                <a:ea typeface="Calibri" panose="020F0502020204030204" pitchFamily="34" charset="0"/>
                <a:cs typeface="Times New Roman" panose="02020603050405020304" pitchFamily="18" charset="0"/>
              </a:rPr>
              <a:t>hình</a:t>
            </a:r>
            <a:r>
              <a:rPr lang="en-US" sz="2800" dirty="0">
                <a:solidFill>
                  <a:srgbClr val="F03F2B"/>
                </a:solidFill>
                <a:effectLst/>
                <a:latin typeface="Times New Roman" panose="02020603050405020304" pitchFamily="18" charset="0"/>
                <a:ea typeface="Calibri" panose="020F0502020204030204" pitchFamily="34" charset="0"/>
                <a:cs typeface="Times New Roman" panose="02020603050405020304" pitchFamily="18" charset="0"/>
              </a:rPr>
              <a:t> 13.2b </a:t>
            </a:r>
            <a:r>
              <a:rPr lang="en-US" sz="2800" dirty="0" err="1">
                <a:solidFill>
                  <a:srgbClr val="F03F2B"/>
                </a:solidFill>
                <a:effectLst/>
                <a:latin typeface="Times New Roman" panose="02020603050405020304" pitchFamily="18" charset="0"/>
                <a:ea typeface="Calibri" panose="020F0502020204030204" pitchFamily="34" charset="0"/>
                <a:cs typeface="Times New Roman" panose="02020603050405020304" pitchFamily="18" charset="0"/>
              </a:rPr>
              <a:t>và</a:t>
            </a:r>
            <a:r>
              <a:rPr lang="en-US" sz="2800" dirty="0">
                <a:solidFill>
                  <a:srgbClr val="F03F2B"/>
                </a:solidFill>
                <a:effectLst/>
                <a:latin typeface="Times New Roman" panose="02020603050405020304" pitchFamily="18" charset="0"/>
                <a:ea typeface="Calibri" panose="020F0502020204030204" pitchFamily="34" charset="0"/>
                <a:cs typeface="Times New Roman" panose="02020603050405020304" pitchFamily="18" charset="0"/>
              </a:rPr>
              <a:t> 13.2c.</a:t>
            </a:r>
            <a:endParaRPr lang="en-US" sz="2800" dirty="0">
              <a:solidFill>
                <a:srgbClr val="F03F2B"/>
              </a:solidFill>
              <a:effectLst/>
              <a:latin typeface="Calibri" panose="020F0502020204030204" pitchFamily="34" charset="0"/>
              <a:ea typeface="Calibri" panose="020F0502020204030204" pitchFamily="34" charset="0"/>
              <a:cs typeface="Times New Roman" panose="02020603050405020304" pitchFamily="18" charset="0"/>
            </a:endParaRPr>
          </a:p>
          <a:p>
            <a:pPr marL="0" marR="0" indent="450215" algn="just">
              <a:lnSpc>
                <a:spcPct val="107000"/>
              </a:lnSpc>
              <a:spcBef>
                <a:spcPts val="0"/>
              </a:spcBef>
              <a:spcAft>
                <a:spcPts val="0"/>
              </a:spcAft>
            </a:pPr>
            <a:r>
              <a:rPr lang="en-US" sz="2800" dirty="0">
                <a:solidFill>
                  <a:srgbClr val="F03F2B"/>
                </a:solidFill>
                <a:effectLst/>
                <a:latin typeface="Times New Roman" panose="02020603050405020304" pitchFamily="18" charset="0"/>
                <a:ea typeface="Calibri" panose="020F0502020204030204" pitchFamily="34" charset="0"/>
                <a:cs typeface="Times New Roman" panose="02020603050405020304" pitchFamily="18" charset="0"/>
              </a:rPr>
              <a:t>H6. </a:t>
            </a:r>
            <a:r>
              <a:rPr lang="en-US" sz="2800" dirty="0" err="1">
                <a:solidFill>
                  <a:srgbClr val="F03F2B"/>
                </a:solidFill>
                <a:effectLst/>
                <a:latin typeface="Times New Roman" panose="02020603050405020304" pitchFamily="18" charset="0"/>
                <a:ea typeface="Calibri" panose="020F0502020204030204" pitchFamily="34" charset="0"/>
                <a:cs typeface="Times New Roman" panose="02020603050405020304" pitchFamily="18" charset="0"/>
              </a:rPr>
              <a:t>Rút</a:t>
            </a:r>
            <a:r>
              <a:rPr lang="en-US" sz="2800" dirty="0">
                <a:solidFill>
                  <a:srgbClr val="F03F2B"/>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F03F2B"/>
                </a:solidFill>
                <a:effectLst/>
                <a:latin typeface="Times New Roman" panose="02020603050405020304" pitchFamily="18" charset="0"/>
                <a:ea typeface="Calibri" panose="020F0502020204030204" pitchFamily="34" charset="0"/>
                <a:cs typeface="Times New Roman" panose="02020603050405020304" pitchFamily="18" charset="0"/>
              </a:rPr>
              <a:t>ra</a:t>
            </a:r>
            <a:r>
              <a:rPr lang="en-US" sz="2800" dirty="0">
                <a:solidFill>
                  <a:srgbClr val="F03F2B"/>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F03F2B"/>
                </a:solidFill>
                <a:effectLst/>
                <a:latin typeface="Times New Roman" panose="02020603050405020304" pitchFamily="18" charset="0"/>
                <a:ea typeface="Calibri" panose="020F0502020204030204" pitchFamily="34" charset="0"/>
                <a:cs typeface="Times New Roman" panose="02020603050405020304" pitchFamily="18" charset="0"/>
              </a:rPr>
              <a:t>mối</a:t>
            </a:r>
            <a:r>
              <a:rPr lang="en-US" sz="2800" dirty="0">
                <a:solidFill>
                  <a:srgbClr val="F03F2B"/>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F03F2B"/>
                </a:solidFill>
                <a:effectLst/>
                <a:latin typeface="Times New Roman" panose="02020603050405020304" pitchFamily="18" charset="0"/>
                <a:ea typeface="Calibri" panose="020F0502020204030204" pitchFamily="34" charset="0"/>
                <a:cs typeface="Times New Roman" panose="02020603050405020304" pitchFamily="18" charset="0"/>
              </a:rPr>
              <a:t>quan</a:t>
            </a:r>
            <a:r>
              <a:rPr lang="en-US" sz="2800" dirty="0">
                <a:solidFill>
                  <a:srgbClr val="F03F2B"/>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F03F2B"/>
                </a:solidFill>
                <a:effectLst/>
                <a:latin typeface="Times New Roman" panose="02020603050405020304" pitchFamily="18" charset="0"/>
                <a:ea typeface="Calibri" panose="020F0502020204030204" pitchFamily="34" charset="0"/>
                <a:cs typeface="Times New Roman" panose="02020603050405020304" pitchFamily="18" charset="0"/>
              </a:rPr>
              <a:t>hệ</a:t>
            </a:r>
            <a:r>
              <a:rPr lang="en-US" sz="2800" dirty="0">
                <a:solidFill>
                  <a:srgbClr val="F03F2B"/>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F03F2B"/>
                </a:solidFill>
                <a:effectLst/>
                <a:latin typeface="Times New Roman" panose="02020603050405020304" pitchFamily="18" charset="0"/>
                <a:ea typeface="Calibri" panose="020F0502020204030204" pitchFamily="34" charset="0"/>
                <a:cs typeface="Times New Roman" panose="02020603050405020304" pitchFamily="18" charset="0"/>
              </a:rPr>
              <a:t>giữa</a:t>
            </a:r>
            <a:r>
              <a:rPr lang="en-US" sz="2800" dirty="0">
                <a:solidFill>
                  <a:srgbClr val="F03F2B"/>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F03F2B"/>
                </a:solidFill>
                <a:effectLst/>
                <a:latin typeface="Times New Roman" panose="02020603050405020304" pitchFamily="18" charset="0"/>
                <a:ea typeface="Calibri" panose="020F0502020204030204" pitchFamily="34" charset="0"/>
                <a:cs typeface="Times New Roman" panose="02020603050405020304" pitchFamily="18" charset="0"/>
              </a:rPr>
              <a:t>biên</a:t>
            </a:r>
            <a:r>
              <a:rPr lang="en-US" sz="2800" dirty="0">
                <a:solidFill>
                  <a:srgbClr val="F03F2B"/>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F03F2B"/>
                </a:solidFill>
                <a:effectLst/>
                <a:latin typeface="Times New Roman" panose="02020603050405020304" pitchFamily="18" charset="0"/>
                <a:ea typeface="Calibri" panose="020F0502020204030204" pitchFamily="34" charset="0"/>
                <a:cs typeface="Times New Roman" panose="02020603050405020304" pitchFamily="18" charset="0"/>
              </a:rPr>
              <a:t>độ</a:t>
            </a:r>
            <a:r>
              <a:rPr lang="en-US" sz="2800" dirty="0">
                <a:solidFill>
                  <a:srgbClr val="F03F2B"/>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F03F2B"/>
                </a:solidFill>
                <a:effectLst/>
                <a:latin typeface="Times New Roman" panose="02020603050405020304" pitchFamily="18" charset="0"/>
                <a:ea typeface="Calibri" panose="020F0502020204030204" pitchFamily="34" charset="0"/>
                <a:cs typeface="Times New Roman" panose="02020603050405020304" pitchFamily="18" charset="0"/>
              </a:rPr>
              <a:t>của</a:t>
            </a:r>
            <a:r>
              <a:rPr lang="en-US" sz="2800" dirty="0">
                <a:solidFill>
                  <a:srgbClr val="F03F2B"/>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F03F2B"/>
                </a:solidFill>
                <a:effectLst/>
                <a:latin typeface="Times New Roman" panose="02020603050405020304" pitchFamily="18" charset="0"/>
                <a:ea typeface="Calibri" panose="020F0502020204030204" pitchFamily="34" charset="0"/>
                <a:cs typeface="Times New Roman" panose="02020603050405020304" pitchFamily="18" charset="0"/>
              </a:rPr>
              <a:t>sóng</a:t>
            </a:r>
            <a:r>
              <a:rPr lang="en-US" sz="2800" dirty="0">
                <a:solidFill>
                  <a:srgbClr val="F03F2B"/>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F03F2B"/>
                </a:solidFill>
                <a:effectLst/>
                <a:latin typeface="Times New Roman" panose="02020603050405020304" pitchFamily="18" charset="0"/>
                <a:ea typeface="Calibri" panose="020F0502020204030204" pitchFamily="34" charset="0"/>
                <a:cs typeface="Times New Roman" panose="02020603050405020304" pitchFamily="18" charset="0"/>
              </a:rPr>
              <a:t>âm</a:t>
            </a:r>
            <a:r>
              <a:rPr lang="en-US" sz="2800" dirty="0">
                <a:solidFill>
                  <a:srgbClr val="F03F2B"/>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F03F2B"/>
                </a:solidFill>
                <a:effectLst/>
                <a:latin typeface="Times New Roman" panose="02020603050405020304" pitchFamily="18" charset="0"/>
                <a:ea typeface="Calibri" panose="020F0502020204030204" pitchFamily="34" charset="0"/>
                <a:cs typeface="Times New Roman" panose="02020603050405020304" pitchFamily="18" charset="0"/>
              </a:rPr>
              <a:t>với</a:t>
            </a:r>
            <a:r>
              <a:rPr lang="en-US" sz="2800" dirty="0">
                <a:solidFill>
                  <a:srgbClr val="F03F2B"/>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F03F2B"/>
                </a:solidFill>
                <a:effectLst/>
                <a:latin typeface="Times New Roman" panose="02020603050405020304" pitchFamily="18" charset="0"/>
                <a:ea typeface="Calibri" panose="020F0502020204030204" pitchFamily="34" charset="0"/>
                <a:cs typeface="Times New Roman" panose="02020603050405020304" pitchFamily="18" charset="0"/>
              </a:rPr>
              <a:t>độ</a:t>
            </a:r>
            <a:r>
              <a:rPr lang="en-US" sz="2800" dirty="0">
                <a:solidFill>
                  <a:srgbClr val="F03F2B"/>
                </a:solidFill>
                <a:effectLst/>
                <a:latin typeface="Times New Roman" panose="02020603050405020304" pitchFamily="18" charset="0"/>
                <a:ea typeface="Calibri" panose="020F0502020204030204" pitchFamily="34" charset="0"/>
                <a:cs typeface="Times New Roman" panose="02020603050405020304" pitchFamily="18" charset="0"/>
              </a:rPr>
              <a:t> to </a:t>
            </a:r>
            <a:r>
              <a:rPr lang="en-US" sz="2800" dirty="0" err="1">
                <a:solidFill>
                  <a:srgbClr val="F03F2B"/>
                </a:solidFill>
                <a:effectLst/>
                <a:latin typeface="Times New Roman" panose="02020603050405020304" pitchFamily="18" charset="0"/>
                <a:ea typeface="Calibri" panose="020F0502020204030204" pitchFamily="34" charset="0"/>
                <a:cs typeface="Times New Roman" panose="02020603050405020304" pitchFamily="18" charset="0"/>
              </a:rPr>
              <a:t>của</a:t>
            </a:r>
            <a:r>
              <a:rPr lang="en-US" sz="2800" dirty="0">
                <a:solidFill>
                  <a:srgbClr val="F03F2B"/>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F03F2B"/>
                </a:solidFill>
                <a:effectLst/>
                <a:latin typeface="Times New Roman" panose="02020603050405020304" pitchFamily="18" charset="0"/>
                <a:ea typeface="Calibri" panose="020F0502020204030204" pitchFamily="34" charset="0"/>
                <a:cs typeface="Times New Roman" panose="02020603050405020304" pitchFamily="18" charset="0"/>
              </a:rPr>
              <a:t>âm</a:t>
            </a:r>
            <a:r>
              <a:rPr lang="en-US" sz="2800" dirty="0">
                <a:solidFill>
                  <a:srgbClr val="F03F2B"/>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en-US" sz="2800" dirty="0">
              <a:solidFill>
                <a:srgbClr val="F03F2B"/>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6" name="TextBox 5">
            <a:extLst>
              <a:ext uri="{FF2B5EF4-FFF2-40B4-BE49-F238E27FC236}">
                <a16:creationId xmlns:a16="http://schemas.microsoft.com/office/drawing/2014/main" id="{60738A14-4FDB-074E-35E1-D7CFC38C723D}"/>
              </a:ext>
            </a:extLst>
          </p:cNvPr>
          <p:cNvSpPr txBox="1"/>
          <p:nvPr/>
        </p:nvSpPr>
        <p:spPr>
          <a:xfrm>
            <a:off x="1086678" y="384313"/>
            <a:ext cx="9766852" cy="707886"/>
          </a:xfrm>
          <a:prstGeom prst="rect">
            <a:avLst/>
          </a:prstGeom>
          <a:solidFill>
            <a:srgbClr val="001A3F"/>
          </a:solidFill>
        </p:spPr>
        <p:txBody>
          <a:bodyPr wrap="square" rtlCol="0">
            <a:spAutoFit/>
          </a:bodyPr>
          <a:lstStyle/>
          <a:p>
            <a:pPr algn="ctr"/>
            <a:r>
              <a:rPr lang="en-US" sz="4000" b="1" dirty="0">
                <a:solidFill>
                  <a:schemeClr val="bg1"/>
                </a:solidFill>
                <a:latin typeface="Times New Roman" panose="02020603050405020304" pitchFamily="18" charset="0"/>
                <a:cs typeface="Times New Roman" panose="02020603050405020304" pitchFamily="18" charset="0"/>
              </a:rPr>
              <a:t>HOẠT ĐỘNG NHÓM ĐÔI (5 PHÚT)</a:t>
            </a:r>
          </a:p>
        </p:txBody>
      </p:sp>
    </p:spTree>
    <p:extLst>
      <p:ext uri="{BB962C8B-B14F-4D97-AF65-F5344CB8AC3E}">
        <p14:creationId xmlns:p14="http://schemas.microsoft.com/office/powerpoint/2010/main" val="34686578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randombar(horizont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So sánh độ to của âm nghe được trong thí nghiệm vẽ ở Hình 13.2b và 13.2c">
            <a:extLst>
              <a:ext uri="{FF2B5EF4-FFF2-40B4-BE49-F238E27FC236}">
                <a16:creationId xmlns:a16="http://schemas.microsoft.com/office/drawing/2014/main" id="{20866277-1806-E614-A21D-E5D80C23E24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8641" y="379828"/>
            <a:ext cx="11254154" cy="59928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889713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050"/>
                                        </p:tgtEl>
                                        <p:attrNameLst>
                                          <p:attrName>style.visibility</p:attrName>
                                        </p:attrNameLst>
                                      </p:cBhvr>
                                      <p:to>
                                        <p:strVal val="visible"/>
                                      </p:to>
                                    </p:set>
                                    <p:animEffect transition="in" filter="barn(inVertical)">
                                      <p:cBhvr>
                                        <p:cTn id="7" dur="500"/>
                                        <p:tgtEl>
                                          <p:spTgt spid="20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19" name="Rectangle 13"/>
          <p:cNvSpPr>
            <a:spLocks noGrp="1" noRot="1" noChangeAspect="1" noMove="1" noResize="1" noEditPoints="1" noAdjustHandles="1" noChangeArrowheads="1" noChangeShapeType="1" noTextEdit="1"/>
          </p:cNvSpPr>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a:solidFill>
                  <a:schemeClr val="accent1">
                    <a:shade val="50000"/>
                  </a:schemeClr>
                </a:solidFill>
                <a:prstDash val="solid"/>
                <a:miter lim="800000"/>
                <a:headEnd/>
                <a:tailEn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t>- Biên độ dao động là khoảng cách từ vị trí cân bằng đến vị trí xa nhất của dao động</a:t>
            </a:r>
          </a:p>
        </p:txBody>
      </p:sp>
      <p:sp>
        <p:nvSpPr>
          <p:cNvPr id="2" name="TextBox 1">
            <a:extLst>
              <a:ext uri="{FF2B5EF4-FFF2-40B4-BE49-F238E27FC236}">
                <a16:creationId xmlns:a16="http://schemas.microsoft.com/office/drawing/2014/main" id="{6D119CF1-BF5E-FB5C-FF9A-54F08E95EC0A}"/>
              </a:ext>
            </a:extLst>
          </p:cNvPr>
          <p:cNvSpPr txBox="1"/>
          <p:nvPr/>
        </p:nvSpPr>
        <p:spPr>
          <a:xfrm>
            <a:off x="265043" y="1219200"/>
            <a:ext cx="7315200" cy="954107"/>
          </a:xfrm>
          <a:prstGeom prst="rect">
            <a:avLst/>
          </a:prstGeom>
          <a:noFill/>
        </p:spPr>
        <p:txBody>
          <a:bodyPr wrap="square" rtlCol="0">
            <a:spAutoFit/>
          </a:bodyPr>
          <a:lstStyle/>
          <a:p>
            <a:r>
              <a:rPr lang="en-US" sz="2800" b="1" dirty="0">
                <a:solidFill>
                  <a:srgbClr val="FF0000"/>
                </a:solidFill>
                <a:latin typeface="Times New Roman" panose="02020603050405020304" pitchFamily="18" charset="0"/>
                <a:cs typeface="Times New Roman" panose="02020603050405020304" pitchFamily="18" charset="0"/>
              </a:rPr>
              <a:t>II. </a:t>
            </a:r>
            <a:r>
              <a:rPr lang="en-US" sz="2800" b="1" dirty="0" err="1">
                <a:solidFill>
                  <a:srgbClr val="FF0000"/>
                </a:solidFill>
                <a:latin typeface="Times New Roman" panose="02020603050405020304" pitchFamily="18" charset="0"/>
                <a:cs typeface="Times New Roman" panose="02020603050405020304" pitchFamily="18" charset="0"/>
              </a:rPr>
              <a:t>Độ</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cao</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và</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tần</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số</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của</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sóng</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âm</a:t>
            </a:r>
            <a:r>
              <a:rPr lang="en-US" sz="2800" b="1" dirty="0">
                <a:solidFill>
                  <a:srgbClr val="FF0000"/>
                </a:solidFill>
                <a:latin typeface="Times New Roman" panose="02020603050405020304" pitchFamily="18" charset="0"/>
                <a:cs typeface="Times New Roman" panose="02020603050405020304" pitchFamily="18" charset="0"/>
              </a:rPr>
              <a:t>:</a:t>
            </a:r>
          </a:p>
          <a:p>
            <a:r>
              <a:rPr lang="en-US" sz="2800" b="1" dirty="0">
                <a:latin typeface="Times New Roman" panose="02020603050405020304" pitchFamily="18" charset="0"/>
                <a:cs typeface="Times New Roman" panose="02020603050405020304" pitchFamily="18" charset="0"/>
              </a:rPr>
              <a:t>1. </a:t>
            </a:r>
            <a:r>
              <a:rPr lang="en-US" sz="2800" b="1" dirty="0" err="1">
                <a:latin typeface="Times New Roman" panose="02020603050405020304" pitchFamily="18" charset="0"/>
                <a:cs typeface="Times New Roman" panose="02020603050405020304" pitchFamily="18" charset="0"/>
              </a:rPr>
              <a:t>Tần</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số</a:t>
            </a:r>
            <a:endParaRPr lang="en-US" sz="2800" b="1" dirty="0">
              <a:latin typeface="Times New Roman" panose="02020603050405020304" pitchFamily="18" charset="0"/>
              <a:cs typeface="Times New Roman" panose="02020603050405020304" pitchFamily="18" charset="0"/>
            </a:endParaRPr>
          </a:p>
        </p:txBody>
      </p:sp>
      <p:sp>
        <p:nvSpPr>
          <p:cNvPr id="12" name="Rectangle 11">
            <a:extLst>
              <a:ext uri="{FF2B5EF4-FFF2-40B4-BE49-F238E27FC236}">
                <a16:creationId xmlns:a16="http://schemas.microsoft.com/office/drawing/2014/main" id="{2CA0AA12-0EE2-FCE8-A8A8-5FEE37ECFE04}"/>
              </a:ext>
            </a:extLst>
          </p:cNvPr>
          <p:cNvSpPr/>
          <p:nvPr/>
        </p:nvSpPr>
        <p:spPr>
          <a:xfrm>
            <a:off x="159027" y="79753"/>
            <a:ext cx="11820938" cy="707886"/>
          </a:xfrm>
          <a:prstGeom prst="rect">
            <a:avLst/>
          </a:prstGeom>
          <a:solidFill>
            <a:srgbClr val="FFFF00"/>
          </a:solidFill>
        </p:spPr>
        <p:txBody>
          <a:bodyPr wrap="square" lIns="91440" tIns="45720" rIns="91440" bIns="45720">
            <a:spAutoFit/>
            <a:scene3d>
              <a:camera prst="orthographicFront"/>
              <a:lightRig rig="harsh" dir="t"/>
            </a:scene3d>
            <a:sp3d extrusionH="57150" prstMaterial="matte">
              <a:bevelT w="63500" h="12700" prst="angle"/>
              <a:contourClr>
                <a:schemeClr val="bg1">
                  <a:lumMod val="65000"/>
                </a:schemeClr>
              </a:contourClr>
            </a:sp3d>
          </a:bodyPr>
          <a:lstStyle/>
          <a:p>
            <a:pPr algn="ctr"/>
            <a:r>
              <a:rPr lang="en-US" sz="4000" b="1" dirty="0" err="1">
                <a:solidFill>
                  <a:schemeClr val="accent1">
                    <a:lumMod val="75000"/>
                  </a:schemeClr>
                </a:solidFill>
                <a:latin typeface="Times New Roman" panose="02020603050405020304" pitchFamily="18" charset="0"/>
                <a:cs typeface="Times New Roman" panose="02020603050405020304" pitchFamily="18" charset="0"/>
              </a:rPr>
              <a:t>Bài</a:t>
            </a:r>
            <a:r>
              <a:rPr lang="en-US" sz="4000" b="1" dirty="0">
                <a:solidFill>
                  <a:schemeClr val="accent1">
                    <a:lumMod val="75000"/>
                  </a:schemeClr>
                </a:solidFill>
                <a:latin typeface="Times New Roman" panose="02020603050405020304" pitchFamily="18" charset="0"/>
                <a:cs typeface="Times New Roman" panose="02020603050405020304" pitchFamily="18" charset="0"/>
              </a:rPr>
              <a:t> 13: ĐỘ TO VÀ ĐỘ CAO CỦA ÂM</a:t>
            </a:r>
          </a:p>
        </p:txBody>
      </p:sp>
      <p:sp>
        <p:nvSpPr>
          <p:cNvPr id="3" name="TextBox 2">
            <a:extLst>
              <a:ext uri="{FF2B5EF4-FFF2-40B4-BE49-F238E27FC236}">
                <a16:creationId xmlns:a16="http://schemas.microsoft.com/office/drawing/2014/main" id="{5F642655-8279-9B33-8735-F041E3E0BFAA}"/>
              </a:ext>
            </a:extLst>
          </p:cNvPr>
          <p:cNvSpPr txBox="1"/>
          <p:nvPr/>
        </p:nvSpPr>
        <p:spPr>
          <a:xfrm>
            <a:off x="516835" y="2305615"/>
            <a:ext cx="8587408" cy="1445267"/>
          </a:xfrm>
          <a:prstGeom prst="rect">
            <a:avLst/>
          </a:prstGeom>
          <a:noFill/>
        </p:spPr>
        <p:txBody>
          <a:bodyPr wrap="square" rtlCol="0">
            <a:spAutoFit/>
          </a:bodyPr>
          <a:lstStyle/>
          <a:p>
            <a:pPr marL="0" marR="0">
              <a:lnSpc>
                <a:spcPct val="107000"/>
              </a:lnSpc>
              <a:spcBef>
                <a:spcPts val="0"/>
              </a:spcBef>
              <a:spcAft>
                <a:spcPts val="0"/>
              </a:spcAft>
            </a:pP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Tần</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số</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là</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số</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dao</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động</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trong</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1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giây</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Đơn</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vị</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của</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tần</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số</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là</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héc</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(Hz)</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sz="2800" dirty="0"/>
          </a:p>
        </p:txBody>
      </p:sp>
    </p:spTree>
    <p:extLst>
      <p:ext uri="{BB962C8B-B14F-4D97-AF65-F5344CB8AC3E}">
        <p14:creationId xmlns:p14="http://schemas.microsoft.com/office/powerpoint/2010/main" val="6995559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 calcmode="lin" valueType="num">
                                      <p:cBhvr additive="base">
                                        <p:cTn id="7" dur="500" fill="hold"/>
                                        <p:tgtEl>
                                          <p:spTgt spid="19"/>
                                        </p:tgtEl>
                                        <p:attrNameLst>
                                          <p:attrName>ppt_x</p:attrName>
                                        </p:attrNameLst>
                                      </p:cBhvr>
                                      <p:tavLst>
                                        <p:tav tm="0">
                                          <p:val>
                                            <p:strVal val="#ppt_x"/>
                                          </p:val>
                                        </p:tav>
                                        <p:tav tm="100000">
                                          <p:val>
                                            <p:strVal val="#ppt_x"/>
                                          </p:val>
                                        </p:tav>
                                      </p:tavLst>
                                    </p:anim>
                                    <p:anim calcmode="lin" valueType="num">
                                      <p:cBhvr additive="base">
                                        <p:cTn id="8"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grpId="0" nodeType="click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barn(inVertical)">
                                      <p:cBhvr>
                                        <p:cTn id="13"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3"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519</TotalTime>
  <Words>1679</Words>
  <Application>Microsoft Office PowerPoint</Application>
  <PresentationFormat>Widescreen</PresentationFormat>
  <Paragraphs>211</Paragraphs>
  <Slides>33</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33</vt:i4>
      </vt:variant>
    </vt:vector>
  </HeadingPairs>
  <TitlesOfParts>
    <vt:vector size="39" baseType="lpstr">
      <vt:lpstr>Times New Roman</vt:lpstr>
      <vt:lpstr>Arial</vt:lpstr>
      <vt:lpstr>Calibri Light</vt:lpstr>
      <vt:lpstr>Calibri</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Câu 12. Hãy giải thích tại sao khi ta nói to và nói nhiều sẽ dễ bị khản tiếng, đau họng?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CHÀO MỪNG QUÝ THẦY CÔ  VÀ CÁC EM HỌC SINH</dc:title>
  <dc:creator>Phan Thi Tuyet Tho</dc:creator>
  <cp:lastModifiedBy>ADMIN</cp:lastModifiedBy>
  <cp:revision>90</cp:revision>
  <dcterms:created xsi:type="dcterms:W3CDTF">2020-11-07T13:34:00Z</dcterms:created>
  <dcterms:modified xsi:type="dcterms:W3CDTF">2024-02-18T03:21:18Z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69BEC8A4465546F8B52E58CA5318445D</vt:lpwstr>
  </property>
  <property fmtid="{D5CDD505-2E9C-101B-9397-08002B2CF9AE}" pid="3" name="KSOProductBuildVer">
    <vt:lpwstr>1033-11.2.0.10382</vt:lpwstr>
  </property>
</Properties>
</file>