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3" r:id="rId3"/>
    <p:sldMasterId id="2147483685" r:id="rId4"/>
  </p:sldMasterIdLst>
  <p:notesMasterIdLst>
    <p:notesMasterId r:id="rId39"/>
  </p:notesMasterIdLst>
  <p:sldIdLst>
    <p:sldId id="257" r:id="rId5"/>
    <p:sldId id="258" r:id="rId6"/>
    <p:sldId id="256" r:id="rId7"/>
    <p:sldId id="259" r:id="rId8"/>
    <p:sldId id="260" r:id="rId9"/>
    <p:sldId id="263" r:id="rId10"/>
    <p:sldId id="269" r:id="rId11"/>
    <p:sldId id="262" r:id="rId12"/>
    <p:sldId id="275" r:id="rId13"/>
    <p:sldId id="276" r:id="rId14"/>
    <p:sldId id="278" r:id="rId15"/>
    <p:sldId id="277" r:id="rId16"/>
    <p:sldId id="279" r:id="rId17"/>
    <p:sldId id="281" r:id="rId18"/>
    <p:sldId id="282" r:id="rId19"/>
    <p:sldId id="264" r:id="rId20"/>
    <p:sldId id="280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65" r:id="rId31"/>
    <p:sldId id="292" r:id="rId32"/>
    <p:sldId id="272" r:id="rId33"/>
    <p:sldId id="273" r:id="rId34"/>
    <p:sldId id="293" r:id="rId35"/>
    <p:sldId id="266" r:id="rId36"/>
    <p:sldId id="268" r:id="rId37"/>
    <p:sldId id="274" r:id="rId38"/>
  </p:sldIdLst>
  <p:sldSz cx="18288000" cy="10287000"/>
  <p:notesSz cx="6858000" cy="9144000"/>
  <p:embeddedFontLst>
    <p:embeddedFont>
      <p:font typeface="Calibri Light" panose="020F0302020204030204" pitchFamily="34" charset="0"/>
      <p:regular r:id="rId40"/>
      <p: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C0"/>
    <a:srgbClr val="8596E9"/>
    <a:srgbClr val="E1DE5C"/>
    <a:srgbClr val="F2EEDC"/>
    <a:srgbClr val="F6AC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4" y="1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3.fntdata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4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B1E3A-1DE5-4EE6-B8CF-04F03F344428}" type="datetimeFigureOut">
              <a:rPr lang="vi-VN" smtClean="0"/>
              <a:t>04/10/2021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B092F-050E-4A02-83D4-DB79FA870C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9123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B092F-050E-4A02-83D4-DB79FA870C05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7480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B092F-050E-4A02-83D4-DB79FA870C05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5313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B092F-050E-4A02-83D4-DB79FA870C05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6959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B092F-050E-4A02-83D4-DB79FA870C0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51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B092F-050E-4A02-83D4-DB79FA870C0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814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B092F-050E-4A02-83D4-DB79FA870C0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628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B092F-050E-4A02-83D4-DB79FA870C05}" type="slidenum">
              <a:rPr lang="vi-VN" smtClean="0"/>
              <a:t>27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886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F0E295A-5EA8-4BF6-8232-422E71E01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C547EC5C-B77A-417F-931E-62F587341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300A4C7-43CF-423F-B238-B54FD9776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8409D1C-0DF0-43A5-911B-BCB4C61D4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C6C34FD-87A0-4728-86AA-4AC3598B5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78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0F2AE8-0526-48DC-9EE5-1A43DF6D5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937AA046-1D4D-4A33-B004-F91265464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8277BAF-ADE1-4DE2-8513-8E9DD8992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923027B-ADD1-42BF-B536-E9A3F3823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327742B-93D3-4976-9862-0376A2266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58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53F994-563B-47AD-AFC6-1BF5D91E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F2AB542-798D-4974-B1AA-C6BE8D4FF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75BAB74-C581-4990-B856-769CE5020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AA888B8-D481-4726-9C8A-AFA9BC085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EBB7CD4-ADE5-4497-9062-940EF297B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26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7C4C93A-C950-4316-8E23-7BDAB6F2D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155B05C-39F0-46C5-9512-FF9FE7EDBC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39CFBDB2-D0FD-4AEF-BFD2-AF323E1F7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31E4588-957A-480F-9722-902587248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D136861-DC76-4B42-BFFE-607650205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EEA1098-EADE-4D7A-802E-75426A7C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393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62D5A9C-18A7-451E-ADD4-F6E324FF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BCE26A5-D671-477C-8C34-1F9F438C7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56386B09-0C76-4AA5-971D-F6AEA67AD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312A792-0451-4FAD-A7A2-0F73371AAB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8323C0DC-9F95-417A-871B-C8F94EF9E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BDA6A6CD-11C4-4BBB-BD53-BA5CA96D6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8F94D54A-802B-49AA-8743-CCA21E8EC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A0E11ADF-249F-447F-9414-88B0D1F3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590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351C60C-D7F6-4C5D-9DF7-3803CFDAB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2FD96C8-E77C-440D-B4D6-C521AAA9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343CE8A0-0160-4ACF-A001-B2C7DBEBF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5957E701-9994-4A4F-99D2-E0BB15A3E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334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9F97EE03-E00A-4237-8182-6162796CD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A4B9FB5F-797D-4D00-B9BA-79698C6C3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05EB369B-1FBC-42A4-8215-2886B636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155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A36A990-170B-41F1-AD62-C73442C8A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5A6838A-7EE4-4D93-B4A4-18BB5AC6A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0D64A194-925D-46B4-A325-CFDCDD3E0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703E0F1-AEBE-4471-B0E6-FB5D694B3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6407817-3F2A-4973-9050-A9586A74E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3A30813-E2F9-44B4-A3E0-46680E25E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591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7A17343-90F7-4B4D-B34B-230C90D85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5CF995B1-E429-4941-83CB-86CAE41E98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570A86E-2CC7-4B60-B847-601B8CA4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93FDC60-946E-449C-B85D-A1F3AFD34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A37A95E-836E-4618-B8C5-9207184A2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30EDF6C-FD79-4DE3-879E-7A83B1D90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9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AA9E115-DEBD-4E44-A152-12799A4D9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5779431-08A7-46D1-B776-64FB5B1E0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5CC4F94-AD43-4A75-8B34-4F7F1C588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3AB8875-6520-491B-A2EF-79F978C0A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10B51FE-46FD-46B3-8ECD-3050ACF50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300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36FE089E-B2D5-47A3-8CCD-A67DD99F9F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C5D20BA-F04A-428E-9F06-1739C789C7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A453063-97D1-49C3-80F7-B6D3AF999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25D104E-1E77-4730-9C20-486A00894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78E742-74A6-4319-A83D-1D80D6329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295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11959"/>
            <a:ext cx="16459200" cy="877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DD8269C-A9C6-4B5C-86DC-73E9FA2B22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14E3E1-70F8-45F6-99DF-103E26BE0A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C0B6B2E-E875-4D7F-81DB-7B150D088F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/>
            <a:fld id="{62F65376-C47F-432F-BF86-D77C43EFA66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959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2191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4085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1598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3203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662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15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77121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9434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9935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0738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7918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3677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7601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9932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9601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797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2412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7349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9263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5596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3532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818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98779262-68BA-4CF3-894E-F03A2302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E6A4043-A40A-4A58-A1A4-E05423B5D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E696DDA-EF69-4472-BDA4-7080A338D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6ACEE43E-7931-4C9F-9AC3-F8C5DE49706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E00D802-6C30-44AA-81CF-28B3E1716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2169D23-D47C-41CA-AB17-EABCEC770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EC778706-AC8E-4478-9E3D-FE82A0EDBBA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98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77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83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126221"/>
            <a:ext cx="18288000" cy="3207458"/>
          </a:xfrm>
          <a:prstGeom prst="rect">
            <a:avLst/>
          </a:prstGeom>
          <a:solidFill>
            <a:srgbClr val="E878AE"/>
          </a:solidFill>
        </p:spPr>
      </p:sp>
      <p:grpSp>
        <p:nvGrpSpPr>
          <p:cNvPr id="3" name="Group 3"/>
          <p:cNvGrpSpPr/>
          <p:nvPr/>
        </p:nvGrpSpPr>
        <p:grpSpPr>
          <a:xfrm>
            <a:off x="-968445" y="5079309"/>
            <a:ext cx="5378572" cy="3878632"/>
            <a:chOff x="0" y="0"/>
            <a:chExt cx="7171430" cy="5171509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7000"/>
            </a:blip>
            <a:srcRect/>
            <a:stretch>
              <a:fillRect/>
            </a:stretch>
          </p:blipFill>
          <p:spPr>
            <a:xfrm>
              <a:off x="0" y="3755151"/>
              <a:ext cx="7171430" cy="141635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r="31266"/>
            <a:stretch>
              <a:fillRect/>
            </a:stretch>
          </p:blipFill>
          <p:spPr>
            <a:xfrm>
              <a:off x="68507" y="0"/>
              <a:ext cx="6741119" cy="4891526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b="11200"/>
          <a:stretch>
            <a:fillRect/>
          </a:stretch>
        </p:blipFill>
        <p:spPr>
          <a:xfrm>
            <a:off x="2490882" y="1028700"/>
            <a:ext cx="13306236" cy="9304979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4974174" y="4031628"/>
            <a:ext cx="3069811" cy="5383006"/>
            <a:chOff x="0" y="0"/>
            <a:chExt cx="4093081" cy="7177341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alphaModFix amt="52000"/>
            </a:blip>
            <a:srcRect/>
            <a:stretch>
              <a:fillRect/>
            </a:stretch>
          </p:blipFill>
          <p:spPr>
            <a:xfrm>
              <a:off x="0" y="6368958"/>
              <a:ext cx="4093081" cy="808383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269011" y="0"/>
              <a:ext cx="3555058" cy="6836650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4515796" y="2628900"/>
            <a:ext cx="9256407" cy="36366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BUỔI HỌC HÔM NAY!</a:t>
            </a:r>
            <a:endParaRPr lang="en-US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/>
          <p:nvPr/>
        </p:nvSpPr>
        <p:spPr>
          <a:xfrm>
            <a:off x="24714" y="8509162"/>
            <a:ext cx="18288000" cy="177783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sp>
      <p:pic>
        <p:nvPicPr>
          <p:cNvPr id="9" name="Pictur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3400" y="8343900"/>
            <a:ext cx="3444029" cy="1717709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690805" y="8029319"/>
            <a:ext cx="1350090" cy="1744866"/>
          </a:xfrm>
          <a:prstGeom prst="rect">
            <a:avLst/>
          </a:prstGeom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740751">
            <a:off x="16103664" y="7929854"/>
            <a:ext cx="1968401" cy="19437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7226" y="208165"/>
            <a:ext cx="11846337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smtClean="0">
                <a:solidFill>
                  <a:schemeClr val="bg1"/>
                </a:solidFill>
              </a:rPr>
              <a:t>2. CỘNG </a:t>
            </a:r>
            <a:r>
              <a:rPr lang="en-US" sz="4800" b="1" dirty="0">
                <a:solidFill>
                  <a:schemeClr val="bg1"/>
                </a:solidFill>
              </a:rPr>
              <a:t>HAI SỐ NGUYÊN </a:t>
            </a:r>
            <a:r>
              <a:rPr lang="en-US" sz="4800" b="1" dirty="0" smtClean="0">
                <a:solidFill>
                  <a:schemeClr val="bg1"/>
                </a:solidFill>
              </a:rPr>
              <a:t>KHÁC </a:t>
            </a:r>
            <a:r>
              <a:rPr lang="en-US" sz="4800" b="1" dirty="0">
                <a:solidFill>
                  <a:schemeClr val="bg1"/>
                </a:solidFill>
              </a:rPr>
              <a:t>DẤU</a:t>
            </a:r>
            <a:endParaRPr lang="vi-VN" sz="4800" b="1" dirty="0">
              <a:solidFill>
                <a:schemeClr val="bg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239843" y="1254899"/>
            <a:ext cx="14814907" cy="3750950"/>
            <a:chOff x="1676399" y="5760487"/>
            <a:chExt cx="14814907" cy="3750950"/>
          </a:xfrm>
        </p:grpSpPr>
        <p:grpSp>
          <p:nvGrpSpPr>
            <p:cNvPr id="13" name="Group 2"/>
            <p:cNvGrpSpPr/>
            <p:nvPr/>
          </p:nvGrpSpPr>
          <p:grpSpPr>
            <a:xfrm>
              <a:off x="1676399" y="5783789"/>
              <a:ext cx="14814907" cy="3727648"/>
              <a:chOff x="-78689" y="3289991"/>
              <a:chExt cx="2063458" cy="2708373"/>
            </a:xfrm>
            <a:solidFill>
              <a:schemeClr val="accent5">
                <a:lumMod val="40000"/>
                <a:lumOff val="60000"/>
              </a:schemeClr>
            </a:solidFill>
          </p:grpSpPr>
          <p:sp>
            <p:nvSpPr>
              <p:cNvPr id="14" name="Freeform 3"/>
              <p:cNvSpPr/>
              <p:nvPr/>
            </p:nvSpPr>
            <p:spPr>
              <a:xfrm>
                <a:off x="-78689" y="3289991"/>
                <a:ext cx="2063458" cy="2708373"/>
              </a:xfrm>
              <a:custGeom>
                <a:avLst/>
                <a:gdLst/>
                <a:ahLst/>
                <a:cxnLst/>
                <a:rect l="l" t="t" r="r" b="b"/>
                <a:pathLst>
                  <a:path w="2063458" h="2203873">
                    <a:moveTo>
                      <a:pt x="0" y="0"/>
                    </a:moveTo>
                    <a:lnTo>
                      <a:pt x="2063458" y="0"/>
                    </a:lnTo>
                    <a:lnTo>
                      <a:pt x="2063458" y="2203873"/>
                    </a:lnTo>
                    <a:lnTo>
                      <a:pt x="0" y="2203873"/>
                    </a:lnTo>
                    <a:close/>
                  </a:path>
                </a:pathLst>
              </a:custGeom>
              <a:grpFill/>
            </p:spPr>
          </p:sp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76400" y="5760487"/>
              <a:ext cx="1127483" cy="1079708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2767094" y="1310265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Hai </a:t>
            </a:r>
            <a:r>
              <a:rPr lang="en-US" sz="4000" b="1" dirty="0" err="1" smtClean="0"/>
              <a:t>số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đối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nhau</a:t>
            </a:r>
            <a:r>
              <a:rPr lang="en-US" sz="4000" b="1" dirty="0" smtClean="0"/>
              <a:t>:</a:t>
            </a:r>
            <a:endParaRPr lang="vi-VN" sz="4000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2255414" y="2354244"/>
            <a:ext cx="136632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/>
              <a:t>Trên</a:t>
            </a:r>
            <a:r>
              <a:rPr lang="en-US" sz="4000" dirty="0" smtClean="0"/>
              <a:t> </a:t>
            </a:r>
            <a:r>
              <a:rPr lang="en-US" sz="4000" dirty="0" err="1" smtClean="0"/>
              <a:t>trục</a:t>
            </a:r>
            <a:r>
              <a:rPr lang="en-US" sz="4000" dirty="0" smtClean="0"/>
              <a:t> </a:t>
            </a:r>
            <a:r>
              <a:rPr lang="en-US" sz="4000" dirty="0" err="1" smtClean="0"/>
              <a:t>số</a:t>
            </a:r>
            <a:r>
              <a:rPr lang="en-US" sz="4000" dirty="0" smtClean="0"/>
              <a:t> (H.3.13), </a:t>
            </a:r>
            <a:r>
              <a:rPr lang="en-US" sz="4000" dirty="0" err="1" smtClean="0"/>
              <a:t>hai</a:t>
            </a:r>
            <a:r>
              <a:rPr lang="en-US" sz="4000" dirty="0" smtClean="0"/>
              <a:t> </a:t>
            </a:r>
            <a:r>
              <a:rPr lang="en-US" sz="4000" dirty="0" err="1" smtClean="0"/>
              <a:t>điểm</a:t>
            </a:r>
            <a:r>
              <a:rPr lang="en-US" sz="4000" dirty="0" smtClean="0"/>
              <a:t> 3 </a:t>
            </a:r>
            <a:r>
              <a:rPr lang="en-US" sz="4000" dirty="0" err="1" smtClean="0"/>
              <a:t>và</a:t>
            </a:r>
            <a:r>
              <a:rPr lang="en-US" sz="4000" dirty="0" smtClean="0"/>
              <a:t> -3 </a:t>
            </a:r>
            <a:r>
              <a:rPr lang="en-US" sz="4000" dirty="0" err="1" smtClean="0"/>
              <a:t>có</a:t>
            </a:r>
            <a:r>
              <a:rPr lang="en-US" sz="4000" dirty="0" smtClean="0"/>
              <a:t> </a:t>
            </a:r>
            <a:r>
              <a:rPr lang="en-US" sz="4000" dirty="0" err="1" smtClean="0"/>
              <a:t>cùng</a:t>
            </a:r>
            <a:r>
              <a:rPr lang="en-US" sz="4000" dirty="0" smtClean="0"/>
              <a:t> </a:t>
            </a:r>
            <a:r>
              <a:rPr lang="en-US" sz="4000" dirty="0" err="1" smtClean="0"/>
              <a:t>khoảng</a:t>
            </a:r>
            <a:r>
              <a:rPr lang="en-US" sz="4000" dirty="0" smtClean="0"/>
              <a:t> </a:t>
            </a:r>
            <a:r>
              <a:rPr lang="en-US" sz="4000" dirty="0" err="1" smtClean="0"/>
              <a:t>cách</a:t>
            </a:r>
            <a:r>
              <a:rPr lang="en-US" sz="4000" dirty="0" smtClean="0"/>
              <a:t> </a:t>
            </a:r>
            <a:r>
              <a:rPr lang="en-US" sz="4000" dirty="0" err="1" smtClean="0"/>
              <a:t>đến</a:t>
            </a:r>
            <a:r>
              <a:rPr lang="en-US" sz="4000" dirty="0" smtClean="0"/>
              <a:t> O. Ta </a:t>
            </a:r>
            <a:r>
              <a:rPr lang="en-US" sz="4000" dirty="0" err="1" smtClean="0"/>
              <a:t>gọi</a:t>
            </a:r>
            <a:r>
              <a:rPr lang="en-US" sz="4000" dirty="0" smtClean="0"/>
              <a:t> 3 </a:t>
            </a:r>
            <a:r>
              <a:rPr lang="en-US" sz="4000" dirty="0" err="1" smtClean="0"/>
              <a:t>và</a:t>
            </a:r>
            <a:r>
              <a:rPr lang="en-US" sz="4000" dirty="0" smtClean="0"/>
              <a:t> -3 </a:t>
            </a:r>
            <a:r>
              <a:rPr lang="en-US" sz="4000" dirty="0" err="1" smtClean="0"/>
              <a:t>là</a:t>
            </a:r>
            <a:r>
              <a:rPr lang="en-US" sz="4000" dirty="0" smtClean="0"/>
              <a:t> </a:t>
            </a:r>
            <a:r>
              <a:rPr lang="en-US" sz="4000" dirty="0" err="1" smtClean="0"/>
              <a:t>hai</a:t>
            </a:r>
            <a:r>
              <a:rPr lang="en-US" sz="4000" dirty="0" smtClean="0"/>
              <a:t> </a:t>
            </a:r>
            <a:r>
              <a:rPr lang="en-US" sz="4000" dirty="0" err="1" smtClean="0"/>
              <a:t>số</a:t>
            </a:r>
            <a:r>
              <a:rPr lang="en-US" sz="4000" dirty="0" smtClean="0"/>
              <a:t> </a:t>
            </a:r>
            <a:r>
              <a:rPr lang="en-US" sz="4000" dirty="0" err="1" smtClean="0"/>
              <a:t>đối</a:t>
            </a:r>
            <a:r>
              <a:rPr lang="en-US" sz="4000" dirty="0" smtClean="0"/>
              <a:t> </a:t>
            </a:r>
            <a:r>
              <a:rPr lang="en-US" sz="4000" dirty="0" err="1" smtClean="0"/>
              <a:t>nhau</a:t>
            </a:r>
            <a:r>
              <a:rPr lang="en-US" sz="4000" dirty="0" smtClean="0"/>
              <a:t> (-3 </a:t>
            </a:r>
            <a:r>
              <a:rPr lang="en-US" sz="4000" dirty="0" err="1" smtClean="0"/>
              <a:t>là</a:t>
            </a:r>
            <a:r>
              <a:rPr lang="en-US" sz="4000" dirty="0" smtClean="0"/>
              <a:t> </a:t>
            </a:r>
            <a:r>
              <a:rPr lang="en-US" sz="4000" dirty="0" err="1" smtClean="0"/>
              <a:t>số</a:t>
            </a:r>
            <a:r>
              <a:rPr lang="en-US" sz="4000" dirty="0" smtClean="0"/>
              <a:t> </a:t>
            </a:r>
            <a:r>
              <a:rPr lang="en-US" sz="4000" dirty="0" err="1" smtClean="0"/>
              <a:t>đối</a:t>
            </a:r>
            <a:r>
              <a:rPr lang="en-US" sz="4000" dirty="0" smtClean="0"/>
              <a:t> </a:t>
            </a:r>
            <a:r>
              <a:rPr lang="en-US" sz="4000" dirty="0" err="1" smtClean="0"/>
              <a:t>của</a:t>
            </a:r>
            <a:r>
              <a:rPr lang="en-US" sz="4000" dirty="0" smtClean="0"/>
              <a:t> 3 </a:t>
            </a:r>
            <a:r>
              <a:rPr lang="en-US" sz="4000" dirty="0" err="1" smtClean="0"/>
              <a:t>và</a:t>
            </a:r>
            <a:r>
              <a:rPr lang="en-US" sz="4000" dirty="0" smtClean="0"/>
              <a:t> 3 </a:t>
            </a:r>
            <a:r>
              <a:rPr lang="en-US" sz="4000" dirty="0" err="1" smtClean="0"/>
              <a:t>là</a:t>
            </a:r>
            <a:r>
              <a:rPr lang="en-US" sz="4000" dirty="0" smtClean="0"/>
              <a:t> </a:t>
            </a:r>
            <a:r>
              <a:rPr lang="en-US" sz="4000" dirty="0" err="1" smtClean="0"/>
              <a:t>số</a:t>
            </a:r>
            <a:r>
              <a:rPr lang="en-US" sz="4000" dirty="0" smtClean="0"/>
              <a:t> </a:t>
            </a:r>
            <a:r>
              <a:rPr lang="en-US" sz="4000" dirty="0" err="1" smtClean="0"/>
              <a:t>đối</a:t>
            </a:r>
            <a:r>
              <a:rPr lang="en-US" sz="4000" dirty="0" smtClean="0"/>
              <a:t> </a:t>
            </a:r>
            <a:r>
              <a:rPr lang="en-US" sz="4000" dirty="0" err="1" smtClean="0"/>
              <a:t>của</a:t>
            </a:r>
            <a:r>
              <a:rPr lang="en-US" sz="4000" dirty="0" smtClean="0"/>
              <a:t> -3). </a:t>
            </a:r>
            <a:r>
              <a:rPr lang="en-US" sz="4000" dirty="0" err="1" smtClean="0"/>
              <a:t>Tương</a:t>
            </a:r>
            <a:r>
              <a:rPr lang="en-US" sz="4000" dirty="0" smtClean="0"/>
              <a:t> </a:t>
            </a:r>
            <a:r>
              <a:rPr lang="en-US" sz="4000" dirty="0" err="1" smtClean="0"/>
              <a:t>tự</a:t>
            </a:r>
            <a:r>
              <a:rPr lang="en-US" sz="4000" dirty="0" smtClean="0"/>
              <a:t> 1 </a:t>
            </a:r>
            <a:r>
              <a:rPr lang="en-US" sz="4000" dirty="0" err="1" smtClean="0"/>
              <a:t>và</a:t>
            </a:r>
            <a:r>
              <a:rPr lang="en-US" sz="4000" dirty="0" smtClean="0"/>
              <a:t> -1 </a:t>
            </a:r>
            <a:r>
              <a:rPr lang="en-US" sz="4000" dirty="0" err="1" smtClean="0"/>
              <a:t>cũng</a:t>
            </a:r>
            <a:r>
              <a:rPr lang="en-US" sz="4000" dirty="0" smtClean="0"/>
              <a:t> </a:t>
            </a:r>
            <a:r>
              <a:rPr lang="en-US" sz="4000" dirty="0" err="1" smtClean="0"/>
              <a:t>là</a:t>
            </a:r>
            <a:r>
              <a:rPr lang="en-US" sz="4000" dirty="0" smtClean="0"/>
              <a:t> </a:t>
            </a:r>
            <a:r>
              <a:rPr lang="en-US" sz="4000" dirty="0" err="1" smtClean="0"/>
              <a:t>hai</a:t>
            </a:r>
            <a:r>
              <a:rPr lang="en-US" sz="4000" dirty="0" smtClean="0"/>
              <a:t> </a:t>
            </a:r>
            <a:r>
              <a:rPr lang="en-US" sz="4000" dirty="0" err="1" smtClean="0"/>
              <a:t>số</a:t>
            </a:r>
            <a:r>
              <a:rPr lang="en-US" sz="4000" dirty="0" smtClean="0"/>
              <a:t> </a:t>
            </a:r>
            <a:r>
              <a:rPr lang="en-US" sz="4000" dirty="0" err="1" smtClean="0"/>
              <a:t>đối</a:t>
            </a:r>
            <a:r>
              <a:rPr lang="en-US" sz="4000" dirty="0" smtClean="0"/>
              <a:t> </a:t>
            </a:r>
            <a:r>
              <a:rPr lang="en-US" sz="4000" dirty="0" err="1" smtClean="0"/>
              <a:t>nhau</a:t>
            </a:r>
            <a:r>
              <a:rPr lang="en-US" sz="4000" dirty="0" smtClean="0"/>
              <a:t>.</a:t>
            </a:r>
            <a:endParaRPr lang="vi-VN" sz="4000" dirty="0" smtClean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5871" y="5580346"/>
            <a:ext cx="7562850" cy="238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05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701670"/>
            <a:ext cx="18288000" cy="177783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3357" y="6764260"/>
            <a:ext cx="2970339" cy="358953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alphaModFix amt="47000"/>
          </a:blip>
          <a:srcRect/>
          <a:stretch>
            <a:fillRect/>
          </a:stretch>
        </p:blipFill>
        <p:spPr>
          <a:xfrm>
            <a:off x="3712934" y="9549759"/>
            <a:ext cx="3069811" cy="6062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 l="69421"/>
          <a:stretch>
            <a:fillRect/>
          </a:stretch>
        </p:blipFill>
        <p:spPr>
          <a:xfrm>
            <a:off x="15857344" y="6985689"/>
            <a:ext cx="1929212" cy="314667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34701" y="134902"/>
            <a:ext cx="16534099" cy="1428682"/>
            <a:chOff x="534701" y="134902"/>
            <a:chExt cx="16534099" cy="142868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34701" y="134902"/>
              <a:ext cx="1323825" cy="1428682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133600" y="495300"/>
              <a:ext cx="14935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err="1" smtClean="0"/>
                <a:t>Tìm</a:t>
              </a:r>
              <a:r>
                <a:rPr lang="en-US" sz="4800" dirty="0" smtClean="0"/>
                <a:t> </a:t>
              </a:r>
              <a:r>
                <a:rPr lang="en-US" sz="4800" dirty="0" err="1" smtClean="0"/>
                <a:t>số</a:t>
              </a:r>
              <a:r>
                <a:rPr lang="en-US" sz="4800" dirty="0" smtClean="0"/>
                <a:t> </a:t>
              </a:r>
              <a:r>
                <a:rPr lang="en-US" sz="4800" dirty="0" err="1" smtClean="0"/>
                <a:t>đối</a:t>
              </a:r>
              <a:r>
                <a:rPr lang="en-US" sz="4800" dirty="0" smtClean="0"/>
                <a:t> </a:t>
              </a:r>
              <a:r>
                <a:rPr lang="en-US" sz="4800" dirty="0" err="1" smtClean="0"/>
                <a:t>của</a:t>
              </a:r>
              <a:r>
                <a:rPr lang="en-US" sz="4800" dirty="0" smtClean="0"/>
                <a:t> 4; -5; 9;  -11.</a:t>
              </a:r>
              <a:endParaRPr lang="vi-VN" sz="4800" dirty="0" smtClean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93137" y="2014745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 smtClean="0">
                <a:solidFill>
                  <a:srgbClr val="FF0000"/>
                </a:solidFill>
              </a:rPr>
              <a:t>Trả</a:t>
            </a:r>
            <a:r>
              <a:rPr lang="en-US" sz="4000" b="1" u="sng" dirty="0" smtClean="0">
                <a:solidFill>
                  <a:srgbClr val="FF0000"/>
                </a:solidFill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</a:rPr>
              <a:t>lời</a:t>
            </a:r>
            <a:r>
              <a:rPr lang="en-US" sz="4000" b="1" u="sng" dirty="0" smtClean="0">
                <a:solidFill>
                  <a:srgbClr val="FF0000"/>
                </a:solidFill>
              </a:rPr>
              <a:t>:</a:t>
            </a:r>
            <a:endParaRPr lang="vi-VN" sz="4000" b="1" u="sng" dirty="0" smtClean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24200" y="4035505"/>
            <a:ext cx="105918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000" b="1" dirty="0">
                <a:solidFill>
                  <a:srgbClr val="000000"/>
                </a:solidFill>
                <a:ea typeface="Calibri" panose="020F0502020204030204" pitchFamily="34" charset="0"/>
              </a:rPr>
              <a:t>Số đối của -4 là 4</a:t>
            </a:r>
            <a:endParaRPr lang="en-US" sz="4000" b="1" dirty="0">
              <a:ea typeface="Calibri" panose="020F0502020204030204" pitchFamily="34" charset="0"/>
            </a:endParaRPr>
          </a:p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000" b="1" dirty="0">
                <a:solidFill>
                  <a:srgbClr val="000000"/>
                </a:solidFill>
                <a:ea typeface="Calibri" panose="020F0502020204030204" pitchFamily="34" charset="0"/>
              </a:rPr>
              <a:t>Sô đối của -5 là 5</a:t>
            </a:r>
            <a:endParaRPr lang="en-US" sz="4000" b="1" dirty="0">
              <a:ea typeface="Calibri" panose="020F0502020204030204" pitchFamily="34" charset="0"/>
            </a:endParaRPr>
          </a:p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000" b="1" dirty="0">
                <a:solidFill>
                  <a:srgbClr val="000000"/>
                </a:solidFill>
                <a:ea typeface="Calibri" panose="020F0502020204030204" pitchFamily="34" charset="0"/>
              </a:rPr>
              <a:t>Số  đối của 9 là -9</a:t>
            </a:r>
            <a:endParaRPr lang="en-US" sz="4000" b="1" dirty="0">
              <a:ea typeface="Calibri" panose="020F0502020204030204" pitchFamily="34" charset="0"/>
            </a:endParaRPr>
          </a:p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000" b="1" dirty="0">
                <a:solidFill>
                  <a:srgbClr val="000000"/>
                </a:solidFill>
                <a:ea typeface="Calibri" panose="020F0502020204030204" pitchFamily="34" charset="0"/>
              </a:rPr>
              <a:t>Số đối của -11 là 11</a:t>
            </a:r>
            <a:endParaRPr lang="en-US" sz="4000" b="1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33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371600" y="2247900"/>
            <a:ext cx="15092557" cy="6291473"/>
            <a:chOff x="0" y="0"/>
            <a:chExt cx="3098961" cy="3225401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3098962" cy="3225401"/>
            </a:xfrm>
            <a:custGeom>
              <a:avLst/>
              <a:gdLst/>
              <a:ahLst/>
              <a:cxnLst/>
              <a:rect l="l" t="t" r="r" b="b"/>
              <a:pathLst>
                <a:path w="3098962" h="3225401">
                  <a:moveTo>
                    <a:pt x="2974501" y="3225401"/>
                  </a:moveTo>
                  <a:lnTo>
                    <a:pt x="124460" y="3225401"/>
                  </a:lnTo>
                  <a:cubicBezTo>
                    <a:pt x="55880" y="3225401"/>
                    <a:pt x="0" y="3169521"/>
                    <a:pt x="0" y="310094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74502" y="0"/>
                  </a:lnTo>
                  <a:cubicBezTo>
                    <a:pt x="3043082" y="0"/>
                    <a:pt x="3098962" y="55880"/>
                    <a:pt x="3098962" y="124460"/>
                  </a:cubicBezTo>
                  <a:lnTo>
                    <a:pt x="3098962" y="3100941"/>
                  </a:lnTo>
                  <a:cubicBezTo>
                    <a:pt x="3098962" y="3169521"/>
                    <a:pt x="3043082" y="3225401"/>
                    <a:pt x="2974502" y="3225401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4" name="Group 13"/>
          <p:cNvGrpSpPr/>
          <p:nvPr/>
        </p:nvGrpSpPr>
        <p:grpSpPr>
          <a:xfrm>
            <a:off x="3962400" y="3480354"/>
            <a:ext cx="10665519" cy="3826564"/>
            <a:chOff x="2740719" y="3496918"/>
            <a:chExt cx="10665519" cy="3826564"/>
          </a:xfrm>
        </p:grpSpPr>
        <p:sp>
          <p:nvSpPr>
            <p:cNvPr id="12" name="Rounded Rectangle 11"/>
            <p:cNvSpPr/>
            <p:nvPr/>
          </p:nvSpPr>
          <p:spPr>
            <a:xfrm>
              <a:off x="2740719" y="3496918"/>
              <a:ext cx="10665519" cy="382656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Muốn</a:t>
              </a:r>
              <a:r>
                <a:rPr kumimoji="0" lang="en-US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tìm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đối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một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ta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chỉ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việc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đổi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dấu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4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nó</a:t>
              </a:r>
              <a:r>
                <a:rPr kumimoji="0" lang="en-US" sz="4400" b="0" i="0" u="none" strike="noStrike" kern="1200" cap="none" spc="0" normalizeH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5519" y="3496918"/>
              <a:ext cx="609600" cy="1100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277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55" y="57150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sng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Chú</a:t>
            </a:r>
            <a:r>
              <a:rPr kumimoji="0" lang="en-US" sz="4800" b="1" i="1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ý:</a:t>
            </a:r>
            <a:endParaRPr kumimoji="0" lang="vi-VN" sz="48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2628900"/>
            <a:ext cx="16154400" cy="31700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rgbClr val="002060"/>
                </a:solidFill>
                <a:ea typeface="Calibri" panose="020F0502020204030204" pitchFamily="34" charset="0"/>
              </a:rPr>
              <a:t>1. Ta quy ước số đối của 0 là chính nó.</a:t>
            </a:r>
            <a:endParaRPr lang="en-US" sz="4000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rgbClr val="002060"/>
                </a:solidFill>
                <a:ea typeface="Calibri" panose="020F0502020204030204" pitchFamily="34" charset="0"/>
              </a:rPr>
              <a:t>2. Tổng của hai số </a:t>
            </a:r>
            <a:r>
              <a:rPr lang="nl-NL" sz="4000" dirty="0" smtClean="0">
                <a:solidFill>
                  <a:srgbClr val="002060"/>
                </a:solidFill>
                <a:ea typeface="Calibri" panose="020F0502020204030204" pitchFamily="34" charset="0"/>
              </a:rPr>
              <a:t>đối luôn </a:t>
            </a:r>
            <a:r>
              <a:rPr lang="nl-NL" sz="4000" dirty="0">
                <a:solidFill>
                  <a:srgbClr val="002060"/>
                </a:solidFill>
                <a:ea typeface="Calibri" panose="020F0502020204030204" pitchFamily="34" charset="0"/>
              </a:rPr>
              <a:t>bằng 0</a:t>
            </a:r>
            <a:endParaRPr lang="en-US" sz="4000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rgbClr val="002060"/>
                </a:solidFill>
                <a:ea typeface="Calibri" panose="020F0502020204030204" pitchFamily="34" charset="0"/>
              </a:rPr>
              <a:t>3. Số đối của số nguyên a là –a. Số đối của –a là - (-a) = a</a:t>
            </a:r>
            <a:endParaRPr lang="en-US" sz="4000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7048500"/>
            <a:ext cx="14782800" cy="1609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000" dirty="0" smtClean="0"/>
              <a:t>VD: + Ta </a:t>
            </a:r>
            <a:r>
              <a:rPr lang="en-US" sz="4000" dirty="0" err="1" smtClean="0"/>
              <a:t>thấy</a:t>
            </a:r>
            <a:r>
              <a:rPr lang="en-US" sz="4000" dirty="0" smtClean="0"/>
              <a:t> (-9) + 9 = 0 </a:t>
            </a:r>
          </a:p>
          <a:p>
            <a:pPr>
              <a:lnSpc>
                <a:spcPct val="130000"/>
              </a:lnSpc>
            </a:pPr>
            <a:r>
              <a:rPr lang="en-US" sz="4000" dirty="0"/>
              <a:t>	</a:t>
            </a:r>
            <a:r>
              <a:rPr lang="en-US" sz="4000" dirty="0" smtClean="0"/>
              <a:t>+ </a:t>
            </a:r>
            <a:r>
              <a:rPr lang="en-US" sz="4000" dirty="0" err="1" smtClean="0"/>
              <a:t>Số</a:t>
            </a:r>
            <a:r>
              <a:rPr lang="en-US" sz="4000" dirty="0" smtClean="0"/>
              <a:t> </a:t>
            </a:r>
            <a:r>
              <a:rPr lang="en-US" sz="4000" dirty="0" err="1" smtClean="0"/>
              <a:t>đối</a:t>
            </a:r>
            <a:r>
              <a:rPr lang="en-US" sz="4000" dirty="0" smtClean="0"/>
              <a:t> </a:t>
            </a:r>
            <a:r>
              <a:rPr lang="en-US" sz="4000" dirty="0" err="1" smtClean="0"/>
              <a:t>của</a:t>
            </a:r>
            <a:r>
              <a:rPr lang="en-US" sz="4000" dirty="0" smtClean="0"/>
              <a:t> -9 </a:t>
            </a:r>
            <a:r>
              <a:rPr lang="en-US" sz="4000" dirty="0" err="1" smtClean="0"/>
              <a:t>là</a:t>
            </a:r>
            <a:r>
              <a:rPr lang="en-US" sz="4000" dirty="0" smtClean="0"/>
              <a:t> – (-9) = 9</a:t>
            </a:r>
            <a:endParaRPr lang="vi-VN" sz="4000" dirty="0" smtClean="0"/>
          </a:p>
        </p:txBody>
      </p:sp>
    </p:spTree>
    <p:extLst>
      <p:ext uri="{BB962C8B-B14F-4D97-AF65-F5344CB8AC3E}">
        <p14:creationId xmlns:p14="http://schemas.microsoft.com/office/powerpoint/2010/main" val="395085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 animBg="1"/>
      <p:bldP spid="4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807309" y="168106"/>
            <a:ext cx="17449800" cy="2079794"/>
            <a:chOff x="0" y="1"/>
            <a:chExt cx="3181413" cy="1749105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0" y="1"/>
              <a:ext cx="3181413" cy="1749105"/>
            </a:xfrm>
            <a:custGeom>
              <a:avLst/>
              <a:gdLst/>
              <a:ahLst/>
              <a:cxnLst/>
              <a:rect l="l" t="t" r="r" b="b"/>
              <a:pathLst>
                <a:path w="3098962" h="3225401">
                  <a:moveTo>
                    <a:pt x="2974501" y="3225401"/>
                  </a:moveTo>
                  <a:lnTo>
                    <a:pt x="124460" y="3225401"/>
                  </a:lnTo>
                  <a:cubicBezTo>
                    <a:pt x="55880" y="3225401"/>
                    <a:pt x="0" y="3169521"/>
                    <a:pt x="0" y="310094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74502" y="0"/>
                  </a:lnTo>
                  <a:cubicBezTo>
                    <a:pt x="3043082" y="0"/>
                    <a:pt x="3098962" y="55880"/>
                    <a:pt x="3098962" y="124460"/>
                  </a:cubicBezTo>
                  <a:lnTo>
                    <a:pt x="3098962" y="3100941"/>
                  </a:lnTo>
                  <a:cubicBezTo>
                    <a:pt x="3098962" y="3169521"/>
                    <a:pt x="3043082" y="3225401"/>
                    <a:pt x="2974502" y="3225401"/>
                  </a:cubicBezTo>
                  <a:close/>
                </a:path>
              </a:pathLst>
            </a:custGeom>
            <a:solidFill>
              <a:srgbClr val="F2F2C0"/>
            </a:solidFill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Luyện</a:t>
              </a:r>
              <a:r>
                <a:rPr kumimoji="0" lang="en-US" sz="4400" b="1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tập</a:t>
              </a:r>
              <a:r>
                <a:rPr kumimoji="0" lang="en-US" sz="4400" b="1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2: </a:t>
              </a:r>
              <a:r>
                <a:rPr kumimoji="0" lang="en-US" sz="44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Tìm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số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đối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của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mỗi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số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5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và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-2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rồi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biểu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diễn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chúng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trên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một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trục</a:t>
              </a:r>
              <a:r>
                <a:rPr kumimoji="0" lang="en-US" sz="4400" b="1" i="0" u="sng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400" b="1" i="0" u="sng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số</a:t>
              </a:r>
              <a:endParaRPr kumimoji="0" lang="en-US" sz="44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8001000" y="2353612"/>
            <a:ext cx="1714002" cy="1063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48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AutoShape 2"/>
          <p:cNvSpPr/>
          <p:nvPr/>
        </p:nvSpPr>
        <p:spPr>
          <a:xfrm>
            <a:off x="24714" y="8509162"/>
            <a:ext cx="18288000" cy="177783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863015" y="8566379"/>
            <a:ext cx="1350090" cy="1744866"/>
          </a:xfrm>
          <a:prstGeom prst="rect">
            <a:avLst/>
          </a:prstGeom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740751">
            <a:off x="16103664" y="7929854"/>
            <a:ext cx="1968401" cy="194379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71561" y="3834367"/>
            <a:ext cx="9144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nl-NL" sz="4400" dirty="0"/>
              <a:t>Số đối của 5 là -5</a:t>
            </a:r>
            <a:endParaRPr lang="en-US" sz="4400" dirty="0"/>
          </a:p>
          <a:p>
            <a:pPr>
              <a:lnSpc>
                <a:spcPct val="150000"/>
              </a:lnSpc>
            </a:pPr>
            <a:r>
              <a:rPr lang="nl-NL" sz="4400" dirty="0"/>
              <a:t>Số đối của -2 là 2</a:t>
            </a:r>
            <a:r>
              <a:rPr lang="nl-NL" sz="4400" dirty="0" smtClean="0"/>
              <a:t>.</a:t>
            </a:r>
            <a:endParaRPr lang="en-US" sz="4400" dirty="0"/>
          </a:p>
        </p:txBody>
      </p:sp>
      <p:sp>
        <p:nvSpPr>
          <p:cNvPr id="12" name="Line 71"/>
          <p:cNvSpPr>
            <a:spLocks noChangeShapeType="1"/>
          </p:cNvSpPr>
          <p:nvPr/>
        </p:nvSpPr>
        <p:spPr bwMode="auto">
          <a:xfrm>
            <a:off x="2871893" y="6292672"/>
            <a:ext cx="1289304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Line 72"/>
          <p:cNvSpPr>
            <a:spLocks noChangeShapeType="1"/>
          </p:cNvSpPr>
          <p:nvPr/>
        </p:nvSpPr>
        <p:spPr bwMode="auto">
          <a:xfrm>
            <a:off x="8242292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73"/>
          <p:cNvSpPr>
            <a:spLocks noChangeShapeType="1"/>
          </p:cNvSpPr>
          <p:nvPr/>
        </p:nvSpPr>
        <p:spPr bwMode="auto">
          <a:xfrm>
            <a:off x="9217968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e 74"/>
          <p:cNvSpPr>
            <a:spLocks noChangeShapeType="1"/>
          </p:cNvSpPr>
          <p:nvPr/>
        </p:nvSpPr>
        <p:spPr bwMode="auto">
          <a:xfrm>
            <a:off x="10193644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Line 75"/>
          <p:cNvSpPr>
            <a:spLocks noChangeShapeType="1"/>
          </p:cNvSpPr>
          <p:nvPr/>
        </p:nvSpPr>
        <p:spPr bwMode="auto">
          <a:xfrm>
            <a:off x="11169320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 76"/>
          <p:cNvSpPr>
            <a:spLocks noChangeShapeType="1"/>
          </p:cNvSpPr>
          <p:nvPr/>
        </p:nvSpPr>
        <p:spPr bwMode="auto">
          <a:xfrm>
            <a:off x="12144996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77"/>
          <p:cNvSpPr>
            <a:spLocks noChangeShapeType="1"/>
          </p:cNvSpPr>
          <p:nvPr/>
        </p:nvSpPr>
        <p:spPr bwMode="auto">
          <a:xfrm>
            <a:off x="13120672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78"/>
          <p:cNvSpPr>
            <a:spLocks noChangeShapeType="1"/>
          </p:cNvSpPr>
          <p:nvPr/>
        </p:nvSpPr>
        <p:spPr bwMode="auto">
          <a:xfrm>
            <a:off x="14096348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79"/>
          <p:cNvSpPr>
            <a:spLocks noChangeShapeType="1"/>
          </p:cNvSpPr>
          <p:nvPr/>
        </p:nvSpPr>
        <p:spPr bwMode="auto">
          <a:xfrm>
            <a:off x="15072024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100"/>
          <p:cNvSpPr>
            <a:spLocks noChangeShapeType="1"/>
          </p:cNvSpPr>
          <p:nvPr/>
        </p:nvSpPr>
        <p:spPr bwMode="auto">
          <a:xfrm>
            <a:off x="7266616" y="613812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101"/>
          <p:cNvSpPr>
            <a:spLocks noChangeShapeType="1"/>
          </p:cNvSpPr>
          <p:nvPr/>
        </p:nvSpPr>
        <p:spPr bwMode="auto">
          <a:xfrm>
            <a:off x="6290938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Line 102"/>
          <p:cNvSpPr>
            <a:spLocks noChangeShapeType="1"/>
          </p:cNvSpPr>
          <p:nvPr/>
        </p:nvSpPr>
        <p:spPr bwMode="auto">
          <a:xfrm>
            <a:off x="5315262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103"/>
          <p:cNvSpPr>
            <a:spLocks noChangeShapeType="1"/>
          </p:cNvSpPr>
          <p:nvPr/>
        </p:nvSpPr>
        <p:spPr bwMode="auto">
          <a:xfrm>
            <a:off x="4339586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104"/>
          <p:cNvSpPr>
            <a:spLocks noChangeShapeType="1"/>
          </p:cNvSpPr>
          <p:nvPr/>
        </p:nvSpPr>
        <p:spPr bwMode="auto">
          <a:xfrm>
            <a:off x="3363910" y="6119076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132"/>
          <p:cNvSpPr txBox="1">
            <a:spLocks noChangeArrowheads="1"/>
          </p:cNvSpPr>
          <p:nvPr/>
        </p:nvSpPr>
        <p:spPr bwMode="auto">
          <a:xfrm>
            <a:off x="8432315" y="6447219"/>
            <a:ext cx="1533205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    </a:t>
            </a:r>
          </a:p>
        </p:txBody>
      </p:sp>
      <p:sp>
        <p:nvSpPr>
          <p:cNvPr id="29" name="Text Box 138"/>
          <p:cNvSpPr txBox="1">
            <a:spLocks noChangeArrowheads="1"/>
          </p:cNvSpPr>
          <p:nvPr/>
        </p:nvSpPr>
        <p:spPr bwMode="auto">
          <a:xfrm>
            <a:off x="13716000" y="6428169"/>
            <a:ext cx="696911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143"/>
          <p:cNvSpPr txBox="1">
            <a:spLocks noChangeArrowheads="1"/>
          </p:cNvSpPr>
          <p:nvPr/>
        </p:nvSpPr>
        <p:spPr bwMode="auto">
          <a:xfrm>
            <a:off x="3782058" y="6428169"/>
            <a:ext cx="975676" cy="145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</a:p>
        </p:txBody>
      </p:sp>
      <p:sp>
        <p:nvSpPr>
          <p:cNvPr id="33" name="Text Box 138"/>
          <p:cNvSpPr txBox="1">
            <a:spLocks noChangeArrowheads="1"/>
          </p:cNvSpPr>
          <p:nvPr/>
        </p:nvSpPr>
        <p:spPr bwMode="auto">
          <a:xfrm>
            <a:off x="10744200" y="6501149"/>
            <a:ext cx="696911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Box 143"/>
          <p:cNvSpPr txBox="1">
            <a:spLocks noChangeArrowheads="1"/>
          </p:cNvSpPr>
          <p:nvPr/>
        </p:nvSpPr>
        <p:spPr bwMode="auto">
          <a:xfrm>
            <a:off x="6778776" y="6457366"/>
            <a:ext cx="9756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42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allAtOnce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9" grpId="0"/>
      <p:bldP spid="32" grpId="0"/>
      <p:bldP spid="33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9167" y="1104900"/>
            <a:ext cx="16055375" cy="8229600"/>
            <a:chOff x="0" y="0"/>
            <a:chExt cx="5431078" cy="2783840"/>
          </a:xfrm>
          <a:solidFill>
            <a:srgbClr val="F2EEDC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431078" cy="2783840"/>
            </a:xfrm>
            <a:custGeom>
              <a:avLst/>
              <a:gdLst/>
              <a:ahLst/>
              <a:cxnLst/>
              <a:rect l="l" t="t" r="r" b="b"/>
              <a:pathLst>
                <a:path w="5431078" h="2783840">
                  <a:moveTo>
                    <a:pt x="5306618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06618" y="0"/>
                  </a:lnTo>
                  <a:cubicBezTo>
                    <a:pt x="5375197" y="0"/>
                    <a:pt x="5431078" y="55880"/>
                    <a:pt x="5431078" y="124460"/>
                  </a:cubicBezTo>
                  <a:lnTo>
                    <a:pt x="5431078" y="2659380"/>
                  </a:lnTo>
                  <a:cubicBezTo>
                    <a:pt x="5431078" y="2727960"/>
                    <a:pt x="5375197" y="2783840"/>
                    <a:pt x="5306618" y="278384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2"/>
          <p:cNvGrpSpPr/>
          <p:nvPr/>
        </p:nvGrpSpPr>
        <p:grpSpPr>
          <a:xfrm>
            <a:off x="1243803" y="2254052"/>
            <a:ext cx="14814907" cy="6394648"/>
            <a:chOff x="-137564" y="51549"/>
            <a:chExt cx="2063458" cy="4424661"/>
          </a:xfrm>
          <a:solidFill>
            <a:srgbClr val="CCFF99"/>
          </a:solidFill>
        </p:grpSpPr>
        <p:sp>
          <p:nvSpPr>
            <p:cNvPr id="27" name="Freeform 3"/>
            <p:cNvSpPr/>
            <p:nvPr/>
          </p:nvSpPr>
          <p:spPr>
            <a:xfrm>
              <a:off x="-137564" y="51549"/>
              <a:ext cx="2063458" cy="4424661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rgbClr val="F2F2C0"/>
            </a:solidFill>
          </p:spPr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03862" y="101403"/>
            <a:ext cx="2247900" cy="2152650"/>
          </a:xfrm>
          <a:prstGeom prst="rect">
            <a:avLst/>
          </a:prstGeom>
        </p:spPr>
      </p:pic>
      <p:sp>
        <p:nvSpPr>
          <p:cNvPr id="15" name="TextBox 6"/>
          <p:cNvSpPr txBox="1"/>
          <p:nvPr/>
        </p:nvSpPr>
        <p:spPr>
          <a:xfrm>
            <a:off x="1670832" y="2879504"/>
            <a:ext cx="14153710" cy="812530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Quy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tắc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cộng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khác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dấu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6"/>
          <p:cNvSpPr txBox="1"/>
          <p:nvPr/>
        </p:nvSpPr>
        <p:spPr>
          <a:xfrm>
            <a:off x="1905000" y="3846087"/>
            <a:ext cx="14153710" cy="788614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1. Hai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đối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nhau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thì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có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tổng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bằng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0.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1898073" y="4991589"/>
            <a:ext cx="14153710" cy="3429337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2. </a:t>
            </a:r>
            <a:r>
              <a:rPr lang="nl-NL" sz="4400" dirty="0"/>
              <a:t>Muốn cộng hai số nguyên khác dấu ( không đối nhau), ta tìm hiệu hai  phần số tự nhiên của chúng (  số lớn trừ số nhỏ) rồi đặt trước hiệu tìm được dấu của số có phần số tự nhiên lớn hơn.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9671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914400" y="419100"/>
            <a:ext cx="4419600" cy="11430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LUYỆN TẬP 3</a:t>
            </a:r>
            <a:endParaRPr lang="vi-VN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096000" y="605879"/>
            <a:ext cx="723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Thực</a:t>
            </a:r>
            <a:r>
              <a:rPr lang="en-US" sz="4400" dirty="0" smtClean="0"/>
              <a:t> </a:t>
            </a:r>
            <a:r>
              <a:rPr lang="en-US" sz="4400" dirty="0" err="1" smtClean="0"/>
              <a:t>hiện</a:t>
            </a:r>
            <a:r>
              <a:rPr lang="en-US" sz="4400" dirty="0" smtClean="0"/>
              <a:t> </a:t>
            </a:r>
            <a:r>
              <a:rPr lang="en-US" sz="4400" dirty="0" err="1" smtClean="0"/>
              <a:t>các</a:t>
            </a:r>
            <a:r>
              <a:rPr lang="en-US" sz="4400" dirty="0" smtClean="0"/>
              <a:t> </a:t>
            </a:r>
            <a:r>
              <a:rPr lang="en-US" sz="4400" dirty="0" err="1" smtClean="0"/>
              <a:t>phép</a:t>
            </a:r>
            <a:r>
              <a:rPr lang="en-US" sz="4400" dirty="0" smtClean="0"/>
              <a:t> </a:t>
            </a:r>
            <a:r>
              <a:rPr lang="en-US" sz="4400" dirty="0" err="1" smtClean="0"/>
              <a:t>tính</a:t>
            </a:r>
            <a:endParaRPr lang="vi-VN" sz="4400" dirty="0"/>
          </a:p>
        </p:txBody>
      </p:sp>
      <p:sp>
        <p:nvSpPr>
          <p:cNvPr id="10" name="AutoShape 29"/>
          <p:cNvSpPr/>
          <p:nvPr/>
        </p:nvSpPr>
        <p:spPr>
          <a:xfrm>
            <a:off x="6477000" y="1562100"/>
            <a:ext cx="457200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Rectangle 10"/>
          <p:cNvSpPr/>
          <p:nvPr/>
        </p:nvSpPr>
        <p:spPr>
          <a:xfrm>
            <a:off x="519961" y="2933067"/>
            <a:ext cx="42498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203 +  (-195);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658600" y="2933068"/>
            <a:ext cx="37785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dirty="0"/>
              <a:t>b) (- </a:t>
            </a:r>
            <a:r>
              <a:rPr lang="vi-VN" sz="4400" dirty="0" smtClean="0"/>
              <a:t>1</a:t>
            </a:r>
            <a:r>
              <a:rPr lang="en-US" sz="4400" dirty="0" smtClean="0"/>
              <a:t>3</a:t>
            </a:r>
            <a:r>
              <a:rPr lang="vi-VN" sz="4400" dirty="0" smtClean="0"/>
              <a:t>7</a:t>
            </a:r>
            <a:r>
              <a:rPr lang="vi-VN" sz="4400" dirty="0"/>
              <a:t>) </a:t>
            </a:r>
            <a:r>
              <a:rPr lang="en-US" sz="4400" dirty="0" smtClean="0"/>
              <a:t>+ 86</a:t>
            </a:r>
            <a:endParaRPr lang="vi-VN" sz="8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31419" y="3702508"/>
            <a:ext cx="312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u="sng" dirty="0" err="1" smtClean="0">
                <a:solidFill>
                  <a:srgbClr val="C00000"/>
                </a:solidFill>
              </a:rPr>
              <a:t>Giải</a:t>
            </a:r>
            <a:r>
              <a:rPr lang="en-US" sz="4400" b="1" i="1" u="sng" dirty="0" smtClean="0">
                <a:solidFill>
                  <a:srgbClr val="C00000"/>
                </a:solidFill>
              </a:rPr>
              <a:t>:</a:t>
            </a:r>
            <a:endParaRPr lang="vi-VN" sz="4400" b="1" i="1" u="sng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0786" y="5275041"/>
            <a:ext cx="6330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</a:rPr>
              <a:t>a)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203 +  (-195);</a:t>
            </a:r>
            <a:endParaRPr lang="vi-VN" sz="4400" dirty="0"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545" y="6424831"/>
            <a:ext cx="609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=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/>
              </a:rPr>
              <a:t>203 - 195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2472" y="7551786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 8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25102" y="5621289"/>
            <a:ext cx="609600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300"/>
              </a:lnSpc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</a:t>
            </a:r>
            <a:r>
              <a:rPr lang="en-US" sz="4400" dirty="0"/>
              <a:t>) </a:t>
            </a:r>
            <a:r>
              <a:rPr lang="en-US" sz="4400" dirty="0" smtClean="0"/>
              <a:t>-137 + 86</a:t>
            </a:r>
            <a:endParaRPr lang="en-US" sz="4400" dirty="0"/>
          </a:p>
        </p:txBody>
      </p:sp>
      <p:sp>
        <p:nvSpPr>
          <p:cNvPr id="18" name="TextBox 17"/>
          <p:cNvSpPr txBox="1"/>
          <p:nvPr/>
        </p:nvSpPr>
        <p:spPr>
          <a:xfrm>
            <a:off x="11096681" y="6377737"/>
            <a:ext cx="5656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- (137 - 86)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096681" y="7515403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-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/>
              </a:rPr>
              <a:t>51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8763000" y="5073475"/>
            <a:ext cx="0" cy="42062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9735" y="24245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dụng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  <a:endParaRPr lang="vi-VN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1298" y="905961"/>
            <a:ext cx="1661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/>
              <a:t>Sử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dụng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phép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cộng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hai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số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nguyên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khác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dấu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để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giải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bài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toán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sau</a:t>
            </a:r>
            <a:r>
              <a:rPr lang="en-US" sz="4000" i="1" dirty="0"/>
              <a:t>:</a:t>
            </a:r>
            <a:endParaRPr lang="vi-VN" sz="4000" i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89735" y="2095500"/>
            <a:ext cx="15821891" cy="3209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000" dirty="0" err="1" smtClean="0"/>
              <a:t>Một</a:t>
            </a:r>
            <a:r>
              <a:rPr lang="en-US" sz="4000" dirty="0" smtClean="0"/>
              <a:t> </a:t>
            </a:r>
            <a:r>
              <a:rPr lang="en-US" sz="4000" dirty="0" err="1" smtClean="0"/>
              <a:t>máy</a:t>
            </a:r>
            <a:r>
              <a:rPr lang="en-US" sz="4000" dirty="0" smtClean="0"/>
              <a:t> </a:t>
            </a:r>
            <a:r>
              <a:rPr lang="en-US" sz="4000" dirty="0" err="1" smtClean="0"/>
              <a:t>thăm</a:t>
            </a:r>
            <a:r>
              <a:rPr lang="en-US" sz="4000" dirty="0" smtClean="0"/>
              <a:t> </a:t>
            </a:r>
            <a:r>
              <a:rPr lang="en-US" sz="4000" dirty="0" err="1" smtClean="0"/>
              <a:t>dò</a:t>
            </a:r>
            <a:r>
              <a:rPr lang="en-US" sz="4000" dirty="0" smtClean="0"/>
              <a:t> </a:t>
            </a:r>
            <a:r>
              <a:rPr lang="en-US" sz="4000" dirty="0" err="1" smtClean="0"/>
              <a:t>đáy</a:t>
            </a:r>
            <a:r>
              <a:rPr lang="en-US" sz="4000" dirty="0" smtClean="0"/>
              <a:t> </a:t>
            </a:r>
            <a:r>
              <a:rPr lang="en-US" sz="4000" dirty="0" err="1" smtClean="0"/>
              <a:t>biển</a:t>
            </a:r>
            <a:r>
              <a:rPr lang="en-US" sz="4000" dirty="0" smtClean="0"/>
              <a:t> </a:t>
            </a:r>
            <a:r>
              <a:rPr lang="en-US" sz="4000" dirty="0" err="1" smtClean="0"/>
              <a:t>ngày</a:t>
            </a:r>
            <a:r>
              <a:rPr lang="en-US" sz="4000" dirty="0" smtClean="0"/>
              <a:t> </a:t>
            </a:r>
            <a:r>
              <a:rPr lang="en-US" sz="4000" dirty="0" err="1" smtClean="0"/>
              <a:t>hôm</a:t>
            </a:r>
            <a:r>
              <a:rPr lang="en-US" sz="4000" dirty="0" smtClean="0"/>
              <a:t> </a:t>
            </a:r>
            <a:r>
              <a:rPr lang="en-US" sz="4000" dirty="0" err="1" smtClean="0"/>
              <a:t>trước</a:t>
            </a:r>
            <a:r>
              <a:rPr lang="en-US" sz="4000" dirty="0" smtClean="0"/>
              <a:t> </a:t>
            </a:r>
            <a:r>
              <a:rPr lang="en-US" sz="4000" dirty="0" err="1" smtClean="0"/>
              <a:t>hoặt</a:t>
            </a:r>
            <a:r>
              <a:rPr lang="en-US" sz="4000" dirty="0" smtClean="0"/>
              <a:t> </a:t>
            </a:r>
            <a:r>
              <a:rPr lang="en-US" sz="4000" dirty="0" err="1" smtClean="0"/>
              <a:t>động</a:t>
            </a:r>
            <a:r>
              <a:rPr lang="en-US" sz="4000" dirty="0" smtClean="0"/>
              <a:t> ở </a:t>
            </a:r>
            <a:r>
              <a:rPr lang="en-US" sz="4000" dirty="0" err="1" smtClean="0"/>
              <a:t>độ</a:t>
            </a:r>
            <a:r>
              <a:rPr lang="en-US" sz="4000" dirty="0" smtClean="0"/>
              <a:t> </a:t>
            </a:r>
            <a:r>
              <a:rPr lang="en-US" sz="4000" dirty="0" err="1" smtClean="0"/>
              <a:t>cao</a:t>
            </a:r>
            <a:r>
              <a:rPr lang="en-US" sz="4000" dirty="0" smtClean="0"/>
              <a:t> -946 m (so </a:t>
            </a:r>
            <a:r>
              <a:rPr lang="en-US" sz="4000" dirty="0" err="1" smtClean="0"/>
              <a:t>với</a:t>
            </a:r>
            <a:r>
              <a:rPr lang="en-US" sz="4000" dirty="0" smtClean="0"/>
              <a:t> </a:t>
            </a:r>
            <a:r>
              <a:rPr lang="en-US" sz="4000" dirty="0" err="1" smtClean="0"/>
              <a:t>mực</a:t>
            </a:r>
            <a:r>
              <a:rPr lang="en-US" sz="4000" dirty="0" smtClean="0"/>
              <a:t> </a:t>
            </a:r>
            <a:r>
              <a:rPr lang="en-US" sz="4000" dirty="0" err="1" smtClean="0"/>
              <a:t>nước</a:t>
            </a:r>
            <a:r>
              <a:rPr lang="en-US" sz="4000" dirty="0" smtClean="0"/>
              <a:t> </a:t>
            </a:r>
            <a:r>
              <a:rPr lang="en-US" sz="4000" dirty="0" err="1" smtClean="0"/>
              <a:t>biển</a:t>
            </a:r>
            <a:r>
              <a:rPr lang="en-US" sz="4000" dirty="0" smtClean="0"/>
              <a:t>). </a:t>
            </a:r>
            <a:r>
              <a:rPr lang="en-US" sz="4000" dirty="0" err="1" smtClean="0"/>
              <a:t>Ngày</a:t>
            </a:r>
            <a:r>
              <a:rPr lang="en-US" sz="4000" dirty="0" smtClean="0"/>
              <a:t> </a:t>
            </a:r>
            <a:r>
              <a:rPr lang="en-US" sz="4000" dirty="0" err="1" smtClean="0"/>
              <a:t>hôm</a:t>
            </a:r>
            <a:r>
              <a:rPr lang="en-US" sz="4000" dirty="0" smtClean="0"/>
              <a:t> </a:t>
            </a:r>
            <a:r>
              <a:rPr lang="en-US" sz="4000" dirty="0" err="1" smtClean="0"/>
              <a:t>sau</a:t>
            </a:r>
            <a:r>
              <a:rPr lang="en-US" sz="4000" dirty="0" smtClean="0"/>
              <a:t> </a:t>
            </a:r>
            <a:r>
              <a:rPr lang="en-US" sz="4000" dirty="0" err="1" smtClean="0"/>
              <a:t>người</a:t>
            </a:r>
            <a:r>
              <a:rPr lang="en-US" sz="4000" dirty="0" smtClean="0"/>
              <a:t> ta </a:t>
            </a:r>
            <a:r>
              <a:rPr lang="en-US" sz="4000" dirty="0" err="1" smtClean="0"/>
              <a:t>cho</a:t>
            </a:r>
            <a:r>
              <a:rPr lang="en-US" sz="4000" dirty="0" smtClean="0"/>
              <a:t> </a:t>
            </a:r>
            <a:r>
              <a:rPr lang="en-US" sz="4000" dirty="0" err="1" smtClean="0"/>
              <a:t>máy</a:t>
            </a:r>
            <a:r>
              <a:rPr lang="en-US" sz="4000" dirty="0" smtClean="0"/>
              <a:t> </a:t>
            </a:r>
            <a:r>
              <a:rPr lang="en-US" sz="4000" dirty="0" err="1" smtClean="0"/>
              <a:t>nổi</a:t>
            </a:r>
            <a:r>
              <a:rPr lang="en-US" sz="4000" dirty="0" smtClean="0"/>
              <a:t> </a:t>
            </a:r>
            <a:r>
              <a:rPr lang="en-US" sz="4000" dirty="0" err="1" smtClean="0"/>
              <a:t>lên</a:t>
            </a:r>
            <a:r>
              <a:rPr lang="en-US" sz="4000" dirty="0" smtClean="0"/>
              <a:t> 55m so </a:t>
            </a:r>
            <a:r>
              <a:rPr lang="en-US" sz="4000" dirty="0" err="1" smtClean="0"/>
              <a:t>với</a:t>
            </a:r>
            <a:r>
              <a:rPr lang="en-US" sz="4000" dirty="0" smtClean="0"/>
              <a:t> </a:t>
            </a:r>
            <a:r>
              <a:rPr lang="en-US" sz="4000" dirty="0" err="1" smtClean="0"/>
              <a:t>hôm</a:t>
            </a:r>
            <a:r>
              <a:rPr lang="en-US" sz="4000" dirty="0" smtClean="0"/>
              <a:t> </a:t>
            </a:r>
            <a:r>
              <a:rPr lang="en-US" sz="4000" dirty="0" err="1" smtClean="0"/>
              <a:t>trước</a:t>
            </a:r>
            <a:r>
              <a:rPr lang="en-US" sz="4000" dirty="0" smtClean="0"/>
              <a:t>. </a:t>
            </a:r>
            <a:r>
              <a:rPr lang="en-US" sz="4000" dirty="0" err="1" smtClean="0"/>
              <a:t>Hỏi</a:t>
            </a:r>
            <a:r>
              <a:rPr lang="en-US" sz="4000" dirty="0" smtClean="0"/>
              <a:t> </a:t>
            </a:r>
            <a:r>
              <a:rPr lang="en-US" sz="4000" dirty="0" err="1" smtClean="0"/>
              <a:t>ngày</a:t>
            </a:r>
            <a:r>
              <a:rPr lang="en-US" sz="4000" dirty="0" smtClean="0"/>
              <a:t> </a:t>
            </a:r>
            <a:r>
              <a:rPr lang="en-US" sz="4000" dirty="0" err="1" smtClean="0"/>
              <a:t>hôm</a:t>
            </a:r>
            <a:r>
              <a:rPr lang="en-US" sz="4000" dirty="0" smtClean="0"/>
              <a:t> </a:t>
            </a:r>
            <a:r>
              <a:rPr lang="en-US" sz="4000" dirty="0" err="1" smtClean="0"/>
              <a:t>sau</a:t>
            </a:r>
            <a:r>
              <a:rPr lang="en-US" sz="4000" dirty="0" smtClean="0"/>
              <a:t> </a:t>
            </a:r>
            <a:r>
              <a:rPr lang="en-US" sz="4000" dirty="0" err="1" smtClean="0"/>
              <a:t>máy</a:t>
            </a:r>
            <a:r>
              <a:rPr lang="en-US" sz="4000" dirty="0" smtClean="0"/>
              <a:t> </a:t>
            </a:r>
            <a:r>
              <a:rPr lang="en-US" sz="4000" dirty="0" err="1" smtClean="0"/>
              <a:t>thăm</a:t>
            </a:r>
            <a:r>
              <a:rPr lang="en-US" sz="4000" dirty="0" smtClean="0"/>
              <a:t> </a:t>
            </a:r>
            <a:r>
              <a:rPr lang="en-US" sz="4000" dirty="0" err="1" smtClean="0"/>
              <a:t>dò</a:t>
            </a:r>
            <a:r>
              <a:rPr lang="en-US" sz="4000" dirty="0" smtClean="0"/>
              <a:t> </a:t>
            </a:r>
            <a:r>
              <a:rPr lang="en-US" sz="4000" dirty="0" err="1" smtClean="0"/>
              <a:t>đáy</a:t>
            </a:r>
            <a:r>
              <a:rPr lang="en-US" sz="4000" dirty="0" smtClean="0"/>
              <a:t> </a:t>
            </a:r>
            <a:r>
              <a:rPr lang="en-US" sz="4000" dirty="0" err="1" smtClean="0"/>
              <a:t>biển</a:t>
            </a:r>
            <a:r>
              <a:rPr lang="en-US" sz="4000" dirty="0" smtClean="0"/>
              <a:t> </a:t>
            </a:r>
            <a:r>
              <a:rPr lang="en-US" sz="4000" dirty="0" err="1" smtClean="0"/>
              <a:t>hoạt</a:t>
            </a:r>
            <a:r>
              <a:rPr lang="en-US" sz="4000" dirty="0" smtClean="0"/>
              <a:t> </a:t>
            </a:r>
            <a:r>
              <a:rPr lang="en-US" sz="4000" dirty="0" err="1" smtClean="0"/>
              <a:t>động</a:t>
            </a:r>
            <a:r>
              <a:rPr lang="en-US" sz="4000" dirty="0" smtClean="0"/>
              <a:t> ở </a:t>
            </a:r>
            <a:r>
              <a:rPr lang="en-US" sz="4000" dirty="0" err="1" smtClean="0"/>
              <a:t>độ</a:t>
            </a:r>
            <a:r>
              <a:rPr lang="en-US" sz="4000" dirty="0" smtClean="0"/>
              <a:t> </a:t>
            </a:r>
            <a:r>
              <a:rPr lang="en-US" sz="4000" dirty="0" err="1" smtClean="0"/>
              <a:t>cao</a:t>
            </a:r>
            <a:r>
              <a:rPr lang="en-US" sz="4000" dirty="0" smtClean="0"/>
              <a:t> </a:t>
            </a:r>
            <a:r>
              <a:rPr lang="en-US" sz="4000" dirty="0" err="1" smtClean="0"/>
              <a:t>nào</a:t>
            </a:r>
            <a:r>
              <a:rPr lang="en-US" sz="4000" dirty="0" smtClean="0"/>
              <a:t>?</a:t>
            </a:r>
            <a:endParaRPr lang="vi-VN" sz="4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239000" y="5305418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 smtClean="0">
                <a:solidFill>
                  <a:srgbClr val="FF0000"/>
                </a:solidFill>
              </a:rPr>
              <a:t>Trả</a:t>
            </a:r>
            <a:r>
              <a:rPr lang="en-US" sz="4000" b="1" u="sng" dirty="0" smtClean="0">
                <a:solidFill>
                  <a:srgbClr val="FF0000"/>
                </a:solidFill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</a:rPr>
              <a:t>lời</a:t>
            </a:r>
            <a:r>
              <a:rPr lang="en-US" sz="4000" b="1" u="sng" dirty="0" smtClean="0">
                <a:solidFill>
                  <a:srgbClr val="FF0000"/>
                </a:solidFill>
              </a:rPr>
              <a:t>:</a:t>
            </a:r>
            <a:endParaRPr lang="vi-VN" sz="4000" b="1" u="sng" dirty="0" smtClean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3600" y="6730498"/>
            <a:ext cx="11696700" cy="1609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nl-NL" sz="4000" dirty="0"/>
              <a:t>Ngày hôm sau máy thăm dò hoặt động ở độ cao:</a:t>
            </a:r>
            <a:endParaRPr lang="en-US" sz="4000" dirty="0"/>
          </a:p>
          <a:p>
            <a:pPr algn="ctr">
              <a:lnSpc>
                <a:spcPct val="130000"/>
              </a:lnSpc>
            </a:pPr>
            <a:r>
              <a:rPr lang="nl-NL" sz="4000" dirty="0"/>
              <a:t>-946 + 55 = -891 (m)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2036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90500"/>
            <a:ext cx="2892006" cy="2057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4838700"/>
            <a:ext cx="3027349" cy="3148443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5334000" y="838200"/>
            <a:ext cx="11049000" cy="2819400"/>
          </a:xfrm>
          <a:prstGeom prst="wedgeRoundRectCallout">
            <a:avLst>
              <a:gd name="adj1" fmla="val -62391"/>
              <a:gd name="adj2" fmla="val 8977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Đố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tổng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hai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nguyên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khác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dấu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là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dương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hay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</a:rPr>
              <a:t>âm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vi-VN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0" y="6058978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4000" b="1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Trả</a:t>
            </a:r>
            <a:r>
              <a:rPr lang="en-US" sz="4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4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4000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3600" y="7277100"/>
            <a:ext cx="11125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Tổng của hai số nguyên khác dấu là số âm nếu phần số tự nhiên của số âm lớn hơn số dương và ngược lại.</a:t>
            </a:r>
            <a:endParaRPr lang="vi-VN" sz="8000" dirty="0" smtClean="0"/>
          </a:p>
        </p:txBody>
      </p:sp>
    </p:spTree>
    <p:extLst>
      <p:ext uri="{BB962C8B-B14F-4D97-AF65-F5344CB8AC3E}">
        <p14:creationId xmlns:p14="http://schemas.microsoft.com/office/powerpoint/2010/main" val="123136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/>
          <p:nvPr/>
        </p:nvSpPr>
        <p:spPr>
          <a:xfrm>
            <a:off x="24714" y="8509162"/>
            <a:ext cx="18288000" cy="1777838"/>
          </a:xfrm>
          <a:prstGeom prst="rect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</p:sp>
      <p:sp>
        <p:nvSpPr>
          <p:cNvPr id="12" name="TextBox 11"/>
          <p:cNvSpPr txBox="1"/>
          <p:nvPr/>
        </p:nvSpPr>
        <p:spPr>
          <a:xfrm>
            <a:off x="387226" y="208165"/>
            <a:ext cx="11846337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3. TÍNH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CHẤT CỦA PHÉP CỘNG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63738">
            <a:off x="448848" y="1076008"/>
            <a:ext cx="1003865" cy="1104251"/>
          </a:xfrm>
          <a:prstGeom prst="rect">
            <a:avLst/>
          </a:prstGeom>
        </p:spPr>
      </p:pic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2438400" y="1754937"/>
            <a:ext cx="1457130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</a:pPr>
            <a:endParaRPr kumimoji="0" lang="en-US" altLang="en-US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</a:pPr>
            <a:r>
              <a:rPr kumimoji="0" lang="en-US" altLang="en-US" sz="4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so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sánh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+b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 + a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= -7; b =11.</a:t>
            </a:r>
            <a:endParaRPr kumimoji="0" lang="nl-NL" altLang="en-US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87226" y="2386382"/>
            <a:ext cx="1751118" cy="69199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HĐ5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473036" y="3820464"/>
            <a:ext cx="15205364" cy="809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</a:pPr>
            <a:r>
              <a:rPr kumimoji="0" lang="en-US" altLang="en-US" sz="4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so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sánh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(a +b) + c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+ (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b+c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= 2; b =11.</a:t>
            </a:r>
            <a:endParaRPr kumimoji="0" lang="nl-NL" altLang="en-US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21862" y="3879098"/>
            <a:ext cx="1751118" cy="69199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HĐ6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895253" y="1248428"/>
            <a:ext cx="3657600" cy="9286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Nhóm</a:t>
            </a:r>
            <a:r>
              <a:rPr lang="en-US" sz="3200" b="1" dirty="0" smtClean="0"/>
              <a:t> 1 + 3</a:t>
            </a:r>
            <a:endParaRPr lang="vi-VN" sz="3200" b="1" dirty="0"/>
          </a:p>
        </p:txBody>
      </p:sp>
      <p:sp>
        <p:nvSpPr>
          <p:cNvPr id="26" name="Oval 25"/>
          <p:cNvSpPr/>
          <p:nvPr/>
        </p:nvSpPr>
        <p:spPr>
          <a:xfrm>
            <a:off x="7895253" y="5734186"/>
            <a:ext cx="3657600" cy="102013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Nhóm</a:t>
            </a:r>
            <a:r>
              <a:rPr lang="en-US" sz="3200" b="1" dirty="0" smtClean="0"/>
              <a:t> 2 + 4</a:t>
            </a:r>
            <a:endParaRPr lang="vi-VN" sz="3200" b="1" dirty="0"/>
          </a:p>
        </p:txBody>
      </p:sp>
      <p:cxnSp>
        <p:nvCxnSpPr>
          <p:cNvPr id="3" name="Straight Arrow Connector 2"/>
          <p:cNvCxnSpPr>
            <a:stCxn id="25" idx="4"/>
          </p:cNvCxnSpPr>
          <p:nvPr/>
        </p:nvCxnSpPr>
        <p:spPr>
          <a:xfrm>
            <a:off x="9724053" y="2177116"/>
            <a:ext cx="0" cy="5552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9724053" y="4991100"/>
            <a:ext cx="0" cy="7430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9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 build="allAtOnce"/>
      <p:bldP spid="22" grpId="0" build="allAtOnce" animBg="1"/>
      <p:bldP spid="23" grpId="0" build="allAtOnce"/>
      <p:bldP spid="24" grpId="0" build="allAtOnce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3400" y="190500"/>
            <a:ext cx="16916400" cy="9448800"/>
            <a:chOff x="0" y="0"/>
            <a:chExt cx="3702121" cy="19921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2121" cy="1992111"/>
            </a:xfrm>
            <a:custGeom>
              <a:avLst/>
              <a:gdLst/>
              <a:ahLst/>
              <a:cxnLst/>
              <a:rect l="l" t="t" r="r" b="b"/>
              <a:pathLst>
                <a:path w="3702121" h="1992111">
                  <a:moveTo>
                    <a:pt x="3577660" y="1992111"/>
                  </a:moveTo>
                  <a:lnTo>
                    <a:pt x="124460" y="1992111"/>
                  </a:lnTo>
                  <a:cubicBezTo>
                    <a:pt x="55880" y="1992111"/>
                    <a:pt x="0" y="1936231"/>
                    <a:pt x="0" y="18676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77661" y="0"/>
                  </a:lnTo>
                  <a:cubicBezTo>
                    <a:pt x="3646241" y="0"/>
                    <a:pt x="3702121" y="55880"/>
                    <a:pt x="3702121" y="124460"/>
                  </a:cubicBezTo>
                  <a:lnTo>
                    <a:pt x="3702121" y="1867651"/>
                  </a:lnTo>
                  <a:cubicBezTo>
                    <a:pt x="3702121" y="1936231"/>
                    <a:pt x="3646241" y="1992111"/>
                    <a:pt x="3577661" y="199211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97760">
            <a:off x="92665" y="-534404"/>
            <a:ext cx="2269049" cy="22406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35399" y="8024330"/>
            <a:ext cx="1750741" cy="22626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96842" y="166816"/>
            <a:ext cx="6189515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KHỞI ĐỘNG</a:t>
            </a:r>
            <a:endParaRPr lang="en-US" sz="8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" name="Picture 9" descr="death valley sand dunes 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40" y="1614251"/>
            <a:ext cx="6448168" cy="4134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ao nguyên phía Đông của Nam Cực là nơi ghi nhận được nhiệt độ lạnh nhất trên thế giới. 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573" y="1599663"/>
            <a:ext cx="7543799" cy="424519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0" y="5704500"/>
            <a:ext cx="798889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vi-VN" sz="2800" b="1" dirty="0"/>
              <a:t>Sa Mạc Furrnace Creek </a:t>
            </a:r>
            <a:r>
              <a:rPr lang="vi-VN" sz="2800" b="1" dirty="0" smtClean="0"/>
              <a:t>Ranch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525781" y="5894278"/>
            <a:ext cx="798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/>
              <a:t>Cao nguyên phía Đông Nam cực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1463884" y="6234576"/>
            <a:ext cx="145539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Nhiệt độ không khí thấp nhất trên Trái Đất ở một số cao nguyên phía đông Nam Cực được ghi nhận trong khoảng thời gian từ tháng 7 đến tháng 8 năm 2013 và nhiệt độ không khí cao nhất trên Trái Đất ở Phơ –nix Cric Ran- sơ nằm trong sa mạc Thung lũng chết thuộc California (Mỹ) được ghi nhận vào ngày 10/07/1913.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699254" y="8888996"/>
            <a:ext cx="14771272" cy="72706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800" i="1" dirty="0" err="1">
                <a:solidFill>
                  <a:srgbClr val="002060"/>
                </a:solidFill>
              </a:rPr>
              <a:t>Chênh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lệch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gữa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nhiệt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độ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</a:rPr>
              <a:t>cao</a:t>
            </a:r>
            <a:r>
              <a:rPr lang="en-US" sz="2800" b="1" i="1" dirty="0">
                <a:solidFill>
                  <a:srgbClr val="002060"/>
                </a:solidFill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</a:rPr>
              <a:t>nhất</a:t>
            </a:r>
            <a:r>
              <a:rPr lang="en-US" sz="2800" b="1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và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nhiêt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độ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</a:rPr>
              <a:t>thấp</a:t>
            </a:r>
            <a:r>
              <a:rPr lang="en-US" sz="2800" b="1" i="1" dirty="0">
                <a:solidFill>
                  <a:srgbClr val="002060"/>
                </a:solidFill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</a:rPr>
              <a:t>nhất</a:t>
            </a:r>
            <a:r>
              <a:rPr lang="en-US" sz="2800" b="1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trên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Trái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Đất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là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bao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nhiêu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độ</a:t>
            </a:r>
            <a:r>
              <a:rPr lang="en-US" sz="2800" i="1" dirty="0">
                <a:solidFill>
                  <a:srgbClr val="002060"/>
                </a:solidFill>
              </a:rPr>
              <a:t> C?</a:t>
            </a:r>
            <a:endParaRPr lang="vi-VN" sz="2800" i="1" dirty="0">
              <a:solidFill>
                <a:srgbClr val="00206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581" y="8524431"/>
            <a:ext cx="966273" cy="126246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3" grpId="0"/>
      <p:bldP spid="14" grpId="0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5703" y="1647428"/>
            <a:ext cx="16055375" cy="8229600"/>
            <a:chOff x="0" y="0"/>
            <a:chExt cx="5431078" cy="2783840"/>
          </a:xfrm>
          <a:solidFill>
            <a:srgbClr val="F2EEDC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431078" cy="2783840"/>
            </a:xfrm>
            <a:custGeom>
              <a:avLst/>
              <a:gdLst/>
              <a:ahLst/>
              <a:cxnLst/>
              <a:rect l="l" t="t" r="r" b="b"/>
              <a:pathLst>
                <a:path w="5431078" h="2783840">
                  <a:moveTo>
                    <a:pt x="5306618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06618" y="0"/>
                  </a:lnTo>
                  <a:cubicBezTo>
                    <a:pt x="5375197" y="0"/>
                    <a:pt x="5431078" y="55880"/>
                    <a:pt x="5431078" y="124460"/>
                  </a:cubicBezTo>
                  <a:lnTo>
                    <a:pt x="5431078" y="2659380"/>
                  </a:lnTo>
                  <a:cubicBezTo>
                    <a:pt x="5431078" y="2727960"/>
                    <a:pt x="5375197" y="2783840"/>
                    <a:pt x="5306618" y="278384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2"/>
          <p:cNvGrpSpPr/>
          <p:nvPr/>
        </p:nvGrpSpPr>
        <p:grpSpPr>
          <a:xfrm>
            <a:off x="2011371" y="1647428"/>
            <a:ext cx="14814907" cy="3727648"/>
            <a:chOff x="-137564" y="51550"/>
            <a:chExt cx="2063458" cy="2708373"/>
          </a:xfrm>
          <a:solidFill>
            <a:srgbClr val="CCFF99"/>
          </a:solidFill>
        </p:grpSpPr>
        <p:sp>
          <p:nvSpPr>
            <p:cNvPr id="27" name="Freeform 3"/>
            <p:cNvSpPr/>
            <p:nvPr/>
          </p:nvSpPr>
          <p:spPr>
            <a:xfrm>
              <a:off x="-137564" y="51550"/>
              <a:ext cx="2063458" cy="2708373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rgbClr val="F2F2C0"/>
            </a:solidFill>
          </p:spPr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03862" y="101403"/>
            <a:ext cx="2247900" cy="2152650"/>
          </a:xfrm>
          <a:prstGeom prst="rect">
            <a:avLst/>
          </a:prstGeom>
        </p:spPr>
      </p:pic>
      <p:sp>
        <p:nvSpPr>
          <p:cNvPr id="15" name="TextBox 6"/>
          <p:cNvSpPr txBox="1"/>
          <p:nvPr/>
        </p:nvSpPr>
        <p:spPr>
          <a:xfrm>
            <a:off x="2438400" y="2272879"/>
            <a:ext cx="14153710" cy="737831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Phép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cộng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có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các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tính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chất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6"/>
          <p:cNvSpPr txBox="1"/>
          <p:nvPr/>
        </p:nvSpPr>
        <p:spPr>
          <a:xfrm>
            <a:off x="2672568" y="3239462"/>
            <a:ext cx="14153710" cy="788614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Giao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hoán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a + b = b + a</a:t>
            </a:r>
            <a:endParaRPr kumimoji="0" lang="en-US" sz="44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2672568" y="4366989"/>
            <a:ext cx="14153710" cy="788614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Kết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hợp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(a + b) + c = a + ( b + c).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581400" y="5603828"/>
            <a:ext cx="10665519" cy="38265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marR="0" lvl="0" indent="-5715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Char char="-"/>
              <a:tabLst/>
              <a:defRPr/>
            </a:pP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thfi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chính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 + 0 = 0 + a = a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Char char="-"/>
              <a:tabLst/>
              <a:defRPr/>
            </a:pP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nói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đến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nhiều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tương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6701628"/>
            <a:ext cx="609600" cy="110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0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9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914400" y="419100"/>
            <a:ext cx="4419600" cy="11430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LUYỆN TẬP 4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605879"/>
            <a:ext cx="723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Tính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một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cách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hợp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lí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AutoShape 29"/>
          <p:cNvSpPr/>
          <p:nvPr/>
        </p:nvSpPr>
        <p:spPr>
          <a:xfrm>
            <a:off x="6477000" y="1562100"/>
            <a:ext cx="457200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Rectangle 10"/>
          <p:cNvSpPr/>
          <p:nvPr/>
        </p:nvSpPr>
        <p:spPr>
          <a:xfrm>
            <a:off x="519961" y="2933067"/>
            <a:ext cx="71192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nl-NL" sz="4400" dirty="0"/>
              <a:t>a) (-2019) + (-550) + (-451) </a:t>
            </a:r>
            <a:endParaRPr kumimoji="0" lang="vi-VN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54778" y="3197327"/>
            <a:ext cx="66741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4400" dirty="0"/>
              <a:t>b) (-2) + 5+ (-6) + 9 </a:t>
            </a:r>
            <a:endParaRPr kumimoji="0" lang="vi-VN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31419" y="3702508"/>
            <a:ext cx="312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Giải</a:t>
            </a:r>
            <a:r>
              <a:rPr kumimoji="0" lang="en-US" sz="44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vi-VN" sz="4400" b="1" i="1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0786" y="5275041"/>
            <a:ext cx="7892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a) </a:t>
            </a:r>
            <a:r>
              <a:rPr lang="nl-NL" sz="4400" dirty="0"/>
              <a:t>(-2019) + (-550) + (-451) </a:t>
            </a:r>
            <a:endParaRPr lang="vi-VN" sz="8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545" y="6424831"/>
            <a:ext cx="75052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= </a:t>
            </a:r>
            <a:r>
              <a:rPr lang="nl-NL" sz="4400" b="1" dirty="0">
                <a:solidFill>
                  <a:srgbClr val="002060"/>
                </a:solidFill>
              </a:rPr>
              <a:t>[(-2019) + (-451)] + (-550) 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2472" y="7551786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=  -</a:t>
            </a:r>
            <a:r>
              <a:rPr lang="nl-NL" sz="4400" b="1" dirty="0" smtClean="0">
                <a:solidFill>
                  <a:srgbClr val="002060"/>
                </a:solidFill>
              </a:rPr>
              <a:t>2470 </a:t>
            </a:r>
            <a:r>
              <a:rPr lang="nl-NL" sz="4400" b="1" dirty="0">
                <a:solidFill>
                  <a:srgbClr val="002060"/>
                </a:solidFill>
              </a:rPr>
              <a:t>+ (-550) 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619429" y="5404054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4400" dirty="0" smtClean="0"/>
              <a:t>b) </a:t>
            </a:r>
            <a:r>
              <a:rPr lang="nl-NL" sz="4400" dirty="0"/>
              <a:t>(-2) + 5+ (-6) + 9 </a:t>
            </a:r>
            <a:endParaRPr lang="vi-VN" sz="287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72129" y="6669340"/>
            <a:ext cx="5656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3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+ 3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096681" y="8199743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6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8763000" y="5073475"/>
            <a:ext cx="0" cy="42062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2472" y="8814608"/>
            <a:ext cx="7533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= - </a:t>
            </a:r>
            <a:r>
              <a:rPr lang="nl-NL" sz="4400" b="1" dirty="0">
                <a:solidFill>
                  <a:srgbClr val="002060"/>
                </a:solidFill>
              </a:rPr>
              <a:t>2470 </a:t>
            </a:r>
            <a:r>
              <a:rPr lang="nl-NL" sz="4400" b="1" dirty="0" smtClean="0">
                <a:solidFill>
                  <a:srgbClr val="002060"/>
                </a:solidFill>
              </a:rPr>
              <a:t>- 550) = -3 020 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6550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7226" y="208165"/>
            <a:ext cx="11846337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4. TRỪ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HAI SỐ NGUYÊN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28423">
            <a:off x="200404" y="1142674"/>
            <a:ext cx="1003865" cy="1104251"/>
          </a:xfrm>
          <a:prstGeom prst="rect">
            <a:avLst/>
          </a:prstGeom>
        </p:spPr>
      </p:pic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2386232" y="1489589"/>
            <a:ext cx="14571307" cy="240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  <a:defRPr/>
            </a:pPr>
            <a:r>
              <a:rPr kumimoji="0" lang="en-US" alt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Nửa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tháng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đầu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một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cửa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hàng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bán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lẻ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lãi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ược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5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triệu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đồng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nửa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tháng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sau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bị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lỗ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triệu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đồng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Hỏi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tháng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đó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cửa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hàng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lãi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hay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lỗ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bao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nhiêu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triệu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đồng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?</a:t>
            </a:r>
            <a:endParaRPr kumimoji="0" lang="en-US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00478" y="2014829"/>
            <a:ext cx="1751118" cy="69199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HĐ7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379305" y="3847270"/>
            <a:ext cx="15205364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  <a:defRPr/>
            </a:pPr>
            <a:r>
              <a:rPr kumimoji="0" lang="en-US" alt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toàn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  <a:defRPr/>
            </a:pPr>
            <a:r>
              <a:rPr kumimoji="0" lang="en-US" alt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C1:</a:t>
            </a:r>
            <a:r>
              <a:rPr kumimoji="0" lang="en-US" altLang="en-US" sz="4000" b="1" i="0" u="sng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hiệu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giữa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số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tiền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lãi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và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tiền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lỗ</a:t>
            </a:r>
            <a:r>
              <a:rPr kumimoji="0" lang="en-US" alt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  <a:defRPr/>
            </a:pPr>
            <a:r>
              <a:rPr lang="en-US" altLang="en-US" sz="4000" b="1" u="sng" baseline="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C2: </a:t>
            </a:r>
            <a:r>
              <a:rPr lang="en-US" altLang="en-US" sz="4000" baseline="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Hiểu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lỗ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2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triệu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là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“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lãi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” -2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triệu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để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quy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về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tính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tổng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hai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số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nguyên</a:t>
            </a:r>
            <a:r>
              <a:rPr lang="en-US" altLang="en-US" sz="4000" dirty="0" smtClean="0">
                <a:solidFill>
                  <a:srgbClr val="000000"/>
                </a:solidFill>
                <a:latin typeface="Arial" panose="020B0604020202020204"/>
                <a:ea typeface="+mn-ea"/>
                <a:cs typeface="Times New Roman" panose="02020603050405020304" pitchFamily="18" charset="0"/>
              </a:rPr>
              <a:t>.</a:t>
            </a:r>
            <a:endParaRPr kumimoji="0" lang="nl-NL" altLang="en-US" sz="4000" b="1" i="0" u="sng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486400" y="6896100"/>
            <a:ext cx="8153400" cy="1295400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HOẠT ĐỘNG NHÓM ĐÔI</a:t>
            </a:r>
            <a:endParaRPr lang="vi-VN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538405" y="8629186"/>
            <a:ext cx="888716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000" dirty="0" smtClean="0"/>
              <a:t>- </a:t>
            </a:r>
            <a:r>
              <a:rPr lang="en-US" sz="4000" b="1" u="sng" dirty="0" err="1" smtClean="0"/>
              <a:t>Yêu</a:t>
            </a:r>
            <a:r>
              <a:rPr lang="en-US" sz="4000" b="1" u="sng" dirty="0" smtClean="0"/>
              <a:t> </a:t>
            </a:r>
            <a:r>
              <a:rPr lang="en-US" sz="4000" b="1" u="sng" dirty="0" err="1" smtClean="0"/>
              <a:t>cầu</a:t>
            </a:r>
            <a:r>
              <a:rPr lang="en-US" sz="4000" u="sng" dirty="0" smtClean="0"/>
              <a:t>: </a:t>
            </a:r>
            <a:r>
              <a:rPr lang="en-US" sz="4000" dirty="0" err="1" smtClean="0"/>
              <a:t>Hoàn</a:t>
            </a:r>
            <a:r>
              <a:rPr lang="en-US" sz="4000" dirty="0" smtClean="0"/>
              <a:t> </a:t>
            </a:r>
            <a:r>
              <a:rPr lang="en-US" sz="4000" dirty="0" err="1" smtClean="0"/>
              <a:t>thành</a:t>
            </a:r>
            <a:r>
              <a:rPr lang="en-US" sz="4000" dirty="0" smtClean="0"/>
              <a:t> HĐ7.</a:t>
            </a:r>
          </a:p>
          <a:p>
            <a:r>
              <a:rPr lang="en-US" sz="4000" b="1" dirty="0" smtClean="0"/>
              <a:t>- </a:t>
            </a:r>
            <a:r>
              <a:rPr lang="en-US" sz="4000" b="1" u="sng" dirty="0" err="1" smtClean="0"/>
              <a:t>Thời</a:t>
            </a:r>
            <a:r>
              <a:rPr lang="en-US" sz="4000" b="1" u="sng" dirty="0" smtClean="0"/>
              <a:t> </a:t>
            </a:r>
            <a:r>
              <a:rPr lang="en-US" sz="4000" b="1" u="sng" dirty="0" err="1" smtClean="0"/>
              <a:t>gian</a:t>
            </a:r>
            <a:r>
              <a:rPr lang="en-US" sz="4000" u="sng" dirty="0" smtClean="0"/>
              <a:t>: </a:t>
            </a:r>
            <a:r>
              <a:rPr lang="en-US" sz="4000" dirty="0" smtClean="0"/>
              <a:t>3 </a:t>
            </a:r>
            <a:r>
              <a:rPr lang="en-US" sz="4000" dirty="0" err="1" smtClean="0"/>
              <a:t>phút</a:t>
            </a:r>
            <a:endParaRPr lang="vi-VN" sz="4000" dirty="0" smtClean="0"/>
          </a:p>
        </p:txBody>
      </p:sp>
    </p:spTree>
    <p:extLst>
      <p:ext uri="{BB962C8B-B14F-4D97-AF65-F5344CB8AC3E}">
        <p14:creationId xmlns:p14="http://schemas.microsoft.com/office/powerpoint/2010/main" val="80121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1" grpId="0"/>
      <p:bldP spid="22" grpId="0" build="allAtOnce" animBg="1"/>
      <p:bldP spid="23" grpId="0" build="allAtOnce"/>
      <p:bldP spid="2" grpId="0" animBg="1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327564" y="342900"/>
            <a:ext cx="15925800" cy="201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  <a:defRPr/>
            </a:pPr>
            <a:r>
              <a:rPr kumimoji="0" lang="en-US" alt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Hãy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quan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sát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dòng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đầu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dự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đoán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kết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quả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ở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hai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dòng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alt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cuối</a:t>
            </a:r>
            <a:r>
              <a:rPr kumimoji="0" lang="en-US" alt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en-US" altLang="en-US" sz="4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70164" y="657336"/>
            <a:ext cx="1751118" cy="69199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HĐ8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86600" y="3238500"/>
            <a:ext cx="5562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dirty="0" smtClean="0"/>
              <a:t>3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- 1</a:t>
            </a:r>
            <a:r>
              <a:rPr lang="en-US" sz="4800" dirty="0" smtClean="0"/>
              <a:t> = 3 +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(-1)</a:t>
            </a:r>
          </a:p>
          <a:p>
            <a:pPr algn="just">
              <a:lnSpc>
                <a:spcPct val="150000"/>
              </a:lnSpc>
            </a:pPr>
            <a:r>
              <a:rPr lang="en-US" sz="4800" dirty="0" smtClean="0"/>
              <a:t>3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- 2</a:t>
            </a:r>
            <a:r>
              <a:rPr lang="en-US" sz="4800" dirty="0" smtClean="0"/>
              <a:t> = 3 +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(-2)</a:t>
            </a:r>
          </a:p>
          <a:p>
            <a:pPr algn="just">
              <a:lnSpc>
                <a:spcPct val="150000"/>
              </a:lnSpc>
            </a:pPr>
            <a:r>
              <a:rPr lang="en-US" sz="4800" dirty="0" smtClean="0"/>
              <a:t>3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- 3</a:t>
            </a:r>
            <a:r>
              <a:rPr lang="en-US" sz="4800" dirty="0" smtClean="0"/>
              <a:t> = 3 +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(-3)</a:t>
            </a:r>
          </a:p>
          <a:p>
            <a:pPr algn="just">
              <a:lnSpc>
                <a:spcPct val="150000"/>
              </a:lnSpc>
            </a:pPr>
            <a:r>
              <a:rPr lang="en-US" sz="4800" dirty="0" smtClean="0"/>
              <a:t>3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- 4</a:t>
            </a:r>
            <a:r>
              <a:rPr lang="en-US" sz="4800" dirty="0" smtClean="0"/>
              <a:t> =</a:t>
            </a:r>
          </a:p>
          <a:p>
            <a:pPr algn="just">
              <a:lnSpc>
                <a:spcPct val="150000"/>
              </a:lnSpc>
            </a:pPr>
            <a:r>
              <a:rPr lang="en-US" sz="4800" dirty="0" smtClean="0"/>
              <a:t>3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- 5</a:t>
            </a:r>
            <a:r>
              <a:rPr lang="en-US" sz="4800" dirty="0" smtClean="0"/>
              <a:t> =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53500" y="6658569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?</a:t>
            </a:r>
            <a:endParaRPr lang="vi-VN" sz="5400" b="1" dirty="0" smtClean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53500" y="7856086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?</a:t>
            </a:r>
            <a:endParaRPr lang="vi-VN" sz="5400" b="1" dirty="0" smtClean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53500" y="6472879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dirty="0" smtClean="0"/>
              <a:t>3 </a:t>
            </a:r>
            <a:r>
              <a:rPr lang="en-US" sz="4800" dirty="0"/>
              <a:t>+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(-4)</a:t>
            </a:r>
            <a:endParaRPr lang="en-US" sz="4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53500" y="7672703"/>
            <a:ext cx="3200400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dirty="0" smtClean="0"/>
              <a:t>3 </a:t>
            </a:r>
            <a:r>
              <a:rPr lang="en-US" sz="4800" dirty="0"/>
              <a:t>+ </a:t>
            </a:r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(-5)</a:t>
            </a:r>
            <a:endParaRPr lang="en-US" sz="48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13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allAtOnce" animBg="1"/>
      <p:bldP spid="4" grpId="0" build="allAtOnce"/>
      <p:bldP spid="5" grpId="0"/>
      <p:bldP spid="5" grpId="1"/>
      <p:bldP spid="6" grpId="0"/>
      <p:bldP spid="6" grpId="1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9167" y="1104900"/>
            <a:ext cx="16055375" cy="8229600"/>
            <a:chOff x="0" y="0"/>
            <a:chExt cx="5431078" cy="2783840"/>
          </a:xfrm>
          <a:solidFill>
            <a:srgbClr val="F2EEDC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431078" cy="2783840"/>
            </a:xfrm>
            <a:custGeom>
              <a:avLst/>
              <a:gdLst/>
              <a:ahLst/>
              <a:cxnLst/>
              <a:rect l="l" t="t" r="r" b="b"/>
              <a:pathLst>
                <a:path w="5431078" h="2783840">
                  <a:moveTo>
                    <a:pt x="5306618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06618" y="0"/>
                  </a:lnTo>
                  <a:cubicBezTo>
                    <a:pt x="5375197" y="0"/>
                    <a:pt x="5431078" y="55880"/>
                    <a:pt x="5431078" y="124460"/>
                  </a:cubicBezTo>
                  <a:lnTo>
                    <a:pt x="5431078" y="2659380"/>
                  </a:lnTo>
                  <a:cubicBezTo>
                    <a:pt x="5431078" y="2727960"/>
                    <a:pt x="5375197" y="2783840"/>
                    <a:pt x="5306618" y="278384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2"/>
          <p:cNvGrpSpPr/>
          <p:nvPr/>
        </p:nvGrpSpPr>
        <p:grpSpPr>
          <a:xfrm>
            <a:off x="1243803" y="2254052"/>
            <a:ext cx="14814907" cy="4870647"/>
            <a:chOff x="-137564" y="51549"/>
            <a:chExt cx="2063458" cy="3538834"/>
          </a:xfrm>
          <a:solidFill>
            <a:srgbClr val="CCFF99"/>
          </a:solidFill>
        </p:grpSpPr>
        <p:sp>
          <p:nvSpPr>
            <p:cNvPr id="27" name="Freeform 3"/>
            <p:cNvSpPr/>
            <p:nvPr/>
          </p:nvSpPr>
          <p:spPr>
            <a:xfrm>
              <a:off x="-137564" y="51549"/>
              <a:ext cx="2063458" cy="3538834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rgbClr val="F2F2C0"/>
            </a:solidFill>
          </p:spPr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03862" y="101403"/>
            <a:ext cx="2247900" cy="2152650"/>
          </a:xfrm>
          <a:prstGeom prst="rect">
            <a:avLst/>
          </a:prstGeom>
        </p:spPr>
      </p:pic>
      <p:sp>
        <p:nvSpPr>
          <p:cNvPr id="15" name="TextBox 6"/>
          <p:cNvSpPr txBox="1"/>
          <p:nvPr/>
        </p:nvSpPr>
        <p:spPr>
          <a:xfrm>
            <a:off x="1670832" y="2879504"/>
            <a:ext cx="14153710" cy="812530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Quy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tắc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trừ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6"/>
          <p:cNvSpPr txBox="1"/>
          <p:nvPr/>
        </p:nvSpPr>
        <p:spPr>
          <a:xfrm>
            <a:off x="1905000" y="3846087"/>
            <a:ext cx="14153710" cy="2640723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Muốn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trừ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cho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b, ta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cộng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với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đối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b: 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aseline="0" dirty="0" smtClean="0">
                <a:solidFill>
                  <a:prstClr val="black"/>
                </a:solidFill>
                <a:latin typeface="Arial" panose="020B0604020202020204"/>
              </a:rPr>
              <a:t>a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/>
              </a:rPr>
              <a:t> – b = a + (-b)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52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914400" y="419100"/>
            <a:ext cx="4419600" cy="11430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LUYỆN TẬP 5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605879"/>
            <a:ext cx="723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Tính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các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hiệu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sau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AutoShape 29"/>
          <p:cNvSpPr/>
          <p:nvPr/>
        </p:nvSpPr>
        <p:spPr>
          <a:xfrm>
            <a:off x="6477000" y="1562100"/>
            <a:ext cx="457200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Rectangle 10"/>
          <p:cNvSpPr/>
          <p:nvPr/>
        </p:nvSpPr>
        <p:spPr>
          <a:xfrm>
            <a:off x="519961" y="2933067"/>
            <a:ext cx="28200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– (-3);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658600" y="2933068"/>
            <a:ext cx="25362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b) </a:t>
            </a:r>
            <a:r>
              <a:rPr kumimoji="0" lang="vi-VN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(-7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- 8</a:t>
            </a:r>
            <a:endParaRPr kumimoji="0" lang="vi-VN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31419" y="3702508"/>
            <a:ext cx="312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Giải</a:t>
            </a:r>
            <a:r>
              <a:rPr kumimoji="0" lang="en-US" sz="44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vi-VN" sz="4400" b="1" i="1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0786" y="5275041"/>
            <a:ext cx="6330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a)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– (-3)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545" y="6424831"/>
            <a:ext cx="609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5 + 3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2472" y="7551786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 8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25102" y="5621289"/>
            <a:ext cx="609600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-7 - 8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096681" y="6377737"/>
            <a:ext cx="5656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- (7 + 8)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096681" y="7515403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-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8763000" y="5073475"/>
            <a:ext cx="0" cy="42062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0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9735" y="24245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Vận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dụng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3</a:t>
            </a:r>
            <a:endParaRPr kumimoji="0" lang="vi-VN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1" y="732131"/>
            <a:ext cx="1643062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Nhiệt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độ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bên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ngoài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của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một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máy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bay ở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độ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cao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10 000m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là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-48</a:t>
            </a:r>
            <a:r>
              <a:rPr kumimoji="0" lang="en-US" sz="40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C.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Khi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hạ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cánh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nhiệt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độ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ở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sân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bay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là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27</a:t>
            </a:r>
            <a:r>
              <a:rPr kumimoji="0" lang="en-US" sz="40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C.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Hỏi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nhiệt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độ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bên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ngoài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của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máy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bay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khi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ở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độ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cao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10 000 m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khi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hạ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cánh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chênh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lệch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bao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nhiêu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độ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C?</a:t>
            </a:r>
            <a:endParaRPr kumimoji="0" lang="vi-VN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9000" y="3579064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Trả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lời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vi-VN" sz="40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47950" y="5067300"/>
            <a:ext cx="11696700" cy="273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nl-NL" sz="4400" dirty="0"/>
              <a:t>Nhiệt độ bên ngoài của máy bay ở độ cao 10 000m và khi hạ cánh chênh lệch nhau:</a:t>
            </a:r>
            <a:endParaRPr lang="en-US" sz="4400" dirty="0"/>
          </a:p>
          <a:p>
            <a:pPr algn="ctr">
              <a:lnSpc>
                <a:spcPct val="130000"/>
              </a:lnSpc>
            </a:pPr>
            <a:r>
              <a:rPr lang="nl-NL" sz="4400" b="1" dirty="0"/>
              <a:t>27 –(-48) = 75 (</a:t>
            </a:r>
            <a:r>
              <a:rPr lang="nl-NL" sz="4400" b="1" baseline="30000" dirty="0"/>
              <a:t>o</a:t>
            </a:r>
            <a:r>
              <a:rPr lang="nl-NL" sz="4400" b="1" dirty="0"/>
              <a:t>C)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64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53000" y="27763"/>
            <a:ext cx="7467600" cy="1219201"/>
            <a:chOff x="283539" y="77329"/>
            <a:chExt cx="2526077" cy="412421"/>
          </a:xfrm>
          <a:solidFill>
            <a:srgbClr val="8596E9"/>
          </a:solidFill>
        </p:grpSpPr>
        <p:sp>
          <p:nvSpPr>
            <p:cNvPr id="3" name="Freeform 3"/>
            <p:cNvSpPr/>
            <p:nvPr/>
          </p:nvSpPr>
          <p:spPr>
            <a:xfrm>
              <a:off x="283539" y="77329"/>
              <a:ext cx="2526077" cy="412421"/>
            </a:xfrm>
            <a:custGeom>
              <a:avLst/>
              <a:gdLst/>
              <a:ahLst/>
              <a:cxnLst/>
              <a:rect l="l" t="t" r="r" b="b"/>
              <a:pathLst>
                <a:path w="2812151" h="683072">
                  <a:moveTo>
                    <a:pt x="2687691" y="683072"/>
                  </a:moveTo>
                  <a:lnTo>
                    <a:pt x="124460" y="683072"/>
                  </a:lnTo>
                  <a:cubicBezTo>
                    <a:pt x="55880" y="683072"/>
                    <a:pt x="0" y="627192"/>
                    <a:pt x="0" y="5586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87691" y="0"/>
                  </a:lnTo>
                  <a:cubicBezTo>
                    <a:pt x="2756271" y="0"/>
                    <a:pt x="2812151" y="55880"/>
                    <a:pt x="2812151" y="124460"/>
                  </a:cubicBezTo>
                  <a:lnTo>
                    <a:pt x="2812151" y="558612"/>
                  </a:lnTo>
                  <a:cubicBezTo>
                    <a:pt x="2812151" y="627192"/>
                    <a:pt x="2756271" y="683072"/>
                    <a:pt x="2687691" y="683072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algn="ctr"/>
              <a:r>
                <a:rPr lang="en-US" sz="6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  <a:endParaRPr lang="vi-VN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029687" y="1218625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3</a:t>
            </a:r>
            <a:r>
              <a:rPr lang="en-US" sz="4000" b="1" dirty="0" smtClean="0">
                <a:solidFill>
                  <a:srgbClr val="002060"/>
                </a:solidFill>
              </a:rPr>
              <a:t>.9 </a:t>
            </a:r>
            <a:r>
              <a:rPr lang="en-US" sz="4000" dirty="0" err="1" smtClean="0"/>
              <a:t>Tính</a:t>
            </a:r>
            <a:r>
              <a:rPr lang="en-US" sz="4000" dirty="0" smtClean="0"/>
              <a:t> </a:t>
            </a:r>
            <a:r>
              <a:rPr lang="en-US" sz="4000" dirty="0" err="1" smtClean="0"/>
              <a:t>tổng</a:t>
            </a:r>
            <a:r>
              <a:rPr lang="en-US" sz="4000" dirty="0" smtClean="0"/>
              <a:t> </a:t>
            </a:r>
            <a:r>
              <a:rPr lang="en-US" sz="4000" dirty="0" err="1" smtClean="0"/>
              <a:t>hai</a:t>
            </a:r>
            <a:r>
              <a:rPr lang="en-US" sz="4000" dirty="0" smtClean="0"/>
              <a:t> </a:t>
            </a:r>
            <a:r>
              <a:rPr lang="en-US" sz="4000" dirty="0" err="1" smtClean="0"/>
              <a:t>số</a:t>
            </a:r>
            <a:r>
              <a:rPr lang="en-US" sz="4000" dirty="0" smtClean="0"/>
              <a:t> </a:t>
            </a:r>
            <a:r>
              <a:rPr lang="en-US" sz="4000" dirty="0" err="1" smtClean="0"/>
              <a:t>cùng</a:t>
            </a:r>
            <a:r>
              <a:rPr lang="en-US" sz="4000" dirty="0" smtClean="0"/>
              <a:t> </a:t>
            </a:r>
            <a:r>
              <a:rPr lang="en-US" sz="4000" dirty="0" err="1" smtClean="0"/>
              <a:t>dấu</a:t>
            </a:r>
            <a:r>
              <a:rPr lang="en-US" sz="4000" dirty="0" smtClean="0"/>
              <a:t>:</a:t>
            </a:r>
            <a:r>
              <a:rPr lang="en-US" sz="4000" b="1" dirty="0" smtClean="0"/>
              <a:t> </a:t>
            </a:r>
            <a:r>
              <a:rPr lang="en-US" sz="4000" dirty="0" smtClean="0"/>
              <a:t>	</a:t>
            </a:r>
            <a:endParaRPr lang="vi-VN" sz="4000" dirty="0"/>
          </a:p>
        </p:txBody>
      </p:sp>
      <p:sp>
        <p:nvSpPr>
          <p:cNvPr id="9" name="Rectangle 8"/>
          <p:cNvSpPr/>
          <p:nvPr/>
        </p:nvSpPr>
        <p:spPr>
          <a:xfrm>
            <a:off x="1219200" y="2082639"/>
            <a:ext cx="32544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(-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vi-VN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(-2)</a:t>
            </a:r>
            <a:r>
              <a:rPr lang="vi-VN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951574" y="2024322"/>
            <a:ext cx="31117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/>
              <a:t>b) </a:t>
            </a:r>
            <a:r>
              <a:rPr lang="en-US" sz="4000" dirty="0" smtClean="0"/>
              <a:t>(-8) + (-5);</a:t>
            </a:r>
            <a:endParaRPr lang="vi-VN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9200" y="3098879"/>
            <a:ext cx="31874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vi-VN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(-11) + (-7)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951574" y="2925193"/>
            <a:ext cx="37962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d</a:t>
            </a:r>
            <a:r>
              <a:rPr lang="vi-VN" sz="4000" dirty="0" smtClean="0"/>
              <a:t>) </a:t>
            </a:r>
            <a:r>
              <a:rPr lang="en-US" sz="4000" dirty="0" smtClean="0"/>
              <a:t>(-</a:t>
            </a:r>
            <a:r>
              <a:rPr lang="en-US" sz="4000" dirty="0"/>
              <a:t>6</a:t>
            </a:r>
            <a:r>
              <a:rPr lang="en-US" sz="4000" dirty="0" smtClean="0"/>
              <a:t>) + (– 15)].</a:t>
            </a:r>
            <a:endParaRPr lang="vi-VN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4602293"/>
            <a:ext cx="7855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3</a:t>
            </a:r>
            <a:r>
              <a:rPr lang="en-US" sz="4000" b="1" dirty="0" smtClean="0">
                <a:solidFill>
                  <a:srgbClr val="002060"/>
                </a:solidFill>
              </a:rPr>
              <a:t>.10 </a:t>
            </a:r>
            <a:r>
              <a:rPr lang="en-US" sz="4000" dirty="0" err="1" smtClean="0"/>
              <a:t>Tính</a:t>
            </a:r>
            <a:r>
              <a:rPr lang="en-US" sz="4000" dirty="0"/>
              <a:t> </a:t>
            </a:r>
            <a:r>
              <a:rPr lang="en-US" sz="4000" dirty="0" err="1" smtClean="0"/>
              <a:t>tổng</a:t>
            </a:r>
            <a:r>
              <a:rPr lang="en-US" sz="4000" dirty="0" smtClean="0"/>
              <a:t> </a:t>
            </a:r>
            <a:r>
              <a:rPr lang="en-US" sz="4000" dirty="0" err="1" smtClean="0"/>
              <a:t>hai</a:t>
            </a:r>
            <a:r>
              <a:rPr lang="en-US" sz="4000" dirty="0" smtClean="0"/>
              <a:t> </a:t>
            </a:r>
            <a:r>
              <a:rPr lang="en-US" sz="4000" dirty="0" err="1" smtClean="0"/>
              <a:t>số</a:t>
            </a:r>
            <a:r>
              <a:rPr lang="en-US" sz="4000" dirty="0" smtClean="0"/>
              <a:t> </a:t>
            </a:r>
            <a:r>
              <a:rPr lang="en-US" sz="4000" dirty="0" err="1" smtClean="0"/>
              <a:t>khác</a:t>
            </a:r>
            <a:r>
              <a:rPr lang="en-US" sz="4000" dirty="0" smtClean="0"/>
              <a:t> </a:t>
            </a:r>
            <a:r>
              <a:rPr lang="en-US" sz="4000" dirty="0" err="1" smtClean="0"/>
              <a:t>dấu</a:t>
            </a:r>
            <a:r>
              <a:rPr lang="en-US" sz="4000" dirty="0" smtClean="0"/>
              <a:t>:</a:t>
            </a:r>
            <a:r>
              <a:rPr lang="en-US" sz="4000" dirty="0" smtClean="0"/>
              <a:t>	</a:t>
            </a:r>
            <a:endParaRPr lang="vi-VN" sz="4000" dirty="0"/>
          </a:p>
        </p:txBody>
      </p:sp>
      <p:sp>
        <p:nvSpPr>
          <p:cNvPr id="14" name="Rectangle 13"/>
          <p:cNvSpPr/>
          <p:nvPr/>
        </p:nvSpPr>
        <p:spPr>
          <a:xfrm>
            <a:off x="1255267" y="5856284"/>
            <a:ext cx="23118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 +(-2)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143934" y="5856284"/>
            <a:ext cx="25971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/>
              <a:t>b) </a:t>
            </a:r>
            <a:r>
              <a:rPr lang="en-US" sz="4000" dirty="0" smtClean="0"/>
              <a:t>9 +  (-3)</a:t>
            </a:r>
            <a:endParaRPr lang="vi-VN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55267" y="6922828"/>
            <a:ext cx="27109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vi-VN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(-10) + 4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137756" y="6922828"/>
            <a:ext cx="24545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d</a:t>
            </a:r>
            <a:r>
              <a:rPr lang="vi-VN" sz="4000" dirty="0" smtClean="0"/>
              <a:t>) </a:t>
            </a:r>
            <a:r>
              <a:rPr lang="en-US" sz="4000" dirty="0" smtClean="0"/>
              <a:t>(-1) + 8</a:t>
            </a:r>
            <a:endParaRPr lang="vi-VN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26308" y="4381500"/>
            <a:ext cx="177546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Cloud 21"/>
          <p:cNvSpPr/>
          <p:nvPr/>
        </p:nvSpPr>
        <p:spPr>
          <a:xfrm>
            <a:off x="521442" y="8304053"/>
            <a:ext cx="5462654" cy="1672301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</a:t>
            </a:r>
            <a:endParaRPr lang="vi-VN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05600" y="8377109"/>
            <a:ext cx="1147530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1371600"/>
            <a:r>
              <a:rPr lang="en-US" sz="3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vi-VN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05600" y="9243363"/>
            <a:ext cx="102108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1371600"/>
            <a:r>
              <a:rPr lang="en-US" sz="3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3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vi-VN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506059" y="2118971"/>
            <a:ext cx="5153660" cy="169843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/>
              <a:t>Nhóm</a:t>
            </a:r>
            <a:r>
              <a:rPr lang="en-US" sz="4400" b="1" dirty="0" smtClean="0"/>
              <a:t> 1 + 3</a:t>
            </a:r>
            <a:endParaRPr lang="vi-VN" sz="4400" b="1" dirty="0"/>
          </a:p>
        </p:txBody>
      </p:sp>
      <p:sp>
        <p:nvSpPr>
          <p:cNvPr id="26" name="Oval 25"/>
          <p:cNvSpPr/>
          <p:nvPr/>
        </p:nvSpPr>
        <p:spPr>
          <a:xfrm>
            <a:off x="5632129" y="5905294"/>
            <a:ext cx="5153660" cy="16984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/>
              <a:t>Nhóm</a:t>
            </a:r>
            <a:r>
              <a:rPr lang="en-US" sz="4400" b="1" dirty="0" smtClean="0"/>
              <a:t> 2 + 4</a:t>
            </a:r>
            <a:endParaRPr lang="vi-VN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25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2" grpId="0" animBg="1"/>
      <p:bldP spid="23" grpId="0"/>
      <p:bldP spid="24" grpId="0"/>
      <p:bldP spid="25" grpId="0" animBg="1"/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4081" y="937979"/>
            <a:ext cx="1577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</a:rPr>
              <a:t>3</a:t>
            </a:r>
            <a:r>
              <a:rPr lang="en-US" sz="4400" b="1" dirty="0" smtClean="0">
                <a:solidFill>
                  <a:srgbClr val="002060"/>
                </a:solidFill>
              </a:rPr>
              <a:t>.11. </a:t>
            </a:r>
            <a:r>
              <a:rPr lang="en-US" sz="4400" dirty="0" err="1" smtClean="0"/>
              <a:t>Biểu</a:t>
            </a:r>
            <a:r>
              <a:rPr lang="en-US" sz="4400" dirty="0" smtClean="0"/>
              <a:t> </a:t>
            </a:r>
            <a:r>
              <a:rPr lang="en-US" sz="4400" dirty="0" err="1" smtClean="0"/>
              <a:t>diễn</a:t>
            </a:r>
            <a:r>
              <a:rPr lang="en-US" sz="4400" dirty="0" smtClean="0"/>
              <a:t> -4 </a:t>
            </a:r>
            <a:r>
              <a:rPr lang="en-US" sz="4400" dirty="0" err="1" smtClean="0"/>
              <a:t>và</a:t>
            </a:r>
            <a:r>
              <a:rPr lang="en-US" sz="4400" dirty="0" smtClean="0"/>
              <a:t> </a:t>
            </a:r>
            <a:r>
              <a:rPr lang="en-US" sz="4400" dirty="0" err="1" smtClean="0"/>
              <a:t>số</a:t>
            </a:r>
            <a:r>
              <a:rPr lang="en-US" sz="4400" dirty="0" smtClean="0"/>
              <a:t> </a:t>
            </a:r>
            <a:r>
              <a:rPr lang="en-US" sz="4400" dirty="0" err="1" smtClean="0"/>
              <a:t>đối</a:t>
            </a:r>
            <a:r>
              <a:rPr lang="en-US" sz="4400" dirty="0" smtClean="0"/>
              <a:t> </a:t>
            </a:r>
            <a:r>
              <a:rPr lang="en-US" sz="4400" dirty="0" err="1" smtClean="0"/>
              <a:t>của</a:t>
            </a:r>
            <a:r>
              <a:rPr lang="en-US" sz="4400" dirty="0" smtClean="0"/>
              <a:t> </a:t>
            </a:r>
            <a:r>
              <a:rPr lang="en-US" sz="4400" dirty="0" err="1" smtClean="0"/>
              <a:t>nó</a:t>
            </a:r>
            <a:r>
              <a:rPr lang="en-US" sz="4400" dirty="0" smtClean="0"/>
              <a:t> </a:t>
            </a:r>
            <a:r>
              <a:rPr lang="en-US" sz="4400" dirty="0" err="1" smtClean="0"/>
              <a:t>trên</a:t>
            </a:r>
            <a:r>
              <a:rPr lang="en-US" sz="4400" dirty="0" smtClean="0"/>
              <a:t> </a:t>
            </a:r>
            <a:r>
              <a:rPr lang="en-US" sz="4400" dirty="0" err="1" smtClean="0"/>
              <a:t>cùng</a:t>
            </a:r>
            <a:r>
              <a:rPr lang="en-US" sz="4400" dirty="0" smtClean="0"/>
              <a:t> </a:t>
            </a:r>
            <a:r>
              <a:rPr lang="en-US" sz="4400" dirty="0" err="1" smtClean="0"/>
              <a:t>một</a:t>
            </a:r>
            <a:r>
              <a:rPr lang="en-US" sz="4400" dirty="0" smtClean="0"/>
              <a:t> </a:t>
            </a:r>
            <a:r>
              <a:rPr lang="en-US" sz="4400" dirty="0" err="1" smtClean="0"/>
              <a:t>trục</a:t>
            </a:r>
            <a:r>
              <a:rPr lang="en-US" sz="4400" dirty="0" smtClean="0"/>
              <a:t> </a:t>
            </a:r>
            <a:r>
              <a:rPr lang="en-US" sz="4400" dirty="0" err="1" smtClean="0"/>
              <a:t>số</a:t>
            </a:r>
            <a:endParaRPr lang="vi-VN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7926826" y="2647100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 smtClean="0"/>
              <a:t>Giải</a:t>
            </a:r>
            <a:r>
              <a:rPr lang="en-US" sz="4400" b="1" u="sng" dirty="0" smtClean="0"/>
              <a:t>:</a:t>
            </a:r>
            <a:endParaRPr lang="vi-VN" sz="4400" b="1" u="sng" dirty="0" smtClean="0"/>
          </a:p>
        </p:txBody>
      </p:sp>
      <p:sp>
        <p:nvSpPr>
          <p:cNvPr id="5" name="Line 71"/>
          <p:cNvSpPr>
            <a:spLocks noChangeShapeType="1"/>
          </p:cNvSpPr>
          <p:nvPr/>
        </p:nvSpPr>
        <p:spPr bwMode="auto">
          <a:xfrm>
            <a:off x="2394706" y="5295900"/>
            <a:ext cx="1289304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ine 72"/>
          <p:cNvSpPr>
            <a:spLocks noChangeShapeType="1"/>
          </p:cNvSpPr>
          <p:nvPr/>
        </p:nvSpPr>
        <p:spPr bwMode="auto">
          <a:xfrm>
            <a:off x="7765105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Line 73"/>
          <p:cNvSpPr>
            <a:spLocks noChangeShapeType="1"/>
          </p:cNvSpPr>
          <p:nvPr/>
        </p:nvSpPr>
        <p:spPr bwMode="auto">
          <a:xfrm>
            <a:off x="8740781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Line 74"/>
          <p:cNvSpPr>
            <a:spLocks noChangeShapeType="1"/>
          </p:cNvSpPr>
          <p:nvPr/>
        </p:nvSpPr>
        <p:spPr bwMode="auto">
          <a:xfrm>
            <a:off x="9716457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 75"/>
          <p:cNvSpPr>
            <a:spLocks noChangeShapeType="1"/>
          </p:cNvSpPr>
          <p:nvPr/>
        </p:nvSpPr>
        <p:spPr bwMode="auto">
          <a:xfrm>
            <a:off x="10692133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76"/>
          <p:cNvSpPr>
            <a:spLocks noChangeShapeType="1"/>
          </p:cNvSpPr>
          <p:nvPr/>
        </p:nvSpPr>
        <p:spPr bwMode="auto">
          <a:xfrm>
            <a:off x="11667809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77"/>
          <p:cNvSpPr>
            <a:spLocks noChangeShapeType="1"/>
          </p:cNvSpPr>
          <p:nvPr/>
        </p:nvSpPr>
        <p:spPr bwMode="auto">
          <a:xfrm>
            <a:off x="12643485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78"/>
          <p:cNvSpPr>
            <a:spLocks noChangeShapeType="1"/>
          </p:cNvSpPr>
          <p:nvPr/>
        </p:nvSpPr>
        <p:spPr bwMode="auto">
          <a:xfrm>
            <a:off x="13619161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Line 79"/>
          <p:cNvSpPr>
            <a:spLocks noChangeShapeType="1"/>
          </p:cNvSpPr>
          <p:nvPr/>
        </p:nvSpPr>
        <p:spPr bwMode="auto">
          <a:xfrm>
            <a:off x="14594837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100"/>
          <p:cNvSpPr>
            <a:spLocks noChangeShapeType="1"/>
          </p:cNvSpPr>
          <p:nvPr/>
        </p:nvSpPr>
        <p:spPr bwMode="auto">
          <a:xfrm>
            <a:off x="6789429" y="514135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e 101"/>
          <p:cNvSpPr>
            <a:spLocks noChangeShapeType="1"/>
          </p:cNvSpPr>
          <p:nvPr/>
        </p:nvSpPr>
        <p:spPr bwMode="auto">
          <a:xfrm>
            <a:off x="5813751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Line 102"/>
          <p:cNvSpPr>
            <a:spLocks noChangeShapeType="1"/>
          </p:cNvSpPr>
          <p:nvPr/>
        </p:nvSpPr>
        <p:spPr bwMode="auto">
          <a:xfrm>
            <a:off x="4838075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 103"/>
          <p:cNvSpPr>
            <a:spLocks noChangeShapeType="1"/>
          </p:cNvSpPr>
          <p:nvPr/>
        </p:nvSpPr>
        <p:spPr bwMode="auto">
          <a:xfrm>
            <a:off x="3862399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104"/>
          <p:cNvSpPr>
            <a:spLocks noChangeShapeType="1"/>
          </p:cNvSpPr>
          <p:nvPr/>
        </p:nvSpPr>
        <p:spPr bwMode="auto">
          <a:xfrm>
            <a:off x="2886723" y="5122304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132"/>
          <p:cNvSpPr txBox="1">
            <a:spLocks noChangeArrowheads="1"/>
          </p:cNvSpPr>
          <p:nvPr/>
        </p:nvSpPr>
        <p:spPr bwMode="auto">
          <a:xfrm>
            <a:off x="7955128" y="5450447"/>
            <a:ext cx="1533205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    </a:t>
            </a:r>
          </a:p>
        </p:txBody>
      </p:sp>
      <p:sp>
        <p:nvSpPr>
          <p:cNvPr id="21" name="Text Box 138"/>
          <p:cNvSpPr txBox="1">
            <a:spLocks noChangeArrowheads="1"/>
          </p:cNvSpPr>
          <p:nvPr/>
        </p:nvSpPr>
        <p:spPr bwMode="auto">
          <a:xfrm>
            <a:off x="12295029" y="5431397"/>
            <a:ext cx="696911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143"/>
          <p:cNvSpPr txBox="1">
            <a:spLocks noChangeArrowheads="1"/>
          </p:cNvSpPr>
          <p:nvPr/>
        </p:nvSpPr>
        <p:spPr bwMode="auto">
          <a:xfrm>
            <a:off x="4350237" y="5515009"/>
            <a:ext cx="9756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35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1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0"/>
          <p:cNvSpPr/>
          <p:nvPr/>
        </p:nvSpPr>
        <p:spPr>
          <a:xfrm>
            <a:off x="6585180" y="2062133"/>
            <a:ext cx="6095242" cy="0"/>
          </a:xfrm>
          <a:prstGeom prst="line">
            <a:avLst/>
          </a:prstGeom>
          <a:ln w="666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TextBox 14"/>
          <p:cNvSpPr txBox="1"/>
          <p:nvPr/>
        </p:nvSpPr>
        <p:spPr>
          <a:xfrm>
            <a:off x="717402" y="140960"/>
            <a:ext cx="17176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/>
              </a:rPr>
              <a:t>3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12.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lang="en-US" sz="4400" noProof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Thực</a:t>
            </a:r>
            <a:r>
              <a:rPr lang="en-US" sz="4400" noProof="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4400" noProof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hiện</a:t>
            </a:r>
            <a:r>
              <a:rPr lang="en-US" sz="4400" noProof="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4400" noProof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các</a:t>
            </a:r>
            <a:r>
              <a:rPr lang="en-US" sz="4400" noProof="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4400" noProof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phép</a:t>
            </a:r>
            <a:r>
              <a:rPr lang="en-US" sz="4400" noProof="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4400" noProof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trừ</a:t>
            </a:r>
            <a:r>
              <a:rPr lang="en-US" sz="4400" noProof="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4400" noProof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sau</a:t>
            </a:r>
            <a:r>
              <a:rPr lang="en-US" sz="4400" noProof="0" dirty="0" smtClean="0">
                <a:solidFill>
                  <a:srgbClr val="000000"/>
                </a:solidFill>
                <a:cs typeface="Arial" panose="020B0604020202020204" pitchFamily="34" charset="0"/>
              </a:rPr>
              <a:t>:</a:t>
            </a:r>
            <a:endParaRPr lang="vi-VN" sz="4400" dirty="0"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6012" y="4433393"/>
            <a:ext cx="609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 + 2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0648" y="5523518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684869" y="3469321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/>
              <a:t>b) </a:t>
            </a:r>
            <a:r>
              <a:rPr lang="en-US" sz="4400" dirty="0" smtClean="0"/>
              <a:t>(-7) - 4</a:t>
            </a:r>
            <a:endParaRPr lang="vi-VN" sz="8800" dirty="0"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124021" y="4402539"/>
            <a:ext cx="5656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FR" sz="4800" b="1" dirty="0" smtClean="0">
                <a:solidFill>
                  <a:srgbClr val="002060"/>
                </a:solidFill>
              </a:rPr>
              <a:t>= - (7+4)</a:t>
            </a:r>
            <a:endParaRPr kumimoji="0" lang="vi-VN" sz="9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80066" y="5424303"/>
            <a:ext cx="52007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/>
              </a:rPr>
              <a:t>- 11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9067800" y="3306604"/>
            <a:ext cx="0" cy="6858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0" y="6782315"/>
            <a:ext cx="18059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68340" y="6942326"/>
            <a:ext cx="6330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27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</a:t>
            </a:r>
            <a:endParaRPr lang="vi-VN" sz="4400" dirty="0"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71905" y="8038822"/>
            <a:ext cx="609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-(30 – 27)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70097" y="9169984"/>
            <a:ext cx="2921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016068" y="6845859"/>
            <a:ext cx="6330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</a:t>
            </a:r>
            <a:r>
              <a:rPr lang="en-US" sz="4400" dirty="0" smtClean="0"/>
              <a:t>(-63) – (-15)</a:t>
            </a:r>
            <a:endParaRPr lang="vi-VN" sz="8800" dirty="0"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134906" y="7801424"/>
            <a:ext cx="609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-63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+ 15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124022" y="8685853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/>
              </a:rPr>
              <a:t>(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63 – 15)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24021" y="9570282"/>
            <a:ext cx="5122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 -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48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68340" y="3417385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  <a:r>
              <a:rPr lang="vi-VN" sz="4400" dirty="0" smtClean="0"/>
              <a:t>) </a:t>
            </a:r>
            <a:r>
              <a:rPr lang="en-US" sz="4400" dirty="0" smtClean="0"/>
              <a:t>9 -  (-2)</a:t>
            </a:r>
            <a:endParaRPr lang="vi-VN" sz="8800" dirty="0"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7253" y="2296781"/>
            <a:ext cx="36610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4400" b="1" u="sng" dirty="0" smtClean="0">
                <a:solidFill>
                  <a:srgbClr val="FF0000"/>
                </a:solidFill>
              </a:rPr>
              <a:t>:</a:t>
            </a:r>
            <a:endParaRPr lang="vi-VN" sz="4400" b="1" u="sng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0123" y="1068463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  <a:r>
              <a:rPr lang="vi-VN" sz="4400" dirty="0" smtClean="0"/>
              <a:t>) </a:t>
            </a:r>
            <a:r>
              <a:rPr lang="en-US" sz="4400" dirty="0" smtClean="0"/>
              <a:t>9 -  (-2);</a:t>
            </a:r>
            <a:endParaRPr lang="vi-VN" sz="8800" dirty="0"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05400" y="1060901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/>
              <a:t>b) </a:t>
            </a:r>
            <a:r>
              <a:rPr lang="en-US" sz="4400" dirty="0" smtClean="0"/>
              <a:t>(-7) – 4;</a:t>
            </a:r>
            <a:endParaRPr lang="vi-VN" sz="8800" dirty="0"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238169" y="972285"/>
            <a:ext cx="6330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27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30;</a:t>
            </a:r>
            <a:endParaRPr lang="vi-VN" sz="4400" dirty="0"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370938" y="972285"/>
            <a:ext cx="6330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</a:t>
            </a:r>
            <a:r>
              <a:rPr lang="en-US" sz="4400" dirty="0" smtClean="0"/>
              <a:t>(-63) – (-15)</a:t>
            </a:r>
            <a:endParaRPr lang="vi-VN" sz="8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28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4" grpId="0"/>
      <p:bldP spid="34" grpId="0"/>
      <p:bldP spid="35" grpId="0"/>
      <p:bldP spid="36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536589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659380"/>
                  </a:lnTo>
                  <a:cubicBezTo>
                    <a:pt x="5490351" y="2727960"/>
                    <a:pt x="5434471" y="2783840"/>
                    <a:pt x="5365891" y="278384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595528" y="7214918"/>
            <a:ext cx="2810860" cy="3229968"/>
            <a:chOff x="0" y="0"/>
            <a:chExt cx="6605920" cy="7498655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alphaModFix amt="23000"/>
            </a:blip>
            <a:srcRect/>
            <a:stretch>
              <a:fillRect/>
            </a:stretch>
          </p:blipFill>
          <p:spPr>
            <a:xfrm>
              <a:off x="0" y="5362809"/>
              <a:ext cx="6153700" cy="2135847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1116532">
              <a:off x="874552" y="610836"/>
              <a:ext cx="4856815" cy="6276983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4051728" y="5401669"/>
            <a:ext cx="4526928" cy="4885331"/>
            <a:chOff x="0" y="0"/>
            <a:chExt cx="6035904" cy="6513775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>
              <a:alphaModFix amt="25000"/>
            </a:blip>
            <a:srcRect/>
            <a:stretch>
              <a:fillRect/>
            </a:stretch>
          </p:blipFill>
          <p:spPr>
            <a:xfrm rot="-1972668">
              <a:off x="534549" y="4263276"/>
              <a:ext cx="4966806" cy="980944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-740751">
              <a:off x="477619" y="485143"/>
              <a:ext cx="5080666" cy="5017158"/>
            </a:xfrm>
            <a:prstGeom prst="rect">
              <a:avLst/>
            </a:prstGeom>
          </p:spPr>
        </p:pic>
      </p:grpSp>
      <p:sp>
        <p:nvSpPr>
          <p:cNvPr id="10" name="TextBox 10"/>
          <p:cNvSpPr txBox="1"/>
          <p:nvPr/>
        </p:nvSpPr>
        <p:spPr>
          <a:xfrm>
            <a:off x="2967639" y="1484777"/>
            <a:ext cx="12352722" cy="480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8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BÀI 14:</a:t>
            </a:r>
          </a:p>
          <a:p>
            <a:pPr algn="ctr">
              <a:lnSpc>
                <a:spcPct val="130000"/>
              </a:lnSpc>
            </a:pPr>
            <a:r>
              <a:rPr lang="en-US" sz="8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PHÉP CỘNG VÀ PHÉP TRỪ SỐ NGUYÊN </a:t>
            </a:r>
            <a:r>
              <a:rPr lang="en-US" sz="8000" dirty="0" smtClean="0">
                <a:solidFill>
                  <a:srgbClr val="FFFFFF"/>
                </a:solidFill>
                <a:latin typeface="Arial" panose="020B0604020202020204" pitchFamily="34" charset="0"/>
              </a:rPr>
              <a:t>(3 </a:t>
            </a:r>
            <a:r>
              <a:rPr lang="en-US" sz="8000" dirty="0" err="1" smtClean="0">
                <a:solidFill>
                  <a:srgbClr val="FFFFFF"/>
                </a:solidFill>
                <a:latin typeface="Arial" panose="020B0604020202020204" pitchFamily="34" charset="0"/>
              </a:rPr>
              <a:t>tiết</a:t>
            </a:r>
            <a:r>
              <a:rPr lang="en-US" sz="8000" dirty="0" smtClean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endParaRPr lang="en-US" sz="80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715238" y="-222323"/>
            <a:ext cx="3711843" cy="351697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810500" y="1104900"/>
            <a:ext cx="329184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0" name="Group 20"/>
          <p:cNvGrpSpPr/>
          <p:nvPr/>
        </p:nvGrpSpPr>
        <p:grpSpPr>
          <a:xfrm>
            <a:off x="5867400" y="25354"/>
            <a:ext cx="6705598" cy="835314"/>
            <a:chOff x="-635853" y="-49734"/>
            <a:chExt cx="4951781" cy="986569"/>
          </a:xfrm>
        </p:grpSpPr>
        <p:grpSp>
          <p:nvGrpSpPr>
            <p:cNvPr id="21" name="Group 21"/>
            <p:cNvGrpSpPr/>
            <p:nvPr/>
          </p:nvGrpSpPr>
          <p:grpSpPr>
            <a:xfrm>
              <a:off x="-635853" y="-49734"/>
              <a:ext cx="4951781" cy="986569"/>
              <a:chOff x="-532827" y="-41675"/>
              <a:chExt cx="4149454" cy="826717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-532827" y="-41675"/>
                <a:ext cx="4149454" cy="826717"/>
              </a:xfrm>
              <a:custGeom>
                <a:avLst/>
                <a:gdLst/>
                <a:ahLst/>
                <a:cxnLst/>
                <a:rect l="l" t="t" r="r" b="b"/>
                <a:pathLst>
                  <a:path w="2923480" h="694478">
                    <a:moveTo>
                      <a:pt x="2799019" y="694478"/>
                    </a:moveTo>
                    <a:lnTo>
                      <a:pt x="124460" y="694478"/>
                    </a:lnTo>
                    <a:cubicBezTo>
                      <a:pt x="55880" y="694478"/>
                      <a:pt x="0" y="638598"/>
                      <a:pt x="0" y="570018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799020" y="0"/>
                    </a:lnTo>
                    <a:cubicBezTo>
                      <a:pt x="2867600" y="0"/>
                      <a:pt x="2923480" y="55880"/>
                      <a:pt x="2923480" y="124460"/>
                    </a:cubicBezTo>
                    <a:lnTo>
                      <a:pt x="2923480" y="570018"/>
                    </a:lnTo>
                    <a:cubicBezTo>
                      <a:pt x="2923480" y="638598"/>
                      <a:pt x="2867600" y="694478"/>
                      <a:pt x="2799020" y="694478"/>
                    </a:cubicBezTo>
                    <a:close/>
                  </a:path>
                </a:pathLst>
              </a:custGeom>
              <a:solidFill>
                <a:srgbClr val="EA6045"/>
              </a:solidFill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191319" y="423756"/>
              <a:ext cx="3297437" cy="4326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07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VẬN DỤNG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48443" y="1079569"/>
            <a:ext cx="16950212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3.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Hai ca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nô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cùng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xuất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phát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từ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về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phía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hoặc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như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hình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vẽ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Ta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ước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chiều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từ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đến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chiều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dương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nghĩa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vận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tốc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quãng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đường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từ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từ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về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phía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biểu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thị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bằng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dương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chiều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ngược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lại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âm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).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một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giờ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ca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nô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cách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nhau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nhiêu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kilomet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nếu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vận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tốc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chúng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lần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lượt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61449" y="6144895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Giải</a:t>
            </a:r>
            <a:r>
              <a:rPr kumimoji="0" lang="en-US" sz="40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vi-VN" sz="4000" b="1" i="1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59178" y="7274926"/>
            <a:ext cx="9817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/>
              <a:t>a) Hai ca nô </a:t>
            </a:r>
            <a:r>
              <a:rPr lang="fr-FR" sz="3600" b="1" dirty="0" err="1"/>
              <a:t>cách</a:t>
            </a:r>
            <a:r>
              <a:rPr lang="fr-FR" sz="3600" b="1" dirty="0"/>
              <a:t> </a:t>
            </a:r>
            <a:r>
              <a:rPr lang="fr-FR" sz="3600" b="1" dirty="0" err="1"/>
              <a:t>nhau</a:t>
            </a:r>
            <a:r>
              <a:rPr lang="fr-FR" sz="3600" b="1" dirty="0"/>
              <a:t> : 11 - 6 = 5 (km)</a:t>
            </a:r>
            <a:endParaRPr lang="en-US" sz="3600" b="1" dirty="0"/>
          </a:p>
        </p:txBody>
      </p:sp>
      <p:sp>
        <p:nvSpPr>
          <p:cNvPr id="11" name="Rectangle 10"/>
          <p:cNvSpPr/>
          <p:nvPr/>
        </p:nvSpPr>
        <p:spPr>
          <a:xfrm>
            <a:off x="2159178" y="8714322"/>
            <a:ext cx="1165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/>
              <a:t>b) Hai ca nô </a:t>
            </a:r>
            <a:r>
              <a:rPr lang="fr-FR" sz="3600" b="1" dirty="0" err="1"/>
              <a:t>cách</a:t>
            </a:r>
            <a:r>
              <a:rPr lang="fr-FR" sz="3600" b="1" dirty="0"/>
              <a:t> </a:t>
            </a:r>
            <a:r>
              <a:rPr lang="fr-FR" sz="3600" b="1" dirty="0" err="1"/>
              <a:t>nhau</a:t>
            </a:r>
            <a:r>
              <a:rPr lang="fr-FR" sz="3600" b="1" dirty="0"/>
              <a:t> : 11 –(-6) = 17 (km)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6218" y="3823179"/>
            <a:ext cx="481750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dirty="0" smtClean="0"/>
              <a:t>a) 11 km/h </a:t>
            </a:r>
            <a:r>
              <a:rPr lang="en-US" sz="3600" dirty="0" err="1" smtClean="0"/>
              <a:t>và</a:t>
            </a:r>
            <a:r>
              <a:rPr lang="en-US" sz="3600" dirty="0" smtClean="0"/>
              <a:t> 6km/h</a:t>
            </a:r>
            <a:endParaRPr lang="vi-VN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12104964" y="3747198"/>
            <a:ext cx="481750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dirty="0" smtClean="0"/>
              <a:t>b) 11 km/h </a:t>
            </a:r>
            <a:r>
              <a:rPr lang="en-US" sz="3600" dirty="0" err="1" smtClean="0"/>
              <a:t>và</a:t>
            </a:r>
            <a:r>
              <a:rPr lang="en-US" sz="3600" dirty="0" smtClean="0"/>
              <a:t> -6 km/h</a:t>
            </a:r>
            <a:endParaRPr lang="vi-VN" sz="36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299110" y="5531967"/>
            <a:ext cx="8763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951119" y="5303367"/>
            <a:ext cx="0" cy="3810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166888" y="5341467"/>
            <a:ext cx="0" cy="3810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839699" y="5341467"/>
            <a:ext cx="0" cy="3810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304354" y="4487685"/>
            <a:ext cx="1659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A</a:t>
            </a:r>
            <a:endParaRPr lang="vi-VN" sz="3600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153400" y="4478548"/>
            <a:ext cx="1659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C</a:t>
            </a:r>
            <a:endParaRPr lang="vi-VN" sz="3600" b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009952" y="4467854"/>
            <a:ext cx="1659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B</a:t>
            </a:r>
            <a:endParaRPr lang="vi-VN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25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4" grpId="0"/>
      <p:bldP spid="11" grpId="0"/>
      <p:bldP spid="5" grpId="0"/>
      <p:bldP spid="13" grpId="0"/>
      <p:bldP spid="15" grpId="0"/>
      <p:bldP spid="26" grpId="0"/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673881" y="629567"/>
            <a:ext cx="723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3.16.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Tính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một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cách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hợp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lí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AutoShape 29"/>
          <p:cNvSpPr/>
          <p:nvPr/>
        </p:nvSpPr>
        <p:spPr>
          <a:xfrm>
            <a:off x="6477000" y="1562100"/>
            <a:ext cx="457200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Rectangle 10"/>
          <p:cNvSpPr/>
          <p:nvPr/>
        </p:nvSpPr>
        <p:spPr>
          <a:xfrm>
            <a:off x="642459" y="2230915"/>
            <a:ext cx="68852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152 + (-73) – (-18) -127;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53800" y="2132471"/>
            <a:ext cx="6629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b) </a:t>
            </a:r>
            <a:r>
              <a:rPr lang="fr-FR" sz="4400" dirty="0"/>
              <a:t>7 + 8 + (-9) + (-10)</a:t>
            </a:r>
            <a:endParaRPr lang="en-US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7200900" y="3491079"/>
            <a:ext cx="312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Giải</a:t>
            </a:r>
            <a:r>
              <a:rPr kumimoji="0" lang="en-US" sz="44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vi-VN" sz="4400" b="1" i="1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9961" y="5248286"/>
            <a:ext cx="7130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a)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152 + (-73) – (-18) -127;</a:t>
            </a:r>
            <a:endParaRPr lang="vi-VN" sz="4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545" y="6424831"/>
            <a:ext cx="8343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FR" sz="4400" b="1" dirty="0">
                <a:solidFill>
                  <a:srgbClr val="002060"/>
                </a:solidFill>
              </a:rPr>
              <a:t>=  [152 – (-18)] – (127 +73)</a:t>
            </a:r>
            <a:endParaRPr kumimoji="0" lang="vi-VN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2472" y="7551786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 170 - 200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59555" y="5174258"/>
            <a:ext cx="7228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b) -</a:t>
            </a:r>
            <a:r>
              <a:rPr lang="fr-FR" sz="4400" dirty="0"/>
              <a:t>7 + 8 + (-9) + (-10)</a:t>
            </a:r>
            <a:endParaRPr lang="en-US" sz="4400" dirty="0"/>
          </a:p>
        </p:txBody>
      </p:sp>
      <p:sp>
        <p:nvSpPr>
          <p:cNvPr id="18" name="TextBox 17"/>
          <p:cNvSpPr txBox="1"/>
          <p:nvPr/>
        </p:nvSpPr>
        <p:spPr>
          <a:xfrm>
            <a:off x="9747696" y="6531989"/>
            <a:ext cx="5656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= </a:t>
            </a:r>
            <a:r>
              <a:rPr lang="fr-FR" sz="4400" b="1" dirty="0" smtClean="0">
                <a:solidFill>
                  <a:srgbClr val="002060"/>
                </a:solidFill>
              </a:rPr>
              <a:t> </a:t>
            </a:r>
            <a:r>
              <a:rPr lang="fr-FR" sz="4400" b="1" dirty="0">
                <a:solidFill>
                  <a:srgbClr val="002060"/>
                </a:solidFill>
              </a:rPr>
              <a:t>15 + (-19)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47696" y="7792153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-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8763000" y="5073475"/>
            <a:ext cx="0" cy="51206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2472" y="8541256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 - (200 -170)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2472" y="9517559"/>
            <a:ext cx="4558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 - 30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7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601448" y="8555082"/>
            <a:ext cx="1408195" cy="140643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779294" y="8516460"/>
            <a:ext cx="1457813" cy="144505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78357" y="48334"/>
            <a:ext cx="18020529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Đố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vui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.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Em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hãy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tìm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thông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tin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dưới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mỗi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bức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ảnh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để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tính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tuổi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nhà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bác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học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/>
              </a:rPr>
              <a:t>sau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/>
              </a:rPr>
              <a:t>: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9" name="Picture 1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051" y="1363490"/>
            <a:ext cx="4732214" cy="571233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620474" y="7075821"/>
            <a:ext cx="3121368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vi-VN" sz="4000" b="1" dirty="0">
                <a:solidFill>
                  <a:srgbClr val="000000"/>
                </a:solidFill>
                <a:ea typeface="Calibri" panose="020F0502020204030204" pitchFamily="34" charset="0"/>
              </a:rPr>
              <a:t>Archimedes</a:t>
            </a:r>
            <a:endParaRPr lang="en-US" sz="4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479" y="7869018"/>
            <a:ext cx="7762061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vi-VN" sz="4000" b="1" dirty="0">
                <a:solidFill>
                  <a:srgbClr val="002060"/>
                </a:solidFill>
              </a:rPr>
              <a:t>(287 – 212 trước Công nguyên)</a:t>
            </a:r>
            <a:endParaRPr lang="en-US" sz="7200" b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pic>
        <p:nvPicPr>
          <p:cNvPr id="25" name="Picture 24" descr="Pythagoras | Aiora Press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5057" y="1494231"/>
            <a:ext cx="5944721" cy="545084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29"/>
          <p:cNvSpPr/>
          <p:nvPr/>
        </p:nvSpPr>
        <p:spPr>
          <a:xfrm>
            <a:off x="11544173" y="6967425"/>
            <a:ext cx="2977098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Pythagoras</a:t>
            </a:r>
            <a:endParaRPr lang="en-US" sz="4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59218" y="9094950"/>
            <a:ext cx="67585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</a:rPr>
              <a:t>(- 212) – (- 287) = 75 tuổi.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740751">
            <a:off x="16523999" y="7347916"/>
            <a:ext cx="1968401" cy="1943796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9373787" y="7907640"/>
            <a:ext cx="77620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 smtClean="0">
                <a:solidFill>
                  <a:srgbClr val="002060"/>
                </a:solidFill>
              </a:rPr>
              <a:t>(570 </a:t>
            </a:r>
            <a:r>
              <a:rPr lang="vi-VN" sz="4000" b="1" dirty="0" smtClean="0">
                <a:solidFill>
                  <a:srgbClr val="002060"/>
                </a:solidFill>
              </a:rPr>
              <a:t>– </a:t>
            </a:r>
            <a:r>
              <a:rPr lang="en-US" sz="4000" b="1" dirty="0" smtClean="0">
                <a:solidFill>
                  <a:srgbClr val="002060"/>
                </a:solidFill>
              </a:rPr>
              <a:t>495</a:t>
            </a:r>
            <a:r>
              <a:rPr lang="vi-VN" sz="4000" b="1" dirty="0" smtClean="0">
                <a:solidFill>
                  <a:srgbClr val="002060"/>
                </a:solidFill>
              </a:rPr>
              <a:t> </a:t>
            </a:r>
            <a:r>
              <a:rPr lang="vi-VN" sz="4000" b="1" dirty="0">
                <a:solidFill>
                  <a:srgbClr val="002060"/>
                </a:solidFill>
              </a:rPr>
              <a:t>trước Công nguyên)</a:t>
            </a:r>
            <a:endParaRPr lang="en-US" sz="7200" b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535483" y="9134665"/>
            <a:ext cx="67585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</a:rPr>
              <a:t>(- </a:t>
            </a:r>
            <a:r>
              <a:rPr lang="en-US" sz="4400" b="1" dirty="0" smtClean="0">
                <a:solidFill>
                  <a:srgbClr val="FF0000"/>
                </a:solidFill>
              </a:rPr>
              <a:t>495</a:t>
            </a:r>
            <a:r>
              <a:rPr lang="vi-VN" sz="4400" b="1" dirty="0" smtClean="0">
                <a:solidFill>
                  <a:srgbClr val="FF0000"/>
                </a:solidFill>
              </a:rPr>
              <a:t>) </a:t>
            </a:r>
            <a:r>
              <a:rPr lang="vi-VN" sz="4400" b="1" dirty="0">
                <a:solidFill>
                  <a:srgbClr val="FF0000"/>
                </a:solidFill>
              </a:rPr>
              <a:t>– (- </a:t>
            </a:r>
            <a:r>
              <a:rPr lang="en-US" sz="4400" b="1" dirty="0" smtClean="0">
                <a:solidFill>
                  <a:srgbClr val="FF0000"/>
                </a:solidFill>
              </a:rPr>
              <a:t>570</a:t>
            </a:r>
            <a:r>
              <a:rPr lang="vi-VN" sz="4400" b="1" dirty="0" smtClean="0">
                <a:solidFill>
                  <a:srgbClr val="FF0000"/>
                </a:solidFill>
              </a:rPr>
              <a:t>) </a:t>
            </a:r>
            <a:r>
              <a:rPr lang="vi-VN" sz="4400" b="1" dirty="0">
                <a:solidFill>
                  <a:srgbClr val="FF0000"/>
                </a:solidFill>
              </a:rPr>
              <a:t>= 75 tuổi.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2" name="videoplayback (online-video-cutter.com)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0893" y="0"/>
            <a:ext cx="18237107" cy="10238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09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8" grpId="0" animBg="1"/>
      <p:bldP spid="20" grpId="0"/>
      <p:bldP spid="22" grpId="0"/>
      <p:bldP spid="30" grpId="0"/>
      <p:bldP spid="31" grpId="0"/>
      <p:bldP spid="33" grpId="0"/>
      <p:bldP spid="3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524000" y="2129009"/>
            <a:ext cx="16230600" cy="6603511"/>
            <a:chOff x="0" y="0"/>
            <a:chExt cx="3033349" cy="2783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33349" cy="2783840"/>
            </a:xfrm>
            <a:custGeom>
              <a:avLst/>
              <a:gdLst/>
              <a:ahLst/>
              <a:cxnLst/>
              <a:rect l="l" t="t" r="r" b="b"/>
              <a:pathLst>
                <a:path w="3033349" h="2783840">
                  <a:moveTo>
                    <a:pt x="2908889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08889" y="0"/>
                  </a:lnTo>
                  <a:cubicBezTo>
                    <a:pt x="2977469" y="0"/>
                    <a:pt x="3033349" y="55880"/>
                    <a:pt x="3033349" y="124460"/>
                  </a:cubicBezTo>
                  <a:lnTo>
                    <a:pt x="3033349" y="2659380"/>
                  </a:lnTo>
                  <a:cubicBezTo>
                    <a:pt x="3033349" y="2727960"/>
                    <a:pt x="2977469" y="2783840"/>
                    <a:pt x="2908889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286000" y="2777385"/>
            <a:ext cx="1148685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000" b="1" dirty="0" smtClean="0">
                <a:solidFill>
                  <a:srgbClr val="002060"/>
                </a:solidFill>
              </a:rPr>
              <a:t>Ghi </a:t>
            </a:r>
            <a:r>
              <a:rPr lang="pt-BR" sz="4000" b="1" dirty="0">
                <a:solidFill>
                  <a:srgbClr val="002060"/>
                </a:solidFill>
              </a:rPr>
              <a:t>nhớ các quy tắc cộng trừ số nguyên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373042" y="254626"/>
            <a:ext cx="9857014" cy="11541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6600" dirty="0" smtClean="0">
                <a:solidFill>
                  <a:srgbClr val="1E1E1E"/>
                </a:solidFill>
                <a:latin typeface="Arial" panose="020B0604020202020204" pitchFamily="34" charset="0"/>
              </a:rPr>
              <a:t>HƯỚNG DẪN VỀ NHÀ</a:t>
            </a:r>
            <a:endParaRPr lang="en-US" sz="6600" dirty="0">
              <a:solidFill>
                <a:srgbClr val="1E1E1E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901357" y="4289967"/>
            <a:ext cx="14859000" cy="1517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009650" lvl="1" indent="-6858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4000" b="1" dirty="0">
                <a:solidFill>
                  <a:srgbClr val="002060"/>
                </a:solidFill>
              </a:rPr>
              <a:t>Hoàn thành nốt các bài tập và làm thêm Bài 3.26 và 3.28 (SGK –tr69)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9"/>
          <p:cNvSpPr txBox="1"/>
          <p:nvPr/>
        </p:nvSpPr>
        <p:spPr>
          <a:xfrm>
            <a:off x="1901357" y="6167225"/>
            <a:ext cx="15882551" cy="860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009650" lvl="1" indent="-6858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4800" dirty="0" err="1" smtClean="0">
                <a:solidFill>
                  <a:srgbClr val="002060"/>
                </a:solidFill>
              </a:rPr>
              <a:t>Chuẩn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bị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bài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mới</a:t>
            </a:r>
            <a:r>
              <a:rPr lang="en-US" sz="4800" dirty="0" smtClean="0">
                <a:solidFill>
                  <a:srgbClr val="002060"/>
                </a:solidFill>
              </a:rPr>
              <a:t>: “ 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QUY TẮC DẤU NGOẶC</a:t>
            </a:r>
            <a:r>
              <a:rPr lang="en-US" sz="4800" dirty="0" smtClean="0">
                <a:solidFill>
                  <a:srgbClr val="002060"/>
                </a:solidFill>
              </a:rPr>
              <a:t>”</a:t>
            </a:r>
            <a:endParaRPr lang="en-US" sz="13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000500"/>
            <a:ext cx="11125200" cy="30342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371600">
              <a:lnSpc>
                <a:spcPct val="130000"/>
              </a:lnSpc>
            </a:pPr>
            <a:r>
              <a:rPr lang="en-US" sz="8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CHÚ Ý BÀI GIẢNG!</a:t>
            </a:r>
            <a:endParaRPr lang="vi-VN" sz="8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93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44" r="244" b="136"/>
          <a:stretch>
            <a:fillRect/>
          </a:stretch>
        </p:blipFill>
        <p:spPr>
          <a:xfrm rot="-1352650">
            <a:off x="15881120" y="8012804"/>
            <a:ext cx="2931333" cy="313368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270663" y="270743"/>
            <a:ext cx="12264737" cy="21146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I. CỘNG HAI SỐ NGUYÊN CÙNG DẤU</a:t>
            </a:r>
            <a:endParaRPr lang="vi-VN" sz="48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393415" y="3014825"/>
            <a:ext cx="13208785" cy="2114696"/>
          </a:xfrm>
          <a:prstGeom prst="roundRect">
            <a:avLst/>
          </a:prstGeom>
          <a:solidFill>
            <a:srgbClr val="8596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prstClr val="white"/>
                </a:solidFill>
              </a:rPr>
              <a:t>II. CỘNG </a:t>
            </a:r>
            <a:r>
              <a:rPr lang="en-US" sz="4800" b="1" dirty="0">
                <a:solidFill>
                  <a:prstClr val="white"/>
                </a:solidFill>
              </a:rPr>
              <a:t>HAI SỐ </a:t>
            </a:r>
            <a:r>
              <a:rPr lang="en-US" sz="4800" b="1" dirty="0" smtClean="0">
                <a:solidFill>
                  <a:prstClr val="white"/>
                </a:solidFill>
              </a:rPr>
              <a:t>NGUYÊN KHÁC DẤU</a:t>
            </a:r>
            <a:endParaRPr lang="vi-VN" sz="4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6992E4-32B0-4CA2-8CB7-16BD3C7CB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4027" r="14166" b="15279"/>
          <a:stretch>
            <a:fillRect/>
          </a:stretch>
        </p:blipFill>
        <p:spPr bwMode="auto">
          <a:xfrm>
            <a:off x="-218210" y="2781300"/>
            <a:ext cx="4419600" cy="4260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3"/>
          <p:cNvSpPr txBox="1"/>
          <p:nvPr/>
        </p:nvSpPr>
        <p:spPr>
          <a:xfrm>
            <a:off x="-74676" y="3757616"/>
            <a:ext cx="4324557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8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NỘI DUNG</a:t>
            </a:r>
            <a:endParaRPr lang="en-US" sz="8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393415" y="5816887"/>
            <a:ext cx="10230058" cy="1893161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III. TÍNH CHẤT CỦA PHÉP CỘNG</a:t>
            </a:r>
            <a:endParaRPr lang="vi-VN" sz="48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393415" y="8397414"/>
            <a:ext cx="9732524" cy="188691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prstClr val="white"/>
                </a:solidFill>
              </a:rPr>
              <a:t>IV. TRỪ HAI </a:t>
            </a:r>
            <a:r>
              <a:rPr lang="en-US" sz="4800" b="1" dirty="0">
                <a:solidFill>
                  <a:prstClr val="white"/>
                </a:solidFill>
              </a:rPr>
              <a:t>SỐ </a:t>
            </a:r>
            <a:r>
              <a:rPr lang="en-US" sz="4800" b="1" dirty="0" smtClean="0">
                <a:solidFill>
                  <a:prstClr val="white"/>
                </a:solidFill>
              </a:rPr>
              <a:t>NGUYÊN</a:t>
            </a:r>
            <a:endParaRPr lang="vi-VN" sz="4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701670"/>
            <a:ext cx="18288000" cy="17778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3357" y="6764260"/>
            <a:ext cx="2970339" cy="358953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alphaModFix amt="47000"/>
          </a:blip>
          <a:srcRect/>
          <a:stretch>
            <a:fillRect/>
          </a:stretch>
        </p:blipFill>
        <p:spPr>
          <a:xfrm>
            <a:off x="3712934" y="9549759"/>
            <a:ext cx="3069811" cy="6062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 l="69421"/>
          <a:stretch>
            <a:fillRect/>
          </a:stretch>
        </p:blipFill>
        <p:spPr>
          <a:xfrm>
            <a:off x="15857344" y="6985689"/>
            <a:ext cx="1929212" cy="31466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7226" y="208165"/>
            <a:ext cx="11846337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smtClean="0">
                <a:solidFill>
                  <a:schemeClr val="bg1"/>
                </a:solidFill>
              </a:rPr>
              <a:t>1. CỘNG </a:t>
            </a:r>
            <a:r>
              <a:rPr lang="en-US" sz="4800" b="1" dirty="0">
                <a:solidFill>
                  <a:schemeClr val="bg1"/>
                </a:solidFill>
              </a:rPr>
              <a:t>HAI SỐ NGUYÊN CÙNG DẤU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667000" y="1540326"/>
            <a:ext cx="1457130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</a:pPr>
            <a:endParaRPr kumimoji="0" lang="en-US" altLang="en-US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</a:pPr>
            <a:r>
              <a:rPr kumimoji="0" lang="en-US" altLang="en-US" sz="4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gốc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trục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di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sang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A(H.3.10).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kumimoji="0" lang="nl-NL" altLang="en-US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1028" name="Picture 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605659"/>
            <a:ext cx="7144545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45" y="7092885"/>
            <a:ext cx="7315200" cy="128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63738">
            <a:off x="-315" y="1276645"/>
            <a:ext cx="1003865" cy="1104251"/>
          </a:xfrm>
          <a:prstGeom prst="rect">
            <a:avLst/>
          </a:prstGeom>
        </p:spPr>
      </p:pic>
      <p:sp>
        <p:nvSpPr>
          <p:cNvPr id="13" name="Title 2"/>
          <p:cNvSpPr txBox="1">
            <a:spLocks/>
          </p:cNvSpPr>
          <p:nvPr/>
        </p:nvSpPr>
        <p:spPr>
          <a:xfrm>
            <a:off x="872836" y="1276126"/>
            <a:ext cx="13944593" cy="85887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Cộng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hai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nguyên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âm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89067" y="2335637"/>
            <a:ext cx="1751118" cy="69199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HĐ1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87226" y="5322425"/>
            <a:ext cx="1751118" cy="69199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HĐ2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2666999" y="4357288"/>
            <a:ext cx="1457130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</a:pPr>
            <a:endParaRPr kumimoji="0" lang="en-US" altLang="en-US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720725" algn="l"/>
              </a:tabLst>
            </a:pPr>
            <a:r>
              <a:rPr kumimoji="0" lang="en-US" altLang="en-US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kumimoji="0" lang="en-US" altLang="en-US" sz="40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sang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B. B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cộng</a:t>
            </a:r>
            <a:r>
              <a:rPr kumimoji="0" lang="en-US" altLang="en-US" sz="4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(-3) + (-5)</a:t>
            </a:r>
            <a:endParaRPr kumimoji="0" lang="nl-NL" alt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13" grpId="0"/>
      <p:bldP spid="15" grpId="0" animBg="1"/>
      <p:bldP spid="16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9167" y="1104900"/>
            <a:ext cx="16055375" cy="8229600"/>
            <a:chOff x="0" y="0"/>
            <a:chExt cx="5431078" cy="2783840"/>
          </a:xfrm>
          <a:solidFill>
            <a:srgbClr val="F2EEDC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431078" cy="2783840"/>
            </a:xfrm>
            <a:custGeom>
              <a:avLst/>
              <a:gdLst/>
              <a:ahLst/>
              <a:cxnLst/>
              <a:rect l="l" t="t" r="r" b="b"/>
              <a:pathLst>
                <a:path w="5431078" h="2783840">
                  <a:moveTo>
                    <a:pt x="5306618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06618" y="0"/>
                  </a:lnTo>
                  <a:cubicBezTo>
                    <a:pt x="5375197" y="0"/>
                    <a:pt x="5431078" y="55880"/>
                    <a:pt x="5431078" y="124460"/>
                  </a:cubicBezTo>
                  <a:lnTo>
                    <a:pt x="5431078" y="2659380"/>
                  </a:lnTo>
                  <a:cubicBezTo>
                    <a:pt x="5431078" y="2727960"/>
                    <a:pt x="5375197" y="2783840"/>
                    <a:pt x="5306618" y="278384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5" name="Group 2"/>
          <p:cNvGrpSpPr/>
          <p:nvPr/>
        </p:nvGrpSpPr>
        <p:grpSpPr>
          <a:xfrm>
            <a:off x="1243803" y="2254053"/>
            <a:ext cx="14814907" cy="3727648"/>
            <a:chOff x="-137564" y="51550"/>
            <a:chExt cx="2063458" cy="2708373"/>
          </a:xfrm>
          <a:solidFill>
            <a:srgbClr val="CCFF99"/>
          </a:solidFill>
        </p:grpSpPr>
        <p:sp>
          <p:nvSpPr>
            <p:cNvPr id="27" name="Freeform 3"/>
            <p:cNvSpPr/>
            <p:nvPr/>
          </p:nvSpPr>
          <p:spPr>
            <a:xfrm>
              <a:off x="-137564" y="51550"/>
              <a:ext cx="2063458" cy="2708373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rgbClr val="F2F2C0"/>
            </a:solidFill>
          </p:spPr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03862" y="101403"/>
            <a:ext cx="2247900" cy="2152650"/>
          </a:xfrm>
          <a:prstGeom prst="rect">
            <a:avLst/>
          </a:prstGeom>
        </p:spPr>
      </p:pic>
      <p:sp>
        <p:nvSpPr>
          <p:cNvPr id="15" name="TextBox 6"/>
          <p:cNvSpPr txBox="1"/>
          <p:nvPr/>
        </p:nvSpPr>
        <p:spPr>
          <a:xfrm>
            <a:off x="1670832" y="2879504"/>
            <a:ext cx="14153710" cy="812530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Quy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tắc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cộng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âm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6"/>
          <p:cNvSpPr txBox="1"/>
          <p:nvPr/>
        </p:nvSpPr>
        <p:spPr>
          <a:xfrm>
            <a:off x="1905000" y="3846087"/>
            <a:ext cx="14153710" cy="1760482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Muốn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cộng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hai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âm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ta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cộng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phần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tự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nhiên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của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chúng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với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nhau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rồi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đặt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dấu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“-”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trước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kết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quả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838200" y="387132"/>
            <a:ext cx="11963403" cy="2286000"/>
            <a:chOff x="0" y="1"/>
            <a:chExt cx="2181144" cy="2646283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0" y="1"/>
              <a:ext cx="2181144" cy="2646283"/>
            </a:xfrm>
            <a:custGeom>
              <a:avLst/>
              <a:gdLst/>
              <a:ahLst/>
              <a:cxnLst/>
              <a:rect l="l" t="t" r="r" b="b"/>
              <a:pathLst>
                <a:path w="3098962" h="3225401">
                  <a:moveTo>
                    <a:pt x="2974501" y="3225401"/>
                  </a:moveTo>
                  <a:lnTo>
                    <a:pt x="124460" y="3225401"/>
                  </a:lnTo>
                  <a:cubicBezTo>
                    <a:pt x="55880" y="3225401"/>
                    <a:pt x="0" y="3169521"/>
                    <a:pt x="0" y="310094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74502" y="0"/>
                  </a:lnTo>
                  <a:cubicBezTo>
                    <a:pt x="3043082" y="0"/>
                    <a:pt x="3098962" y="55880"/>
                    <a:pt x="3098962" y="124460"/>
                  </a:cubicBezTo>
                  <a:lnTo>
                    <a:pt x="3098962" y="3100941"/>
                  </a:lnTo>
                  <a:cubicBezTo>
                    <a:pt x="3098962" y="3169521"/>
                    <a:pt x="3043082" y="3225401"/>
                    <a:pt x="2974502" y="3225401"/>
                  </a:cubicBezTo>
                  <a:close/>
                </a:path>
              </a:pathLst>
            </a:custGeom>
            <a:solidFill>
              <a:srgbClr val="F2F2C0"/>
            </a:solidFill>
          </p:spPr>
          <p:txBody>
            <a:bodyPr/>
            <a:lstStyle/>
            <a:p>
              <a:pPr algn="just">
                <a:lnSpc>
                  <a:spcPct val="130000"/>
                </a:lnSpc>
              </a:pPr>
              <a:r>
                <a:rPr lang="en-US" sz="4400" b="1" u="sng" dirty="0" err="1" smtClean="0"/>
                <a:t>Luyện</a:t>
              </a:r>
              <a:r>
                <a:rPr lang="en-US" sz="4400" b="1" u="sng" dirty="0" smtClean="0"/>
                <a:t> </a:t>
              </a:r>
              <a:r>
                <a:rPr lang="en-US" sz="4400" b="1" u="sng" dirty="0" err="1" smtClean="0"/>
                <a:t>tập</a:t>
              </a:r>
              <a:r>
                <a:rPr lang="en-US" sz="4400" b="1" u="sng" dirty="0" smtClean="0"/>
                <a:t> 1: </a:t>
              </a:r>
              <a:r>
                <a:rPr lang="en-US" sz="4400" b="1" u="sng" dirty="0" err="1" smtClean="0"/>
                <a:t>Thực</a:t>
              </a:r>
              <a:r>
                <a:rPr lang="en-US" sz="4400" b="1" u="sng" dirty="0" smtClean="0"/>
                <a:t> </a:t>
              </a:r>
              <a:r>
                <a:rPr lang="en-US" sz="4400" b="1" u="sng" dirty="0" err="1" smtClean="0"/>
                <a:t>hiện</a:t>
              </a:r>
              <a:r>
                <a:rPr lang="en-US" sz="4400" b="1" u="sng" dirty="0" smtClean="0"/>
                <a:t> </a:t>
              </a:r>
              <a:r>
                <a:rPr lang="en-US" sz="4400" b="1" u="sng" dirty="0" err="1" smtClean="0"/>
                <a:t>các</a:t>
              </a:r>
              <a:r>
                <a:rPr lang="en-US" sz="4400" b="1" u="sng" dirty="0" smtClean="0"/>
                <a:t> </a:t>
              </a:r>
              <a:r>
                <a:rPr lang="en-US" sz="4400" b="1" u="sng" dirty="0" err="1" smtClean="0"/>
                <a:t>phép</a:t>
              </a:r>
              <a:r>
                <a:rPr lang="en-US" sz="4400" b="1" u="sng" dirty="0" smtClean="0"/>
                <a:t> </a:t>
              </a:r>
              <a:r>
                <a:rPr lang="en-US" sz="4400" b="1" u="sng" dirty="0" err="1" smtClean="0"/>
                <a:t>cộng</a:t>
              </a:r>
              <a:r>
                <a:rPr lang="en-US" sz="4400" b="1" u="sng" dirty="0" smtClean="0"/>
                <a:t> </a:t>
              </a:r>
              <a:r>
                <a:rPr lang="en-US" sz="4400" b="1" u="sng" dirty="0" err="1" smtClean="0"/>
                <a:t>sau</a:t>
              </a:r>
              <a:r>
                <a:rPr lang="en-US" sz="4400" b="1" u="sng" dirty="0" smtClean="0"/>
                <a:t>:</a:t>
              </a:r>
            </a:p>
            <a:p>
              <a:pPr algn="just">
                <a:lnSpc>
                  <a:spcPct val="130000"/>
                </a:lnSpc>
              </a:pPr>
              <a:r>
                <a:rPr lang="nl-NL" sz="4800" dirty="0"/>
                <a:t>(-12) + (-48) </a:t>
              </a:r>
              <a:r>
                <a:rPr lang="nl-NL" sz="4800" dirty="0" smtClean="0"/>
                <a:t> và </a:t>
              </a:r>
              <a:r>
                <a:rPr lang="nl-NL" sz="4800" dirty="0"/>
                <a:t>(-236) + (-1 025) </a:t>
              </a:r>
              <a:endParaRPr lang="en-US" sz="4800" b="1" dirty="0">
                <a:solidFill>
                  <a:srgbClr val="FF0000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848600" y="2521550"/>
            <a:ext cx="1714002" cy="1063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i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8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AutoShape 2"/>
          <p:cNvSpPr/>
          <p:nvPr/>
        </p:nvSpPr>
        <p:spPr>
          <a:xfrm>
            <a:off x="24714" y="8509162"/>
            <a:ext cx="18288000" cy="177783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sp>
      <p:pic>
        <p:nvPicPr>
          <p:cNvPr id="9" name="Pictur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3400" y="8343900"/>
            <a:ext cx="3444029" cy="1717709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690805" y="8029319"/>
            <a:ext cx="1350090" cy="1744866"/>
          </a:xfrm>
          <a:prstGeom prst="rect">
            <a:avLst/>
          </a:prstGeom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740751">
            <a:off x="16103664" y="7929854"/>
            <a:ext cx="1968401" cy="194379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57603" y="4202806"/>
            <a:ext cx="9144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800" dirty="0">
                <a:solidFill>
                  <a:srgbClr val="000000"/>
                </a:solidFill>
                <a:ea typeface="Calibri" panose="020F0502020204030204" pitchFamily="34" charset="0"/>
              </a:rPr>
              <a:t>(-12) + (-48) = - ( 12 + 48) = -60</a:t>
            </a:r>
            <a:endParaRPr lang="en-US" sz="4800" dirty="0"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800" dirty="0">
                <a:solidFill>
                  <a:srgbClr val="000000"/>
                </a:solidFill>
                <a:ea typeface="Calibri" panose="020F0502020204030204" pitchFamily="34" charset="0"/>
              </a:rPr>
              <a:t>(-236) + (-1 025) = - 1261</a:t>
            </a:r>
            <a:endParaRPr lang="en-US" sz="48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371600" y="2247900"/>
            <a:ext cx="15092557" cy="6291473"/>
            <a:chOff x="0" y="0"/>
            <a:chExt cx="3098961" cy="3225401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0" y="0"/>
              <a:ext cx="3098962" cy="3225401"/>
            </a:xfrm>
            <a:custGeom>
              <a:avLst/>
              <a:gdLst/>
              <a:ahLst/>
              <a:cxnLst/>
              <a:rect l="l" t="t" r="r" b="b"/>
              <a:pathLst>
                <a:path w="3098962" h="3225401">
                  <a:moveTo>
                    <a:pt x="2974501" y="3225401"/>
                  </a:moveTo>
                  <a:lnTo>
                    <a:pt x="124460" y="3225401"/>
                  </a:lnTo>
                  <a:cubicBezTo>
                    <a:pt x="55880" y="3225401"/>
                    <a:pt x="0" y="3169521"/>
                    <a:pt x="0" y="310094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74502" y="0"/>
                  </a:lnTo>
                  <a:cubicBezTo>
                    <a:pt x="3043082" y="0"/>
                    <a:pt x="3098962" y="55880"/>
                    <a:pt x="3098962" y="124460"/>
                  </a:cubicBezTo>
                  <a:lnTo>
                    <a:pt x="3098962" y="3100941"/>
                  </a:lnTo>
                  <a:cubicBezTo>
                    <a:pt x="3098962" y="3169521"/>
                    <a:pt x="3043082" y="3225401"/>
                    <a:pt x="2974502" y="3225401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4" name="Group 13"/>
          <p:cNvGrpSpPr/>
          <p:nvPr/>
        </p:nvGrpSpPr>
        <p:grpSpPr>
          <a:xfrm>
            <a:off x="4041081" y="3602936"/>
            <a:ext cx="9753600" cy="3581400"/>
            <a:chOff x="2819400" y="3619500"/>
            <a:chExt cx="9753600" cy="3581400"/>
          </a:xfrm>
        </p:grpSpPr>
        <p:sp>
          <p:nvSpPr>
            <p:cNvPr id="12" name="Rounded Rectangle 11"/>
            <p:cNvSpPr/>
            <p:nvPr/>
          </p:nvSpPr>
          <p:spPr>
            <a:xfrm>
              <a:off x="2819400" y="3771900"/>
              <a:ext cx="9753600" cy="34290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30000"/>
                </a:lnSpc>
                <a:spcAft>
                  <a:spcPts val="1000"/>
                </a:spcAft>
              </a:pP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Tổng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hai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nguyên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âm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là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một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nguyên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âm</a:t>
              </a:r>
              <a:r>
                <a:rPr lang="en-US" sz="4400" dirty="0" smtClean="0">
                  <a:solidFill>
                    <a:srgbClr val="7030A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en-US" sz="44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76600" y="3619500"/>
              <a:ext cx="609600" cy="1100254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2362200" y="2518202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Chú</a:t>
            </a:r>
            <a:r>
              <a:rPr lang="en-US" sz="4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ý:</a:t>
            </a:r>
            <a:endParaRPr lang="vi-VN" sz="4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9735" y="24245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dụng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endParaRPr lang="vi-VN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1298" y="905961"/>
            <a:ext cx="1661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Sử</a:t>
            </a:r>
            <a:r>
              <a:rPr lang="en-US" sz="4000" dirty="0" smtClean="0"/>
              <a:t> </a:t>
            </a:r>
            <a:r>
              <a:rPr lang="en-US" sz="4000" dirty="0" err="1" smtClean="0"/>
              <a:t>dụng</a:t>
            </a:r>
            <a:r>
              <a:rPr lang="en-US" sz="4000" dirty="0" smtClean="0"/>
              <a:t> </a:t>
            </a:r>
            <a:r>
              <a:rPr lang="en-US" sz="4000" dirty="0" err="1" smtClean="0"/>
              <a:t>phép</a:t>
            </a:r>
            <a:r>
              <a:rPr lang="en-US" sz="4000" dirty="0" smtClean="0"/>
              <a:t> </a:t>
            </a:r>
            <a:r>
              <a:rPr lang="en-US" sz="4000" dirty="0" err="1" smtClean="0"/>
              <a:t>cộng</a:t>
            </a:r>
            <a:r>
              <a:rPr lang="en-US" sz="4000" dirty="0" smtClean="0"/>
              <a:t> </a:t>
            </a:r>
            <a:r>
              <a:rPr lang="en-US" sz="4000" dirty="0" err="1" smtClean="0"/>
              <a:t>hai</a:t>
            </a:r>
            <a:r>
              <a:rPr lang="en-US" sz="4000" dirty="0" smtClean="0"/>
              <a:t> </a:t>
            </a:r>
            <a:r>
              <a:rPr lang="en-US" sz="4000" dirty="0" err="1" smtClean="0"/>
              <a:t>số</a:t>
            </a:r>
            <a:r>
              <a:rPr lang="en-US" sz="4000" dirty="0" smtClean="0"/>
              <a:t> </a:t>
            </a:r>
            <a:r>
              <a:rPr lang="en-US" sz="4000" dirty="0" err="1" smtClean="0"/>
              <a:t>nguyên</a:t>
            </a:r>
            <a:r>
              <a:rPr lang="en-US" sz="4000" dirty="0" smtClean="0"/>
              <a:t> </a:t>
            </a:r>
            <a:r>
              <a:rPr lang="en-US" sz="4000" dirty="0" err="1" smtClean="0"/>
              <a:t>âm</a:t>
            </a:r>
            <a:r>
              <a:rPr lang="en-US" sz="4000" dirty="0" smtClean="0"/>
              <a:t> </a:t>
            </a:r>
            <a:r>
              <a:rPr lang="en-US" sz="4000" dirty="0" err="1" smtClean="0"/>
              <a:t>để</a:t>
            </a:r>
            <a:r>
              <a:rPr lang="en-US" sz="4000" dirty="0" smtClean="0"/>
              <a:t> </a:t>
            </a:r>
            <a:r>
              <a:rPr lang="en-US" sz="4000" dirty="0" err="1" smtClean="0"/>
              <a:t>giải</a:t>
            </a:r>
            <a:r>
              <a:rPr lang="en-US" sz="4000" dirty="0" smtClean="0"/>
              <a:t> </a:t>
            </a:r>
            <a:r>
              <a:rPr lang="en-US" sz="4000" dirty="0" err="1" smtClean="0"/>
              <a:t>bài</a:t>
            </a:r>
            <a:r>
              <a:rPr lang="en-US" sz="4000" dirty="0" smtClean="0"/>
              <a:t> </a:t>
            </a:r>
            <a:r>
              <a:rPr lang="en-US" sz="4000" dirty="0" err="1" smtClean="0"/>
              <a:t>toán</a:t>
            </a:r>
            <a:r>
              <a:rPr lang="en-US" sz="4000" dirty="0" smtClean="0"/>
              <a:t> </a:t>
            </a:r>
            <a:r>
              <a:rPr lang="en-US" sz="4000" dirty="0" err="1" smtClean="0"/>
              <a:t>sau</a:t>
            </a:r>
            <a:r>
              <a:rPr lang="en-US" sz="4000" dirty="0"/>
              <a:t> </a:t>
            </a:r>
            <a:r>
              <a:rPr lang="en-US" sz="4000" dirty="0" smtClean="0"/>
              <a:t>(H.3.12):</a:t>
            </a:r>
            <a:endParaRPr lang="vi-VN" sz="4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96662" y="1722731"/>
            <a:ext cx="158218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Một</a:t>
            </a:r>
            <a:r>
              <a:rPr lang="en-US" sz="4000" dirty="0" smtClean="0"/>
              <a:t> </a:t>
            </a:r>
            <a:r>
              <a:rPr lang="en-US" sz="4000" dirty="0" err="1" smtClean="0"/>
              <a:t>chiếc</a:t>
            </a:r>
            <a:r>
              <a:rPr lang="en-US" sz="4000" dirty="0" smtClean="0"/>
              <a:t> </a:t>
            </a:r>
            <a:r>
              <a:rPr lang="en-US" sz="4000" dirty="0" err="1" smtClean="0"/>
              <a:t>tàu</a:t>
            </a:r>
            <a:r>
              <a:rPr lang="en-US" sz="4000" dirty="0" smtClean="0"/>
              <a:t> </a:t>
            </a:r>
            <a:r>
              <a:rPr lang="en-US" sz="4000" dirty="0" err="1" smtClean="0"/>
              <a:t>ngầm</a:t>
            </a:r>
            <a:r>
              <a:rPr lang="en-US" sz="4000" dirty="0" smtClean="0"/>
              <a:t> </a:t>
            </a:r>
            <a:r>
              <a:rPr lang="en-US" sz="4000" dirty="0" err="1" smtClean="0"/>
              <a:t>cần</a:t>
            </a:r>
            <a:r>
              <a:rPr lang="en-US" sz="4000" dirty="0" smtClean="0"/>
              <a:t> </a:t>
            </a:r>
            <a:r>
              <a:rPr lang="en-US" sz="4000" dirty="0" err="1" smtClean="0"/>
              <a:t>lặn</a:t>
            </a:r>
            <a:r>
              <a:rPr lang="en-US" sz="4000" dirty="0" smtClean="0"/>
              <a:t> (</a:t>
            </a:r>
            <a:r>
              <a:rPr lang="en-US" sz="4000" dirty="0" err="1" smtClean="0"/>
              <a:t>coi</a:t>
            </a:r>
            <a:r>
              <a:rPr lang="en-US" sz="4000" dirty="0" smtClean="0"/>
              <a:t> </a:t>
            </a:r>
            <a:r>
              <a:rPr lang="en-US" sz="4000" dirty="0" err="1" smtClean="0"/>
              <a:t>là</a:t>
            </a:r>
            <a:r>
              <a:rPr lang="en-US" sz="4000" dirty="0" smtClean="0"/>
              <a:t> </a:t>
            </a:r>
            <a:r>
              <a:rPr lang="en-US" sz="4000" dirty="0" err="1" smtClean="0"/>
              <a:t>theo</a:t>
            </a:r>
            <a:r>
              <a:rPr lang="en-US" sz="4000" dirty="0" smtClean="0"/>
              <a:t> </a:t>
            </a:r>
            <a:r>
              <a:rPr lang="en-US" sz="4000" dirty="0" err="1" smtClean="0"/>
              <a:t>phương</a:t>
            </a:r>
            <a:r>
              <a:rPr lang="en-US" sz="4000" dirty="0" smtClean="0"/>
              <a:t> </a:t>
            </a:r>
            <a:r>
              <a:rPr lang="en-US" sz="4000" dirty="0" err="1" smtClean="0"/>
              <a:t>thẳng</a:t>
            </a:r>
            <a:r>
              <a:rPr lang="en-US" sz="4000" dirty="0" smtClean="0"/>
              <a:t> </a:t>
            </a:r>
            <a:r>
              <a:rPr lang="en-US" sz="4000" dirty="0" err="1" smtClean="0"/>
              <a:t>đứng</a:t>
            </a:r>
            <a:r>
              <a:rPr lang="en-US" sz="4000" dirty="0" smtClean="0"/>
              <a:t>) </a:t>
            </a:r>
            <a:r>
              <a:rPr lang="en-US" sz="4000" dirty="0" err="1" smtClean="0"/>
              <a:t>xuống</a:t>
            </a:r>
            <a:r>
              <a:rPr lang="en-US" sz="4000" dirty="0" smtClean="0"/>
              <a:t> </a:t>
            </a:r>
            <a:r>
              <a:rPr lang="en-US" sz="4000" dirty="0" err="1" smtClean="0"/>
              <a:t>điểm</a:t>
            </a:r>
            <a:r>
              <a:rPr lang="en-US" sz="4000" dirty="0" smtClean="0"/>
              <a:t> A </a:t>
            </a:r>
            <a:r>
              <a:rPr lang="en-US" sz="4000" dirty="0" err="1" smtClean="0"/>
              <a:t>dưới</a:t>
            </a:r>
            <a:r>
              <a:rPr lang="en-US" sz="4000" dirty="0" smtClean="0"/>
              <a:t> </a:t>
            </a:r>
            <a:r>
              <a:rPr lang="en-US" sz="4000" dirty="0" err="1" smtClean="0"/>
              <a:t>đáy</a:t>
            </a:r>
            <a:r>
              <a:rPr lang="en-US" sz="4000" dirty="0" smtClean="0"/>
              <a:t> </a:t>
            </a:r>
            <a:r>
              <a:rPr lang="en-US" sz="4000" dirty="0" err="1" smtClean="0"/>
              <a:t>biển</a:t>
            </a:r>
            <a:r>
              <a:rPr lang="en-US" sz="4000" dirty="0" smtClean="0"/>
              <a:t>. </a:t>
            </a:r>
            <a:r>
              <a:rPr lang="en-US" sz="4000" dirty="0" err="1" smtClean="0"/>
              <a:t>Khi</a:t>
            </a:r>
            <a:r>
              <a:rPr lang="en-US" sz="4000" dirty="0" smtClean="0"/>
              <a:t> </a:t>
            </a:r>
            <a:r>
              <a:rPr lang="en-US" sz="4000" dirty="0" err="1" smtClean="0"/>
              <a:t>tàu</a:t>
            </a:r>
            <a:r>
              <a:rPr lang="en-US" sz="4000" dirty="0" smtClean="0"/>
              <a:t> </a:t>
            </a:r>
            <a:r>
              <a:rPr lang="en-US" sz="4000" dirty="0" err="1" smtClean="0"/>
              <a:t>đến</a:t>
            </a:r>
            <a:r>
              <a:rPr lang="en-US" sz="4000" dirty="0" smtClean="0"/>
              <a:t> </a:t>
            </a:r>
            <a:r>
              <a:rPr lang="en-US" sz="4000" dirty="0" err="1" smtClean="0"/>
              <a:t>điểm</a:t>
            </a:r>
            <a:r>
              <a:rPr lang="en-US" sz="4000" dirty="0" smtClean="0"/>
              <a:t> B ở </a:t>
            </a:r>
            <a:r>
              <a:rPr lang="en-US" sz="4000" dirty="0" err="1" smtClean="0"/>
              <a:t>độ</a:t>
            </a:r>
            <a:r>
              <a:rPr lang="en-US" sz="4000" dirty="0" smtClean="0"/>
              <a:t> </a:t>
            </a:r>
            <a:r>
              <a:rPr lang="en-US" sz="4000" dirty="0" err="1" smtClean="0"/>
              <a:t>cao</a:t>
            </a:r>
            <a:r>
              <a:rPr lang="en-US" sz="4000" dirty="0" smtClean="0"/>
              <a:t> -135 m, </a:t>
            </a:r>
            <a:r>
              <a:rPr lang="en-US" sz="4000" dirty="0" err="1" smtClean="0"/>
              <a:t>máy</a:t>
            </a:r>
            <a:r>
              <a:rPr lang="en-US" sz="4000" dirty="0" smtClean="0"/>
              <a:t> </a:t>
            </a:r>
            <a:r>
              <a:rPr lang="en-US" sz="4000" dirty="0" err="1" smtClean="0"/>
              <a:t>đo</a:t>
            </a:r>
            <a:r>
              <a:rPr lang="en-US" sz="4000" dirty="0" smtClean="0"/>
              <a:t> </a:t>
            </a:r>
            <a:r>
              <a:rPr lang="en-US" sz="4000" dirty="0" err="1" smtClean="0"/>
              <a:t>báo</a:t>
            </a:r>
            <a:r>
              <a:rPr lang="en-US" sz="4000" dirty="0" smtClean="0"/>
              <a:t> </a:t>
            </a:r>
            <a:r>
              <a:rPr lang="en-US" sz="4000" dirty="0" err="1" smtClean="0"/>
              <a:t>rằng</a:t>
            </a:r>
            <a:r>
              <a:rPr lang="en-US" sz="4000" dirty="0" smtClean="0"/>
              <a:t> </a:t>
            </a:r>
            <a:r>
              <a:rPr lang="en-US" sz="4000" dirty="0" err="1" smtClean="0"/>
              <a:t>tàu</a:t>
            </a:r>
            <a:r>
              <a:rPr lang="en-US" sz="4000" dirty="0" smtClean="0"/>
              <a:t> </a:t>
            </a:r>
            <a:r>
              <a:rPr lang="en-US" sz="4000" dirty="0" err="1" smtClean="0"/>
              <a:t>còn</a:t>
            </a:r>
            <a:r>
              <a:rPr lang="en-US" sz="4000" dirty="0" smtClean="0"/>
              <a:t> </a:t>
            </a:r>
            <a:r>
              <a:rPr lang="en-US" sz="4000" dirty="0" err="1" smtClean="0"/>
              <a:t>cách</a:t>
            </a:r>
            <a:r>
              <a:rPr lang="en-US" sz="4000" dirty="0" smtClean="0"/>
              <a:t> A  </a:t>
            </a:r>
            <a:r>
              <a:rPr lang="en-US" sz="4000" dirty="0" err="1" smtClean="0"/>
              <a:t>một</a:t>
            </a:r>
            <a:r>
              <a:rPr lang="en-US" sz="4000" dirty="0" smtClean="0"/>
              <a:t> </a:t>
            </a:r>
            <a:r>
              <a:rPr lang="en-US" sz="4000" dirty="0" err="1" smtClean="0"/>
              <a:t>khoảng</a:t>
            </a:r>
            <a:r>
              <a:rPr lang="en-US" sz="4000" dirty="0" smtClean="0"/>
              <a:t> 45 m. </a:t>
            </a:r>
            <a:r>
              <a:rPr lang="en-US" sz="4000" dirty="0" err="1" smtClean="0"/>
              <a:t>Hỏi</a:t>
            </a:r>
            <a:r>
              <a:rPr lang="en-US" sz="4000" dirty="0" smtClean="0"/>
              <a:t> </a:t>
            </a:r>
            <a:r>
              <a:rPr lang="en-US" sz="4000" dirty="0" err="1" smtClean="0"/>
              <a:t>điểm</a:t>
            </a:r>
            <a:r>
              <a:rPr lang="en-US" sz="4000" dirty="0" smtClean="0"/>
              <a:t> A </a:t>
            </a:r>
            <a:r>
              <a:rPr lang="en-US" sz="4000" dirty="0" err="1" smtClean="0"/>
              <a:t>nằm</a:t>
            </a:r>
            <a:r>
              <a:rPr lang="en-US" sz="4000" dirty="0" smtClean="0"/>
              <a:t> ở </a:t>
            </a:r>
            <a:r>
              <a:rPr lang="en-US" sz="4000" dirty="0" err="1" smtClean="0"/>
              <a:t>độ</a:t>
            </a:r>
            <a:r>
              <a:rPr lang="en-US" sz="4000" dirty="0" smtClean="0"/>
              <a:t> </a:t>
            </a:r>
            <a:r>
              <a:rPr lang="en-US" sz="4000" dirty="0" err="1" smtClean="0"/>
              <a:t>cao</a:t>
            </a:r>
            <a:r>
              <a:rPr lang="en-US" sz="4000" dirty="0" smtClean="0"/>
              <a:t> </a:t>
            </a:r>
            <a:r>
              <a:rPr lang="en-US" sz="4000" dirty="0" err="1" smtClean="0"/>
              <a:t>bao</a:t>
            </a:r>
            <a:r>
              <a:rPr lang="en-US" sz="4000" dirty="0" smtClean="0"/>
              <a:t> </a:t>
            </a:r>
            <a:r>
              <a:rPr lang="en-US" sz="4000" dirty="0" err="1" smtClean="0"/>
              <a:t>nhiêu</a:t>
            </a:r>
            <a:r>
              <a:rPr lang="en-US" sz="4000" dirty="0" smtClean="0"/>
              <a:t> </a:t>
            </a:r>
            <a:r>
              <a:rPr lang="en-US" sz="4000" dirty="0" err="1" smtClean="0"/>
              <a:t>mét</a:t>
            </a:r>
            <a:r>
              <a:rPr lang="en-US" sz="4000" dirty="0" smtClean="0"/>
              <a:t>?</a:t>
            </a:r>
            <a:endParaRPr lang="vi-VN" sz="4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98139" y="3848100"/>
            <a:ext cx="6018935" cy="47367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26138" y="8584895"/>
            <a:ext cx="1322806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solidFill>
                  <a:srgbClr val="000000"/>
                </a:solidFill>
                <a:ea typeface="Calibri" panose="020F0502020204030204" pitchFamily="34" charset="0"/>
              </a:rPr>
              <a:t>Điểm A nằm ở độ cao:</a:t>
            </a:r>
            <a:endParaRPr lang="en-US" sz="4000" dirty="0">
              <a:ea typeface="Calibri" panose="020F0502020204030204" pitchFamily="34" charset="0"/>
            </a:endParaRPr>
          </a:p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000" b="1" dirty="0">
                <a:solidFill>
                  <a:srgbClr val="000000"/>
                </a:solidFill>
                <a:ea typeface="Calibri" panose="020F0502020204030204" pitchFamily="34" charset="0"/>
              </a:rPr>
              <a:t> -(135 +45) = </a:t>
            </a:r>
            <a:r>
              <a:rPr lang="nl-NL" sz="40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-180 </a:t>
            </a:r>
            <a:r>
              <a:rPr lang="nl-NL" sz="4000" b="1" dirty="0">
                <a:solidFill>
                  <a:srgbClr val="000000"/>
                </a:solidFill>
                <a:ea typeface="Calibri" panose="020F0502020204030204" pitchFamily="34" charset="0"/>
              </a:rPr>
              <a:t>(m)</a:t>
            </a:r>
            <a:endParaRPr lang="en-US" sz="4000" b="1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84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just" defTabSz="1371600">
          <a:defRPr sz="4400"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4400" dirty="0"/>
        </a:defPPr>
      </a:lstStyle>
    </a:tx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4400" dirty="0"/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2098</Words>
  <Application>Microsoft Office PowerPoint</Application>
  <PresentationFormat>Custom</PresentationFormat>
  <Paragraphs>228</Paragraphs>
  <Slides>34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Times New Roman</vt:lpstr>
      <vt:lpstr>Calibri Light</vt:lpstr>
      <vt:lpstr>Calibri</vt:lpstr>
      <vt:lpstr>Wingdings</vt:lpstr>
      <vt:lpstr>Office Theme</vt:lpstr>
      <vt:lpstr>Chủ đề Office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LaptopAZ.vn</dc:creator>
  <cp:lastModifiedBy>ntd</cp:lastModifiedBy>
  <cp:revision>64</cp:revision>
  <dcterms:created xsi:type="dcterms:W3CDTF">2006-08-16T00:00:00Z</dcterms:created>
  <dcterms:modified xsi:type="dcterms:W3CDTF">2021-10-04T02:06:58Z</dcterms:modified>
  <dc:identifier>DAEpqsrcHfc</dc:identifier>
</cp:coreProperties>
</file>