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10.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81" r:id="rId22"/>
    <p:sldId id="282" r:id="rId23"/>
    <p:sldId id="276" r:id="rId24"/>
    <p:sldId id="28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4213D"/>
    <a:srgbClr val="000000"/>
    <a:srgbClr val="E5E5E5"/>
    <a:srgbClr val="FCA3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88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BF3C47-0FC6-4258-AE55-6EBDF95ADFE1}"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1160311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BF3C47-0FC6-4258-AE55-6EBDF95ADFE1}"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751226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BF3C47-0FC6-4258-AE55-6EBDF95ADFE1}"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2166220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BF3C47-0FC6-4258-AE55-6EBDF95ADFE1}"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94699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BBF3C47-0FC6-4258-AE55-6EBDF95ADFE1}"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4085403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BF3C47-0FC6-4258-AE55-6EBDF95ADFE1}"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970258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BF3C47-0FC6-4258-AE55-6EBDF95ADFE1}" type="datetimeFigureOut">
              <a:rPr lang="en-US" smtClean="0"/>
              <a:t>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841760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BF3C47-0FC6-4258-AE55-6EBDF95ADFE1}" type="datetimeFigureOut">
              <a:rPr lang="en-US" smtClean="0"/>
              <a:t>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520475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BF3C47-0FC6-4258-AE55-6EBDF95ADFE1}" type="datetimeFigureOut">
              <a:rPr lang="en-US" smtClean="0"/>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4276999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BF3C47-0FC6-4258-AE55-6EBDF95ADFE1}"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966067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BF3C47-0FC6-4258-AE55-6EBDF95ADFE1}"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44FE45-DCC4-4395-B7F4-8C3CC7068CEE}" type="slidenum">
              <a:rPr lang="en-US" smtClean="0"/>
              <a:t>‹#›</a:t>
            </a:fld>
            <a:endParaRPr lang="en-US"/>
          </a:p>
        </p:txBody>
      </p:sp>
    </p:spTree>
    <p:extLst>
      <p:ext uri="{BB962C8B-B14F-4D97-AF65-F5344CB8AC3E}">
        <p14:creationId xmlns:p14="http://schemas.microsoft.com/office/powerpoint/2010/main" val="182148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BF3C47-0FC6-4258-AE55-6EBDF95ADFE1}" type="datetimeFigureOut">
              <a:rPr lang="en-US" smtClean="0"/>
              <a:t>1/22/2024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44FE45-DCC4-4395-B7F4-8C3CC7068CEE}" type="slidenum">
              <a:rPr lang="en-US" smtClean="0"/>
              <a:t>‹#›</a:t>
            </a:fld>
            <a:endParaRPr lang="en-US"/>
          </a:p>
        </p:txBody>
      </p:sp>
    </p:spTree>
    <p:extLst>
      <p:ext uri="{BB962C8B-B14F-4D97-AF65-F5344CB8AC3E}">
        <p14:creationId xmlns:p14="http://schemas.microsoft.com/office/powerpoint/2010/main" val="1525236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6" name="TextBox 5"/>
          <p:cNvSpPr txBox="1"/>
          <p:nvPr/>
        </p:nvSpPr>
        <p:spPr>
          <a:xfrm>
            <a:off x="121920" y="335280"/>
            <a:ext cx="11724640" cy="584775"/>
          </a:xfrm>
          <a:prstGeom prst="rect">
            <a:avLst/>
          </a:prstGeom>
          <a:noFill/>
        </p:spPr>
        <p:txBody>
          <a:bodyPr wrap="square" rtlCol="0">
            <a:spAutoFit/>
          </a:bodyPr>
          <a:lstStyle/>
          <a:p>
            <a:r>
              <a:rPr lang="vi-VN" sz="3200" dirty="0" smtClean="0">
                <a:solidFill>
                  <a:schemeClr val="bg1"/>
                </a:solidFill>
              </a:rPr>
              <a:t>Em hãy kể tên các loại thủy sản mà em biết ? </a:t>
            </a:r>
            <a:endParaRPr lang="en-US" sz="3200" dirty="0">
              <a:solidFill>
                <a:schemeClr val="bg1"/>
              </a:solidFill>
            </a:endParaRPr>
          </a:p>
        </p:txBody>
      </p:sp>
      <p:sp>
        <p:nvSpPr>
          <p:cNvPr id="7" name="TextBox 6"/>
          <p:cNvSpPr txBox="1"/>
          <p:nvPr/>
        </p:nvSpPr>
        <p:spPr>
          <a:xfrm>
            <a:off x="0" y="1828800"/>
            <a:ext cx="11724640" cy="584775"/>
          </a:xfrm>
          <a:prstGeom prst="rect">
            <a:avLst/>
          </a:prstGeom>
          <a:noFill/>
        </p:spPr>
        <p:txBody>
          <a:bodyPr wrap="square" rtlCol="0">
            <a:spAutoFit/>
          </a:bodyPr>
          <a:lstStyle/>
          <a:p>
            <a:r>
              <a:rPr lang="vi-VN" sz="3200" dirty="0" smtClean="0">
                <a:solidFill>
                  <a:schemeClr val="bg1"/>
                </a:solidFill>
              </a:rPr>
              <a:t>Trong một tuần em ăn bao nhiêu bữa có sản phẩm thủy sản ? </a:t>
            </a:r>
            <a:endParaRPr lang="en-US" sz="3200" dirty="0">
              <a:solidFill>
                <a:schemeClr val="bg1"/>
              </a:solidFill>
            </a:endParaRPr>
          </a:p>
        </p:txBody>
      </p:sp>
      <p:sp>
        <p:nvSpPr>
          <p:cNvPr id="8" name="TextBox 7"/>
          <p:cNvSpPr txBox="1"/>
          <p:nvPr/>
        </p:nvSpPr>
        <p:spPr>
          <a:xfrm>
            <a:off x="121920" y="3479225"/>
            <a:ext cx="11724640" cy="584775"/>
          </a:xfrm>
          <a:prstGeom prst="rect">
            <a:avLst/>
          </a:prstGeom>
          <a:noFill/>
        </p:spPr>
        <p:txBody>
          <a:bodyPr wrap="square" rtlCol="0">
            <a:spAutoFit/>
          </a:bodyPr>
          <a:lstStyle/>
          <a:p>
            <a:r>
              <a:rPr lang="vi-VN" sz="3200" dirty="0" smtClean="0">
                <a:solidFill>
                  <a:schemeClr val="bg1"/>
                </a:solidFill>
              </a:rPr>
              <a:t>Em từng câu cá, kéo lưới bắt cá, tôm bao giờ chưa? </a:t>
            </a:r>
            <a:endParaRPr lang="en-US" sz="3200" dirty="0">
              <a:solidFill>
                <a:schemeClr val="bg1"/>
              </a:solidFill>
            </a:endParaRPr>
          </a:p>
        </p:txBody>
      </p:sp>
    </p:spTree>
    <p:extLst>
      <p:ext uri="{BB962C8B-B14F-4D97-AF65-F5344CB8AC3E}">
        <p14:creationId xmlns:p14="http://schemas.microsoft.com/office/powerpoint/2010/main" val="3657170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3712" y="145097"/>
            <a:ext cx="10936288" cy="6643539"/>
          </a:xfrm>
          <a:prstGeom prst="rect">
            <a:avLst/>
          </a:prstGeom>
        </p:spPr>
      </p:pic>
    </p:spTree>
    <p:extLst>
      <p:ext uri="{BB962C8B-B14F-4D97-AF65-F5344CB8AC3E}">
        <p14:creationId xmlns:p14="http://schemas.microsoft.com/office/powerpoint/2010/main" val="25562221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6700" y="240665"/>
            <a:ext cx="3124200" cy="1581150"/>
          </a:xfrm>
          <a:prstGeom prst="rect">
            <a:avLst/>
          </a:prstGeom>
        </p:spPr>
      </p:pic>
      <p:pic>
        <p:nvPicPr>
          <p:cNvPr id="3" name="Picture 2"/>
          <p:cNvPicPr>
            <a:picLocks noChangeAspect="1"/>
          </p:cNvPicPr>
          <p:nvPr/>
        </p:nvPicPr>
        <p:blipFill>
          <a:blip r:embed="rId3"/>
          <a:stretch>
            <a:fillRect/>
          </a:stretch>
        </p:blipFill>
        <p:spPr>
          <a:xfrm>
            <a:off x="328612" y="2256790"/>
            <a:ext cx="3000375" cy="1714500"/>
          </a:xfrm>
          <a:prstGeom prst="rect">
            <a:avLst/>
          </a:prstGeom>
        </p:spPr>
      </p:pic>
      <p:pic>
        <p:nvPicPr>
          <p:cNvPr id="4" name="Picture 3"/>
          <p:cNvPicPr>
            <a:picLocks noChangeAspect="1"/>
          </p:cNvPicPr>
          <p:nvPr/>
        </p:nvPicPr>
        <p:blipFill>
          <a:blip r:embed="rId4"/>
          <a:stretch>
            <a:fillRect/>
          </a:stretch>
        </p:blipFill>
        <p:spPr>
          <a:xfrm>
            <a:off x="328612" y="4676140"/>
            <a:ext cx="3086100" cy="1752600"/>
          </a:xfrm>
          <a:prstGeom prst="rect">
            <a:avLst/>
          </a:prstGeom>
        </p:spPr>
      </p:pic>
      <p:pic>
        <p:nvPicPr>
          <p:cNvPr id="5" name="Picture 4"/>
          <p:cNvPicPr>
            <a:picLocks noChangeAspect="1"/>
          </p:cNvPicPr>
          <p:nvPr/>
        </p:nvPicPr>
        <p:blipFill>
          <a:blip r:embed="rId5"/>
          <a:stretch>
            <a:fillRect/>
          </a:stretch>
        </p:blipFill>
        <p:spPr>
          <a:xfrm>
            <a:off x="6314122" y="240665"/>
            <a:ext cx="3038475" cy="1895475"/>
          </a:xfrm>
          <a:prstGeom prst="rect">
            <a:avLst/>
          </a:prstGeom>
        </p:spPr>
      </p:pic>
      <p:pic>
        <p:nvPicPr>
          <p:cNvPr id="6" name="Picture 5"/>
          <p:cNvPicPr>
            <a:picLocks noChangeAspect="1"/>
          </p:cNvPicPr>
          <p:nvPr/>
        </p:nvPicPr>
        <p:blipFill>
          <a:blip r:embed="rId6"/>
          <a:stretch>
            <a:fillRect/>
          </a:stretch>
        </p:blipFill>
        <p:spPr>
          <a:xfrm>
            <a:off x="6399847" y="2439352"/>
            <a:ext cx="2952750" cy="1933575"/>
          </a:xfrm>
          <a:prstGeom prst="rect">
            <a:avLst/>
          </a:prstGeom>
        </p:spPr>
      </p:pic>
      <p:pic>
        <p:nvPicPr>
          <p:cNvPr id="7" name="Picture 6"/>
          <p:cNvPicPr>
            <a:picLocks noChangeAspect="1"/>
          </p:cNvPicPr>
          <p:nvPr/>
        </p:nvPicPr>
        <p:blipFill>
          <a:blip r:embed="rId7"/>
          <a:stretch>
            <a:fillRect/>
          </a:stretch>
        </p:blipFill>
        <p:spPr>
          <a:xfrm>
            <a:off x="6266497" y="4580890"/>
            <a:ext cx="3086100" cy="1943100"/>
          </a:xfrm>
          <a:prstGeom prst="rect">
            <a:avLst/>
          </a:prstGeom>
        </p:spPr>
      </p:pic>
      <p:sp>
        <p:nvSpPr>
          <p:cNvPr id="8" name="TextBox 7"/>
          <p:cNvSpPr txBox="1"/>
          <p:nvPr/>
        </p:nvSpPr>
        <p:spPr>
          <a:xfrm>
            <a:off x="3515360" y="670560"/>
            <a:ext cx="2296160" cy="369332"/>
          </a:xfrm>
          <a:prstGeom prst="rect">
            <a:avLst/>
          </a:prstGeom>
          <a:noFill/>
        </p:spPr>
        <p:txBody>
          <a:bodyPr wrap="square" rtlCol="0">
            <a:spAutoFit/>
          </a:bodyPr>
          <a:lstStyle/>
          <a:p>
            <a:r>
              <a:rPr lang="vi-VN" dirty="0" smtClean="0">
                <a:solidFill>
                  <a:schemeClr val="bg1"/>
                </a:solidFill>
              </a:rPr>
              <a:t>CÁ LĂNG </a:t>
            </a:r>
            <a:endParaRPr lang="en-US" dirty="0">
              <a:solidFill>
                <a:schemeClr val="bg1"/>
              </a:solidFill>
            </a:endParaRPr>
          </a:p>
        </p:txBody>
      </p:sp>
      <p:sp>
        <p:nvSpPr>
          <p:cNvPr id="9" name="TextBox 8"/>
          <p:cNvSpPr txBox="1"/>
          <p:nvPr/>
        </p:nvSpPr>
        <p:spPr>
          <a:xfrm>
            <a:off x="3414712" y="2879646"/>
            <a:ext cx="2296160" cy="369332"/>
          </a:xfrm>
          <a:prstGeom prst="rect">
            <a:avLst/>
          </a:prstGeom>
          <a:noFill/>
        </p:spPr>
        <p:txBody>
          <a:bodyPr wrap="square" rtlCol="0">
            <a:spAutoFit/>
          </a:bodyPr>
          <a:lstStyle/>
          <a:p>
            <a:r>
              <a:rPr lang="vi-VN" dirty="0" smtClean="0">
                <a:solidFill>
                  <a:schemeClr val="bg1"/>
                </a:solidFill>
              </a:rPr>
              <a:t>CÁ SONG  </a:t>
            </a:r>
            <a:endParaRPr lang="en-US" dirty="0">
              <a:solidFill>
                <a:schemeClr val="bg1"/>
              </a:solidFill>
            </a:endParaRPr>
          </a:p>
        </p:txBody>
      </p:sp>
      <p:sp>
        <p:nvSpPr>
          <p:cNvPr id="10" name="TextBox 9"/>
          <p:cNvSpPr txBox="1"/>
          <p:nvPr/>
        </p:nvSpPr>
        <p:spPr>
          <a:xfrm>
            <a:off x="3515360" y="5088732"/>
            <a:ext cx="2296160" cy="646331"/>
          </a:xfrm>
          <a:prstGeom prst="rect">
            <a:avLst/>
          </a:prstGeom>
          <a:noFill/>
        </p:spPr>
        <p:txBody>
          <a:bodyPr wrap="square" rtlCol="0">
            <a:spAutoFit/>
          </a:bodyPr>
          <a:lstStyle/>
          <a:p>
            <a:r>
              <a:rPr lang="vi-VN" dirty="0" smtClean="0">
                <a:solidFill>
                  <a:schemeClr val="bg1"/>
                </a:solidFill>
              </a:rPr>
              <a:t>TÔM THẺ CHÂN TRẮNG   </a:t>
            </a:r>
            <a:endParaRPr lang="en-US" dirty="0">
              <a:solidFill>
                <a:schemeClr val="bg1"/>
              </a:solidFill>
            </a:endParaRPr>
          </a:p>
        </p:txBody>
      </p:sp>
      <p:sp>
        <p:nvSpPr>
          <p:cNvPr id="11" name="TextBox 10"/>
          <p:cNvSpPr txBox="1"/>
          <p:nvPr/>
        </p:nvSpPr>
        <p:spPr>
          <a:xfrm>
            <a:off x="9529128" y="708074"/>
            <a:ext cx="2296160" cy="369332"/>
          </a:xfrm>
          <a:prstGeom prst="rect">
            <a:avLst/>
          </a:prstGeom>
          <a:noFill/>
        </p:spPr>
        <p:txBody>
          <a:bodyPr wrap="square" rtlCol="0">
            <a:spAutoFit/>
          </a:bodyPr>
          <a:lstStyle/>
          <a:p>
            <a:r>
              <a:rPr lang="vi-VN" dirty="0" smtClean="0">
                <a:solidFill>
                  <a:schemeClr val="bg1"/>
                </a:solidFill>
              </a:rPr>
              <a:t>CUA BIỂN </a:t>
            </a:r>
            <a:endParaRPr lang="en-US" dirty="0">
              <a:solidFill>
                <a:schemeClr val="bg1"/>
              </a:solidFill>
            </a:endParaRPr>
          </a:p>
        </p:txBody>
      </p:sp>
      <p:sp>
        <p:nvSpPr>
          <p:cNvPr id="12" name="TextBox 11"/>
          <p:cNvSpPr txBox="1"/>
          <p:nvPr/>
        </p:nvSpPr>
        <p:spPr>
          <a:xfrm>
            <a:off x="9529128" y="2694980"/>
            <a:ext cx="2296160" cy="369332"/>
          </a:xfrm>
          <a:prstGeom prst="rect">
            <a:avLst/>
          </a:prstGeom>
          <a:noFill/>
        </p:spPr>
        <p:txBody>
          <a:bodyPr wrap="square" rtlCol="0">
            <a:spAutoFit/>
          </a:bodyPr>
          <a:lstStyle/>
          <a:p>
            <a:r>
              <a:rPr lang="vi-VN" dirty="0" smtClean="0">
                <a:solidFill>
                  <a:schemeClr val="bg1"/>
                </a:solidFill>
              </a:rPr>
              <a:t>TÔM HÙM </a:t>
            </a:r>
            <a:endParaRPr lang="en-US" dirty="0">
              <a:solidFill>
                <a:schemeClr val="bg1"/>
              </a:solidFill>
            </a:endParaRPr>
          </a:p>
        </p:txBody>
      </p:sp>
      <p:sp>
        <p:nvSpPr>
          <p:cNvPr id="13" name="TextBox 12"/>
          <p:cNvSpPr txBox="1"/>
          <p:nvPr/>
        </p:nvSpPr>
        <p:spPr>
          <a:xfrm>
            <a:off x="9529128" y="5088732"/>
            <a:ext cx="2296160" cy="369332"/>
          </a:xfrm>
          <a:prstGeom prst="rect">
            <a:avLst/>
          </a:prstGeom>
          <a:noFill/>
        </p:spPr>
        <p:txBody>
          <a:bodyPr wrap="square" rtlCol="0">
            <a:spAutoFit/>
          </a:bodyPr>
          <a:lstStyle/>
          <a:p>
            <a:r>
              <a:rPr lang="vi-VN" dirty="0" smtClean="0">
                <a:solidFill>
                  <a:schemeClr val="bg1"/>
                </a:solidFill>
              </a:rPr>
              <a:t>CÁ TRA </a:t>
            </a:r>
            <a:endParaRPr lang="en-US" dirty="0">
              <a:solidFill>
                <a:schemeClr val="bg1"/>
              </a:solidFill>
            </a:endParaRPr>
          </a:p>
        </p:txBody>
      </p:sp>
    </p:spTree>
    <p:extLst>
      <p:ext uri="{BB962C8B-B14F-4D97-AF65-F5344CB8AC3E}">
        <p14:creationId xmlns:p14="http://schemas.microsoft.com/office/powerpoint/2010/main" val="186380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12192000" cy="2068172"/>
          </a:xfrm>
          <a:prstGeom prst="rect">
            <a:avLst/>
          </a:prstGeom>
        </p:spPr>
      </p:pic>
    </p:spTree>
    <p:extLst>
      <p:ext uri="{BB962C8B-B14F-4D97-AF65-F5344CB8AC3E}">
        <p14:creationId xmlns:p14="http://schemas.microsoft.com/office/powerpoint/2010/main" val="6706305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Rounded Rectangle 4"/>
          <p:cNvSpPr/>
          <p:nvPr/>
        </p:nvSpPr>
        <p:spPr>
          <a:xfrm rot="1851313">
            <a:off x="-1345098" y="1400998"/>
            <a:ext cx="5598160" cy="47955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rot="1849828">
            <a:off x="-2977756" y="-797031"/>
            <a:ext cx="5598160" cy="4795520"/>
          </a:xfrm>
          <a:prstGeom prst="roundRect">
            <a:avLst/>
          </a:prstGeom>
          <a:solidFill>
            <a:srgbClr val="FCA3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89189" y="3035057"/>
            <a:ext cx="5234152" cy="1754326"/>
          </a:xfrm>
          <a:prstGeom prst="rect">
            <a:avLst/>
          </a:prstGeom>
          <a:noFill/>
        </p:spPr>
        <p:txBody>
          <a:bodyPr wrap="square" rtlCol="0">
            <a:spAutoFit/>
          </a:bodyPr>
          <a:lstStyle/>
          <a:p>
            <a:pPr algn="ctr"/>
            <a:r>
              <a:rPr lang="vi-VN" sz="3600" b="1" dirty="0" smtClean="0"/>
              <a:t>III. KHAI THÁC VÀ BẢO VỆ NGUỒN LỢI THỦY SẢN </a:t>
            </a:r>
            <a:endParaRPr lang="en-US" sz="3600" b="1" dirty="0"/>
          </a:p>
        </p:txBody>
      </p:sp>
      <p:sp>
        <p:nvSpPr>
          <p:cNvPr id="4" name="Rounded Rectangle 3"/>
          <p:cNvSpPr/>
          <p:nvPr/>
        </p:nvSpPr>
        <p:spPr>
          <a:xfrm rot="2477547">
            <a:off x="10494232" y="-797031"/>
            <a:ext cx="5598160" cy="4795520"/>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6150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2" name="Rounded Rectangle 1"/>
          <p:cNvSpPr/>
          <p:nvPr/>
        </p:nvSpPr>
        <p:spPr>
          <a:xfrm>
            <a:off x="142240" y="193040"/>
            <a:ext cx="11714480" cy="1422400"/>
          </a:xfrm>
          <a:prstGeom prst="roundRect">
            <a:avLst>
              <a:gd name="adj" fmla="val 50000"/>
            </a:avLst>
          </a:prstGeom>
          <a:solidFill>
            <a:srgbClr val="FCA3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tx1"/>
                </a:solidFill>
              </a:rPr>
              <a:t>        Khai thác và bảo vệ nguồn lợi thủy sản hợp lí đem lại lợi ích nào</a:t>
            </a:r>
            <a:endParaRPr lang="en-US" sz="2400" b="1" dirty="0">
              <a:solidFill>
                <a:schemeClr val="tx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560" y="510540"/>
            <a:ext cx="787400" cy="7874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574" y="1892510"/>
            <a:ext cx="5458506" cy="3644690"/>
          </a:xfrm>
          <a:prstGeom prst="rect">
            <a:avLst/>
          </a:prstGeom>
        </p:spPr>
      </p:pic>
      <p:sp>
        <p:nvSpPr>
          <p:cNvPr id="5" name="TextBox 4"/>
          <p:cNvSpPr txBox="1"/>
          <p:nvPr/>
        </p:nvSpPr>
        <p:spPr>
          <a:xfrm>
            <a:off x="6390640" y="1892510"/>
            <a:ext cx="5557520" cy="830997"/>
          </a:xfrm>
          <a:prstGeom prst="rect">
            <a:avLst/>
          </a:prstGeom>
          <a:noFill/>
        </p:spPr>
        <p:txBody>
          <a:bodyPr wrap="square" rtlCol="0">
            <a:spAutoFit/>
          </a:bodyPr>
          <a:lstStyle/>
          <a:p>
            <a:r>
              <a:rPr lang="vi-VN" sz="2400" b="1" dirty="0">
                <a:solidFill>
                  <a:schemeClr val="bg1"/>
                </a:solidFill>
              </a:rPr>
              <a:t> Khai thác và bảo vệ nguồn lợi thủy sản hợp lí </a:t>
            </a:r>
            <a:endParaRPr lang="en-US" sz="2400" dirty="0">
              <a:solidFill>
                <a:schemeClr val="bg1"/>
              </a:solidFill>
            </a:endParaRPr>
          </a:p>
        </p:txBody>
      </p:sp>
      <p:sp>
        <p:nvSpPr>
          <p:cNvPr id="6" name="TextBox 5"/>
          <p:cNvSpPr txBox="1"/>
          <p:nvPr/>
        </p:nvSpPr>
        <p:spPr>
          <a:xfrm>
            <a:off x="6167120" y="3752417"/>
            <a:ext cx="5689600" cy="954107"/>
          </a:xfrm>
          <a:prstGeom prst="rect">
            <a:avLst/>
          </a:prstGeom>
          <a:noFill/>
        </p:spPr>
        <p:txBody>
          <a:bodyPr wrap="square" rtlCol="0">
            <a:spAutoFit/>
          </a:bodyPr>
          <a:lstStyle/>
          <a:p>
            <a:pPr marL="285750" indent="-285750">
              <a:buFontTx/>
              <a:buChar char="-"/>
            </a:pPr>
            <a:r>
              <a:rPr lang="vi-VN" sz="2800" dirty="0" smtClean="0">
                <a:solidFill>
                  <a:schemeClr val="bg1"/>
                </a:solidFill>
              </a:rPr>
              <a:t>Tao công ăn việc làm , nâng cao thu nhập cho người lao động </a:t>
            </a:r>
          </a:p>
        </p:txBody>
      </p:sp>
    </p:spTree>
    <p:extLst>
      <p:ext uri="{BB962C8B-B14F-4D97-AF65-F5344CB8AC3E}">
        <p14:creationId xmlns:p14="http://schemas.microsoft.com/office/powerpoint/2010/main" val="81575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 y="235585"/>
            <a:ext cx="4528195" cy="28225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 y="3484880"/>
            <a:ext cx="4549254" cy="3048000"/>
          </a:xfrm>
          <a:prstGeom prst="rect">
            <a:avLst/>
          </a:prstGeom>
        </p:spPr>
      </p:pic>
      <p:sp>
        <p:nvSpPr>
          <p:cNvPr id="4" name="TextBox 3"/>
          <p:cNvSpPr txBox="1"/>
          <p:nvPr/>
        </p:nvSpPr>
        <p:spPr>
          <a:xfrm>
            <a:off x="5405120" y="2530773"/>
            <a:ext cx="6471920" cy="1384995"/>
          </a:xfrm>
          <a:prstGeom prst="rect">
            <a:avLst/>
          </a:prstGeom>
          <a:noFill/>
        </p:spPr>
        <p:txBody>
          <a:bodyPr wrap="square" rtlCol="0">
            <a:spAutoFit/>
          </a:bodyPr>
          <a:lstStyle/>
          <a:p>
            <a:r>
              <a:rPr lang="vi-VN" sz="2800" dirty="0" smtClean="0">
                <a:solidFill>
                  <a:schemeClr val="bg1"/>
                </a:solidFill>
              </a:rPr>
              <a:t>- Đáp ứng nhu cầu thực phẩm cho người tiêu dùng trong nước và xuất khẩu </a:t>
            </a:r>
            <a:endParaRPr lang="en-US" sz="2800" dirty="0">
              <a:solidFill>
                <a:schemeClr val="bg1"/>
              </a:solidFill>
            </a:endParaRPr>
          </a:p>
        </p:txBody>
      </p:sp>
    </p:spTree>
    <p:extLst>
      <p:ext uri="{BB962C8B-B14F-4D97-AF65-F5344CB8AC3E}">
        <p14:creationId xmlns:p14="http://schemas.microsoft.com/office/powerpoint/2010/main" val="196964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960120"/>
            <a:ext cx="6469380" cy="4312920"/>
          </a:xfrm>
          <a:prstGeom prst="rect">
            <a:avLst/>
          </a:prstGeom>
        </p:spPr>
      </p:pic>
      <p:sp>
        <p:nvSpPr>
          <p:cNvPr id="3" name="TextBox 2"/>
          <p:cNvSpPr txBox="1"/>
          <p:nvPr/>
        </p:nvSpPr>
        <p:spPr>
          <a:xfrm>
            <a:off x="6736080" y="1884680"/>
            <a:ext cx="5344160" cy="2062103"/>
          </a:xfrm>
          <a:prstGeom prst="rect">
            <a:avLst/>
          </a:prstGeom>
          <a:noFill/>
        </p:spPr>
        <p:txBody>
          <a:bodyPr wrap="square" rtlCol="0">
            <a:spAutoFit/>
          </a:bodyPr>
          <a:lstStyle/>
          <a:p>
            <a:r>
              <a:rPr lang="vi-VN" sz="3200" dirty="0" smtClean="0">
                <a:solidFill>
                  <a:schemeClr val="bg1"/>
                </a:solidFill>
              </a:rPr>
              <a:t>- Giúp ngư dân bám biển, vừa phát triển kinh tế biển vừa gắn với bảo vệ chủ quyền biển đảo </a:t>
            </a:r>
            <a:r>
              <a:rPr lang="vi-VN" sz="3200" dirty="0" smtClean="0"/>
              <a:t> </a:t>
            </a:r>
            <a:endParaRPr lang="en-US" sz="3200" dirty="0"/>
          </a:p>
        </p:txBody>
      </p:sp>
    </p:spTree>
    <p:extLst>
      <p:ext uri="{BB962C8B-B14F-4D97-AF65-F5344CB8AC3E}">
        <p14:creationId xmlns:p14="http://schemas.microsoft.com/office/powerpoint/2010/main" val="380988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2" name="Rounded Rectangle 1"/>
          <p:cNvSpPr/>
          <p:nvPr/>
        </p:nvSpPr>
        <p:spPr>
          <a:xfrm>
            <a:off x="142240" y="193040"/>
            <a:ext cx="11714480" cy="1422400"/>
          </a:xfrm>
          <a:prstGeom prst="roundRect">
            <a:avLst>
              <a:gd name="adj" fmla="val 50000"/>
            </a:avLst>
          </a:prstGeom>
          <a:solidFill>
            <a:srgbClr val="FCA3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tx1"/>
                </a:solidFill>
              </a:rPr>
              <a:t>        Khai thác và bảo vệ nguồn lợi thủy sản hiệu quả cần thực hiện những biện pháp nào </a:t>
            </a:r>
            <a:endParaRPr lang="en-US" sz="2400" b="1" dirty="0">
              <a:solidFill>
                <a:schemeClr val="tx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560" y="510540"/>
            <a:ext cx="787400" cy="787400"/>
          </a:xfrm>
          <a:prstGeom prst="rect">
            <a:avLst/>
          </a:prstGeom>
        </p:spPr>
      </p:pic>
      <p:sp>
        <p:nvSpPr>
          <p:cNvPr id="4" name="Rectangle 3"/>
          <p:cNvSpPr/>
          <p:nvPr/>
        </p:nvSpPr>
        <p:spPr>
          <a:xfrm>
            <a:off x="6061052" y="2790875"/>
            <a:ext cx="5907427" cy="2062103"/>
          </a:xfrm>
          <a:prstGeom prst="rect">
            <a:avLst/>
          </a:prstGeom>
        </p:spPr>
        <p:txBody>
          <a:bodyPr wrap="square">
            <a:spAutoFit/>
          </a:bodyPr>
          <a:lstStyle/>
          <a:p>
            <a:pPr marL="457200" indent="-457200" algn="just">
              <a:buFont typeface="Wingdings" panose="05000000000000000000" pitchFamily="2" charset="2"/>
              <a:buChar char="Ø"/>
            </a:pPr>
            <a:r>
              <a:rPr lang="vi-VN" sz="3200" dirty="0">
                <a:solidFill>
                  <a:schemeClr val="bg1"/>
                </a:solidFill>
                <a:cs typeface="Times New Roman" panose="02020603050405020304" pitchFamily="18" charset="0"/>
              </a:rPr>
              <a:t>Xây dựng các khu bảo tồn biển, bảo vệ, phục hồi các hệ sinh thái và phát triển nguồn lợi thủy sản.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 y="2194665"/>
            <a:ext cx="5771493" cy="3693756"/>
          </a:xfrm>
          <a:prstGeom prst="rect">
            <a:avLst/>
          </a:prstGeom>
        </p:spPr>
      </p:pic>
    </p:spTree>
    <p:extLst>
      <p:ext uri="{BB962C8B-B14F-4D97-AF65-F5344CB8AC3E}">
        <p14:creationId xmlns:p14="http://schemas.microsoft.com/office/powerpoint/2010/main" val="148945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4" name="Rectangle 3"/>
          <p:cNvSpPr/>
          <p:nvPr/>
        </p:nvSpPr>
        <p:spPr>
          <a:xfrm>
            <a:off x="5878436" y="2179173"/>
            <a:ext cx="6096000" cy="1384995"/>
          </a:xfrm>
          <a:prstGeom prst="rect">
            <a:avLst/>
          </a:prstGeom>
        </p:spPr>
        <p:txBody>
          <a:bodyPr>
            <a:spAutoFit/>
          </a:bodyPr>
          <a:lstStyle/>
          <a:p>
            <a:pPr marL="457200" indent="-457200" algn="just">
              <a:buFont typeface="Wingdings" panose="05000000000000000000" pitchFamily="2" charset="2"/>
              <a:buChar char="Ø"/>
            </a:pPr>
            <a:r>
              <a:rPr lang="vi-VN" sz="2800" dirty="0">
                <a:solidFill>
                  <a:schemeClr val="bg1"/>
                </a:solidFill>
                <a:cs typeface="Times New Roman" panose="02020603050405020304" pitchFamily="18" charset="0"/>
              </a:rPr>
              <a:t> Hạn chế đánh bắt ở khu vực gần bờ, đặc biệt là vào mùa sinh sản; mở rộng vùng khai thác xa bờ.</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252" y="1345324"/>
            <a:ext cx="5644055" cy="3762704"/>
          </a:xfrm>
          <a:prstGeom prst="rect">
            <a:avLst/>
          </a:prstGeom>
        </p:spPr>
      </p:pic>
    </p:spTree>
    <p:extLst>
      <p:ext uri="{BB962C8B-B14F-4D97-AF65-F5344CB8AC3E}">
        <p14:creationId xmlns:p14="http://schemas.microsoft.com/office/powerpoint/2010/main" val="4101781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4" name="Rectangle 3"/>
          <p:cNvSpPr/>
          <p:nvPr/>
        </p:nvSpPr>
        <p:spPr>
          <a:xfrm>
            <a:off x="6053958" y="1842728"/>
            <a:ext cx="5843752" cy="3539430"/>
          </a:xfrm>
          <a:prstGeom prst="rect">
            <a:avLst/>
          </a:prstGeom>
        </p:spPr>
        <p:txBody>
          <a:bodyPr wrap="square">
            <a:spAutoFit/>
          </a:bodyPr>
          <a:lstStyle/>
          <a:p>
            <a:pPr marL="457200" indent="-457200" algn="just">
              <a:buFont typeface="Wingdings" panose="05000000000000000000" pitchFamily="2" charset="2"/>
              <a:buChar char="Ø"/>
            </a:pPr>
            <a:r>
              <a:rPr lang="vi-VN" sz="3200" dirty="0">
                <a:solidFill>
                  <a:schemeClr val="bg1"/>
                </a:solidFill>
                <a:cs typeface="Times New Roman" panose="02020603050405020304" pitchFamily="18" charset="0"/>
              </a:rPr>
              <a:t> Thả các loại thủy sản quý hiếm vào một số nội thủy, vũng và vịnh ven biển nhằm làm tăng nguồn lợi, ngăn chặn giảm sút trữ lượng của những loài thủy sản quý hiếm.</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58" y="1515293"/>
            <a:ext cx="5586669" cy="4194299"/>
          </a:xfrm>
          <a:prstGeom prst="rect">
            <a:avLst/>
          </a:prstGeom>
        </p:spPr>
      </p:pic>
    </p:spTree>
    <p:extLst>
      <p:ext uri="{BB962C8B-B14F-4D97-AF65-F5344CB8AC3E}">
        <p14:creationId xmlns:p14="http://schemas.microsoft.com/office/powerpoint/2010/main" val="1020427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p:cNvSpPr txBox="1"/>
          <p:nvPr/>
        </p:nvSpPr>
        <p:spPr>
          <a:xfrm>
            <a:off x="3180080" y="0"/>
            <a:ext cx="6187440" cy="707886"/>
          </a:xfrm>
          <a:prstGeom prst="rect">
            <a:avLst/>
          </a:prstGeom>
          <a:noFill/>
        </p:spPr>
        <p:txBody>
          <a:bodyPr wrap="square" rtlCol="0">
            <a:spAutoFit/>
          </a:bodyPr>
          <a:lstStyle/>
          <a:p>
            <a:r>
              <a:rPr lang="vi-VN" sz="4000" b="1" dirty="0" smtClean="0">
                <a:solidFill>
                  <a:schemeClr val="bg1"/>
                </a:solidFill>
              </a:rPr>
              <a:t>CHƯƠNG IV: THỦY SẢN  </a:t>
            </a:r>
            <a:endParaRPr lang="en-US" sz="4000" b="1" dirty="0">
              <a:solidFill>
                <a:schemeClr val="bg1"/>
              </a:solidFill>
            </a:endParaRPr>
          </a:p>
        </p:txBody>
      </p:sp>
      <p:sp>
        <p:nvSpPr>
          <p:cNvPr id="5" name="TextBox 4"/>
          <p:cNvSpPr txBox="1"/>
          <p:nvPr/>
        </p:nvSpPr>
        <p:spPr>
          <a:xfrm>
            <a:off x="0" y="1483360"/>
            <a:ext cx="12192000" cy="830997"/>
          </a:xfrm>
          <a:prstGeom prst="rect">
            <a:avLst/>
          </a:prstGeom>
          <a:solidFill>
            <a:schemeClr val="bg1">
              <a:alpha val="38000"/>
            </a:schemeClr>
          </a:solidFill>
          <a:ln>
            <a:noFill/>
          </a:ln>
        </p:spPr>
        <p:txBody>
          <a:bodyPr wrap="square" rtlCol="0">
            <a:spAutoFit/>
          </a:bodyPr>
          <a:lstStyle/>
          <a:p>
            <a:pPr algn="ctr"/>
            <a:r>
              <a:rPr lang="vi-VN" sz="4800" dirty="0" smtClean="0"/>
              <a:t>Bài </a:t>
            </a:r>
            <a:r>
              <a:rPr lang="vi-VN" sz="4800" dirty="0" smtClean="0"/>
              <a:t>14 : GIỚI THIỆU THỦY SẢN </a:t>
            </a:r>
            <a:endParaRPr lang="en-US" sz="4800" dirty="0"/>
          </a:p>
        </p:txBody>
      </p:sp>
    </p:spTree>
    <p:extLst>
      <p:ext uri="{BB962C8B-B14F-4D97-AF65-F5344CB8AC3E}">
        <p14:creationId xmlns:p14="http://schemas.microsoft.com/office/powerpoint/2010/main" val="19662929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4" name="Rectangle 3"/>
          <p:cNvSpPr/>
          <p:nvPr/>
        </p:nvSpPr>
        <p:spPr>
          <a:xfrm>
            <a:off x="5120640" y="1101162"/>
            <a:ext cx="6535332" cy="1077218"/>
          </a:xfrm>
          <a:prstGeom prst="rect">
            <a:avLst/>
          </a:prstGeom>
        </p:spPr>
        <p:txBody>
          <a:bodyPr wrap="square">
            <a:spAutoFit/>
          </a:bodyPr>
          <a:lstStyle/>
          <a:p>
            <a:pPr marL="457200" indent="-457200" algn="just">
              <a:buFont typeface="Wingdings" panose="05000000000000000000" pitchFamily="2" charset="2"/>
              <a:buChar char="Ø"/>
            </a:pPr>
            <a:r>
              <a:rPr lang="vi-VN" sz="3200" dirty="0">
                <a:solidFill>
                  <a:schemeClr val="bg1"/>
                </a:solidFill>
                <a:cs typeface="Times New Roman" panose="02020603050405020304" pitchFamily="18" charset="0"/>
              </a:rPr>
              <a:t> Nghiêm cấm đánh bắt thủy sản bằng hình thức có tính hủy diệt.</a:t>
            </a:r>
          </a:p>
        </p:txBody>
      </p:sp>
      <p:sp>
        <p:nvSpPr>
          <p:cNvPr id="5" name="Rectangle 4"/>
          <p:cNvSpPr/>
          <p:nvPr/>
        </p:nvSpPr>
        <p:spPr>
          <a:xfrm>
            <a:off x="5120640" y="4302726"/>
            <a:ext cx="6316718" cy="1077218"/>
          </a:xfrm>
          <a:prstGeom prst="rect">
            <a:avLst/>
          </a:prstGeom>
        </p:spPr>
        <p:txBody>
          <a:bodyPr wrap="square">
            <a:spAutoFit/>
          </a:bodyPr>
          <a:lstStyle/>
          <a:p>
            <a:pPr marL="457200" indent="-457200" algn="just">
              <a:buFont typeface="Wingdings" panose="05000000000000000000" pitchFamily="2" charset="2"/>
              <a:buChar char="Ø"/>
            </a:pPr>
            <a:r>
              <a:rPr lang="vi-VN" sz="3200" dirty="0">
                <a:solidFill>
                  <a:schemeClr val="bg1"/>
                </a:solidFill>
                <a:cs typeface="Times New Roman" panose="02020603050405020304" pitchFamily="18" charset="0"/>
              </a:rPr>
              <a:t> Bảo vệ môi trường sống các loài thủy sản.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430" y="165174"/>
            <a:ext cx="4838452" cy="320144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835" y="3811255"/>
            <a:ext cx="4910805" cy="2852303"/>
          </a:xfrm>
          <a:prstGeom prst="rect">
            <a:avLst/>
          </a:prstGeom>
        </p:spPr>
      </p:pic>
    </p:spTree>
    <p:extLst>
      <p:ext uri="{BB962C8B-B14F-4D97-AF65-F5344CB8AC3E}">
        <p14:creationId xmlns:p14="http://schemas.microsoft.com/office/powerpoint/2010/main" val="44160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Rounded Rectangle 2"/>
          <p:cNvSpPr/>
          <p:nvPr/>
        </p:nvSpPr>
        <p:spPr>
          <a:xfrm rot="1851313">
            <a:off x="-1345098" y="1400998"/>
            <a:ext cx="5598160" cy="47955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rot="1849828">
            <a:off x="-2977756" y="-797031"/>
            <a:ext cx="5598160" cy="4795520"/>
          </a:xfrm>
          <a:prstGeom prst="roundRect">
            <a:avLst/>
          </a:prstGeom>
          <a:solidFill>
            <a:srgbClr val="FCA3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10204" y="3260149"/>
            <a:ext cx="5234152" cy="1077218"/>
          </a:xfrm>
          <a:prstGeom prst="rect">
            <a:avLst/>
          </a:prstGeom>
          <a:noFill/>
        </p:spPr>
        <p:txBody>
          <a:bodyPr wrap="square" rtlCol="0">
            <a:spAutoFit/>
          </a:bodyPr>
          <a:lstStyle/>
          <a:p>
            <a:pPr algn="ctr"/>
            <a:r>
              <a:rPr lang="vi-VN" sz="3200" b="1" dirty="0" smtClean="0"/>
              <a:t>IV. BẢO VỆ MÔI TRƯỜNG NUÔI THỦY SẢN </a:t>
            </a:r>
            <a:endParaRPr lang="en-US" sz="3200" b="1" dirty="0"/>
          </a:p>
        </p:txBody>
      </p:sp>
      <p:sp>
        <p:nvSpPr>
          <p:cNvPr id="6" name="Rounded Rectangle 5"/>
          <p:cNvSpPr/>
          <p:nvPr/>
        </p:nvSpPr>
        <p:spPr>
          <a:xfrm rot="2477547">
            <a:off x="10494232" y="-797031"/>
            <a:ext cx="5598160" cy="4795520"/>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84451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265" y="1572260"/>
            <a:ext cx="6069284" cy="3619500"/>
          </a:xfrm>
          <a:prstGeom prst="rect">
            <a:avLst/>
          </a:prstGeom>
        </p:spPr>
      </p:pic>
      <p:sp>
        <p:nvSpPr>
          <p:cNvPr id="4" name="TextBox 3"/>
          <p:cNvSpPr txBox="1"/>
          <p:nvPr/>
        </p:nvSpPr>
        <p:spPr>
          <a:xfrm>
            <a:off x="6380480" y="1798320"/>
            <a:ext cx="5405120" cy="2246769"/>
          </a:xfrm>
          <a:prstGeom prst="rect">
            <a:avLst/>
          </a:prstGeom>
          <a:noFill/>
        </p:spPr>
        <p:txBody>
          <a:bodyPr wrap="square" rtlCol="0">
            <a:spAutoFit/>
          </a:bodyPr>
          <a:lstStyle/>
          <a:p>
            <a:pPr marL="285750" indent="-285750">
              <a:buFontTx/>
              <a:buChar char="-"/>
            </a:pPr>
            <a:r>
              <a:rPr lang="vi-VN" sz="2800" dirty="0" smtClean="0">
                <a:solidFill>
                  <a:schemeClr val="bg1"/>
                </a:solidFill>
              </a:rPr>
              <a:t>Bảo vệ môi trường thủy sản là một yếu tố quyết định</a:t>
            </a:r>
          </a:p>
          <a:p>
            <a:r>
              <a:rPr lang="vi-VN" sz="2800" dirty="0" smtClean="0">
                <a:solidFill>
                  <a:schemeClr val="bg1"/>
                </a:solidFill>
              </a:rPr>
              <a:t>+ Chất lượng thủy sản </a:t>
            </a:r>
          </a:p>
          <a:p>
            <a:r>
              <a:rPr lang="vi-VN" sz="2800" dirty="0" smtClean="0">
                <a:solidFill>
                  <a:schemeClr val="bg1"/>
                </a:solidFill>
              </a:rPr>
              <a:t>+ Hiệu quả kinh tế trong nuôi thủy sản </a:t>
            </a:r>
            <a:endParaRPr lang="en-US" sz="2800" dirty="0">
              <a:solidFill>
                <a:schemeClr val="bg1"/>
              </a:solidFill>
            </a:endParaRPr>
          </a:p>
        </p:txBody>
      </p:sp>
    </p:spTree>
    <p:extLst>
      <p:ext uri="{BB962C8B-B14F-4D97-AF65-F5344CB8AC3E}">
        <p14:creationId xmlns:p14="http://schemas.microsoft.com/office/powerpoint/2010/main" val="24985003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2" name="Rounded Rectangle 1"/>
          <p:cNvSpPr/>
          <p:nvPr/>
        </p:nvSpPr>
        <p:spPr>
          <a:xfrm>
            <a:off x="142240" y="193040"/>
            <a:ext cx="11714480" cy="1422400"/>
          </a:xfrm>
          <a:prstGeom prst="roundRect">
            <a:avLst>
              <a:gd name="adj" fmla="val 50000"/>
            </a:avLst>
          </a:prstGeom>
          <a:solidFill>
            <a:srgbClr val="FCA3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tx1"/>
                </a:solidFill>
              </a:rPr>
              <a:t>        Có những biện pháp nào để nâng cao hiệu quả bảo vệ môi trường nuôi thủy sản </a:t>
            </a:r>
            <a:endParaRPr lang="en-US" sz="2400" b="1" dirty="0">
              <a:solidFill>
                <a:schemeClr val="tx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560" y="368300"/>
            <a:ext cx="787400" cy="787400"/>
          </a:xfrm>
          <a:prstGeom prst="rect">
            <a:avLst/>
          </a:prstGeom>
        </p:spPr>
      </p:pic>
    </p:spTree>
    <p:extLst>
      <p:ext uri="{BB962C8B-B14F-4D97-AF65-F5344CB8AC3E}">
        <p14:creationId xmlns:p14="http://schemas.microsoft.com/office/powerpoint/2010/main" val="14111787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B15BA0-3774-ED9C-8712-8B674DC2BA21}"/>
              </a:ext>
            </a:extLst>
          </p:cNvPr>
          <p:cNvSpPr txBox="1"/>
          <p:nvPr/>
        </p:nvSpPr>
        <p:spPr>
          <a:xfrm>
            <a:off x="179435" y="781169"/>
            <a:ext cx="3091016" cy="2604559"/>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Quản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lý</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tốt</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chất</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thải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nước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thải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đảm</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bảo</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không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gây</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ô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nhiễm</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môi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trường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lây</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lan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dịch</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6" name="TextBox 5">
            <a:extLst>
              <a:ext uri="{FF2B5EF4-FFF2-40B4-BE49-F238E27FC236}">
                <a16:creationId xmlns:a16="http://schemas.microsoft.com/office/drawing/2014/main" id="{E43CAF76-C5F7-BDB6-5CC0-C2FD178F4E05}"/>
              </a:ext>
            </a:extLst>
          </p:cNvPr>
          <p:cNvSpPr txBox="1"/>
          <p:nvPr/>
        </p:nvSpPr>
        <p:spPr>
          <a:xfrm>
            <a:off x="4104069" y="826669"/>
            <a:ext cx="3091016" cy="2215991"/>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Thực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hiện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tốt</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các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biện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pháp</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quản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lí</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chăm</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sóc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ao</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nuôi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đặc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biệt</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là</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phòng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chống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dịch</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7" name="TextBox 6">
            <a:extLst>
              <a:ext uri="{FF2B5EF4-FFF2-40B4-BE49-F238E27FC236}">
                <a16:creationId xmlns:a16="http://schemas.microsoft.com/office/drawing/2014/main" id="{8E670CAF-8B8C-18DA-6395-6DC2858D1595}"/>
              </a:ext>
            </a:extLst>
          </p:cNvPr>
          <p:cNvSpPr txBox="1"/>
          <p:nvPr/>
        </p:nvSpPr>
        <p:spPr>
          <a:xfrm>
            <a:off x="8028703" y="781169"/>
            <a:ext cx="3996147" cy="3029291"/>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Khuyến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khích</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các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hộ</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nuôi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thủy</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sản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tăng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cường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áp</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dụng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các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tiến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bộ</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kỹ</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thuật</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ứng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dụng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công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nghệ</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cao</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trong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nuôi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trồng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thủy</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sản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thâm</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canh</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9" name="TextBox 8">
            <a:extLst>
              <a:ext uri="{FF2B5EF4-FFF2-40B4-BE49-F238E27FC236}">
                <a16:creationId xmlns:a16="http://schemas.microsoft.com/office/drawing/2014/main" id="{126E72DC-D624-7506-2DDF-828676EE97AC}"/>
              </a:ext>
            </a:extLst>
          </p:cNvPr>
          <p:cNvSpPr txBox="1"/>
          <p:nvPr/>
        </p:nvSpPr>
        <p:spPr>
          <a:xfrm>
            <a:off x="7445394" y="4165383"/>
            <a:ext cx="3880053" cy="2640723"/>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Hạn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chế</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sử</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dụng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kháng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sinh</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hóa</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chất</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khuyến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khích</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sử</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dụng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các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loại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chế</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phẩm</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sinh</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học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trong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chăm</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sóc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thủy</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sản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và</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xử</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lý</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môi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trường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11" name="TextBox 10">
            <a:extLst>
              <a:ext uri="{FF2B5EF4-FFF2-40B4-BE49-F238E27FC236}">
                <a16:creationId xmlns:a16="http://schemas.microsoft.com/office/drawing/2014/main" id="{25E59535-F88F-085C-9AB8-87356D1B4415}"/>
              </a:ext>
            </a:extLst>
          </p:cNvPr>
          <p:cNvSpPr txBox="1"/>
          <p:nvPr/>
        </p:nvSpPr>
        <p:spPr>
          <a:xfrm>
            <a:off x="1724943" y="4427501"/>
            <a:ext cx="3454811" cy="2215991"/>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Thường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xuyên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tuyên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truyền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vận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động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người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dân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nâng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cao</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ý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thức</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bảo</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vệ</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môi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trường</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nuôi</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thủy</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sản</a:t>
            </a:r>
            <a:r>
              <a:rPr lang="en-U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13" name="TextBox 12">
            <a:extLst>
              <a:ext uri="{FF2B5EF4-FFF2-40B4-BE49-F238E27FC236}">
                <a16:creationId xmlns:a16="http://schemas.microsoft.com/office/drawing/2014/main" id="{BCACFAB3-BE4D-7261-1FCE-7A31ABD3151A}"/>
              </a:ext>
            </a:extLst>
          </p:cNvPr>
          <p:cNvSpPr txBox="1"/>
          <p:nvPr/>
        </p:nvSpPr>
        <p:spPr>
          <a:xfrm>
            <a:off x="-54120" y="13395"/>
            <a:ext cx="12192000" cy="584775"/>
          </a:xfrm>
          <a:prstGeom prst="rect">
            <a:avLst/>
          </a:prstGeom>
          <a:solidFill>
            <a:srgbClr val="FF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GB" sz="3200" b="1" dirty="0" err="1">
                <a:effectLst/>
                <a:latin typeface="Times New Roman" panose="02020603050405020304" pitchFamily="18" charset="0"/>
                <a:ea typeface="Times New Roman" panose="02020603050405020304" pitchFamily="18" charset="0"/>
              </a:rPr>
              <a:t>Cần</a:t>
            </a:r>
            <a:r>
              <a:rPr lang="en-GB" sz="3200" b="1" dirty="0">
                <a:effectLst/>
                <a:latin typeface="Times New Roman" panose="02020603050405020304" pitchFamily="18" charset="0"/>
                <a:ea typeface="Times New Roman" panose="02020603050405020304" pitchFamily="18" charset="0"/>
              </a:rPr>
              <a:t> </a:t>
            </a:r>
            <a:r>
              <a:rPr lang="en-GB" sz="3200" b="1" dirty="0" err="1">
                <a:effectLst/>
                <a:latin typeface="Times New Roman" panose="02020603050405020304" pitchFamily="18" charset="0"/>
                <a:ea typeface="Times New Roman" panose="02020603050405020304" pitchFamily="18" charset="0"/>
              </a:rPr>
              <a:t>tiến</a:t>
            </a:r>
            <a:r>
              <a:rPr lang="en-GB" sz="3200" b="1" dirty="0">
                <a:effectLst/>
                <a:latin typeface="Times New Roman" panose="02020603050405020304" pitchFamily="18" charset="0"/>
                <a:ea typeface="Times New Roman" panose="02020603050405020304" pitchFamily="18" charset="0"/>
              </a:rPr>
              <a:t> </a:t>
            </a:r>
            <a:r>
              <a:rPr lang="en-GB" sz="3200" b="1" dirty="0" err="1">
                <a:effectLst/>
                <a:latin typeface="Times New Roman" panose="02020603050405020304" pitchFamily="18" charset="0"/>
                <a:ea typeface="Times New Roman" panose="02020603050405020304" pitchFamily="18" charset="0"/>
              </a:rPr>
              <a:t>hành</a:t>
            </a:r>
            <a:r>
              <a:rPr lang="en-GB" sz="3200" b="1" dirty="0">
                <a:effectLst/>
                <a:latin typeface="Times New Roman" panose="02020603050405020304" pitchFamily="18" charset="0"/>
                <a:ea typeface="Times New Roman" panose="02020603050405020304" pitchFamily="18" charset="0"/>
              </a:rPr>
              <a:t> </a:t>
            </a:r>
            <a:r>
              <a:rPr lang="en-GB" sz="3200" b="1" dirty="0" err="1">
                <a:effectLst/>
                <a:latin typeface="Times New Roman" panose="02020603050405020304" pitchFamily="18" charset="0"/>
                <a:ea typeface="Times New Roman" panose="02020603050405020304" pitchFamily="18" charset="0"/>
              </a:rPr>
              <a:t>đồng</a:t>
            </a:r>
            <a:r>
              <a:rPr lang="en-GB" sz="3200" b="1" dirty="0">
                <a:effectLst/>
                <a:latin typeface="Times New Roman" panose="02020603050405020304" pitchFamily="18" charset="0"/>
                <a:ea typeface="Times New Roman" panose="02020603050405020304" pitchFamily="18" charset="0"/>
              </a:rPr>
              <a:t> </a:t>
            </a:r>
            <a:r>
              <a:rPr lang="en-GB" sz="3200" b="1" dirty="0" err="1">
                <a:effectLst/>
                <a:latin typeface="Times New Roman" panose="02020603050405020304" pitchFamily="18" charset="0"/>
                <a:ea typeface="Times New Roman" panose="02020603050405020304" pitchFamily="18" charset="0"/>
              </a:rPr>
              <a:t>bộ</a:t>
            </a:r>
            <a:r>
              <a:rPr lang="en-GB" sz="3200" b="1" dirty="0">
                <a:effectLst/>
                <a:latin typeface="Times New Roman" panose="02020603050405020304" pitchFamily="18" charset="0"/>
                <a:ea typeface="Times New Roman" panose="02020603050405020304" pitchFamily="18" charset="0"/>
              </a:rPr>
              <a:t> </a:t>
            </a:r>
            <a:r>
              <a:rPr lang="en-GB" sz="3200" b="1" dirty="0" err="1">
                <a:effectLst/>
                <a:latin typeface="Times New Roman" panose="02020603050405020304" pitchFamily="18" charset="0"/>
                <a:ea typeface="Times New Roman" panose="02020603050405020304" pitchFamily="18" charset="0"/>
              </a:rPr>
              <a:t>các</a:t>
            </a:r>
            <a:r>
              <a:rPr lang="en-GB" sz="3200" b="1" dirty="0">
                <a:effectLst/>
                <a:latin typeface="Times New Roman" panose="02020603050405020304" pitchFamily="18" charset="0"/>
                <a:ea typeface="Times New Roman" panose="02020603050405020304" pitchFamily="18" charset="0"/>
              </a:rPr>
              <a:t> </a:t>
            </a:r>
            <a:r>
              <a:rPr lang="en-GB" sz="3200" b="1" dirty="0" err="1">
                <a:effectLst/>
                <a:latin typeface="Times New Roman" panose="02020603050405020304" pitchFamily="18" charset="0"/>
                <a:ea typeface="Times New Roman" panose="02020603050405020304" pitchFamily="18" charset="0"/>
              </a:rPr>
              <a:t>biện</a:t>
            </a:r>
            <a:r>
              <a:rPr lang="en-GB" sz="3200" b="1" dirty="0">
                <a:effectLst/>
                <a:latin typeface="Times New Roman" panose="02020603050405020304" pitchFamily="18" charset="0"/>
                <a:ea typeface="Times New Roman" panose="02020603050405020304" pitchFamily="18" charset="0"/>
              </a:rPr>
              <a:t> </a:t>
            </a:r>
            <a:r>
              <a:rPr lang="en-GB" sz="3200" b="1" dirty="0" err="1">
                <a:effectLst/>
                <a:latin typeface="Times New Roman" panose="02020603050405020304" pitchFamily="18" charset="0"/>
                <a:ea typeface="Times New Roman" panose="02020603050405020304" pitchFamily="18" charset="0"/>
              </a:rPr>
              <a:t>pháp</a:t>
            </a:r>
            <a:endParaRPr lang="en-US" sz="3200" b="1" dirty="0"/>
          </a:p>
        </p:txBody>
      </p:sp>
      <p:pic>
        <p:nvPicPr>
          <p:cNvPr id="14" name="Picture 13">
            <a:extLst>
              <a:ext uri="{FF2B5EF4-FFF2-40B4-BE49-F238E27FC236}">
                <a16:creationId xmlns:a16="http://schemas.microsoft.com/office/drawing/2014/main" id="{8C3FFF14-CC6B-2EBF-3952-8E8D989DF125}"/>
              </a:ext>
            </a:extLst>
          </p:cNvPr>
          <p:cNvPicPr>
            <a:picLocks noChangeAspect="1"/>
          </p:cNvPicPr>
          <p:nvPr/>
        </p:nvPicPr>
        <p:blipFill>
          <a:blip r:embed="rId2"/>
          <a:stretch>
            <a:fillRect/>
          </a:stretch>
        </p:blipFill>
        <p:spPr>
          <a:xfrm>
            <a:off x="6041880" y="3278555"/>
            <a:ext cx="1219200" cy="1219200"/>
          </a:xfrm>
          <a:prstGeom prst="rect">
            <a:avLst/>
          </a:prstGeom>
        </p:spPr>
      </p:pic>
      <p:pic>
        <p:nvPicPr>
          <p:cNvPr id="13314" name="Picture 2" descr="Squid ">
            <a:extLst>
              <a:ext uri="{FF2B5EF4-FFF2-40B4-BE49-F238E27FC236}">
                <a16:creationId xmlns:a16="http://schemas.microsoft.com/office/drawing/2014/main" id="{1D49CAB3-7B20-FBEC-07A5-CDE64F5B07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3148" y="2992856"/>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98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barn(inVertical)">
                                      <p:cBhvr>
                                        <p:cTn id="3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11" grpId="0"/>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7" name="Rounded Rectangle 6"/>
          <p:cNvSpPr/>
          <p:nvPr/>
        </p:nvSpPr>
        <p:spPr>
          <a:xfrm rot="1849828">
            <a:off x="-1818640" y="-1227955"/>
            <a:ext cx="5598160" cy="4795520"/>
          </a:xfrm>
          <a:prstGeom prst="roundRect">
            <a:avLst/>
          </a:prstGeom>
          <a:solidFill>
            <a:srgbClr val="FCA3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1851313">
            <a:off x="-1350930" y="808625"/>
            <a:ext cx="5598160" cy="47955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24211" y="2421555"/>
            <a:ext cx="4782208" cy="1569660"/>
          </a:xfrm>
          <a:prstGeom prst="rect">
            <a:avLst/>
          </a:prstGeom>
          <a:noFill/>
        </p:spPr>
        <p:txBody>
          <a:bodyPr wrap="square" rtlCol="0">
            <a:spAutoFit/>
          </a:bodyPr>
          <a:lstStyle/>
          <a:p>
            <a:pPr algn="ctr"/>
            <a:r>
              <a:rPr lang="vi-VN" sz="4800" b="1" dirty="0" smtClean="0"/>
              <a:t>I. VAI TRÒ CỦA THỦY SẢN </a:t>
            </a:r>
            <a:endParaRPr lang="en-US" sz="4800" b="1" dirty="0"/>
          </a:p>
        </p:txBody>
      </p:sp>
      <p:sp>
        <p:nvSpPr>
          <p:cNvPr id="10" name="Rounded Rectangle 9"/>
          <p:cNvSpPr/>
          <p:nvPr/>
        </p:nvSpPr>
        <p:spPr>
          <a:xfrm rot="3547939">
            <a:off x="8455925" y="6675171"/>
            <a:ext cx="5598160" cy="4795520"/>
          </a:xfrm>
          <a:prstGeom prst="roundRect">
            <a:avLst/>
          </a:prstGeom>
          <a:solidFill>
            <a:srgbClr val="14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88382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3" name="Rounded Rectangle 2"/>
          <p:cNvSpPr/>
          <p:nvPr/>
        </p:nvSpPr>
        <p:spPr>
          <a:xfrm>
            <a:off x="142240" y="193040"/>
            <a:ext cx="11714480" cy="1422400"/>
          </a:xfrm>
          <a:prstGeom prst="roundRect">
            <a:avLst>
              <a:gd name="adj" fmla="val 50000"/>
            </a:avLst>
          </a:prstGeom>
          <a:solidFill>
            <a:srgbClr val="FCA3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tx1"/>
                </a:solidFill>
              </a:rPr>
              <a:t>        Quan sát hình 14.1 em hãy cho biết vai trò của thủy sản tương ứng mỗi hình và hoạt động thủy sản trên biển có ý nghĩa như thế nào </a:t>
            </a:r>
            <a:endParaRPr lang="en-US" sz="2400" b="1" dirty="0">
              <a:solidFill>
                <a:schemeClr val="tx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560" y="510540"/>
            <a:ext cx="787400" cy="787400"/>
          </a:xfrm>
          <a:prstGeom prst="rect">
            <a:avLst/>
          </a:prstGeom>
        </p:spPr>
      </p:pic>
      <p:pic>
        <p:nvPicPr>
          <p:cNvPr id="5" name="Picture 4"/>
          <p:cNvPicPr>
            <a:picLocks noChangeAspect="1"/>
          </p:cNvPicPr>
          <p:nvPr/>
        </p:nvPicPr>
        <p:blipFill>
          <a:blip r:embed="rId3"/>
          <a:stretch>
            <a:fillRect/>
          </a:stretch>
        </p:blipFill>
        <p:spPr>
          <a:xfrm>
            <a:off x="1447482" y="1838325"/>
            <a:ext cx="9439275" cy="4705350"/>
          </a:xfrm>
          <a:prstGeom prst="rect">
            <a:avLst/>
          </a:prstGeom>
        </p:spPr>
      </p:pic>
    </p:spTree>
    <p:extLst>
      <p:ext uri="{BB962C8B-B14F-4D97-AF65-F5344CB8AC3E}">
        <p14:creationId xmlns:p14="http://schemas.microsoft.com/office/powerpoint/2010/main" val="1670153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sp>
        <p:nvSpPr>
          <p:cNvPr id="3" name="TextBox 2"/>
          <p:cNvSpPr txBox="1"/>
          <p:nvPr/>
        </p:nvSpPr>
        <p:spPr>
          <a:xfrm>
            <a:off x="4643120" y="3953539"/>
            <a:ext cx="7386320" cy="1077218"/>
          </a:xfrm>
          <a:prstGeom prst="rect">
            <a:avLst/>
          </a:prstGeom>
          <a:noFill/>
        </p:spPr>
        <p:txBody>
          <a:bodyPr wrap="square" rtlCol="0">
            <a:spAutoFit/>
          </a:bodyPr>
          <a:lstStyle/>
          <a:p>
            <a:r>
              <a:rPr lang="vi-VN" sz="3200" dirty="0" smtClean="0">
                <a:solidFill>
                  <a:schemeClr val="bg1"/>
                </a:solidFill>
              </a:rPr>
              <a:t>- Cung cấp nguồn nguyên liệu cho xuất khẩu </a:t>
            </a:r>
            <a:endParaRPr lang="en-US" sz="3200" dirty="0">
              <a:solidFill>
                <a:schemeClr val="bg1"/>
              </a:solidFill>
            </a:endParaRPr>
          </a:p>
        </p:txBody>
      </p:sp>
      <p:pic>
        <p:nvPicPr>
          <p:cNvPr id="4" name="Picture 3"/>
          <p:cNvPicPr>
            <a:picLocks noChangeAspect="1"/>
          </p:cNvPicPr>
          <p:nvPr/>
        </p:nvPicPr>
        <p:blipFill>
          <a:blip r:embed="rId2"/>
          <a:stretch>
            <a:fillRect/>
          </a:stretch>
        </p:blipFill>
        <p:spPr>
          <a:xfrm>
            <a:off x="317817" y="447040"/>
            <a:ext cx="3872118" cy="2387600"/>
          </a:xfrm>
          <a:prstGeom prst="rect">
            <a:avLst/>
          </a:prstGeom>
        </p:spPr>
      </p:pic>
      <p:pic>
        <p:nvPicPr>
          <p:cNvPr id="5" name="Picture 4"/>
          <p:cNvPicPr>
            <a:picLocks noChangeAspect="1"/>
          </p:cNvPicPr>
          <p:nvPr/>
        </p:nvPicPr>
        <p:blipFill>
          <a:blip r:embed="rId3"/>
          <a:stretch>
            <a:fillRect/>
          </a:stretch>
        </p:blipFill>
        <p:spPr>
          <a:xfrm>
            <a:off x="317817" y="3284537"/>
            <a:ext cx="3857147" cy="2415223"/>
          </a:xfrm>
          <a:prstGeom prst="rect">
            <a:avLst/>
          </a:prstGeom>
        </p:spPr>
      </p:pic>
      <p:sp>
        <p:nvSpPr>
          <p:cNvPr id="6" name="TextBox 5"/>
          <p:cNvSpPr txBox="1"/>
          <p:nvPr/>
        </p:nvSpPr>
        <p:spPr>
          <a:xfrm>
            <a:off x="4643120" y="894080"/>
            <a:ext cx="7386320" cy="1569660"/>
          </a:xfrm>
          <a:prstGeom prst="rect">
            <a:avLst/>
          </a:prstGeom>
          <a:noFill/>
        </p:spPr>
        <p:txBody>
          <a:bodyPr wrap="square" rtlCol="0">
            <a:spAutoFit/>
          </a:bodyPr>
          <a:lstStyle/>
          <a:p>
            <a:r>
              <a:rPr lang="vi-VN" sz="3200" dirty="0" smtClean="0">
                <a:solidFill>
                  <a:schemeClr val="bg1"/>
                </a:solidFill>
              </a:rPr>
              <a:t>- Thủy sản nguồn cung cấp thực phẩm có hàm lượng dinh dưỡng cao cho con  người </a:t>
            </a:r>
            <a:endParaRPr lang="en-US" sz="3200" dirty="0">
              <a:solidFill>
                <a:schemeClr val="bg1"/>
              </a:solidFill>
            </a:endParaRPr>
          </a:p>
        </p:txBody>
      </p:sp>
    </p:spTree>
    <p:extLst>
      <p:ext uri="{BB962C8B-B14F-4D97-AF65-F5344CB8AC3E}">
        <p14:creationId xmlns:p14="http://schemas.microsoft.com/office/powerpoint/2010/main" val="158390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1944" y="278764"/>
            <a:ext cx="4120381" cy="2525395"/>
          </a:xfrm>
          <a:prstGeom prst="rect">
            <a:avLst/>
          </a:prstGeom>
        </p:spPr>
      </p:pic>
      <p:sp>
        <p:nvSpPr>
          <p:cNvPr id="3" name="TextBox 2"/>
          <p:cNvSpPr txBox="1"/>
          <p:nvPr/>
        </p:nvSpPr>
        <p:spPr>
          <a:xfrm>
            <a:off x="4632960" y="793779"/>
            <a:ext cx="7386320" cy="1077218"/>
          </a:xfrm>
          <a:prstGeom prst="rect">
            <a:avLst/>
          </a:prstGeom>
          <a:noFill/>
        </p:spPr>
        <p:txBody>
          <a:bodyPr wrap="square" rtlCol="0">
            <a:spAutoFit/>
          </a:bodyPr>
          <a:lstStyle/>
          <a:p>
            <a:r>
              <a:rPr lang="vi-VN" sz="3200" dirty="0" smtClean="0">
                <a:solidFill>
                  <a:schemeClr val="bg1"/>
                </a:solidFill>
              </a:rPr>
              <a:t>- Đáp ứng nhu cầu vui chơi, giải trí của con người </a:t>
            </a:r>
            <a:endParaRPr lang="en-US" sz="3200" dirty="0">
              <a:solidFill>
                <a:schemeClr val="bg1"/>
              </a:solidFill>
            </a:endParaRPr>
          </a:p>
        </p:txBody>
      </p:sp>
      <p:pic>
        <p:nvPicPr>
          <p:cNvPr id="4" name="Picture 3"/>
          <p:cNvPicPr>
            <a:picLocks noChangeAspect="1"/>
          </p:cNvPicPr>
          <p:nvPr/>
        </p:nvPicPr>
        <p:blipFill>
          <a:blip r:embed="rId3"/>
          <a:stretch>
            <a:fillRect/>
          </a:stretch>
        </p:blipFill>
        <p:spPr>
          <a:xfrm>
            <a:off x="321944" y="3078162"/>
            <a:ext cx="4120381" cy="2467062"/>
          </a:xfrm>
          <a:prstGeom prst="rect">
            <a:avLst/>
          </a:prstGeom>
        </p:spPr>
      </p:pic>
      <p:sp>
        <p:nvSpPr>
          <p:cNvPr id="5" name="TextBox 4"/>
          <p:cNvSpPr txBox="1"/>
          <p:nvPr/>
        </p:nvSpPr>
        <p:spPr>
          <a:xfrm>
            <a:off x="4546600" y="3630715"/>
            <a:ext cx="7559040" cy="584775"/>
          </a:xfrm>
          <a:prstGeom prst="rect">
            <a:avLst/>
          </a:prstGeom>
          <a:noFill/>
        </p:spPr>
        <p:txBody>
          <a:bodyPr wrap="square" rtlCol="0">
            <a:spAutoFit/>
          </a:bodyPr>
          <a:lstStyle/>
          <a:p>
            <a:r>
              <a:rPr lang="vi-VN" sz="3200" dirty="0" smtClean="0">
                <a:solidFill>
                  <a:schemeClr val="bg1"/>
                </a:solidFill>
              </a:rPr>
              <a:t>- Cung cấp nguồn thức ăn cho chăn nuôi </a:t>
            </a:r>
            <a:endParaRPr lang="en-US" sz="3200" dirty="0">
              <a:solidFill>
                <a:schemeClr val="bg1"/>
              </a:solidFill>
            </a:endParaRPr>
          </a:p>
        </p:txBody>
      </p:sp>
    </p:spTree>
    <p:extLst>
      <p:ext uri="{BB962C8B-B14F-4D97-AF65-F5344CB8AC3E}">
        <p14:creationId xmlns:p14="http://schemas.microsoft.com/office/powerpoint/2010/main" val="402855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900" y="518160"/>
            <a:ext cx="4099560" cy="2733040"/>
          </a:xfrm>
          <a:prstGeom prst="rect">
            <a:avLst/>
          </a:prstGeom>
        </p:spPr>
      </p:pic>
      <p:sp>
        <p:nvSpPr>
          <p:cNvPr id="3" name="TextBox 2"/>
          <p:cNvSpPr txBox="1"/>
          <p:nvPr/>
        </p:nvSpPr>
        <p:spPr>
          <a:xfrm>
            <a:off x="4531360" y="1239520"/>
            <a:ext cx="7203440" cy="523220"/>
          </a:xfrm>
          <a:prstGeom prst="rect">
            <a:avLst/>
          </a:prstGeom>
          <a:noFill/>
        </p:spPr>
        <p:txBody>
          <a:bodyPr wrap="square" rtlCol="0">
            <a:spAutoFit/>
          </a:bodyPr>
          <a:lstStyle/>
          <a:p>
            <a:r>
              <a:rPr lang="vi-VN" sz="2800" dirty="0" smtClean="0">
                <a:solidFill>
                  <a:schemeClr val="bg1"/>
                </a:solidFill>
              </a:rPr>
              <a:t>- Tạo thêm công việc cho người lao động </a:t>
            </a:r>
            <a:endParaRPr lang="en-US" sz="2800"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41" y="3491342"/>
            <a:ext cx="4099559" cy="2943635"/>
          </a:xfrm>
          <a:prstGeom prst="rect">
            <a:avLst/>
          </a:prstGeom>
        </p:spPr>
      </p:pic>
      <p:sp>
        <p:nvSpPr>
          <p:cNvPr id="5" name="TextBox 4"/>
          <p:cNvSpPr txBox="1"/>
          <p:nvPr/>
        </p:nvSpPr>
        <p:spPr>
          <a:xfrm>
            <a:off x="4450080" y="4185920"/>
            <a:ext cx="7741920" cy="1384995"/>
          </a:xfrm>
          <a:prstGeom prst="rect">
            <a:avLst/>
          </a:prstGeom>
          <a:noFill/>
        </p:spPr>
        <p:txBody>
          <a:bodyPr wrap="square" rtlCol="0">
            <a:spAutoFit/>
          </a:bodyPr>
          <a:lstStyle/>
          <a:p>
            <a:r>
              <a:rPr lang="vi-VN" sz="2800" dirty="0" smtClean="0">
                <a:solidFill>
                  <a:schemeClr val="bg1"/>
                </a:solidFill>
              </a:rPr>
              <a:t>- Các hoạt động thủy sản trên biển góp phần khẳng định chủ quyền và toàn vẹn lãnh thổ của Tổ quốc </a:t>
            </a:r>
            <a:endParaRPr lang="en-US" sz="2800" dirty="0">
              <a:solidFill>
                <a:schemeClr val="bg1"/>
              </a:solidFill>
            </a:endParaRPr>
          </a:p>
        </p:txBody>
      </p:sp>
    </p:spTree>
    <p:extLst>
      <p:ext uri="{BB962C8B-B14F-4D97-AF65-F5344CB8AC3E}">
        <p14:creationId xmlns:p14="http://schemas.microsoft.com/office/powerpoint/2010/main" val="293879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ounded Rectangle 1"/>
          <p:cNvSpPr/>
          <p:nvPr/>
        </p:nvSpPr>
        <p:spPr>
          <a:xfrm rot="1849828">
            <a:off x="-1818640" y="-1227955"/>
            <a:ext cx="5598160" cy="4795520"/>
          </a:xfrm>
          <a:prstGeom prst="roundRect">
            <a:avLst/>
          </a:prstGeom>
          <a:solidFill>
            <a:srgbClr val="FCA3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rot="1851313">
            <a:off x="-407976" y="1239548"/>
            <a:ext cx="5598160" cy="47955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0" y="2430879"/>
            <a:ext cx="5234152" cy="1754326"/>
          </a:xfrm>
          <a:prstGeom prst="rect">
            <a:avLst/>
          </a:prstGeom>
          <a:noFill/>
        </p:spPr>
        <p:txBody>
          <a:bodyPr wrap="square" rtlCol="0">
            <a:spAutoFit/>
          </a:bodyPr>
          <a:lstStyle/>
          <a:p>
            <a:pPr algn="ctr"/>
            <a:r>
              <a:rPr lang="vi-VN" sz="3600" b="1" dirty="0" smtClean="0"/>
              <a:t>II. MỘT SỐ LOÀI THỦY SẢN CÓ GIÁ TRỊ </a:t>
            </a:r>
          </a:p>
          <a:p>
            <a:pPr algn="ctr"/>
            <a:r>
              <a:rPr lang="vi-VN" sz="3600" b="1" dirty="0" smtClean="0"/>
              <a:t>KINH TẾ CAO</a:t>
            </a:r>
            <a:endParaRPr lang="en-US" sz="3600" b="1" dirty="0"/>
          </a:p>
        </p:txBody>
      </p:sp>
      <p:sp>
        <p:nvSpPr>
          <p:cNvPr id="5" name="Rounded Rectangle 4"/>
          <p:cNvSpPr/>
          <p:nvPr/>
        </p:nvSpPr>
        <p:spPr>
          <a:xfrm rot="3547939">
            <a:off x="7593375" y="5420236"/>
            <a:ext cx="5598160" cy="4795520"/>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74520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4213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 y="254000"/>
            <a:ext cx="5958840" cy="4622800"/>
          </a:xfrm>
          <a:prstGeom prst="rect">
            <a:avLst/>
          </a:prstGeom>
        </p:spPr>
      </p:pic>
      <p:sp>
        <p:nvSpPr>
          <p:cNvPr id="3" name="TextBox 2"/>
          <p:cNvSpPr txBox="1"/>
          <p:nvPr/>
        </p:nvSpPr>
        <p:spPr>
          <a:xfrm>
            <a:off x="6195060" y="304800"/>
            <a:ext cx="5996940" cy="3539430"/>
          </a:xfrm>
          <a:prstGeom prst="rect">
            <a:avLst/>
          </a:prstGeom>
          <a:noFill/>
        </p:spPr>
        <p:txBody>
          <a:bodyPr wrap="square" rtlCol="0">
            <a:spAutoFit/>
          </a:bodyPr>
          <a:lstStyle/>
          <a:p>
            <a:r>
              <a:rPr lang="vi-VN" sz="2800" dirty="0" smtClean="0">
                <a:solidFill>
                  <a:schemeClr val="bg1"/>
                </a:solidFill>
              </a:rPr>
              <a:t>- Lợi thế của Việt Nam có bờ biển dài 3.260 km , vùng nội thủy và lãnh hải rộng có nhiều loài thủy sản có giá trị kinh tế cao </a:t>
            </a:r>
          </a:p>
          <a:p>
            <a:r>
              <a:rPr lang="vi-VN" sz="2800" dirty="0" smtClean="0">
                <a:solidFill>
                  <a:schemeClr val="bg1"/>
                </a:solidFill>
              </a:rPr>
              <a:t> + Thủy sản đặc sản : tôm hùm , cá song…</a:t>
            </a:r>
          </a:p>
          <a:p>
            <a:r>
              <a:rPr lang="vi-VN" sz="2800" dirty="0" smtClean="0">
                <a:solidFill>
                  <a:schemeClr val="bg1"/>
                </a:solidFill>
              </a:rPr>
              <a:t> + Thủy sản có giá trị xuất khẩu : cá tra, cá ba sa …  </a:t>
            </a:r>
            <a:endParaRPr lang="en-US" sz="2800" dirty="0">
              <a:solidFill>
                <a:schemeClr val="bg1"/>
              </a:solidFill>
            </a:endParaRPr>
          </a:p>
        </p:txBody>
      </p:sp>
    </p:spTree>
    <p:extLst>
      <p:ext uri="{BB962C8B-B14F-4D97-AF65-F5344CB8AC3E}">
        <p14:creationId xmlns:p14="http://schemas.microsoft.com/office/powerpoint/2010/main" val="3385086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668</Words>
  <Application>Microsoft Office PowerPoint</Application>
  <PresentationFormat>Widescreen</PresentationFormat>
  <Paragraphs>47</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dau277</dc:creator>
  <cp:lastModifiedBy>dau277</cp:lastModifiedBy>
  <cp:revision>34</cp:revision>
  <dcterms:created xsi:type="dcterms:W3CDTF">2023-04-01T14:34:07Z</dcterms:created>
  <dcterms:modified xsi:type="dcterms:W3CDTF">2024-01-22T12:28:31Z</dcterms:modified>
</cp:coreProperties>
</file>