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313" r:id="rId3"/>
    <p:sldId id="264" r:id="rId4"/>
    <p:sldId id="265" r:id="rId5"/>
    <p:sldId id="266" r:id="rId6"/>
    <p:sldId id="256" r:id="rId7"/>
    <p:sldId id="267" r:id="rId8"/>
    <p:sldId id="258" r:id="rId9"/>
    <p:sldId id="257" r:id="rId10"/>
    <p:sldId id="259" r:id="rId11"/>
    <p:sldId id="260" r:id="rId12"/>
    <p:sldId id="268" r:id="rId13"/>
    <p:sldId id="269" r:id="rId14"/>
    <p:sldId id="271" r:id="rId15"/>
    <p:sldId id="272" r:id="rId1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05536-E7FB-4FFF-9D2B-C725F7728B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E50EE14D-6C5E-4EE6-B9E1-8A6C5E3E58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86A8C8D-BDAB-40DB-B50E-9638A0E2848D}"/>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5" name="Footer Placeholder 4">
            <a:extLst>
              <a:ext uri="{FF2B5EF4-FFF2-40B4-BE49-F238E27FC236}">
                <a16:creationId xmlns:a16="http://schemas.microsoft.com/office/drawing/2014/main" id="{9BB1FEDD-1C0F-41C6-BCF0-F664998C7A4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257E1A1-E754-453D-8D9E-82D499948292}"/>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118554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C838B-8C1A-487B-9458-9BB3B13E27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3C0987C-AA30-4D20-A19A-66A74C3F45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20C3E4A-79AF-4B59-B265-ADDDCDFD51BD}"/>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5" name="Footer Placeholder 4">
            <a:extLst>
              <a:ext uri="{FF2B5EF4-FFF2-40B4-BE49-F238E27FC236}">
                <a16:creationId xmlns:a16="http://schemas.microsoft.com/office/drawing/2014/main" id="{B126A78E-B9F4-454F-A9FC-6461B03CA93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8A03CA9-9691-4DF2-ABE1-7FB8534585EF}"/>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532796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2A9FE4-2CAF-4DC6-8171-8782016B12C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6C127BB6-E1D8-40F6-9E4E-E5F2E78DEE4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08EEDEF-193E-4699-BEB2-2C01E5B37E5F}"/>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5" name="Footer Placeholder 4">
            <a:extLst>
              <a:ext uri="{FF2B5EF4-FFF2-40B4-BE49-F238E27FC236}">
                <a16:creationId xmlns:a16="http://schemas.microsoft.com/office/drawing/2014/main" id="{FC8008FA-F7F5-4CD6-B044-423A86440F2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A3BD493-07A6-419C-B72E-698A9CE03441}"/>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68790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6C280-71B9-4D64-8667-34479AC026A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69A2E9-D047-4D02-B3F7-9C154DEA9B4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F32A7B3-7A32-4448-8853-2D64E8336573}"/>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5" name="Footer Placeholder 4">
            <a:extLst>
              <a:ext uri="{FF2B5EF4-FFF2-40B4-BE49-F238E27FC236}">
                <a16:creationId xmlns:a16="http://schemas.microsoft.com/office/drawing/2014/main" id="{B05AFC52-65A7-46B7-A6F1-E0697ED33C8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59C6A51-00C7-426C-A2EF-805A0E758D22}"/>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58696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7DDC0-7CCC-45F1-B5A8-ECF44698B2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9CACAFC1-1E0C-40E0-8AF9-76AC5874B8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ACDB1CC-5869-4F42-A282-3E48C2C24875}"/>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5" name="Footer Placeholder 4">
            <a:extLst>
              <a:ext uri="{FF2B5EF4-FFF2-40B4-BE49-F238E27FC236}">
                <a16:creationId xmlns:a16="http://schemas.microsoft.com/office/drawing/2014/main" id="{5DEA11B3-1400-402F-9136-5B5A7935695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E7ACA95-E769-45EA-80DE-8E8A9278BE96}"/>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3583301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C3996-E979-4E28-8ABD-58F87DA9C3E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C509A83A-80BC-40D1-B3FB-BEF894DA84D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A251671-242B-41B2-B5D6-433A7AD6DDE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B207518-F191-420D-BDF7-9643B341FBF6}"/>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6" name="Footer Placeholder 5">
            <a:extLst>
              <a:ext uri="{FF2B5EF4-FFF2-40B4-BE49-F238E27FC236}">
                <a16:creationId xmlns:a16="http://schemas.microsoft.com/office/drawing/2014/main" id="{FCC81180-8699-4CDA-803B-9CD5E4CA2E9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85724760-A968-4386-B71C-D46E8C4DF84D}"/>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322780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0BFAB-2A4C-42A0-8A05-3CB7A26A4BEA}"/>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C5A6C0A-C007-4415-ACEF-8B325EE065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A7B7902-F542-4870-BE08-9238E0E1B99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7E3EB232-438C-4777-A354-AC9C08C8E2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1795CB8-EAD1-4E52-B656-1F9EAFEE9F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4EEBF78-661F-4803-960E-E8CDC93C961A}"/>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8" name="Footer Placeholder 7">
            <a:extLst>
              <a:ext uri="{FF2B5EF4-FFF2-40B4-BE49-F238E27FC236}">
                <a16:creationId xmlns:a16="http://schemas.microsoft.com/office/drawing/2014/main" id="{CFF43339-83D2-4189-8EE2-40EAB735E60A}"/>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BDDA6A-635E-42C6-B849-0C95B3D47977}"/>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458721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ACE52-5F2B-43C5-B304-27C626C4710D}"/>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963B819C-1A19-4B42-A2A2-B4ED9C2454A2}"/>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4" name="Footer Placeholder 3">
            <a:extLst>
              <a:ext uri="{FF2B5EF4-FFF2-40B4-BE49-F238E27FC236}">
                <a16:creationId xmlns:a16="http://schemas.microsoft.com/office/drawing/2014/main" id="{A7C7F1FC-085A-4731-B919-3197AAF1110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967240B6-86F8-4D48-8C93-C7803843FFBD}"/>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415450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06C572-C690-43C7-AD6F-3C4C44A35D58}"/>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3" name="Footer Placeholder 2">
            <a:extLst>
              <a:ext uri="{FF2B5EF4-FFF2-40B4-BE49-F238E27FC236}">
                <a16:creationId xmlns:a16="http://schemas.microsoft.com/office/drawing/2014/main" id="{66A1E67F-A931-4453-ADF7-2C8B1EC11B50}"/>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7AF972A-D880-4016-84C6-66861D7B3F57}"/>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1610360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5A44-A876-4C31-9B70-E1EDBC9ED2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9EEC1E9-B7EE-49BE-86DE-2D70988267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070660EA-FADC-48C1-BCDB-04781D10C8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C704E05-FEFD-4EB0-BF06-9FF47C6A0F2B}"/>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6" name="Footer Placeholder 5">
            <a:extLst>
              <a:ext uri="{FF2B5EF4-FFF2-40B4-BE49-F238E27FC236}">
                <a16:creationId xmlns:a16="http://schemas.microsoft.com/office/drawing/2014/main" id="{42B8E11D-942F-417C-8406-8636B5E4E1A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FAEAD21-50CB-4DA0-BA0E-6BD72A72D6E0}"/>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14770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3A3D8-D79B-4B30-839A-4F9BB18F00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3E40D96B-0EDA-4332-B1FE-E8552984A7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B6ABEDB4-130F-43FE-A88E-2508AE28A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4897D48-2405-4A18-A961-D3323B6A7DB0}"/>
              </a:ext>
            </a:extLst>
          </p:cNvPr>
          <p:cNvSpPr>
            <a:spLocks noGrp="1"/>
          </p:cNvSpPr>
          <p:nvPr>
            <p:ph type="dt" sz="half" idx="10"/>
          </p:nvPr>
        </p:nvSpPr>
        <p:spPr/>
        <p:txBody>
          <a:bodyPr/>
          <a:lstStyle/>
          <a:p>
            <a:fld id="{ABA320A1-68BF-4A6E-B4AE-A54C982D316E}" type="datetimeFigureOut">
              <a:rPr lang="vi-VN" smtClean="0"/>
              <a:t>17/02/2024</a:t>
            </a:fld>
            <a:endParaRPr lang="vi-VN"/>
          </a:p>
        </p:txBody>
      </p:sp>
      <p:sp>
        <p:nvSpPr>
          <p:cNvPr id="6" name="Footer Placeholder 5">
            <a:extLst>
              <a:ext uri="{FF2B5EF4-FFF2-40B4-BE49-F238E27FC236}">
                <a16:creationId xmlns:a16="http://schemas.microsoft.com/office/drawing/2014/main" id="{E6E01F23-BAD9-494F-88DB-9FF47DC05202}"/>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6828DF2-6A45-4E12-A0A5-1842B0998E79}"/>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41517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4C96C9-2081-49CF-8684-62F10218D5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C728F85-882E-4D55-8C5C-FC939D137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27FFB65-D41B-49B5-8287-02AF70A4EC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320A1-68BF-4A6E-B4AE-A54C982D316E}" type="datetimeFigureOut">
              <a:rPr lang="vi-VN" smtClean="0"/>
              <a:t>17/02/2024</a:t>
            </a:fld>
            <a:endParaRPr lang="vi-VN"/>
          </a:p>
        </p:txBody>
      </p:sp>
      <p:sp>
        <p:nvSpPr>
          <p:cNvPr id="5" name="Footer Placeholder 4">
            <a:extLst>
              <a:ext uri="{FF2B5EF4-FFF2-40B4-BE49-F238E27FC236}">
                <a16:creationId xmlns:a16="http://schemas.microsoft.com/office/drawing/2014/main" id="{6798A19D-07BF-46B4-990A-8CA2904FAA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C0D8271-328B-4371-B316-3D1C1E94CC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9E3B8-D34D-4493-9003-1FD75FC9A535}" type="slidenum">
              <a:rPr lang="vi-VN" smtClean="0"/>
              <a:t>‹#›</a:t>
            </a:fld>
            <a:endParaRPr lang="vi-VN"/>
          </a:p>
        </p:txBody>
      </p:sp>
    </p:spTree>
    <p:extLst>
      <p:ext uri="{BB962C8B-B14F-4D97-AF65-F5344CB8AC3E}">
        <p14:creationId xmlns:p14="http://schemas.microsoft.com/office/powerpoint/2010/main" val="3276403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18140A9-73DE-4682-ACC0-24770D8F59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AC30E0CA-410D-4160-98DE-87F836C6961F}"/>
              </a:ext>
            </a:extLst>
          </p:cNvPr>
          <p:cNvSpPr txBox="1"/>
          <p:nvPr/>
        </p:nvSpPr>
        <p:spPr>
          <a:xfrm>
            <a:off x="1108831" y="1207441"/>
            <a:ext cx="5155579" cy="646331"/>
          </a:xfrm>
          <a:prstGeom prst="rect">
            <a:avLst/>
          </a:prstGeom>
          <a:noFill/>
          <a:effectLst>
            <a:outerShdw blurRad="50800" dist="50800" dir="5400000" algn="ctr" rotWithShape="0">
              <a:srgbClr val="0070C0"/>
            </a:outerShdw>
          </a:effectLst>
        </p:spPr>
        <p:txBody>
          <a:bodyPr wrap="none" rtlCol="0">
            <a:spAutoFit/>
          </a:bodyPr>
          <a:lstStyle/>
          <a:p>
            <a:r>
              <a:rPr lang="en-US"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CHÀO MỪNG CÁC EM</a:t>
            </a:r>
            <a:endParaRPr lang="vi-VN"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FEF3417-3CC5-4C15-B064-57B782F8C456}"/>
              </a:ext>
            </a:extLst>
          </p:cNvPr>
          <p:cNvSpPr txBox="1"/>
          <p:nvPr/>
        </p:nvSpPr>
        <p:spPr>
          <a:xfrm>
            <a:off x="5502983" y="2156063"/>
            <a:ext cx="6133494" cy="646331"/>
          </a:xfrm>
          <a:prstGeom prst="rect">
            <a:avLst/>
          </a:prstGeom>
          <a:noFill/>
          <a:effectLst>
            <a:outerShdw blurRad="50800" dist="50800" dir="5400000" algn="ctr" rotWithShape="0">
              <a:schemeClr val="accent5">
                <a:lumMod val="50000"/>
              </a:schemeClr>
            </a:outerShdw>
          </a:effectLst>
        </p:spPr>
        <p:txBody>
          <a:bodyPr wrap="square" rtlCol="0">
            <a:spAutoFit/>
          </a:bodyPr>
          <a:lstStyle/>
          <a:p>
            <a:r>
              <a:rPr lang="en-US"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ĐẾN VỚI GIỜ HỌC ĐỊA LÍ</a:t>
            </a:r>
            <a:endParaRPr lang="vi-VN"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Tree>
    <p:extLst>
      <p:ext uri="{BB962C8B-B14F-4D97-AF65-F5344CB8AC3E}">
        <p14:creationId xmlns:p14="http://schemas.microsoft.com/office/powerpoint/2010/main" val="21281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54BF3F-3E41-4443-9BAA-6438CD10B2D3}"/>
              </a:ext>
            </a:extLst>
          </p:cNvPr>
          <p:cNvSpPr txBox="1"/>
          <p:nvPr/>
        </p:nvSpPr>
        <p:spPr>
          <a:xfrm>
            <a:off x="4583723" y="220545"/>
            <a:ext cx="3573195" cy="584775"/>
          </a:xfrm>
          <a:prstGeom prst="rect">
            <a:avLst/>
          </a:prstGeom>
          <a:noFill/>
        </p:spPr>
        <p:txBody>
          <a:bodyPr wrap="square" rtlCol="0">
            <a:spAutoFit/>
          </a:bodyPr>
          <a:lstStyle/>
          <a:p>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LUYỆN TẬP</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13A3B95-DD76-4693-BEF4-4072D0BF4011}"/>
              </a:ext>
            </a:extLst>
          </p:cNvPr>
          <p:cNvSpPr/>
          <p:nvPr/>
        </p:nvSpPr>
        <p:spPr>
          <a:xfrm>
            <a:off x="787791" y="980839"/>
            <a:ext cx="6679810" cy="461665"/>
          </a:xfrm>
          <a:prstGeom prst="rect">
            <a:avLst/>
          </a:prstGeom>
        </p:spPr>
        <p:txBody>
          <a:bodyPr wrap="square">
            <a:spAutoFit/>
          </a:bodyPr>
          <a:lstStyle/>
          <a:p>
            <a:r>
              <a:rPr lang="en-US" sz="2400" b="1" dirty="0" err="1">
                <a:solidFill>
                  <a:schemeClr val="bg1">
                    <a:lumMod val="95000"/>
                  </a:schemeClr>
                </a:solidFill>
                <a:latin typeface="Times New Roman" panose="02020603050405020304" pitchFamily="18" charset="0"/>
                <a:cs typeface="Times New Roman" panose="02020603050405020304" pitchFamily="18" charset="0"/>
              </a:rPr>
              <a:t>Chọn</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đáp</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án</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đúng</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nhất</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trong</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các</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câu</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sau</a:t>
            </a:r>
            <a:r>
              <a:rPr lang="en-US" sz="2400" b="1" dirty="0">
                <a:solidFill>
                  <a:schemeClr val="bg1">
                    <a:lumMod val="95000"/>
                  </a:schemeClr>
                </a:solidFill>
                <a:latin typeface="Times New Roman" panose="02020603050405020304" pitchFamily="18" charset="0"/>
                <a:cs typeface="Times New Roman" panose="02020603050405020304" pitchFamily="18" charset="0"/>
              </a:rPr>
              <a:t>:</a:t>
            </a:r>
            <a:endParaRPr lang="vi-VN" sz="2400" b="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9D32D140-688A-49F2-B844-8C4BFC520081}"/>
              </a:ext>
            </a:extLst>
          </p:cNvPr>
          <p:cNvSpPr/>
          <p:nvPr/>
        </p:nvSpPr>
        <p:spPr>
          <a:xfrm>
            <a:off x="1026940" y="2322162"/>
            <a:ext cx="832807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nối </a:t>
            </a:r>
            <a:r>
              <a:rPr lang="en-US" sz="2400" dirty="0" err="1">
                <a:latin typeface="Times New Roman" panose="02020603050405020304" pitchFamily="18" charset="0"/>
                <a:cs typeface="Times New Roman" panose="02020603050405020304" pitchFamily="18" charset="0"/>
              </a:rPr>
              <a:t>liền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vi-VN" sz="2400" dirty="0">
                <a:latin typeface="Times New Roman" panose="02020603050405020304" pitchFamily="18" charset="0"/>
                <a:cs typeface="Times New Roman" panose="02020603050405020304" pitchFamily="18" charset="0"/>
              </a:rPr>
              <a:t> điểm có độ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629D2749-2FEF-467B-AFC5-81D68175E428}"/>
              </a:ext>
            </a:extLst>
          </p:cNvPr>
          <p:cNvSpPr/>
          <p:nvPr/>
        </p:nvSpPr>
        <p:spPr>
          <a:xfrm>
            <a:off x="1026939" y="3378447"/>
            <a:ext cx="832807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nối </a:t>
            </a:r>
            <a:r>
              <a:rPr lang="en-US" sz="2400" dirty="0" err="1">
                <a:latin typeface="Times New Roman" panose="02020603050405020304" pitchFamily="18" charset="0"/>
                <a:cs typeface="Times New Roman" panose="02020603050405020304" pitchFamily="18" charset="0"/>
              </a:rPr>
              <a:t>liền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vi-VN" sz="2400" dirty="0">
                <a:latin typeface="Times New Roman" panose="02020603050405020304" pitchFamily="18" charset="0"/>
                <a:cs typeface="Times New Roman" panose="02020603050405020304" pitchFamily="18" charset="0"/>
              </a:rPr>
              <a:t> điểm có độ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vi-VN" sz="2400" dirty="0">
                <a:latin typeface="Times New Roman" panose="02020603050405020304" pitchFamily="18" charset="0"/>
                <a:cs typeface="Times New Roman" panose="02020603050405020304" pitchFamily="18" charset="0"/>
              </a:rPr>
              <a:t>.</a:t>
            </a:r>
          </a:p>
        </p:txBody>
      </p:sp>
      <p:sp>
        <p:nvSpPr>
          <p:cNvPr id="10" name="Rectangle: Rounded Corners 9">
            <a:extLst>
              <a:ext uri="{FF2B5EF4-FFF2-40B4-BE49-F238E27FC236}">
                <a16:creationId xmlns:a16="http://schemas.microsoft.com/office/drawing/2014/main" id="{540A19E8-F31E-407B-BB0A-DEED693B0E91}"/>
              </a:ext>
            </a:extLst>
          </p:cNvPr>
          <p:cNvSpPr/>
          <p:nvPr/>
        </p:nvSpPr>
        <p:spPr>
          <a:xfrm>
            <a:off x="1026940" y="4468366"/>
            <a:ext cx="838434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C. </a:t>
            </a:r>
            <a:r>
              <a:rPr lang="vi-VN" sz="2400">
                <a:latin typeface="Times New Roman" panose="02020603050405020304" pitchFamily="18" charset="0"/>
                <a:cs typeface="Times New Roman" panose="02020603050405020304" pitchFamily="18" charset="0"/>
              </a:rPr>
              <a:t>nối </a:t>
            </a:r>
            <a:r>
              <a:rPr lang="en-US" sz="2400">
                <a:latin typeface="Times New Roman" panose="02020603050405020304" pitchFamily="18" charset="0"/>
                <a:cs typeface="Times New Roman" panose="02020603050405020304" pitchFamily="18" charset="0"/>
              </a:rPr>
              <a:t>các</a:t>
            </a:r>
            <a:r>
              <a:rPr lang="vi-VN" sz="2400">
                <a:latin typeface="Times New Roman" panose="02020603050405020304" pitchFamily="18" charset="0"/>
                <a:cs typeface="Times New Roman" panose="02020603050405020304" pitchFamily="18" charset="0"/>
              </a:rPr>
              <a:t> điểm có độ </a:t>
            </a:r>
            <a:r>
              <a:rPr lang="en-US" sz="2400">
                <a:latin typeface="Times New Roman" panose="02020603050405020304" pitchFamily="18" charset="0"/>
                <a:cs typeface="Times New Roman" panose="02020603050405020304" pitchFamily="18" charset="0"/>
              </a:rPr>
              <a:t>cao khác nhau trên lược đồ địa hình</a:t>
            </a:r>
            <a:r>
              <a:rPr lang="vi-VN" sz="240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99B8C48E-C49E-4AC8-9D92-E43D40D20F72}"/>
              </a:ext>
            </a:extLst>
          </p:cNvPr>
          <p:cNvSpPr/>
          <p:nvPr/>
        </p:nvSpPr>
        <p:spPr>
          <a:xfrm>
            <a:off x="1026939" y="5541468"/>
            <a:ext cx="838434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dirty="0">
                <a:latin typeface="Times New Roman" panose="02020603050405020304" pitchFamily="18" charset="0"/>
                <a:cs typeface="Times New Roman" panose="02020603050405020304" pitchFamily="18" charset="0"/>
              </a:rPr>
              <a:t>D. </a:t>
            </a:r>
            <a:r>
              <a:rPr lang="en-US" sz="2300" dirty="0" err="1">
                <a:latin typeface="Times New Roman" panose="02020603050405020304" pitchFamily="18" charset="0"/>
                <a:cs typeface="Times New Roman" panose="02020603050405020304" pitchFamily="18" charset="0"/>
              </a:rPr>
              <a:t>tròn</a:t>
            </a:r>
            <a:r>
              <a:rPr lang="en-US" sz="2300" dirty="0">
                <a:latin typeface="Times New Roman" panose="02020603050405020304" pitchFamily="18" charset="0"/>
                <a:cs typeface="Times New Roman" panose="02020603050405020304" pitchFamily="18" charset="0"/>
              </a:rPr>
              <a:t> </a:t>
            </a:r>
            <a:r>
              <a:rPr lang="vi-VN" sz="2300" dirty="0">
                <a:latin typeface="Times New Roman" panose="02020603050405020304" pitchFamily="18" charset="0"/>
                <a:cs typeface="Times New Roman" panose="02020603050405020304" pitchFamily="18" charset="0"/>
              </a:rPr>
              <a:t>nối </a:t>
            </a:r>
            <a:r>
              <a:rPr lang="en-US" sz="2300" dirty="0" err="1">
                <a:latin typeface="Times New Roman" panose="02020603050405020304" pitchFamily="18" charset="0"/>
                <a:cs typeface="Times New Roman" panose="02020603050405020304" pitchFamily="18" charset="0"/>
              </a:rPr>
              <a:t>liền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a:t>
            </a:r>
            <a:r>
              <a:rPr lang="vi-VN" sz="2300" dirty="0">
                <a:latin typeface="Times New Roman" panose="02020603050405020304" pitchFamily="18" charset="0"/>
                <a:cs typeface="Times New Roman" panose="02020603050405020304" pitchFamily="18" charset="0"/>
              </a:rPr>
              <a:t> điểm có độ </a:t>
            </a:r>
            <a:r>
              <a:rPr lang="en-US" sz="2300" dirty="0" err="1">
                <a:latin typeface="Times New Roman" panose="02020603050405020304" pitchFamily="18" charset="0"/>
                <a:cs typeface="Times New Roman" panose="02020603050405020304" pitchFamily="18" charset="0"/>
              </a:rPr>
              <a:t>cao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nhau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đồ</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địa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hình</a:t>
            </a:r>
            <a:r>
              <a:rPr lang="vi-VN" sz="2300" dirty="0">
                <a:latin typeface="Times New Roman" panose="02020603050405020304" pitchFamily="18" charset="0"/>
                <a:cs typeface="Times New Roman" panose="02020603050405020304" pitchFamily="18" charset="0"/>
              </a:rPr>
              <a:t>.</a:t>
            </a:r>
          </a:p>
        </p:txBody>
      </p:sp>
      <p:sp>
        <p:nvSpPr>
          <p:cNvPr id="13" name="Rectangle: Rounded Corners 12">
            <a:extLst>
              <a:ext uri="{FF2B5EF4-FFF2-40B4-BE49-F238E27FC236}">
                <a16:creationId xmlns:a16="http://schemas.microsoft.com/office/drawing/2014/main" id="{B0343ED8-60C4-49A0-9276-92FDD5B9EAD6}"/>
              </a:ext>
            </a:extLst>
          </p:cNvPr>
          <p:cNvSpPr/>
          <p:nvPr/>
        </p:nvSpPr>
        <p:spPr>
          <a:xfrm>
            <a:off x="1026939" y="1618022"/>
            <a:ext cx="6682156" cy="562255"/>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i="1" dirty="0">
                <a:solidFill>
                  <a:schemeClr val="bg1">
                    <a:lumMod val="95000"/>
                  </a:schemeClr>
                </a:solidFill>
                <a:latin typeface="+mj-lt"/>
              </a:rPr>
              <a:t>Câu 1</a:t>
            </a:r>
            <a:r>
              <a:rPr lang="en-US" sz="2400" b="1" i="1" dirty="0">
                <a:solidFill>
                  <a:schemeClr val="bg1">
                    <a:lumMod val="95000"/>
                  </a:schemeClr>
                </a:solidFill>
                <a:latin typeface="+mj-lt"/>
              </a:rPr>
              <a:t>.</a:t>
            </a:r>
            <a:r>
              <a:rPr lang="vi-VN" sz="2400" b="1" i="1" dirty="0">
                <a:solidFill>
                  <a:schemeClr val="bg1">
                    <a:lumMod val="95000"/>
                  </a:schemeClr>
                </a:solidFill>
                <a:latin typeface="+mj-lt"/>
              </a:rPr>
              <a:t> Đường đồng mức là đường</a:t>
            </a:r>
            <a:endParaRPr lang="vi-VN" sz="2400" b="1" dirty="0">
              <a:solidFill>
                <a:schemeClr val="bg1">
                  <a:lumMod val="95000"/>
                </a:schemeClr>
              </a:solidFill>
              <a:latin typeface="+mj-lt"/>
            </a:endParaRPr>
          </a:p>
        </p:txBody>
      </p:sp>
    </p:spTree>
    <p:extLst>
      <p:ext uri="{BB962C8B-B14F-4D97-AF65-F5344CB8AC3E}">
        <p14:creationId xmlns:p14="http://schemas.microsoft.com/office/powerpoint/2010/main" val="13177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8"/>
                                        </p:tgtEl>
                                        <p:attrNameLst>
                                          <p:attrName>fillcolor</p:attrName>
                                        </p:attrNameLst>
                                      </p:cBhvr>
                                      <p:to>
                                        <a:schemeClr val="accent2"/>
                                      </p:to>
                                    </p:animClr>
                                    <p:set>
                                      <p:cBhvr>
                                        <p:cTn id="47" dur="2000" fill="hold"/>
                                        <p:tgtEl>
                                          <p:spTgt spid="8"/>
                                        </p:tgtEl>
                                        <p:attrNameLst>
                                          <p:attrName>fill.type</p:attrName>
                                        </p:attrNameLst>
                                      </p:cBhvr>
                                      <p:to>
                                        <p:strVal val="solid"/>
                                      </p:to>
                                    </p:set>
                                    <p:set>
                                      <p:cBhvr>
                                        <p:cTn id="48"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animBg="1"/>
      <p:bldP spid="9" grpId="0" animBg="1"/>
      <p:bldP spid="10"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Terminator 6">
            <a:extLst>
              <a:ext uri="{FF2B5EF4-FFF2-40B4-BE49-F238E27FC236}">
                <a16:creationId xmlns:a16="http://schemas.microsoft.com/office/drawing/2014/main" id="{63ED42AF-CDFA-4E0C-98E3-6FD603A01D16}"/>
              </a:ext>
            </a:extLst>
          </p:cNvPr>
          <p:cNvSpPr/>
          <p:nvPr/>
        </p:nvSpPr>
        <p:spPr>
          <a:xfrm>
            <a:off x="1029285" y="2259159"/>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Càng dốc</a:t>
            </a:r>
          </a:p>
        </p:txBody>
      </p:sp>
      <p:sp>
        <p:nvSpPr>
          <p:cNvPr id="8" name="Flowchart: Terminator 7">
            <a:extLst>
              <a:ext uri="{FF2B5EF4-FFF2-40B4-BE49-F238E27FC236}">
                <a16:creationId xmlns:a16="http://schemas.microsoft.com/office/drawing/2014/main" id="{8B01CEF5-2BC3-4952-86DD-80D58076985E}"/>
              </a:ext>
            </a:extLst>
          </p:cNvPr>
          <p:cNvSpPr/>
          <p:nvPr/>
        </p:nvSpPr>
        <p:spPr>
          <a:xfrm>
            <a:off x="5629421" y="2328203"/>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Độ </a:t>
            </a:r>
            <a:r>
              <a:rPr lang="en-US" sz="2400" dirty="0">
                <a:latin typeface="Times New Roman" panose="02020603050405020304" pitchFamily="18" charset="0"/>
                <a:cs typeface="Times New Roman" panose="02020603050405020304" pitchFamily="18" charset="0"/>
              </a:rPr>
              <a:t>d</a:t>
            </a:r>
            <a:r>
              <a:rPr lang="vi-VN" sz="2400" dirty="0">
                <a:latin typeface="Times New Roman" panose="02020603050405020304" pitchFamily="18" charset="0"/>
                <a:cs typeface="Times New Roman" panose="02020603050405020304" pitchFamily="18" charset="0"/>
              </a:rPr>
              <a:t>ốc càng nhỏ</a:t>
            </a:r>
          </a:p>
        </p:txBody>
      </p:sp>
      <p:sp>
        <p:nvSpPr>
          <p:cNvPr id="9" name="Flowchart: Terminator 8">
            <a:extLst>
              <a:ext uri="{FF2B5EF4-FFF2-40B4-BE49-F238E27FC236}">
                <a16:creationId xmlns:a16="http://schemas.microsoft.com/office/drawing/2014/main" id="{BB1FC251-AEB0-4D68-8077-2D209B07B332}"/>
              </a:ext>
            </a:extLst>
          </p:cNvPr>
          <p:cNvSpPr/>
          <p:nvPr/>
        </p:nvSpPr>
        <p:spPr>
          <a:xfrm>
            <a:off x="1029285" y="3882102"/>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0" name="Flowchart: Terminator 9">
            <a:extLst>
              <a:ext uri="{FF2B5EF4-FFF2-40B4-BE49-F238E27FC236}">
                <a16:creationId xmlns:a16="http://schemas.microsoft.com/office/drawing/2014/main" id="{90B17386-C899-4E98-9B8A-45585CAAC9AD}"/>
              </a:ext>
            </a:extLst>
          </p:cNvPr>
          <p:cNvSpPr/>
          <p:nvPr/>
        </p:nvSpPr>
        <p:spPr>
          <a:xfrm>
            <a:off x="5629420" y="3882102"/>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D.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thấp</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7FA5A75D-03D1-41C4-9075-DDEE72DA0C8E}"/>
              </a:ext>
            </a:extLst>
          </p:cNvPr>
          <p:cNvSpPr/>
          <p:nvPr/>
        </p:nvSpPr>
        <p:spPr>
          <a:xfrm>
            <a:off x="900332" y="625891"/>
            <a:ext cx="8257737" cy="914400"/>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Câu 2</a:t>
            </a:r>
            <a:r>
              <a:rPr lang="en-US"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vi-VN"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 Các đường đồng mức càng gần nhau thì địa hình:   </a:t>
            </a:r>
            <a:endParaRPr lang="vi-VN" sz="24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940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7"/>
                                        </p:tgtEl>
                                        <p:attrNameLst>
                                          <p:attrName>ppt_w</p:attrName>
                                        </p:attrNameLst>
                                      </p:cBhvr>
                                      <p:tavLst>
                                        <p:tav tm="0">
                                          <p:val>
                                            <p:strVal val="ppt_w"/>
                                          </p:val>
                                        </p:tav>
                                        <p:tav tm="100000">
                                          <p:val>
                                            <p:fltVal val="0"/>
                                          </p:val>
                                        </p:tav>
                                      </p:tavLst>
                                    </p:anim>
                                    <p:anim calcmode="lin" valueType="num">
                                      <p:cBhvr>
                                        <p:cTn id="36" dur="500"/>
                                        <p:tgtEl>
                                          <p:spTgt spid="7"/>
                                        </p:tgtEl>
                                        <p:attrNameLst>
                                          <p:attrName>ppt_h</p:attrName>
                                        </p:attrNameLst>
                                      </p:cBhvr>
                                      <p:tavLst>
                                        <p:tav tm="0">
                                          <p:val>
                                            <p:strVal val="ppt_h"/>
                                          </p:val>
                                        </p:tav>
                                        <p:tav tm="100000">
                                          <p:val>
                                            <p:fltVal val="0"/>
                                          </p:val>
                                        </p:tav>
                                      </p:tavLst>
                                    </p:anim>
                                    <p:animEffect transition="out" filter="fade">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53" presetClass="exit" presetSubtype="32" fill="hold" grpId="1" nodeType="withEffect">
                                  <p:stCondLst>
                                    <p:cond delay="0"/>
                                  </p:stCondLst>
                                  <p:childTnLst>
                                    <p:anim calcmode="lin" valueType="num">
                                      <p:cBhvr>
                                        <p:cTn id="40" dur="500"/>
                                        <p:tgtEl>
                                          <p:spTgt spid="8"/>
                                        </p:tgtEl>
                                        <p:attrNameLst>
                                          <p:attrName>ppt_w</p:attrName>
                                        </p:attrNameLst>
                                      </p:cBhvr>
                                      <p:tavLst>
                                        <p:tav tm="0">
                                          <p:val>
                                            <p:strVal val="ppt_w"/>
                                          </p:val>
                                        </p:tav>
                                        <p:tav tm="100000">
                                          <p:val>
                                            <p:fltVal val="0"/>
                                          </p:val>
                                        </p:tav>
                                      </p:tavLst>
                                    </p:anim>
                                    <p:anim calcmode="lin" valueType="num">
                                      <p:cBhvr>
                                        <p:cTn id="41" dur="500"/>
                                        <p:tgtEl>
                                          <p:spTgt spid="8"/>
                                        </p:tgtEl>
                                        <p:attrNameLst>
                                          <p:attrName>ppt_h</p:attrName>
                                        </p:attrNameLst>
                                      </p:cBhvr>
                                      <p:tavLst>
                                        <p:tav tm="0">
                                          <p:val>
                                            <p:strVal val="ppt_h"/>
                                          </p:val>
                                        </p:tav>
                                        <p:tav tm="100000">
                                          <p:val>
                                            <p:fltVal val="0"/>
                                          </p:val>
                                        </p:tav>
                                      </p:tavLst>
                                    </p:anim>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par>
                                <p:cTn id="44" presetID="53" presetClass="exit" presetSubtype="32" fill="hold" grpId="1" nodeType="withEffect">
                                  <p:stCondLst>
                                    <p:cond delay="0"/>
                                  </p:stCondLst>
                                  <p:childTnLst>
                                    <p:anim calcmode="lin" valueType="num">
                                      <p:cBhvr>
                                        <p:cTn id="45" dur="500"/>
                                        <p:tgtEl>
                                          <p:spTgt spid="10"/>
                                        </p:tgtEl>
                                        <p:attrNameLst>
                                          <p:attrName>ppt_w</p:attrName>
                                        </p:attrNameLst>
                                      </p:cBhvr>
                                      <p:tavLst>
                                        <p:tav tm="0">
                                          <p:val>
                                            <p:strVal val="ppt_w"/>
                                          </p:val>
                                        </p:tav>
                                        <p:tav tm="100000">
                                          <p:val>
                                            <p:fltVal val="0"/>
                                          </p:val>
                                        </p:tav>
                                      </p:tavLst>
                                    </p:anim>
                                    <p:anim calcmode="lin" valueType="num">
                                      <p:cBhvr>
                                        <p:cTn id="46" dur="500"/>
                                        <p:tgtEl>
                                          <p:spTgt spid="10"/>
                                        </p:tgtEl>
                                        <p:attrNameLst>
                                          <p:attrName>ppt_h</p:attrName>
                                        </p:attrNameLst>
                                      </p:cBhvr>
                                      <p:tavLst>
                                        <p:tav tm="0">
                                          <p:val>
                                            <p:strVal val="ppt_h"/>
                                          </p:val>
                                        </p:tav>
                                        <p:tav tm="100000">
                                          <p:val>
                                            <p:fltVal val="0"/>
                                          </p:val>
                                        </p:tav>
                                      </p:tavLst>
                                    </p:anim>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10" grpId="0" animBg="1"/>
      <p:bldP spid="10" grpId="1"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3CD9A46-91C8-42A6-A092-D2606300DE85}"/>
              </a:ext>
            </a:extLst>
          </p:cNvPr>
          <p:cNvSpPr/>
          <p:nvPr/>
        </p:nvSpPr>
        <p:spPr>
          <a:xfrm>
            <a:off x="492369" y="717452"/>
            <a:ext cx="11071274" cy="1308295"/>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b="1" i="1" dirty="0" err="1">
                <a:latin typeface="Times New Roman" panose="02020603050405020304" pitchFamily="18" charset="0"/>
                <a:cs typeface="Times New Roman" panose="02020603050405020304" pitchFamily="18" charset="0"/>
              </a:rPr>
              <a:t>Câu</a:t>
            </a:r>
            <a:r>
              <a:rPr lang="en-US" sz="2400" b="1" i="1" dirty="0">
                <a:latin typeface="Times New Roman" panose="02020603050405020304" pitchFamily="18" charset="0"/>
                <a:cs typeface="Times New Roman" panose="02020603050405020304" pitchFamily="18" charset="0"/>
              </a:rPr>
              <a:t> 3. </a:t>
            </a:r>
            <a:r>
              <a:rPr lang="en-US" sz="2400" b="1" i="1" dirty="0" err="1">
                <a:latin typeface="Times New Roman" panose="02020603050405020304" pitchFamily="18" charset="0"/>
                <a:cs typeface="Times New Roman" panose="02020603050405020304" pitchFamily="18" charset="0"/>
              </a:rPr>
              <a:t>Lát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cắt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địa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thức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thể</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hiện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đặc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điểm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của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bề</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mặt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địa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thực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lên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mặt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phẳng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giấy</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dựa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vào</a:t>
            </a:r>
            <a:endParaRPr lang="vi-VN" sz="2400" b="1" dirty="0">
              <a:latin typeface="Times New Roman" panose="02020603050405020304" pitchFamily="18" charset="0"/>
              <a:cs typeface="Times New Roman" panose="02020603050405020304" pitchFamily="18" charset="0"/>
            </a:endParaRPr>
          </a:p>
        </p:txBody>
      </p:sp>
      <p:sp>
        <p:nvSpPr>
          <p:cNvPr id="5" name="Flowchart: Terminator 4">
            <a:extLst>
              <a:ext uri="{FF2B5EF4-FFF2-40B4-BE49-F238E27FC236}">
                <a16:creationId xmlns:a16="http://schemas.microsoft.com/office/drawing/2014/main" id="{E1C266DD-C5FD-4C69-AD2E-76533888FEAB}"/>
              </a:ext>
            </a:extLst>
          </p:cNvPr>
          <p:cNvSpPr/>
          <p:nvPr/>
        </p:nvSpPr>
        <p:spPr>
          <a:xfrm>
            <a:off x="628356" y="2519875"/>
            <a:ext cx="5097195"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A. thang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6" name="Flowchart: Terminator 5">
            <a:extLst>
              <a:ext uri="{FF2B5EF4-FFF2-40B4-BE49-F238E27FC236}">
                <a16:creationId xmlns:a16="http://schemas.microsoft.com/office/drawing/2014/main" id="{B43F80BD-F8CA-4334-8BBF-EB9FE0EBEA16}"/>
              </a:ext>
            </a:extLst>
          </p:cNvPr>
          <p:cNvSpPr/>
          <p:nvPr/>
        </p:nvSpPr>
        <p:spPr>
          <a:xfrm>
            <a:off x="6096001" y="2519875"/>
            <a:ext cx="5467642"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B.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7" name="Flowchart: Terminator 6">
            <a:extLst>
              <a:ext uri="{FF2B5EF4-FFF2-40B4-BE49-F238E27FC236}">
                <a16:creationId xmlns:a16="http://schemas.microsoft.com/office/drawing/2014/main" id="{EC90C891-575A-43C3-A33D-64ADDA6AA3AF}"/>
              </a:ext>
            </a:extLst>
          </p:cNvPr>
          <p:cNvSpPr/>
          <p:nvPr/>
        </p:nvSpPr>
        <p:spPr>
          <a:xfrm>
            <a:off x="628356" y="4288889"/>
            <a:ext cx="5097195"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C.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8" name="Flowchart: Terminator 7">
            <a:extLst>
              <a:ext uri="{FF2B5EF4-FFF2-40B4-BE49-F238E27FC236}">
                <a16:creationId xmlns:a16="http://schemas.microsoft.com/office/drawing/2014/main" id="{DA78EA3F-B354-4357-A11A-D5A005299EB9}"/>
              </a:ext>
            </a:extLst>
          </p:cNvPr>
          <p:cNvSpPr/>
          <p:nvPr/>
        </p:nvSpPr>
        <p:spPr>
          <a:xfrm>
            <a:off x="6096000" y="4283615"/>
            <a:ext cx="5594251"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D.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thang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946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5"/>
                                        </p:tgtEl>
                                        <p:attrNameLst>
                                          <p:attrName>ppt_w</p:attrName>
                                        </p:attrNameLst>
                                      </p:cBhvr>
                                      <p:tavLst>
                                        <p:tav tm="0">
                                          <p:val>
                                            <p:strVal val="ppt_w"/>
                                          </p:val>
                                        </p:tav>
                                        <p:tav tm="100000">
                                          <p:val>
                                            <p:fltVal val="0"/>
                                          </p:val>
                                        </p:tav>
                                      </p:tavLst>
                                    </p:anim>
                                    <p:anim calcmode="lin" valueType="num">
                                      <p:cBhvr>
                                        <p:cTn id="36" dur="500"/>
                                        <p:tgtEl>
                                          <p:spTgt spid="5"/>
                                        </p:tgtEl>
                                        <p:attrNameLst>
                                          <p:attrName>ppt_h</p:attrName>
                                        </p:attrNameLst>
                                      </p:cBhvr>
                                      <p:tavLst>
                                        <p:tav tm="0">
                                          <p:val>
                                            <p:strVal val="ppt_h"/>
                                          </p:val>
                                        </p:tav>
                                        <p:tav tm="100000">
                                          <p:val>
                                            <p:fltVal val="0"/>
                                          </p:val>
                                        </p:tav>
                                      </p:tavLst>
                                    </p:anim>
                                    <p:animEffect transition="out" filter="fade">
                                      <p:cBhvr>
                                        <p:cTn id="37" dur="500"/>
                                        <p:tgtEl>
                                          <p:spTgt spid="5"/>
                                        </p:tgtEl>
                                      </p:cBhvr>
                                    </p:animEffect>
                                    <p:set>
                                      <p:cBhvr>
                                        <p:cTn id="38" dur="1" fill="hold">
                                          <p:stCondLst>
                                            <p:cond delay="499"/>
                                          </p:stCondLst>
                                        </p:cTn>
                                        <p:tgtEl>
                                          <p:spTgt spid="5"/>
                                        </p:tgtEl>
                                        <p:attrNameLst>
                                          <p:attrName>style.visibility</p:attrName>
                                        </p:attrNameLst>
                                      </p:cBhvr>
                                      <p:to>
                                        <p:strVal val="hidden"/>
                                      </p:to>
                                    </p:set>
                                  </p:childTnLst>
                                </p:cTn>
                              </p:par>
                              <p:par>
                                <p:cTn id="39" presetID="53" presetClass="exit" presetSubtype="32" fill="hold" grpId="1" nodeType="withEffect">
                                  <p:stCondLst>
                                    <p:cond delay="0"/>
                                  </p:stCondLst>
                                  <p:childTnLst>
                                    <p:anim calcmode="lin" valueType="num">
                                      <p:cBhvr>
                                        <p:cTn id="40" dur="500"/>
                                        <p:tgtEl>
                                          <p:spTgt spid="6"/>
                                        </p:tgtEl>
                                        <p:attrNameLst>
                                          <p:attrName>ppt_w</p:attrName>
                                        </p:attrNameLst>
                                      </p:cBhvr>
                                      <p:tavLst>
                                        <p:tav tm="0">
                                          <p:val>
                                            <p:strVal val="ppt_w"/>
                                          </p:val>
                                        </p:tav>
                                        <p:tav tm="100000">
                                          <p:val>
                                            <p:fltVal val="0"/>
                                          </p:val>
                                        </p:tav>
                                      </p:tavLst>
                                    </p:anim>
                                    <p:anim calcmode="lin" valueType="num">
                                      <p:cBhvr>
                                        <p:cTn id="41" dur="500"/>
                                        <p:tgtEl>
                                          <p:spTgt spid="6"/>
                                        </p:tgtEl>
                                        <p:attrNameLst>
                                          <p:attrName>ppt_h</p:attrName>
                                        </p:attrNameLst>
                                      </p:cBhvr>
                                      <p:tavLst>
                                        <p:tav tm="0">
                                          <p:val>
                                            <p:strVal val="ppt_h"/>
                                          </p:val>
                                        </p:tav>
                                        <p:tav tm="100000">
                                          <p:val>
                                            <p:fltVal val="0"/>
                                          </p:val>
                                        </p:tav>
                                      </p:tavLst>
                                    </p:anim>
                                    <p:animEffect transition="out" filter="fade">
                                      <p:cBhvr>
                                        <p:cTn id="42" dur="500"/>
                                        <p:tgtEl>
                                          <p:spTgt spid="6"/>
                                        </p:tgtEl>
                                      </p:cBhvr>
                                    </p:animEffect>
                                    <p:set>
                                      <p:cBhvr>
                                        <p:cTn id="43" dur="1" fill="hold">
                                          <p:stCondLst>
                                            <p:cond delay="499"/>
                                          </p:stCondLst>
                                        </p:cTn>
                                        <p:tgtEl>
                                          <p:spTgt spid="6"/>
                                        </p:tgtEl>
                                        <p:attrNameLst>
                                          <p:attrName>style.visibility</p:attrName>
                                        </p:attrNameLst>
                                      </p:cBhvr>
                                      <p:to>
                                        <p:strVal val="hidden"/>
                                      </p:to>
                                    </p:set>
                                  </p:childTnLst>
                                </p:cTn>
                              </p:par>
                              <p:par>
                                <p:cTn id="44" presetID="53" presetClass="exit" presetSubtype="32" fill="hold" grpId="1" nodeType="withEffect">
                                  <p:stCondLst>
                                    <p:cond delay="0"/>
                                  </p:stCondLst>
                                  <p:childTnLst>
                                    <p:anim calcmode="lin" valueType="num">
                                      <p:cBhvr>
                                        <p:cTn id="45" dur="500"/>
                                        <p:tgtEl>
                                          <p:spTgt spid="7"/>
                                        </p:tgtEl>
                                        <p:attrNameLst>
                                          <p:attrName>ppt_w</p:attrName>
                                        </p:attrNameLst>
                                      </p:cBhvr>
                                      <p:tavLst>
                                        <p:tav tm="0">
                                          <p:val>
                                            <p:strVal val="ppt_w"/>
                                          </p:val>
                                        </p:tav>
                                        <p:tav tm="100000">
                                          <p:val>
                                            <p:fltVal val="0"/>
                                          </p:val>
                                        </p:tav>
                                      </p:tavLst>
                                    </p:anim>
                                    <p:anim calcmode="lin" valueType="num">
                                      <p:cBhvr>
                                        <p:cTn id="46" dur="500"/>
                                        <p:tgtEl>
                                          <p:spTgt spid="7"/>
                                        </p:tgtEl>
                                        <p:attrNameLst>
                                          <p:attrName>ppt_h</p:attrName>
                                        </p:attrNameLst>
                                      </p:cBhvr>
                                      <p:tavLst>
                                        <p:tav tm="0">
                                          <p:val>
                                            <p:strVal val="ppt_h"/>
                                          </p:val>
                                        </p:tav>
                                        <p:tav tm="100000">
                                          <p:val>
                                            <p:fltVal val="0"/>
                                          </p:val>
                                        </p:tav>
                                      </p:tavLst>
                                    </p:anim>
                                    <p:animEffect transition="out" filter="fade">
                                      <p:cBhvr>
                                        <p:cTn id="47" dur="500"/>
                                        <p:tgtEl>
                                          <p:spTgt spid="7"/>
                                        </p:tgtEl>
                                      </p:cBhvr>
                                    </p:animEffect>
                                    <p:set>
                                      <p:cBhvr>
                                        <p:cTn id="4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6" grpId="1" animBg="1"/>
      <p:bldP spid="7" grpId="0" animBg="1"/>
      <p:bldP spid="7" grpId="1"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9F07A0-2D71-4167-A372-25DC8EE78027}"/>
              </a:ext>
            </a:extLst>
          </p:cNvPr>
          <p:cNvSpPr txBox="1"/>
          <p:nvPr/>
        </p:nvSpPr>
        <p:spPr>
          <a:xfrm>
            <a:off x="4297680" y="689317"/>
            <a:ext cx="2538452" cy="58477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VẬN DỤNG</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7" name="Speech Bubble: Rectangle with Corners Rounded 6">
            <a:extLst>
              <a:ext uri="{FF2B5EF4-FFF2-40B4-BE49-F238E27FC236}">
                <a16:creationId xmlns:a16="http://schemas.microsoft.com/office/drawing/2014/main" id="{C5F41BB0-D20B-4315-90C8-0AC53E05E824}"/>
              </a:ext>
            </a:extLst>
          </p:cNvPr>
          <p:cNvSpPr/>
          <p:nvPr/>
        </p:nvSpPr>
        <p:spPr>
          <a:xfrm>
            <a:off x="1547447" y="1927274"/>
            <a:ext cx="8792308" cy="1167618"/>
          </a:xfrm>
          <a:prstGeom prst="wedgeRoundRectCallout">
            <a:avLst>
              <a:gd name="adj1" fmla="val -38771"/>
              <a:gd name="adj2" fmla="val 126902"/>
              <a:gd name="adj3" fmla="val 16667"/>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chemeClr val="bg1">
                    <a:lumMod val="95000"/>
                  </a:schemeClr>
                </a:solidFill>
                <a:latin typeface="Times New Roman" panose="02020603050405020304" pitchFamily="18" charset="0"/>
                <a:cs typeface="Times New Roman" panose="02020603050405020304" pitchFamily="18" charset="0"/>
              </a:rPr>
              <a:t>Dựa</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vào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kiến</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thức</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đã</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học</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làm</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bài</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tập</a:t>
            </a:r>
            <a:r>
              <a:rPr lang="en-US" sz="2400" dirty="0">
                <a:solidFill>
                  <a:schemeClr val="bg1">
                    <a:lumMod val="95000"/>
                  </a:schemeClr>
                </a:solidFill>
                <a:latin typeface="Times New Roman" panose="02020603050405020304" pitchFamily="18" charset="0"/>
                <a:cs typeface="Times New Roman" panose="02020603050405020304" pitchFamily="18" charset="0"/>
              </a:rPr>
              <a:t> 1, 2 </a:t>
            </a:r>
            <a:r>
              <a:rPr lang="en-US" sz="2400" dirty="0" err="1">
                <a:solidFill>
                  <a:schemeClr val="bg1">
                    <a:lumMod val="95000"/>
                  </a:schemeClr>
                </a:solidFill>
                <a:latin typeface="Times New Roman" panose="02020603050405020304" pitchFamily="18" charset="0"/>
                <a:cs typeface="Times New Roman" panose="02020603050405020304" pitchFamily="18" charset="0"/>
              </a:rPr>
              <a:t>sách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bài</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tập</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400" dirty="0">
                <a:solidFill>
                  <a:schemeClr val="bg1">
                    <a:lumMod val="95000"/>
                  </a:schemeClr>
                </a:solidFill>
                <a:latin typeface="Times New Roman" panose="02020603050405020304" pitchFamily="18" charset="0"/>
                <a:cs typeface="Times New Roman" panose="02020603050405020304" pitchFamily="18" charset="0"/>
              </a:rPr>
              <a:t> 32, 33.</a:t>
            </a:r>
          </a:p>
          <a:p>
            <a:r>
              <a:rPr lang="en-US" sz="2400" i="1" dirty="0">
                <a:solidFill>
                  <a:schemeClr val="bg1">
                    <a:lumMod val="95000"/>
                  </a:schemeClr>
                </a:solidFill>
                <a:latin typeface="Times New Roman" panose="02020603050405020304" pitchFamily="18" charset="0"/>
                <a:cs typeface="Times New Roman" panose="02020603050405020304" pitchFamily="18" charset="0"/>
              </a:rPr>
              <a:t>(HS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thực</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hiện</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nhiệm</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vụ</a:t>
            </a:r>
            <a:r>
              <a:rPr lang="en-US" sz="2400" i="1" dirty="0">
                <a:solidFill>
                  <a:schemeClr val="bg1">
                    <a:lumMod val="95000"/>
                  </a:schemeClr>
                </a:solidFill>
                <a:latin typeface="Times New Roman" panose="02020603050405020304" pitchFamily="18" charset="0"/>
                <a:cs typeface="Times New Roman" panose="02020603050405020304" pitchFamily="18" charset="0"/>
              </a:rPr>
              <a:t> ở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nhà</a:t>
            </a:r>
            <a:r>
              <a:rPr lang="en-US" sz="2400" i="1" dirty="0">
                <a:solidFill>
                  <a:schemeClr val="bg1">
                    <a:lumMod val="95000"/>
                  </a:schemeClr>
                </a:solidFill>
                <a:latin typeface="Times New Roman" panose="02020603050405020304" pitchFamily="18" charset="0"/>
                <a:cs typeface="Times New Roman" panose="02020603050405020304" pitchFamily="18" charset="0"/>
              </a:rPr>
              <a:t>)</a:t>
            </a:r>
            <a:endParaRPr lang="vi-VN" sz="2400" i="1"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982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B824D8-161F-4E1D-BBE8-6C735A664FF9}"/>
              </a:ext>
            </a:extLst>
          </p:cNvPr>
          <p:cNvPicPr/>
          <p:nvPr/>
        </p:nvPicPr>
        <p:blipFill>
          <a:blip r:embed="rId2"/>
          <a:stretch>
            <a:fillRect/>
          </a:stretch>
        </p:blipFill>
        <p:spPr>
          <a:xfrm>
            <a:off x="701553" y="1775850"/>
            <a:ext cx="5724525" cy="3648075"/>
          </a:xfrm>
          <a:prstGeom prst="rect">
            <a:avLst/>
          </a:prstGeom>
        </p:spPr>
      </p:pic>
      <p:pic>
        <p:nvPicPr>
          <p:cNvPr id="5" name="Picture 4">
            <a:extLst>
              <a:ext uri="{FF2B5EF4-FFF2-40B4-BE49-F238E27FC236}">
                <a16:creationId xmlns:a16="http://schemas.microsoft.com/office/drawing/2014/main" id="{96E3FE38-B8A1-418B-88AD-5ED721C592CB}"/>
              </a:ext>
            </a:extLst>
          </p:cNvPr>
          <p:cNvPicPr/>
          <p:nvPr/>
        </p:nvPicPr>
        <p:blipFill>
          <a:blip r:embed="rId3"/>
          <a:stretch>
            <a:fillRect/>
          </a:stretch>
        </p:blipFill>
        <p:spPr>
          <a:xfrm>
            <a:off x="6524625" y="1775850"/>
            <a:ext cx="5086350" cy="2324100"/>
          </a:xfrm>
          <a:prstGeom prst="rect">
            <a:avLst/>
          </a:prstGeom>
        </p:spPr>
      </p:pic>
      <p:pic>
        <p:nvPicPr>
          <p:cNvPr id="7" name="Picture 6">
            <a:extLst>
              <a:ext uri="{FF2B5EF4-FFF2-40B4-BE49-F238E27FC236}">
                <a16:creationId xmlns:a16="http://schemas.microsoft.com/office/drawing/2014/main" id="{D7375608-7B6A-428B-9A38-7405FC30A7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35816E18-AEBC-4255-85BD-7D67F8396E65}"/>
              </a:ext>
            </a:extLst>
          </p:cNvPr>
          <p:cNvSpPr txBox="1"/>
          <p:nvPr/>
        </p:nvSpPr>
        <p:spPr>
          <a:xfrm>
            <a:off x="1645920" y="1539240"/>
            <a:ext cx="4407641" cy="584775"/>
          </a:xfrm>
          <a:prstGeom prst="rect">
            <a:avLst/>
          </a:prstGeom>
          <a:noFill/>
        </p:spPr>
        <p:txBody>
          <a:bodyPr wrap="square" rtlCol="0">
            <a:spAutoFit/>
          </a:bodyPr>
          <a:lstStyle/>
          <a:p>
            <a:r>
              <a:rPr lang="en-US" sz="3200" dirty="0">
                <a:effectLst>
                  <a:glow rad="63500">
                    <a:schemeClr val="accent2">
                      <a:satMod val="175000"/>
                      <a:alpha val="40000"/>
                    </a:schemeClr>
                  </a:glow>
                </a:effectLst>
                <a:latin typeface="Times New Roman" panose="02020603050405020304" pitchFamily="18" charset="0"/>
                <a:cs typeface="Times New Roman" panose="02020603050405020304" pitchFamily="18" charset="0"/>
              </a:rPr>
              <a:t>TẠM BIỆT CÁC EM</a:t>
            </a:r>
            <a:endParaRPr lang="vi-VN" sz="3200" dirty="0">
              <a:effectLst>
                <a:glow rad="635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84CD6EF-E3FA-4BF0-ABF2-F531CAE3FDAD}"/>
              </a:ext>
            </a:extLst>
          </p:cNvPr>
          <p:cNvSpPr txBox="1"/>
          <p:nvPr/>
        </p:nvSpPr>
        <p:spPr>
          <a:xfrm>
            <a:off x="5999797" y="2455275"/>
            <a:ext cx="4989443" cy="584775"/>
          </a:xfrm>
          <a:prstGeom prst="rect">
            <a:avLst/>
          </a:prstGeom>
          <a:noFill/>
        </p:spPr>
        <p:txBody>
          <a:bodyPr wrap="none" rtlCol="0">
            <a:spAutoFit/>
          </a:bodyPr>
          <a:lstStyle/>
          <a:p>
            <a:r>
              <a:rPr lang="en-US" sz="3200" dirty="0">
                <a:effectLst>
                  <a:glow rad="101600">
                    <a:schemeClr val="accent2">
                      <a:satMod val="175000"/>
                      <a:alpha val="40000"/>
                    </a:schemeClr>
                  </a:glow>
                </a:effectLst>
                <a:latin typeface="Times New Roman" panose="02020603050405020304" pitchFamily="18" charset="0"/>
                <a:cs typeface="Times New Roman" panose="02020603050405020304" pitchFamily="18" charset="0"/>
              </a:rPr>
              <a:t>CHÚC CÁC EM HỌC TỐT!</a:t>
            </a:r>
            <a:endParaRPr lang="vi-VN" sz="3200" dirty="0">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1432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D30B1D-C532-4E0F-9A75-50B1F0F24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003" y="787792"/>
            <a:ext cx="9973993" cy="5880295"/>
          </a:xfrm>
          <a:prstGeom prst="rect">
            <a:avLst/>
          </a:prstGeom>
        </p:spPr>
      </p:pic>
      <p:sp>
        <p:nvSpPr>
          <p:cNvPr id="2" name="TextBox 1">
            <a:extLst>
              <a:ext uri="{FF2B5EF4-FFF2-40B4-BE49-F238E27FC236}">
                <a16:creationId xmlns:a16="http://schemas.microsoft.com/office/drawing/2014/main" id="{E9DFB695-8FE3-46CD-9101-8C99365005C3}"/>
              </a:ext>
            </a:extLst>
          </p:cNvPr>
          <p:cNvSpPr txBox="1"/>
          <p:nvPr/>
        </p:nvSpPr>
        <p:spPr>
          <a:xfrm>
            <a:off x="1927275" y="189913"/>
            <a:ext cx="9155722" cy="400110"/>
          </a:xfrm>
          <a:prstGeom prst="rect">
            <a:avLst/>
          </a:prstGeom>
          <a:noFill/>
        </p:spPr>
        <p:txBody>
          <a:bodyPr wrap="square" rtlCol="0">
            <a:spAutoFit/>
          </a:bodyPr>
          <a:lstStyle/>
          <a:p>
            <a:r>
              <a:rPr lang="en-US" sz="2000" dirty="0" err="1">
                <a:solidFill>
                  <a:schemeClr val="bg1"/>
                </a:solidFill>
                <a:latin typeface="Times New Roman" panose="02020603050405020304" pitchFamily="18" charset="0"/>
                <a:cs typeface="Times New Roman" panose="02020603050405020304" pitchFamily="18" charset="0"/>
              </a:rPr>
              <a:t>Có</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thể</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dùng</a:t>
            </a:r>
            <a:r>
              <a:rPr lang="en-US" sz="2000" dirty="0">
                <a:solidFill>
                  <a:schemeClr val="bg1"/>
                </a:solidFill>
                <a:latin typeface="Times New Roman" panose="02020603050405020304" pitchFamily="18" charset="0"/>
                <a:cs typeface="Times New Roman" panose="02020603050405020304" pitchFamily="18" charset="0"/>
              </a:rPr>
              <a:t> l</a:t>
            </a:r>
            <a:r>
              <a:rPr lang="vi-VN" sz="2000" dirty="0">
                <a:solidFill>
                  <a:schemeClr val="bg1"/>
                </a:solidFill>
                <a:latin typeface="Times New Roman" panose="02020603050405020304" pitchFamily="18" charset="0"/>
                <a:cs typeface="Times New Roman" panose="02020603050405020304" pitchFamily="18" charset="0"/>
              </a:rPr>
              <a:t>ư</a:t>
            </a:r>
            <a:r>
              <a:rPr lang="en-US" sz="2000" dirty="0" err="1">
                <a:solidFill>
                  <a:schemeClr val="bg1"/>
                </a:solidFill>
                <a:latin typeface="Times New Roman" panose="02020603050405020304" pitchFamily="18" charset="0"/>
                <a:cs typeface="Times New Roman" panose="02020603050405020304" pitchFamily="18" charset="0"/>
              </a:rPr>
              <a:t>ợc</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đồ</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này</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để</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giới</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thiệu</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về</a:t>
            </a:r>
            <a:r>
              <a:rPr lang="en-US" sz="2000" dirty="0">
                <a:solidFill>
                  <a:schemeClr val="bg1"/>
                </a:solidFill>
                <a:latin typeface="Times New Roman" panose="02020603050405020304" pitchFamily="18" charset="0"/>
                <a:cs typeface="Times New Roman" panose="02020603050405020304" pitchFamily="18" charset="0"/>
              </a:rPr>
              <a:t> l</a:t>
            </a:r>
            <a:r>
              <a:rPr lang="vi-VN" sz="2000" dirty="0">
                <a:solidFill>
                  <a:schemeClr val="bg1"/>
                </a:solidFill>
                <a:latin typeface="Times New Roman" panose="02020603050405020304" pitchFamily="18" charset="0"/>
                <a:cs typeface="Times New Roman" panose="02020603050405020304" pitchFamily="18" charset="0"/>
              </a:rPr>
              <a:t>ư</a:t>
            </a:r>
            <a:r>
              <a:rPr lang="en-US" sz="2000" dirty="0" err="1">
                <a:solidFill>
                  <a:schemeClr val="bg1"/>
                </a:solidFill>
                <a:latin typeface="Times New Roman" panose="02020603050405020304" pitchFamily="18" charset="0"/>
                <a:cs typeface="Times New Roman" panose="02020603050405020304" pitchFamily="18" charset="0"/>
              </a:rPr>
              <a:t>ợc</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đồ</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địa</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hình</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tỉ</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lệ</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lớn</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trong</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phần</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mở</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đầu</a:t>
            </a:r>
            <a:endParaRPr lang="vi-VN"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5216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hought Bubble: Cloud 4">
            <a:extLst>
              <a:ext uri="{FF2B5EF4-FFF2-40B4-BE49-F238E27FC236}">
                <a16:creationId xmlns:a16="http://schemas.microsoft.com/office/drawing/2014/main" id="{F42FB400-8361-45EF-9F4F-E03306D163A5}"/>
              </a:ext>
            </a:extLst>
          </p:cNvPr>
          <p:cNvSpPr/>
          <p:nvPr/>
        </p:nvSpPr>
        <p:spPr>
          <a:xfrm>
            <a:off x="259080" y="0"/>
            <a:ext cx="5649000" cy="3425952"/>
          </a:xfrm>
          <a:prstGeom prst="cloudCallout">
            <a:avLst>
              <a:gd name="adj1" fmla="val 52088"/>
              <a:gd name="adj2" fmla="val 574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kế</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hoạch</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leo</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núi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vân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an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p>
        </p:txBody>
      </p:sp>
      <p:grpSp>
        <p:nvGrpSpPr>
          <p:cNvPr id="4" name="Group 3">
            <a:extLst>
              <a:ext uri="{FF2B5EF4-FFF2-40B4-BE49-F238E27FC236}">
                <a16:creationId xmlns:a16="http://schemas.microsoft.com/office/drawing/2014/main" id="{3F6117ED-6759-489E-BFF7-22CE1F6AA71A}"/>
              </a:ext>
            </a:extLst>
          </p:cNvPr>
          <p:cNvGrpSpPr/>
          <p:nvPr/>
        </p:nvGrpSpPr>
        <p:grpSpPr>
          <a:xfrm>
            <a:off x="6096000" y="15240"/>
            <a:ext cx="6096000" cy="6766560"/>
            <a:chOff x="6096000" y="15240"/>
            <a:chExt cx="6096000" cy="6766560"/>
          </a:xfrm>
        </p:grpSpPr>
        <p:pic>
          <p:nvPicPr>
            <p:cNvPr id="1040" name="Picture 16">
              <a:extLst>
                <a:ext uri="{FF2B5EF4-FFF2-40B4-BE49-F238E27FC236}">
                  <a16:creationId xmlns:a16="http://schemas.microsoft.com/office/drawing/2014/main" id="{2781D4D8-5791-4F72-BA35-A5652375F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322320"/>
              <a:ext cx="6096000" cy="34594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9ECF564-CAF4-4BBF-A825-73E09825D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5240"/>
              <a:ext cx="6096000" cy="3276600"/>
            </a:xfrm>
            <a:prstGeom prst="rect">
              <a:avLst/>
            </a:prstGeom>
            <a:ln>
              <a:noFill/>
            </a:ln>
            <a:effectLst>
              <a:outerShdw blurRad="292100" dist="139700" dir="2700000" algn="tl" rotWithShape="0">
                <a:srgbClr val="333333">
                  <a:alpha val="65000"/>
                </a:srgbClr>
              </a:outerShdw>
            </a:effectLst>
          </p:spPr>
        </p:pic>
      </p:grpSp>
      <p:sp>
        <p:nvSpPr>
          <p:cNvPr id="7" name="Speech Bubble: Oval 6">
            <a:extLst>
              <a:ext uri="{FF2B5EF4-FFF2-40B4-BE49-F238E27FC236}">
                <a16:creationId xmlns:a16="http://schemas.microsoft.com/office/drawing/2014/main" id="{90AC4724-EF93-44CE-9E16-2E0D13D4D8F4}"/>
              </a:ext>
            </a:extLst>
          </p:cNvPr>
          <p:cNvSpPr/>
          <p:nvPr/>
        </p:nvSpPr>
        <p:spPr>
          <a:xfrm>
            <a:off x="259080" y="3425952"/>
            <a:ext cx="4739640" cy="2328346"/>
          </a:xfrm>
          <a:prstGeom prst="wedgeEllipseCallout">
            <a:avLst>
              <a:gd name="adj1" fmla="val 70592"/>
              <a:gd name="adj2" fmla="val 687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chuẩn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cụ</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du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nhé</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600" dirty="0"/>
          </a:p>
        </p:txBody>
      </p:sp>
      <p:sp>
        <p:nvSpPr>
          <p:cNvPr id="9" name="Arrow: Right 8">
            <a:extLst>
              <a:ext uri="{FF2B5EF4-FFF2-40B4-BE49-F238E27FC236}">
                <a16:creationId xmlns:a16="http://schemas.microsoft.com/office/drawing/2014/main" id="{755FC23C-0B6A-42D5-9248-AA4143D79E57}"/>
              </a:ext>
            </a:extLst>
          </p:cNvPr>
          <p:cNvSpPr/>
          <p:nvPr/>
        </p:nvSpPr>
        <p:spPr>
          <a:xfrm>
            <a:off x="129540" y="1103702"/>
            <a:ext cx="5872500" cy="41145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La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bàn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bản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đồ</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địa</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máy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ảnh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dây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điện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thoại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giày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cẩm</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nang</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du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lịch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vi-VN"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551765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5"/>
                                        </p:tgtEl>
                                        <p:attrNameLst>
                                          <p:attrName>ppt_w</p:attrName>
                                        </p:attrNameLst>
                                      </p:cBhvr>
                                      <p:tavLst>
                                        <p:tav tm="0">
                                          <p:val>
                                            <p:strVal val="ppt_w"/>
                                          </p:val>
                                        </p:tav>
                                        <p:tav tm="100000">
                                          <p:val>
                                            <p:fltVal val="0"/>
                                          </p:val>
                                        </p:tav>
                                      </p:tavLst>
                                    </p:anim>
                                    <p:anim calcmode="lin" valueType="num">
                                      <p:cBhvr>
                                        <p:cTn id="24" dur="500"/>
                                        <p:tgtEl>
                                          <p:spTgt spid="5"/>
                                        </p:tgtEl>
                                        <p:attrNameLst>
                                          <p:attrName>ppt_h</p:attrName>
                                        </p:attrNameLst>
                                      </p:cBhvr>
                                      <p:tavLst>
                                        <p:tav tm="0">
                                          <p:val>
                                            <p:strVal val="ppt_h"/>
                                          </p:val>
                                        </p:tav>
                                        <p:tav tm="100000">
                                          <p:val>
                                            <p:fltVal val="0"/>
                                          </p:val>
                                        </p:tav>
                                      </p:tavLst>
                                    </p:anim>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53" presetClass="exit" presetSubtype="32" fill="hold" grpId="1" nodeType="withEffect">
                                  <p:stCondLst>
                                    <p:cond delay="0"/>
                                  </p:stCondLst>
                                  <p:childTnLst>
                                    <p:anim calcmode="lin" valueType="num">
                                      <p:cBhvr>
                                        <p:cTn id="28" dur="500"/>
                                        <p:tgtEl>
                                          <p:spTgt spid="7"/>
                                        </p:tgtEl>
                                        <p:attrNameLst>
                                          <p:attrName>ppt_w</p:attrName>
                                        </p:attrNameLst>
                                      </p:cBhvr>
                                      <p:tavLst>
                                        <p:tav tm="0">
                                          <p:val>
                                            <p:strVal val="ppt_w"/>
                                          </p:val>
                                        </p:tav>
                                        <p:tav tm="100000">
                                          <p:val>
                                            <p:fltVal val="0"/>
                                          </p:val>
                                        </p:tav>
                                      </p:tavLst>
                                    </p:anim>
                                    <p:anim calcmode="lin" valueType="num">
                                      <p:cBhvr>
                                        <p:cTn id="29" dur="500"/>
                                        <p:tgtEl>
                                          <p:spTgt spid="7"/>
                                        </p:tgtEl>
                                        <p:attrNameLst>
                                          <p:attrName>ppt_h</p:attrName>
                                        </p:attrNameLst>
                                      </p:cBhvr>
                                      <p:tavLst>
                                        <p:tav tm="0">
                                          <p:val>
                                            <p:strVal val="ppt_h"/>
                                          </p:val>
                                        </p:tav>
                                        <p:tav tm="100000">
                                          <p:val>
                                            <p:fltVal val="0"/>
                                          </p:val>
                                        </p:tav>
                                      </p:tavLst>
                                    </p:anim>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B23C66-CA55-43EE-BACE-8D2AF8992F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D0C46831-E6B5-42C9-BE43-930821FD53D2}"/>
              </a:ext>
            </a:extLst>
          </p:cNvPr>
          <p:cNvSpPr txBox="1"/>
          <p:nvPr/>
        </p:nvSpPr>
        <p:spPr>
          <a:xfrm>
            <a:off x="3390314" y="1392701"/>
            <a:ext cx="7526215" cy="2062103"/>
          </a:xfrm>
          <a:prstGeom prst="rect">
            <a:avLst/>
          </a:prstGeom>
          <a:noFill/>
        </p:spPr>
        <p:txBody>
          <a:bodyPr wrap="square" rtlCol="0">
            <a:spAutoFit/>
          </a:bodyPr>
          <a:lstStyle/>
          <a:p>
            <a:pPr algn="ctr"/>
            <a:r>
              <a:rPr lang="en-US" sz="3200" b="1" spc="50" dirty="0" err="1">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Bài</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14. THỰC HÀNH </a:t>
            </a:r>
          </a:p>
          <a:p>
            <a:pPr algn="ctr"/>
            <a:endPar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ct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ĐỌC L</a:t>
            </a:r>
            <a:r>
              <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Ư</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ỢC ĐỒ ĐỊA HÌNH TỈ LỆ LỚN VÀ LÁT CẮT ĐỊA HÌNH Đ</a:t>
            </a:r>
            <a:r>
              <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Ơ</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N GIẢN.</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8250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A15A3-9250-4B73-BFFD-B783B7B8A370}"/>
              </a:ext>
            </a:extLst>
          </p:cNvPr>
          <p:cNvSpPr txBox="1"/>
          <p:nvPr/>
        </p:nvSpPr>
        <p:spPr>
          <a:xfrm>
            <a:off x="633045" y="1019402"/>
            <a:ext cx="5120640" cy="492443"/>
          </a:xfrm>
          <a:prstGeom prst="rect">
            <a:avLst/>
          </a:prstGeom>
          <a:noFill/>
        </p:spPr>
        <p:txBody>
          <a:bodyPr wrap="square" rtlCol="0">
            <a:spAutoFit/>
          </a:bodyPr>
          <a:lstStyle/>
          <a:p>
            <a:r>
              <a:rPr lang="en-US" sz="2600" b="1" dirty="0">
                <a:solidFill>
                  <a:schemeClr val="bg1">
                    <a:lumMod val="95000"/>
                  </a:schemeClr>
                </a:solidFill>
                <a:latin typeface="Times New Roman" panose="02020603050405020304" pitchFamily="18" charset="0"/>
                <a:cs typeface="Times New Roman" panose="02020603050405020304" pitchFamily="18" charset="0"/>
              </a:rPr>
              <a:t>1.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Đọc</a:t>
            </a:r>
            <a:r>
              <a:rPr lang="en-US" sz="2600" b="1" dirty="0">
                <a:solidFill>
                  <a:schemeClr val="bg1">
                    <a:lumMod val="95000"/>
                  </a:schemeClr>
                </a:solidFill>
                <a:latin typeface="Times New Roman" panose="02020603050405020304" pitchFamily="18" charset="0"/>
                <a:cs typeface="Times New Roman" panose="02020603050405020304" pitchFamily="18" charset="0"/>
              </a:rPr>
              <a:t> l</a:t>
            </a:r>
            <a:r>
              <a:rPr lang="vi-VN" sz="2600" b="1" dirty="0">
                <a:solidFill>
                  <a:schemeClr val="bg1">
                    <a:lumMod val="95000"/>
                  </a:schemeClr>
                </a:solidFill>
                <a:latin typeface="Times New Roman" panose="02020603050405020304" pitchFamily="18" charset="0"/>
                <a:cs typeface="Times New Roman" panose="02020603050405020304" pitchFamily="18" charset="0"/>
              </a:rPr>
              <a:t>ư</a:t>
            </a:r>
            <a:r>
              <a:rPr lang="en-US" sz="2600" b="1" dirty="0" err="1">
                <a:solidFill>
                  <a:schemeClr val="bg1">
                    <a:lumMod val="95000"/>
                  </a:schemeClr>
                </a:solidFill>
                <a:latin typeface="Times New Roman" panose="02020603050405020304" pitchFamily="18" charset="0"/>
                <a:cs typeface="Times New Roman" panose="02020603050405020304" pitchFamily="18" charset="0"/>
              </a:rPr>
              <a:t>ợc</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đồ</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địa</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hình</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tỉ</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lệ</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lớn</a:t>
            </a:r>
            <a:r>
              <a:rPr lang="en-US" sz="2600" b="1" dirty="0">
                <a:solidFill>
                  <a:schemeClr val="bg1">
                    <a:lumMod val="95000"/>
                  </a:schemeClr>
                </a:solidFill>
                <a:latin typeface="Times New Roman" panose="02020603050405020304" pitchFamily="18" charset="0"/>
                <a:cs typeface="Times New Roman" panose="02020603050405020304" pitchFamily="18" charset="0"/>
              </a:rPr>
              <a:t>.</a:t>
            </a:r>
            <a:endParaRPr lang="vi-VN" sz="2600" b="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Speech Bubble: Rectangle with Corners Rounded 9">
            <a:extLst>
              <a:ext uri="{FF2B5EF4-FFF2-40B4-BE49-F238E27FC236}">
                <a16:creationId xmlns:a16="http://schemas.microsoft.com/office/drawing/2014/main" id="{521D69EF-D5DB-4C2F-BFD8-CC39B497EE10}"/>
              </a:ext>
            </a:extLst>
          </p:cNvPr>
          <p:cNvSpPr/>
          <p:nvPr/>
        </p:nvSpPr>
        <p:spPr>
          <a:xfrm>
            <a:off x="764344" y="1979981"/>
            <a:ext cx="6536788" cy="2169988"/>
          </a:xfrm>
          <a:prstGeom prst="wedgeRoundRectCallout">
            <a:avLst>
              <a:gd name="adj1" fmla="val -46111"/>
              <a:gd name="adj2" fmla="val 13288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bg1">
                    <a:lumMod val="95000"/>
                  </a:schemeClr>
                </a:solidFill>
                <a:latin typeface="Times New Roman" panose="02020603050405020304" pitchFamily="18" charset="0"/>
                <a:cs typeface="Times New Roman" panose="02020603050405020304" pitchFamily="18" charset="0"/>
              </a:rPr>
              <a:t> HĐ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cá</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nhân</a:t>
            </a:r>
            <a:r>
              <a:rPr lang="en-US" sz="2400" i="1"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r>
              <a:rPr lang="en-US" sz="2400" dirty="0" err="1">
                <a:solidFill>
                  <a:schemeClr val="bg1">
                    <a:lumMod val="95000"/>
                  </a:schemeClr>
                </a:solidFill>
                <a:latin typeface="Times New Roman" panose="02020603050405020304" pitchFamily="18" charset="0"/>
                <a:cs typeface="Times New Roman" panose="02020603050405020304" pitchFamily="18" charset="0"/>
              </a:rPr>
              <a:t>Dựa</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vào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nội</a:t>
            </a:r>
            <a:r>
              <a:rPr lang="en-US" sz="2400" dirty="0">
                <a:solidFill>
                  <a:schemeClr val="bg1">
                    <a:lumMod val="95000"/>
                  </a:schemeClr>
                </a:solidFill>
                <a:latin typeface="Times New Roman" panose="02020603050405020304" pitchFamily="18" charset="0"/>
                <a:cs typeface="Times New Roman" panose="02020603050405020304" pitchFamily="18" charset="0"/>
              </a:rPr>
              <a:t> dung </a:t>
            </a:r>
            <a:r>
              <a:rPr lang="en-US" sz="2400" dirty="0" err="1">
                <a:solidFill>
                  <a:schemeClr val="bg1">
                    <a:lumMod val="95000"/>
                  </a:schemeClr>
                </a:solidFill>
                <a:latin typeface="Times New Roman" panose="02020603050405020304" pitchFamily="18" charset="0"/>
                <a:cs typeface="Times New Roman" panose="02020603050405020304" pitchFamily="18" charset="0"/>
              </a:rPr>
              <a:t>kênh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chữ</a:t>
            </a:r>
            <a:r>
              <a:rPr lang="en-US" sz="2400" dirty="0">
                <a:solidFill>
                  <a:schemeClr val="bg1">
                    <a:lumMod val="95000"/>
                  </a:schemeClr>
                </a:solidFill>
                <a:latin typeface="Times New Roman" panose="02020603050405020304" pitchFamily="18" charset="0"/>
                <a:cs typeface="Times New Roman" panose="02020603050405020304" pitchFamily="18" charset="0"/>
              </a:rPr>
              <a:t> SGK </a:t>
            </a:r>
            <a:r>
              <a:rPr lang="en-US" sz="24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400" dirty="0">
                <a:solidFill>
                  <a:schemeClr val="bg1">
                    <a:lumMod val="95000"/>
                  </a:schemeClr>
                </a:solidFill>
                <a:latin typeface="Times New Roman" panose="02020603050405020304" pitchFamily="18" charset="0"/>
                <a:cs typeface="Times New Roman" panose="02020603050405020304" pitchFamily="18" charset="0"/>
              </a:rPr>
              <a:t> 138, 139 </a:t>
            </a:r>
            <a:r>
              <a:rPr lang="en-US" sz="2400" dirty="0" err="1">
                <a:solidFill>
                  <a:schemeClr val="bg1">
                    <a:lumMod val="95000"/>
                  </a:schemeClr>
                </a:solidFill>
                <a:latin typeface="Times New Roman" panose="02020603050405020304" pitchFamily="18" charset="0"/>
                <a:cs typeface="Times New Roman" panose="02020603050405020304" pitchFamily="18" charset="0"/>
              </a:rPr>
              <a:t>cho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biết</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pPr fontAlgn="auto"/>
            <a:r>
              <a:rPr lang="en-US" sz="2400" dirty="0">
                <a:solidFill>
                  <a:schemeClr val="bg1">
                    <a:lumMod val="95000"/>
                  </a:schemeClr>
                </a:solidFill>
                <a:latin typeface="Times New Roman" panose="02020603050405020304" pitchFamily="18" charset="0"/>
                <a:cs typeface="Times New Roman" panose="02020603050405020304" pitchFamily="18" charset="0"/>
              </a:rPr>
              <a:t>1. </a:t>
            </a:r>
            <a:r>
              <a:rPr lang="en-US" sz="2400" dirty="0" err="1">
                <a:solidFill>
                  <a:schemeClr val="bg1">
                    <a:lumMod val="95000"/>
                  </a:schemeClr>
                </a:solidFill>
                <a:latin typeface="Times New Roman" panose="02020603050405020304" pitchFamily="18" charset="0"/>
                <a:cs typeface="Times New Roman" panose="02020603050405020304" pitchFamily="18" charset="0"/>
              </a:rPr>
              <a:t>Thế</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nào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là</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đường</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đồng</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mức</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pPr fontAlgn="auto"/>
            <a:r>
              <a:rPr lang="en-US" sz="2400" dirty="0">
                <a:solidFill>
                  <a:schemeClr val="bg1">
                    <a:lumMod val="95000"/>
                  </a:schemeClr>
                </a:solidFill>
                <a:latin typeface="Times New Roman" panose="02020603050405020304" pitchFamily="18" charset="0"/>
                <a:cs typeface="Times New Roman" panose="02020603050405020304" pitchFamily="18" charset="0"/>
              </a:rPr>
              <a:t>2. </a:t>
            </a:r>
            <a:r>
              <a:rPr lang="en-US" sz="2400" dirty="0" err="1">
                <a:solidFill>
                  <a:schemeClr val="bg1">
                    <a:lumMod val="95000"/>
                  </a:schemeClr>
                </a:solidFill>
                <a:latin typeface="Times New Roman" panose="02020603050405020304" pitchFamily="18" charset="0"/>
                <a:cs typeface="Times New Roman" panose="02020603050405020304" pitchFamily="18" charset="0"/>
              </a:rPr>
              <a:t>Nêu</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cách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vi-VN" sz="2400" dirty="0">
                <a:solidFill>
                  <a:schemeClr val="bg1">
                    <a:lumMod val="95000"/>
                  </a:schemeClr>
                </a:solidFill>
                <a:latin typeface="Times New Roman" panose="02020603050405020304" pitchFamily="18" charset="0"/>
                <a:cs typeface="Times New Roman" panose="02020603050405020304" pitchFamily="18" charset="0"/>
              </a:rPr>
              <a:t>đọc lược đồ địa hình tỉ lệ lớn</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7F06F3E-6274-497E-ABB2-0B57D7FD96C9}"/>
              </a:ext>
            </a:extLst>
          </p:cNvPr>
          <p:cNvSpPr txBox="1"/>
          <p:nvPr/>
        </p:nvSpPr>
        <p:spPr>
          <a:xfrm>
            <a:off x="633045" y="2137825"/>
            <a:ext cx="1055077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2400" i="1" dirty="0">
                <a:ln w="0"/>
                <a:solidFill>
                  <a:schemeClr val="bg1"/>
                </a:solidFill>
                <a:latin typeface="Times New Roman" panose="02020603050405020304" pitchFamily="18" charset="0"/>
                <a:cs typeface="Times New Roman" panose="02020603050405020304" pitchFamily="18" charset="0"/>
              </a:rPr>
              <a:t>- </a:t>
            </a:r>
            <a:r>
              <a:rPr lang="vi-VN" sz="2400" b="1" i="1" dirty="0">
                <a:ln w="0"/>
                <a:solidFill>
                  <a:schemeClr val="bg1"/>
                </a:solidFill>
                <a:latin typeface="Times New Roman" panose="02020603050405020304" pitchFamily="18" charset="0"/>
                <a:cs typeface="Times New Roman" panose="02020603050405020304" pitchFamily="18" charset="0"/>
              </a:rPr>
              <a:t>Đường đồng mức </a:t>
            </a:r>
            <a:r>
              <a:rPr lang="vi-VN" sz="2400" dirty="0">
                <a:ln w="0"/>
                <a:solidFill>
                  <a:schemeClr val="bg1"/>
                </a:solidFill>
                <a:latin typeface="Times New Roman" panose="02020603050405020304" pitchFamily="18" charset="0"/>
                <a:cs typeface="Times New Roman" panose="02020603050405020304" pitchFamily="18" charset="0"/>
              </a:rPr>
              <a:t>là đường nối liền những điểm có cùng độ cao</a:t>
            </a:r>
            <a:r>
              <a:rPr lang="vi-VN" sz="2400" spc="50" dirty="0">
                <a:ln w="0"/>
                <a:solidFill>
                  <a:schemeClr val="bg1">
                    <a:lumMod val="95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86725566-C541-4A1B-8667-CDAA40136A6A}"/>
              </a:ext>
            </a:extLst>
          </p:cNvPr>
          <p:cNvSpPr txBox="1"/>
          <p:nvPr/>
        </p:nvSpPr>
        <p:spPr>
          <a:xfrm>
            <a:off x="633046" y="2599490"/>
            <a:ext cx="10564836" cy="267765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fontAlgn="base"/>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Cách</a:t>
            </a:r>
            <a:r>
              <a:rPr lang="en-US" sz="2400" b="1" i="1" dirty="0">
                <a:latin typeface="Times New Roman" panose="02020603050405020304" pitchFamily="18" charset="0"/>
                <a:cs typeface="Times New Roman" panose="02020603050405020304" pitchFamily="18" charset="0"/>
              </a:rPr>
              <a:t> </a:t>
            </a:r>
            <a:r>
              <a:rPr lang="vi-VN" sz="2400" b="1" i="1" dirty="0">
                <a:latin typeface="Times New Roman" panose="02020603050405020304" pitchFamily="18" charset="0"/>
                <a:cs typeface="Times New Roman" panose="02020603050405020304" pitchFamily="18" charset="0"/>
              </a:rPr>
              <a:t>đọc lược đồ địa hình tỉ lệ lớn</a:t>
            </a:r>
            <a:r>
              <a:rPr lang="vi-VN" sz="2400" i="1" dirty="0">
                <a:latin typeface="Times New Roman" panose="02020603050405020304" pitchFamily="18" charset="0"/>
                <a:cs typeface="Times New Roman" panose="02020603050405020304" pitchFamily="18" charset="0"/>
              </a:rPr>
              <a:t>:</a:t>
            </a: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Trước hết, cần xác định được các đường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ng mức có khoảng cao đều cách nhau bao nhiêu mét</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các đường này, ta có thể tính ra độ cao của các địa đi</a:t>
            </a:r>
            <a:r>
              <a:rPr lang="en-US" sz="2400" dirty="0">
                <a:latin typeface="Times New Roman" panose="02020603050405020304" pitchFamily="18" charset="0"/>
                <a:cs typeface="Times New Roman" panose="02020603050405020304" pitchFamily="18" charset="0"/>
              </a:rPr>
              <a:t>ể</a:t>
            </a:r>
            <a:r>
              <a:rPr lang="vi-VN" sz="2400" dirty="0">
                <a:latin typeface="Times New Roman" panose="02020603050405020304" pitchFamily="18" charset="0"/>
                <a:cs typeface="Times New Roman" panose="02020603050405020304" pitchFamily="18" charset="0"/>
              </a:rPr>
              <a:t>m trên lược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 </a:t>
            </a: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độ gần hay xa nhau của đường đồng mức, ta biết được độ dốc của địa hình.</a:t>
            </a:r>
          </a:p>
          <a:p>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tỉ lệ lược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 ta tính được khoảng cách thực tế giữa các địa điểm</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13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xit" presetSubtype="32" fill="hold" grpId="1" nodeType="clickEffect">
                                  <p:stCondLst>
                                    <p:cond delay="0"/>
                                  </p:stCondLst>
                                  <p:childTnLst>
                                    <p:anim calcmode="lin" valueType="num">
                                      <p:cBhvr>
                                        <p:cTn id="19" dur="500"/>
                                        <p:tgtEl>
                                          <p:spTgt spid="10"/>
                                        </p:tgtEl>
                                        <p:attrNameLst>
                                          <p:attrName>ppt_w</p:attrName>
                                        </p:attrNameLst>
                                      </p:cBhvr>
                                      <p:tavLst>
                                        <p:tav tm="0">
                                          <p:val>
                                            <p:strVal val="ppt_w"/>
                                          </p:val>
                                        </p:tav>
                                        <p:tav tm="100000">
                                          <p:val>
                                            <p:fltVal val="0"/>
                                          </p:val>
                                        </p:tav>
                                      </p:tavLst>
                                    </p:anim>
                                    <p:anim calcmode="lin" valueType="num">
                                      <p:cBhvr>
                                        <p:cTn id="20" dur="500"/>
                                        <p:tgtEl>
                                          <p:spTgt spid="10"/>
                                        </p:tgtEl>
                                        <p:attrNameLst>
                                          <p:attrName>ppt_h</p:attrName>
                                        </p:attrNameLst>
                                      </p:cBhvr>
                                      <p:tavLst>
                                        <p:tav tm="0">
                                          <p:val>
                                            <p:strVal val="ppt_h"/>
                                          </p:val>
                                        </p:tav>
                                        <p:tav tm="100000">
                                          <p:val>
                                            <p:fltVal val="0"/>
                                          </p:val>
                                        </p:tav>
                                      </p:tavLst>
                                    </p:anim>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0" grpId="1"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7BB145-497D-4D52-8CAF-9CD9EB7ABFA9}"/>
              </a:ext>
            </a:extLst>
          </p:cNvPr>
          <p:cNvSpPr/>
          <p:nvPr/>
        </p:nvSpPr>
        <p:spPr>
          <a:xfrm>
            <a:off x="576776" y="659225"/>
            <a:ext cx="11029070" cy="46337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fontAlgn="auto">
              <a:spcAft>
                <a:spcPts val="0"/>
              </a:spcAft>
            </a:pPr>
            <a:r>
              <a:rPr lang="en-US" sz="2800" i="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HĐ </a:t>
            </a:r>
            <a:r>
              <a:rPr lang="en-US" sz="2800" i="1"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i="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(10p)</a:t>
            </a:r>
            <a:endParaRPr lang="vi-VN" sz="2000"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22000"/>
              </a:lnSpc>
              <a:spcAft>
                <a:spcPts val="0"/>
              </a:spcAft>
            </a:pPr>
            <a:r>
              <a:rPr lang="vi-VN" sz="2800" dirty="0">
                <a:solidFill>
                  <a:schemeClr val="bg1">
                    <a:lumMod val="95000"/>
                  </a:schemeClr>
                </a:solidFill>
                <a:latin typeface="Times New Roman" panose="02020603050405020304" pitchFamily="18" charset="0"/>
                <a:cs typeface="Times New Roman" panose="02020603050405020304" pitchFamily="18" charset="0"/>
              </a:rPr>
              <a:t>Dựa vào hình 1</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sgk</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800" dirty="0">
                <a:solidFill>
                  <a:schemeClr val="bg1">
                    <a:lumMod val="95000"/>
                  </a:schemeClr>
                </a:solidFill>
                <a:latin typeface="Times New Roman" panose="02020603050405020304" pitchFamily="18" charset="0"/>
                <a:cs typeface="Times New Roman" panose="02020603050405020304" pitchFamily="18" charset="0"/>
              </a:rPr>
              <a:t> 138</a:t>
            </a:r>
            <a:r>
              <a:rPr lang="vi-VN"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kiến</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thức</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đã</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học</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vi-VN" sz="2800" dirty="0">
                <a:solidFill>
                  <a:schemeClr val="bg1">
                    <a:lumMod val="95000"/>
                  </a:schemeClr>
                </a:solidFill>
                <a:latin typeface="Times New Roman" panose="02020603050405020304" pitchFamily="18" charset="0"/>
                <a:cs typeface="Times New Roman" panose="02020603050405020304" pitchFamily="18" charset="0"/>
              </a:rPr>
              <a:t>em hãy:</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1. </a:t>
            </a:r>
            <a:r>
              <a:rPr lang="vi-VN" sz="2800" dirty="0">
                <a:solidFill>
                  <a:schemeClr val="bg1">
                    <a:lumMod val="95000"/>
                  </a:schemeClr>
                </a:solidFill>
                <a:latin typeface="Times New Roman" panose="02020603050405020304" pitchFamily="18" charset="0"/>
                <a:cs typeface="Times New Roman" panose="02020603050405020304" pitchFamily="18" charset="0"/>
              </a:rPr>
              <a:t>Cho biết các đường đồng mức có khoảng cao đều cách nhau bao nhiêu mét.</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2. </a:t>
            </a:r>
            <a:r>
              <a:rPr lang="vi-VN" sz="2800" dirty="0">
                <a:solidFill>
                  <a:schemeClr val="bg1">
                    <a:lumMod val="95000"/>
                  </a:schemeClr>
                </a:solidFill>
                <a:latin typeface="Times New Roman" panose="02020603050405020304" pitchFamily="18" charset="0"/>
                <a:cs typeface="Times New Roman" panose="02020603050405020304" pitchFamily="18" charset="0"/>
              </a:rPr>
              <a:t>So sánh độ cao giữa các đỉnh núi A1, A2, A3.</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3. </a:t>
            </a:r>
            <a:r>
              <a:rPr lang="vi-VN" sz="2800" dirty="0">
                <a:solidFill>
                  <a:schemeClr val="bg1">
                    <a:lumMod val="95000"/>
                  </a:schemeClr>
                </a:solidFill>
                <a:latin typeface="Times New Roman" panose="02020603050405020304" pitchFamily="18" charset="0"/>
                <a:cs typeface="Times New Roman" panose="02020603050405020304" pitchFamily="18" charset="0"/>
              </a:rPr>
              <a:t>So sánh độ cao của các điểm B1, B2, B3, </a:t>
            </a:r>
            <a:r>
              <a:rPr lang="en-US" sz="2800" dirty="0">
                <a:solidFill>
                  <a:schemeClr val="bg1">
                    <a:lumMod val="95000"/>
                  </a:schemeClr>
                </a:solidFill>
                <a:latin typeface="Times New Roman" panose="02020603050405020304" pitchFamily="18" charset="0"/>
                <a:cs typeface="Times New Roman" panose="02020603050405020304" pitchFamily="18" charset="0"/>
              </a:rPr>
              <a:t>C</a:t>
            </a:r>
            <a:r>
              <a:rPr lang="vi-VN" sz="2800"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4. </a:t>
            </a:r>
            <a:r>
              <a:rPr lang="vi-VN" sz="2800" dirty="0">
                <a:solidFill>
                  <a:schemeClr val="bg1">
                    <a:lumMod val="95000"/>
                  </a:schemeClr>
                </a:solidFill>
                <a:latin typeface="Times New Roman" panose="02020603050405020304" pitchFamily="18" charset="0"/>
                <a:cs typeface="Times New Roman" panose="02020603050405020304" pitchFamily="18" charset="0"/>
              </a:rPr>
              <a:t>Một bạn muốn leo lên đỉnh A2, theo em nên đi theo sườn D1 - A2 hay sườn D2 - A2. Vì sao?</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5. T</a:t>
            </a:r>
            <a:r>
              <a:rPr 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ính khoảng cách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bay </a:t>
            </a:r>
            <a:r>
              <a:rPr 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từ A1 đến B1 và từ A2 đến D1</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8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249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28DD78-31BF-4D43-BC49-5F5CDE418F40}"/>
              </a:ext>
            </a:extLst>
          </p:cNvPr>
          <p:cNvPicPr/>
          <p:nvPr/>
        </p:nvPicPr>
        <p:blipFill>
          <a:blip r:embed="rId2"/>
          <a:stretch>
            <a:fillRect/>
          </a:stretch>
        </p:blipFill>
        <p:spPr>
          <a:xfrm>
            <a:off x="5514535" y="200466"/>
            <a:ext cx="6547337" cy="6198596"/>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E0A749FC-B175-476C-AAD7-EB487D746CFE}"/>
              </a:ext>
            </a:extLst>
          </p:cNvPr>
          <p:cNvSpPr txBox="1"/>
          <p:nvPr/>
        </p:nvSpPr>
        <p:spPr>
          <a:xfrm>
            <a:off x="130128" y="212752"/>
            <a:ext cx="5247249" cy="6186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Đọc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lược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đồ</a:t>
            </a:r>
            <a:r>
              <a:rPr lang="en-US" sz="2200" b="1" i="1"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chênh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lệch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100 m.</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cao</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các </a:t>
            </a:r>
            <a:r>
              <a:rPr lang="en-US" sz="2200" dirty="0">
                <a:latin typeface="Times New Roman" panose="02020603050405020304" pitchFamily="18" charset="0"/>
                <a:cs typeface="Times New Roman" panose="02020603050405020304" pitchFamily="18" charset="0"/>
              </a:rPr>
              <a:t>đ</a:t>
            </a:r>
            <a:r>
              <a:rPr lang="vi-VN" sz="2200" dirty="0">
                <a:latin typeface="Times New Roman" panose="02020603050405020304" pitchFamily="18" charset="0"/>
                <a:cs typeface="Times New Roman" panose="02020603050405020304" pitchFamily="18" charset="0"/>
              </a:rPr>
              <a:t>iểm: </a:t>
            </a:r>
          </a:p>
          <a:p>
            <a:pPr fontAlgn="auto"/>
            <a:r>
              <a:rPr lang="en-US" sz="2200" dirty="0">
                <a:latin typeface="Times New Roman" panose="02020603050405020304" pitchFamily="18" charset="0"/>
                <a:cs typeface="Times New Roman" panose="02020603050405020304" pitchFamily="18" charset="0"/>
              </a:rPr>
              <a:t>     B1: </a:t>
            </a:r>
            <a:r>
              <a:rPr lang="vi-VN" sz="2200" dirty="0">
                <a:latin typeface="Times New Roman" panose="02020603050405020304" pitchFamily="18" charset="0"/>
                <a:cs typeface="Times New Roman" panose="02020603050405020304" pitchFamily="18" charset="0"/>
              </a:rPr>
              <a:t>1000</a:t>
            </a:r>
            <a:r>
              <a:rPr lang="en-US" sz="2200" dirty="0">
                <a:latin typeface="Times New Roman" panose="02020603050405020304" pitchFamily="18" charset="0"/>
                <a:cs typeface="Times New Roman" panose="02020603050405020304" pitchFamily="18" charset="0"/>
              </a:rPr>
              <a:t>m, </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B2: </a:t>
            </a:r>
            <a:r>
              <a:rPr lang="vi-VN" sz="2200" dirty="0">
                <a:latin typeface="Times New Roman" panose="02020603050405020304" pitchFamily="18" charset="0"/>
                <a:cs typeface="Times New Roman" panose="02020603050405020304" pitchFamily="18" charset="0"/>
              </a:rPr>
              <a:t>1100</a:t>
            </a:r>
            <a:r>
              <a:rPr lang="en-US" sz="2200" dirty="0">
                <a:latin typeface="Times New Roman" panose="02020603050405020304" pitchFamily="18" charset="0"/>
                <a:cs typeface="Times New Roman" panose="02020603050405020304" pitchFamily="18" charset="0"/>
              </a:rPr>
              <a:t>m, </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B3: </a:t>
            </a:r>
            <a:r>
              <a:rPr lang="vi-VN" sz="2200" dirty="0">
                <a:latin typeface="Times New Roman" panose="02020603050405020304" pitchFamily="18" charset="0"/>
                <a:cs typeface="Times New Roman" panose="02020603050405020304" pitchFamily="18" charset="0"/>
              </a:rPr>
              <a:t>9</a:t>
            </a:r>
            <a:r>
              <a:rPr lang="en-US" sz="2200" dirty="0">
                <a:latin typeface="Times New Roman" panose="02020603050405020304" pitchFamily="18" charset="0"/>
                <a:cs typeface="Times New Roman" panose="02020603050405020304" pitchFamily="18" charset="0"/>
              </a:rPr>
              <a:t>00m</a:t>
            </a:r>
            <a:r>
              <a:rPr lang="vi-VN" sz="2200" dirty="0">
                <a:latin typeface="Times New Roman" panose="02020603050405020304" pitchFamily="18" charset="0"/>
                <a:cs typeface="Times New Roman" panose="02020603050405020304" pitchFamily="18" charset="0"/>
              </a:rPr>
              <a:t>, </a:t>
            </a:r>
          </a:p>
          <a:p>
            <a:pPr fontAlgn="auto"/>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 950m</a:t>
            </a:r>
            <a:r>
              <a:rPr lang="en-US" sz="2200"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a:lnSpc>
                <a:spcPct val="125000"/>
              </a:lnSpc>
            </a:pP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sườn</a:t>
            </a:r>
            <a:r>
              <a:rPr lang="en-US" sz="2200" dirty="0">
                <a:latin typeface="Times New Roman" panose="02020603050405020304" pitchFamily="18" charset="0"/>
                <a:cs typeface="Times New Roman" panose="02020603050405020304" pitchFamily="18" charset="0"/>
              </a:rPr>
              <a:t> D1-A2 </a:t>
            </a:r>
            <a:r>
              <a:rPr lang="en-US" sz="2200" dirty="0" err="1">
                <a:latin typeface="Times New Roman" panose="02020603050405020304" pitchFamily="18" charset="0"/>
                <a:cs typeface="Times New Roman" panose="02020603050405020304" pitchFamily="18" charset="0"/>
              </a:rPr>
              <a:t>vì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sườn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sườn</a:t>
            </a:r>
            <a:r>
              <a:rPr lang="en-US" sz="2200" dirty="0">
                <a:latin typeface="Times New Roman" panose="02020603050405020304" pitchFamily="18" charset="0"/>
                <a:cs typeface="Times New Roman" panose="02020603050405020304" pitchFamily="18" charset="0"/>
              </a:rPr>
              <a:t> D2-A2, </a:t>
            </a:r>
            <a:r>
              <a:rPr lang="en-US" sz="2200" dirty="0" err="1">
                <a:latin typeface="Times New Roman" panose="02020603050405020304" pitchFamily="18" charset="0"/>
                <a:cs typeface="Times New Roman" panose="02020603050405020304" pitchFamily="18" charset="0"/>
              </a:rPr>
              <a:t>nên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dễ</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chuyển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Khoảng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chim</a:t>
            </a:r>
            <a:r>
              <a:rPr lang="en-US" sz="2200" dirty="0">
                <a:latin typeface="Times New Roman" panose="02020603050405020304" pitchFamily="18" charset="0"/>
                <a:cs typeface="Times New Roman" panose="02020603050405020304" pitchFamily="18" charset="0"/>
              </a:rPr>
              <a:t> bay</a:t>
            </a:r>
            <a:r>
              <a:rPr lang="vi-VN" sz="2200" dirty="0">
                <a:latin typeface="Times New Roman" panose="02020603050405020304" pitchFamily="18" charset="0"/>
                <a:cs typeface="Times New Roman" panose="02020603050405020304" pitchFamily="18" charset="0"/>
              </a:rPr>
              <a:t>:</a:t>
            </a:r>
          </a:p>
          <a:p>
            <a:pPr fontAlgn="auto"/>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a:t>
            </a:r>
            <a:r>
              <a:rPr lang="en-US" sz="2200" dirty="0">
                <a:latin typeface="Times New Roman" panose="02020603050405020304" pitchFamily="18" charset="0"/>
                <a:cs typeface="Times New Roman" panose="02020603050405020304" pitchFamily="18" charset="0"/>
              </a:rPr>
              <a:t>ừ A1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B1: 35m</a:t>
            </a:r>
          </a:p>
          <a:p>
            <a:pPr fontAlgn="auto"/>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 Từ A2 đến D1: 29m</a:t>
            </a:r>
          </a:p>
          <a:p>
            <a:r>
              <a:rPr lang="en-US" sz="2200" i="1" dirty="0">
                <a:latin typeface="Times New Roman" panose="02020603050405020304" pitchFamily="18" charset="0"/>
                <a:cs typeface="Times New Roman" panose="02020603050405020304" pitchFamily="18" charset="0"/>
              </a:rPr>
              <a:t>(</a:t>
            </a:r>
            <a:r>
              <a:rPr lang="en-US" sz="2200" i="1" dirty="0" err="1">
                <a:latin typeface="Times New Roman" panose="02020603050405020304" pitchFamily="18" charset="0"/>
                <a:cs typeface="Times New Roman" panose="02020603050405020304" pitchFamily="18" charset="0"/>
              </a:rPr>
              <a:t>Đo</a:t>
            </a:r>
            <a:r>
              <a:rPr lang="en-US" sz="2200" i="1" dirty="0">
                <a:latin typeface="Times New Roman" panose="02020603050405020304" pitchFamily="18" charset="0"/>
                <a:cs typeface="Times New Roman" panose="02020603050405020304" pitchFamily="18" charset="0"/>
              </a:rPr>
              <a:t> k/c </a:t>
            </a:r>
            <a:r>
              <a:rPr lang="en-US" sz="2200" i="1" dirty="0" err="1">
                <a:latin typeface="Times New Roman" panose="02020603050405020304" pitchFamily="18" charset="0"/>
                <a:cs typeface="Times New Roman" panose="02020603050405020304" pitchFamily="18" charset="0"/>
              </a:rPr>
              <a:t>trên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lược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đồ</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dựa</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vào</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tỉ</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lệ</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lược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đồ</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để</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tính</a:t>
            </a:r>
            <a:r>
              <a:rPr lang="en-US" sz="2200" i="1"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1501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6859B76-8DBC-4FAE-BF9F-90D64013CDFC}"/>
              </a:ext>
            </a:extLst>
          </p:cNvPr>
          <p:cNvSpPr txBox="1"/>
          <p:nvPr/>
        </p:nvSpPr>
        <p:spPr>
          <a:xfrm>
            <a:off x="900333" y="638631"/>
            <a:ext cx="5195668" cy="461665"/>
          </a:xfrm>
          <a:prstGeom prst="rect">
            <a:avLst/>
          </a:prstGeom>
          <a:noFill/>
        </p:spPr>
        <p:txBody>
          <a:bodyPr wrap="square" rtlCol="0">
            <a:spAutoFit/>
          </a:bodyPr>
          <a:lstStyle/>
          <a:p>
            <a:r>
              <a:rPr lang="nl-NL" sz="2400" b="1" dirty="0">
                <a:solidFill>
                  <a:schemeClr val="bg1">
                    <a:lumMod val="95000"/>
                  </a:schemeClr>
                </a:solidFill>
                <a:latin typeface="Times New Roman" panose="02020603050405020304" pitchFamily="18" charset="0"/>
                <a:cs typeface="Times New Roman" panose="02020603050405020304" pitchFamily="18" charset="0"/>
              </a:rPr>
              <a:t>2. Đọc lát cắt địa hình đơn giản </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7" name="Speech Bubble: Rectangle with Corners Rounded 6">
            <a:extLst>
              <a:ext uri="{FF2B5EF4-FFF2-40B4-BE49-F238E27FC236}">
                <a16:creationId xmlns:a16="http://schemas.microsoft.com/office/drawing/2014/main" id="{ECEB1101-F8EE-44B5-BEDA-C9AA14739856}"/>
              </a:ext>
            </a:extLst>
          </p:cNvPr>
          <p:cNvSpPr/>
          <p:nvPr/>
        </p:nvSpPr>
        <p:spPr>
          <a:xfrm>
            <a:off x="829995" y="1491174"/>
            <a:ext cx="8707900" cy="3038623"/>
          </a:xfrm>
          <a:prstGeom prst="wedgeRoundRectCallout">
            <a:avLst>
              <a:gd name="adj1" fmla="val -36966"/>
              <a:gd name="adj2" fmla="val 11139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HĐ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cá</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nhân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cặp</a:t>
            </a:r>
            <a:endParaRPr lang="en-US" sz="2400" b="1" dirty="0">
              <a:solidFill>
                <a:schemeClr val="tx1">
                  <a:lumMod val="95000"/>
                  <a:lumOff val="5000"/>
                </a:schemeClr>
              </a:solidFill>
              <a:latin typeface="Times New Roman" panose="02020603050405020304" pitchFamily="18" charset="0"/>
              <a:cs typeface="Times New Roman" panose="02020603050405020304" pitchFamily="18" charset="0"/>
            </a:endParaRPr>
          </a:p>
          <a:p>
            <a:pPr>
              <a:lnSpc>
                <a:spcPct val="125000"/>
              </a:lnSpc>
            </a:pPr>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kênh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sgk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vi-VN" sz="2400" dirty="0">
                <a:latin typeface="Times New Roman" panose="02020603050405020304" pitchFamily="18" charset="0"/>
                <a:cs typeface="Times New Roman" panose="02020603050405020304" pitchFamily="18" charset="0"/>
              </a:rPr>
              <a:t> 2</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sgk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139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1. Thế nào là lát cắt địa hình?</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2. Nêu cách đọc lát cắt địa hình?</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3. Cho biết lát cắt lần lượt đi qua các dạng địa hình nào?</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4. Xác định độ cao của đỉnh Ngọc Linh.</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29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7"/>
                                        </p:tgtEl>
                                        <p:attrNameLst>
                                          <p:attrName>ppt_w</p:attrName>
                                        </p:attrNameLst>
                                      </p:cBhvr>
                                      <p:tavLst>
                                        <p:tav tm="0">
                                          <p:val>
                                            <p:strVal val="ppt_w"/>
                                          </p:val>
                                        </p:tav>
                                        <p:tav tm="100000">
                                          <p:val>
                                            <p:fltVal val="0"/>
                                          </p:val>
                                        </p:tav>
                                      </p:tavLst>
                                    </p:anim>
                                    <p:anim calcmode="lin" valueType="num">
                                      <p:cBhvr>
                                        <p:cTn id="19" dur="500"/>
                                        <p:tgtEl>
                                          <p:spTgt spid="7"/>
                                        </p:tgtEl>
                                        <p:attrNameLst>
                                          <p:attrName>ppt_h</p:attrName>
                                        </p:attrNameLst>
                                      </p:cBhvr>
                                      <p:tavLst>
                                        <p:tav tm="0">
                                          <p:val>
                                            <p:strVal val="ppt_h"/>
                                          </p:val>
                                        </p:tav>
                                        <p:tav tm="100000">
                                          <p:val>
                                            <p:fltVal val="0"/>
                                          </p:val>
                                        </p:tav>
                                      </p:tavLst>
                                    </p:anim>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ACBDA0-19A0-40BF-90D8-A9365CD13394}"/>
              </a:ext>
            </a:extLst>
          </p:cNvPr>
          <p:cNvSpPr txBox="1"/>
          <p:nvPr/>
        </p:nvSpPr>
        <p:spPr>
          <a:xfrm>
            <a:off x="956603" y="788881"/>
            <a:ext cx="10325686" cy="972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vi-VN" sz="2400" b="1" i="1" dirty="0">
                <a:solidFill>
                  <a:schemeClr val="bg1">
                    <a:lumMod val="95000"/>
                  </a:schemeClr>
                </a:solidFill>
                <a:latin typeface="Times New Roman" panose="02020603050405020304" pitchFamily="18" charset="0"/>
                <a:cs typeface="Times New Roman" panose="02020603050405020304" pitchFamily="18" charset="0"/>
              </a:rPr>
              <a:t>Lát cắt địa hình </a:t>
            </a:r>
            <a:r>
              <a:rPr lang="vi-VN" sz="2400" dirty="0">
                <a:solidFill>
                  <a:schemeClr val="bg1">
                    <a:lumMod val="95000"/>
                  </a:schemeClr>
                </a:solidFill>
                <a:latin typeface="Times New Roman" panose="02020603050405020304" pitchFamily="18" charset="0"/>
                <a:cs typeface="Times New Roman" panose="02020603050405020304" pitchFamily="18" charset="0"/>
              </a:rPr>
              <a:t>là hình vẽ biểu hiện được đầy đủ hình dáng và độ cao của các loại địa hình dọc theo một đường (tuyến) cắt nhất định.</a:t>
            </a:r>
          </a:p>
        </p:txBody>
      </p:sp>
      <p:sp>
        <p:nvSpPr>
          <p:cNvPr id="5" name="TextBox 4">
            <a:extLst>
              <a:ext uri="{FF2B5EF4-FFF2-40B4-BE49-F238E27FC236}">
                <a16:creationId xmlns:a16="http://schemas.microsoft.com/office/drawing/2014/main" id="{E9D0EF77-D77D-46FC-AE18-0141CECC6866}"/>
              </a:ext>
            </a:extLst>
          </p:cNvPr>
          <p:cNvSpPr txBox="1"/>
          <p:nvPr/>
        </p:nvSpPr>
        <p:spPr>
          <a:xfrm>
            <a:off x="956603" y="1761263"/>
            <a:ext cx="10325686" cy="3803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Cách</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vi-VN" sz="2400" b="1" i="1" dirty="0">
                <a:solidFill>
                  <a:schemeClr val="bg1">
                    <a:lumMod val="95000"/>
                  </a:schemeClr>
                </a:solidFill>
                <a:latin typeface="Times New Roman" panose="02020603050405020304" pitchFamily="18" charset="0"/>
                <a:cs typeface="Times New Roman" panose="02020603050405020304" pitchFamily="18" charset="0"/>
              </a:rPr>
              <a:t>đọc lát cắt địa hình</a:t>
            </a:r>
            <a:r>
              <a:rPr lang="en-US" sz="2400" b="1" i="1" dirty="0">
                <a:solidFill>
                  <a:schemeClr val="bg1">
                    <a:lumMod val="95000"/>
                  </a:schemeClr>
                </a:solidFill>
                <a:latin typeface="Times New Roman" panose="02020603050405020304" pitchFamily="18" charset="0"/>
                <a:cs typeface="Times New Roman" panose="02020603050405020304" pitchFamily="18" charset="0"/>
              </a:rPr>
              <a:t>:</a:t>
            </a:r>
          </a:p>
          <a:p>
            <a:pPr fontAlgn="base">
              <a:lnSpc>
                <a:spcPct val="125000"/>
              </a:lnSpc>
            </a:pPr>
            <a:r>
              <a:rPr lang="en-US" sz="32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Khi đọc lát cắt, trước tiên ta phải xác định được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bắt đầu và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cuối của lát cắt.</a:t>
            </a:r>
          </a:p>
          <a:p>
            <a:pPr fontAlgn="base">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Từ hai điểm mốc này, ta có thể biết được lát cắt có hướng như thế nào, đi qua những điểm độ cao, dạng địa hình đặc biệt nào, độ dốc của địa hình biến đổi ra sao,...</a:t>
            </a:r>
          </a:p>
          <a:p>
            <a:pPr fontAlgn="base">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Từ đó, ta có thể mô tả sự thay đ</a:t>
            </a:r>
            <a:r>
              <a:rPr lang="en-US" sz="2400" dirty="0">
                <a:solidFill>
                  <a:schemeClr val="bg1">
                    <a:lumMod val="95000"/>
                  </a:schemeClr>
                </a:solidFill>
                <a:latin typeface="Times New Roman" panose="02020603050405020304" pitchFamily="18" charset="0"/>
                <a:cs typeface="Times New Roman" panose="02020603050405020304" pitchFamily="18" charset="0"/>
              </a:rPr>
              <a:t>ổ</a:t>
            </a:r>
            <a:r>
              <a:rPr lang="vi-VN" sz="2400" dirty="0">
                <a:solidFill>
                  <a:schemeClr val="bg1">
                    <a:lumMod val="95000"/>
                  </a:schemeClr>
                </a:solidFill>
                <a:latin typeface="Times New Roman" panose="02020603050405020304" pitchFamily="18" charset="0"/>
                <a:cs typeface="Times New Roman" panose="02020603050405020304" pitchFamily="18" charset="0"/>
              </a:rPr>
              <a:t>i của địa hình từ điểm đầu đến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cuối lát cắt.</a:t>
            </a:r>
          </a:p>
          <a:p>
            <a:pPr>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Dựa vào tỉ lệ lát cắt, có th</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 t</a:t>
            </a:r>
            <a:r>
              <a:rPr lang="en-US" sz="2400" dirty="0">
                <a:solidFill>
                  <a:schemeClr val="bg1">
                    <a:lumMod val="95000"/>
                  </a:schemeClr>
                </a:solidFill>
                <a:latin typeface="Times New Roman" panose="02020603050405020304" pitchFamily="18" charset="0"/>
                <a:cs typeface="Times New Roman" panose="02020603050405020304" pitchFamily="18" charset="0"/>
              </a:rPr>
              <a:t>í</a:t>
            </a:r>
            <a:r>
              <a:rPr lang="vi-VN" sz="2400" dirty="0">
                <a:solidFill>
                  <a:schemeClr val="bg1">
                    <a:lumMod val="95000"/>
                  </a:schemeClr>
                </a:solidFill>
                <a:latin typeface="Times New Roman" panose="02020603050405020304" pitchFamily="18" charset="0"/>
                <a:cs typeface="Times New Roman" panose="02020603050405020304" pitchFamily="18" charset="0"/>
              </a:rPr>
              <a:t>nh được khoảng cách giữa các địa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a:t>
            </a:r>
            <a:r>
              <a:rPr lang="vi-VN" dirty="0">
                <a:solidFill>
                  <a:schemeClr val="bg1">
                    <a:lumMod val="95000"/>
                  </a:schemeClr>
                </a:solidFill>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59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0AF6C9-9DA8-485F-925A-7FC2AF50FF35}"/>
              </a:ext>
            </a:extLst>
          </p:cNvPr>
          <p:cNvPicPr/>
          <p:nvPr/>
        </p:nvPicPr>
        <p:blipFill>
          <a:blip r:embed="rId2"/>
          <a:stretch>
            <a:fillRect/>
          </a:stretch>
        </p:blipFill>
        <p:spPr>
          <a:xfrm>
            <a:off x="5740789" y="562708"/>
            <a:ext cx="6287087" cy="4318781"/>
          </a:xfrm>
          <a:prstGeom prst="rect">
            <a:avLst/>
          </a:prstGeom>
        </p:spPr>
      </p:pic>
      <p:sp>
        <p:nvSpPr>
          <p:cNvPr id="5" name="Scroll: Horizontal 4">
            <a:extLst>
              <a:ext uri="{FF2B5EF4-FFF2-40B4-BE49-F238E27FC236}">
                <a16:creationId xmlns:a16="http://schemas.microsoft.com/office/drawing/2014/main" id="{7ED3AD31-6534-4047-AEFE-E9D123D88B95}"/>
              </a:ext>
            </a:extLst>
          </p:cNvPr>
          <p:cNvSpPr/>
          <p:nvPr/>
        </p:nvSpPr>
        <p:spPr>
          <a:xfrm>
            <a:off x="0" y="1097280"/>
            <a:ext cx="5514535" cy="448759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5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qua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Ngọc</a:t>
            </a:r>
            <a:r>
              <a:rPr lang="en-US" sz="2400" dirty="0">
                <a:latin typeface="Times New Roman" panose="02020603050405020304" pitchFamily="18" charset="0"/>
                <a:cs typeface="Times New Roman" panose="02020603050405020304" pitchFamily="18" charset="0"/>
              </a:rPr>
              <a:t> Linh -&gt; CN </a:t>
            </a:r>
            <a:r>
              <a:rPr lang="en-US" sz="2400" dirty="0" err="1">
                <a:latin typeface="Times New Roman" panose="02020603050405020304" pitchFamily="18" charset="0"/>
                <a:cs typeface="Times New Roman" panose="02020603050405020304" pitchFamily="18" charset="0"/>
              </a:rPr>
              <a:t>Plâyku</a:t>
            </a:r>
            <a:r>
              <a:rPr lang="en-US" sz="2400" dirty="0">
                <a:latin typeface="Times New Roman" panose="02020603050405020304" pitchFamily="18" charset="0"/>
                <a:cs typeface="Times New Roman" panose="02020603050405020304" pitchFamily="18" charset="0"/>
              </a:rPr>
              <a:t> </a:t>
            </a:r>
          </a:p>
          <a:p>
            <a:pPr>
              <a:lnSpc>
                <a:spcPct val="125000"/>
              </a:lnSpc>
            </a:pPr>
            <a:r>
              <a:rPr lang="en-US" sz="2400" dirty="0">
                <a:latin typeface="Times New Roman" panose="02020603050405020304" pitchFamily="18" charset="0"/>
                <a:cs typeface="Times New Roman" panose="02020603050405020304" pitchFamily="18" charset="0"/>
              </a:rPr>
              <a:t>-&gt;  CN </a:t>
            </a:r>
            <a:r>
              <a:rPr lang="en-US" sz="2400" dirty="0" err="1">
                <a:latin typeface="Times New Roman" panose="02020603050405020304" pitchFamily="18" charset="0"/>
                <a:cs typeface="Times New Roman" panose="02020603050405020304" pitchFamily="18" charset="0"/>
              </a:rPr>
              <a:t>Buôn</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Thuột</a:t>
            </a:r>
            <a:r>
              <a:rPr lang="en-US" sz="2400" dirty="0">
                <a:latin typeface="Times New Roman" panose="02020603050405020304" pitchFamily="18" charset="0"/>
                <a:cs typeface="Times New Roman" panose="02020603050405020304" pitchFamily="18" charset="0"/>
              </a:rPr>
              <a:t> -&gt;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núi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cao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nguyên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bằng</a:t>
            </a:r>
            <a:r>
              <a:rPr lang="en-US" sz="2400" i="1"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đỉnh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Ngọc</a:t>
            </a:r>
            <a:r>
              <a:rPr lang="en-US" sz="2400" dirty="0">
                <a:latin typeface="Times New Roman" panose="02020603050405020304" pitchFamily="18" charset="0"/>
                <a:cs typeface="Times New Roman" panose="02020603050405020304" pitchFamily="18" charset="0"/>
              </a:rPr>
              <a:t> Linh: 2600m</a:t>
            </a:r>
            <a:r>
              <a:rPr lang="vi-VN" sz="2400" dirty="0">
                <a:latin typeface="Times New Roman" panose="02020603050405020304" pitchFamily="18" charset="0"/>
                <a:cs typeface="Times New Roman" panose="02020603050405020304" pitchFamily="18" charset="0"/>
              </a:rPr>
              <a:t>.</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99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TotalTime>
  <Words>1090</Words>
  <Application>Microsoft Office PowerPoint</Application>
  <PresentationFormat>Widescreen</PresentationFormat>
  <Paragraphs>78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cp:lastModifiedBy>
  <cp:revision>168</cp:revision>
  <dcterms:created xsi:type="dcterms:W3CDTF">2021-07-19T07:56:00Z</dcterms:created>
  <dcterms:modified xsi:type="dcterms:W3CDTF">2024-02-17T03:23:23Z</dcterms:modified>
</cp:coreProperties>
</file>