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audio2.wav" ContentType="audio/wav"/>
  <Override PartName="/ppt/media/audio3.wav" ContentType="audio/wav"/>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79" r:id="rId3"/>
    <p:sldId id="1286" r:id="rId4"/>
    <p:sldId id="275" r:id="rId5"/>
    <p:sldId id="257" r:id="rId6"/>
    <p:sldId id="1300" r:id="rId7"/>
    <p:sldId id="1301" r:id="rId8"/>
    <p:sldId id="1302" r:id="rId9"/>
    <p:sldId id="1297" r:id="rId10"/>
    <p:sldId id="1303" r:id="rId11"/>
    <p:sldId id="1304" r:id="rId12"/>
    <p:sldId id="263" r:id="rId13"/>
    <p:sldId id="1305" r:id="rId14"/>
    <p:sldId id="1307" r:id="rId15"/>
    <p:sldId id="264" r:id="rId16"/>
    <p:sldId id="292" r:id="rId17"/>
    <p:sldId id="293" r:id="rId18"/>
    <p:sldId id="309" r:id="rId19"/>
    <p:sldId id="294" r:id="rId20"/>
    <p:sldId id="304" r:id="rId21"/>
    <p:sldId id="296" r:id="rId22"/>
    <p:sldId id="297" r:id="rId23"/>
    <p:sldId id="319" r:id="rId24"/>
    <p:sldId id="299" r:id="rId25"/>
    <p:sldId id="625" r:id="rId26"/>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28BB"/>
    <a:srgbClr val="1C11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852B7B-34B2-4118-8875-D5CD0C2E48F4}"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61CF8A-28E2-4785-8151-098E1A36ED42}" type="slidenum">
              <a:rPr lang="en-US" smtClean="0"/>
              <a:t>‹#›</a:t>
            </a:fld>
            <a:endParaRPr lang="en-US"/>
          </a:p>
        </p:txBody>
      </p:sp>
    </p:spTree>
    <p:extLst>
      <p:ext uri="{BB962C8B-B14F-4D97-AF65-F5344CB8AC3E}">
        <p14:creationId xmlns:p14="http://schemas.microsoft.com/office/powerpoint/2010/main" val="1763531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a:t>
            </a:fld>
            <a:endParaRPr lang="en-US"/>
          </a:p>
        </p:txBody>
      </p:sp>
    </p:spTree>
    <p:extLst>
      <p:ext uri="{BB962C8B-B14F-4D97-AF65-F5344CB8AC3E}">
        <p14:creationId xmlns:p14="http://schemas.microsoft.com/office/powerpoint/2010/main" val="1337970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10</a:t>
            </a:fld>
            <a:endParaRPr lang="en-US"/>
          </a:p>
        </p:txBody>
      </p:sp>
    </p:spTree>
    <p:extLst>
      <p:ext uri="{BB962C8B-B14F-4D97-AF65-F5344CB8AC3E}">
        <p14:creationId xmlns:p14="http://schemas.microsoft.com/office/powerpoint/2010/main" val="22496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11</a:t>
            </a:fld>
            <a:endParaRPr lang="en-US"/>
          </a:p>
        </p:txBody>
      </p:sp>
    </p:spTree>
    <p:extLst>
      <p:ext uri="{BB962C8B-B14F-4D97-AF65-F5344CB8AC3E}">
        <p14:creationId xmlns:p14="http://schemas.microsoft.com/office/powerpoint/2010/main" val="1681472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13</a:t>
            </a:fld>
            <a:endParaRPr lang="en-US"/>
          </a:p>
        </p:txBody>
      </p:sp>
    </p:spTree>
    <p:extLst>
      <p:ext uri="{BB962C8B-B14F-4D97-AF65-F5344CB8AC3E}">
        <p14:creationId xmlns:p14="http://schemas.microsoft.com/office/powerpoint/2010/main" val="3443391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14</a:t>
            </a:fld>
            <a:endParaRPr lang="en-US"/>
          </a:p>
        </p:txBody>
      </p:sp>
    </p:spTree>
    <p:extLst>
      <p:ext uri="{BB962C8B-B14F-4D97-AF65-F5344CB8AC3E}">
        <p14:creationId xmlns:p14="http://schemas.microsoft.com/office/powerpoint/2010/main" val="3744155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2476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xmlns="" id="{21EC078A-B771-456D-BBA2-BDD50ABC4E6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xmlns="" id="{A9DD8023-B7E8-41EF-B5DB-464AA301899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04" name="Slide Number Placeholder 3">
            <a:extLst>
              <a:ext uri="{FF2B5EF4-FFF2-40B4-BE49-F238E27FC236}">
                <a16:creationId xmlns:a16="http://schemas.microsoft.com/office/drawing/2014/main" xmlns="" id="{F2855F93-94AE-4CA5-B21C-60877A4B3A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defRPr>
            </a:lvl1pPr>
            <a:lvl2pPr marL="742950" indent="-285750">
              <a:defRPr sz="2400" b="1">
                <a:solidFill>
                  <a:schemeClr val="tx1"/>
                </a:solidFill>
                <a:latin typeface="Arial" panose="020B0604020202020204" pitchFamily="34" charset="0"/>
              </a:defRPr>
            </a:lvl2pPr>
            <a:lvl3pPr marL="1143000" indent="-228600">
              <a:defRPr sz="2400" b="1">
                <a:solidFill>
                  <a:schemeClr val="tx1"/>
                </a:solidFill>
                <a:latin typeface="Arial" panose="020B0604020202020204" pitchFamily="34" charset="0"/>
              </a:defRPr>
            </a:lvl3pPr>
            <a:lvl4pPr marL="1600200" indent="-228600">
              <a:defRPr sz="2400" b="1">
                <a:solidFill>
                  <a:schemeClr val="tx1"/>
                </a:solidFill>
                <a:latin typeface="Arial" panose="020B0604020202020204" pitchFamily="34" charset="0"/>
              </a:defRPr>
            </a:lvl4pPr>
            <a:lvl5pPr marL="2057400" indent="-22860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fld id="{760379E5-0F5A-4744-A802-0DF17AC8E5BA}" type="slidenum">
              <a:rPr lang="en-US" altLang="en-US" sz="1200" smtClean="0"/>
              <a:pPr/>
              <a:t>2</a:t>
            </a:fld>
            <a:endParaRPr lang="en-US" altLang="en-US" sz="1200"/>
          </a:p>
        </p:txBody>
      </p:sp>
    </p:spTree>
    <p:extLst>
      <p:ext uri="{BB962C8B-B14F-4D97-AF65-F5344CB8AC3E}">
        <p14:creationId xmlns:p14="http://schemas.microsoft.com/office/powerpoint/2010/main" val="1303336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3</a:t>
            </a:fld>
            <a:endParaRPr lang="en-US"/>
          </a:p>
        </p:txBody>
      </p:sp>
    </p:spTree>
    <p:extLst>
      <p:ext uri="{BB962C8B-B14F-4D97-AF65-F5344CB8AC3E}">
        <p14:creationId xmlns:p14="http://schemas.microsoft.com/office/powerpoint/2010/main" val="1631572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57345"/>
          <p:cNvSpPr>
            <a:spLocks noGrp="1" noRot="1" noChangeAspect="1" noTextEdit="1"/>
          </p:cNvSpPr>
          <p:nvPr>
            <p:ph type="sldImg"/>
          </p:nvPr>
        </p:nvSpPr>
        <p:spPr>
          <a:ln/>
        </p:spPr>
      </p:sp>
      <p:sp>
        <p:nvSpPr>
          <p:cNvPr id="57347" name="文本占位符 57346"/>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a:t>
            </a:fld>
            <a:endParaRPr lang="zh-CN" sz="1200" dirty="0"/>
          </a:p>
        </p:txBody>
      </p:sp>
    </p:spTree>
    <p:extLst>
      <p:ext uri="{BB962C8B-B14F-4D97-AF65-F5344CB8AC3E}">
        <p14:creationId xmlns:p14="http://schemas.microsoft.com/office/powerpoint/2010/main" val="2759880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5</a:t>
            </a:fld>
            <a:endParaRPr lang="en-US"/>
          </a:p>
        </p:txBody>
      </p:sp>
    </p:spTree>
    <p:extLst>
      <p:ext uri="{BB962C8B-B14F-4D97-AF65-F5344CB8AC3E}">
        <p14:creationId xmlns:p14="http://schemas.microsoft.com/office/powerpoint/2010/main" val="2698353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6</a:t>
            </a:fld>
            <a:endParaRPr lang="en-US"/>
          </a:p>
        </p:txBody>
      </p:sp>
    </p:spTree>
    <p:extLst>
      <p:ext uri="{BB962C8B-B14F-4D97-AF65-F5344CB8AC3E}">
        <p14:creationId xmlns:p14="http://schemas.microsoft.com/office/powerpoint/2010/main" val="2679032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7</a:t>
            </a:fld>
            <a:endParaRPr lang="en-US"/>
          </a:p>
        </p:txBody>
      </p:sp>
    </p:spTree>
    <p:extLst>
      <p:ext uri="{BB962C8B-B14F-4D97-AF65-F5344CB8AC3E}">
        <p14:creationId xmlns:p14="http://schemas.microsoft.com/office/powerpoint/2010/main" val="995886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8</a:t>
            </a:fld>
            <a:endParaRPr lang="en-US"/>
          </a:p>
        </p:txBody>
      </p:sp>
    </p:spTree>
    <p:extLst>
      <p:ext uri="{BB962C8B-B14F-4D97-AF65-F5344CB8AC3E}">
        <p14:creationId xmlns:p14="http://schemas.microsoft.com/office/powerpoint/2010/main" val="828905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9</a:t>
            </a:fld>
            <a:endParaRPr lang="en-US"/>
          </a:p>
        </p:txBody>
      </p:sp>
    </p:spTree>
    <p:extLst>
      <p:ext uri="{BB962C8B-B14F-4D97-AF65-F5344CB8AC3E}">
        <p14:creationId xmlns:p14="http://schemas.microsoft.com/office/powerpoint/2010/main" val="3829817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80194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2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59561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2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706583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2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465977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2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207525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2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090756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2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298476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893521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2424644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4575441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646702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2599442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1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760858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4571812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1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524623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1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7579033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1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9323523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1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5083250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8217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8522088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9450954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660003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4209203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3947194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1449491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5076920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0314280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287598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9F2BBAE-A0A5-4301-BF39-5B44D512221A}"/>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5541028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9F2BBAE-A0A5-4301-BF39-5B44D512221A}"/>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8339136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EC0EE5-6A38-4C9A-8782-153599207A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7B1311C-4BCA-485B-A5FA-4F57957FA4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A8FA37B-A4E7-4F3E-ACA3-DC2332FB15CE}"/>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E3F34388-F4F7-42F9-8F0E-DB30C12B7B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CCDD6EB-8013-4D77-AA66-3C9743F29387}"/>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6287893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D90218-487F-4AA6-AB0C-CD352E8C54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114C484-F236-45A2-8888-54AA9A97A7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B328E16-8A89-45F3-B2CB-E85D2EA01F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D24AC11-0EAC-4FCE-9DAA-4C333CB461B2}"/>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6" name="Footer Placeholder 5">
            <a:extLst>
              <a:ext uri="{FF2B5EF4-FFF2-40B4-BE49-F238E27FC236}">
                <a16:creationId xmlns:a16="http://schemas.microsoft.com/office/drawing/2014/main" xmlns="" id="{A37CFDE6-0926-445A-99FD-0003D565FD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6375CD8-CC0B-47BD-A497-CB1B47FB62BA}"/>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2556431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5EBA92-1B6F-47D2-86F5-66AA2FA53D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34F17EC-6D85-4596-9E00-C596F9D17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234067D-47BC-48CE-87C2-18ABADDC1E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978A983-6472-4996-BD92-3A07446648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9B42AA2-26E9-4901-A134-A297812797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F659A4A9-352E-45B4-9A76-0228D72FB6CB}"/>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8" name="Footer Placeholder 7">
            <a:extLst>
              <a:ext uri="{FF2B5EF4-FFF2-40B4-BE49-F238E27FC236}">
                <a16:creationId xmlns:a16="http://schemas.microsoft.com/office/drawing/2014/main" xmlns="" id="{CAEDAC4C-F79A-4DAB-966A-A2D145C27A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7A337198-B4B5-4BA5-8855-514A21916066}"/>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591808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7814077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7D9B4B-5B6A-49CC-B306-7BD24E5DB6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480C360-0B23-426A-8A46-E05D4BF1858E}"/>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4" name="Footer Placeholder 3">
            <a:extLst>
              <a:ext uri="{FF2B5EF4-FFF2-40B4-BE49-F238E27FC236}">
                <a16:creationId xmlns:a16="http://schemas.microsoft.com/office/drawing/2014/main" xmlns="" id="{A2EF6148-F941-4EDC-AFE5-36B30C78B8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EA0AA77-7B38-41B9-883F-3808D98F02FA}"/>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2543647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4B4939A-4CB7-46E1-8C30-FCBDC52C27FF}"/>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3" name="Footer Placeholder 2">
            <a:extLst>
              <a:ext uri="{FF2B5EF4-FFF2-40B4-BE49-F238E27FC236}">
                <a16:creationId xmlns:a16="http://schemas.microsoft.com/office/drawing/2014/main" xmlns=""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4346652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4B4939A-4CB7-46E1-8C30-FCBDC52C27FF}"/>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3" name="Footer Placeholder 2">
            <a:extLst>
              <a:ext uri="{FF2B5EF4-FFF2-40B4-BE49-F238E27FC236}">
                <a16:creationId xmlns:a16="http://schemas.microsoft.com/office/drawing/2014/main" xmlns=""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607764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4B4939A-4CB7-46E1-8C30-FCBDC52C27FF}"/>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3" name="Footer Placeholder 2">
            <a:extLst>
              <a:ext uri="{FF2B5EF4-FFF2-40B4-BE49-F238E27FC236}">
                <a16:creationId xmlns:a16="http://schemas.microsoft.com/office/drawing/2014/main" xmlns=""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4470296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4B4939A-4CB7-46E1-8C30-FCBDC52C27FF}"/>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3" name="Footer Placeholder 2">
            <a:extLst>
              <a:ext uri="{FF2B5EF4-FFF2-40B4-BE49-F238E27FC236}">
                <a16:creationId xmlns:a16="http://schemas.microsoft.com/office/drawing/2014/main" xmlns=""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7349476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4B4939A-4CB7-46E1-8C30-FCBDC52C27FF}"/>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3" name="Footer Placeholder 2">
            <a:extLst>
              <a:ext uri="{FF2B5EF4-FFF2-40B4-BE49-F238E27FC236}">
                <a16:creationId xmlns:a16="http://schemas.microsoft.com/office/drawing/2014/main" xmlns=""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0571984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59528B-8E57-4CA5-8365-92BCB5725F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942AB05D-89E8-4081-A1E4-316BC928CA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A3AF7A8-8969-47B1-B145-95B4E8ED80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6410A16-5B70-49EA-956C-6C1286968D81}"/>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6" name="Footer Placeholder 5">
            <a:extLst>
              <a:ext uri="{FF2B5EF4-FFF2-40B4-BE49-F238E27FC236}">
                <a16:creationId xmlns:a16="http://schemas.microsoft.com/office/drawing/2014/main" xmlns="" id="{B218DE60-C80B-4C48-9178-D4B0834AC8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8368AF8-FDD4-4B21-ADAB-D7D5E309C3C6}"/>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5476804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054180-18F2-4F34-A3FC-AEFDF7C9A9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6410162-7496-44D0-BF70-2851212B81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D34AE83E-8C43-4AB8-960C-961C9612C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42138D7-D4A0-4F93-B300-3E2263B80248}"/>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6" name="Footer Placeholder 5">
            <a:extLst>
              <a:ext uri="{FF2B5EF4-FFF2-40B4-BE49-F238E27FC236}">
                <a16:creationId xmlns:a16="http://schemas.microsoft.com/office/drawing/2014/main" xmlns="" id="{FA65148B-5AE9-4CA6-8FBC-4184827F1F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B73F3A3-5FF3-4518-BE8D-0F1A71B9E9F1}"/>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6370690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370DC1-596F-4B28-9241-273BD659F6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C3F4F7A-5493-403B-B044-9A53001953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510DDED-C05D-47AA-A272-2758E6162C2C}"/>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104B48F7-2F56-4AC5-99BD-38FA73387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9575223-7A7A-43DD-B171-269C7E87FEAA}"/>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3003498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63F72F8-ED8D-4531-BB35-78507F5383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FEFD618-1F98-4419-B706-ED6A4A19D8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AAB8F42-75D9-4605-AE55-B8E8818F1D61}"/>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1958E2AE-9EEC-480A-A9E1-55FAA4DA1F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6F0AEDA-680C-4DA3-B7FF-757CAE8CA166}"/>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852540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619855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99534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2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282364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2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884955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2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2D559B7-EAB5-4594-A268-B76FACD848A3}"/>
              </a:ext>
            </a:extLst>
          </p:cNvPr>
          <p:cNvSpPr>
            <a:spLocks noGrp="1"/>
          </p:cNvSpPr>
          <p:nvPr>
            <p:ph type="dt" sz="half" idx="10"/>
          </p:nvPr>
        </p:nvSpPr>
        <p:spPr/>
        <p:txBody>
          <a:body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7720072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94F66F9-C659-4502-9482-4B8A55A6DB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E39A1648-7158-4D6E-A53A-32C00F90BD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F9951FB-E3EE-4DCB-AF65-BA0DCE198F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DF02E-2989-4500-BEC6-028E9283B66F}" type="datetimeFigureOut">
              <a:rPr lang="en-US" smtClean="0"/>
              <a:t>2/21/2024</a:t>
            </a:fld>
            <a:endParaRPr lang="en-US"/>
          </a:p>
        </p:txBody>
      </p:sp>
      <p:sp>
        <p:nvSpPr>
          <p:cNvPr id="5" name="Footer Placeholder 4">
            <a:extLst>
              <a:ext uri="{FF2B5EF4-FFF2-40B4-BE49-F238E27FC236}">
                <a16:creationId xmlns:a16="http://schemas.microsoft.com/office/drawing/2014/main" xmlns="" id="{A1B4AF8C-C96A-4781-89A0-793C148908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0B676426-973E-4D93-AAA0-DFB7F37E58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6637D0-8FB2-471E-A45F-2D580B0C06B5}" type="slidenum">
              <a:rPr lang="en-US" smtClean="0"/>
              <a:t>‹#›</a:t>
            </a:fld>
            <a:endParaRPr lang="en-US"/>
          </a:p>
        </p:txBody>
      </p:sp>
    </p:spTree>
    <p:extLst>
      <p:ext uri="{BB962C8B-B14F-4D97-AF65-F5344CB8AC3E}">
        <p14:creationId xmlns:p14="http://schemas.microsoft.com/office/powerpoint/2010/main" val="2938181553"/>
      </p:ext>
    </p:extLst>
  </p:cSld>
  <p:clrMap bg1="lt1" tx1="dk1" bg2="lt2" tx2="dk2" accent1="accent1" accent2="accent2" accent3="accent3" accent4="accent4" accent5="accent5" accent6="accent6" hlink="hlink" folHlink="folHlink"/>
  <p:sldLayoutIdLst>
    <p:sldLayoutId id="2147483649" r:id="rId1"/>
    <p:sldLayoutId id="2147483697" r:id="rId2"/>
    <p:sldLayoutId id="2147483695" r:id="rId3"/>
    <p:sldLayoutId id="2147483689" r:id="rId4"/>
    <p:sldLayoutId id="2147483694" r:id="rId5"/>
    <p:sldLayoutId id="2147483693" r:id="rId6"/>
    <p:sldLayoutId id="2147483692" r:id="rId7"/>
    <p:sldLayoutId id="2147483691" r:id="rId8"/>
    <p:sldLayoutId id="2147483690" r:id="rId9"/>
    <p:sldLayoutId id="2147483688" r:id="rId10"/>
    <p:sldLayoutId id="2147483687" r:id="rId11"/>
    <p:sldLayoutId id="2147483686" r:id="rId12"/>
    <p:sldLayoutId id="2147483681" r:id="rId13"/>
    <p:sldLayoutId id="2147483680" r:id="rId14"/>
    <p:sldLayoutId id="2147483679" r:id="rId15"/>
    <p:sldLayoutId id="2147483678" r:id="rId16"/>
    <p:sldLayoutId id="2147483677" r:id="rId17"/>
    <p:sldLayoutId id="2147483676" r:id="rId18"/>
    <p:sldLayoutId id="2147483675" r:id="rId19"/>
    <p:sldLayoutId id="2147483674" r:id="rId20"/>
    <p:sldLayoutId id="2147483673" r:id="rId21"/>
    <p:sldLayoutId id="2147483672" r:id="rId22"/>
    <p:sldLayoutId id="2147483671" r:id="rId23"/>
    <p:sldLayoutId id="2147483670" r:id="rId24"/>
    <p:sldLayoutId id="2147483669" r:id="rId25"/>
    <p:sldLayoutId id="2147483668" r:id="rId26"/>
    <p:sldLayoutId id="2147483667" r:id="rId27"/>
    <p:sldLayoutId id="2147483666" r:id="rId28"/>
    <p:sldLayoutId id="2147483665" r:id="rId29"/>
    <p:sldLayoutId id="2147483664" r:id="rId30"/>
    <p:sldLayoutId id="2147483663" r:id="rId31"/>
    <p:sldLayoutId id="2147483662" r:id="rId32"/>
    <p:sldLayoutId id="2147483661" r:id="rId33"/>
    <p:sldLayoutId id="2147483660" r:id="rId34"/>
    <p:sldLayoutId id="2147483650" r:id="rId35"/>
    <p:sldLayoutId id="2147483696" r:id="rId36"/>
    <p:sldLayoutId id="2147483651" r:id="rId37"/>
    <p:sldLayoutId id="2147483652" r:id="rId38"/>
    <p:sldLayoutId id="2147483653" r:id="rId39"/>
    <p:sldLayoutId id="2147483654" r:id="rId40"/>
    <p:sldLayoutId id="2147483655" r:id="rId41"/>
    <p:sldLayoutId id="2147483685" r:id="rId42"/>
    <p:sldLayoutId id="2147483684" r:id="rId43"/>
    <p:sldLayoutId id="2147483683" r:id="rId44"/>
    <p:sldLayoutId id="2147483682" r:id="rId45"/>
    <p:sldLayoutId id="2147483656" r:id="rId46"/>
    <p:sldLayoutId id="2147483657" r:id="rId47"/>
    <p:sldLayoutId id="2147483658" r:id="rId48"/>
    <p:sldLayoutId id="2147483659" r:id="rId4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gif"/></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3.gif"/></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gif"/></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3.gif"/></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 Target="slide19.xml"/><Relationship Id="rId7" Type="http://schemas.openxmlformats.org/officeDocument/2006/relationships/slide" Target="slide21.xml"/><Relationship Id="rId2" Type="http://schemas.openxmlformats.org/officeDocument/2006/relationships/image" Target="../media/image19.png"/><Relationship Id="rId1" Type="http://schemas.openxmlformats.org/officeDocument/2006/relationships/slideLayout" Target="../slideLayouts/slideLayout36.xml"/><Relationship Id="rId6" Type="http://schemas.openxmlformats.org/officeDocument/2006/relationships/image" Target="../media/image21.jpeg"/><Relationship Id="rId5" Type="http://schemas.openxmlformats.org/officeDocument/2006/relationships/slide" Target="slide22.xml"/><Relationship Id="rId10" Type="http://schemas.openxmlformats.org/officeDocument/2006/relationships/image" Target="../media/image23.png"/><Relationship Id="rId4" Type="http://schemas.openxmlformats.org/officeDocument/2006/relationships/image" Target="../media/image20.png"/><Relationship Id="rId9" Type="http://schemas.openxmlformats.org/officeDocument/2006/relationships/slide" Target="slide20.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24.jpeg"/><Relationship Id="rId1" Type="http://schemas.openxmlformats.org/officeDocument/2006/relationships/slideLayout" Target="../slideLayouts/slideLayout36.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 Target="slide19.xml"/><Relationship Id="rId7" Type="http://schemas.openxmlformats.org/officeDocument/2006/relationships/slide" Target="slide21.xml"/><Relationship Id="rId2" Type="http://schemas.openxmlformats.org/officeDocument/2006/relationships/image" Target="../media/image19.png"/><Relationship Id="rId1" Type="http://schemas.openxmlformats.org/officeDocument/2006/relationships/slideLayout" Target="../slideLayouts/slideLayout36.xml"/><Relationship Id="rId6" Type="http://schemas.openxmlformats.org/officeDocument/2006/relationships/image" Target="../media/image21.jpeg"/><Relationship Id="rId5" Type="http://schemas.openxmlformats.org/officeDocument/2006/relationships/slide" Target="slide22.xml"/><Relationship Id="rId10" Type="http://schemas.openxmlformats.org/officeDocument/2006/relationships/image" Target="../media/image23.png"/><Relationship Id="rId4" Type="http://schemas.openxmlformats.org/officeDocument/2006/relationships/image" Target="../media/image20.png"/><Relationship Id="rId9" Type="http://schemas.openxmlformats.org/officeDocument/2006/relationships/slide" Target="slide20.xml"/></Relationships>
</file>

<file path=ppt/slides/_rels/slide19.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36.xml"/><Relationship Id="rId4" Type="http://schemas.openxmlformats.org/officeDocument/2006/relationships/slide" Target="slide16.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audio" Target="NULL"/><Relationship Id="rId3" Type="http://schemas.openxmlformats.org/officeDocument/2006/relationships/audio" Target="../media/audio1.wav"/><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jpeg"/><Relationship Id="rId5" Type="http://schemas.microsoft.com/office/2007/relationships/hdphoto" Target="../media/hdphoto1.wdp"/><Relationship Id="rId10" Type="http://schemas.openxmlformats.org/officeDocument/2006/relationships/image" Target="../media/image6.jpg"/><Relationship Id="rId4" Type="http://schemas.openxmlformats.org/officeDocument/2006/relationships/image" Target="../media/image2.png"/><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36.xml"/><Relationship Id="rId5" Type="http://schemas.openxmlformats.org/officeDocument/2006/relationships/slide" Target="slide16.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36.xml"/><Relationship Id="rId4" Type="http://schemas.openxmlformats.org/officeDocument/2006/relationships/slide" Target="slide16.xml"/></Relationships>
</file>

<file path=ppt/slides/_rels/slide2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36.xml"/><Relationship Id="rId5" Type="http://schemas.openxmlformats.org/officeDocument/2006/relationships/slide" Target="slide16.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5.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5.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blogtailieu.com/download-anhdv-boot-2021-premium-moi-nha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xmlns=""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picture containing text, sign&#10;&#10;Description automatically generated">
            <a:extLst>
              <a:ext uri="{FF2B5EF4-FFF2-40B4-BE49-F238E27FC236}">
                <a16:creationId xmlns:a16="http://schemas.microsoft.com/office/drawing/2014/main" xmlns="" id="{F6B00744-EECE-45E1-83AF-E092EE9D40B5}"/>
              </a:ext>
            </a:extLst>
          </p:cNvPr>
          <p:cNvPicPr>
            <a:picLocks noChangeAspect="1"/>
          </p:cNvPicPr>
          <p:nvPr/>
        </p:nvPicPr>
        <p:blipFill rotWithShape="1">
          <a:blip r:embed="rId3"/>
          <a:srcRect t="25314" r="-1" b="21609"/>
          <a:stretch/>
        </p:blipFill>
        <p:spPr>
          <a:xfrm>
            <a:off x="2042027" y="326825"/>
            <a:ext cx="8107945" cy="5997775"/>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extLst>
      <p:ext uri="{BB962C8B-B14F-4D97-AF65-F5344CB8AC3E}">
        <p14:creationId xmlns:p14="http://schemas.microsoft.com/office/powerpoint/2010/main" val="4059414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C21CD49-C912-446F-9D04-0E04CCD20E5D}"/>
              </a:ext>
            </a:extLst>
          </p:cNvPr>
          <p:cNvPicPr>
            <a:picLocks noChangeAspect="1"/>
          </p:cNvPicPr>
          <p:nvPr/>
        </p:nvPicPr>
        <p:blipFill rotWithShape="1">
          <a:blip r:embed="rId3"/>
          <a:srcRect l="49250" t="16517" r="40417" b="67812"/>
          <a:stretch/>
        </p:blipFill>
        <p:spPr>
          <a:xfrm>
            <a:off x="10932160" y="26173"/>
            <a:ext cx="1259840" cy="1074695"/>
          </a:xfrm>
          <a:prstGeom prst="rect">
            <a:avLst/>
          </a:prstGeom>
        </p:spPr>
      </p:pic>
      <p:grpSp>
        <p:nvGrpSpPr>
          <p:cNvPr id="4" name="Group 3">
            <a:extLst>
              <a:ext uri="{FF2B5EF4-FFF2-40B4-BE49-F238E27FC236}">
                <a16:creationId xmlns:a16="http://schemas.microsoft.com/office/drawing/2014/main" xmlns="" id="{8E9DB2A6-8042-4122-A94E-49841324FD21}"/>
              </a:ext>
            </a:extLst>
          </p:cNvPr>
          <p:cNvGrpSpPr/>
          <p:nvPr/>
        </p:nvGrpSpPr>
        <p:grpSpPr>
          <a:xfrm>
            <a:off x="175923" y="93462"/>
            <a:ext cx="9023495" cy="872949"/>
            <a:chOff x="1133366" y="2220084"/>
            <a:chExt cx="5681780" cy="914400"/>
          </a:xfrm>
          <a:solidFill>
            <a:schemeClr val="accent6">
              <a:lumMod val="40000"/>
              <a:lumOff val="60000"/>
            </a:schemeClr>
          </a:solidFill>
        </p:grpSpPr>
        <p:sp>
          <p:nvSpPr>
            <p:cNvPr id="5" name="Arrow: Pentagon 4">
              <a:extLst>
                <a:ext uri="{FF2B5EF4-FFF2-40B4-BE49-F238E27FC236}">
                  <a16:creationId xmlns:a16="http://schemas.microsoft.com/office/drawing/2014/main" xmlns="" id="{4278D2B4-AB50-4DF4-AAB8-EBB873A44F8B}"/>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xmlns="" id="{C9874792-70CB-4082-AC09-35E58254343F}"/>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xmlns="" id="{0BAC1BD9-0ABF-4C26-9299-2D1EC8680588}"/>
              </a:ext>
            </a:extLst>
          </p:cNvPr>
          <p:cNvSpPr txBox="1"/>
          <p:nvPr/>
        </p:nvSpPr>
        <p:spPr>
          <a:xfrm>
            <a:off x="614207" y="233538"/>
            <a:ext cx="7625067" cy="584775"/>
          </a:xfrm>
          <a:prstGeom prst="rect">
            <a:avLst/>
          </a:prstGeom>
          <a:noFill/>
        </p:spPr>
        <p:txBody>
          <a:bodyPr wrap="square" rtlCol="0">
            <a:spAutoFit/>
          </a:bodyPr>
          <a:lstStyle/>
          <a:p>
            <a:pPr algn="ctr"/>
            <a:r>
              <a:rPr lang="en-US" sz="3200" b="1">
                <a:solidFill>
                  <a:srgbClr val="FF0000"/>
                </a:solidFill>
                <a:latin typeface="Times New Roman" panose="02020603050405020304" pitchFamily="18" charset="0"/>
                <a:cs typeface="Times New Roman" panose="02020603050405020304" pitchFamily="18" charset="0"/>
              </a:rPr>
              <a:t>Các trung tâm kinh tế quan trọng</a:t>
            </a:r>
          </a:p>
        </p:txBody>
      </p:sp>
      <p:sp>
        <p:nvSpPr>
          <p:cNvPr id="8" name="Arrow: Pentagon 7">
            <a:extLst>
              <a:ext uri="{FF2B5EF4-FFF2-40B4-BE49-F238E27FC236}">
                <a16:creationId xmlns:a16="http://schemas.microsoft.com/office/drawing/2014/main" xmlns="" id="{5FCBE109-D01C-46FB-8FE5-8BC2CE7CF11C}"/>
              </a:ext>
            </a:extLst>
          </p:cNvPr>
          <p:cNvSpPr/>
          <p:nvPr/>
        </p:nvSpPr>
        <p:spPr>
          <a:xfrm>
            <a:off x="66102" y="93463"/>
            <a:ext cx="1301952" cy="881042"/>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9" name="Isosceles Triangle 8">
            <a:extLst>
              <a:ext uri="{FF2B5EF4-FFF2-40B4-BE49-F238E27FC236}">
                <a16:creationId xmlns:a16="http://schemas.microsoft.com/office/drawing/2014/main" xmlns="" id="{E50A0639-B3BC-4FCB-A7DB-AA73AE852CDD}"/>
              </a:ext>
            </a:extLst>
          </p:cNvPr>
          <p:cNvSpPr/>
          <p:nvPr/>
        </p:nvSpPr>
        <p:spPr>
          <a:xfrm rot="5400000">
            <a:off x="1056834" y="408928"/>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xmlns="" id="{82E2CD21-15FD-4861-BB2A-1F4B30D53918}"/>
              </a:ext>
            </a:extLst>
          </p:cNvPr>
          <p:cNvSpPr/>
          <p:nvPr/>
        </p:nvSpPr>
        <p:spPr>
          <a:xfrm>
            <a:off x="743341" y="1030514"/>
            <a:ext cx="5163128" cy="683865"/>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a. Các trung tâm kinh tế</a:t>
            </a:r>
          </a:p>
        </p:txBody>
      </p:sp>
      <p:pic>
        <p:nvPicPr>
          <p:cNvPr id="10" name="Picture 9" descr="book9">
            <a:extLst>
              <a:ext uri="{FF2B5EF4-FFF2-40B4-BE49-F238E27FC236}">
                <a16:creationId xmlns:a16="http://schemas.microsoft.com/office/drawing/2014/main" xmlns="" id="{38005779-8CAA-4B66-AC71-CA3CE2DA2706}"/>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985200"/>
            <a:ext cx="831618" cy="5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xmlns="" id="{FE1DE25A-236C-9541-52B6-B227F67F55B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96634" y="1082396"/>
            <a:ext cx="5540401" cy="5663670"/>
          </a:xfrm>
          <a:prstGeom prst="rect">
            <a:avLst/>
          </a:prstGeom>
          <a:noFill/>
        </p:spPr>
      </p:pic>
      <p:sp>
        <p:nvSpPr>
          <p:cNvPr id="15" name="Rectangle 14">
            <a:extLst>
              <a:ext uri="{FF2B5EF4-FFF2-40B4-BE49-F238E27FC236}">
                <a16:creationId xmlns:a16="http://schemas.microsoft.com/office/drawing/2014/main" xmlns="" id="{EA5F4B36-748E-428D-C10A-754BAA02C2C7}"/>
              </a:ext>
            </a:extLst>
          </p:cNvPr>
          <p:cNvSpPr/>
          <p:nvPr/>
        </p:nvSpPr>
        <p:spPr>
          <a:xfrm>
            <a:off x="118853" y="1711385"/>
            <a:ext cx="6430582" cy="4183709"/>
          </a:xfrm>
          <a:prstGeom prst="rect">
            <a:avLst/>
          </a:prstGeom>
        </p:spPr>
        <p:txBody>
          <a:bodyPr wrap="square">
            <a:spAutoFit/>
          </a:bodyPr>
          <a:lstStyle/>
          <a:p>
            <a:pPr marL="457200" lvl="0" indent="-457200">
              <a:lnSpc>
                <a:spcPct val="120000"/>
              </a:lnSpc>
              <a:buFontTx/>
              <a:buChar char="-"/>
            </a:pPr>
            <a:r>
              <a:rPr lang="en-US" sz="2800">
                <a:latin typeface="Times New Roman" panose="02020603050405020304" pitchFamily="18" charset="0"/>
                <a:cs typeface="Times New Roman" panose="02020603050405020304" pitchFamily="18" charset="0"/>
              </a:rPr>
              <a:t>Oa-sinh-tơn: điện tử-viễn thông, sản xuất máy bay,hóa chất, dệt may, chế biến nông sản..</a:t>
            </a:r>
          </a:p>
          <a:p>
            <a:pPr marL="457200" indent="-457200">
              <a:lnSpc>
                <a:spcPct val="120000"/>
              </a:lnSpc>
              <a:buFontTx/>
              <a:buChar char="-"/>
            </a:pPr>
            <a:r>
              <a:rPr lang="en-US" sz="2800">
                <a:latin typeface="Times New Roman" panose="02020603050405020304" pitchFamily="18" charset="0"/>
                <a:cs typeface="Times New Roman" panose="02020603050405020304" pitchFamily="18" charset="0"/>
              </a:rPr>
              <a:t>Niu-ooc: điện tử-viễn thông, sản xuất máy bay,hóa chất, dệt may, du lịch, ngân hàng</a:t>
            </a:r>
          </a:p>
          <a:p>
            <a:pPr marL="457200" indent="-457200">
              <a:lnSpc>
                <a:spcPct val="120000"/>
              </a:lnSpc>
              <a:buFontTx/>
              <a:buChar char="-"/>
            </a:pPr>
            <a:r>
              <a:rPr lang="en-US" sz="2800">
                <a:latin typeface="Times New Roman" panose="02020603050405020304" pitchFamily="18" charset="0"/>
                <a:cs typeface="Times New Roman" panose="02020603050405020304" pitchFamily="18" charset="0"/>
              </a:rPr>
              <a:t>Lốt-ăng-gio-lét: sản xuất máy bay, ngân hang, sản xuất ô tô,…</a:t>
            </a:r>
          </a:p>
        </p:txBody>
      </p:sp>
      <p:sp>
        <p:nvSpPr>
          <p:cNvPr id="14" name="Rectangle 13">
            <a:extLst>
              <a:ext uri="{FF2B5EF4-FFF2-40B4-BE49-F238E27FC236}">
                <a16:creationId xmlns:a16="http://schemas.microsoft.com/office/drawing/2014/main" xmlns="" id="{11A379CA-6C16-4075-759B-B6D70CD4B0F2}"/>
              </a:ext>
            </a:extLst>
          </p:cNvPr>
          <p:cNvSpPr/>
          <p:nvPr/>
        </p:nvSpPr>
        <p:spPr>
          <a:xfrm>
            <a:off x="452721" y="5784563"/>
            <a:ext cx="6430582" cy="564257"/>
          </a:xfrm>
          <a:prstGeom prst="rect">
            <a:avLst/>
          </a:prstGeom>
        </p:spPr>
        <p:txBody>
          <a:bodyPr wrap="square">
            <a:spAutoFit/>
          </a:bodyPr>
          <a:lstStyle/>
          <a:p>
            <a:pPr lvl="0">
              <a:lnSpc>
                <a:spcPct val="120000"/>
              </a:lnSpc>
            </a:pPr>
            <a:r>
              <a:rPr lang="en-US" sz="2800" b="1">
                <a:latin typeface="Times New Roman" panose="02020603050405020304" pitchFamily="18" charset="0"/>
                <a:cs typeface="Times New Roman" panose="02020603050405020304" pitchFamily="18" charset="0"/>
              </a:rPr>
              <a:t>b. Phân bố: </a:t>
            </a:r>
            <a:r>
              <a:rPr lang="en-US" sz="2800">
                <a:latin typeface="Times New Roman" panose="02020603050405020304" pitchFamily="18" charset="0"/>
                <a:cs typeface="Times New Roman" panose="02020603050405020304" pitchFamily="18" charset="0"/>
              </a:rPr>
              <a:t>Chủ yếu ở ven biển</a:t>
            </a:r>
          </a:p>
        </p:txBody>
      </p:sp>
    </p:spTree>
    <p:extLst>
      <p:ext uri="{BB962C8B-B14F-4D97-AF65-F5344CB8AC3E}">
        <p14:creationId xmlns:p14="http://schemas.microsoft.com/office/powerpoint/2010/main" val="228700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C21CD49-C912-446F-9D04-0E04CCD20E5D}"/>
              </a:ext>
            </a:extLst>
          </p:cNvPr>
          <p:cNvPicPr>
            <a:picLocks noChangeAspect="1"/>
          </p:cNvPicPr>
          <p:nvPr/>
        </p:nvPicPr>
        <p:blipFill rotWithShape="1">
          <a:blip r:embed="rId3"/>
          <a:srcRect l="49250" t="16517" r="40417" b="67812"/>
          <a:stretch/>
        </p:blipFill>
        <p:spPr>
          <a:xfrm>
            <a:off x="10932160" y="26173"/>
            <a:ext cx="1259840" cy="1074695"/>
          </a:xfrm>
          <a:prstGeom prst="rect">
            <a:avLst/>
          </a:prstGeom>
        </p:spPr>
      </p:pic>
      <p:grpSp>
        <p:nvGrpSpPr>
          <p:cNvPr id="4" name="Group 3">
            <a:extLst>
              <a:ext uri="{FF2B5EF4-FFF2-40B4-BE49-F238E27FC236}">
                <a16:creationId xmlns:a16="http://schemas.microsoft.com/office/drawing/2014/main" xmlns="" id="{8E9DB2A6-8042-4122-A94E-49841324FD21}"/>
              </a:ext>
            </a:extLst>
          </p:cNvPr>
          <p:cNvGrpSpPr/>
          <p:nvPr/>
        </p:nvGrpSpPr>
        <p:grpSpPr>
          <a:xfrm>
            <a:off x="175924" y="93462"/>
            <a:ext cx="9513022" cy="872949"/>
            <a:chOff x="1133366" y="2220084"/>
            <a:chExt cx="5681780" cy="914400"/>
          </a:xfrm>
          <a:solidFill>
            <a:schemeClr val="accent6">
              <a:lumMod val="40000"/>
              <a:lumOff val="60000"/>
            </a:schemeClr>
          </a:solidFill>
        </p:grpSpPr>
        <p:sp>
          <p:nvSpPr>
            <p:cNvPr id="5" name="Arrow: Pentagon 4">
              <a:extLst>
                <a:ext uri="{FF2B5EF4-FFF2-40B4-BE49-F238E27FC236}">
                  <a16:creationId xmlns:a16="http://schemas.microsoft.com/office/drawing/2014/main" xmlns="" id="{4278D2B4-AB50-4DF4-AAB8-EBB873A44F8B}"/>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xmlns="" id="{C9874792-70CB-4082-AC09-35E58254343F}"/>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xmlns="" id="{0BAC1BD9-0ABF-4C26-9299-2D1EC8680588}"/>
              </a:ext>
            </a:extLst>
          </p:cNvPr>
          <p:cNvSpPr txBox="1"/>
          <p:nvPr/>
        </p:nvSpPr>
        <p:spPr>
          <a:xfrm>
            <a:off x="1269987" y="233538"/>
            <a:ext cx="8170010" cy="584775"/>
          </a:xfrm>
          <a:prstGeom prst="rect">
            <a:avLst/>
          </a:prstGeom>
          <a:noFill/>
        </p:spPr>
        <p:txBody>
          <a:bodyPr wrap="square" rtlCol="0">
            <a:spAutoFit/>
          </a:bodyPr>
          <a:lstStyle/>
          <a:p>
            <a:pPr algn="ctr"/>
            <a:r>
              <a:rPr lang="en-US" sz="3200" b="1">
                <a:solidFill>
                  <a:srgbClr val="FF0000"/>
                </a:solidFill>
                <a:latin typeface="Times New Roman" panose="02020603050405020304" pitchFamily="18" charset="0"/>
                <a:cs typeface="Times New Roman" panose="02020603050405020304" pitchFamily="18" charset="0"/>
              </a:rPr>
              <a:t>Phương thức con người khai thác tự nhiên</a:t>
            </a:r>
          </a:p>
        </p:txBody>
      </p:sp>
      <p:sp>
        <p:nvSpPr>
          <p:cNvPr id="8" name="Arrow: Pentagon 7">
            <a:extLst>
              <a:ext uri="{FF2B5EF4-FFF2-40B4-BE49-F238E27FC236}">
                <a16:creationId xmlns:a16="http://schemas.microsoft.com/office/drawing/2014/main" xmlns="" id="{5FCBE109-D01C-46FB-8FE5-8BC2CE7CF11C}"/>
              </a:ext>
            </a:extLst>
          </p:cNvPr>
          <p:cNvSpPr/>
          <p:nvPr/>
        </p:nvSpPr>
        <p:spPr>
          <a:xfrm>
            <a:off x="66102" y="93463"/>
            <a:ext cx="1301952" cy="881042"/>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9" name="Isosceles Triangle 8">
            <a:extLst>
              <a:ext uri="{FF2B5EF4-FFF2-40B4-BE49-F238E27FC236}">
                <a16:creationId xmlns:a16="http://schemas.microsoft.com/office/drawing/2014/main" xmlns="" id="{E50A0639-B3BC-4FCB-A7DB-AA73AE852CDD}"/>
              </a:ext>
            </a:extLst>
          </p:cNvPr>
          <p:cNvSpPr/>
          <p:nvPr/>
        </p:nvSpPr>
        <p:spPr>
          <a:xfrm rot="5400000">
            <a:off x="1056834" y="408928"/>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book9">
            <a:extLst>
              <a:ext uri="{FF2B5EF4-FFF2-40B4-BE49-F238E27FC236}">
                <a16:creationId xmlns:a16="http://schemas.microsoft.com/office/drawing/2014/main" xmlns="" id="{38005779-8CAA-4B66-AC71-CA3CE2DA2706}"/>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985200"/>
            <a:ext cx="831618" cy="5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xmlns="" id="{0EBB0368-D9D0-7778-93FA-E4B61C46B2F4}"/>
              </a:ext>
            </a:extLst>
          </p:cNvPr>
          <p:cNvPicPr>
            <a:picLocks noChangeAspect="1"/>
          </p:cNvPicPr>
          <p:nvPr/>
        </p:nvPicPr>
        <p:blipFill>
          <a:blip r:embed="rId5"/>
          <a:stretch>
            <a:fillRect/>
          </a:stretch>
        </p:blipFill>
        <p:spPr>
          <a:xfrm>
            <a:off x="5652628" y="1939640"/>
            <a:ext cx="6020285" cy="3639127"/>
          </a:xfrm>
          <a:prstGeom prst="rect">
            <a:avLst/>
          </a:prstGeom>
        </p:spPr>
      </p:pic>
      <p:pic>
        <p:nvPicPr>
          <p:cNvPr id="18" name="Picture 17">
            <a:extLst>
              <a:ext uri="{FF2B5EF4-FFF2-40B4-BE49-F238E27FC236}">
                <a16:creationId xmlns:a16="http://schemas.microsoft.com/office/drawing/2014/main" xmlns="" id="{E2D41D4C-18CB-AA34-55AB-1CFC57FF0A02}"/>
              </a:ext>
            </a:extLst>
          </p:cNvPr>
          <p:cNvPicPr>
            <a:picLocks noChangeAspect="1"/>
          </p:cNvPicPr>
          <p:nvPr/>
        </p:nvPicPr>
        <p:blipFill>
          <a:blip r:embed="rId6"/>
          <a:stretch>
            <a:fillRect/>
          </a:stretch>
        </p:blipFill>
        <p:spPr>
          <a:xfrm>
            <a:off x="443345" y="2032000"/>
            <a:ext cx="5339260" cy="3556003"/>
          </a:xfrm>
          <a:prstGeom prst="rect">
            <a:avLst/>
          </a:prstGeom>
        </p:spPr>
      </p:pic>
    </p:spTree>
    <p:extLst>
      <p:ext uri="{BB962C8B-B14F-4D97-AF65-F5344CB8AC3E}">
        <p14:creationId xmlns:p14="http://schemas.microsoft.com/office/powerpoint/2010/main" val="2713471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923665234"/>
              </p:ext>
            </p:extLst>
          </p:nvPr>
        </p:nvGraphicFramePr>
        <p:xfrm>
          <a:off x="120073" y="1843336"/>
          <a:ext cx="11942616" cy="1878919"/>
        </p:xfrm>
        <a:graphic>
          <a:graphicData uri="http://schemas.openxmlformats.org/drawingml/2006/table">
            <a:tbl>
              <a:tblPr firstRow="1" firstCol="1" bandRow="1">
                <a:tableStyleId>{5C22544A-7EE6-4342-B048-85BDC9FD1C3A}</a:tableStyleId>
              </a:tblPr>
              <a:tblGrid>
                <a:gridCol w="2884095">
                  <a:extLst>
                    <a:ext uri="{9D8B030D-6E8A-4147-A177-3AD203B41FA5}">
                      <a16:colId xmlns:a16="http://schemas.microsoft.com/office/drawing/2014/main" xmlns="" val="1678143063"/>
                    </a:ext>
                  </a:extLst>
                </a:gridCol>
                <a:gridCol w="2907105">
                  <a:extLst>
                    <a:ext uri="{9D8B030D-6E8A-4147-A177-3AD203B41FA5}">
                      <a16:colId xmlns:a16="http://schemas.microsoft.com/office/drawing/2014/main" xmlns="" val="600414940"/>
                    </a:ext>
                  </a:extLst>
                </a:gridCol>
                <a:gridCol w="3029527">
                  <a:extLst>
                    <a:ext uri="{9D8B030D-6E8A-4147-A177-3AD203B41FA5}">
                      <a16:colId xmlns:a16="http://schemas.microsoft.com/office/drawing/2014/main" xmlns="" val="1299129042"/>
                    </a:ext>
                  </a:extLst>
                </a:gridCol>
                <a:gridCol w="3121889">
                  <a:extLst>
                    <a:ext uri="{9D8B030D-6E8A-4147-A177-3AD203B41FA5}">
                      <a16:colId xmlns:a16="http://schemas.microsoft.com/office/drawing/2014/main" xmlns="" val="2308705801"/>
                    </a:ext>
                  </a:extLst>
                </a:gridCol>
              </a:tblGrid>
              <a:tr h="507537">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1</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2</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3</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4</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3842440816"/>
                  </a:ext>
                </a:extLst>
              </a:tr>
              <a:tr h="1371382">
                <a:tc>
                  <a:txBody>
                    <a:bodyPr/>
                    <a:lstStyle/>
                    <a:p>
                      <a:pPr>
                        <a:lnSpc>
                          <a:spcPct val="115000"/>
                        </a:lnSpc>
                      </a:pPr>
                      <a:r>
                        <a:rPr lang="en-US" sz="2000" b="0" kern="1200">
                          <a:solidFill>
                            <a:schemeClr val="tx1"/>
                          </a:solidFill>
                          <a:effectLst/>
                          <a:latin typeface="Times New Roman" panose="02020603050405020304" pitchFamily="18" charset="0"/>
                          <a:ea typeface="+mn-ea"/>
                          <a:cs typeface="Times New Roman" panose="02020603050405020304" pitchFamily="18" charset="0"/>
                        </a:rPr>
                        <a:t>Tìm hiểu về phương thức con người khai thác bền vững tài nguyên rừng </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15000"/>
                        </a:lnSpc>
                      </a:pPr>
                      <a:r>
                        <a:rPr lang="vi-VN" sz="2000" b="0" kern="1200">
                          <a:solidFill>
                            <a:schemeClr val="tx1"/>
                          </a:solidFill>
                          <a:effectLst/>
                          <a:latin typeface="Times New Roman" panose="02020603050405020304" pitchFamily="18" charset="0"/>
                          <a:ea typeface="+mn-ea"/>
                          <a:cs typeface="Times New Roman" panose="02020603050405020304" pitchFamily="18" charset="0"/>
                        </a:rPr>
                        <a:t>Tìm hiểu v</a:t>
                      </a:r>
                      <a:r>
                        <a:rPr lang="en-US" sz="2000" b="0" kern="1200">
                          <a:solidFill>
                            <a:schemeClr val="tx1"/>
                          </a:solidFill>
                          <a:effectLst/>
                          <a:latin typeface="Times New Roman" panose="02020603050405020304" pitchFamily="18" charset="0"/>
                          <a:ea typeface="+mn-ea"/>
                          <a:cs typeface="Times New Roman" panose="02020603050405020304" pitchFamily="18" charset="0"/>
                        </a:rPr>
                        <a:t>ề </a:t>
                      </a:r>
                      <a:r>
                        <a:rPr lang="vi-VN" sz="2000" b="0" kern="1200">
                          <a:solidFill>
                            <a:schemeClr val="tx1"/>
                          </a:solidFill>
                          <a:effectLst/>
                          <a:latin typeface="Times New Roman" panose="02020603050405020304" pitchFamily="18" charset="0"/>
                          <a:ea typeface="+mn-ea"/>
                          <a:cs typeface="Times New Roman" panose="02020603050405020304" pitchFamily="18" charset="0"/>
                        </a:rPr>
                        <a:t>phương thức con người khai thác b</a:t>
                      </a:r>
                      <a:r>
                        <a:rPr lang="en-US" sz="2000" b="0" kern="1200">
                          <a:solidFill>
                            <a:schemeClr val="tx1"/>
                          </a:solidFill>
                          <a:effectLst/>
                          <a:latin typeface="Times New Roman" panose="02020603050405020304" pitchFamily="18" charset="0"/>
                          <a:ea typeface="+mn-ea"/>
                          <a:cs typeface="Times New Roman" panose="02020603050405020304" pitchFamily="18" charset="0"/>
                        </a:rPr>
                        <a:t>ề</a:t>
                      </a:r>
                      <a:r>
                        <a:rPr lang="vi-VN" sz="2000" b="0" kern="1200">
                          <a:solidFill>
                            <a:schemeClr val="tx1"/>
                          </a:solidFill>
                          <a:effectLst/>
                          <a:latin typeface="Times New Roman" panose="02020603050405020304" pitchFamily="18" charset="0"/>
                          <a:ea typeface="+mn-ea"/>
                          <a:cs typeface="Times New Roman" panose="02020603050405020304" pitchFamily="18" charset="0"/>
                        </a:rPr>
                        <a:t>n vững tài nguyên nước </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vi-VN" sz="2000" b="0" kern="1200">
                          <a:solidFill>
                            <a:schemeClr val="tx1"/>
                          </a:solidFill>
                          <a:effectLst/>
                          <a:latin typeface="Times New Roman" panose="02020603050405020304" pitchFamily="18" charset="0"/>
                          <a:ea typeface="+mn-ea"/>
                          <a:cs typeface="Times New Roman" panose="02020603050405020304" pitchFamily="18" charset="0"/>
                        </a:rPr>
                        <a:t>Tìm hiểu v</a:t>
                      </a:r>
                      <a:r>
                        <a:rPr lang="en-US" sz="2000" b="0" kern="1200">
                          <a:solidFill>
                            <a:schemeClr val="tx1"/>
                          </a:solidFill>
                          <a:effectLst/>
                          <a:latin typeface="Times New Roman" panose="02020603050405020304" pitchFamily="18" charset="0"/>
                          <a:ea typeface="+mn-ea"/>
                          <a:cs typeface="Times New Roman" panose="02020603050405020304" pitchFamily="18" charset="0"/>
                        </a:rPr>
                        <a:t>ề</a:t>
                      </a:r>
                      <a:r>
                        <a:rPr lang="vi-VN" sz="2000" b="0" kern="1200">
                          <a:solidFill>
                            <a:schemeClr val="tx1"/>
                          </a:solidFill>
                          <a:effectLst/>
                          <a:latin typeface="Times New Roman" panose="02020603050405020304" pitchFamily="18" charset="0"/>
                          <a:ea typeface="+mn-ea"/>
                          <a:cs typeface="Times New Roman" panose="02020603050405020304" pitchFamily="18" charset="0"/>
                        </a:rPr>
                        <a:t> phương thức con người khai thác b</a:t>
                      </a:r>
                      <a:r>
                        <a:rPr lang="en-US" sz="2000" b="0" kern="1200">
                          <a:solidFill>
                            <a:schemeClr val="tx1"/>
                          </a:solidFill>
                          <a:effectLst/>
                          <a:latin typeface="Times New Roman" panose="02020603050405020304" pitchFamily="18" charset="0"/>
                          <a:ea typeface="+mn-ea"/>
                          <a:cs typeface="Times New Roman" panose="02020603050405020304" pitchFamily="18" charset="0"/>
                        </a:rPr>
                        <a:t>ề</a:t>
                      </a:r>
                      <a:r>
                        <a:rPr lang="vi-VN" sz="2000" b="0" kern="1200">
                          <a:solidFill>
                            <a:schemeClr val="tx1"/>
                          </a:solidFill>
                          <a:effectLst/>
                          <a:latin typeface="Times New Roman" panose="02020603050405020304" pitchFamily="18" charset="0"/>
                          <a:ea typeface="+mn-ea"/>
                          <a:cs typeface="Times New Roman" panose="02020603050405020304" pitchFamily="18" charset="0"/>
                        </a:rPr>
                        <a:t>n vững tài nguyên đất</a:t>
                      </a:r>
                      <a:endParaRPr lang="en-US" sz="2000" b="0" kern="120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15000"/>
                        </a:lnSpc>
                      </a:pPr>
                      <a:r>
                        <a:rPr lang="vi-VN" sz="2000" b="0" kern="1200">
                          <a:solidFill>
                            <a:schemeClr val="tx1"/>
                          </a:solidFill>
                          <a:effectLst/>
                          <a:latin typeface="Times New Roman" panose="02020603050405020304" pitchFamily="18" charset="0"/>
                          <a:ea typeface="+mn-ea"/>
                          <a:cs typeface="Times New Roman" panose="02020603050405020304" pitchFamily="18" charset="0"/>
                        </a:rPr>
                        <a:t>Tìm hiểu v</a:t>
                      </a:r>
                      <a:r>
                        <a:rPr lang="en-US" sz="2000" b="0" kern="1200">
                          <a:solidFill>
                            <a:schemeClr val="tx1"/>
                          </a:solidFill>
                          <a:effectLst/>
                          <a:latin typeface="Times New Roman" panose="02020603050405020304" pitchFamily="18" charset="0"/>
                          <a:ea typeface="+mn-ea"/>
                          <a:cs typeface="Times New Roman" panose="02020603050405020304" pitchFamily="18" charset="0"/>
                        </a:rPr>
                        <a:t>ề</a:t>
                      </a:r>
                      <a:r>
                        <a:rPr lang="vi-VN" sz="2000" b="0" kern="1200">
                          <a:solidFill>
                            <a:schemeClr val="tx1"/>
                          </a:solidFill>
                          <a:effectLst/>
                          <a:latin typeface="Times New Roman" panose="02020603050405020304" pitchFamily="18" charset="0"/>
                          <a:ea typeface="+mn-ea"/>
                          <a:cs typeface="Times New Roman" panose="02020603050405020304" pitchFamily="18" charset="0"/>
                        </a:rPr>
                        <a:t> phương thức con người khai thác bển vững tài nguyên khoáng sản </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982548904"/>
                  </a:ext>
                </a:extLst>
              </a:tr>
            </a:tbl>
          </a:graphicData>
        </a:graphic>
      </p:graphicFrame>
      <p:sp>
        <p:nvSpPr>
          <p:cNvPr id="4" name="Rounded Rectangle 3"/>
          <p:cNvSpPr/>
          <p:nvPr/>
        </p:nvSpPr>
        <p:spPr>
          <a:xfrm>
            <a:off x="120072" y="0"/>
            <a:ext cx="11942616" cy="1717283"/>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Times New Roman" panose="02020603050405020304" pitchFamily="18" charset="0"/>
                <a:cs typeface="Times New Roman" panose="02020603050405020304" pitchFamily="18" charset="0"/>
              </a:rPr>
              <a:t>THẢO LUÂN NHÓM</a:t>
            </a:r>
          </a:p>
          <a:p>
            <a:pPr algn="ctr"/>
            <a:r>
              <a:rPr lang="en-US" sz="3200">
                <a:latin typeface="Times New Roman" panose="02020603050405020304" pitchFamily="18" charset="0"/>
                <a:cs typeface="Times New Roman" panose="02020603050405020304" pitchFamily="18" charset="0"/>
              </a:rPr>
              <a:t>Phân tích phương thức con người khai thác tự nhiên bền vững </a:t>
            </a:r>
          </a:p>
          <a:p>
            <a:pPr algn="ctr"/>
            <a:r>
              <a:rPr lang="en-US" sz="3200">
                <a:latin typeface="Times New Roman" panose="02020603050405020304" pitchFamily="18" charset="0"/>
                <a:cs typeface="Times New Roman" panose="02020603050405020304" pitchFamily="18" charset="0"/>
              </a:rPr>
              <a:t>ở Bắc Mỹ </a:t>
            </a:r>
          </a:p>
        </p:txBody>
      </p:sp>
      <p:graphicFrame>
        <p:nvGraphicFramePr>
          <p:cNvPr id="2" name="Table 1">
            <a:extLst>
              <a:ext uri="{FF2B5EF4-FFF2-40B4-BE49-F238E27FC236}">
                <a16:creationId xmlns:a16="http://schemas.microsoft.com/office/drawing/2014/main" xmlns="" id="{A1ACAB54-7075-1504-721A-A42199744C82}"/>
              </a:ext>
            </a:extLst>
          </p:cNvPr>
          <p:cNvGraphicFramePr>
            <a:graphicFrameLocks noGrp="1"/>
          </p:cNvGraphicFramePr>
          <p:nvPr>
            <p:extLst>
              <p:ext uri="{D42A27DB-BD31-4B8C-83A1-F6EECF244321}">
                <p14:modId xmlns:p14="http://schemas.microsoft.com/office/powerpoint/2010/main" val="3185313547"/>
              </p:ext>
            </p:extLst>
          </p:nvPr>
        </p:nvGraphicFramePr>
        <p:xfrm>
          <a:off x="120072" y="3760191"/>
          <a:ext cx="2881745" cy="2511300"/>
        </p:xfrm>
        <a:graphic>
          <a:graphicData uri="http://schemas.openxmlformats.org/drawingml/2006/table">
            <a:tbl>
              <a:tblPr firstRow="1" firstCol="1" bandRow="1">
                <a:tableStyleId>{5C22544A-7EE6-4342-B048-85BDC9FD1C3A}</a:tableStyleId>
              </a:tblPr>
              <a:tblGrid>
                <a:gridCol w="960229">
                  <a:extLst>
                    <a:ext uri="{9D8B030D-6E8A-4147-A177-3AD203B41FA5}">
                      <a16:colId xmlns:a16="http://schemas.microsoft.com/office/drawing/2014/main" xmlns="" val="1179360213"/>
                    </a:ext>
                  </a:extLst>
                </a:gridCol>
                <a:gridCol w="960758">
                  <a:extLst>
                    <a:ext uri="{9D8B030D-6E8A-4147-A177-3AD203B41FA5}">
                      <a16:colId xmlns:a16="http://schemas.microsoft.com/office/drawing/2014/main" xmlns="" val="1159925276"/>
                    </a:ext>
                  </a:extLst>
                </a:gridCol>
                <a:gridCol w="960758">
                  <a:extLst>
                    <a:ext uri="{9D8B030D-6E8A-4147-A177-3AD203B41FA5}">
                      <a16:colId xmlns:a16="http://schemas.microsoft.com/office/drawing/2014/main" xmlns="" val="714901890"/>
                    </a:ext>
                  </a:extLst>
                </a:gridCol>
              </a:tblGrid>
              <a:tr h="404498">
                <a:tc gridSpan="3">
                  <a:txBody>
                    <a:bodyPr/>
                    <a:lstStyle/>
                    <a:p>
                      <a:pPr marL="0" marR="0" algn="ctr">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Nhóm 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121273033"/>
                  </a:ext>
                </a:extLst>
              </a:tr>
              <a:tr h="1702304">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Các loại rừng</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Hiện trạng khai thác rừng</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Biện pháp bảo vệ rừng</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xmlns="" val="3990864475"/>
                  </a:ext>
                </a:extLst>
              </a:tr>
              <a:tr h="404498">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xmlns="" val="3160836187"/>
                  </a:ext>
                </a:extLst>
              </a:tr>
            </a:tbl>
          </a:graphicData>
        </a:graphic>
      </p:graphicFrame>
      <p:graphicFrame>
        <p:nvGraphicFramePr>
          <p:cNvPr id="3" name="Table 2">
            <a:extLst>
              <a:ext uri="{FF2B5EF4-FFF2-40B4-BE49-F238E27FC236}">
                <a16:creationId xmlns:a16="http://schemas.microsoft.com/office/drawing/2014/main" xmlns="" id="{E23A5164-5A89-A299-BC8F-39818A968F01}"/>
              </a:ext>
            </a:extLst>
          </p:cNvPr>
          <p:cNvGraphicFramePr>
            <a:graphicFrameLocks noGrp="1"/>
          </p:cNvGraphicFramePr>
          <p:nvPr>
            <p:extLst>
              <p:ext uri="{D42A27DB-BD31-4B8C-83A1-F6EECF244321}">
                <p14:modId xmlns:p14="http://schemas.microsoft.com/office/powerpoint/2010/main" val="3176401026"/>
              </p:ext>
            </p:extLst>
          </p:nvPr>
        </p:nvGraphicFramePr>
        <p:xfrm>
          <a:off x="3029525" y="3758710"/>
          <a:ext cx="2881744" cy="2508829"/>
        </p:xfrm>
        <a:graphic>
          <a:graphicData uri="http://schemas.openxmlformats.org/drawingml/2006/table">
            <a:tbl>
              <a:tblPr firstRow="1" firstCol="1" bandRow="1">
                <a:tableStyleId>{5C22544A-7EE6-4342-B048-85BDC9FD1C3A}</a:tableStyleId>
              </a:tblPr>
              <a:tblGrid>
                <a:gridCol w="960228">
                  <a:extLst>
                    <a:ext uri="{9D8B030D-6E8A-4147-A177-3AD203B41FA5}">
                      <a16:colId xmlns:a16="http://schemas.microsoft.com/office/drawing/2014/main" xmlns="" val="3293991426"/>
                    </a:ext>
                  </a:extLst>
                </a:gridCol>
                <a:gridCol w="960758">
                  <a:extLst>
                    <a:ext uri="{9D8B030D-6E8A-4147-A177-3AD203B41FA5}">
                      <a16:colId xmlns:a16="http://schemas.microsoft.com/office/drawing/2014/main" xmlns="" val="3400199457"/>
                    </a:ext>
                  </a:extLst>
                </a:gridCol>
                <a:gridCol w="960758">
                  <a:extLst>
                    <a:ext uri="{9D8B030D-6E8A-4147-A177-3AD203B41FA5}">
                      <a16:colId xmlns:a16="http://schemas.microsoft.com/office/drawing/2014/main" xmlns="" val="1698097240"/>
                    </a:ext>
                  </a:extLst>
                </a:gridCol>
              </a:tblGrid>
              <a:tr h="588564">
                <a:tc gridSpan="3">
                  <a:txBody>
                    <a:bodyPr/>
                    <a:lstStyle/>
                    <a:p>
                      <a:pPr marL="0" marR="0" algn="ctr">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Nhóm 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177917110"/>
                  </a:ext>
                </a:extLst>
              </a:tr>
              <a:tr h="1331701">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Tên con sông lớn</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Đặc điểm </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Mục đích sử dụng</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xmlns="" val="2311587890"/>
                  </a:ext>
                </a:extLst>
              </a:tr>
              <a:tr h="588564">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xmlns="" val="1458403914"/>
                  </a:ext>
                </a:extLst>
              </a:tr>
            </a:tbl>
          </a:graphicData>
        </a:graphic>
      </p:graphicFrame>
      <p:graphicFrame>
        <p:nvGraphicFramePr>
          <p:cNvPr id="6" name="Table 5">
            <a:extLst>
              <a:ext uri="{FF2B5EF4-FFF2-40B4-BE49-F238E27FC236}">
                <a16:creationId xmlns:a16="http://schemas.microsoft.com/office/drawing/2014/main" xmlns="" id="{ADF0C6F9-C395-D5C7-697E-1D747CDA49CC}"/>
              </a:ext>
            </a:extLst>
          </p:cNvPr>
          <p:cNvGraphicFramePr>
            <a:graphicFrameLocks noGrp="1"/>
          </p:cNvGraphicFramePr>
          <p:nvPr>
            <p:extLst>
              <p:ext uri="{D42A27DB-BD31-4B8C-83A1-F6EECF244321}">
                <p14:modId xmlns:p14="http://schemas.microsoft.com/office/powerpoint/2010/main" val="2113542869"/>
              </p:ext>
            </p:extLst>
          </p:nvPr>
        </p:nvGraphicFramePr>
        <p:xfrm>
          <a:off x="5948222" y="3758709"/>
          <a:ext cx="2964871" cy="2532122"/>
        </p:xfrm>
        <a:graphic>
          <a:graphicData uri="http://schemas.openxmlformats.org/drawingml/2006/table">
            <a:tbl>
              <a:tblPr firstRow="1" firstCol="1" bandRow="1">
                <a:tableStyleId>{5C22544A-7EE6-4342-B048-85BDC9FD1C3A}</a:tableStyleId>
              </a:tblPr>
              <a:tblGrid>
                <a:gridCol w="987927">
                  <a:extLst>
                    <a:ext uri="{9D8B030D-6E8A-4147-A177-3AD203B41FA5}">
                      <a16:colId xmlns:a16="http://schemas.microsoft.com/office/drawing/2014/main" xmlns="" val="4025607951"/>
                    </a:ext>
                  </a:extLst>
                </a:gridCol>
                <a:gridCol w="988472">
                  <a:extLst>
                    <a:ext uri="{9D8B030D-6E8A-4147-A177-3AD203B41FA5}">
                      <a16:colId xmlns:a16="http://schemas.microsoft.com/office/drawing/2014/main" xmlns="" val="3135495470"/>
                    </a:ext>
                  </a:extLst>
                </a:gridCol>
                <a:gridCol w="988472">
                  <a:extLst>
                    <a:ext uri="{9D8B030D-6E8A-4147-A177-3AD203B41FA5}">
                      <a16:colId xmlns:a16="http://schemas.microsoft.com/office/drawing/2014/main" xmlns="" val="3377878162"/>
                    </a:ext>
                  </a:extLst>
                </a:gridCol>
              </a:tblGrid>
              <a:tr h="726310">
                <a:tc gridSpan="3">
                  <a:txBody>
                    <a:bodyPr/>
                    <a:lstStyle/>
                    <a:p>
                      <a:pPr marL="0" marR="0" algn="ctr">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Nhóm 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798616670"/>
                  </a:ext>
                </a:extLst>
              </a:tr>
              <a:tr h="1479676">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Mục đích sử dụng</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Hiện trạng sử dụng đất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Biện pháp bảo vệ đất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xmlns="" val="1535806271"/>
                  </a:ext>
                </a:extLst>
              </a:tr>
              <a:tr h="315766">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xmlns="" val="629436039"/>
                  </a:ext>
                </a:extLst>
              </a:tr>
            </a:tbl>
          </a:graphicData>
        </a:graphic>
      </p:graphicFrame>
      <p:graphicFrame>
        <p:nvGraphicFramePr>
          <p:cNvPr id="8" name="Table 7">
            <a:extLst>
              <a:ext uri="{FF2B5EF4-FFF2-40B4-BE49-F238E27FC236}">
                <a16:creationId xmlns:a16="http://schemas.microsoft.com/office/drawing/2014/main" xmlns="" id="{1635C074-4F84-5D00-2C4B-A4025958FDD4}"/>
              </a:ext>
            </a:extLst>
          </p:cNvPr>
          <p:cNvGraphicFramePr>
            <a:graphicFrameLocks noGrp="1"/>
          </p:cNvGraphicFramePr>
          <p:nvPr>
            <p:extLst>
              <p:ext uri="{D42A27DB-BD31-4B8C-83A1-F6EECF244321}">
                <p14:modId xmlns:p14="http://schemas.microsoft.com/office/powerpoint/2010/main" val="3235186772"/>
              </p:ext>
            </p:extLst>
          </p:nvPr>
        </p:nvGraphicFramePr>
        <p:xfrm>
          <a:off x="8940800" y="3746711"/>
          <a:ext cx="3158836" cy="2609088"/>
        </p:xfrm>
        <a:graphic>
          <a:graphicData uri="http://schemas.openxmlformats.org/drawingml/2006/table">
            <a:tbl>
              <a:tblPr firstRow="1" firstCol="1" bandRow="1">
                <a:tableStyleId>{5C22544A-7EE6-4342-B048-85BDC9FD1C3A}</a:tableStyleId>
              </a:tblPr>
              <a:tblGrid>
                <a:gridCol w="1052558">
                  <a:extLst>
                    <a:ext uri="{9D8B030D-6E8A-4147-A177-3AD203B41FA5}">
                      <a16:colId xmlns:a16="http://schemas.microsoft.com/office/drawing/2014/main" xmlns="" val="899602037"/>
                    </a:ext>
                  </a:extLst>
                </a:gridCol>
                <a:gridCol w="1053139">
                  <a:extLst>
                    <a:ext uri="{9D8B030D-6E8A-4147-A177-3AD203B41FA5}">
                      <a16:colId xmlns:a16="http://schemas.microsoft.com/office/drawing/2014/main" xmlns="" val="2524785590"/>
                    </a:ext>
                  </a:extLst>
                </a:gridCol>
                <a:gridCol w="1053139">
                  <a:extLst>
                    <a:ext uri="{9D8B030D-6E8A-4147-A177-3AD203B41FA5}">
                      <a16:colId xmlns:a16="http://schemas.microsoft.com/office/drawing/2014/main" xmlns="" val="1637786531"/>
                    </a:ext>
                  </a:extLst>
                </a:gridCol>
              </a:tblGrid>
              <a:tr h="300017">
                <a:tc gridSpan="3">
                  <a:txBody>
                    <a:bodyPr/>
                    <a:lstStyle/>
                    <a:p>
                      <a:pPr marL="0" marR="0" algn="ctr">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Nhóm 4</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097938632"/>
                  </a:ext>
                </a:extLst>
              </a:tr>
              <a:tr h="1908794">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Các loại khoáng sản</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Hiện trạng khai thác khoáng sản</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Biện pháp bảo vệ tài nguyên sản</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xmlns="" val="4163598890"/>
                  </a:ext>
                </a:extLst>
              </a:tr>
              <a:tr h="300017">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0" algn="just">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xmlns="" val="104123606"/>
                  </a:ext>
                </a:extLst>
              </a:tr>
            </a:tbl>
          </a:graphicData>
        </a:graphic>
      </p:graphicFrame>
    </p:spTree>
    <p:extLst>
      <p:ext uri="{BB962C8B-B14F-4D97-AF65-F5344CB8AC3E}">
        <p14:creationId xmlns:p14="http://schemas.microsoft.com/office/powerpoint/2010/main" val="36199613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C21CD49-C912-446F-9D04-0E04CCD20E5D}"/>
              </a:ext>
            </a:extLst>
          </p:cNvPr>
          <p:cNvPicPr>
            <a:picLocks noChangeAspect="1"/>
          </p:cNvPicPr>
          <p:nvPr/>
        </p:nvPicPr>
        <p:blipFill rotWithShape="1">
          <a:blip r:embed="rId3"/>
          <a:srcRect l="49250" t="16517" r="40417" b="67812"/>
          <a:stretch/>
        </p:blipFill>
        <p:spPr>
          <a:xfrm>
            <a:off x="10932160" y="26173"/>
            <a:ext cx="1259840" cy="1074695"/>
          </a:xfrm>
          <a:prstGeom prst="rect">
            <a:avLst/>
          </a:prstGeom>
        </p:spPr>
      </p:pic>
      <p:grpSp>
        <p:nvGrpSpPr>
          <p:cNvPr id="4" name="Group 3">
            <a:extLst>
              <a:ext uri="{FF2B5EF4-FFF2-40B4-BE49-F238E27FC236}">
                <a16:creationId xmlns:a16="http://schemas.microsoft.com/office/drawing/2014/main" xmlns="" id="{8E9DB2A6-8042-4122-A94E-49841324FD21}"/>
              </a:ext>
            </a:extLst>
          </p:cNvPr>
          <p:cNvGrpSpPr/>
          <p:nvPr/>
        </p:nvGrpSpPr>
        <p:grpSpPr>
          <a:xfrm>
            <a:off x="175924" y="93462"/>
            <a:ext cx="9513022" cy="872949"/>
            <a:chOff x="1133366" y="2220084"/>
            <a:chExt cx="5681780" cy="914400"/>
          </a:xfrm>
          <a:solidFill>
            <a:schemeClr val="accent6">
              <a:lumMod val="40000"/>
              <a:lumOff val="60000"/>
            </a:schemeClr>
          </a:solidFill>
        </p:grpSpPr>
        <p:sp>
          <p:nvSpPr>
            <p:cNvPr id="5" name="Arrow: Pentagon 4">
              <a:extLst>
                <a:ext uri="{FF2B5EF4-FFF2-40B4-BE49-F238E27FC236}">
                  <a16:creationId xmlns:a16="http://schemas.microsoft.com/office/drawing/2014/main" xmlns="" id="{4278D2B4-AB50-4DF4-AAB8-EBB873A44F8B}"/>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xmlns="" id="{C9874792-70CB-4082-AC09-35E58254343F}"/>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xmlns="" id="{0BAC1BD9-0ABF-4C26-9299-2D1EC8680588}"/>
              </a:ext>
            </a:extLst>
          </p:cNvPr>
          <p:cNvSpPr txBox="1"/>
          <p:nvPr/>
        </p:nvSpPr>
        <p:spPr>
          <a:xfrm>
            <a:off x="1269987" y="233538"/>
            <a:ext cx="8170010" cy="584775"/>
          </a:xfrm>
          <a:prstGeom prst="rect">
            <a:avLst/>
          </a:prstGeom>
          <a:noFill/>
        </p:spPr>
        <p:txBody>
          <a:bodyPr wrap="square" rtlCol="0">
            <a:spAutoFit/>
          </a:bodyPr>
          <a:lstStyle/>
          <a:p>
            <a:pPr algn="ctr"/>
            <a:r>
              <a:rPr lang="en-US" sz="3200" b="1">
                <a:solidFill>
                  <a:srgbClr val="FF0000"/>
                </a:solidFill>
                <a:latin typeface="Times New Roman" panose="02020603050405020304" pitchFamily="18" charset="0"/>
                <a:cs typeface="Times New Roman" panose="02020603050405020304" pitchFamily="18" charset="0"/>
              </a:rPr>
              <a:t>Phương thức con người khai thác tự nhiên</a:t>
            </a:r>
          </a:p>
        </p:txBody>
      </p:sp>
      <p:sp>
        <p:nvSpPr>
          <p:cNvPr id="8" name="Arrow: Pentagon 7">
            <a:extLst>
              <a:ext uri="{FF2B5EF4-FFF2-40B4-BE49-F238E27FC236}">
                <a16:creationId xmlns:a16="http://schemas.microsoft.com/office/drawing/2014/main" xmlns="" id="{5FCBE109-D01C-46FB-8FE5-8BC2CE7CF11C}"/>
              </a:ext>
            </a:extLst>
          </p:cNvPr>
          <p:cNvSpPr/>
          <p:nvPr/>
        </p:nvSpPr>
        <p:spPr>
          <a:xfrm>
            <a:off x="66102" y="93463"/>
            <a:ext cx="1301952" cy="881042"/>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9" name="Isosceles Triangle 8">
            <a:extLst>
              <a:ext uri="{FF2B5EF4-FFF2-40B4-BE49-F238E27FC236}">
                <a16:creationId xmlns:a16="http://schemas.microsoft.com/office/drawing/2014/main" xmlns="" id="{E50A0639-B3BC-4FCB-A7DB-AA73AE852CDD}"/>
              </a:ext>
            </a:extLst>
          </p:cNvPr>
          <p:cNvSpPr/>
          <p:nvPr/>
        </p:nvSpPr>
        <p:spPr>
          <a:xfrm rot="5400000">
            <a:off x="1056834" y="408928"/>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book9">
            <a:extLst>
              <a:ext uri="{FF2B5EF4-FFF2-40B4-BE49-F238E27FC236}">
                <a16:creationId xmlns:a16="http://schemas.microsoft.com/office/drawing/2014/main" xmlns="" id="{38005779-8CAA-4B66-AC71-CA3CE2DA2706}"/>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985200"/>
            <a:ext cx="831618" cy="5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xmlns="" id="{FBEEDBDA-C24C-9FAE-CD4D-893869B8B48E}"/>
              </a:ext>
            </a:extLst>
          </p:cNvPr>
          <p:cNvSpPr txBox="1"/>
          <p:nvPr/>
        </p:nvSpPr>
        <p:spPr>
          <a:xfrm>
            <a:off x="831618" y="1131320"/>
            <a:ext cx="11074056" cy="5153270"/>
          </a:xfrm>
          <a:prstGeom prst="rect">
            <a:avLst/>
          </a:prstGeom>
          <a:noFill/>
        </p:spPr>
        <p:txBody>
          <a:bodyPr wrap="square">
            <a:spAutoFit/>
          </a:bodyPr>
          <a:lstStyle/>
          <a:p>
            <a:pPr marR="0" algn="just">
              <a:lnSpc>
                <a:spcPct val="115000"/>
              </a:lnSpc>
              <a:spcBef>
                <a:spcPts val="0"/>
              </a:spcBef>
              <a:spcAft>
                <a:spcPts val="0"/>
              </a:spcAft>
            </a:pPr>
            <a:r>
              <a:rPr lang="en-US"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Phương thức khai thác bền vững tài nguyên rừng: </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 lập các vườn quổc gia, khai thác có chọn lọc và để rừng tái sinh tự nhiên, quy định trồng mới sau khi khai thác, phòng chống cháy rừng, ...</a:t>
            </a:r>
          </a:p>
          <a:p>
            <a:pPr marR="0" algn="just">
              <a:lnSpc>
                <a:spcPct val="115000"/>
              </a:lnSpc>
              <a:spcBef>
                <a:spcPts val="0"/>
              </a:spcBef>
              <a:spcAft>
                <a:spcPts val="0"/>
              </a:spcAft>
            </a:pP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Phương thức khai thác bền vững tài nguyên nước:</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Quy định xử lí nước thải, ban hành Đạo luật nuớc sạch, ... Tài nguyên nước được khai thác tổng hợp nhằm tăng hiệu quả sử dụng và mang tính bền vững trong khai thác.</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4425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C21CD49-C912-446F-9D04-0E04CCD20E5D}"/>
              </a:ext>
            </a:extLst>
          </p:cNvPr>
          <p:cNvPicPr>
            <a:picLocks noChangeAspect="1"/>
          </p:cNvPicPr>
          <p:nvPr/>
        </p:nvPicPr>
        <p:blipFill rotWithShape="1">
          <a:blip r:embed="rId3"/>
          <a:srcRect l="49250" t="16517" r="40417" b="67812"/>
          <a:stretch/>
        </p:blipFill>
        <p:spPr>
          <a:xfrm>
            <a:off x="10932160" y="26173"/>
            <a:ext cx="1259840" cy="1074695"/>
          </a:xfrm>
          <a:prstGeom prst="rect">
            <a:avLst/>
          </a:prstGeom>
        </p:spPr>
      </p:pic>
      <p:grpSp>
        <p:nvGrpSpPr>
          <p:cNvPr id="4" name="Group 3">
            <a:extLst>
              <a:ext uri="{FF2B5EF4-FFF2-40B4-BE49-F238E27FC236}">
                <a16:creationId xmlns:a16="http://schemas.microsoft.com/office/drawing/2014/main" xmlns="" id="{8E9DB2A6-8042-4122-A94E-49841324FD21}"/>
              </a:ext>
            </a:extLst>
          </p:cNvPr>
          <p:cNvGrpSpPr/>
          <p:nvPr/>
        </p:nvGrpSpPr>
        <p:grpSpPr>
          <a:xfrm>
            <a:off x="175924" y="93462"/>
            <a:ext cx="9513022" cy="872949"/>
            <a:chOff x="1133366" y="2220084"/>
            <a:chExt cx="5681780" cy="914400"/>
          </a:xfrm>
          <a:solidFill>
            <a:schemeClr val="accent6">
              <a:lumMod val="40000"/>
              <a:lumOff val="60000"/>
            </a:schemeClr>
          </a:solidFill>
        </p:grpSpPr>
        <p:sp>
          <p:nvSpPr>
            <p:cNvPr id="5" name="Arrow: Pentagon 4">
              <a:extLst>
                <a:ext uri="{FF2B5EF4-FFF2-40B4-BE49-F238E27FC236}">
                  <a16:creationId xmlns:a16="http://schemas.microsoft.com/office/drawing/2014/main" xmlns="" id="{4278D2B4-AB50-4DF4-AAB8-EBB873A44F8B}"/>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xmlns="" id="{C9874792-70CB-4082-AC09-35E58254343F}"/>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xmlns="" id="{0BAC1BD9-0ABF-4C26-9299-2D1EC8680588}"/>
              </a:ext>
            </a:extLst>
          </p:cNvPr>
          <p:cNvSpPr txBox="1"/>
          <p:nvPr/>
        </p:nvSpPr>
        <p:spPr>
          <a:xfrm>
            <a:off x="1269987" y="233538"/>
            <a:ext cx="8170010" cy="584775"/>
          </a:xfrm>
          <a:prstGeom prst="rect">
            <a:avLst/>
          </a:prstGeom>
          <a:noFill/>
        </p:spPr>
        <p:txBody>
          <a:bodyPr wrap="square" rtlCol="0">
            <a:spAutoFit/>
          </a:bodyPr>
          <a:lstStyle/>
          <a:p>
            <a:pPr algn="ctr"/>
            <a:r>
              <a:rPr lang="en-US" sz="3200" b="1">
                <a:solidFill>
                  <a:srgbClr val="FF0000"/>
                </a:solidFill>
                <a:latin typeface="Times New Roman" panose="02020603050405020304" pitchFamily="18" charset="0"/>
                <a:cs typeface="Times New Roman" panose="02020603050405020304" pitchFamily="18" charset="0"/>
              </a:rPr>
              <a:t>Phương thức con người khai thác tự nhiên</a:t>
            </a:r>
          </a:p>
        </p:txBody>
      </p:sp>
      <p:sp>
        <p:nvSpPr>
          <p:cNvPr id="8" name="Arrow: Pentagon 7">
            <a:extLst>
              <a:ext uri="{FF2B5EF4-FFF2-40B4-BE49-F238E27FC236}">
                <a16:creationId xmlns:a16="http://schemas.microsoft.com/office/drawing/2014/main" xmlns="" id="{5FCBE109-D01C-46FB-8FE5-8BC2CE7CF11C}"/>
              </a:ext>
            </a:extLst>
          </p:cNvPr>
          <p:cNvSpPr/>
          <p:nvPr/>
        </p:nvSpPr>
        <p:spPr>
          <a:xfrm>
            <a:off x="66102" y="93463"/>
            <a:ext cx="1301952" cy="881042"/>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9" name="Isosceles Triangle 8">
            <a:extLst>
              <a:ext uri="{FF2B5EF4-FFF2-40B4-BE49-F238E27FC236}">
                <a16:creationId xmlns:a16="http://schemas.microsoft.com/office/drawing/2014/main" xmlns="" id="{E50A0639-B3BC-4FCB-A7DB-AA73AE852CDD}"/>
              </a:ext>
            </a:extLst>
          </p:cNvPr>
          <p:cNvSpPr/>
          <p:nvPr/>
        </p:nvSpPr>
        <p:spPr>
          <a:xfrm rot="5400000">
            <a:off x="1056834" y="408928"/>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book9">
            <a:extLst>
              <a:ext uri="{FF2B5EF4-FFF2-40B4-BE49-F238E27FC236}">
                <a16:creationId xmlns:a16="http://schemas.microsoft.com/office/drawing/2014/main" xmlns="" id="{38005779-8CAA-4B66-AC71-CA3CE2DA2706}"/>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985200"/>
            <a:ext cx="831618" cy="5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xmlns="" id="{FBEEDBDA-C24C-9FAE-CD4D-893869B8B48E}"/>
              </a:ext>
            </a:extLst>
          </p:cNvPr>
          <p:cNvSpPr txBox="1"/>
          <p:nvPr/>
        </p:nvSpPr>
        <p:spPr>
          <a:xfrm>
            <a:off x="831618" y="1131320"/>
            <a:ext cx="11074056" cy="5153270"/>
          </a:xfrm>
          <a:prstGeom prst="rect">
            <a:avLst/>
          </a:prstGeom>
          <a:noFill/>
        </p:spPr>
        <p:txBody>
          <a:bodyPr wrap="square">
            <a:spAutoFit/>
          </a:bodyPr>
          <a:lstStyle/>
          <a:p>
            <a:pPr marR="0" algn="just">
              <a:lnSpc>
                <a:spcPct val="115000"/>
              </a:lnSpc>
              <a:spcBef>
                <a:spcPts val="0"/>
              </a:spcBef>
              <a:spcAft>
                <a:spcPts val="0"/>
              </a:spcAft>
            </a:pPr>
            <a:r>
              <a:rPr lang="en-US"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Phương thức khai thác bền vững tài nguyên đất: </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Đẩy mạnh phát triển nông nghiệp theo hướng “nông nghiệp xanh”, ứng dụng khoa học - công nghệ trong quá trình sản xuất, nhờ đó đem lại năng suất cao, đồng thời bảo vệ tài nguyên đất.</a:t>
            </a:r>
          </a:p>
          <a:p>
            <a:pPr marR="0" algn="just">
              <a:lnSpc>
                <a:spcPct val="115000"/>
              </a:lnSpc>
              <a:spcBef>
                <a:spcPts val="0"/>
              </a:spcBef>
              <a:spcAft>
                <a:spcPts val="0"/>
              </a:spcAft>
            </a:pPr>
            <a:endPar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0" algn="just">
              <a:lnSpc>
                <a:spcPct val="115000"/>
              </a:lnSpc>
              <a:spcBef>
                <a:spcPts val="0"/>
              </a:spcBef>
              <a:spcAft>
                <a:spcPts val="0"/>
              </a:spcAft>
            </a:pPr>
            <a:r>
              <a:rPr lang="en-US" sz="3200" b="1">
                <a:solidFill>
                  <a:srgbClr val="FF0000"/>
                </a:solidFill>
                <a:effectLst/>
                <a:latin typeface="Times New Roman" panose="02020603050405020304" pitchFamily="18" charset="0"/>
                <a:ea typeface="Times New Roman" panose="02020603050405020304" pitchFamily="18" charset="0"/>
              </a:rPr>
              <a:t>- Phương thức khai thác bền vững tài nguyên khoáng sản: </a:t>
            </a:r>
            <a:r>
              <a:rPr lang="en-US" sz="3200">
                <a:solidFill>
                  <a:srgbClr val="000000"/>
                </a:solidFill>
                <a:effectLst/>
                <a:latin typeface="Times New Roman" panose="02020603050405020304" pitchFamily="18" charset="0"/>
                <a:ea typeface="Times New Roman" panose="02020603050405020304" pitchFamily="18" charset="0"/>
              </a:rPr>
              <a:t>Các nước Bắc Mỹ đã có nhiều biện pháp sử dụng tiết kiệm và hiệu quả tài nguyên khoáng sản, đồng thời đẩy mạnh sử dụng các nguồn năng lượng tái tạo và vật liệu thay thế.</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685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BA7242C-4CFC-44D2-B7E7-63D527A0898D}"/>
              </a:ext>
            </a:extLst>
          </p:cNvPr>
          <p:cNvPicPr>
            <a:picLocks noChangeAspect="1"/>
          </p:cNvPicPr>
          <p:nvPr/>
        </p:nvPicPr>
        <p:blipFill rotWithShape="1">
          <a:blip r:embed="rId2"/>
          <a:srcRect l="15417" t="23775" r="29166" b="21182"/>
          <a:stretch/>
        </p:blipFill>
        <p:spPr>
          <a:xfrm>
            <a:off x="0" y="-54703"/>
            <a:ext cx="12192000" cy="7003524"/>
          </a:xfrm>
          <a:prstGeom prst="rect">
            <a:avLst/>
          </a:prstGeom>
        </p:spPr>
      </p:pic>
      <p:sp>
        <p:nvSpPr>
          <p:cNvPr id="4" name="TextBox 3">
            <a:extLst>
              <a:ext uri="{FF2B5EF4-FFF2-40B4-BE49-F238E27FC236}">
                <a16:creationId xmlns:a16="http://schemas.microsoft.com/office/drawing/2014/main" xmlns="" id="{8B855A3E-DA5B-4983-ADF1-97941BD48C2F}"/>
              </a:ext>
            </a:extLst>
          </p:cNvPr>
          <p:cNvSpPr txBox="1"/>
          <p:nvPr/>
        </p:nvSpPr>
        <p:spPr>
          <a:xfrm>
            <a:off x="1527999" y="532670"/>
            <a:ext cx="9132176" cy="1523128"/>
          </a:xfrm>
          <a:prstGeom prst="rect">
            <a:avLst/>
          </a:prstGeom>
          <a:noFill/>
          <a:ln w="57150">
            <a:noFill/>
          </a:ln>
        </p:spPr>
        <p:txBody>
          <a:bodyPr wrap="square" lIns="91078" tIns="45539" rIns="91078" bIns="45539" rtlCol="0">
            <a:spAutoFit/>
          </a:bodyPr>
          <a:lstStyle/>
          <a:p>
            <a:pPr algn="ctr">
              <a:spcBef>
                <a:spcPts val="599"/>
              </a:spcBef>
            </a:pPr>
            <a:r>
              <a:rPr lang="en-US" sz="4400" b="1" dirty="0">
                <a:solidFill>
                  <a:srgbClr val="FF0066"/>
                </a:solidFill>
                <a:latin typeface="Times New Roman" panose="02020603050405020304" pitchFamily="18" charset="0"/>
                <a:ea typeface="Kids" pitchFamily="2" charset="0"/>
                <a:cs typeface="Times New Roman" panose="02020603050405020304" pitchFamily="18" charset="0"/>
              </a:rPr>
              <a:t>LUYỆN TẬP</a:t>
            </a:r>
          </a:p>
          <a:p>
            <a:pPr algn="ctr">
              <a:spcBef>
                <a:spcPts val="599"/>
              </a:spcBef>
            </a:pPr>
            <a:r>
              <a:rPr lang="en-US" sz="4400" b="1" dirty="0">
                <a:solidFill>
                  <a:srgbClr val="FF0066"/>
                </a:solidFill>
                <a:latin typeface="Times New Roman" panose="02020603050405020304" pitchFamily="18" charset="0"/>
                <a:ea typeface="Kids" pitchFamily="2" charset="0"/>
                <a:cs typeface="Times New Roman" panose="02020603050405020304" pitchFamily="18" charset="0"/>
              </a:rPr>
              <a:t> VÀ VẬN DỤNG</a:t>
            </a:r>
          </a:p>
        </p:txBody>
      </p:sp>
    </p:spTree>
    <p:extLst>
      <p:ext uri="{BB962C8B-B14F-4D97-AF65-F5344CB8AC3E}">
        <p14:creationId xmlns:p14="http://schemas.microsoft.com/office/powerpoint/2010/main" val="37739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114" fill="hold">
                                          <p:stCondLst>
                                            <p:cond delay="0"/>
                                          </p:stCondLst>
                                        </p:cTn>
                                        <p:tgtEl>
                                          <p:spTgt spid="4"/>
                                        </p:tgtEl>
                                        <p:attrNameLst>
                                          <p:attrName>style.rotation</p:attrName>
                                        </p:attrNameLst>
                                      </p:cBhvr>
                                      <p:to>
                                        <p:strVal val="-45.0"/>
                                      </p:to>
                                    </p:set>
                                    <p:anim calcmode="lin" valueType="num">
                                      <p:cBhvr>
                                        <p:cTn id="8" dur="114" fill="hold">
                                          <p:stCondLst>
                                            <p:cond delay="114"/>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114"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39" decel="50000" autoRev="1" fill="hold">
                                          <p:stCondLst>
                                            <p:cond delay="114"/>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34" fill="hold">
                                          <p:stCondLst>
                                            <p:cond delay="216"/>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14" descr="D:\NGÂN\HÌNH ẢNH\Hinh nen powerpoint\HÌNH NỀN PP\port_turq_bord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90" y="41945"/>
            <a:ext cx="12108110" cy="674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D:\NGÂN\HÌNH ẢNH\VĂN 7\hop qua do.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6283" y="2311998"/>
            <a:ext cx="172913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descr="D:\NGÂN\HÌNH ẢNH\VĂN 7\hop qua mau hong.jpg">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8407" y="4344988"/>
            <a:ext cx="2369344"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descr="D:\NGÂN\HÌNH ẢNH\VĂN 7\hop qua mau tim.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75721" y="4344988"/>
            <a:ext cx="2078560"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8" descr="D:\NGÂN\HÌNH ẢNH\VĂN 7\hop qua trang.p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6345" y="2417120"/>
            <a:ext cx="214994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9" name="TextBox 13"/>
          <p:cNvSpPr txBox="1">
            <a:spLocks noChangeArrowheads="1"/>
          </p:cNvSpPr>
          <p:nvPr/>
        </p:nvSpPr>
        <p:spPr bwMode="auto">
          <a:xfrm>
            <a:off x="3380844" y="839805"/>
            <a:ext cx="60560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0"/>
              </a:spcBef>
              <a:spcAft>
                <a:spcPct val="0"/>
              </a:spcAft>
            </a:pPr>
            <a:r>
              <a:rPr lang="en-US" altLang="en-US" sz="3600" b="1" dirty="0">
                <a:solidFill>
                  <a:srgbClr val="0000FF"/>
                </a:solidFill>
                <a:latin typeface="Times New Roman" pitchFamily="18" charset="0"/>
                <a:cs typeface="Times New Roman" pitchFamily="18" charset="0"/>
              </a:rPr>
              <a:t>TRÒ CHƠI</a:t>
            </a:r>
          </a:p>
          <a:p>
            <a:pPr algn="ctr" fontAlgn="base">
              <a:spcBef>
                <a:spcPct val="0"/>
              </a:spcBef>
              <a:spcAft>
                <a:spcPct val="0"/>
              </a:spcAft>
            </a:pPr>
            <a:r>
              <a:rPr lang="en-US" altLang="en-US" sz="3600" b="1" dirty="0">
                <a:solidFill>
                  <a:srgbClr val="0000FF"/>
                </a:solidFill>
                <a:latin typeface="Times New Roman" pitchFamily="18" charset="0"/>
                <a:cs typeface="Times New Roman" pitchFamily="18" charset="0"/>
              </a:rPr>
              <a:t>HỘP QUÀ BÍ MẬT</a:t>
            </a:r>
          </a:p>
        </p:txBody>
      </p:sp>
      <p:sp>
        <p:nvSpPr>
          <p:cNvPr id="3" name="Right Arrow 2">
            <a:hlinkClick r:id="rId7" action="ppaction://hlinksldjump"/>
          </p:cNvPr>
          <p:cNvSpPr/>
          <p:nvPr/>
        </p:nvSpPr>
        <p:spPr>
          <a:xfrm>
            <a:off x="8667750" y="6062663"/>
            <a:ext cx="769144"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Times New Roman" pitchFamily="18" charset="0"/>
              <a:cs typeface="Times New Roman" pitchFamily="18" charset="0"/>
            </a:endParaRPr>
          </a:p>
        </p:txBody>
      </p:sp>
      <p:sp>
        <p:nvSpPr>
          <p:cNvPr id="2" name="AutoShape 2" descr="Hộp quà vuông MS-02 - Gift shop: qua tang sinh nhat y nghia, qua luu niem,  trang suc han quoc"/>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792246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48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7" presetClass="exit" presetSubtype="10" fill="hold" nodeType="clickEffect">
                                  <p:stCondLst>
                                    <p:cond delay="0"/>
                                  </p:stCondLst>
                                  <p:childTnLst>
                                    <p:anim calcmode="lin" valueType="num">
                                      <p:cBhvr>
                                        <p:cTn id="6" dur="500"/>
                                        <p:tgtEl>
                                          <p:spTgt spid="20485"/>
                                        </p:tgtEl>
                                        <p:attrNameLst>
                                          <p:attrName>ppt_w</p:attrName>
                                        </p:attrNameLst>
                                      </p:cBhvr>
                                      <p:tavLst>
                                        <p:tav tm="0">
                                          <p:val>
                                            <p:strVal val="ppt_w"/>
                                          </p:val>
                                        </p:tav>
                                        <p:tav tm="100000">
                                          <p:val>
                                            <p:fltVal val="0"/>
                                          </p:val>
                                        </p:tav>
                                      </p:tavLst>
                                    </p:anim>
                                    <p:anim calcmode="lin" valueType="num">
                                      <p:cBhvr>
                                        <p:cTn id="7" dur="500"/>
                                        <p:tgtEl>
                                          <p:spTgt spid="20485"/>
                                        </p:tgtEl>
                                        <p:attrNameLst>
                                          <p:attrName>ppt_h</p:attrName>
                                        </p:attrNameLst>
                                      </p:cBhvr>
                                      <p:tavLst>
                                        <p:tav tm="0">
                                          <p:val>
                                            <p:strVal val="ppt_h"/>
                                          </p:val>
                                        </p:tav>
                                        <p:tav tm="100000">
                                          <p:val>
                                            <p:strVal val="ppt_h"/>
                                          </p:val>
                                        </p:tav>
                                      </p:tavLst>
                                    </p:anim>
                                    <p:set>
                                      <p:cBhvr>
                                        <p:cTn id="8" dur="1" fill="hold">
                                          <p:stCondLst>
                                            <p:cond delay="499"/>
                                          </p:stCondLst>
                                        </p:cTn>
                                        <p:tgtEl>
                                          <p:spTgt spid="20485"/>
                                        </p:tgtEl>
                                        <p:attrNameLst>
                                          <p:attrName>style.visibility</p:attrName>
                                        </p:attrNameLst>
                                      </p:cBhvr>
                                      <p:to>
                                        <p:strVal val="hidden"/>
                                      </p:to>
                                    </p:set>
                                  </p:childTnLst>
                                </p:cTn>
                              </p:par>
                            </p:childTnLst>
                          </p:cTn>
                        </p:par>
                      </p:childTnLst>
                    </p:cTn>
                  </p:par>
                </p:childTnLst>
              </p:cTn>
              <p:nextCondLst>
                <p:cond evt="onClick" delay="0">
                  <p:tgtEl>
                    <p:spTgt spid="20485"/>
                  </p:tgtEl>
                </p:cond>
              </p:nextCondLst>
            </p:seq>
            <p:seq concurrent="1" nextAc="seek">
              <p:cTn id="9" restart="whenNotActive" fill="hold" evtFilter="cancelBubble" nodeType="interactiveSeq">
                <p:stCondLst>
                  <p:cond evt="onClick" delay="0">
                    <p:tgtEl>
                      <p:spTgt spid="20488"/>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17" presetClass="exit" presetSubtype="10" fill="hold" nodeType="clickEffect">
                                  <p:stCondLst>
                                    <p:cond delay="0"/>
                                  </p:stCondLst>
                                  <p:childTnLst>
                                    <p:anim calcmode="lin" valueType="num">
                                      <p:cBhvr>
                                        <p:cTn id="13" dur="500"/>
                                        <p:tgtEl>
                                          <p:spTgt spid="20488"/>
                                        </p:tgtEl>
                                        <p:attrNameLst>
                                          <p:attrName>ppt_w</p:attrName>
                                        </p:attrNameLst>
                                      </p:cBhvr>
                                      <p:tavLst>
                                        <p:tav tm="0">
                                          <p:val>
                                            <p:strVal val="ppt_w"/>
                                          </p:val>
                                        </p:tav>
                                        <p:tav tm="100000">
                                          <p:val>
                                            <p:fltVal val="0"/>
                                          </p:val>
                                        </p:tav>
                                      </p:tavLst>
                                    </p:anim>
                                    <p:anim calcmode="lin" valueType="num">
                                      <p:cBhvr>
                                        <p:cTn id="14" dur="500"/>
                                        <p:tgtEl>
                                          <p:spTgt spid="20488"/>
                                        </p:tgtEl>
                                        <p:attrNameLst>
                                          <p:attrName>ppt_h</p:attrName>
                                        </p:attrNameLst>
                                      </p:cBhvr>
                                      <p:tavLst>
                                        <p:tav tm="0">
                                          <p:val>
                                            <p:strVal val="ppt_h"/>
                                          </p:val>
                                        </p:tav>
                                        <p:tav tm="100000">
                                          <p:val>
                                            <p:strVal val="ppt_h"/>
                                          </p:val>
                                        </p:tav>
                                      </p:tavLst>
                                    </p:anim>
                                    <p:set>
                                      <p:cBhvr>
                                        <p:cTn id="15" dur="1" fill="hold">
                                          <p:stCondLst>
                                            <p:cond delay="499"/>
                                          </p:stCondLst>
                                        </p:cTn>
                                        <p:tgtEl>
                                          <p:spTgt spid="20488"/>
                                        </p:tgtEl>
                                        <p:attrNameLst>
                                          <p:attrName>style.visibility</p:attrName>
                                        </p:attrNameLst>
                                      </p:cBhvr>
                                      <p:to>
                                        <p:strVal val="hidden"/>
                                      </p:to>
                                    </p:set>
                                  </p:childTnLst>
                                </p:cTn>
                              </p:par>
                            </p:childTnLst>
                          </p:cTn>
                        </p:par>
                      </p:childTnLst>
                    </p:cTn>
                  </p:par>
                </p:childTnLst>
              </p:cTn>
              <p:nextCondLst>
                <p:cond evt="onClick" delay="0">
                  <p:tgtEl>
                    <p:spTgt spid="20488"/>
                  </p:tgtEl>
                </p:cond>
              </p:nextCondLst>
            </p:seq>
            <p:seq concurrent="1" nextAc="seek">
              <p:cTn id="16" restart="whenNotActive" fill="hold" evtFilter="cancelBubble" nodeType="interactiveSeq">
                <p:stCondLst>
                  <p:cond evt="onClick" delay="0">
                    <p:tgtEl>
                      <p:spTgt spid="20486"/>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7" presetClass="exit" presetSubtype="10" fill="hold" nodeType="clickEffect">
                                  <p:stCondLst>
                                    <p:cond delay="0"/>
                                  </p:stCondLst>
                                  <p:childTnLst>
                                    <p:anim calcmode="lin" valueType="num">
                                      <p:cBhvr>
                                        <p:cTn id="20" dur="500"/>
                                        <p:tgtEl>
                                          <p:spTgt spid="20486"/>
                                        </p:tgtEl>
                                        <p:attrNameLst>
                                          <p:attrName>ppt_w</p:attrName>
                                        </p:attrNameLst>
                                      </p:cBhvr>
                                      <p:tavLst>
                                        <p:tav tm="0">
                                          <p:val>
                                            <p:strVal val="ppt_w"/>
                                          </p:val>
                                        </p:tav>
                                        <p:tav tm="100000">
                                          <p:val>
                                            <p:fltVal val="0"/>
                                          </p:val>
                                        </p:tav>
                                      </p:tavLst>
                                    </p:anim>
                                    <p:anim calcmode="lin" valueType="num">
                                      <p:cBhvr>
                                        <p:cTn id="21" dur="500"/>
                                        <p:tgtEl>
                                          <p:spTgt spid="20486"/>
                                        </p:tgtEl>
                                        <p:attrNameLst>
                                          <p:attrName>ppt_h</p:attrName>
                                        </p:attrNameLst>
                                      </p:cBhvr>
                                      <p:tavLst>
                                        <p:tav tm="0">
                                          <p:val>
                                            <p:strVal val="ppt_h"/>
                                          </p:val>
                                        </p:tav>
                                        <p:tav tm="100000">
                                          <p:val>
                                            <p:strVal val="ppt_h"/>
                                          </p:val>
                                        </p:tav>
                                      </p:tavLst>
                                    </p:anim>
                                    <p:set>
                                      <p:cBhvr>
                                        <p:cTn id="22" dur="1" fill="hold">
                                          <p:stCondLst>
                                            <p:cond delay="499"/>
                                          </p:stCondLst>
                                        </p:cTn>
                                        <p:tgtEl>
                                          <p:spTgt spid="20486"/>
                                        </p:tgtEl>
                                        <p:attrNameLst>
                                          <p:attrName>style.visibility</p:attrName>
                                        </p:attrNameLst>
                                      </p:cBhvr>
                                      <p:to>
                                        <p:strVal val="hidden"/>
                                      </p:to>
                                    </p:set>
                                  </p:childTnLst>
                                </p:cTn>
                              </p:par>
                            </p:childTnLst>
                          </p:cTn>
                        </p:par>
                      </p:childTnLst>
                    </p:cTn>
                  </p:par>
                </p:childTnLst>
              </p:cTn>
              <p:nextCondLst>
                <p:cond evt="onClick" delay="0">
                  <p:tgtEl>
                    <p:spTgt spid="20486"/>
                  </p:tgtEl>
                </p:cond>
              </p:nextCondLst>
            </p:seq>
            <p:seq concurrent="1" nextAc="seek">
              <p:cTn id="23" restart="whenNotActive" fill="hold" evtFilter="cancelBubble" nodeType="interactiveSeq">
                <p:stCondLst>
                  <p:cond evt="onClick" delay="0">
                    <p:tgtEl>
                      <p:spTgt spid="20487"/>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17" presetClass="exit" presetSubtype="10" fill="hold" nodeType="clickEffect">
                                  <p:stCondLst>
                                    <p:cond delay="0"/>
                                  </p:stCondLst>
                                  <p:childTnLst>
                                    <p:anim calcmode="lin" valueType="num">
                                      <p:cBhvr>
                                        <p:cTn id="27" dur="500"/>
                                        <p:tgtEl>
                                          <p:spTgt spid="20487"/>
                                        </p:tgtEl>
                                        <p:attrNameLst>
                                          <p:attrName>ppt_w</p:attrName>
                                        </p:attrNameLst>
                                      </p:cBhvr>
                                      <p:tavLst>
                                        <p:tav tm="0">
                                          <p:val>
                                            <p:strVal val="ppt_w"/>
                                          </p:val>
                                        </p:tav>
                                        <p:tav tm="100000">
                                          <p:val>
                                            <p:fltVal val="0"/>
                                          </p:val>
                                        </p:tav>
                                      </p:tavLst>
                                    </p:anim>
                                    <p:anim calcmode="lin" valueType="num">
                                      <p:cBhvr>
                                        <p:cTn id="28" dur="500"/>
                                        <p:tgtEl>
                                          <p:spTgt spid="20487"/>
                                        </p:tgtEl>
                                        <p:attrNameLst>
                                          <p:attrName>ppt_h</p:attrName>
                                        </p:attrNameLst>
                                      </p:cBhvr>
                                      <p:tavLst>
                                        <p:tav tm="0">
                                          <p:val>
                                            <p:strVal val="ppt_h"/>
                                          </p:val>
                                        </p:tav>
                                        <p:tav tm="100000">
                                          <p:val>
                                            <p:strVal val="ppt_h"/>
                                          </p:val>
                                        </p:tav>
                                      </p:tavLst>
                                    </p:anim>
                                    <p:set>
                                      <p:cBhvr>
                                        <p:cTn id="29" dur="1" fill="hold">
                                          <p:stCondLst>
                                            <p:cond delay="499"/>
                                          </p:stCondLst>
                                        </p:cTn>
                                        <p:tgtEl>
                                          <p:spTgt spid="20487"/>
                                        </p:tgtEl>
                                        <p:attrNameLst>
                                          <p:attrName>style.visibility</p:attrName>
                                        </p:attrNameLst>
                                      </p:cBhvr>
                                      <p:to>
                                        <p:strVal val="hidden"/>
                                      </p:to>
                                    </p:set>
                                  </p:childTnLst>
                                </p:cTn>
                              </p:par>
                            </p:childTnLst>
                          </p:cTn>
                        </p:par>
                      </p:childTnLst>
                    </p:cTn>
                  </p:par>
                </p:childTnLst>
              </p:cTn>
              <p:nextCondLst>
                <p:cond evt="onClick" delay="0">
                  <p:tgtEl>
                    <p:spTgt spid="20487"/>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10" descr="http://www.freepptbackgrounds.net/wp-content/uploads/2013/12/Back-to-School-PPT-Backgrounds-800x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23" y="50334"/>
            <a:ext cx="12057776" cy="6774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099" name="TextBox 5"/>
          <p:cNvSpPr txBox="1">
            <a:spLocks noChangeArrowheads="1"/>
          </p:cNvSpPr>
          <p:nvPr/>
        </p:nvSpPr>
        <p:spPr bwMode="auto">
          <a:xfrm>
            <a:off x="973123" y="2743219"/>
            <a:ext cx="10326848"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fontAlgn="base">
              <a:spcBef>
                <a:spcPct val="0"/>
              </a:spcBef>
              <a:spcAft>
                <a:spcPts val="600"/>
              </a:spcAft>
              <a:buFont typeface="Wingdings" pitchFamily="2" charset="2"/>
              <a:buChar char="v"/>
            </a:pPr>
            <a:r>
              <a:rPr lang="en-US" altLang="en-US" sz="3200">
                <a:solidFill>
                  <a:srgbClr val="FF0000"/>
                </a:solidFill>
                <a:latin typeface="Times New Roman" pitchFamily="18" charset="0"/>
                <a:cs typeface="Times New Roman" pitchFamily="18" charset="0"/>
              </a:rPr>
              <a:t>Có 4 chiếc hộp với các màu sắc khác nhau. Mỗi đội có 1 lượt chọn và trả lời câu hỏi.</a:t>
            </a:r>
          </a:p>
          <a:p>
            <a:pPr algn="just" fontAlgn="base">
              <a:spcBef>
                <a:spcPct val="0"/>
              </a:spcBef>
              <a:spcAft>
                <a:spcPts val="600"/>
              </a:spcAft>
              <a:buFont typeface="Wingdings" pitchFamily="2" charset="2"/>
              <a:buChar char="v"/>
            </a:pPr>
            <a:r>
              <a:rPr lang="en-US" altLang="en-US" sz="3200">
                <a:solidFill>
                  <a:srgbClr val="FF0000"/>
                </a:solidFill>
                <a:latin typeface="Times New Roman" pitchFamily="18" charset="0"/>
                <a:cs typeface="Times New Roman" pitchFamily="18" charset="0"/>
              </a:rPr>
              <a:t>Mỗi đội có 10 giây suy nghĩ để đưa ra câu trả lời.</a:t>
            </a:r>
          </a:p>
          <a:p>
            <a:pPr algn="just" fontAlgn="base">
              <a:spcBef>
                <a:spcPct val="0"/>
              </a:spcBef>
              <a:spcAft>
                <a:spcPts val="600"/>
              </a:spcAft>
              <a:buFont typeface="Wingdings" pitchFamily="2" charset="2"/>
              <a:buChar char="v"/>
            </a:pPr>
            <a:r>
              <a:rPr lang="en-US" altLang="en-US" sz="3200">
                <a:solidFill>
                  <a:srgbClr val="FF0000"/>
                </a:solidFill>
                <a:latin typeface="Times New Roman" pitchFamily="18" charset="0"/>
                <a:cs typeface="Times New Roman" pitchFamily="18" charset="0"/>
              </a:rPr>
              <a:t>Mỗi câu hỏi trả lời đúng đạt 10 điểm, trả lời sai không có điểm.</a:t>
            </a:r>
          </a:p>
        </p:txBody>
      </p:sp>
      <p:sp>
        <p:nvSpPr>
          <p:cNvPr id="132100" name="TextBox 4"/>
          <p:cNvSpPr txBox="1">
            <a:spLocks noChangeArrowheads="1"/>
          </p:cNvSpPr>
          <p:nvPr/>
        </p:nvSpPr>
        <p:spPr bwMode="auto">
          <a:xfrm>
            <a:off x="4093828" y="762012"/>
            <a:ext cx="415254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0"/>
              </a:spcBef>
              <a:spcAft>
                <a:spcPct val="0"/>
              </a:spcAft>
            </a:pPr>
            <a:r>
              <a:rPr lang="en-US" altLang="en-US" sz="5400" b="1">
                <a:solidFill>
                  <a:srgbClr val="0000FF"/>
                </a:solidFill>
                <a:latin typeface="Times New Roman" pitchFamily="18" charset="0"/>
                <a:cs typeface="Times New Roman" pitchFamily="18" charset="0"/>
              </a:rPr>
              <a:t>LUẬT CHƠI</a:t>
            </a:r>
          </a:p>
        </p:txBody>
      </p:sp>
      <p:pic>
        <p:nvPicPr>
          <p:cNvPr id="132101" name="Picture 8" descr="http://az616578.vo.msecnd.net/files/2016/03/14/635935204327573244-1084282554_Home.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09322" y="5334022"/>
            <a:ext cx="125730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4366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14" descr="D:\NGÂN\HÌNH ẢNH\Hinh nen powerpoint\HÌNH NỀN PP\port_turq_bord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9" y="59202"/>
            <a:ext cx="12192000" cy="674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D:\NGÂN\HÌNH ẢNH\VĂN 7\hop qua do.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6283" y="2311998"/>
            <a:ext cx="172913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descr="D:\NGÂN\HÌNH ẢNH\VĂN 7\hop qua mau hong.jpg">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8407" y="4344988"/>
            <a:ext cx="2369344"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descr="D:\NGÂN\HÌNH ẢNH\VĂN 7\hop qua mau tim.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75721" y="4344988"/>
            <a:ext cx="2078560"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8" descr="D:\NGÂN\HÌNH ẢNH\VĂN 7\hop qua trang.p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6345" y="2417120"/>
            <a:ext cx="214994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9" name="TextBox 13"/>
          <p:cNvSpPr txBox="1">
            <a:spLocks noChangeArrowheads="1"/>
          </p:cNvSpPr>
          <p:nvPr/>
        </p:nvSpPr>
        <p:spPr bwMode="auto">
          <a:xfrm>
            <a:off x="3380844" y="839805"/>
            <a:ext cx="60560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0"/>
              </a:spcBef>
              <a:spcAft>
                <a:spcPct val="0"/>
              </a:spcAft>
            </a:pPr>
            <a:r>
              <a:rPr lang="en-US" altLang="en-US" sz="3600" b="1">
                <a:solidFill>
                  <a:srgbClr val="0000FF"/>
                </a:solidFill>
                <a:latin typeface="Times New Roman" pitchFamily="18" charset="0"/>
                <a:cs typeface="Times New Roman" pitchFamily="18" charset="0"/>
              </a:rPr>
              <a:t>TRÒ CHƠI</a:t>
            </a:r>
          </a:p>
          <a:p>
            <a:pPr algn="ctr" fontAlgn="base">
              <a:spcBef>
                <a:spcPct val="0"/>
              </a:spcBef>
              <a:spcAft>
                <a:spcPct val="0"/>
              </a:spcAft>
            </a:pPr>
            <a:r>
              <a:rPr lang="en-US" altLang="en-US" sz="3600" b="1">
                <a:solidFill>
                  <a:srgbClr val="0000FF"/>
                </a:solidFill>
                <a:latin typeface="Times New Roman" pitchFamily="18" charset="0"/>
                <a:cs typeface="Times New Roman" pitchFamily="18" charset="0"/>
              </a:rPr>
              <a:t>HỘP QUÀ BÍ MẬT</a:t>
            </a:r>
          </a:p>
        </p:txBody>
      </p:sp>
      <p:sp>
        <p:nvSpPr>
          <p:cNvPr id="3" name="Right Arrow 2">
            <a:hlinkClick r:id="rId7" action="ppaction://hlinksldjump"/>
          </p:cNvPr>
          <p:cNvSpPr/>
          <p:nvPr/>
        </p:nvSpPr>
        <p:spPr>
          <a:xfrm>
            <a:off x="8667750" y="6062663"/>
            <a:ext cx="769144"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Times New Roman" pitchFamily="18" charset="0"/>
              <a:cs typeface="Times New Roman" pitchFamily="18" charset="0"/>
            </a:endParaRPr>
          </a:p>
        </p:txBody>
      </p:sp>
      <p:sp>
        <p:nvSpPr>
          <p:cNvPr id="2" name="AutoShape 2" descr="Hộp quà vuông MS-02 - Gift shop: qua tang sinh nhat y nghia, qua luu niem,  trang suc han quoc"/>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5F5F5F"/>
              </a:solidFill>
            </a:endParaRPr>
          </a:p>
        </p:txBody>
      </p:sp>
    </p:spTree>
    <p:extLst>
      <p:ext uri="{BB962C8B-B14F-4D97-AF65-F5344CB8AC3E}">
        <p14:creationId xmlns:p14="http://schemas.microsoft.com/office/powerpoint/2010/main" val="36442975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48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7" presetClass="exit" presetSubtype="10" fill="hold" nodeType="clickEffect">
                                  <p:stCondLst>
                                    <p:cond delay="0"/>
                                  </p:stCondLst>
                                  <p:childTnLst>
                                    <p:anim calcmode="lin" valueType="num">
                                      <p:cBhvr>
                                        <p:cTn id="6" dur="500"/>
                                        <p:tgtEl>
                                          <p:spTgt spid="20485"/>
                                        </p:tgtEl>
                                        <p:attrNameLst>
                                          <p:attrName>ppt_w</p:attrName>
                                        </p:attrNameLst>
                                      </p:cBhvr>
                                      <p:tavLst>
                                        <p:tav tm="0">
                                          <p:val>
                                            <p:strVal val="ppt_w"/>
                                          </p:val>
                                        </p:tav>
                                        <p:tav tm="100000">
                                          <p:val>
                                            <p:fltVal val="0"/>
                                          </p:val>
                                        </p:tav>
                                      </p:tavLst>
                                    </p:anim>
                                    <p:anim calcmode="lin" valueType="num">
                                      <p:cBhvr>
                                        <p:cTn id="7" dur="500"/>
                                        <p:tgtEl>
                                          <p:spTgt spid="20485"/>
                                        </p:tgtEl>
                                        <p:attrNameLst>
                                          <p:attrName>ppt_h</p:attrName>
                                        </p:attrNameLst>
                                      </p:cBhvr>
                                      <p:tavLst>
                                        <p:tav tm="0">
                                          <p:val>
                                            <p:strVal val="ppt_h"/>
                                          </p:val>
                                        </p:tav>
                                        <p:tav tm="100000">
                                          <p:val>
                                            <p:strVal val="ppt_h"/>
                                          </p:val>
                                        </p:tav>
                                      </p:tavLst>
                                    </p:anim>
                                    <p:set>
                                      <p:cBhvr>
                                        <p:cTn id="8" dur="1" fill="hold">
                                          <p:stCondLst>
                                            <p:cond delay="499"/>
                                          </p:stCondLst>
                                        </p:cTn>
                                        <p:tgtEl>
                                          <p:spTgt spid="20485"/>
                                        </p:tgtEl>
                                        <p:attrNameLst>
                                          <p:attrName>style.visibility</p:attrName>
                                        </p:attrNameLst>
                                      </p:cBhvr>
                                      <p:to>
                                        <p:strVal val="hidden"/>
                                      </p:to>
                                    </p:set>
                                  </p:childTnLst>
                                </p:cTn>
                              </p:par>
                            </p:childTnLst>
                          </p:cTn>
                        </p:par>
                      </p:childTnLst>
                    </p:cTn>
                  </p:par>
                </p:childTnLst>
              </p:cTn>
              <p:nextCondLst>
                <p:cond evt="onClick" delay="0">
                  <p:tgtEl>
                    <p:spTgt spid="20485"/>
                  </p:tgtEl>
                </p:cond>
              </p:nextCondLst>
            </p:seq>
            <p:seq concurrent="1" nextAc="seek">
              <p:cTn id="9" restart="whenNotActive" fill="hold" evtFilter="cancelBubble" nodeType="interactiveSeq">
                <p:stCondLst>
                  <p:cond evt="onClick" delay="0">
                    <p:tgtEl>
                      <p:spTgt spid="20488"/>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17" presetClass="exit" presetSubtype="10" fill="hold" nodeType="clickEffect">
                                  <p:stCondLst>
                                    <p:cond delay="0"/>
                                  </p:stCondLst>
                                  <p:childTnLst>
                                    <p:anim calcmode="lin" valueType="num">
                                      <p:cBhvr>
                                        <p:cTn id="13" dur="500"/>
                                        <p:tgtEl>
                                          <p:spTgt spid="20488"/>
                                        </p:tgtEl>
                                        <p:attrNameLst>
                                          <p:attrName>ppt_w</p:attrName>
                                        </p:attrNameLst>
                                      </p:cBhvr>
                                      <p:tavLst>
                                        <p:tav tm="0">
                                          <p:val>
                                            <p:strVal val="ppt_w"/>
                                          </p:val>
                                        </p:tav>
                                        <p:tav tm="100000">
                                          <p:val>
                                            <p:fltVal val="0"/>
                                          </p:val>
                                        </p:tav>
                                      </p:tavLst>
                                    </p:anim>
                                    <p:anim calcmode="lin" valueType="num">
                                      <p:cBhvr>
                                        <p:cTn id="14" dur="500"/>
                                        <p:tgtEl>
                                          <p:spTgt spid="20488"/>
                                        </p:tgtEl>
                                        <p:attrNameLst>
                                          <p:attrName>ppt_h</p:attrName>
                                        </p:attrNameLst>
                                      </p:cBhvr>
                                      <p:tavLst>
                                        <p:tav tm="0">
                                          <p:val>
                                            <p:strVal val="ppt_h"/>
                                          </p:val>
                                        </p:tav>
                                        <p:tav tm="100000">
                                          <p:val>
                                            <p:strVal val="ppt_h"/>
                                          </p:val>
                                        </p:tav>
                                      </p:tavLst>
                                    </p:anim>
                                    <p:set>
                                      <p:cBhvr>
                                        <p:cTn id="15" dur="1" fill="hold">
                                          <p:stCondLst>
                                            <p:cond delay="499"/>
                                          </p:stCondLst>
                                        </p:cTn>
                                        <p:tgtEl>
                                          <p:spTgt spid="20488"/>
                                        </p:tgtEl>
                                        <p:attrNameLst>
                                          <p:attrName>style.visibility</p:attrName>
                                        </p:attrNameLst>
                                      </p:cBhvr>
                                      <p:to>
                                        <p:strVal val="hidden"/>
                                      </p:to>
                                    </p:set>
                                  </p:childTnLst>
                                </p:cTn>
                              </p:par>
                            </p:childTnLst>
                          </p:cTn>
                        </p:par>
                      </p:childTnLst>
                    </p:cTn>
                  </p:par>
                </p:childTnLst>
              </p:cTn>
              <p:nextCondLst>
                <p:cond evt="onClick" delay="0">
                  <p:tgtEl>
                    <p:spTgt spid="20488"/>
                  </p:tgtEl>
                </p:cond>
              </p:nextCondLst>
            </p:seq>
            <p:seq concurrent="1" nextAc="seek">
              <p:cTn id="16" restart="whenNotActive" fill="hold" evtFilter="cancelBubble" nodeType="interactiveSeq">
                <p:stCondLst>
                  <p:cond evt="onClick" delay="0">
                    <p:tgtEl>
                      <p:spTgt spid="20486"/>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7" presetClass="exit" presetSubtype="10" fill="hold" nodeType="clickEffect">
                                  <p:stCondLst>
                                    <p:cond delay="0"/>
                                  </p:stCondLst>
                                  <p:childTnLst>
                                    <p:anim calcmode="lin" valueType="num">
                                      <p:cBhvr>
                                        <p:cTn id="20" dur="500"/>
                                        <p:tgtEl>
                                          <p:spTgt spid="20486"/>
                                        </p:tgtEl>
                                        <p:attrNameLst>
                                          <p:attrName>ppt_w</p:attrName>
                                        </p:attrNameLst>
                                      </p:cBhvr>
                                      <p:tavLst>
                                        <p:tav tm="0">
                                          <p:val>
                                            <p:strVal val="ppt_w"/>
                                          </p:val>
                                        </p:tav>
                                        <p:tav tm="100000">
                                          <p:val>
                                            <p:fltVal val="0"/>
                                          </p:val>
                                        </p:tav>
                                      </p:tavLst>
                                    </p:anim>
                                    <p:anim calcmode="lin" valueType="num">
                                      <p:cBhvr>
                                        <p:cTn id="21" dur="500"/>
                                        <p:tgtEl>
                                          <p:spTgt spid="20486"/>
                                        </p:tgtEl>
                                        <p:attrNameLst>
                                          <p:attrName>ppt_h</p:attrName>
                                        </p:attrNameLst>
                                      </p:cBhvr>
                                      <p:tavLst>
                                        <p:tav tm="0">
                                          <p:val>
                                            <p:strVal val="ppt_h"/>
                                          </p:val>
                                        </p:tav>
                                        <p:tav tm="100000">
                                          <p:val>
                                            <p:strVal val="ppt_h"/>
                                          </p:val>
                                        </p:tav>
                                      </p:tavLst>
                                    </p:anim>
                                    <p:set>
                                      <p:cBhvr>
                                        <p:cTn id="22" dur="1" fill="hold">
                                          <p:stCondLst>
                                            <p:cond delay="499"/>
                                          </p:stCondLst>
                                        </p:cTn>
                                        <p:tgtEl>
                                          <p:spTgt spid="20486"/>
                                        </p:tgtEl>
                                        <p:attrNameLst>
                                          <p:attrName>style.visibility</p:attrName>
                                        </p:attrNameLst>
                                      </p:cBhvr>
                                      <p:to>
                                        <p:strVal val="hidden"/>
                                      </p:to>
                                    </p:set>
                                  </p:childTnLst>
                                </p:cTn>
                              </p:par>
                            </p:childTnLst>
                          </p:cTn>
                        </p:par>
                      </p:childTnLst>
                    </p:cTn>
                  </p:par>
                </p:childTnLst>
              </p:cTn>
              <p:nextCondLst>
                <p:cond evt="onClick" delay="0">
                  <p:tgtEl>
                    <p:spTgt spid="20486"/>
                  </p:tgtEl>
                </p:cond>
              </p:nextCondLst>
            </p:seq>
            <p:seq concurrent="1" nextAc="seek">
              <p:cTn id="23" restart="whenNotActive" fill="hold" evtFilter="cancelBubble" nodeType="interactiveSeq">
                <p:stCondLst>
                  <p:cond evt="onClick" delay="0">
                    <p:tgtEl>
                      <p:spTgt spid="20487"/>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17" presetClass="exit" presetSubtype="10" fill="hold" nodeType="clickEffect">
                                  <p:stCondLst>
                                    <p:cond delay="0"/>
                                  </p:stCondLst>
                                  <p:childTnLst>
                                    <p:anim calcmode="lin" valueType="num">
                                      <p:cBhvr>
                                        <p:cTn id="27" dur="500"/>
                                        <p:tgtEl>
                                          <p:spTgt spid="20487"/>
                                        </p:tgtEl>
                                        <p:attrNameLst>
                                          <p:attrName>ppt_w</p:attrName>
                                        </p:attrNameLst>
                                      </p:cBhvr>
                                      <p:tavLst>
                                        <p:tav tm="0">
                                          <p:val>
                                            <p:strVal val="ppt_w"/>
                                          </p:val>
                                        </p:tav>
                                        <p:tav tm="100000">
                                          <p:val>
                                            <p:fltVal val="0"/>
                                          </p:val>
                                        </p:tav>
                                      </p:tavLst>
                                    </p:anim>
                                    <p:anim calcmode="lin" valueType="num">
                                      <p:cBhvr>
                                        <p:cTn id="28" dur="500"/>
                                        <p:tgtEl>
                                          <p:spTgt spid="20487"/>
                                        </p:tgtEl>
                                        <p:attrNameLst>
                                          <p:attrName>ppt_h</p:attrName>
                                        </p:attrNameLst>
                                      </p:cBhvr>
                                      <p:tavLst>
                                        <p:tav tm="0">
                                          <p:val>
                                            <p:strVal val="ppt_h"/>
                                          </p:val>
                                        </p:tav>
                                        <p:tav tm="100000">
                                          <p:val>
                                            <p:strVal val="ppt_h"/>
                                          </p:val>
                                        </p:tav>
                                      </p:tavLst>
                                    </p:anim>
                                    <p:set>
                                      <p:cBhvr>
                                        <p:cTn id="29" dur="1" fill="hold">
                                          <p:stCondLst>
                                            <p:cond delay="499"/>
                                          </p:stCondLst>
                                        </p:cTn>
                                        <p:tgtEl>
                                          <p:spTgt spid="20487"/>
                                        </p:tgtEl>
                                        <p:attrNameLst>
                                          <p:attrName>style.visibility</p:attrName>
                                        </p:attrNameLst>
                                      </p:cBhvr>
                                      <p:to>
                                        <p:strVal val="hidden"/>
                                      </p:to>
                                    </p:set>
                                  </p:childTnLst>
                                </p:cTn>
                              </p:par>
                            </p:childTnLst>
                          </p:cTn>
                        </p:par>
                      </p:childTnLst>
                    </p:cTn>
                  </p:par>
                </p:childTnLst>
              </p:cTn>
              <p:nextCondLst>
                <p:cond evt="onClick" delay="0">
                  <p:tgtEl>
                    <p:spTgt spid="2048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7856559" y="5708984"/>
            <a:ext cx="985152" cy="856706"/>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8"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9"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0"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7856559" y="5708984"/>
            <a:ext cx="800100" cy="856706"/>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4"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5"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6"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3"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7873337" y="5609779"/>
            <a:ext cx="974828" cy="1006246"/>
            <a:chOff x="2160" y="2256"/>
            <a:chExt cx="672" cy="672"/>
          </a:xfrm>
          <a:solidFill>
            <a:srgbClr val="FFFF00"/>
          </a:solidFill>
        </p:grpSpPr>
        <p:grpSp>
          <p:nvGrpSpPr>
            <p:cNvPr id="11" name="Group 19"/>
            <p:cNvGrpSpPr>
              <a:grpSpLocks/>
            </p:cNvGrpSpPr>
            <p:nvPr/>
          </p:nvGrpSpPr>
          <p:grpSpPr bwMode="auto">
            <a:xfrm>
              <a:off x="2160" y="2256"/>
              <a:ext cx="672" cy="672"/>
              <a:chOff x="864" y="1344"/>
              <a:chExt cx="672" cy="672"/>
            </a:xfrm>
            <a:grpFill/>
          </p:grpSpPr>
          <p:sp>
            <p:nvSpPr>
              <p:cNvPr id="20"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1"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2"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9"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12" name="Group 24"/>
          <p:cNvGrpSpPr>
            <a:grpSpLocks/>
          </p:cNvGrpSpPr>
          <p:nvPr/>
        </p:nvGrpSpPr>
        <p:grpSpPr bwMode="auto">
          <a:xfrm>
            <a:off x="7873337" y="5633114"/>
            <a:ext cx="992968" cy="991298"/>
            <a:chOff x="3264" y="2160"/>
            <a:chExt cx="672" cy="672"/>
          </a:xfrm>
          <a:solidFill>
            <a:srgbClr val="FFFF00"/>
          </a:solidFill>
        </p:grpSpPr>
        <p:grpSp>
          <p:nvGrpSpPr>
            <p:cNvPr id="17" name="Group 25"/>
            <p:cNvGrpSpPr>
              <a:grpSpLocks/>
            </p:cNvGrpSpPr>
            <p:nvPr/>
          </p:nvGrpSpPr>
          <p:grpSpPr bwMode="auto">
            <a:xfrm>
              <a:off x="3264" y="2160"/>
              <a:ext cx="672" cy="672"/>
              <a:chOff x="864" y="1344"/>
              <a:chExt cx="672" cy="672"/>
            </a:xfrm>
            <a:grpFill/>
          </p:grpSpPr>
          <p:sp>
            <p:nvSpPr>
              <p:cNvPr id="26"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7"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8"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5"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8" name="Group 30"/>
          <p:cNvGrpSpPr>
            <a:grpSpLocks/>
          </p:cNvGrpSpPr>
          <p:nvPr/>
        </p:nvGrpSpPr>
        <p:grpSpPr bwMode="auto">
          <a:xfrm>
            <a:off x="7890115" y="5634946"/>
            <a:ext cx="972342" cy="981078"/>
            <a:chOff x="624" y="1152"/>
            <a:chExt cx="672" cy="672"/>
          </a:xfrm>
          <a:solidFill>
            <a:srgbClr val="FFFF00"/>
          </a:solidFill>
        </p:grpSpPr>
        <p:grpSp>
          <p:nvGrpSpPr>
            <p:cNvPr id="23" name="Group 31"/>
            <p:cNvGrpSpPr>
              <a:grpSpLocks/>
            </p:cNvGrpSpPr>
            <p:nvPr/>
          </p:nvGrpSpPr>
          <p:grpSpPr bwMode="auto">
            <a:xfrm>
              <a:off x="624" y="1152"/>
              <a:ext cx="672" cy="672"/>
              <a:chOff x="864" y="1344"/>
              <a:chExt cx="672" cy="672"/>
            </a:xfrm>
            <a:grpFill/>
          </p:grpSpPr>
          <p:sp>
            <p:nvSpPr>
              <p:cNvPr id="32"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3"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4"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1"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24" name="Group 36"/>
          <p:cNvGrpSpPr>
            <a:grpSpLocks/>
          </p:cNvGrpSpPr>
          <p:nvPr/>
        </p:nvGrpSpPr>
        <p:grpSpPr bwMode="auto">
          <a:xfrm>
            <a:off x="7856559" y="5626554"/>
            <a:ext cx="992968" cy="939135"/>
            <a:chOff x="1488" y="1152"/>
            <a:chExt cx="672" cy="672"/>
          </a:xfrm>
          <a:solidFill>
            <a:srgbClr val="FFFF00"/>
          </a:solidFill>
        </p:grpSpPr>
        <p:grpSp>
          <p:nvGrpSpPr>
            <p:cNvPr id="29" name="Group 37"/>
            <p:cNvGrpSpPr>
              <a:grpSpLocks/>
            </p:cNvGrpSpPr>
            <p:nvPr/>
          </p:nvGrpSpPr>
          <p:grpSpPr bwMode="auto">
            <a:xfrm>
              <a:off x="1488" y="1152"/>
              <a:ext cx="672" cy="672"/>
              <a:chOff x="864" y="1344"/>
              <a:chExt cx="672" cy="672"/>
            </a:xfrm>
            <a:grpFill/>
          </p:grpSpPr>
          <p:sp>
            <p:nvSpPr>
              <p:cNvPr id="38"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9"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0"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7"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30" name="Group 42"/>
          <p:cNvGrpSpPr>
            <a:grpSpLocks/>
          </p:cNvGrpSpPr>
          <p:nvPr/>
        </p:nvGrpSpPr>
        <p:grpSpPr bwMode="auto">
          <a:xfrm>
            <a:off x="7864947" y="5634946"/>
            <a:ext cx="972341" cy="981078"/>
            <a:chOff x="2832" y="1872"/>
            <a:chExt cx="672" cy="672"/>
          </a:xfrm>
          <a:solidFill>
            <a:srgbClr val="FFFF00"/>
          </a:solidFill>
        </p:grpSpPr>
        <p:grpSp>
          <p:nvGrpSpPr>
            <p:cNvPr id="35" name="Group 43"/>
            <p:cNvGrpSpPr>
              <a:grpSpLocks/>
            </p:cNvGrpSpPr>
            <p:nvPr/>
          </p:nvGrpSpPr>
          <p:grpSpPr bwMode="auto">
            <a:xfrm>
              <a:off x="2832" y="1872"/>
              <a:ext cx="672" cy="672"/>
              <a:chOff x="864" y="1344"/>
              <a:chExt cx="672" cy="672"/>
            </a:xfrm>
            <a:grpFill/>
          </p:grpSpPr>
          <p:sp>
            <p:nvSpPr>
              <p:cNvPr id="44"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5"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6"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3"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36" name="Group 48"/>
          <p:cNvGrpSpPr>
            <a:grpSpLocks/>
          </p:cNvGrpSpPr>
          <p:nvPr/>
        </p:nvGrpSpPr>
        <p:grpSpPr bwMode="auto">
          <a:xfrm>
            <a:off x="7873336" y="5626556"/>
            <a:ext cx="977318" cy="939134"/>
            <a:chOff x="3216" y="1152"/>
            <a:chExt cx="672" cy="672"/>
          </a:xfrm>
          <a:solidFill>
            <a:srgbClr val="FFFF00"/>
          </a:solidFill>
        </p:grpSpPr>
        <p:grpSp>
          <p:nvGrpSpPr>
            <p:cNvPr id="41" name="Group 49"/>
            <p:cNvGrpSpPr>
              <a:grpSpLocks/>
            </p:cNvGrpSpPr>
            <p:nvPr/>
          </p:nvGrpSpPr>
          <p:grpSpPr bwMode="auto">
            <a:xfrm>
              <a:off x="3216" y="1152"/>
              <a:ext cx="672" cy="672"/>
              <a:chOff x="864" y="1344"/>
              <a:chExt cx="672" cy="672"/>
            </a:xfrm>
            <a:grpFill/>
          </p:grpSpPr>
          <p:sp>
            <p:nvSpPr>
              <p:cNvPr id="50"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1"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2"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9"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42" name="Group 54"/>
          <p:cNvGrpSpPr>
            <a:grpSpLocks/>
          </p:cNvGrpSpPr>
          <p:nvPr/>
        </p:nvGrpSpPr>
        <p:grpSpPr bwMode="auto">
          <a:xfrm>
            <a:off x="7873336" y="5626556"/>
            <a:ext cx="972343" cy="939133"/>
            <a:chOff x="4080" y="1104"/>
            <a:chExt cx="672" cy="672"/>
          </a:xfrm>
          <a:solidFill>
            <a:srgbClr val="FFFF00"/>
          </a:solidFill>
        </p:grpSpPr>
        <p:grpSp>
          <p:nvGrpSpPr>
            <p:cNvPr id="47" name="Group 55"/>
            <p:cNvGrpSpPr>
              <a:grpSpLocks/>
            </p:cNvGrpSpPr>
            <p:nvPr/>
          </p:nvGrpSpPr>
          <p:grpSpPr bwMode="auto">
            <a:xfrm>
              <a:off x="4080" y="1104"/>
              <a:ext cx="672" cy="672"/>
              <a:chOff x="864" y="1344"/>
              <a:chExt cx="672" cy="672"/>
            </a:xfrm>
            <a:grpFill/>
          </p:grpSpPr>
          <p:sp>
            <p:nvSpPr>
              <p:cNvPr id="56"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7"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8"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5"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48" name="Group 60"/>
          <p:cNvGrpSpPr>
            <a:grpSpLocks/>
          </p:cNvGrpSpPr>
          <p:nvPr/>
        </p:nvGrpSpPr>
        <p:grpSpPr bwMode="auto">
          <a:xfrm>
            <a:off x="7877264" y="5626557"/>
            <a:ext cx="938786" cy="981078"/>
            <a:chOff x="5088" y="1008"/>
            <a:chExt cx="672" cy="672"/>
          </a:xfrm>
          <a:solidFill>
            <a:srgbClr val="FFFF00"/>
          </a:solidFill>
        </p:grpSpPr>
        <p:grpSp>
          <p:nvGrpSpPr>
            <p:cNvPr id="53" name="Group 61"/>
            <p:cNvGrpSpPr>
              <a:grpSpLocks/>
            </p:cNvGrpSpPr>
            <p:nvPr/>
          </p:nvGrpSpPr>
          <p:grpSpPr bwMode="auto">
            <a:xfrm>
              <a:off x="5088" y="1008"/>
              <a:ext cx="672" cy="672"/>
              <a:chOff x="864" y="1344"/>
              <a:chExt cx="672" cy="672"/>
            </a:xfrm>
            <a:grpFill/>
          </p:grpSpPr>
          <p:sp>
            <p:nvSpPr>
              <p:cNvPr id="62"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3"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4"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1"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54" name="Group 66"/>
          <p:cNvGrpSpPr>
            <a:grpSpLocks/>
          </p:cNvGrpSpPr>
          <p:nvPr/>
        </p:nvGrpSpPr>
        <p:grpSpPr bwMode="auto">
          <a:xfrm>
            <a:off x="7877262" y="5626557"/>
            <a:ext cx="972344" cy="981078"/>
            <a:chOff x="624" y="144"/>
            <a:chExt cx="672" cy="672"/>
          </a:xfrm>
          <a:solidFill>
            <a:srgbClr val="FFFF00"/>
          </a:solidFill>
        </p:grpSpPr>
        <p:grpSp>
          <p:nvGrpSpPr>
            <p:cNvPr id="59" name="Group 67"/>
            <p:cNvGrpSpPr>
              <a:grpSpLocks/>
            </p:cNvGrpSpPr>
            <p:nvPr/>
          </p:nvGrpSpPr>
          <p:grpSpPr bwMode="auto">
            <a:xfrm>
              <a:off x="624" y="144"/>
              <a:ext cx="672" cy="672"/>
              <a:chOff x="864" y="1344"/>
              <a:chExt cx="672" cy="672"/>
            </a:xfrm>
            <a:grpFill/>
          </p:grpSpPr>
          <p:sp>
            <p:nvSpPr>
              <p:cNvPr id="68"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9"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0"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7"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3" name="Rectangle 72"/>
          <p:cNvSpPr/>
          <p:nvPr/>
        </p:nvSpPr>
        <p:spPr>
          <a:xfrm>
            <a:off x="58723" y="292310"/>
            <a:ext cx="12057776" cy="169653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b="1">
                <a:solidFill>
                  <a:schemeClr val="tx1"/>
                </a:solidFill>
                <a:latin typeface="Times New Roman" pitchFamily="18" charset="0"/>
                <a:cs typeface="Times New Roman" pitchFamily="18" charset="0"/>
              </a:rPr>
              <a:t>Câu 1: Chủ nhân của khu vực Bắc Mỹ là</a:t>
            </a:r>
          </a:p>
        </p:txBody>
      </p:sp>
      <p:sp>
        <p:nvSpPr>
          <p:cNvPr id="79" name="Oval 78"/>
          <p:cNvSpPr/>
          <p:nvPr/>
        </p:nvSpPr>
        <p:spPr>
          <a:xfrm>
            <a:off x="2079699" y="2236493"/>
            <a:ext cx="504020" cy="520724"/>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4" name="Right Arrow 73">
            <a:hlinkClick r:id="rId4" action="ppaction://hlinksldjump"/>
          </p:cNvPr>
          <p:cNvSpPr/>
          <p:nvPr/>
        </p:nvSpPr>
        <p:spPr>
          <a:xfrm>
            <a:off x="9504998" y="5771473"/>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0" name="TextBox 79"/>
          <p:cNvSpPr txBox="1"/>
          <p:nvPr/>
        </p:nvSpPr>
        <p:spPr>
          <a:xfrm>
            <a:off x="2079699" y="2127252"/>
            <a:ext cx="7560839" cy="1077218"/>
          </a:xfrm>
          <a:prstGeom prst="rect">
            <a:avLst/>
          </a:prstGeom>
          <a:noFill/>
        </p:spPr>
        <p:txBody>
          <a:bodyPr wrap="square" rtlCol="0">
            <a:spAutoFit/>
          </a:bodyPr>
          <a:lstStyle/>
          <a:p>
            <a:pPr lvl="0"/>
            <a:r>
              <a:rPr lang="en-US" sz="3200">
                <a:latin typeface="Times New Roman" pitchFamily="18" charset="0"/>
                <a:cs typeface="Times New Roman" pitchFamily="18" charset="0"/>
              </a:rPr>
              <a:t>A. </a:t>
            </a:r>
            <a:r>
              <a:rPr lang="en-US" sz="3200">
                <a:effectLst/>
                <a:latin typeface="Times New Roman" panose="02020603050405020304" pitchFamily="18" charset="0"/>
                <a:ea typeface="Calibri" panose="020F0502020204030204" pitchFamily="34" charset="0"/>
              </a:rPr>
              <a:t>Người Anh điêng và người Es-ki-mô.</a:t>
            </a:r>
            <a:endParaRPr lang="en-US" sz="3200">
              <a:latin typeface="Times New Roman" pitchFamily="18" charset="0"/>
              <a:cs typeface="Times New Roman" pitchFamily="18" charset="0"/>
            </a:endParaRPr>
          </a:p>
          <a:p>
            <a:r>
              <a:rPr lang="en-US" sz="3200">
                <a:latin typeface="Times New Roman" pitchFamily="18" charset="0"/>
                <a:cs typeface="Times New Roman" pitchFamily="18" charset="0"/>
              </a:rPr>
              <a:t> </a:t>
            </a:r>
          </a:p>
        </p:txBody>
      </p:sp>
      <p:sp>
        <p:nvSpPr>
          <p:cNvPr id="81" name="TextBox 80"/>
          <p:cNvSpPr txBox="1"/>
          <p:nvPr/>
        </p:nvSpPr>
        <p:spPr>
          <a:xfrm>
            <a:off x="2079699" y="3100342"/>
            <a:ext cx="7560839" cy="584775"/>
          </a:xfrm>
          <a:prstGeom prst="rect">
            <a:avLst/>
          </a:prstGeom>
          <a:noFill/>
        </p:spPr>
        <p:txBody>
          <a:bodyPr wrap="square" rtlCol="0">
            <a:spAutoFit/>
          </a:bodyPr>
          <a:lstStyle/>
          <a:p>
            <a:r>
              <a:rPr lang="en-US" sz="3200">
                <a:latin typeface="Times New Roman" pitchFamily="18" charset="0"/>
                <a:cs typeface="Times New Roman" pitchFamily="18" charset="0"/>
              </a:rPr>
              <a:t>B. </a:t>
            </a:r>
            <a:r>
              <a:rPr lang="en-US" sz="3200">
                <a:effectLst/>
                <a:latin typeface="Times New Roman" panose="02020603050405020304" pitchFamily="18" charset="0"/>
                <a:ea typeface="Calibri" panose="020F0502020204030204" pitchFamily="34" charset="0"/>
              </a:rPr>
              <a:t>Người Anh điêng và người da đen.</a:t>
            </a:r>
            <a:endParaRPr lang="en-US" sz="3200">
              <a:latin typeface="Times New Roman" pitchFamily="18" charset="0"/>
              <a:cs typeface="Times New Roman" pitchFamily="18" charset="0"/>
            </a:endParaRPr>
          </a:p>
        </p:txBody>
      </p:sp>
      <p:sp>
        <p:nvSpPr>
          <p:cNvPr id="82" name="TextBox 81"/>
          <p:cNvSpPr txBox="1"/>
          <p:nvPr/>
        </p:nvSpPr>
        <p:spPr>
          <a:xfrm>
            <a:off x="2079699" y="3974112"/>
            <a:ext cx="7560839" cy="1077218"/>
          </a:xfrm>
          <a:prstGeom prst="rect">
            <a:avLst/>
          </a:prstGeom>
          <a:noFill/>
        </p:spPr>
        <p:txBody>
          <a:bodyPr wrap="square" rtlCol="0">
            <a:spAutoFit/>
          </a:bodyPr>
          <a:lstStyle/>
          <a:p>
            <a:r>
              <a:rPr lang="en-US" sz="3200">
                <a:latin typeface="Times New Roman" pitchFamily="18" charset="0"/>
                <a:cs typeface="Times New Roman" pitchFamily="18" charset="0"/>
              </a:rPr>
              <a:t>C. </a:t>
            </a:r>
            <a:r>
              <a:rPr lang="en-US" sz="3200">
                <a:effectLst/>
                <a:latin typeface="Times New Roman" panose="02020603050405020304" pitchFamily="18" charset="0"/>
                <a:ea typeface="Calibri" panose="020F0502020204030204" pitchFamily="34" charset="0"/>
              </a:rPr>
              <a:t>Người da đen và người Es-ki-mô</a:t>
            </a:r>
            <a:endParaRPr lang="en-US" sz="3200">
              <a:latin typeface="Times New Roman" pitchFamily="18" charset="0"/>
              <a:cs typeface="Times New Roman" pitchFamily="18" charset="0"/>
            </a:endParaRPr>
          </a:p>
          <a:p>
            <a:pPr lvl="0"/>
            <a:r>
              <a:rPr lang="en-US" sz="3200">
                <a:latin typeface="Times New Roman" pitchFamily="18" charset="0"/>
                <a:cs typeface="Times New Roman" pitchFamily="18" charset="0"/>
              </a:rPr>
              <a:t> </a:t>
            </a:r>
          </a:p>
        </p:txBody>
      </p:sp>
      <p:sp>
        <p:nvSpPr>
          <p:cNvPr id="83" name="TextBox 82"/>
          <p:cNvSpPr txBox="1"/>
          <p:nvPr/>
        </p:nvSpPr>
        <p:spPr>
          <a:xfrm>
            <a:off x="2079699" y="4774241"/>
            <a:ext cx="7560839" cy="584775"/>
          </a:xfrm>
          <a:prstGeom prst="rect">
            <a:avLst/>
          </a:prstGeom>
          <a:noFill/>
        </p:spPr>
        <p:txBody>
          <a:bodyPr wrap="square" rtlCol="0">
            <a:spAutoFit/>
          </a:bodyPr>
          <a:lstStyle/>
          <a:p>
            <a:r>
              <a:rPr lang="en-US" sz="3200">
                <a:latin typeface="Times New Roman" pitchFamily="18" charset="0"/>
                <a:cs typeface="Times New Roman" pitchFamily="18" charset="0"/>
              </a:rPr>
              <a:t>D.</a:t>
            </a:r>
            <a:r>
              <a:rPr lang="en-US" sz="3200">
                <a:latin typeface="Times New Roman" panose="02020603050405020304" pitchFamily="18" charset="0"/>
                <a:ea typeface="Calibri" panose="020F0502020204030204" pitchFamily="34" charset="0"/>
              </a:rPr>
              <a:t> </a:t>
            </a:r>
            <a:r>
              <a:rPr lang="en-US" sz="3200">
                <a:effectLst/>
                <a:latin typeface="Times New Roman" panose="02020603050405020304" pitchFamily="18" charset="0"/>
                <a:ea typeface="Calibri" panose="020F0502020204030204" pitchFamily="34" charset="0"/>
              </a:rPr>
              <a:t>Người Anh-điêng và người da trắng.</a:t>
            </a:r>
            <a:endParaRPr lang="en-US" sz="3200">
              <a:latin typeface="Times New Roman" pitchFamily="18" charset="0"/>
              <a:cs typeface="Times New Roman" pitchFamily="18" charset="0"/>
            </a:endParaRPr>
          </a:p>
        </p:txBody>
      </p:sp>
    </p:spTree>
    <p:extLst>
      <p:ext uri="{BB962C8B-B14F-4D97-AF65-F5344CB8AC3E}">
        <p14:creationId xmlns:p14="http://schemas.microsoft.com/office/powerpoint/2010/main" val="20237250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1000" fill="hold"/>
                                        <p:tgtEl>
                                          <p:spTgt spid="54"/>
                                        </p:tgtEl>
                                        <p:attrNameLst>
                                          <p:attrName>ppt_w</p:attrName>
                                        </p:attrNameLst>
                                      </p:cBhvr>
                                      <p:tavLst>
                                        <p:tav tm="0">
                                          <p:val>
                                            <p:fltVal val="0"/>
                                          </p:val>
                                        </p:tav>
                                        <p:tav tm="100000">
                                          <p:val>
                                            <p:strVal val="#ppt_w"/>
                                          </p:val>
                                        </p:tav>
                                      </p:tavLst>
                                    </p:anim>
                                    <p:anim calcmode="lin" valueType="num">
                                      <p:cBhvr>
                                        <p:cTn id="8" dur="1000" fill="hold"/>
                                        <p:tgtEl>
                                          <p:spTgt spid="54"/>
                                        </p:tgtEl>
                                        <p:attrNameLst>
                                          <p:attrName>ppt_h</p:attrName>
                                        </p:attrNameLst>
                                      </p:cBhvr>
                                      <p:tavLst>
                                        <p:tav tm="0">
                                          <p:val>
                                            <p:fltVal val="0"/>
                                          </p:val>
                                        </p:tav>
                                        <p:tav tm="100000">
                                          <p:val>
                                            <p:strVal val="#ppt_h"/>
                                          </p:val>
                                        </p:tav>
                                      </p:tavLst>
                                    </p:anim>
                                    <p:anim calcmode="lin" valueType="num">
                                      <p:cBhvr>
                                        <p:cTn id="9" dur="1000" fill="hold"/>
                                        <p:tgtEl>
                                          <p:spTgt spid="54"/>
                                        </p:tgtEl>
                                        <p:attrNameLst>
                                          <p:attrName>style.rotation</p:attrName>
                                        </p:attrNameLst>
                                      </p:cBhvr>
                                      <p:tavLst>
                                        <p:tav tm="0">
                                          <p:val>
                                            <p:fltVal val="360"/>
                                          </p:val>
                                        </p:tav>
                                        <p:tav tm="100000">
                                          <p:val>
                                            <p:fltVal val="0"/>
                                          </p:val>
                                        </p:tav>
                                      </p:tavLst>
                                    </p:anim>
                                    <p:animEffect transition="in" filter="fade">
                                      <p:cBhvr>
                                        <p:cTn id="10" dur="1000"/>
                                        <p:tgtEl>
                                          <p:spTgt spid="54"/>
                                        </p:tgtEl>
                                      </p:cBhvr>
                                    </p:animEffect>
                                  </p:childTnLst>
                                  <p:subTnLst>
                                    <p:set>
                                      <p:cBhvr override="childStyle">
                                        <p:cTn dur="1" fill="hold" display="0" masterRel="sameClick" afterEffect="1">
                                          <p:stCondLst>
                                            <p:cond evt="end" delay="0">
                                              <p:tn val="5"/>
                                            </p:cond>
                                          </p:stCondLst>
                                        </p:cTn>
                                        <p:tgtEl>
                                          <p:spTgt spid="54"/>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48"/>
                                        </p:tgtEl>
                                        <p:attrNameLst>
                                          <p:attrName>style.visibility</p:attrName>
                                        </p:attrNameLst>
                                      </p:cBhvr>
                                      <p:to>
                                        <p:strVal val="visible"/>
                                      </p:to>
                                    </p:set>
                                    <p:anim calcmode="lin" valueType="num">
                                      <p:cBhvr>
                                        <p:cTn id="14" dur="1000" fill="hold"/>
                                        <p:tgtEl>
                                          <p:spTgt spid="48"/>
                                        </p:tgtEl>
                                        <p:attrNameLst>
                                          <p:attrName>ppt_w</p:attrName>
                                        </p:attrNameLst>
                                      </p:cBhvr>
                                      <p:tavLst>
                                        <p:tav tm="0">
                                          <p:val>
                                            <p:fltVal val="0"/>
                                          </p:val>
                                        </p:tav>
                                        <p:tav tm="100000">
                                          <p:val>
                                            <p:strVal val="#ppt_w"/>
                                          </p:val>
                                        </p:tav>
                                      </p:tavLst>
                                    </p:anim>
                                    <p:anim calcmode="lin" valueType="num">
                                      <p:cBhvr>
                                        <p:cTn id="15" dur="1000" fill="hold"/>
                                        <p:tgtEl>
                                          <p:spTgt spid="48"/>
                                        </p:tgtEl>
                                        <p:attrNameLst>
                                          <p:attrName>ppt_h</p:attrName>
                                        </p:attrNameLst>
                                      </p:cBhvr>
                                      <p:tavLst>
                                        <p:tav tm="0">
                                          <p:val>
                                            <p:fltVal val="0"/>
                                          </p:val>
                                        </p:tav>
                                        <p:tav tm="100000">
                                          <p:val>
                                            <p:strVal val="#ppt_h"/>
                                          </p:val>
                                        </p:tav>
                                      </p:tavLst>
                                    </p:anim>
                                    <p:anim calcmode="lin" valueType="num">
                                      <p:cBhvr>
                                        <p:cTn id="16" dur="1000" fill="hold"/>
                                        <p:tgtEl>
                                          <p:spTgt spid="48"/>
                                        </p:tgtEl>
                                        <p:attrNameLst>
                                          <p:attrName>style.rotation</p:attrName>
                                        </p:attrNameLst>
                                      </p:cBhvr>
                                      <p:tavLst>
                                        <p:tav tm="0">
                                          <p:val>
                                            <p:fltVal val="360"/>
                                          </p:val>
                                        </p:tav>
                                        <p:tav tm="100000">
                                          <p:val>
                                            <p:fltVal val="0"/>
                                          </p:val>
                                        </p:tav>
                                      </p:tavLst>
                                    </p:anim>
                                    <p:animEffect transition="in" filter="fade">
                                      <p:cBhvr>
                                        <p:cTn id="17" dur="1000"/>
                                        <p:tgtEl>
                                          <p:spTgt spid="48"/>
                                        </p:tgtEl>
                                      </p:cBhvr>
                                    </p:animEffect>
                                  </p:childTnLst>
                                  <p:subTnLst>
                                    <p:set>
                                      <p:cBhvr override="childStyle">
                                        <p:cTn dur="1" fill="hold" display="0" masterRel="sameClick" afterEffect="1">
                                          <p:stCondLst>
                                            <p:cond evt="end" delay="0">
                                              <p:tn val="12"/>
                                            </p:cond>
                                          </p:stCondLst>
                                        </p:cTn>
                                        <p:tgtEl>
                                          <p:spTgt spid="48"/>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1000" fill="hold"/>
                                        <p:tgtEl>
                                          <p:spTgt spid="42"/>
                                        </p:tgtEl>
                                        <p:attrNameLst>
                                          <p:attrName>ppt_w</p:attrName>
                                        </p:attrNameLst>
                                      </p:cBhvr>
                                      <p:tavLst>
                                        <p:tav tm="0">
                                          <p:val>
                                            <p:fltVal val="0"/>
                                          </p:val>
                                        </p:tav>
                                        <p:tav tm="100000">
                                          <p:val>
                                            <p:strVal val="#ppt_w"/>
                                          </p:val>
                                        </p:tav>
                                      </p:tavLst>
                                    </p:anim>
                                    <p:anim calcmode="lin" valueType="num">
                                      <p:cBhvr>
                                        <p:cTn id="22" dur="1000" fill="hold"/>
                                        <p:tgtEl>
                                          <p:spTgt spid="42"/>
                                        </p:tgtEl>
                                        <p:attrNameLst>
                                          <p:attrName>ppt_h</p:attrName>
                                        </p:attrNameLst>
                                      </p:cBhvr>
                                      <p:tavLst>
                                        <p:tav tm="0">
                                          <p:val>
                                            <p:fltVal val="0"/>
                                          </p:val>
                                        </p:tav>
                                        <p:tav tm="100000">
                                          <p:val>
                                            <p:strVal val="#ppt_h"/>
                                          </p:val>
                                        </p:tav>
                                      </p:tavLst>
                                    </p:anim>
                                    <p:anim calcmode="lin" valueType="num">
                                      <p:cBhvr>
                                        <p:cTn id="23" dur="1000" fill="hold"/>
                                        <p:tgtEl>
                                          <p:spTgt spid="42"/>
                                        </p:tgtEl>
                                        <p:attrNameLst>
                                          <p:attrName>style.rotation</p:attrName>
                                        </p:attrNameLst>
                                      </p:cBhvr>
                                      <p:tavLst>
                                        <p:tav tm="0">
                                          <p:val>
                                            <p:fltVal val="360"/>
                                          </p:val>
                                        </p:tav>
                                        <p:tav tm="100000">
                                          <p:val>
                                            <p:fltVal val="0"/>
                                          </p:val>
                                        </p:tav>
                                      </p:tavLst>
                                    </p:anim>
                                    <p:animEffect transition="in" filter="fade">
                                      <p:cBhvr>
                                        <p:cTn id="24" dur="1000"/>
                                        <p:tgtEl>
                                          <p:spTgt spid="42"/>
                                        </p:tgtEl>
                                      </p:cBhvr>
                                    </p:animEffect>
                                  </p:childTnLst>
                                  <p:subTnLst>
                                    <p:set>
                                      <p:cBhvr override="childStyle">
                                        <p:cTn dur="1" fill="hold" display="0" masterRel="sameClick" afterEffect="1">
                                          <p:stCondLst>
                                            <p:cond evt="end" delay="0">
                                              <p:tn val="19"/>
                                            </p:cond>
                                          </p:stCondLst>
                                        </p:cTn>
                                        <p:tgtEl>
                                          <p:spTgt spid="42"/>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36"/>
                                        </p:tgtEl>
                                        <p:attrNameLst>
                                          <p:attrName>style.visibility</p:attrName>
                                        </p:attrNameLst>
                                      </p:cBhvr>
                                      <p:to>
                                        <p:strVal val="visible"/>
                                      </p:to>
                                    </p:set>
                                    <p:anim calcmode="lin" valueType="num">
                                      <p:cBhvr>
                                        <p:cTn id="28" dur="1000" fill="hold"/>
                                        <p:tgtEl>
                                          <p:spTgt spid="36"/>
                                        </p:tgtEl>
                                        <p:attrNameLst>
                                          <p:attrName>ppt_w</p:attrName>
                                        </p:attrNameLst>
                                      </p:cBhvr>
                                      <p:tavLst>
                                        <p:tav tm="0">
                                          <p:val>
                                            <p:fltVal val="0"/>
                                          </p:val>
                                        </p:tav>
                                        <p:tav tm="100000">
                                          <p:val>
                                            <p:strVal val="#ppt_w"/>
                                          </p:val>
                                        </p:tav>
                                      </p:tavLst>
                                    </p:anim>
                                    <p:anim calcmode="lin" valueType="num">
                                      <p:cBhvr>
                                        <p:cTn id="29" dur="1000" fill="hold"/>
                                        <p:tgtEl>
                                          <p:spTgt spid="36"/>
                                        </p:tgtEl>
                                        <p:attrNameLst>
                                          <p:attrName>ppt_h</p:attrName>
                                        </p:attrNameLst>
                                      </p:cBhvr>
                                      <p:tavLst>
                                        <p:tav tm="0">
                                          <p:val>
                                            <p:fltVal val="0"/>
                                          </p:val>
                                        </p:tav>
                                        <p:tav tm="100000">
                                          <p:val>
                                            <p:strVal val="#ppt_h"/>
                                          </p:val>
                                        </p:tav>
                                      </p:tavLst>
                                    </p:anim>
                                    <p:anim calcmode="lin" valueType="num">
                                      <p:cBhvr>
                                        <p:cTn id="30" dur="1000" fill="hold"/>
                                        <p:tgtEl>
                                          <p:spTgt spid="36"/>
                                        </p:tgtEl>
                                        <p:attrNameLst>
                                          <p:attrName>style.rotation</p:attrName>
                                        </p:attrNameLst>
                                      </p:cBhvr>
                                      <p:tavLst>
                                        <p:tav tm="0">
                                          <p:val>
                                            <p:fltVal val="360"/>
                                          </p:val>
                                        </p:tav>
                                        <p:tav tm="100000">
                                          <p:val>
                                            <p:fltVal val="0"/>
                                          </p:val>
                                        </p:tav>
                                      </p:tavLst>
                                    </p:anim>
                                    <p:animEffect transition="in" filter="fade">
                                      <p:cBhvr>
                                        <p:cTn id="31" dur="1000"/>
                                        <p:tgtEl>
                                          <p:spTgt spid="36"/>
                                        </p:tgtEl>
                                      </p:cBhvr>
                                    </p:animEffect>
                                  </p:childTnLst>
                                  <p:subTnLst>
                                    <p:set>
                                      <p:cBhvr override="childStyle">
                                        <p:cTn dur="1" fill="hold" display="0" masterRel="sameClick" afterEffect="1">
                                          <p:stCondLst>
                                            <p:cond evt="end" delay="0">
                                              <p:tn val="26"/>
                                            </p:cond>
                                          </p:stCondLst>
                                        </p:cTn>
                                        <p:tgtEl>
                                          <p:spTgt spid="36"/>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1000" fill="hold"/>
                                        <p:tgtEl>
                                          <p:spTgt spid="30"/>
                                        </p:tgtEl>
                                        <p:attrNameLst>
                                          <p:attrName>ppt_w</p:attrName>
                                        </p:attrNameLst>
                                      </p:cBhvr>
                                      <p:tavLst>
                                        <p:tav tm="0">
                                          <p:val>
                                            <p:fltVal val="0"/>
                                          </p:val>
                                        </p:tav>
                                        <p:tav tm="100000">
                                          <p:val>
                                            <p:strVal val="#ppt_w"/>
                                          </p:val>
                                        </p:tav>
                                      </p:tavLst>
                                    </p:anim>
                                    <p:anim calcmode="lin" valueType="num">
                                      <p:cBhvr>
                                        <p:cTn id="36" dur="1000" fill="hold"/>
                                        <p:tgtEl>
                                          <p:spTgt spid="30"/>
                                        </p:tgtEl>
                                        <p:attrNameLst>
                                          <p:attrName>ppt_h</p:attrName>
                                        </p:attrNameLst>
                                      </p:cBhvr>
                                      <p:tavLst>
                                        <p:tav tm="0">
                                          <p:val>
                                            <p:fltVal val="0"/>
                                          </p:val>
                                        </p:tav>
                                        <p:tav tm="100000">
                                          <p:val>
                                            <p:strVal val="#ppt_h"/>
                                          </p:val>
                                        </p:tav>
                                      </p:tavLst>
                                    </p:anim>
                                    <p:anim calcmode="lin" valueType="num">
                                      <p:cBhvr>
                                        <p:cTn id="37" dur="1000" fill="hold"/>
                                        <p:tgtEl>
                                          <p:spTgt spid="30"/>
                                        </p:tgtEl>
                                        <p:attrNameLst>
                                          <p:attrName>style.rotation</p:attrName>
                                        </p:attrNameLst>
                                      </p:cBhvr>
                                      <p:tavLst>
                                        <p:tav tm="0">
                                          <p:val>
                                            <p:fltVal val="360"/>
                                          </p:val>
                                        </p:tav>
                                        <p:tav tm="100000">
                                          <p:val>
                                            <p:fltVal val="0"/>
                                          </p:val>
                                        </p:tav>
                                      </p:tavLst>
                                    </p:anim>
                                    <p:animEffect transition="in" filter="fade">
                                      <p:cBhvr>
                                        <p:cTn id="38" dur="1000"/>
                                        <p:tgtEl>
                                          <p:spTgt spid="30"/>
                                        </p:tgtEl>
                                      </p:cBhvr>
                                    </p:animEffect>
                                  </p:childTnLst>
                                  <p:subTnLst>
                                    <p:set>
                                      <p:cBhvr override="childStyle">
                                        <p:cTn dur="1" fill="hold" display="0" masterRel="sameClick" afterEffect="1">
                                          <p:stCondLst>
                                            <p:cond evt="end" delay="0">
                                              <p:tn val="33"/>
                                            </p:cond>
                                          </p:stCondLst>
                                        </p:cTn>
                                        <p:tgtEl>
                                          <p:spTgt spid="30"/>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1000" fill="hold"/>
                                        <p:tgtEl>
                                          <p:spTgt spid="24"/>
                                        </p:tgtEl>
                                        <p:attrNameLst>
                                          <p:attrName>ppt_w</p:attrName>
                                        </p:attrNameLst>
                                      </p:cBhvr>
                                      <p:tavLst>
                                        <p:tav tm="0">
                                          <p:val>
                                            <p:fltVal val="0"/>
                                          </p:val>
                                        </p:tav>
                                        <p:tav tm="100000">
                                          <p:val>
                                            <p:strVal val="#ppt_w"/>
                                          </p:val>
                                        </p:tav>
                                      </p:tavLst>
                                    </p:anim>
                                    <p:anim calcmode="lin" valueType="num">
                                      <p:cBhvr>
                                        <p:cTn id="43" dur="1000" fill="hold"/>
                                        <p:tgtEl>
                                          <p:spTgt spid="24"/>
                                        </p:tgtEl>
                                        <p:attrNameLst>
                                          <p:attrName>ppt_h</p:attrName>
                                        </p:attrNameLst>
                                      </p:cBhvr>
                                      <p:tavLst>
                                        <p:tav tm="0">
                                          <p:val>
                                            <p:fltVal val="0"/>
                                          </p:val>
                                        </p:tav>
                                        <p:tav tm="100000">
                                          <p:val>
                                            <p:strVal val="#ppt_h"/>
                                          </p:val>
                                        </p:tav>
                                      </p:tavLst>
                                    </p:anim>
                                    <p:anim calcmode="lin" valueType="num">
                                      <p:cBhvr>
                                        <p:cTn id="44" dur="1000" fill="hold"/>
                                        <p:tgtEl>
                                          <p:spTgt spid="24"/>
                                        </p:tgtEl>
                                        <p:attrNameLst>
                                          <p:attrName>style.rotation</p:attrName>
                                        </p:attrNameLst>
                                      </p:cBhvr>
                                      <p:tavLst>
                                        <p:tav tm="0">
                                          <p:val>
                                            <p:fltVal val="360"/>
                                          </p:val>
                                        </p:tav>
                                        <p:tav tm="100000">
                                          <p:val>
                                            <p:fltVal val="0"/>
                                          </p:val>
                                        </p:tav>
                                      </p:tavLst>
                                    </p:anim>
                                    <p:animEffect transition="in" filter="fade">
                                      <p:cBhvr>
                                        <p:cTn id="45" dur="1000"/>
                                        <p:tgtEl>
                                          <p:spTgt spid="24"/>
                                        </p:tgtEl>
                                      </p:cBhvr>
                                    </p:animEffect>
                                  </p:childTnLst>
                                  <p:subTnLst>
                                    <p:set>
                                      <p:cBhvr override="childStyle">
                                        <p:cTn dur="1" fill="hold" display="0" masterRel="sameClick" afterEffect="1">
                                          <p:stCondLst>
                                            <p:cond evt="end" delay="0">
                                              <p:tn val="40"/>
                                            </p:cond>
                                          </p:stCondLst>
                                        </p:cTn>
                                        <p:tgtEl>
                                          <p:spTgt spid="24"/>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1000" fill="hold"/>
                                        <p:tgtEl>
                                          <p:spTgt spid="18"/>
                                        </p:tgtEl>
                                        <p:attrNameLst>
                                          <p:attrName>ppt_w</p:attrName>
                                        </p:attrNameLst>
                                      </p:cBhvr>
                                      <p:tavLst>
                                        <p:tav tm="0">
                                          <p:val>
                                            <p:fltVal val="0"/>
                                          </p:val>
                                        </p:tav>
                                        <p:tav tm="100000">
                                          <p:val>
                                            <p:strVal val="#ppt_w"/>
                                          </p:val>
                                        </p:tav>
                                      </p:tavLst>
                                    </p:anim>
                                    <p:anim calcmode="lin" valueType="num">
                                      <p:cBhvr>
                                        <p:cTn id="50" dur="1000" fill="hold"/>
                                        <p:tgtEl>
                                          <p:spTgt spid="18"/>
                                        </p:tgtEl>
                                        <p:attrNameLst>
                                          <p:attrName>ppt_h</p:attrName>
                                        </p:attrNameLst>
                                      </p:cBhvr>
                                      <p:tavLst>
                                        <p:tav tm="0">
                                          <p:val>
                                            <p:fltVal val="0"/>
                                          </p:val>
                                        </p:tav>
                                        <p:tav tm="100000">
                                          <p:val>
                                            <p:strVal val="#ppt_h"/>
                                          </p:val>
                                        </p:tav>
                                      </p:tavLst>
                                    </p:anim>
                                    <p:anim calcmode="lin" valueType="num">
                                      <p:cBhvr>
                                        <p:cTn id="51" dur="1000" fill="hold"/>
                                        <p:tgtEl>
                                          <p:spTgt spid="18"/>
                                        </p:tgtEl>
                                        <p:attrNameLst>
                                          <p:attrName>style.rotation</p:attrName>
                                        </p:attrNameLst>
                                      </p:cBhvr>
                                      <p:tavLst>
                                        <p:tav tm="0">
                                          <p:val>
                                            <p:fltVal val="360"/>
                                          </p:val>
                                        </p:tav>
                                        <p:tav tm="100000">
                                          <p:val>
                                            <p:fltVal val="0"/>
                                          </p:val>
                                        </p:tav>
                                      </p:tavLst>
                                    </p:anim>
                                    <p:animEffect transition="in" filter="fade">
                                      <p:cBhvr>
                                        <p:cTn id="52" dur="1000"/>
                                        <p:tgtEl>
                                          <p:spTgt spid="18"/>
                                        </p:tgtEl>
                                      </p:cBhvr>
                                    </p:animEffect>
                                  </p:childTnLst>
                                  <p:subTnLst>
                                    <p:set>
                                      <p:cBhvr override="childStyle">
                                        <p:cTn dur="1" fill="hold" display="0" masterRel="sameClick" afterEffect="1">
                                          <p:stCondLst>
                                            <p:cond evt="end" delay="0">
                                              <p:tn val="47"/>
                                            </p:cond>
                                          </p:stCondLst>
                                        </p:cTn>
                                        <p:tgtEl>
                                          <p:spTgt spid="18"/>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1000" fill="hold"/>
                                        <p:tgtEl>
                                          <p:spTgt spid="12"/>
                                        </p:tgtEl>
                                        <p:attrNameLst>
                                          <p:attrName>ppt_w</p:attrName>
                                        </p:attrNameLst>
                                      </p:cBhvr>
                                      <p:tavLst>
                                        <p:tav tm="0">
                                          <p:val>
                                            <p:fltVal val="0"/>
                                          </p:val>
                                        </p:tav>
                                        <p:tav tm="100000">
                                          <p:val>
                                            <p:strVal val="#ppt_w"/>
                                          </p:val>
                                        </p:tav>
                                      </p:tavLst>
                                    </p:anim>
                                    <p:anim calcmode="lin" valueType="num">
                                      <p:cBhvr>
                                        <p:cTn id="57" dur="1000" fill="hold"/>
                                        <p:tgtEl>
                                          <p:spTgt spid="12"/>
                                        </p:tgtEl>
                                        <p:attrNameLst>
                                          <p:attrName>ppt_h</p:attrName>
                                        </p:attrNameLst>
                                      </p:cBhvr>
                                      <p:tavLst>
                                        <p:tav tm="0">
                                          <p:val>
                                            <p:fltVal val="0"/>
                                          </p:val>
                                        </p:tav>
                                        <p:tav tm="100000">
                                          <p:val>
                                            <p:strVal val="#ppt_h"/>
                                          </p:val>
                                        </p:tav>
                                      </p:tavLst>
                                    </p:anim>
                                    <p:anim calcmode="lin" valueType="num">
                                      <p:cBhvr>
                                        <p:cTn id="58" dur="1000" fill="hold"/>
                                        <p:tgtEl>
                                          <p:spTgt spid="12"/>
                                        </p:tgtEl>
                                        <p:attrNameLst>
                                          <p:attrName>style.rotation</p:attrName>
                                        </p:attrNameLst>
                                      </p:cBhvr>
                                      <p:tavLst>
                                        <p:tav tm="0">
                                          <p:val>
                                            <p:fltVal val="360"/>
                                          </p:val>
                                        </p:tav>
                                        <p:tav tm="100000">
                                          <p:val>
                                            <p:fltVal val="0"/>
                                          </p:val>
                                        </p:tav>
                                      </p:tavLst>
                                    </p:anim>
                                    <p:animEffect transition="in" filter="fade">
                                      <p:cBhvr>
                                        <p:cTn id="59" dur="1000"/>
                                        <p:tgtEl>
                                          <p:spTgt spid="12"/>
                                        </p:tgtEl>
                                      </p:cBhvr>
                                    </p:animEffect>
                                  </p:childTnLst>
                                  <p:subTnLst>
                                    <p:set>
                                      <p:cBhvr override="childStyle">
                                        <p:cTn dur="1" fill="hold" display="0" masterRel="sameClick" afterEffect="1">
                                          <p:stCondLst>
                                            <p:cond evt="end" delay="0">
                                              <p:tn val="54"/>
                                            </p:cond>
                                          </p:stCondLst>
                                        </p:cTn>
                                        <p:tgtEl>
                                          <p:spTgt spid="12"/>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79"/>
                                        </p:tgtEl>
                                        <p:attrNameLst>
                                          <p:attrName>style.visibility</p:attrName>
                                        </p:attrNameLst>
                                      </p:cBhvr>
                                      <p:to>
                                        <p:strVal val="visible"/>
                                      </p:to>
                                    </p:set>
                                    <p:anim calcmode="lin" valueType="num">
                                      <p:cBhvr additive="base">
                                        <p:cTn id="85" dur="500" fill="hold"/>
                                        <p:tgtEl>
                                          <p:spTgt spid="79"/>
                                        </p:tgtEl>
                                        <p:attrNameLst>
                                          <p:attrName>ppt_x</p:attrName>
                                        </p:attrNameLst>
                                      </p:cBhvr>
                                      <p:tavLst>
                                        <p:tav tm="0">
                                          <p:val>
                                            <p:strVal val="#ppt_x"/>
                                          </p:val>
                                        </p:tav>
                                        <p:tav tm="100000">
                                          <p:val>
                                            <p:strVal val="#ppt_x"/>
                                          </p:val>
                                        </p:tav>
                                      </p:tavLst>
                                    </p:anim>
                                    <p:anim calcmode="lin" valueType="num">
                                      <p:cBhvr additive="base">
                                        <p:cTn id="86"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82578" y="2744167"/>
            <a:ext cx="5103175" cy="2205070"/>
            <a:chOff x="7180710" y="2901393"/>
            <a:chExt cx="5103175" cy="2205070"/>
          </a:xfrm>
        </p:grpSpPr>
        <p:sp>
          <p:nvSpPr>
            <p:cNvPr id="9" name="Rectangle 8"/>
            <p:cNvSpPr/>
            <p:nvPr/>
          </p:nvSpPr>
          <p:spPr>
            <a:xfrm>
              <a:off x="7180710" y="2980368"/>
              <a:ext cx="3966162" cy="2126095"/>
            </a:xfrm>
            <a:prstGeom prst="rect">
              <a:avLst/>
            </a:prstGeom>
            <a:ln>
              <a:solidFill>
                <a:srgbClr val="00B050"/>
              </a:solidFill>
              <a:prstDash val="dash"/>
            </a:ln>
          </p:spPr>
          <p:txBody>
            <a:bodyPr wrap="square">
              <a:spAutoFit/>
            </a:bodyPr>
            <a:lstStyle/>
            <a:p>
              <a:pPr marR="0" lvl="0" algn="just">
                <a:lnSpc>
                  <a:spcPct val="120000"/>
                </a:lnSpc>
                <a:spcBef>
                  <a:spcPts val="0"/>
                </a:spcBef>
                <a:spcAft>
                  <a:spcPts val="0"/>
                </a:spcAft>
              </a:pPr>
              <a:r>
                <a:rPr lang="en-US" sz="2800" b="1">
                  <a:solidFill>
                    <a:srgbClr val="002060"/>
                  </a:solidFill>
                  <a:latin typeface="Times New Roman" panose="02020603050405020304" pitchFamily="18" charset="0"/>
                  <a:ea typeface="Cambria" panose="02040503050406030204" pitchFamily="18" charset="0"/>
                  <a:cs typeface="Times New Roman" panose="02020603050405020304" pitchFamily="18" charset="0"/>
                </a:rPr>
                <a:t>Quan sát hình ảnh, em hãy tô màu vào các quốc gia thuộc khu vực Bắc Mỹ.</a:t>
              </a:r>
              <a:endParaRPr lang="en-US" sz="20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11" name="Picture 6" descr="Hình ảnh Bảng điểm Cậu Bé, Cậu Bé Clipart, Phim Hoạt Hình, Ký Clipart  Vector và PNG với nền trong suốt để tải xuống miễn phí"/>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4750" b="94750" l="10000" r="90000">
                          <a14:foregroundMark x1="66417" y1="94750" x2="66417" y2="94750"/>
                          <a14:foregroundMark x1="67750" y1="77000" x2="67750" y2="77000"/>
                          <a14:foregroundMark x1="55250" y1="19000" x2="55250" y2="19000"/>
                          <a14:foregroundMark x1="63500" y1="6583" x2="63500" y2="6583"/>
                          <a14:foregroundMark x1="58750" y1="4750" x2="58750" y2="4750"/>
                        </a14:backgroundRemoval>
                      </a14:imgEffect>
                    </a14:imgLayer>
                  </a14:imgProps>
                </a:ext>
                <a:ext uri="{28A0092B-C50C-407E-A947-70E740481C1C}">
                  <a14:useLocalDpi xmlns:a14="http://schemas.microsoft.com/office/drawing/2010/main" val="0"/>
                </a:ext>
              </a:extLst>
            </a:blip>
            <a:srcRect l="23240" r="10647" b="11725"/>
            <a:stretch/>
          </p:blipFill>
          <p:spPr bwMode="auto">
            <a:xfrm>
              <a:off x="11186605" y="2901393"/>
              <a:ext cx="1097280" cy="14651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p:cNvGrpSpPr/>
          <p:nvPr/>
        </p:nvGrpSpPr>
        <p:grpSpPr>
          <a:xfrm>
            <a:off x="486095" y="1305195"/>
            <a:ext cx="3293187" cy="1137258"/>
            <a:chOff x="312163" y="1593928"/>
            <a:chExt cx="3293187" cy="1137258"/>
          </a:xfrm>
        </p:grpSpPr>
        <p:sp>
          <p:nvSpPr>
            <p:cNvPr id="13" name="Rectangle 12"/>
            <p:cNvSpPr/>
            <p:nvPr/>
          </p:nvSpPr>
          <p:spPr>
            <a:xfrm>
              <a:off x="1326416" y="1650271"/>
              <a:ext cx="2278934" cy="10525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b="1" dirty="0">
                <a:solidFill>
                  <a:srgbClr val="FF0000"/>
                </a:solidFill>
                <a:latin typeface="Times New Roman" panose="02020603050405020304" pitchFamily="18" charset="0"/>
                <a:cs typeface="Times New Roman" panose="02020603050405020304" pitchFamily="18" charset="0"/>
              </a:endParaRPr>
            </a:p>
          </p:txBody>
        </p:sp>
        <p:pic>
          <p:nvPicPr>
            <p:cNvPr id="14" name="Picture 10" descr="Green, Plant and Concept Vector | Thiệp hoa, Biểu trưng, Thiệ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2163" y="1593928"/>
              <a:ext cx="1223320" cy="113725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p:cNvGrpSpPr/>
          <p:nvPr/>
        </p:nvGrpSpPr>
        <p:grpSpPr>
          <a:xfrm>
            <a:off x="816114" y="213028"/>
            <a:ext cx="4060272" cy="1213360"/>
            <a:chOff x="148014" y="-47290"/>
            <a:chExt cx="6119766" cy="1511345"/>
          </a:xfrm>
        </p:grpSpPr>
        <p:sp>
          <p:nvSpPr>
            <p:cNvPr id="16" name="Rectangle 15"/>
            <p:cNvSpPr/>
            <p:nvPr/>
          </p:nvSpPr>
          <p:spPr>
            <a:xfrm>
              <a:off x="250381" y="82584"/>
              <a:ext cx="6017399" cy="958405"/>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0" scaled="1"/>
              <a:tileRect/>
            </a:gradFill>
          </p:spPr>
          <p:txBody>
            <a:bodyPr wrap="square" lIns="91440" tIns="45720" rIns="91440" bIns="45720">
              <a:spAutoFit/>
            </a:bodyPr>
            <a:lstStyle/>
            <a:p>
              <a:pPr algn="ctr"/>
              <a:r>
                <a:rPr lang="en-US" sz="4400" b="1" cap="none" spc="0" dirty="0">
                  <a:ln w="12700">
                    <a:solidFill>
                      <a:schemeClr val="accent1"/>
                    </a:solidFill>
                    <a:prstDash val="solid"/>
                  </a:ln>
                  <a:solidFill>
                    <a:srgbClr val="FF0000"/>
                  </a:solidFill>
                  <a:latin typeface="Times New Roman" panose="02020603050405020304" pitchFamily="18" charset="0"/>
                  <a:cs typeface="Times New Roman" panose="02020603050405020304" pitchFamily="18" charset="0"/>
                </a:rPr>
                <a:t>  KHỞI ĐỘNG</a:t>
              </a:r>
            </a:p>
          </p:txBody>
        </p:sp>
        <p:pic>
          <p:nvPicPr>
            <p:cNvPr id="17" name="Hình ảnh 4">
              <a:extLst>
                <a:ext uri="{FF2B5EF4-FFF2-40B4-BE49-F238E27FC236}">
                  <a16:creationId xmlns:a16="http://schemas.microsoft.com/office/drawing/2014/main" xmlns="" id="{C41E5DA5-E68D-4D65-B82E-8681E976871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42154" y1="77297" x2="42154" y2="77297"/>
                          <a14:foregroundMark x1="50308" y1="87568" x2="50308" y2="87568"/>
                          <a14:foregroundMark x1="58462" y1="80090" x2="58462" y2="80090"/>
                          <a14:foregroundMark x1="52615" y1="41171" x2="52615" y2="41171"/>
                          <a14:foregroundMark x1="49077" y1="39099" x2="49077" y2="39099"/>
                          <a14:foregroundMark x1="51385" y1="37117" x2="51385" y2="37117"/>
                          <a14:foregroundMark x1="51385" y1="37117" x2="51385" y2="37117"/>
                          <a14:foregroundMark x1="51385" y1="37117" x2="51385" y2="37117"/>
                        </a14:backgroundRemoval>
                      </a14:imgEffect>
                    </a14:imgLayer>
                  </a14:imgProps>
                </a:ext>
              </a:extLst>
            </a:blip>
            <a:stretch>
              <a:fillRect/>
            </a:stretch>
          </p:blipFill>
          <p:spPr>
            <a:xfrm flipH="1">
              <a:off x="148014" y="-47290"/>
              <a:ext cx="885022" cy="1511345"/>
            </a:xfrm>
            <a:prstGeom prst="rect">
              <a:avLst/>
            </a:prstGeom>
          </p:spPr>
        </p:pic>
      </p:grpSp>
      <p:pic>
        <p:nvPicPr>
          <p:cNvPr id="18" name="Picture 17">
            <a:extLst>
              <a:ext uri="{FF2B5EF4-FFF2-40B4-BE49-F238E27FC236}">
                <a16:creationId xmlns:a16="http://schemas.microsoft.com/office/drawing/2014/main" xmlns="" id="{0AE37D62-1849-A6A4-AEF7-89146AB0E3CA}"/>
              </a:ext>
            </a:extLst>
          </p:cNvPr>
          <p:cNvPicPr>
            <a:picLocks noChangeAspect="1"/>
          </p:cNvPicPr>
          <p:nvPr/>
        </p:nvPicPr>
        <p:blipFill>
          <a:blip r:embed="rId9"/>
          <a:stretch>
            <a:fillRect/>
          </a:stretch>
        </p:blipFill>
        <p:spPr>
          <a:xfrm>
            <a:off x="6174296" y="154305"/>
            <a:ext cx="5531609" cy="3327532"/>
          </a:xfrm>
          <a:prstGeom prst="rect">
            <a:avLst/>
          </a:prstGeom>
        </p:spPr>
      </p:pic>
      <p:pic>
        <p:nvPicPr>
          <p:cNvPr id="20" name="image142.jpg" descr="Image result for MAP WORLD&quot;">
            <a:extLst>
              <a:ext uri="{FF2B5EF4-FFF2-40B4-BE49-F238E27FC236}">
                <a16:creationId xmlns:a16="http://schemas.microsoft.com/office/drawing/2014/main" xmlns="" id="{2033B08D-863D-4C8F-8F3D-7457E4D3FE98}"/>
              </a:ext>
            </a:extLst>
          </p:cNvPr>
          <p:cNvPicPr/>
          <p:nvPr/>
        </p:nvPicPr>
        <p:blipFill>
          <a:blip r:embed="rId10"/>
          <a:srcRect/>
          <a:stretch>
            <a:fillRect/>
          </a:stretch>
        </p:blipFill>
        <p:spPr>
          <a:xfrm>
            <a:off x="6174295" y="3607266"/>
            <a:ext cx="5531609" cy="3168285"/>
          </a:xfrm>
          <a:prstGeom prst="rect">
            <a:avLst/>
          </a:prstGeom>
          <a:ln/>
        </p:spPr>
      </p:pic>
    </p:spTree>
    <p:extLst>
      <p:ext uri="{BB962C8B-B14F-4D97-AF65-F5344CB8AC3E}">
        <p14:creationId xmlns:p14="http://schemas.microsoft.com/office/powerpoint/2010/main" val="1271029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sndAc>
          <p:stSnd>
            <p:snd r:embed="rId3" name="push.wav"/>
          </p:stSnd>
        </p:sndAc>
      </p:transition>
    </mc:Choice>
    <mc:Fallback xmlns="">
      <p:transition spd="slow" advClick="0">
        <p:fade/>
        <p:sndAc>
          <p:stSnd>
            <p:snd r:embed="rId13"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8435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8435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8435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8435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8435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8435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8435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8435400" y="5498890"/>
            <a:ext cx="800100" cy="1066800"/>
            <a:chOff x="3216" y="1152"/>
            <a:chExt cx="672" cy="672"/>
          </a:xfrm>
          <a:solidFill>
            <a:srgbClr val="FFFF00"/>
          </a:solidFill>
        </p:grpSpPr>
        <p:grpSp>
          <p:nvGrpSpPr>
            <p:cNvPr id="28672"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8673" name="Group 54"/>
          <p:cNvGrpSpPr>
            <a:grpSpLocks/>
          </p:cNvGrpSpPr>
          <p:nvPr/>
        </p:nvGrpSpPr>
        <p:grpSpPr bwMode="auto">
          <a:xfrm>
            <a:off x="8435400" y="5498890"/>
            <a:ext cx="800100" cy="1066800"/>
            <a:chOff x="4080" y="1104"/>
            <a:chExt cx="672" cy="672"/>
          </a:xfrm>
          <a:solidFill>
            <a:srgbClr val="FFFF00"/>
          </a:solidFill>
        </p:grpSpPr>
        <p:grpSp>
          <p:nvGrpSpPr>
            <p:cNvPr id="28674"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8675" name="Group 60"/>
          <p:cNvGrpSpPr>
            <a:grpSpLocks/>
          </p:cNvGrpSpPr>
          <p:nvPr/>
        </p:nvGrpSpPr>
        <p:grpSpPr bwMode="auto">
          <a:xfrm>
            <a:off x="8435400" y="5498890"/>
            <a:ext cx="800100" cy="1066800"/>
            <a:chOff x="5088" y="1008"/>
            <a:chExt cx="672" cy="672"/>
          </a:xfrm>
          <a:solidFill>
            <a:srgbClr val="FFFF00"/>
          </a:solidFill>
        </p:grpSpPr>
        <p:grpSp>
          <p:nvGrpSpPr>
            <p:cNvPr id="28676"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8677" name="Group 66"/>
          <p:cNvGrpSpPr>
            <a:grpSpLocks/>
          </p:cNvGrpSpPr>
          <p:nvPr/>
        </p:nvGrpSpPr>
        <p:grpSpPr bwMode="auto">
          <a:xfrm>
            <a:off x="8435400" y="5498890"/>
            <a:ext cx="800100" cy="1066800"/>
            <a:chOff x="624" y="144"/>
            <a:chExt cx="672" cy="672"/>
          </a:xfrm>
          <a:solidFill>
            <a:srgbClr val="FFFF00"/>
          </a:solidFill>
        </p:grpSpPr>
        <p:grpSp>
          <p:nvGrpSpPr>
            <p:cNvPr id="28678"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0" name="Rectangle 69"/>
          <p:cNvSpPr/>
          <p:nvPr/>
        </p:nvSpPr>
        <p:spPr>
          <a:xfrm>
            <a:off x="369116" y="404683"/>
            <a:ext cx="11031523" cy="128953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en-US" sz="3200" b="1">
                <a:solidFill>
                  <a:schemeClr val="tx1"/>
                </a:solidFill>
                <a:effectLst/>
                <a:latin typeface="Times New Roman" panose="02020603050405020304" pitchFamily="18" charset="0"/>
                <a:ea typeface="Arial" panose="020B0604020202020204" pitchFamily="34" charset="0"/>
              </a:rPr>
              <a:t>Câu 2: </a:t>
            </a:r>
            <a:r>
              <a:rPr lang="en-US" sz="3200" b="1">
                <a:solidFill>
                  <a:srgbClr val="000000"/>
                </a:solidFill>
                <a:effectLst/>
                <a:latin typeface="Times New Roman" panose="02020603050405020304" pitchFamily="18" charset="0"/>
                <a:ea typeface="Times New Roman" panose="02020603050405020304" pitchFamily="18" charset="0"/>
              </a:rPr>
              <a:t>Dân cư Bắc Mĩ có đặc điểm phân bố là:</a:t>
            </a:r>
            <a:endParaRPr lang="en-US" sz="3200" b="1">
              <a:effectLst/>
              <a:latin typeface="Times New Roman" panose="02020603050405020304" pitchFamily="18" charset="0"/>
              <a:ea typeface="Times New Roman" panose="02020603050405020304" pitchFamily="18" charset="0"/>
            </a:endParaRPr>
          </a:p>
        </p:txBody>
      </p:sp>
      <p:pic>
        <p:nvPicPr>
          <p:cNvPr id="7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8642" y="4179788"/>
            <a:ext cx="520117"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Right Arrow 76">
            <a:hlinkClick r:id="rId5" action="ppaction://hlinksldjump"/>
          </p:cNvPr>
          <p:cNvSpPr/>
          <p:nvPr/>
        </p:nvSpPr>
        <p:spPr>
          <a:xfrm>
            <a:off x="9504998" y="5982138"/>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Rectangle 32"/>
          <p:cNvSpPr/>
          <p:nvPr/>
        </p:nvSpPr>
        <p:spPr>
          <a:xfrm>
            <a:off x="2600588" y="2003234"/>
            <a:ext cx="6996418" cy="3539430"/>
          </a:xfrm>
          <a:prstGeom prst="rect">
            <a:avLst/>
          </a:prstGeom>
        </p:spPr>
        <p:txBody>
          <a:bodyPr wrap="square">
            <a:spAutoFit/>
          </a:bodyPr>
          <a:lstStyle/>
          <a:p>
            <a:endParaRPr lang="en-US" sz="2800">
              <a:solidFill>
                <a:prstClr val="black"/>
              </a:solidFill>
              <a:latin typeface="Times New Roman" pitchFamily="18" charset="0"/>
              <a:cs typeface="Times New Roman" pitchFamily="18" charset="0"/>
            </a:endParaRPr>
          </a:p>
          <a:p>
            <a:r>
              <a:rPr lang="en-US" sz="2800">
                <a:solidFill>
                  <a:prstClr val="black"/>
                </a:solidFill>
                <a:latin typeface="Times New Roman" pitchFamily="18" charset="0"/>
                <a:cs typeface="Times New Roman" pitchFamily="18" charset="0"/>
              </a:rPr>
              <a:t>A. Rất đều</a:t>
            </a:r>
          </a:p>
          <a:p>
            <a:endParaRPr lang="en-US" sz="2800">
              <a:solidFill>
                <a:prstClr val="black"/>
              </a:solidFill>
              <a:latin typeface="Times New Roman" pitchFamily="18" charset="0"/>
              <a:cs typeface="Times New Roman" pitchFamily="18" charset="0"/>
            </a:endParaRPr>
          </a:p>
          <a:p>
            <a:r>
              <a:rPr lang="en-US" sz="2800">
                <a:solidFill>
                  <a:prstClr val="black"/>
                </a:solidFill>
                <a:latin typeface="Times New Roman" pitchFamily="18" charset="0"/>
                <a:cs typeface="Times New Roman" pitchFamily="18" charset="0"/>
              </a:rPr>
              <a:t>B. Đều</a:t>
            </a:r>
          </a:p>
          <a:p>
            <a:endParaRPr lang="en-US" sz="2800">
              <a:solidFill>
                <a:prstClr val="black"/>
              </a:solidFill>
              <a:latin typeface="Times New Roman" pitchFamily="18" charset="0"/>
              <a:cs typeface="Times New Roman" pitchFamily="18" charset="0"/>
            </a:endParaRPr>
          </a:p>
          <a:p>
            <a:r>
              <a:rPr lang="en-US" sz="2800">
                <a:solidFill>
                  <a:prstClr val="black"/>
                </a:solidFill>
                <a:latin typeface="Times New Roman" pitchFamily="18" charset="0"/>
                <a:cs typeface="Times New Roman" pitchFamily="18" charset="0"/>
              </a:rPr>
              <a:t>C. Không đều</a:t>
            </a:r>
          </a:p>
          <a:p>
            <a:endParaRPr lang="en-US" sz="2800">
              <a:solidFill>
                <a:prstClr val="black"/>
              </a:solidFill>
              <a:latin typeface="Times New Roman" pitchFamily="18" charset="0"/>
              <a:cs typeface="Times New Roman" pitchFamily="18" charset="0"/>
            </a:endParaRPr>
          </a:p>
          <a:p>
            <a:r>
              <a:rPr lang="en-US" sz="2800">
                <a:solidFill>
                  <a:prstClr val="black"/>
                </a:solidFill>
                <a:latin typeface="Times New Roman" pitchFamily="18" charset="0"/>
                <a:cs typeface="Times New Roman" pitchFamily="18" charset="0"/>
              </a:rPr>
              <a:t>D. Rất không đều</a:t>
            </a:r>
          </a:p>
        </p:txBody>
      </p:sp>
    </p:spTree>
    <p:extLst>
      <p:ext uri="{BB962C8B-B14F-4D97-AF65-F5344CB8AC3E}">
        <p14:creationId xmlns:p14="http://schemas.microsoft.com/office/powerpoint/2010/main" val="22052529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anim calcmode="lin" valueType="num">
                                      <p:cBhvr>
                                        <p:cTn id="7" dur="1000" fill="hold"/>
                                        <p:tgtEl>
                                          <p:spTgt spid="28677"/>
                                        </p:tgtEl>
                                        <p:attrNameLst>
                                          <p:attrName>ppt_w</p:attrName>
                                        </p:attrNameLst>
                                      </p:cBhvr>
                                      <p:tavLst>
                                        <p:tav tm="0">
                                          <p:val>
                                            <p:fltVal val="0"/>
                                          </p:val>
                                        </p:tav>
                                        <p:tav tm="100000">
                                          <p:val>
                                            <p:strVal val="#ppt_w"/>
                                          </p:val>
                                        </p:tav>
                                      </p:tavLst>
                                    </p:anim>
                                    <p:anim calcmode="lin" valueType="num">
                                      <p:cBhvr>
                                        <p:cTn id="8" dur="1000" fill="hold"/>
                                        <p:tgtEl>
                                          <p:spTgt spid="28677"/>
                                        </p:tgtEl>
                                        <p:attrNameLst>
                                          <p:attrName>ppt_h</p:attrName>
                                        </p:attrNameLst>
                                      </p:cBhvr>
                                      <p:tavLst>
                                        <p:tav tm="0">
                                          <p:val>
                                            <p:fltVal val="0"/>
                                          </p:val>
                                        </p:tav>
                                        <p:tav tm="100000">
                                          <p:val>
                                            <p:strVal val="#ppt_h"/>
                                          </p:val>
                                        </p:tav>
                                      </p:tavLst>
                                    </p:anim>
                                    <p:anim calcmode="lin" valueType="num">
                                      <p:cBhvr>
                                        <p:cTn id="9" dur="1000" fill="hold"/>
                                        <p:tgtEl>
                                          <p:spTgt spid="28677"/>
                                        </p:tgtEl>
                                        <p:attrNameLst>
                                          <p:attrName>style.rotation</p:attrName>
                                        </p:attrNameLst>
                                      </p:cBhvr>
                                      <p:tavLst>
                                        <p:tav tm="0">
                                          <p:val>
                                            <p:fltVal val="360"/>
                                          </p:val>
                                        </p:tav>
                                        <p:tav tm="100000">
                                          <p:val>
                                            <p:fltVal val="0"/>
                                          </p:val>
                                        </p:tav>
                                      </p:tavLst>
                                    </p:anim>
                                    <p:animEffect transition="in" filter="fade">
                                      <p:cBhvr>
                                        <p:cTn id="10" dur="1000"/>
                                        <p:tgtEl>
                                          <p:spTgt spid="28677"/>
                                        </p:tgtEl>
                                      </p:cBhvr>
                                    </p:animEffect>
                                  </p:childTnLst>
                                  <p:subTnLst>
                                    <p:set>
                                      <p:cBhvr override="childStyle">
                                        <p:cTn dur="1" fill="hold" display="0" masterRel="sameClick" afterEffect="1">
                                          <p:stCondLst>
                                            <p:cond evt="end" delay="0">
                                              <p:tn val="5"/>
                                            </p:cond>
                                          </p:stCondLst>
                                        </p:cTn>
                                        <p:tgtEl>
                                          <p:spTgt spid="28677"/>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8675"/>
                                        </p:tgtEl>
                                        <p:attrNameLst>
                                          <p:attrName>style.visibility</p:attrName>
                                        </p:attrNameLst>
                                      </p:cBhvr>
                                      <p:to>
                                        <p:strVal val="visible"/>
                                      </p:to>
                                    </p:set>
                                    <p:anim calcmode="lin" valueType="num">
                                      <p:cBhvr>
                                        <p:cTn id="14" dur="1000" fill="hold"/>
                                        <p:tgtEl>
                                          <p:spTgt spid="28675"/>
                                        </p:tgtEl>
                                        <p:attrNameLst>
                                          <p:attrName>ppt_w</p:attrName>
                                        </p:attrNameLst>
                                      </p:cBhvr>
                                      <p:tavLst>
                                        <p:tav tm="0">
                                          <p:val>
                                            <p:fltVal val="0"/>
                                          </p:val>
                                        </p:tav>
                                        <p:tav tm="100000">
                                          <p:val>
                                            <p:strVal val="#ppt_w"/>
                                          </p:val>
                                        </p:tav>
                                      </p:tavLst>
                                    </p:anim>
                                    <p:anim calcmode="lin" valueType="num">
                                      <p:cBhvr>
                                        <p:cTn id="15" dur="1000" fill="hold"/>
                                        <p:tgtEl>
                                          <p:spTgt spid="28675"/>
                                        </p:tgtEl>
                                        <p:attrNameLst>
                                          <p:attrName>ppt_h</p:attrName>
                                        </p:attrNameLst>
                                      </p:cBhvr>
                                      <p:tavLst>
                                        <p:tav tm="0">
                                          <p:val>
                                            <p:fltVal val="0"/>
                                          </p:val>
                                        </p:tav>
                                        <p:tav tm="100000">
                                          <p:val>
                                            <p:strVal val="#ppt_h"/>
                                          </p:val>
                                        </p:tav>
                                      </p:tavLst>
                                    </p:anim>
                                    <p:anim calcmode="lin" valueType="num">
                                      <p:cBhvr>
                                        <p:cTn id="16" dur="1000" fill="hold"/>
                                        <p:tgtEl>
                                          <p:spTgt spid="28675"/>
                                        </p:tgtEl>
                                        <p:attrNameLst>
                                          <p:attrName>style.rotation</p:attrName>
                                        </p:attrNameLst>
                                      </p:cBhvr>
                                      <p:tavLst>
                                        <p:tav tm="0">
                                          <p:val>
                                            <p:fltVal val="360"/>
                                          </p:val>
                                        </p:tav>
                                        <p:tav tm="100000">
                                          <p:val>
                                            <p:fltVal val="0"/>
                                          </p:val>
                                        </p:tav>
                                      </p:tavLst>
                                    </p:anim>
                                    <p:animEffect transition="in" filter="fade">
                                      <p:cBhvr>
                                        <p:cTn id="17" dur="1000"/>
                                        <p:tgtEl>
                                          <p:spTgt spid="28675"/>
                                        </p:tgtEl>
                                      </p:cBhvr>
                                    </p:animEffect>
                                  </p:childTnLst>
                                  <p:subTnLst>
                                    <p:set>
                                      <p:cBhvr override="childStyle">
                                        <p:cTn dur="1" fill="hold" display="0" masterRel="sameClick" afterEffect="1">
                                          <p:stCondLst>
                                            <p:cond evt="end" delay="0">
                                              <p:tn val="12"/>
                                            </p:cond>
                                          </p:stCondLst>
                                        </p:cTn>
                                        <p:tgtEl>
                                          <p:spTgt spid="28675"/>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8673"/>
                                        </p:tgtEl>
                                        <p:attrNameLst>
                                          <p:attrName>style.visibility</p:attrName>
                                        </p:attrNameLst>
                                      </p:cBhvr>
                                      <p:to>
                                        <p:strVal val="visible"/>
                                      </p:to>
                                    </p:set>
                                    <p:anim calcmode="lin" valueType="num">
                                      <p:cBhvr>
                                        <p:cTn id="21" dur="1000" fill="hold"/>
                                        <p:tgtEl>
                                          <p:spTgt spid="28673"/>
                                        </p:tgtEl>
                                        <p:attrNameLst>
                                          <p:attrName>ppt_w</p:attrName>
                                        </p:attrNameLst>
                                      </p:cBhvr>
                                      <p:tavLst>
                                        <p:tav tm="0">
                                          <p:val>
                                            <p:fltVal val="0"/>
                                          </p:val>
                                        </p:tav>
                                        <p:tav tm="100000">
                                          <p:val>
                                            <p:strVal val="#ppt_w"/>
                                          </p:val>
                                        </p:tav>
                                      </p:tavLst>
                                    </p:anim>
                                    <p:anim calcmode="lin" valueType="num">
                                      <p:cBhvr>
                                        <p:cTn id="22" dur="1000" fill="hold"/>
                                        <p:tgtEl>
                                          <p:spTgt spid="28673"/>
                                        </p:tgtEl>
                                        <p:attrNameLst>
                                          <p:attrName>ppt_h</p:attrName>
                                        </p:attrNameLst>
                                      </p:cBhvr>
                                      <p:tavLst>
                                        <p:tav tm="0">
                                          <p:val>
                                            <p:fltVal val="0"/>
                                          </p:val>
                                        </p:tav>
                                        <p:tav tm="100000">
                                          <p:val>
                                            <p:strVal val="#ppt_h"/>
                                          </p:val>
                                        </p:tav>
                                      </p:tavLst>
                                    </p:anim>
                                    <p:anim calcmode="lin" valueType="num">
                                      <p:cBhvr>
                                        <p:cTn id="23" dur="1000" fill="hold"/>
                                        <p:tgtEl>
                                          <p:spTgt spid="28673"/>
                                        </p:tgtEl>
                                        <p:attrNameLst>
                                          <p:attrName>style.rotation</p:attrName>
                                        </p:attrNameLst>
                                      </p:cBhvr>
                                      <p:tavLst>
                                        <p:tav tm="0">
                                          <p:val>
                                            <p:fltVal val="360"/>
                                          </p:val>
                                        </p:tav>
                                        <p:tav tm="100000">
                                          <p:val>
                                            <p:fltVal val="0"/>
                                          </p:val>
                                        </p:tav>
                                      </p:tavLst>
                                    </p:anim>
                                    <p:animEffect transition="in" filter="fade">
                                      <p:cBhvr>
                                        <p:cTn id="24" dur="1000"/>
                                        <p:tgtEl>
                                          <p:spTgt spid="28673"/>
                                        </p:tgtEl>
                                      </p:cBhvr>
                                    </p:animEffect>
                                  </p:childTnLst>
                                  <p:subTnLst>
                                    <p:set>
                                      <p:cBhvr override="childStyle">
                                        <p:cTn dur="1" fill="hold" display="0" masterRel="sameClick" afterEffect="1">
                                          <p:stCondLst>
                                            <p:cond evt="end" delay="0">
                                              <p:tn val="19"/>
                                            </p:cond>
                                          </p:stCondLst>
                                        </p:cTn>
                                        <p:tgtEl>
                                          <p:spTgt spid="28673"/>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76"/>
                                        </p:tgtEl>
                                        <p:attrNameLst>
                                          <p:attrName>style.visibility</p:attrName>
                                        </p:attrNameLst>
                                      </p:cBhvr>
                                      <p:to>
                                        <p:strVal val="visible"/>
                                      </p:to>
                                    </p:set>
                                    <p:anim calcmode="lin" valueType="num">
                                      <p:cBhvr additive="base">
                                        <p:cTn id="85" dur="500" fill="hold"/>
                                        <p:tgtEl>
                                          <p:spTgt spid="76"/>
                                        </p:tgtEl>
                                        <p:attrNameLst>
                                          <p:attrName>ppt_x</p:attrName>
                                        </p:attrNameLst>
                                      </p:cBhvr>
                                      <p:tavLst>
                                        <p:tav tm="0">
                                          <p:val>
                                            <p:strVal val="#ppt_x"/>
                                          </p:val>
                                        </p:tav>
                                        <p:tav tm="100000">
                                          <p:val>
                                            <p:strVal val="#ppt_x"/>
                                          </p:val>
                                        </p:tav>
                                      </p:tavLst>
                                    </p:anim>
                                    <p:anim calcmode="lin" valueType="num">
                                      <p:cBhvr additive="base">
                                        <p:cTn id="86"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8435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8435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8435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8435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8435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8435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8435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8435400" y="5498890"/>
            <a:ext cx="800100" cy="1066800"/>
            <a:chOff x="3216" y="1152"/>
            <a:chExt cx="672" cy="672"/>
          </a:xfrm>
          <a:solidFill>
            <a:srgbClr val="FFFF00"/>
          </a:solidFill>
        </p:grpSpPr>
        <p:grpSp>
          <p:nvGrpSpPr>
            <p:cNvPr id="28672"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8673" name="Group 54"/>
          <p:cNvGrpSpPr>
            <a:grpSpLocks/>
          </p:cNvGrpSpPr>
          <p:nvPr/>
        </p:nvGrpSpPr>
        <p:grpSpPr bwMode="auto">
          <a:xfrm>
            <a:off x="8435400" y="5498890"/>
            <a:ext cx="800100" cy="1066800"/>
            <a:chOff x="4080" y="1104"/>
            <a:chExt cx="672" cy="672"/>
          </a:xfrm>
          <a:solidFill>
            <a:srgbClr val="FFFF00"/>
          </a:solidFill>
        </p:grpSpPr>
        <p:grpSp>
          <p:nvGrpSpPr>
            <p:cNvPr id="28674"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8675" name="Group 60"/>
          <p:cNvGrpSpPr>
            <a:grpSpLocks/>
          </p:cNvGrpSpPr>
          <p:nvPr/>
        </p:nvGrpSpPr>
        <p:grpSpPr bwMode="auto">
          <a:xfrm>
            <a:off x="8435400" y="5498890"/>
            <a:ext cx="800100" cy="1066800"/>
            <a:chOff x="5088" y="1008"/>
            <a:chExt cx="672" cy="672"/>
          </a:xfrm>
          <a:solidFill>
            <a:srgbClr val="FFFF00"/>
          </a:solidFill>
        </p:grpSpPr>
        <p:grpSp>
          <p:nvGrpSpPr>
            <p:cNvPr id="28676"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8677" name="Group 66"/>
          <p:cNvGrpSpPr>
            <a:grpSpLocks/>
          </p:cNvGrpSpPr>
          <p:nvPr/>
        </p:nvGrpSpPr>
        <p:grpSpPr bwMode="auto">
          <a:xfrm>
            <a:off x="8435400" y="5498890"/>
            <a:ext cx="800100" cy="1066800"/>
            <a:chOff x="624" y="144"/>
            <a:chExt cx="672" cy="672"/>
          </a:xfrm>
          <a:solidFill>
            <a:srgbClr val="FFFF00"/>
          </a:solidFill>
        </p:grpSpPr>
        <p:grpSp>
          <p:nvGrpSpPr>
            <p:cNvPr id="28678"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80" name="Rectangle 79"/>
          <p:cNvSpPr/>
          <p:nvPr/>
        </p:nvSpPr>
        <p:spPr>
          <a:xfrm>
            <a:off x="494951" y="808892"/>
            <a:ext cx="11065078" cy="147710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en-US" sz="3200" b="1">
                <a:solidFill>
                  <a:schemeClr val="tx1"/>
                </a:solidFill>
                <a:effectLst/>
                <a:latin typeface="Times New Roman" panose="02020603050405020304" pitchFamily="18" charset="0"/>
                <a:ea typeface="Arial" panose="020B0604020202020204" pitchFamily="34" charset="0"/>
              </a:rPr>
              <a:t>Câu 3: </a:t>
            </a:r>
            <a:r>
              <a:rPr lang="en-US" sz="3200" b="1">
                <a:solidFill>
                  <a:schemeClr val="tx1"/>
                </a:solidFill>
                <a:effectLst/>
                <a:latin typeface="Times New Roman" panose="02020603050405020304" pitchFamily="18" charset="0"/>
                <a:ea typeface="Times New Roman" panose="02020603050405020304" pitchFamily="18" charset="0"/>
              </a:rPr>
              <a:t>Quá trình đô thị hóa ở Bắc Mỹ gắn liền với quá trình:</a:t>
            </a:r>
          </a:p>
        </p:txBody>
      </p:sp>
      <p:sp>
        <p:nvSpPr>
          <p:cNvPr id="81" name="TextBox 80"/>
          <p:cNvSpPr txBox="1"/>
          <p:nvPr/>
        </p:nvSpPr>
        <p:spPr>
          <a:xfrm>
            <a:off x="2315319" y="2614264"/>
            <a:ext cx="7789985" cy="954107"/>
          </a:xfrm>
          <a:prstGeom prst="rect">
            <a:avLst/>
          </a:prstGeom>
          <a:noFill/>
        </p:spPr>
        <p:txBody>
          <a:bodyPr wrap="square" rtlCol="0">
            <a:spAutoFit/>
          </a:bodyPr>
          <a:lstStyle/>
          <a:p>
            <a:endParaRPr lang="en-US" sz="2800">
              <a:solidFill>
                <a:srgbClr val="5F5F5F"/>
              </a:solidFill>
              <a:latin typeface="Times New Roman" pitchFamily="18" charset="0"/>
              <a:cs typeface="Times New Roman" pitchFamily="18" charset="0"/>
            </a:endParaRPr>
          </a:p>
          <a:p>
            <a:endParaRPr lang="en-US" sz="2800">
              <a:solidFill>
                <a:srgbClr val="5F5F5F"/>
              </a:solidFill>
              <a:latin typeface="Times New Roman" pitchFamily="18" charset="0"/>
              <a:cs typeface="Times New Roman" pitchFamily="18" charset="0"/>
            </a:endParaRPr>
          </a:p>
        </p:txBody>
      </p:sp>
      <p:sp>
        <p:nvSpPr>
          <p:cNvPr id="82" name="Oval 81"/>
          <p:cNvSpPr/>
          <p:nvPr/>
        </p:nvSpPr>
        <p:spPr>
          <a:xfrm>
            <a:off x="2656751" y="3348011"/>
            <a:ext cx="497509" cy="440682"/>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5" name="Right Arrow 74">
            <a:hlinkClick r:id="rId4" action="ppaction://hlinksldjump"/>
          </p:cNvPr>
          <p:cNvSpPr/>
          <p:nvPr/>
        </p:nvSpPr>
        <p:spPr>
          <a:xfrm>
            <a:off x="9427845" y="6095764"/>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6" name="TextBox 75"/>
          <p:cNvSpPr txBox="1"/>
          <p:nvPr/>
        </p:nvSpPr>
        <p:spPr>
          <a:xfrm>
            <a:off x="2701255" y="2438404"/>
            <a:ext cx="6557168" cy="3108543"/>
          </a:xfrm>
          <a:prstGeom prst="rect">
            <a:avLst/>
          </a:prstGeom>
          <a:noFill/>
        </p:spPr>
        <p:txBody>
          <a:bodyPr wrap="square" rtlCol="0">
            <a:spAutoFit/>
          </a:bodyPr>
          <a:lstStyle/>
          <a:p>
            <a:pPr lvl="0"/>
            <a:r>
              <a:rPr lang="en-US" sz="2800">
                <a:latin typeface="Times New Roman" pitchFamily="18" charset="0"/>
                <a:cs typeface="Times New Roman" pitchFamily="18" charset="0"/>
              </a:rPr>
              <a:t>A. Di dân</a:t>
            </a:r>
          </a:p>
          <a:p>
            <a:endParaRPr lang="en-US" sz="2800">
              <a:latin typeface="Times New Roman" pitchFamily="18" charset="0"/>
              <a:cs typeface="Times New Roman" pitchFamily="18" charset="0"/>
            </a:endParaRPr>
          </a:p>
          <a:p>
            <a:r>
              <a:rPr lang="en-US" sz="2800">
                <a:latin typeface="Times New Roman" pitchFamily="18" charset="0"/>
                <a:cs typeface="Times New Roman" pitchFamily="18" charset="0"/>
              </a:rPr>
              <a:t>B. Công nghiệp</a:t>
            </a:r>
          </a:p>
          <a:p>
            <a:endParaRPr lang="en-US" sz="2800">
              <a:latin typeface="Times New Roman" pitchFamily="18" charset="0"/>
              <a:cs typeface="Times New Roman" pitchFamily="18" charset="0"/>
            </a:endParaRPr>
          </a:p>
          <a:p>
            <a:pPr lvl="0"/>
            <a:r>
              <a:rPr lang="en-US" sz="2800">
                <a:latin typeface="Times New Roman" pitchFamily="18" charset="0"/>
                <a:cs typeface="Times New Roman" pitchFamily="18" charset="0"/>
              </a:rPr>
              <a:t>C. Chiến tranh</a:t>
            </a:r>
          </a:p>
          <a:p>
            <a:endParaRPr lang="en-US" sz="2800">
              <a:latin typeface="Times New Roman" pitchFamily="18" charset="0"/>
              <a:cs typeface="Times New Roman" pitchFamily="18" charset="0"/>
            </a:endParaRPr>
          </a:p>
          <a:p>
            <a:pPr lvl="0"/>
            <a:r>
              <a:rPr lang="en-US" sz="2800">
                <a:latin typeface="Times New Roman" pitchFamily="18" charset="0"/>
                <a:cs typeface="Times New Roman" pitchFamily="18" charset="0"/>
              </a:rPr>
              <a:t>D. Tác động của thiên tai</a:t>
            </a:r>
          </a:p>
        </p:txBody>
      </p:sp>
    </p:spTree>
    <p:extLst>
      <p:ext uri="{BB962C8B-B14F-4D97-AF65-F5344CB8AC3E}">
        <p14:creationId xmlns:p14="http://schemas.microsoft.com/office/powerpoint/2010/main" val="30151253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anim calcmode="lin" valueType="num">
                                      <p:cBhvr>
                                        <p:cTn id="7" dur="1000" fill="hold"/>
                                        <p:tgtEl>
                                          <p:spTgt spid="28677"/>
                                        </p:tgtEl>
                                        <p:attrNameLst>
                                          <p:attrName>ppt_w</p:attrName>
                                        </p:attrNameLst>
                                      </p:cBhvr>
                                      <p:tavLst>
                                        <p:tav tm="0">
                                          <p:val>
                                            <p:fltVal val="0"/>
                                          </p:val>
                                        </p:tav>
                                        <p:tav tm="100000">
                                          <p:val>
                                            <p:strVal val="#ppt_w"/>
                                          </p:val>
                                        </p:tav>
                                      </p:tavLst>
                                    </p:anim>
                                    <p:anim calcmode="lin" valueType="num">
                                      <p:cBhvr>
                                        <p:cTn id="8" dur="1000" fill="hold"/>
                                        <p:tgtEl>
                                          <p:spTgt spid="28677"/>
                                        </p:tgtEl>
                                        <p:attrNameLst>
                                          <p:attrName>ppt_h</p:attrName>
                                        </p:attrNameLst>
                                      </p:cBhvr>
                                      <p:tavLst>
                                        <p:tav tm="0">
                                          <p:val>
                                            <p:fltVal val="0"/>
                                          </p:val>
                                        </p:tav>
                                        <p:tav tm="100000">
                                          <p:val>
                                            <p:strVal val="#ppt_h"/>
                                          </p:val>
                                        </p:tav>
                                      </p:tavLst>
                                    </p:anim>
                                    <p:anim calcmode="lin" valueType="num">
                                      <p:cBhvr>
                                        <p:cTn id="9" dur="1000" fill="hold"/>
                                        <p:tgtEl>
                                          <p:spTgt spid="28677"/>
                                        </p:tgtEl>
                                        <p:attrNameLst>
                                          <p:attrName>style.rotation</p:attrName>
                                        </p:attrNameLst>
                                      </p:cBhvr>
                                      <p:tavLst>
                                        <p:tav tm="0">
                                          <p:val>
                                            <p:fltVal val="360"/>
                                          </p:val>
                                        </p:tav>
                                        <p:tav tm="100000">
                                          <p:val>
                                            <p:fltVal val="0"/>
                                          </p:val>
                                        </p:tav>
                                      </p:tavLst>
                                    </p:anim>
                                    <p:animEffect transition="in" filter="fade">
                                      <p:cBhvr>
                                        <p:cTn id="10" dur="1000"/>
                                        <p:tgtEl>
                                          <p:spTgt spid="28677"/>
                                        </p:tgtEl>
                                      </p:cBhvr>
                                    </p:animEffect>
                                  </p:childTnLst>
                                  <p:subTnLst>
                                    <p:set>
                                      <p:cBhvr override="childStyle">
                                        <p:cTn dur="1" fill="hold" display="0" masterRel="sameClick" afterEffect="1">
                                          <p:stCondLst>
                                            <p:cond evt="end" delay="0">
                                              <p:tn val="5"/>
                                            </p:cond>
                                          </p:stCondLst>
                                        </p:cTn>
                                        <p:tgtEl>
                                          <p:spTgt spid="28677"/>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8675"/>
                                        </p:tgtEl>
                                        <p:attrNameLst>
                                          <p:attrName>style.visibility</p:attrName>
                                        </p:attrNameLst>
                                      </p:cBhvr>
                                      <p:to>
                                        <p:strVal val="visible"/>
                                      </p:to>
                                    </p:set>
                                    <p:anim calcmode="lin" valueType="num">
                                      <p:cBhvr>
                                        <p:cTn id="14" dur="1000" fill="hold"/>
                                        <p:tgtEl>
                                          <p:spTgt spid="28675"/>
                                        </p:tgtEl>
                                        <p:attrNameLst>
                                          <p:attrName>ppt_w</p:attrName>
                                        </p:attrNameLst>
                                      </p:cBhvr>
                                      <p:tavLst>
                                        <p:tav tm="0">
                                          <p:val>
                                            <p:fltVal val="0"/>
                                          </p:val>
                                        </p:tav>
                                        <p:tav tm="100000">
                                          <p:val>
                                            <p:strVal val="#ppt_w"/>
                                          </p:val>
                                        </p:tav>
                                      </p:tavLst>
                                    </p:anim>
                                    <p:anim calcmode="lin" valueType="num">
                                      <p:cBhvr>
                                        <p:cTn id="15" dur="1000" fill="hold"/>
                                        <p:tgtEl>
                                          <p:spTgt spid="28675"/>
                                        </p:tgtEl>
                                        <p:attrNameLst>
                                          <p:attrName>ppt_h</p:attrName>
                                        </p:attrNameLst>
                                      </p:cBhvr>
                                      <p:tavLst>
                                        <p:tav tm="0">
                                          <p:val>
                                            <p:fltVal val="0"/>
                                          </p:val>
                                        </p:tav>
                                        <p:tav tm="100000">
                                          <p:val>
                                            <p:strVal val="#ppt_h"/>
                                          </p:val>
                                        </p:tav>
                                      </p:tavLst>
                                    </p:anim>
                                    <p:anim calcmode="lin" valueType="num">
                                      <p:cBhvr>
                                        <p:cTn id="16" dur="1000" fill="hold"/>
                                        <p:tgtEl>
                                          <p:spTgt spid="28675"/>
                                        </p:tgtEl>
                                        <p:attrNameLst>
                                          <p:attrName>style.rotation</p:attrName>
                                        </p:attrNameLst>
                                      </p:cBhvr>
                                      <p:tavLst>
                                        <p:tav tm="0">
                                          <p:val>
                                            <p:fltVal val="360"/>
                                          </p:val>
                                        </p:tav>
                                        <p:tav tm="100000">
                                          <p:val>
                                            <p:fltVal val="0"/>
                                          </p:val>
                                        </p:tav>
                                      </p:tavLst>
                                    </p:anim>
                                    <p:animEffect transition="in" filter="fade">
                                      <p:cBhvr>
                                        <p:cTn id="17" dur="1000"/>
                                        <p:tgtEl>
                                          <p:spTgt spid="28675"/>
                                        </p:tgtEl>
                                      </p:cBhvr>
                                    </p:animEffect>
                                  </p:childTnLst>
                                  <p:subTnLst>
                                    <p:set>
                                      <p:cBhvr override="childStyle">
                                        <p:cTn dur="1" fill="hold" display="0" masterRel="sameClick" afterEffect="1">
                                          <p:stCondLst>
                                            <p:cond evt="end" delay="0">
                                              <p:tn val="12"/>
                                            </p:cond>
                                          </p:stCondLst>
                                        </p:cTn>
                                        <p:tgtEl>
                                          <p:spTgt spid="28675"/>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8673"/>
                                        </p:tgtEl>
                                        <p:attrNameLst>
                                          <p:attrName>style.visibility</p:attrName>
                                        </p:attrNameLst>
                                      </p:cBhvr>
                                      <p:to>
                                        <p:strVal val="visible"/>
                                      </p:to>
                                    </p:set>
                                    <p:anim calcmode="lin" valueType="num">
                                      <p:cBhvr>
                                        <p:cTn id="21" dur="1000" fill="hold"/>
                                        <p:tgtEl>
                                          <p:spTgt spid="28673"/>
                                        </p:tgtEl>
                                        <p:attrNameLst>
                                          <p:attrName>ppt_w</p:attrName>
                                        </p:attrNameLst>
                                      </p:cBhvr>
                                      <p:tavLst>
                                        <p:tav tm="0">
                                          <p:val>
                                            <p:fltVal val="0"/>
                                          </p:val>
                                        </p:tav>
                                        <p:tav tm="100000">
                                          <p:val>
                                            <p:strVal val="#ppt_w"/>
                                          </p:val>
                                        </p:tav>
                                      </p:tavLst>
                                    </p:anim>
                                    <p:anim calcmode="lin" valueType="num">
                                      <p:cBhvr>
                                        <p:cTn id="22" dur="1000" fill="hold"/>
                                        <p:tgtEl>
                                          <p:spTgt spid="28673"/>
                                        </p:tgtEl>
                                        <p:attrNameLst>
                                          <p:attrName>ppt_h</p:attrName>
                                        </p:attrNameLst>
                                      </p:cBhvr>
                                      <p:tavLst>
                                        <p:tav tm="0">
                                          <p:val>
                                            <p:fltVal val="0"/>
                                          </p:val>
                                        </p:tav>
                                        <p:tav tm="100000">
                                          <p:val>
                                            <p:strVal val="#ppt_h"/>
                                          </p:val>
                                        </p:tav>
                                      </p:tavLst>
                                    </p:anim>
                                    <p:anim calcmode="lin" valueType="num">
                                      <p:cBhvr>
                                        <p:cTn id="23" dur="1000" fill="hold"/>
                                        <p:tgtEl>
                                          <p:spTgt spid="28673"/>
                                        </p:tgtEl>
                                        <p:attrNameLst>
                                          <p:attrName>style.rotation</p:attrName>
                                        </p:attrNameLst>
                                      </p:cBhvr>
                                      <p:tavLst>
                                        <p:tav tm="0">
                                          <p:val>
                                            <p:fltVal val="360"/>
                                          </p:val>
                                        </p:tav>
                                        <p:tav tm="100000">
                                          <p:val>
                                            <p:fltVal val="0"/>
                                          </p:val>
                                        </p:tav>
                                      </p:tavLst>
                                    </p:anim>
                                    <p:animEffect transition="in" filter="fade">
                                      <p:cBhvr>
                                        <p:cTn id="24" dur="1000"/>
                                        <p:tgtEl>
                                          <p:spTgt spid="28673"/>
                                        </p:tgtEl>
                                      </p:cBhvr>
                                    </p:animEffect>
                                  </p:childTnLst>
                                  <p:subTnLst>
                                    <p:set>
                                      <p:cBhvr override="childStyle">
                                        <p:cTn dur="1" fill="hold" display="0" masterRel="sameClick" afterEffect="1">
                                          <p:stCondLst>
                                            <p:cond evt="end" delay="0">
                                              <p:tn val="19"/>
                                            </p:cond>
                                          </p:stCondLst>
                                        </p:cTn>
                                        <p:tgtEl>
                                          <p:spTgt spid="28673"/>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82"/>
                                        </p:tgtEl>
                                        <p:attrNameLst>
                                          <p:attrName>style.visibility</p:attrName>
                                        </p:attrNameLst>
                                      </p:cBhvr>
                                      <p:to>
                                        <p:strVal val="visible"/>
                                      </p:to>
                                    </p:set>
                                    <p:anim calcmode="lin" valueType="num">
                                      <p:cBhvr additive="base">
                                        <p:cTn id="85" dur="500" fill="hold"/>
                                        <p:tgtEl>
                                          <p:spTgt spid="82"/>
                                        </p:tgtEl>
                                        <p:attrNameLst>
                                          <p:attrName>ppt_x</p:attrName>
                                        </p:attrNameLst>
                                      </p:cBhvr>
                                      <p:tavLst>
                                        <p:tav tm="0">
                                          <p:val>
                                            <p:strVal val="#ppt_x"/>
                                          </p:val>
                                        </p:tav>
                                        <p:tav tm="100000">
                                          <p:val>
                                            <p:strVal val="#ppt_x"/>
                                          </p:val>
                                        </p:tav>
                                      </p:tavLst>
                                    </p:anim>
                                    <p:anim calcmode="lin" valueType="num">
                                      <p:cBhvr additive="base">
                                        <p:cTn id="86"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8435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8435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8435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8435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8435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8435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8435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8435400" y="5498890"/>
            <a:ext cx="800100" cy="1066800"/>
            <a:chOff x="3216" y="1152"/>
            <a:chExt cx="672" cy="672"/>
          </a:xfrm>
          <a:solidFill>
            <a:srgbClr val="FFFF00"/>
          </a:solidFill>
        </p:grpSpPr>
        <p:grpSp>
          <p:nvGrpSpPr>
            <p:cNvPr id="28672"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8673" name="Group 54"/>
          <p:cNvGrpSpPr>
            <a:grpSpLocks/>
          </p:cNvGrpSpPr>
          <p:nvPr/>
        </p:nvGrpSpPr>
        <p:grpSpPr bwMode="auto">
          <a:xfrm>
            <a:off x="8435400" y="5498890"/>
            <a:ext cx="800100" cy="1066800"/>
            <a:chOff x="4080" y="1104"/>
            <a:chExt cx="672" cy="672"/>
          </a:xfrm>
          <a:solidFill>
            <a:srgbClr val="FFFF00"/>
          </a:solidFill>
        </p:grpSpPr>
        <p:grpSp>
          <p:nvGrpSpPr>
            <p:cNvPr id="28674"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8675" name="Group 60"/>
          <p:cNvGrpSpPr>
            <a:grpSpLocks/>
          </p:cNvGrpSpPr>
          <p:nvPr/>
        </p:nvGrpSpPr>
        <p:grpSpPr bwMode="auto">
          <a:xfrm>
            <a:off x="8435400" y="5498890"/>
            <a:ext cx="800100" cy="1066800"/>
            <a:chOff x="5088" y="1008"/>
            <a:chExt cx="672" cy="672"/>
          </a:xfrm>
          <a:solidFill>
            <a:srgbClr val="FFFF00"/>
          </a:solidFill>
        </p:grpSpPr>
        <p:grpSp>
          <p:nvGrpSpPr>
            <p:cNvPr id="28676"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8677" name="Group 66"/>
          <p:cNvGrpSpPr>
            <a:grpSpLocks/>
          </p:cNvGrpSpPr>
          <p:nvPr/>
        </p:nvGrpSpPr>
        <p:grpSpPr bwMode="auto">
          <a:xfrm>
            <a:off x="8435400" y="5498890"/>
            <a:ext cx="800100" cy="1066800"/>
            <a:chOff x="624" y="144"/>
            <a:chExt cx="672" cy="672"/>
          </a:xfrm>
          <a:solidFill>
            <a:srgbClr val="FFFF00"/>
          </a:solidFill>
        </p:grpSpPr>
        <p:grpSp>
          <p:nvGrpSpPr>
            <p:cNvPr id="28678"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0" name="Rectangle 69"/>
          <p:cNvSpPr/>
          <p:nvPr/>
        </p:nvSpPr>
        <p:spPr>
          <a:xfrm>
            <a:off x="343948" y="351695"/>
            <a:ext cx="11325137" cy="128953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en-US" sz="3200" b="1">
                <a:solidFill>
                  <a:schemeClr val="tx1"/>
                </a:solidFill>
                <a:effectLst/>
                <a:latin typeface="Times New Roman" panose="02020603050405020304" pitchFamily="18" charset="0"/>
                <a:ea typeface="Arial" panose="020B0604020202020204" pitchFamily="34" charset="0"/>
              </a:rPr>
              <a:t>Câu 4: </a:t>
            </a:r>
            <a:r>
              <a:rPr lang="en-US" sz="3200" b="1">
                <a:solidFill>
                  <a:schemeClr val="tx1"/>
                </a:solidFill>
                <a:effectLst/>
                <a:latin typeface="Times New Roman" panose="02020603050405020304" pitchFamily="18" charset="0"/>
                <a:ea typeface="Times New Roman" panose="02020603050405020304" pitchFamily="18" charset="0"/>
              </a:rPr>
              <a:t>Càng vào sâu trong lục địa thì:</a:t>
            </a:r>
          </a:p>
        </p:txBody>
      </p:sp>
      <p:pic>
        <p:nvPicPr>
          <p:cNvPr id="7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1250" y="2976018"/>
            <a:ext cx="443037"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Right Arrow 76">
            <a:hlinkClick r:id="rId5" action="ppaction://hlinksldjump"/>
          </p:cNvPr>
          <p:cNvSpPr/>
          <p:nvPr/>
        </p:nvSpPr>
        <p:spPr>
          <a:xfrm>
            <a:off x="9504998" y="5982138"/>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TextBox 32"/>
          <p:cNvSpPr txBox="1"/>
          <p:nvPr/>
        </p:nvSpPr>
        <p:spPr>
          <a:xfrm>
            <a:off x="3187817" y="1962987"/>
            <a:ext cx="6619195" cy="4110869"/>
          </a:xfrm>
          <a:prstGeom prst="rect">
            <a:avLst/>
          </a:prstGeom>
          <a:noFill/>
        </p:spPr>
        <p:txBody>
          <a:bodyPr wrap="square" rtlCol="0">
            <a:spAutoFit/>
          </a:bodyPr>
          <a:lstStyle/>
          <a:p>
            <a:pPr marL="514350" marR="0" indent="-514350">
              <a:spcBef>
                <a:spcPts val="0"/>
              </a:spcBef>
              <a:spcAft>
                <a:spcPts val="0"/>
              </a:spcAft>
              <a:buAutoNum type="alphaUcPeriod"/>
            </a:pPr>
            <a:r>
              <a:rPr lang="en-US" sz="3200">
                <a:effectLst/>
                <a:latin typeface="Times New Roman" panose="02020603050405020304" pitchFamily="18" charset="0"/>
                <a:ea typeface="Calibri" panose="020F0502020204030204" pitchFamily="34" charset="0"/>
                <a:cs typeface="Times New Roman" panose="02020603050405020304" pitchFamily="18" charset="0"/>
              </a:rPr>
              <a:t>Đô thị càng dày đặc.</a:t>
            </a:r>
          </a:p>
          <a:p>
            <a:pPr marR="0">
              <a:spcBef>
                <a:spcPts val="0"/>
              </a:spcBef>
              <a:spcAft>
                <a:spcPts val="0"/>
              </a:spcAft>
            </a:pP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3200">
                <a:solidFill>
                  <a:prstClr val="black"/>
                </a:solidFill>
                <a:latin typeface="Times New Roman" pitchFamily="18" charset="0"/>
                <a:cs typeface="Times New Roman" pitchFamily="18" charset="0"/>
              </a:rPr>
              <a:t>B. </a:t>
            </a:r>
            <a:r>
              <a:rPr lang="en-US" sz="3200">
                <a:effectLst/>
                <a:latin typeface="Times New Roman" panose="02020603050405020304" pitchFamily="18" charset="0"/>
                <a:ea typeface="Calibri" panose="020F0502020204030204" pitchFamily="34" charset="0"/>
                <a:cs typeface="Times New Roman" panose="02020603050405020304" pitchFamily="18" charset="0"/>
              </a:rPr>
              <a:t>Đô thị càng thưa thớt</a:t>
            </a:r>
          </a:p>
          <a:p>
            <a:pPr marL="0" marR="0">
              <a:spcBef>
                <a:spcPts val="0"/>
              </a:spcBef>
              <a:spcAft>
                <a:spcPts val="0"/>
              </a:spcAft>
            </a:pP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3200">
                <a:solidFill>
                  <a:prstClr val="black"/>
                </a:solidFill>
                <a:latin typeface="Times New Roman" pitchFamily="18" charset="0"/>
                <a:cs typeface="Times New Roman" pitchFamily="18" charset="0"/>
              </a:rPr>
              <a:t>C. </a:t>
            </a:r>
            <a:r>
              <a:rPr lang="en-US" sz="3200">
                <a:effectLst/>
                <a:latin typeface="Times New Roman" panose="02020603050405020304" pitchFamily="18" charset="0"/>
                <a:ea typeface="Calibri" panose="020F0502020204030204" pitchFamily="34" charset="0"/>
                <a:cs typeface="Times New Roman" panose="02020603050405020304" pitchFamily="18" charset="0"/>
              </a:rPr>
              <a:t>Đô thị quy mô càng nhỏ.</a:t>
            </a:r>
          </a:p>
          <a:p>
            <a:pPr marL="0" marR="0">
              <a:spcBef>
                <a:spcPts val="0"/>
              </a:spcBef>
              <a:spcAft>
                <a:spcPts val="0"/>
              </a:spcAft>
            </a:pP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a:lnSpc>
                <a:spcPct val="90000"/>
              </a:lnSpc>
              <a:spcBef>
                <a:spcPts val="1000"/>
              </a:spcBef>
            </a:pPr>
            <a:r>
              <a:rPr lang="en-US" sz="3200">
                <a:solidFill>
                  <a:prstClr val="black"/>
                </a:solidFill>
                <a:latin typeface="Times New Roman" pitchFamily="18" charset="0"/>
                <a:cs typeface="Times New Roman" pitchFamily="18" charset="0"/>
              </a:rPr>
              <a:t>D. Khô hơn</a:t>
            </a:r>
          </a:p>
          <a:p>
            <a:endParaRPr lang="en-US" sz="3200"/>
          </a:p>
        </p:txBody>
      </p:sp>
    </p:spTree>
    <p:extLst>
      <p:ext uri="{BB962C8B-B14F-4D97-AF65-F5344CB8AC3E}">
        <p14:creationId xmlns:p14="http://schemas.microsoft.com/office/powerpoint/2010/main" val="10810022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anim calcmode="lin" valueType="num">
                                      <p:cBhvr>
                                        <p:cTn id="7" dur="1000" fill="hold"/>
                                        <p:tgtEl>
                                          <p:spTgt spid="28677"/>
                                        </p:tgtEl>
                                        <p:attrNameLst>
                                          <p:attrName>ppt_w</p:attrName>
                                        </p:attrNameLst>
                                      </p:cBhvr>
                                      <p:tavLst>
                                        <p:tav tm="0">
                                          <p:val>
                                            <p:fltVal val="0"/>
                                          </p:val>
                                        </p:tav>
                                        <p:tav tm="100000">
                                          <p:val>
                                            <p:strVal val="#ppt_w"/>
                                          </p:val>
                                        </p:tav>
                                      </p:tavLst>
                                    </p:anim>
                                    <p:anim calcmode="lin" valueType="num">
                                      <p:cBhvr>
                                        <p:cTn id="8" dur="1000" fill="hold"/>
                                        <p:tgtEl>
                                          <p:spTgt spid="28677"/>
                                        </p:tgtEl>
                                        <p:attrNameLst>
                                          <p:attrName>ppt_h</p:attrName>
                                        </p:attrNameLst>
                                      </p:cBhvr>
                                      <p:tavLst>
                                        <p:tav tm="0">
                                          <p:val>
                                            <p:fltVal val="0"/>
                                          </p:val>
                                        </p:tav>
                                        <p:tav tm="100000">
                                          <p:val>
                                            <p:strVal val="#ppt_h"/>
                                          </p:val>
                                        </p:tav>
                                      </p:tavLst>
                                    </p:anim>
                                    <p:anim calcmode="lin" valueType="num">
                                      <p:cBhvr>
                                        <p:cTn id="9" dur="1000" fill="hold"/>
                                        <p:tgtEl>
                                          <p:spTgt spid="28677"/>
                                        </p:tgtEl>
                                        <p:attrNameLst>
                                          <p:attrName>style.rotation</p:attrName>
                                        </p:attrNameLst>
                                      </p:cBhvr>
                                      <p:tavLst>
                                        <p:tav tm="0">
                                          <p:val>
                                            <p:fltVal val="360"/>
                                          </p:val>
                                        </p:tav>
                                        <p:tav tm="100000">
                                          <p:val>
                                            <p:fltVal val="0"/>
                                          </p:val>
                                        </p:tav>
                                      </p:tavLst>
                                    </p:anim>
                                    <p:animEffect transition="in" filter="fade">
                                      <p:cBhvr>
                                        <p:cTn id="10" dur="1000"/>
                                        <p:tgtEl>
                                          <p:spTgt spid="28677"/>
                                        </p:tgtEl>
                                      </p:cBhvr>
                                    </p:animEffect>
                                  </p:childTnLst>
                                  <p:subTnLst>
                                    <p:set>
                                      <p:cBhvr override="childStyle">
                                        <p:cTn dur="1" fill="hold" display="0" masterRel="sameClick" afterEffect="1">
                                          <p:stCondLst>
                                            <p:cond evt="end" delay="0">
                                              <p:tn val="5"/>
                                            </p:cond>
                                          </p:stCondLst>
                                        </p:cTn>
                                        <p:tgtEl>
                                          <p:spTgt spid="28677"/>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8675"/>
                                        </p:tgtEl>
                                        <p:attrNameLst>
                                          <p:attrName>style.visibility</p:attrName>
                                        </p:attrNameLst>
                                      </p:cBhvr>
                                      <p:to>
                                        <p:strVal val="visible"/>
                                      </p:to>
                                    </p:set>
                                    <p:anim calcmode="lin" valueType="num">
                                      <p:cBhvr>
                                        <p:cTn id="14" dur="1000" fill="hold"/>
                                        <p:tgtEl>
                                          <p:spTgt spid="28675"/>
                                        </p:tgtEl>
                                        <p:attrNameLst>
                                          <p:attrName>ppt_w</p:attrName>
                                        </p:attrNameLst>
                                      </p:cBhvr>
                                      <p:tavLst>
                                        <p:tav tm="0">
                                          <p:val>
                                            <p:fltVal val="0"/>
                                          </p:val>
                                        </p:tav>
                                        <p:tav tm="100000">
                                          <p:val>
                                            <p:strVal val="#ppt_w"/>
                                          </p:val>
                                        </p:tav>
                                      </p:tavLst>
                                    </p:anim>
                                    <p:anim calcmode="lin" valueType="num">
                                      <p:cBhvr>
                                        <p:cTn id="15" dur="1000" fill="hold"/>
                                        <p:tgtEl>
                                          <p:spTgt spid="28675"/>
                                        </p:tgtEl>
                                        <p:attrNameLst>
                                          <p:attrName>ppt_h</p:attrName>
                                        </p:attrNameLst>
                                      </p:cBhvr>
                                      <p:tavLst>
                                        <p:tav tm="0">
                                          <p:val>
                                            <p:fltVal val="0"/>
                                          </p:val>
                                        </p:tav>
                                        <p:tav tm="100000">
                                          <p:val>
                                            <p:strVal val="#ppt_h"/>
                                          </p:val>
                                        </p:tav>
                                      </p:tavLst>
                                    </p:anim>
                                    <p:anim calcmode="lin" valueType="num">
                                      <p:cBhvr>
                                        <p:cTn id="16" dur="1000" fill="hold"/>
                                        <p:tgtEl>
                                          <p:spTgt spid="28675"/>
                                        </p:tgtEl>
                                        <p:attrNameLst>
                                          <p:attrName>style.rotation</p:attrName>
                                        </p:attrNameLst>
                                      </p:cBhvr>
                                      <p:tavLst>
                                        <p:tav tm="0">
                                          <p:val>
                                            <p:fltVal val="360"/>
                                          </p:val>
                                        </p:tav>
                                        <p:tav tm="100000">
                                          <p:val>
                                            <p:fltVal val="0"/>
                                          </p:val>
                                        </p:tav>
                                      </p:tavLst>
                                    </p:anim>
                                    <p:animEffect transition="in" filter="fade">
                                      <p:cBhvr>
                                        <p:cTn id="17" dur="1000"/>
                                        <p:tgtEl>
                                          <p:spTgt spid="28675"/>
                                        </p:tgtEl>
                                      </p:cBhvr>
                                    </p:animEffect>
                                  </p:childTnLst>
                                  <p:subTnLst>
                                    <p:set>
                                      <p:cBhvr override="childStyle">
                                        <p:cTn dur="1" fill="hold" display="0" masterRel="sameClick" afterEffect="1">
                                          <p:stCondLst>
                                            <p:cond evt="end" delay="0">
                                              <p:tn val="12"/>
                                            </p:cond>
                                          </p:stCondLst>
                                        </p:cTn>
                                        <p:tgtEl>
                                          <p:spTgt spid="28675"/>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8673"/>
                                        </p:tgtEl>
                                        <p:attrNameLst>
                                          <p:attrName>style.visibility</p:attrName>
                                        </p:attrNameLst>
                                      </p:cBhvr>
                                      <p:to>
                                        <p:strVal val="visible"/>
                                      </p:to>
                                    </p:set>
                                    <p:anim calcmode="lin" valueType="num">
                                      <p:cBhvr>
                                        <p:cTn id="21" dur="1000" fill="hold"/>
                                        <p:tgtEl>
                                          <p:spTgt spid="28673"/>
                                        </p:tgtEl>
                                        <p:attrNameLst>
                                          <p:attrName>ppt_w</p:attrName>
                                        </p:attrNameLst>
                                      </p:cBhvr>
                                      <p:tavLst>
                                        <p:tav tm="0">
                                          <p:val>
                                            <p:fltVal val="0"/>
                                          </p:val>
                                        </p:tav>
                                        <p:tav tm="100000">
                                          <p:val>
                                            <p:strVal val="#ppt_w"/>
                                          </p:val>
                                        </p:tav>
                                      </p:tavLst>
                                    </p:anim>
                                    <p:anim calcmode="lin" valueType="num">
                                      <p:cBhvr>
                                        <p:cTn id="22" dur="1000" fill="hold"/>
                                        <p:tgtEl>
                                          <p:spTgt spid="28673"/>
                                        </p:tgtEl>
                                        <p:attrNameLst>
                                          <p:attrName>ppt_h</p:attrName>
                                        </p:attrNameLst>
                                      </p:cBhvr>
                                      <p:tavLst>
                                        <p:tav tm="0">
                                          <p:val>
                                            <p:fltVal val="0"/>
                                          </p:val>
                                        </p:tav>
                                        <p:tav tm="100000">
                                          <p:val>
                                            <p:strVal val="#ppt_h"/>
                                          </p:val>
                                        </p:tav>
                                      </p:tavLst>
                                    </p:anim>
                                    <p:anim calcmode="lin" valueType="num">
                                      <p:cBhvr>
                                        <p:cTn id="23" dur="1000" fill="hold"/>
                                        <p:tgtEl>
                                          <p:spTgt spid="28673"/>
                                        </p:tgtEl>
                                        <p:attrNameLst>
                                          <p:attrName>style.rotation</p:attrName>
                                        </p:attrNameLst>
                                      </p:cBhvr>
                                      <p:tavLst>
                                        <p:tav tm="0">
                                          <p:val>
                                            <p:fltVal val="360"/>
                                          </p:val>
                                        </p:tav>
                                        <p:tav tm="100000">
                                          <p:val>
                                            <p:fltVal val="0"/>
                                          </p:val>
                                        </p:tav>
                                      </p:tavLst>
                                    </p:anim>
                                    <p:animEffect transition="in" filter="fade">
                                      <p:cBhvr>
                                        <p:cTn id="24" dur="1000"/>
                                        <p:tgtEl>
                                          <p:spTgt spid="28673"/>
                                        </p:tgtEl>
                                      </p:cBhvr>
                                    </p:animEffect>
                                  </p:childTnLst>
                                  <p:subTnLst>
                                    <p:set>
                                      <p:cBhvr override="childStyle">
                                        <p:cTn dur="1" fill="hold" display="0" masterRel="sameClick" afterEffect="1">
                                          <p:stCondLst>
                                            <p:cond evt="end" delay="0">
                                              <p:tn val="19"/>
                                            </p:cond>
                                          </p:stCondLst>
                                        </p:cTn>
                                        <p:tgtEl>
                                          <p:spTgt spid="28673"/>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76"/>
                                        </p:tgtEl>
                                        <p:attrNameLst>
                                          <p:attrName>style.visibility</p:attrName>
                                        </p:attrNameLst>
                                      </p:cBhvr>
                                      <p:to>
                                        <p:strVal val="visible"/>
                                      </p:to>
                                    </p:set>
                                    <p:anim calcmode="lin" valueType="num">
                                      <p:cBhvr additive="base">
                                        <p:cTn id="85" dur="500" fill="hold"/>
                                        <p:tgtEl>
                                          <p:spTgt spid="76"/>
                                        </p:tgtEl>
                                        <p:attrNameLst>
                                          <p:attrName>ppt_x</p:attrName>
                                        </p:attrNameLst>
                                      </p:cBhvr>
                                      <p:tavLst>
                                        <p:tav tm="0">
                                          <p:val>
                                            <p:strVal val="#ppt_x"/>
                                          </p:val>
                                        </p:tav>
                                        <p:tav tm="100000">
                                          <p:val>
                                            <p:strVal val="#ppt_x"/>
                                          </p:val>
                                        </p:tav>
                                      </p:tavLst>
                                    </p:anim>
                                    <p:anim calcmode="lin" valueType="num">
                                      <p:cBhvr additive="base">
                                        <p:cTn id="86"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34224" y="100668"/>
            <a:ext cx="12007441" cy="6697895"/>
          </a:xfrm>
          <a:prstGeom prst="rect">
            <a:avLst/>
          </a:prstGeom>
        </p:spPr>
      </p:pic>
      <p:sp>
        <p:nvSpPr>
          <p:cNvPr id="7" name="文本框 10"/>
          <p:cNvSpPr txBox="1"/>
          <p:nvPr/>
        </p:nvSpPr>
        <p:spPr>
          <a:xfrm>
            <a:off x="1919537" y="2819401"/>
            <a:ext cx="1921125" cy="2062103"/>
          </a:xfrm>
          <a:prstGeom prst="rect">
            <a:avLst/>
          </a:prstGeom>
          <a:noFill/>
        </p:spPr>
        <p:txBody>
          <a:bodyPr wrap="square" rtlCol="0">
            <a:spAutoFit/>
          </a:bodyPr>
          <a:lstStyle/>
          <a:p>
            <a:pPr algn="ctr"/>
            <a:r>
              <a:rPr lang="en-US" altLang="zh-CN" sz="4000">
                <a:solidFill>
                  <a:prstClr val="white"/>
                </a:solidFill>
                <a:latin typeface="Times New Roman" pitchFamily="18" charset="0"/>
                <a:cs typeface="Times New Roman" pitchFamily="18" charset="0"/>
              </a:rPr>
              <a:t>bÀI 1bÀI6</a:t>
            </a:r>
            <a:r>
              <a:rPr lang="en-US" altLang="zh-CN" sz="8800">
                <a:solidFill>
                  <a:prstClr val="white"/>
                </a:solidFill>
                <a:latin typeface="Times New Roman" pitchFamily="18" charset="0"/>
                <a:cs typeface="Times New Roman" pitchFamily="18" charset="0"/>
              </a:rPr>
              <a:t>.</a:t>
            </a:r>
            <a:endParaRPr lang="zh-CN" altLang="en-US" sz="8800" dirty="0">
              <a:solidFill>
                <a:prstClr val="white"/>
              </a:solidFill>
              <a:latin typeface="Times New Roman" pitchFamily="18" charset="0"/>
              <a:cs typeface="Times New Roman" pitchFamily="18" charset="0"/>
            </a:endParaRPr>
          </a:p>
        </p:txBody>
      </p:sp>
      <p:pic>
        <p:nvPicPr>
          <p:cNvPr id="5" name="Picture 4" descr="Text&#10;&#10;Description automatically generated">
            <a:extLst>
              <a:ext uri="{FF2B5EF4-FFF2-40B4-BE49-F238E27FC236}">
                <a16:creationId xmlns:a16="http://schemas.microsoft.com/office/drawing/2014/main" xmlns="" id="{D796804A-562E-A680-E1E7-9B47F4C1B5B5}"/>
              </a:ext>
            </a:extLst>
          </p:cNvPr>
          <p:cNvPicPr>
            <a:picLocks noChangeAspect="1"/>
          </p:cNvPicPr>
          <p:nvPr/>
        </p:nvPicPr>
        <p:blipFill>
          <a:blip r:embed="rId4"/>
          <a:stretch>
            <a:fillRect/>
          </a:stretch>
        </p:blipFill>
        <p:spPr>
          <a:xfrm>
            <a:off x="2516697" y="2197915"/>
            <a:ext cx="7315200" cy="3632511"/>
          </a:xfrm>
          <a:prstGeom prst="rect">
            <a:avLst/>
          </a:prstGeom>
        </p:spPr>
      </p:pic>
    </p:spTree>
    <p:extLst>
      <p:ext uri="{BB962C8B-B14F-4D97-AF65-F5344CB8AC3E}">
        <p14:creationId xmlns:p14="http://schemas.microsoft.com/office/powerpoint/2010/main" val="3774368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6137A5EF-F155-4EF3-9C86-D22545B44AD4}" type="slidenum">
              <a:rPr lang="en-US" altLang="en-US">
                <a:solidFill>
                  <a:srgbClr val="5F5F5F"/>
                </a:solidFill>
                <a:latin typeface="Times New Roman" pitchFamily="18" charset="0"/>
              </a:rPr>
              <a:pPr/>
              <a:t>24</a:t>
            </a:fld>
            <a:endParaRPr lang="en-US" altLang="en-US">
              <a:solidFill>
                <a:srgbClr val="5F5F5F"/>
              </a:solidFill>
              <a:latin typeface="Times New Roman" pitchFamily="18" charset="0"/>
            </a:endParaRPr>
          </a:p>
        </p:txBody>
      </p:sp>
      <p:pic>
        <p:nvPicPr>
          <p:cNvPr id="5" name="Chỗ dành sẵn cho Hình ảnh 5"/>
          <p:cNvPicPr>
            <a:picLocks noChangeAspect="1"/>
          </p:cNvPicPr>
          <p:nvPr/>
        </p:nvPicPr>
        <p:blipFill>
          <a:blip r:embed="rId2">
            <a:extLst>
              <a:ext uri="{28A0092B-C50C-407E-A947-70E740481C1C}">
                <a14:useLocalDpi xmlns:a14="http://schemas.microsoft.com/office/drawing/2010/main" val="0"/>
              </a:ext>
            </a:extLst>
          </a:blip>
          <a:srcRect t="17525" b="26225"/>
          <a:stretch>
            <a:fillRect/>
          </a:stretch>
        </p:blipFill>
        <p:spPr bwMode="auto">
          <a:xfrm>
            <a:off x="1981200" y="531829"/>
            <a:ext cx="8229600" cy="579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8" name="TextBox 4"/>
          <p:cNvSpPr txBox="1">
            <a:spLocks noChangeArrowheads="1"/>
          </p:cNvSpPr>
          <p:nvPr/>
        </p:nvSpPr>
        <p:spPr bwMode="auto">
          <a:xfrm>
            <a:off x="1695450" y="2530483"/>
            <a:ext cx="17716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0"/>
              </a:spcBef>
              <a:spcAft>
                <a:spcPct val="0"/>
              </a:spcAft>
            </a:pPr>
            <a:r>
              <a:rPr lang="en-US" altLang="en-US" sz="3500" b="1">
                <a:solidFill>
                  <a:srgbClr val="FF0000"/>
                </a:solidFill>
                <a:latin typeface="Times New Roman" pitchFamily="18" charset="0"/>
                <a:cs typeface="Times New Roman" pitchFamily="18" charset="0"/>
              </a:rPr>
              <a:t>DẶN DÒ</a:t>
            </a:r>
          </a:p>
        </p:txBody>
      </p:sp>
      <p:sp>
        <p:nvSpPr>
          <p:cNvPr id="8" name="TextBox 3"/>
          <p:cNvSpPr txBox="1">
            <a:spLocks noChangeArrowheads="1"/>
          </p:cNvSpPr>
          <p:nvPr/>
        </p:nvSpPr>
        <p:spPr bwMode="auto">
          <a:xfrm>
            <a:off x="3638550" y="3973116"/>
            <a:ext cx="5829300" cy="1031051"/>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fontAlgn="base" hangingPunct="1">
              <a:spcBef>
                <a:spcPct val="0"/>
              </a:spcBef>
              <a:spcAft>
                <a:spcPts val="600"/>
              </a:spcAft>
              <a:defRPr/>
            </a:pPr>
            <a:r>
              <a:rPr lang="en-US" sz="2800" dirty="0">
                <a:solidFill>
                  <a:srgbClr val="5F5F5F"/>
                </a:solidFill>
                <a:latin typeface="Times New Roman" pitchFamily="18" charset="0"/>
                <a:cs typeface="Times New Roman" pitchFamily="18" charset="0"/>
              </a:rPr>
              <a:t>- </a:t>
            </a:r>
            <a:r>
              <a:rPr lang="en-US" sz="2800" err="1">
                <a:solidFill>
                  <a:srgbClr val="5F5F5F"/>
                </a:solidFill>
                <a:latin typeface="Times New Roman" pitchFamily="18" charset="0"/>
                <a:cs typeface="Times New Roman" pitchFamily="18" charset="0"/>
              </a:rPr>
              <a:t>Học</a:t>
            </a:r>
            <a:r>
              <a:rPr lang="en-US" sz="2800">
                <a:solidFill>
                  <a:srgbClr val="5F5F5F"/>
                </a:solidFill>
                <a:latin typeface="Times New Roman" pitchFamily="18" charset="0"/>
                <a:cs typeface="Times New Roman" pitchFamily="18" charset="0"/>
              </a:rPr>
              <a:t> bài , hoàn </a:t>
            </a:r>
            <a:r>
              <a:rPr lang="en-US" sz="2800" dirty="0" err="1">
                <a:solidFill>
                  <a:srgbClr val="5F5F5F"/>
                </a:solidFill>
                <a:latin typeface="Times New Roman" pitchFamily="18" charset="0"/>
                <a:cs typeface="Times New Roman" pitchFamily="18" charset="0"/>
              </a:rPr>
              <a:t>chỉnh</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các</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bài</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tập</a:t>
            </a:r>
            <a:endParaRPr lang="en-US" sz="2800" dirty="0">
              <a:solidFill>
                <a:srgbClr val="5F5F5F"/>
              </a:solidFill>
              <a:latin typeface="Times New Roman" pitchFamily="18" charset="0"/>
              <a:cs typeface="Times New Roman" pitchFamily="18" charset="0"/>
            </a:endParaRPr>
          </a:p>
          <a:p>
            <a:pPr algn="just" eaLnBrk="1" fontAlgn="base" hangingPunct="1">
              <a:spcBef>
                <a:spcPct val="0"/>
              </a:spcBef>
              <a:spcAft>
                <a:spcPts val="600"/>
              </a:spcAft>
              <a:defRPr/>
            </a:pPr>
            <a:r>
              <a:rPr lang="en-US" sz="2800">
                <a:solidFill>
                  <a:srgbClr val="5F5F5F"/>
                </a:solidFill>
                <a:latin typeface="Times New Roman" pitchFamily="18" charset="0"/>
                <a:cs typeface="Times New Roman" pitchFamily="18" charset="0"/>
              </a:rPr>
              <a:t>- Chuẩn </a:t>
            </a:r>
            <a:r>
              <a:rPr lang="en-US" sz="2800" err="1">
                <a:solidFill>
                  <a:srgbClr val="5F5F5F"/>
                </a:solidFill>
                <a:latin typeface="Times New Roman" pitchFamily="18" charset="0"/>
                <a:cs typeface="Times New Roman" pitchFamily="18" charset="0"/>
              </a:rPr>
              <a:t>bị</a:t>
            </a:r>
            <a:r>
              <a:rPr lang="en-US" sz="2800">
                <a:solidFill>
                  <a:srgbClr val="5F5F5F"/>
                </a:solidFill>
                <a:latin typeface="Times New Roman" pitchFamily="18" charset="0"/>
                <a:cs typeface="Times New Roman" pitchFamily="18" charset="0"/>
              </a:rPr>
              <a:t> bài tiếp theo</a:t>
            </a:r>
            <a:endParaRPr lang="en-US" sz="2800"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33517683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op hình nền cảm ơn Thank You đẹp dễ thương và ý nghĩa nhất">
            <a:extLst>
              <a:ext uri="{FF2B5EF4-FFF2-40B4-BE49-F238E27FC236}">
                <a16:creationId xmlns:a16="http://schemas.microsoft.com/office/drawing/2014/main" xmlns="" id="{3C98EE2A-9ACE-4614-83A5-D7B71BAF65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297" r="-1" b="2603"/>
          <a:stretch/>
        </p:blipFill>
        <p:spPr bwMode="auto">
          <a:xfrm>
            <a:off x="321733" y="321733"/>
            <a:ext cx="11548534" cy="6214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910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EC4B969-07F3-9E50-7DAF-F32C0DB831B9}"/>
              </a:ext>
            </a:extLst>
          </p:cNvPr>
          <p:cNvPicPr>
            <a:picLocks noChangeAspect="1"/>
          </p:cNvPicPr>
          <p:nvPr/>
        </p:nvPicPr>
        <p:blipFill>
          <a:blip r:embed="rId3"/>
          <a:stretch>
            <a:fillRect/>
          </a:stretch>
        </p:blipFill>
        <p:spPr>
          <a:xfrm>
            <a:off x="1008073" y="1622606"/>
            <a:ext cx="5342083" cy="5235394"/>
          </a:xfrm>
          <a:prstGeom prst="rect">
            <a:avLst/>
          </a:prstGeom>
        </p:spPr>
      </p:pic>
      <p:sp>
        <p:nvSpPr>
          <p:cNvPr id="9" name="Rectangle 8">
            <a:extLst>
              <a:ext uri="{FF2B5EF4-FFF2-40B4-BE49-F238E27FC236}">
                <a16:creationId xmlns:a16="http://schemas.microsoft.com/office/drawing/2014/main" xmlns="" id="{DF47D7F1-EC3C-0C88-A0A9-DE7A8B5BA426}"/>
              </a:ext>
            </a:extLst>
          </p:cNvPr>
          <p:cNvSpPr/>
          <p:nvPr/>
        </p:nvSpPr>
        <p:spPr>
          <a:xfrm>
            <a:off x="83130" y="328587"/>
            <a:ext cx="7590739" cy="1989734"/>
          </a:xfrm>
          <a:prstGeom prst="rect">
            <a:avLst/>
          </a:prstGeom>
          <a:solidFill>
            <a:schemeClr val="bg1"/>
          </a:solidFill>
        </p:spPr>
        <p:txBody>
          <a:bodyPr vert="horz" lIns="91440" tIns="45720" rIns="91440" bIns="45720" rtlCol="0" anchor="ctr">
            <a:noAutofit/>
          </a:bodyPr>
          <a:lstStyle/>
          <a:p>
            <a:pPr marL="0" marR="0" algn="ctr">
              <a:lnSpc>
                <a:spcPct val="107000"/>
              </a:lnSpc>
              <a:spcBef>
                <a:spcPts val="0"/>
              </a:spcBef>
              <a:spcAft>
                <a:spcPts val="0"/>
              </a:spcAft>
            </a:pPr>
            <a:r>
              <a:rPr lang="en-US"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 15. Đ</a:t>
            </a:r>
            <a:r>
              <a:rPr lang="vi-VN"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ẶC ĐIỂM D</a:t>
            </a:r>
            <a:r>
              <a:rPr lang="en-US"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Â</a:t>
            </a:r>
            <a:r>
              <a:rPr lang="vi-VN"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 </a:t>
            </a:r>
            <a:r>
              <a:rPr lang="en-US"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CƯ, </a:t>
            </a:r>
            <a:r>
              <a:rPr lang="vi-VN"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XÃ HỘI, PHƯƠNG THỨC KHAI THÁC </a:t>
            </a:r>
            <a:r>
              <a:rPr lang="en-US"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TỰ </a:t>
            </a:r>
            <a:r>
              <a:rPr lang="vi-VN"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NHIÊN B</a:t>
            </a:r>
            <a:r>
              <a:rPr lang="en-US"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Ề</a:t>
            </a:r>
            <a:r>
              <a:rPr lang="vi-VN"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 VỮNG </a:t>
            </a:r>
            <a:r>
              <a:rPr lang="en-US"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Ở </a:t>
            </a:r>
            <a:r>
              <a:rPr lang="vi-VN"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BẮC MỸ</a:t>
            </a:r>
            <a:endParaRPr lang="en-US" sz="36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Top 10 trường đại học nổi tiếng tại Bắc Mỹ cho các du học sinh (Phần 2)">
            <a:extLst>
              <a:ext uri="{FF2B5EF4-FFF2-40B4-BE49-F238E27FC236}">
                <a16:creationId xmlns:a16="http://schemas.microsoft.com/office/drawing/2014/main" xmlns="" id="{2DE6966C-DBF2-0D67-3DE8-A3701B7BE8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3631" y="472498"/>
            <a:ext cx="4435001" cy="26054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hám phá mới tại Bắc Mỹ: Một hành trình hai quốc gia">
            <a:extLst>
              <a:ext uri="{FF2B5EF4-FFF2-40B4-BE49-F238E27FC236}">
                <a16:creationId xmlns:a16="http://schemas.microsoft.com/office/drawing/2014/main" xmlns="" id="{06E9C79B-F723-90BC-DB8C-0ECA5FA569B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3631" y="3429000"/>
            <a:ext cx="4435001" cy="2938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3630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012DF472-A0B7-4D3E-8997-DE623BE1581F}"/>
              </a:ext>
            </a:extLst>
          </p:cNvPr>
          <p:cNvSpPr txBox="1"/>
          <p:nvPr/>
        </p:nvSpPr>
        <p:spPr>
          <a:xfrm>
            <a:off x="3365876" y="598980"/>
            <a:ext cx="5573891" cy="1061873"/>
          </a:xfrm>
          <a:custGeom>
            <a:avLst/>
            <a:gdLst/>
            <a:ahLst/>
            <a:cxnLst/>
            <a:rect l="l" t="t" r="r" b="b"/>
            <a:pathLst>
              <a:path w="6208084" h="919518">
                <a:moveTo>
                  <a:pt x="5143023" y="668672"/>
                </a:moveTo>
                <a:cubicBezTo>
                  <a:pt x="5130234" y="668672"/>
                  <a:pt x="5119127" y="672963"/>
                  <a:pt x="5109704" y="681545"/>
                </a:cubicBezTo>
                <a:cubicBezTo>
                  <a:pt x="5100281" y="690127"/>
                  <a:pt x="5095569" y="701317"/>
                  <a:pt x="5095569" y="715115"/>
                </a:cubicBezTo>
                <a:cubicBezTo>
                  <a:pt x="5095569" y="729250"/>
                  <a:pt x="5100281" y="740525"/>
                  <a:pt x="5109704" y="748939"/>
                </a:cubicBezTo>
                <a:cubicBezTo>
                  <a:pt x="5119127" y="757352"/>
                  <a:pt x="5130234" y="761559"/>
                  <a:pt x="5143023" y="761559"/>
                </a:cubicBezTo>
                <a:cubicBezTo>
                  <a:pt x="5155475" y="761559"/>
                  <a:pt x="5166497" y="757352"/>
                  <a:pt x="5176089" y="748939"/>
                </a:cubicBezTo>
                <a:cubicBezTo>
                  <a:pt x="5185680" y="740525"/>
                  <a:pt x="5190476" y="729250"/>
                  <a:pt x="5190476" y="715115"/>
                </a:cubicBezTo>
                <a:cubicBezTo>
                  <a:pt x="5190476" y="701317"/>
                  <a:pt x="5185680" y="690127"/>
                  <a:pt x="5176089" y="681545"/>
                </a:cubicBezTo>
                <a:cubicBezTo>
                  <a:pt x="5166497" y="672963"/>
                  <a:pt x="5155475" y="668672"/>
                  <a:pt x="5143023" y="668672"/>
                </a:cubicBezTo>
                <a:close/>
                <a:moveTo>
                  <a:pt x="1609248" y="668672"/>
                </a:moveTo>
                <a:cubicBezTo>
                  <a:pt x="1596459" y="668672"/>
                  <a:pt x="1585353" y="672963"/>
                  <a:pt x="1575929" y="681545"/>
                </a:cubicBezTo>
                <a:cubicBezTo>
                  <a:pt x="1566506" y="690127"/>
                  <a:pt x="1561794" y="701317"/>
                  <a:pt x="1561794" y="715115"/>
                </a:cubicBezTo>
                <a:cubicBezTo>
                  <a:pt x="1561794" y="729250"/>
                  <a:pt x="1566506" y="740525"/>
                  <a:pt x="1575929" y="748939"/>
                </a:cubicBezTo>
                <a:cubicBezTo>
                  <a:pt x="1585353" y="757352"/>
                  <a:pt x="1596459" y="761559"/>
                  <a:pt x="1609248" y="761559"/>
                </a:cubicBezTo>
                <a:cubicBezTo>
                  <a:pt x="1621700" y="761559"/>
                  <a:pt x="1632722" y="757352"/>
                  <a:pt x="1642314" y="748939"/>
                </a:cubicBezTo>
                <a:cubicBezTo>
                  <a:pt x="1651905" y="740525"/>
                  <a:pt x="1656701" y="729250"/>
                  <a:pt x="1656701" y="715115"/>
                </a:cubicBezTo>
                <a:cubicBezTo>
                  <a:pt x="1656701" y="701317"/>
                  <a:pt x="1651905" y="690127"/>
                  <a:pt x="1642314" y="681545"/>
                </a:cubicBezTo>
                <a:cubicBezTo>
                  <a:pt x="1632722" y="672963"/>
                  <a:pt x="1621700" y="668672"/>
                  <a:pt x="1609248" y="668672"/>
                </a:cubicBezTo>
                <a:close/>
                <a:moveTo>
                  <a:pt x="3758840" y="500565"/>
                </a:moveTo>
                <a:lnTo>
                  <a:pt x="3813866" y="500565"/>
                </a:lnTo>
                <a:cubicBezTo>
                  <a:pt x="3828674" y="500565"/>
                  <a:pt x="3839023" y="503678"/>
                  <a:pt x="3844913" y="509904"/>
                </a:cubicBezTo>
                <a:cubicBezTo>
                  <a:pt x="3850802" y="516130"/>
                  <a:pt x="3853747" y="524796"/>
                  <a:pt x="3853747" y="535903"/>
                </a:cubicBezTo>
                <a:cubicBezTo>
                  <a:pt x="3853747" y="547009"/>
                  <a:pt x="3850886" y="555759"/>
                  <a:pt x="3845165" y="562153"/>
                </a:cubicBezTo>
                <a:cubicBezTo>
                  <a:pt x="3839443" y="568548"/>
                  <a:pt x="3829011" y="571745"/>
                  <a:pt x="3813866" y="571745"/>
                </a:cubicBezTo>
                <a:lnTo>
                  <a:pt x="3758840" y="571745"/>
                </a:lnTo>
                <a:close/>
                <a:moveTo>
                  <a:pt x="643967" y="468691"/>
                </a:moveTo>
                <a:lnTo>
                  <a:pt x="643967" y="886673"/>
                </a:lnTo>
                <a:lnTo>
                  <a:pt x="658728" y="886673"/>
                </a:lnTo>
                <a:lnTo>
                  <a:pt x="657234" y="889376"/>
                </a:lnTo>
                <a:lnTo>
                  <a:pt x="411449" y="889376"/>
                </a:lnTo>
                <a:close/>
                <a:moveTo>
                  <a:pt x="4132163" y="463208"/>
                </a:moveTo>
                <a:lnTo>
                  <a:pt x="4163462" y="535903"/>
                </a:lnTo>
                <a:lnTo>
                  <a:pt x="4101369" y="535903"/>
                </a:lnTo>
                <a:close/>
                <a:moveTo>
                  <a:pt x="643967" y="420685"/>
                </a:moveTo>
                <a:lnTo>
                  <a:pt x="657234" y="444688"/>
                </a:lnTo>
                <a:lnTo>
                  <a:pt x="643967" y="468691"/>
                </a:lnTo>
                <a:close/>
                <a:moveTo>
                  <a:pt x="2199769" y="378902"/>
                </a:moveTo>
                <a:lnTo>
                  <a:pt x="2230563" y="378902"/>
                </a:lnTo>
                <a:cubicBezTo>
                  <a:pt x="2258497" y="378902"/>
                  <a:pt x="2280457" y="387354"/>
                  <a:pt x="2296443" y="404258"/>
                </a:cubicBezTo>
                <a:cubicBezTo>
                  <a:pt x="2312429" y="421161"/>
                  <a:pt x="2320422" y="443840"/>
                  <a:pt x="2320422" y="472295"/>
                </a:cubicBezTo>
                <a:cubicBezTo>
                  <a:pt x="2320422" y="500749"/>
                  <a:pt x="2312429" y="523428"/>
                  <a:pt x="2296443" y="540332"/>
                </a:cubicBezTo>
                <a:cubicBezTo>
                  <a:pt x="2280457" y="557235"/>
                  <a:pt x="2258497" y="565687"/>
                  <a:pt x="2230563" y="565687"/>
                </a:cubicBezTo>
                <a:lnTo>
                  <a:pt x="2199769" y="565687"/>
                </a:lnTo>
                <a:close/>
                <a:moveTo>
                  <a:pt x="5142265" y="376378"/>
                </a:moveTo>
                <a:cubicBezTo>
                  <a:pt x="5156779" y="376378"/>
                  <a:pt x="5169603" y="378818"/>
                  <a:pt x="5180738" y="383698"/>
                </a:cubicBezTo>
                <a:cubicBezTo>
                  <a:pt x="5191873" y="388578"/>
                  <a:pt x="5201323" y="395309"/>
                  <a:pt x="5209087" y="403891"/>
                </a:cubicBezTo>
                <a:cubicBezTo>
                  <a:pt x="5216852" y="412473"/>
                  <a:pt x="5222759" y="422653"/>
                  <a:pt x="5226807" y="434433"/>
                </a:cubicBezTo>
                <a:cubicBezTo>
                  <a:pt x="5230857" y="446212"/>
                  <a:pt x="5232881" y="458833"/>
                  <a:pt x="5232881" y="472295"/>
                </a:cubicBezTo>
                <a:cubicBezTo>
                  <a:pt x="5232881" y="485757"/>
                  <a:pt x="5230857" y="498377"/>
                  <a:pt x="5226807" y="510156"/>
                </a:cubicBezTo>
                <a:cubicBezTo>
                  <a:pt x="5222759" y="521936"/>
                  <a:pt x="5216852" y="532116"/>
                  <a:pt x="5209087" y="540698"/>
                </a:cubicBezTo>
                <a:cubicBezTo>
                  <a:pt x="5201323" y="549280"/>
                  <a:pt x="5191873" y="556096"/>
                  <a:pt x="5180738" y="561144"/>
                </a:cubicBezTo>
                <a:cubicBezTo>
                  <a:pt x="5169603" y="566192"/>
                  <a:pt x="5156779" y="568716"/>
                  <a:pt x="5142265" y="568716"/>
                </a:cubicBezTo>
                <a:cubicBezTo>
                  <a:pt x="5127751" y="568716"/>
                  <a:pt x="5114927" y="566192"/>
                  <a:pt x="5103792" y="561144"/>
                </a:cubicBezTo>
                <a:cubicBezTo>
                  <a:pt x="5092657" y="556096"/>
                  <a:pt x="5083207" y="549280"/>
                  <a:pt x="5075443" y="540698"/>
                </a:cubicBezTo>
                <a:cubicBezTo>
                  <a:pt x="5067679" y="532116"/>
                  <a:pt x="5061772" y="521936"/>
                  <a:pt x="5057723" y="510156"/>
                </a:cubicBezTo>
                <a:cubicBezTo>
                  <a:pt x="5053674" y="498377"/>
                  <a:pt x="5051649" y="485757"/>
                  <a:pt x="5051649" y="472295"/>
                </a:cubicBezTo>
                <a:cubicBezTo>
                  <a:pt x="5051649" y="458833"/>
                  <a:pt x="5053674" y="446212"/>
                  <a:pt x="5057723" y="434433"/>
                </a:cubicBezTo>
                <a:cubicBezTo>
                  <a:pt x="5061772" y="422653"/>
                  <a:pt x="5067679" y="412473"/>
                  <a:pt x="5075443" y="403891"/>
                </a:cubicBezTo>
                <a:cubicBezTo>
                  <a:pt x="5083207" y="395309"/>
                  <a:pt x="5092657" y="388578"/>
                  <a:pt x="5103792" y="383698"/>
                </a:cubicBezTo>
                <a:cubicBezTo>
                  <a:pt x="5114927" y="378818"/>
                  <a:pt x="5127751" y="376378"/>
                  <a:pt x="5142265" y="376378"/>
                </a:cubicBezTo>
                <a:close/>
                <a:moveTo>
                  <a:pt x="1608490" y="376378"/>
                </a:moveTo>
                <a:cubicBezTo>
                  <a:pt x="1623004" y="376378"/>
                  <a:pt x="1635829" y="378818"/>
                  <a:pt x="1646964" y="383698"/>
                </a:cubicBezTo>
                <a:cubicBezTo>
                  <a:pt x="1658099" y="388578"/>
                  <a:pt x="1667548" y="395309"/>
                  <a:pt x="1675313" y="403891"/>
                </a:cubicBezTo>
                <a:cubicBezTo>
                  <a:pt x="1683077" y="412473"/>
                  <a:pt x="1688984" y="422653"/>
                  <a:pt x="1693033" y="434433"/>
                </a:cubicBezTo>
                <a:cubicBezTo>
                  <a:pt x="1697082" y="446212"/>
                  <a:pt x="1699107" y="458833"/>
                  <a:pt x="1699107" y="472295"/>
                </a:cubicBezTo>
                <a:cubicBezTo>
                  <a:pt x="1699107" y="485757"/>
                  <a:pt x="1697082" y="498377"/>
                  <a:pt x="1693033" y="510156"/>
                </a:cubicBezTo>
                <a:cubicBezTo>
                  <a:pt x="1688984" y="521936"/>
                  <a:pt x="1683077" y="532116"/>
                  <a:pt x="1675313" y="540698"/>
                </a:cubicBezTo>
                <a:cubicBezTo>
                  <a:pt x="1667548" y="549280"/>
                  <a:pt x="1658099" y="556096"/>
                  <a:pt x="1646964" y="561144"/>
                </a:cubicBezTo>
                <a:cubicBezTo>
                  <a:pt x="1635829" y="566192"/>
                  <a:pt x="1623004" y="568716"/>
                  <a:pt x="1608490" y="568716"/>
                </a:cubicBezTo>
                <a:cubicBezTo>
                  <a:pt x="1593977" y="568716"/>
                  <a:pt x="1581152" y="566192"/>
                  <a:pt x="1570017" y="561144"/>
                </a:cubicBezTo>
                <a:cubicBezTo>
                  <a:pt x="1558882" y="556096"/>
                  <a:pt x="1549433" y="549280"/>
                  <a:pt x="1541668" y="540698"/>
                </a:cubicBezTo>
                <a:cubicBezTo>
                  <a:pt x="1533904" y="532116"/>
                  <a:pt x="1527997" y="521936"/>
                  <a:pt x="1523948" y="510156"/>
                </a:cubicBezTo>
                <a:cubicBezTo>
                  <a:pt x="1519899" y="498377"/>
                  <a:pt x="1517874" y="485757"/>
                  <a:pt x="1517874" y="472295"/>
                </a:cubicBezTo>
                <a:cubicBezTo>
                  <a:pt x="1517874" y="458833"/>
                  <a:pt x="1519899" y="446212"/>
                  <a:pt x="1523948" y="434433"/>
                </a:cubicBezTo>
                <a:cubicBezTo>
                  <a:pt x="1527997" y="422653"/>
                  <a:pt x="1533904" y="412473"/>
                  <a:pt x="1541668" y="403891"/>
                </a:cubicBezTo>
                <a:cubicBezTo>
                  <a:pt x="1549433" y="395309"/>
                  <a:pt x="1558882" y="388578"/>
                  <a:pt x="1570017" y="383698"/>
                </a:cubicBezTo>
                <a:cubicBezTo>
                  <a:pt x="1581152" y="378818"/>
                  <a:pt x="1593977" y="376378"/>
                  <a:pt x="1608490" y="376378"/>
                </a:cubicBezTo>
                <a:close/>
                <a:moveTo>
                  <a:pt x="3758840" y="372844"/>
                </a:moveTo>
                <a:lnTo>
                  <a:pt x="3807303" y="372844"/>
                </a:lnTo>
                <a:cubicBezTo>
                  <a:pt x="3820092" y="372844"/>
                  <a:pt x="3828927" y="375621"/>
                  <a:pt x="3833807" y="381174"/>
                </a:cubicBezTo>
                <a:cubicBezTo>
                  <a:pt x="3838687" y="386727"/>
                  <a:pt x="3841127" y="394383"/>
                  <a:pt x="3841127" y="404143"/>
                </a:cubicBezTo>
                <a:cubicBezTo>
                  <a:pt x="3841127" y="413903"/>
                  <a:pt x="3838518" y="421476"/>
                  <a:pt x="3833302" y="426860"/>
                </a:cubicBezTo>
                <a:cubicBezTo>
                  <a:pt x="3828085" y="432245"/>
                  <a:pt x="3819082" y="434938"/>
                  <a:pt x="3806293" y="434938"/>
                </a:cubicBezTo>
                <a:lnTo>
                  <a:pt x="3758840" y="434938"/>
                </a:lnTo>
                <a:close/>
                <a:moveTo>
                  <a:pt x="4612966" y="300654"/>
                </a:moveTo>
                <a:lnTo>
                  <a:pt x="4612966" y="643935"/>
                </a:lnTo>
                <a:lnTo>
                  <a:pt x="4704844" y="643935"/>
                </a:lnTo>
                <a:lnTo>
                  <a:pt x="4704844" y="509652"/>
                </a:lnTo>
                <a:lnTo>
                  <a:pt x="4823983" y="509652"/>
                </a:lnTo>
                <a:lnTo>
                  <a:pt x="4823983" y="643935"/>
                </a:lnTo>
                <a:lnTo>
                  <a:pt x="4915861" y="643935"/>
                </a:lnTo>
                <a:lnTo>
                  <a:pt x="4915861" y="300654"/>
                </a:lnTo>
                <a:lnTo>
                  <a:pt x="4823983" y="300654"/>
                </a:lnTo>
                <a:lnTo>
                  <a:pt x="4823983" y="432413"/>
                </a:lnTo>
                <a:lnTo>
                  <a:pt x="4704844" y="432413"/>
                </a:lnTo>
                <a:lnTo>
                  <a:pt x="4704844" y="300654"/>
                </a:lnTo>
                <a:close/>
                <a:moveTo>
                  <a:pt x="4338760" y="300654"/>
                </a:moveTo>
                <a:lnTo>
                  <a:pt x="4338760" y="643935"/>
                </a:lnTo>
                <a:lnTo>
                  <a:pt x="4430638" y="643935"/>
                </a:lnTo>
                <a:lnTo>
                  <a:pt x="4430638" y="300654"/>
                </a:lnTo>
                <a:close/>
                <a:moveTo>
                  <a:pt x="3669991" y="300654"/>
                </a:moveTo>
                <a:lnTo>
                  <a:pt x="3669991" y="643935"/>
                </a:lnTo>
                <a:lnTo>
                  <a:pt x="3814371" y="643935"/>
                </a:lnTo>
                <a:cubicBezTo>
                  <a:pt x="3857449" y="643935"/>
                  <a:pt x="3890095" y="635269"/>
                  <a:pt x="3912307" y="617937"/>
                </a:cubicBezTo>
                <a:cubicBezTo>
                  <a:pt x="3934519" y="600604"/>
                  <a:pt x="3945625" y="576120"/>
                  <a:pt x="3945625" y="544485"/>
                </a:cubicBezTo>
                <a:cubicBezTo>
                  <a:pt x="3945625" y="532369"/>
                  <a:pt x="3943859" y="521683"/>
                  <a:pt x="3940325" y="512428"/>
                </a:cubicBezTo>
                <a:cubicBezTo>
                  <a:pt x="3936791" y="503173"/>
                  <a:pt x="3932163" y="495264"/>
                  <a:pt x="3926442" y="488701"/>
                </a:cubicBezTo>
                <a:cubicBezTo>
                  <a:pt x="3920721" y="482139"/>
                  <a:pt x="3914158" y="476838"/>
                  <a:pt x="3906754" y="472799"/>
                </a:cubicBezTo>
                <a:cubicBezTo>
                  <a:pt x="3899349" y="468761"/>
                  <a:pt x="3891609" y="465564"/>
                  <a:pt x="3883532" y="463208"/>
                </a:cubicBezTo>
                <a:cubicBezTo>
                  <a:pt x="3897330" y="458159"/>
                  <a:pt x="3908689" y="449746"/>
                  <a:pt x="3917607" y="437966"/>
                </a:cubicBezTo>
                <a:cubicBezTo>
                  <a:pt x="3926526" y="426187"/>
                  <a:pt x="3930985" y="410033"/>
                  <a:pt x="3930985" y="389503"/>
                </a:cubicBezTo>
                <a:cubicBezTo>
                  <a:pt x="3930985" y="360560"/>
                  <a:pt x="3920889" y="338516"/>
                  <a:pt x="3900696" y="323371"/>
                </a:cubicBezTo>
                <a:cubicBezTo>
                  <a:pt x="3880503" y="308226"/>
                  <a:pt x="3853242" y="300654"/>
                  <a:pt x="3818914" y="300654"/>
                </a:cubicBezTo>
                <a:close/>
                <a:moveTo>
                  <a:pt x="2447257" y="300654"/>
                </a:moveTo>
                <a:lnTo>
                  <a:pt x="2447257" y="511166"/>
                </a:lnTo>
                <a:cubicBezTo>
                  <a:pt x="2447257" y="534388"/>
                  <a:pt x="2450959" y="554581"/>
                  <a:pt x="2458363" y="571745"/>
                </a:cubicBezTo>
                <a:cubicBezTo>
                  <a:pt x="2465767" y="588909"/>
                  <a:pt x="2476116" y="603213"/>
                  <a:pt x="2489410" y="614655"/>
                </a:cubicBezTo>
                <a:cubicBezTo>
                  <a:pt x="2502704" y="626098"/>
                  <a:pt x="2518438" y="634680"/>
                  <a:pt x="2536611" y="640401"/>
                </a:cubicBezTo>
                <a:cubicBezTo>
                  <a:pt x="2554785" y="646123"/>
                  <a:pt x="2574641" y="648983"/>
                  <a:pt x="2596181" y="648983"/>
                </a:cubicBezTo>
                <a:cubicBezTo>
                  <a:pt x="2617720" y="648983"/>
                  <a:pt x="2637576" y="646123"/>
                  <a:pt x="2655750" y="640401"/>
                </a:cubicBezTo>
                <a:cubicBezTo>
                  <a:pt x="2673924" y="634680"/>
                  <a:pt x="2689657" y="626098"/>
                  <a:pt x="2702951" y="614655"/>
                </a:cubicBezTo>
                <a:cubicBezTo>
                  <a:pt x="2716245" y="603213"/>
                  <a:pt x="2726593" y="588909"/>
                  <a:pt x="2733998" y="571745"/>
                </a:cubicBezTo>
                <a:cubicBezTo>
                  <a:pt x="2741402" y="554581"/>
                  <a:pt x="2745104" y="534388"/>
                  <a:pt x="2745104" y="511166"/>
                </a:cubicBezTo>
                <a:lnTo>
                  <a:pt x="2745104" y="300654"/>
                </a:lnTo>
                <a:lnTo>
                  <a:pt x="2653226" y="300654"/>
                </a:lnTo>
                <a:lnTo>
                  <a:pt x="2653226" y="509762"/>
                </a:lnTo>
                <a:cubicBezTo>
                  <a:pt x="2653226" y="529250"/>
                  <a:pt x="2648598" y="544285"/>
                  <a:pt x="2639343" y="554865"/>
                </a:cubicBezTo>
                <a:cubicBezTo>
                  <a:pt x="2630088" y="565445"/>
                  <a:pt x="2615700" y="570735"/>
                  <a:pt x="2596181" y="570735"/>
                </a:cubicBezTo>
                <a:cubicBezTo>
                  <a:pt x="2576661" y="570735"/>
                  <a:pt x="2562273" y="565445"/>
                  <a:pt x="2553018" y="554865"/>
                </a:cubicBezTo>
                <a:cubicBezTo>
                  <a:pt x="2543763" y="544285"/>
                  <a:pt x="2539135" y="529250"/>
                  <a:pt x="2539135" y="509762"/>
                </a:cubicBezTo>
                <a:lnTo>
                  <a:pt x="2539135" y="300654"/>
                </a:lnTo>
                <a:close/>
                <a:moveTo>
                  <a:pt x="2107891" y="300654"/>
                </a:moveTo>
                <a:lnTo>
                  <a:pt x="2107891" y="643935"/>
                </a:lnTo>
                <a:lnTo>
                  <a:pt x="2240439" y="643935"/>
                </a:lnTo>
                <a:cubicBezTo>
                  <a:pt x="2264971" y="643935"/>
                  <a:pt x="2287819" y="639981"/>
                  <a:pt x="2308985" y="632072"/>
                </a:cubicBezTo>
                <a:cubicBezTo>
                  <a:pt x="2330151" y="624163"/>
                  <a:pt x="2348545" y="612804"/>
                  <a:pt x="2364168" y="597996"/>
                </a:cubicBezTo>
                <a:cubicBezTo>
                  <a:pt x="2379792" y="583188"/>
                  <a:pt x="2391972" y="565182"/>
                  <a:pt x="2400709" y="543980"/>
                </a:cubicBezTo>
                <a:cubicBezTo>
                  <a:pt x="2409446" y="522777"/>
                  <a:pt x="2413815" y="498882"/>
                  <a:pt x="2413815" y="472295"/>
                </a:cubicBezTo>
                <a:cubicBezTo>
                  <a:pt x="2413815" y="445707"/>
                  <a:pt x="2409446" y="421812"/>
                  <a:pt x="2400709" y="400609"/>
                </a:cubicBezTo>
                <a:cubicBezTo>
                  <a:pt x="2391972" y="379407"/>
                  <a:pt x="2379792" y="361401"/>
                  <a:pt x="2364168" y="346593"/>
                </a:cubicBezTo>
                <a:cubicBezTo>
                  <a:pt x="2348545" y="331785"/>
                  <a:pt x="2330151" y="320426"/>
                  <a:pt x="2308985" y="312517"/>
                </a:cubicBezTo>
                <a:cubicBezTo>
                  <a:pt x="2287819" y="304609"/>
                  <a:pt x="2264971" y="300654"/>
                  <a:pt x="2240439" y="300654"/>
                </a:cubicBezTo>
                <a:close/>
                <a:moveTo>
                  <a:pt x="1833685" y="300654"/>
                </a:moveTo>
                <a:lnTo>
                  <a:pt x="1833685" y="643935"/>
                </a:lnTo>
                <a:lnTo>
                  <a:pt x="1925563" y="643935"/>
                </a:lnTo>
                <a:lnTo>
                  <a:pt x="1925563" y="300654"/>
                </a:lnTo>
                <a:close/>
                <a:moveTo>
                  <a:pt x="5521937" y="296615"/>
                </a:moveTo>
                <a:cubicBezTo>
                  <a:pt x="5499051" y="296615"/>
                  <a:pt x="5477107" y="300906"/>
                  <a:pt x="5456104" y="309489"/>
                </a:cubicBezTo>
                <a:cubicBezTo>
                  <a:pt x="5435101" y="318071"/>
                  <a:pt x="5416650" y="330102"/>
                  <a:pt x="5400751" y="345583"/>
                </a:cubicBezTo>
                <a:cubicBezTo>
                  <a:pt x="5384851" y="361065"/>
                  <a:pt x="5372215" y="379575"/>
                  <a:pt x="5362841" y="401114"/>
                </a:cubicBezTo>
                <a:cubicBezTo>
                  <a:pt x="5353469" y="422653"/>
                  <a:pt x="5348781" y="446380"/>
                  <a:pt x="5348781" y="472295"/>
                </a:cubicBezTo>
                <a:cubicBezTo>
                  <a:pt x="5348781" y="498209"/>
                  <a:pt x="5353551" y="521936"/>
                  <a:pt x="5363090" y="543475"/>
                </a:cubicBezTo>
                <a:cubicBezTo>
                  <a:pt x="5372629" y="565014"/>
                  <a:pt x="5385517" y="583608"/>
                  <a:pt x="5401753" y="599258"/>
                </a:cubicBezTo>
                <a:cubicBezTo>
                  <a:pt x="5417988" y="614908"/>
                  <a:pt x="5436861" y="627023"/>
                  <a:pt x="5458372" y="635605"/>
                </a:cubicBezTo>
                <a:cubicBezTo>
                  <a:pt x="5479882" y="644188"/>
                  <a:pt x="5502753" y="648479"/>
                  <a:pt x="5526985" y="648479"/>
                </a:cubicBezTo>
                <a:cubicBezTo>
                  <a:pt x="5561986" y="648479"/>
                  <a:pt x="5591603" y="642000"/>
                  <a:pt x="5615833" y="629043"/>
                </a:cubicBezTo>
                <a:cubicBezTo>
                  <a:pt x="5640065" y="616086"/>
                  <a:pt x="5660763" y="595304"/>
                  <a:pt x="5677927" y="566697"/>
                </a:cubicBezTo>
                <a:lnTo>
                  <a:pt x="5607252" y="521263"/>
                </a:lnTo>
                <a:cubicBezTo>
                  <a:pt x="5599847" y="535061"/>
                  <a:pt x="5590088" y="546420"/>
                  <a:pt x="5577972" y="555338"/>
                </a:cubicBezTo>
                <a:cubicBezTo>
                  <a:pt x="5565857" y="564257"/>
                  <a:pt x="5548692" y="568716"/>
                  <a:pt x="5526480" y="568716"/>
                </a:cubicBezTo>
                <a:cubicBezTo>
                  <a:pt x="5513355" y="568716"/>
                  <a:pt x="5501575" y="566192"/>
                  <a:pt x="5491142" y="561144"/>
                </a:cubicBezTo>
                <a:cubicBezTo>
                  <a:pt x="5480709" y="556096"/>
                  <a:pt x="5471875" y="549280"/>
                  <a:pt x="5464639" y="540698"/>
                </a:cubicBezTo>
                <a:cubicBezTo>
                  <a:pt x="5457403" y="532116"/>
                  <a:pt x="5451850" y="521936"/>
                  <a:pt x="5447979" y="510156"/>
                </a:cubicBezTo>
                <a:cubicBezTo>
                  <a:pt x="5444109" y="498377"/>
                  <a:pt x="5442174" y="485757"/>
                  <a:pt x="5442174" y="472295"/>
                </a:cubicBezTo>
                <a:cubicBezTo>
                  <a:pt x="5442174" y="458833"/>
                  <a:pt x="5444025" y="446212"/>
                  <a:pt x="5447727" y="434433"/>
                </a:cubicBezTo>
                <a:cubicBezTo>
                  <a:pt x="5451429" y="422653"/>
                  <a:pt x="5456814" y="412473"/>
                  <a:pt x="5463881" y="403891"/>
                </a:cubicBezTo>
                <a:cubicBezTo>
                  <a:pt x="5470949" y="395309"/>
                  <a:pt x="5479447" y="388578"/>
                  <a:pt x="5489375" y="383698"/>
                </a:cubicBezTo>
                <a:cubicBezTo>
                  <a:pt x="5499303" y="378818"/>
                  <a:pt x="5510662" y="376378"/>
                  <a:pt x="5523451" y="376378"/>
                </a:cubicBezTo>
                <a:cubicBezTo>
                  <a:pt x="5534221" y="376378"/>
                  <a:pt x="5543728" y="377556"/>
                  <a:pt x="5551973" y="379912"/>
                </a:cubicBezTo>
                <a:cubicBezTo>
                  <a:pt x="5560219" y="382267"/>
                  <a:pt x="5567455" y="385381"/>
                  <a:pt x="5573681" y="389251"/>
                </a:cubicBezTo>
                <a:cubicBezTo>
                  <a:pt x="5579907" y="393121"/>
                  <a:pt x="5585207" y="397496"/>
                  <a:pt x="5589583" y="402376"/>
                </a:cubicBezTo>
                <a:cubicBezTo>
                  <a:pt x="5593959" y="407256"/>
                  <a:pt x="5597828" y="412220"/>
                  <a:pt x="5601194" y="417269"/>
                </a:cubicBezTo>
                <a:lnTo>
                  <a:pt x="5670355" y="370320"/>
                </a:lnTo>
                <a:cubicBezTo>
                  <a:pt x="5663287" y="359887"/>
                  <a:pt x="5655042" y="350127"/>
                  <a:pt x="5645619" y="341040"/>
                </a:cubicBezTo>
                <a:cubicBezTo>
                  <a:pt x="5636195" y="331953"/>
                  <a:pt x="5625425" y="324128"/>
                  <a:pt x="5613310" y="317566"/>
                </a:cubicBezTo>
                <a:cubicBezTo>
                  <a:pt x="5601194" y="311003"/>
                  <a:pt x="5587563" y="305871"/>
                  <a:pt x="5572419" y="302169"/>
                </a:cubicBezTo>
                <a:cubicBezTo>
                  <a:pt x="5557274" y="298467"/>
                  <a:pt x="5540447" y="296615"/>
                  <a:pt x="5521937" y="296615"/>
                </a:cubicBezTo>
                <a:close/>
                <a:moveTo>
                  <a:pt x="5142265" y="296615"/>
                </a:moveTo>
                <a:cubicBezTo>
                  <a:pt x="5117392" y="296615"/>
                  <a:pt x="5093865" y="300906"/>
                  <a:pt x="5071685" y="309489"/>
                </a:cubicBezTo>
                <a:cubicBezTo>
                  <a:pt x="5049503" y="318071"/>
                  <a:pt x="5030011" y="330102"/>
                  <a:pt x="5013207" y="345583"/>
                </a:cubicBezTo>
                <a:cubicBezTo>
                  <a:pt x="4996404" y="361065"/>
                  <a:pt x="4983044" y="379575"/>
                  <a:pt x="4973129" y="401114"/>
                </a:cubicBezTo>
                <a:cubicBezTo>
                  <a:pt x="4963214" y="422653"/>
                  <a:pt x="4958257" y="446380"/>
                  <a:pt x="4958257" y="472295"/>
                </a:cubicBezTo>
                <a:cubicBezTo>
                  <a:pt x="4958257" y="498209"/>
                  <a:pt x="4963214" y="521936"/>
                  <a:pt x="4973129" y="543475"/>
                </a:cubicBezTo>
                <a:cubicBezTo>
                  <a:pt x="4983044" y="565014"/>
                  <a:pt x="4996404" y="583608"/>
                  <a:pt x="5013207" y="599258"/>
                </a:cubicBezTo>
                <a:cubicBezTo>
                  <a:pt x="5030011" y="614908"/>
                  <a:pt x="5049503" y="627023"/>
                  <a:pt x="5071685" y="635605"/>
                </a:cubicBezTo>
                <a:cubicBezTo>
                  <a:pt x="5093865" y="644188"/>
                  <a:pt x="5117392" y="648479"/>
                  <a:pt x="5142265" y="648479"/>
                </a:cubicBezTo>
                <a:cubicBezTo>
                  <a:pt x="5166802" y="648479"/>
                  <a:pt x="5190245" y="644188"/>
                  <a:pt x="5212593" y="635605"/>
                </a:cubicBezTo>
                <a:cubicBezTo>
                  <a:pt x="5234943" y="627023"/>
                  <a:pt x="5254519" y="614908"/>
                  <a:pt x="5271323" y="599258"/>
                </a:cubicBezTo>
                <a:cubicBezTo>
                  <a:pt x="5288127" y="583608"/>
                  <a:pt x="5301486" y="565014"/>
                  <a:pt x="5311401" y="543475"/>
                </a:cubicBezTo>
                <a:cubicBezTo>
                  <a:pt x="5321316" y="521936"/>
                  <a:pt x="5326274" y="498209"/>
                  <a:pt x="5326274" y="472295"/>
                </a:cubicBezTo>
                <a:cubicBezTo>
                  <a:pt x="5326274" y="446380"/>
                  <a:pt x="5321316" y="422653"/>
                  <a:pt x="5311401" y="401114"/>
                </a:cubicBezTo>
                <a:cubicBezTo>
                  <a:pt x="5301486" y="379575"/>
                  <a:pt x="5288127" y="361065"/>
                  <a:pt x="5271323" y="345583"/>
                </a:cubicBezTo>
                <a:cubicBezTo>
                  <a:pt x="5254519" y="330102"/>
                  <a:pt x="5234943" y="318071"/>
                  <a:pt x="5212593" y="309489"/>
                </a:cubicBezTo>
                <a:cubicBezTo>
                  <a:pt x="5190245" y="300906"/>
                  <a:pt x="5166802" y="296615"/>
                  <a:pt x="5142265" y="296615"/>
                </a:cubicBezTo>
                <a:close/>
                <a:moveTo>
                  <a:pt x="3349799" y="296615"/>
                </a:moveTo>
                <a:cubicBezTo>
                  <a:pt x="3324894" y="296615"/>
                  <a:pt x="3301433" y="300906"/>
                  <a:pt x="3279415" y="309489"/>
                </a:cubicBezTo>
                <a:cubicBezTo>
                  <a:pt x="3257397" y="318071"/>
                  <a:pt x="3238103" y="330102"/>
                  <a:pt x="3221533" y="345583"/>
                </a:cubicBezTo>
                <a:cubicBezTo>
                  <a:pt x="3204963" y="361065"/>
                  <a:pt x="3191825" y="379575"/>
                  <a:pt x="3182118" y="401114"/>
                </a:cubicBezTo>
                <a:cubicBezTo>
                  <a:pt x="3172410" y="422653"/>
                  <a:pt x="3167557" y="446380"/>
                  <a:pt x="3167557" y="472295"/>
                </a:cubicBezTo>
                <a:cubicBezTo>
                  <a:pt x="3167557" y="498209"/>
                  <a:pt x="3172437" y="521936"/>
                  <a:pt x="3182197" y="543475"/>
                </a:cubicBezTo>
                <a:cubicBezTo>
                  <a:pt x="3191957" y="565014"/>
                  <a:pt x="3205250" y="583608"/>
                  <a:pt x="3222078" y="599258"/>
                </a:cubicBezTo>
                <a:cubicBezTo>
                  <a:pt x="3238905" y="614908"/>
                  <a:pt x="3258509" y="627023"/>
                  <a:pt x="3280890" y="635605"/>
                </a:cubicBezTo>
                <a:cubicBezTo>
                  <a:pt x="3303270" y="644188"/>
                  <a:pt x="3327081" y="648479"/>
                  <a:pt x="3352323" y="648479"/>
                </a:cubicBezTo>
                <a:cubicBezTo>
                  <a:pt x="3371506" y="648479"/>
                  <a:pt x="3388586" y="647216"/>
                  <a:pt x="3403562" y="644692"/>
                </a:cubicBezTo>
                <a:cubicBezTo>
                  <a:pt x="3418539" y="642168"/>
                  <a:pt x="3431917" y="638803"/>
                  <a:pt x="3443696" y="634596"/>
                </a:cubicBezTo>
                <a:cubicBezTo>
                  <a:pt x="3455475" y="630389"/>
                  <a:pt x="3466076" y="625425"/>
                  <a:pt x="3475500" y="619703"/>
                </a:cubicBezTo>
                <a:cubicBezTo>
                  <a:pt x="3484923" y="613982"/>
                  <a:pt x="3493673" y="607756"/>
                  <a:pt x="3501751" y="601025"/>
                </a:cubicBezTo>
                <a:lnTo>
                  <a:pt x="3501751" y="452606"/>
                </a:lnTo>
                <a:lnTo>
                  <a:pt x="3351818" y="452606"/>
                </a:lnTo>
                <a:lnTo>
                  <a:pt x="3351818" y="523282"/>
                </a:lnTo>
                <a:lnTo>
                  <a:pt x="3419969" y="523282"/>
                </a:lnTo>
                <a:lnTo>
                  <a:pt x="3419969" y="557610"/>
                </a:lnTo>
                <a:cubicBezTo>
                  <a:pt x="3412544" y="561312"/>
                  <a:pt x="3403766" y="564509"/>
                  <a:pt x="3393635" y="567202"/>
                </a:cubicBezTo>
                <a:cubicBezTo>
                  <a:pt x="3383505" y="569894"/>
                  <a:pt x="3369999" y="571240"/>
                  <a:pt x="3353119" y="571240"/>
                </a:cubicBezTo>
                <a:cubicBezTo>
                  <a:pt x="3337927" y="571240"/>
                  <a:pt x="3324591" y="568632"/>
                  <a:pt x="3313112" y="563415"/>
                </a:cubicBezTo>
                <a:cubicBezTo>
                  <a:pt x="3301632" y="558199"/>
                  <a:pt x="3292011" y="551047"/>
                  <a:pt x="3284246" y="541960"/>
                </a:cubicBezTo>
                <a:cubicBezTo>
                  <a:pt x="3276482" y="532874"/>
                  <a:pt x="3270658" y="522356"/>
                  <a:pt x="3266775" y="510409"/>
                </a:cubicBezTo>
                <a:cubicBezTo>
                  <a:pt x="3262891" y="498461"/>
                  <a:pt x="3260949" y="485757"/>
                  <a:pt x="3260949" y="472295"/>
                </a:cubicBezTo>
                <a:cubicBezTo>
                  <a:pt x="3260949" y="458833"/>
                  <a:pt x="3262884" y="446212"/>
                  <a:pt x="3266755" y="434433"/>
                </a:cubicBezTo>
                <a:cubicBezTo>
                  <a:pt x="3270625" y="422653"/>
                  <a:pt x="3276178" y="412473"/>
                  <a:pt x="3283414" y="403891"/>
                </a:cubicBezTo>
                <a:cubicBezTo>
                  <a:pt x="3290650" y="395309"/>
                  <a:pt x="3299653" y="388578"/>
                  <a:pt x="3310422" y="383698"/>
                </a:cubicBezTo>
                <a:cubicBezTo>
                  <a:pt x="3321191" y="378818"/>
                  <a:pt x="3333644" y="376378"/>
                  <a:pt x="3347779" y="376378"/>
                </a:cubicBezTo>
                <a:cubicBezTo>
                  <a:pt x="3364943" y="376378"/>
                  <a:pt x="3379667" y="379743"/>
                  <a:pt x="3391951" y="386474"/>
                </a:cubicBezTo>
                <a:cubicBezTo>
                  <a:pt x="3404235" y="393205"/>
                  <a:pt x="3414753" y="402124"/>
                  <a:pt x="3423503" y="413230"/>
                </a:cubicBezTo>
                <a:lnTo>
                  <a:pt x="3487616" y="357699"/>
                </a:lnTo>
                <a:cubicBezTo>
                  <a:pt x="3472471" y="338516"/>
                  <a:pt x="3453371" y="323539"/>
                  <a:pt x="3430318" y="312770"/>
                </a:cubicBezTo>
                <a:cubicBezTo>
                  <a:pt x="3407264" y="302000"/>
                  <a:pt x="3380424" y="296615"/>
                  <a:pt x="3349799" y="296615"/>
                </a:cubicBezTo>
                <a:close/>
                <a:moveTo>
                  <a:pt x="1608490" y="296615"/>
                </a:moveTo>
                <a:cubicBezTo>
                  <a:pt x="1583617" y="296615"/>
                  <a:pt x="1560090" y="300906"/>
                  <a:pt x="1537910" y="309489"/>
                </a:cubicBezTo>
                <a:cubicBezTo>
                  <a:pt x="1515729" y="318071"/>
                  <a:pt x="1496237" y="330102"/>
                  <a:pt x="1479433" y="345583"/>
                </a:cubicBezTo>
                <a:cubicBezTo>
                  <a:pt x="1462629" y="361065"/>
                  <a:pt x="1449269" y="379575"/>
                  <a:pt x="1439354" y="401114"/>
                </a:cubicBezTo>
                <a:cubicBezTo>
                  <a:pt x="1429439" y="422653"/>
                  <a:pt x="1424482" y="446380"/>
                  <a:pt x="1424482" y="472295"/>
                </a:cubicBezTo>
                <a:cubicBezTo>
                  <a:pt x="1424482" y="498209"/>
                  <a:pt x="1429439" y="521936"/>
                  <a:pt x="1439354" y="543475"/>
                </a:cubicBezTo>
                <a:cubicBezTo>
                  <a:pt x="1449269" y="565014"/>
                  <a:pt x="1462629" y="583608"/>
                  <a:pt x="1479433" y="599258"/>
                </a:cubicBezTo>
                <a:cubicBezTo>
                  <a:pt x="1496237" y="614908"/>
                  <a:pt x="1515729" y="627023"/>
                  <a:pt x="1537910" y="635605"/>
                </a:cubicBezTo>
                <a:cubicBezTo>
                  <a:pt x="1560090" y="644188"/>
                  <a:pt x="1583617" y="648479"/>
                  <a:pt x="1608490" y="648479"/>
                </a:cubicBezTo>
                <a:cubicBezTo>
                  <a:pt x="1633027" y="648479"/>
                  <a:pt x="1656470" y="644188"/>
                  <a:pt x="1678819" y="635605"/>
                </a:cubicBezTo>
                <a:cubicBezTo>
                  <a:pt x="1701168" y="627023"/>
                  <a:pt x="1720744" y="614908"/>
                  <a:pt x="1737548" y="599258"/>
                </a:cubicBezTo>
                <a:cubicBezTo>
                  <a:pt x="1754352" y="583608"/>
                  <a:pt x="1767711" y="565014"/>
                  <a:pt x="1777627" y="543475"/>
                </a:cubicBezTo>
                <a:cubicBezTo>
                  <a:pt x="1787542" y="521936"/>
                  <a:pt x="1792499" y="498209"/>
                  <a:pt x="1792499" y="472295"/>
                </a:cubicBezTo>
                <a:cubicBezTo>
                  <a:pt x="1792499" y="446380"/>
                  <a:pt x="1787542" y="422653"/>
                  <a:pt x="1777627" y="401114"/>
                </a:cubicBezTo>
                <a:cubicBezTo>
                  <a:pt x="1767711" y="379575"/>
                  <a:pt x="1754352" y="361065"/>
                  <a:pt x="1737548" y="345583"/>
                </a:cubicBezTo>
                <a:cubicBezTo>
                  <a:pt x="1720744" y="330102"/>
                  <a:pt x="1701168" y="318071"/>
                  <a:pt x="1678819" y="309489"/>
                </a:cubicBezTo>
                <a:cubicBezTo>
                  <a:pt x="1656470" y="300906"/>
                  <a:pt x="1633027" y="296615"/>
                  <a:pt x="1608490" y="296615"/>
                </a:cubicBezTo>
                <a:close/>
                <a:moveTo>
                  <a:pt x="2804730" y="292577"/>
                </a:moveTo>
                <a:cubicBezTo>
                  <a:pt x="2803721" y="293250"/>
                  <a:pt x="2803216" y="294428"/>
                  <a:pt x="2803216" y="296111"/>
                </a:cubicBezTo>
                <a:lnTo>
                  <a:pt x="2803216" y="643935"/>
                </a:lnTo>
                <a:lnTo>
                  <a:pt x="2889541" y="643935"/>
                </a:lnTo>
                <a:lnTo>
                  <a:pt x="2889541" y="472799"/>
                </a:lnTo>
                <a:lnTo>
                  <a:pt x="3105101" y="649993"/>
                </a:lnTo>
                <a:cubicBezTo>
                  <a:pt x="3107794" y="652349"/>
                  <a:pt x="3109645" y="653274"/>
                  <a:pt x="3110654" y="652770"/>
                </a:cubicBezTo>
                <a:cubicBezTo>
                  <a:pt x="3111664" y="652265"/>
                  <a:pt x="3112169" y="651003"/>
                  <a:pt x="3112169" y="648983"/>
                </a:cubicBezTo>
                <a:lnTo>
                  <a:pt x="3112169" y="300654"/>
                </a:lnTo>
                <a:lnTo>
                  <a:pt x="3025844" y="300654"/>
                </a:lnTo>
                <a:lnTo>
                  <a:pt x="3025844" y="472799"/>
                </a:lnTo>
                <a:lnTo>
                  <a:pt x="2810283" y="295101"/>
                </a:lnTo>
                <a:cubicBezTo>
                  <a:pt x="2807591" y="292745"/>
                  <a:pt x="2805740" y="291904"/>
                  <a:pt x="2804730" y="292577"/>
                </a:cubicBezTo>
                <a:close/>
                <a:moveTo>
                  <a:pt x="1061655" y="292577"/>
                </a:moveTo>
                <a:cubicBezTo>
                  <a:pt x="1060646" y="293250"/>
                  <a:pt x="1060141" y="294428"/>
                  <a:pt x="1060141" y="296111"/>
                </a:cubicBezTo>
                <a:lnTo>
                  <a:pt x="1060141" y="643935"/>
                </a:lnTo>
                <a:lnTo>
                  <a:pt x="1146466" y="643935"/>
                </a:lnTo>
                <a:lnTo>
                  <a:pt x="1146466" y="472799"/>
                </a:lnTo>
                <a:lnTo>
                  <a:pt x="1362026" y="649993"/>
                </a:lnTo>
                <a:cubicBezTo>
                  <a:pt x="1364719" y="652349"/>
                  <a:pt x="1366570" y="653274"/>
                  <a:pt x="1367579" y="652770"/>
                </a:cubicBezTo>
                <a:cubicBezTo>
                  <a:pt x="1368589" y="652265"/>
                  <a:pt x="1369094" y="651003"/>
                  <a:pt x="1369094" y="648983"/>
                </a:cubicBezTo>
                <a:lnTo>
                  <a:pt x="1369094" y="300654"/>
                </a:lnTo>
                <a:lnTo>
                  <a:pt x="1282769" y="300654"/>
                </a:lnTo>
                <a:lnTo>
                  <a:pt x="1282769" y="472799"/>
                </a:lnTo>
                <a:lnTo>
                  <a:pt x="1067209" y="295101"/>
                </a:lnTo>
                <a:cubicBezTo>
                  <a:pt x="1064516" y="292745"/>
                  <a:pt x="1062665" y="291904"/>
                  <a:pt x="1061655" y="292577"/>
                </a:cubicBezTo>
                <a:close/>
                <a:moveTo>
                  <a:pt x="4136201" y="292072"/>
                </a:moveTo>
                <a:cubicBezTo>
                  <a:pt x="4134855" y="292072"/>
                  <a:pt x="4133846" y="292913"/>
                  <a:pt x="4133173" y="294596"/>
                </a:cubicBezTo>
                <a:lnTo>
                  <a:pt x="3966075" y="643935"/>
                </a:lnTo>
                <a:lnTo>
                  <a:pt x="4055934" y="643935"/>
                </a:lnTo>
                <a:lnTo>
                  <a:pt x="4073098" y="602539"/>
                </a:lnTo>
                <a:lnTo>
                  <a:pt x="4192742" y="602539"/>
                </a:lnTo>
                <a:lnTo>
                  <a:pt x="4210915" y="643935"/>
                </a:lnTo>
                <a:lnTo>
                  <a:pt x="4305823" y="643935"/>
                </a:lnTo>
                <a:lnTo>
                  <a:pt x="4139230" y="294596"/>
                </a:lnTo>
                <a:cubicBezTo>
                  <a:pt x="4138557" y="292913"/>
                  <a:pt x="4137547" y="292072"/>
                  <a:pt x="4136201" y="292072"/>
                </a:cubicBezTo>
                <a:close/>
                <a:moveTo>
                  <a:pt x="4054420" y="187573"/>
                </a:moveTo>
                <a:lnTo>
                  <a:pt x="4102378" y="279451"/>
                </a:lnTo>
                <a:lnTo>
                  <a:pt x="4169520" y="279451"/>
                </a:lnTo>
                <a:lnTo>
                  <a:pt x="4149327" y="187573"/>
                </a:lnTo>
                <a:close/>
                <a:moveTo>
                  <a:pt x="1608364" y="171924"/>
                </a:moveTo>
                <a:cubicBezTo>
                  <a:pt x="1607607" y="171924"/>
                  <a:pt x="1606892" y="172428"/>
                  <a:pt x="1606219" y="173438"/>
                </a:cubicBezTo>
                <a:lnTo>
                  <a:pt x="1525447" y="279451"/>
                </a:lnTo>
                <a:lnTo>
                  <a:pt x="1589560" y="279451"/>
                </a:lnTo>
                <a:lnTo>
                  <a:pt x="1608743" y="259763"/>
                </a:lnTo>
                <a:lnTo>
                  <a:pt x="1627421" y="279451"/>
                </a:lnTo>
                <a:lnTo>
                  <a:pt x="1691534" y="279451"/>
                </a:lnTo>
                <a:lnTo>
                  <a:pt x="1610762" y="173438"/>
                </a:lnTo>
                <a:cubicBezTo>
                  <a:pt x="1609921" y="172428"/>
                  <a:pt x="1609121" y="171924"/>
                  <a:pt x="1608364" y="171924"/>
                </a:cubicBezTo>
                <a:close/>
                <a:moveTo>
                  <a:pt x="0" y="30142"/>
                </a:moveTo>
                <a:lnTo>
                  <a:pt x="245785" y="30142"/>
                </a:lnTo>
                <a:lnTo>
                  <a:pt x="491570" y="474830"/>
                </a:lnTo>
                <a:lnTo>
                  <a:pt x="245785" y="919518"/>
                </a:lnTo>
                <a:lnTo>
                  <a:pt x="0" y="919518"/>
                </a:lnTo>
                <a:lnTo>
                  <a:pt x="245785" y="474830"/>
                </a:lnTo>
                <a:close/>
                <a:moveTo>
                  <a:pt x="657234" y="0"/>
                </a:moveTo>
                <a:lnTo>
                  <a:pt x="5764748" y="0"/>
                </a:lnTo>
                <a:lnTo>
                  <a:pt x="6208084" y="443337"/>
                </a:lnTo>
                <a:lnTo>
                  <a:pt x="5764748" y="886673"/>
                </a:lnTo>
                <a:lnTo>
                  <a:pt x="658728" y="886673"/>
                </a:lnTo>
                <a:lnTo>
                  <a:pt x="903019" y="444688"/>
                </a:lnTo>
                <a:close/>
                <a:moveTo>
                  <a:pt x="411449" y="0"/>
                </a:moveTo>
                <a:lnTo>
                  <a:pt x="643967" y="0"/>
                </a:lnTo>
                <a:lnTo>
                  <a:pt x="643967" y="420685"/>
                </a:lnTo>
                <a:close/>
              </a:path>
            </a:pathLst>
          </a:custGeom>
          <a:gradFill>
            <a:gsLst>
              <a:gs pos="0">
                <a:srgbClr val="00B0F0"/>
              </a:gs>
              <a:gs pos="74000">
                <a:srgbClr val="93E3FF"/>
              </a:gs>
              <a:gs pos="83000">
                <a:schemeClr val="accent4">
                  <a:lumMod val="45000"/>
                  <a:lumOff val="55000"/>
                </a:schemeClr>
              </a:gs>
              <a:gs pos="100000">
                <a:schemeClr val="accent4">
                  <a:lumMod val="30000"/>
                  <a:lumOff val="70000"/>
                </a:schemeClr>
              </a:gs>
            </a:gsLst>
            <a:lin ang="5400000" scaled="1"/>
          </a:gradFill>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US" dirty="0">
              <a:latin typeface="Times New Roman" panose="02020603050405020304" pitchFamily="18" charset="0"/>
              <a:cs typeface="Times New Roman" panose="02020603050405020304" pitchFamily="18" charset="0"/>
            </a:endParaRPr>
          </a:p>
        </p:txBody>
      </p:sp>
      <p:grpSp>
        <p:nvGrpSpPr>
          <p:cNvPr id="11" name="Group 10">
            <a:extLst>
              <a:ext uri="{FF2B5EF4-FFF2-40B4-BE49-F238E27FC236}">
                <a16:creationId xmlns:a16="http://schemas.microsoft.com/office/drawing/2014/main" xmlns="" id="{DB8D24DE-4F19-485C-8CA0-EED9F0F1CB81}"/>
              </a:ext>
            </a:extLst>
          </p:cNvPr>
          <p:cNvGrpSpPr/>
          <p:nvPr/>
        </p:nvGrpSpPr>
        <p:grpSpPr>
          <a:xfrm>
            <a:off x="2861920" y="2132389"/>
            <a:ext cx="7298080" cy="1171039"/>
            <a:chOff x="1133366" y="2220084"/>
            <a:chExt cx="5681780" cy="914400"/>
          </a:xfrm>
        </p:grpSpPr>
        <p:sp>
          <p:nvSpPr>
            <p:cNvPr id="12" name="Arrow: Pentagon 11">
              <a:extLst>
                <a:ext uri="{FF2B5EF4-FFF2-40B4-BE49-F238E27FC236}">
                  <a16:creationId xmlns:a16="http://schemas.microsoft.com/office/drawing/2014/main" xmlns="" id="{C4EFAC9A-4BA8-43CA-8489-12C565974C37}"/>
                </a:ext>
              </a:extLst>
            </p:cNvPr>
            <p:cNvSpPr/>
            <p:nvPr/>
          </p:nvSpPr>
          <p:spPr>
            <a:xfrm>
              <a:off x="1133366" y="2220084"/>
              <a:ext cx="5681780" cy="914400"/>
            </a:xfrm>
            <a:prstGeom prst="homePlate">
              <a:avLst/>
            </a:prstGeom>
            <a:solidFill>
              <a:srgbClr val="FFDB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3" name="TextBox 12">
              <a:extLst>
                <a:ext uri="{FF2B5EF4-FFF2-40B4-BE49-F238E27FC236}">
                  <a16:creationId xmlns:a16="http://schemas.microsoft.com/office/drawing/2014/main" xmlns="" id="{5D8B2625-F5E9-438B-B10B-BCEDAD1DE7C6}"/>
                </a:ext>
              </a:extLst>
            </p:cNvPr>
            <p:cNvSpPr txBox="1"/>
            <p:nvPr/>
          </p:nvSpPr>
          <p:spPr>
            <a:xfrm>
              <a:off x="1307656" y="2384346"/>
              <a:ext cx="5176902"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14" name="TextBox 13">
            <a:extLst>
              <a:ext uri="{FF2B5EF4-FFF2-40B4-BE49-F238E27FC236}">
                <a16:creationId xmlns:a16="http://schemas.microsoft.com/office/drawing/2014/main" xmlns="" id="{11DED13C-8ABF-4A0B-A908-754825BE4939}"/>
              </a:ext>
            </a:extLst>
          </p:cNvPr>
          <p:cNvSpPr txBox="1"/>
          <p:nvPr/>
        </p:nvSpPr>
        <p:spPr>
          <a:xfrm>
            <a:off x="3531614" y="2562602"/>
            <a:ext cx="5371325" cy="584775"/>
          </a:xfrm>
          <a:prstGeom prst="rect">
            <a:avLst/>
          </a:prstGeom>
          <a:noFill/>
        </p:spPr>
        <p:txBody>
          <a:bodyPr wrap="square" rtlCol="0">
            <a:spAutoFit/>
          </a:bodyPr>
          <a:lstStyle/>
          <a:p>
            <a:r>
              <a:rPr lang="en-US" sz="3200">
                <a:solidFill>
                  <a:srgbClr val="0070C0"/>
                </a:solidFill>
                <a:latin typeface="Times New Roman" panose="02020603050405020304" pitchFamily="18" charset="0"/>
                <a:cs typeface="Times New Roman" panose="02020603050405020304" pitchFamily="18" charset="0"/>
              </a:rPr>
              <a:t>Đặc điểm dân cư, xã hội</a:t>
            </a:r>
          </a:p>
        </p:txBody>
      </p:sp>
      <p:grpSp>
        <p:nvGrpSpPr>
          <p:cNvPr id="15" name="Group 14">
            <a:extLst>
              <a:ext uri="{FF2B5EF4-FFF2-40B4-BE49-F238E27FC236}">
                <a16:creationId xmlns:a16="http://schemas.microsoft.com/office/drawing/2014/main" xmlns="" id="{C071D289-50AF-4819-9E5D-D29BB28A4021}"/>
              </a:ext>
            </a:extLst>
          </p:cNvPr>
          <p:cNvGrpSpPr/>
          <p:nvPr/>
        </p:nvGrpSpPr>
        <p:grpSpPr>
          <a:xfrm>
            <a:off x="2099691" y="2132389"/>
            <a:ext cx="1301952" cy="1171039"/>
            <a:chOff x="344605" y="-143767"/>
            <a:chExt cx="1301952" cy="1171039"/>
          </a:xfrm>
        </p:grpSpPr>
        <p:sp>
          <p:nvSpPr>
            <p:cNvPr id="16" name="Arrow: Pentagon 15">
              <a:extLst>
                <a:ext uri="{FF2B5EF4-FFF2-40B4-BE49-F238E27FC236}">
                  <a16:creationId xmlns:a16="http://schemas.microsoft.com/office/drawing/2014/main" xmlns="" id="{702268F8-107A-4D13-9700-C74E0BB67F40}"/>
                </a:ext>
              </a:extLst>
            </p:cNvPr>
            <p:cNvSpPr/>
            <p:nvPr/>
          </p:nvSpPr>
          <p:spPr>
            <a:xfrm>
              <a:off x="344605" y="-143767"/>
              <a:ext cx="1301952" cy="117103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17" name="Isosceles Triangle 16">
              <a:extLst>
                <a:ext uri="{FF2B5EF4-FFF2-40B4-BE49-F238E27FC236}">
                  <a16:creationId xmlns:a16="http://schemas.microsoft.com/office/drawing/2014/main" xmlns="" id="{3F303E32-19B1-4EE8-961D-D50E097E2231}"/>
                </a:ext>
              </a:extLst>
            </p:cNvPr>
            <p:cNvSpPr/>
            <p:nvPr/>
          </p:nvSpPr>
          <p:spPr>
            <a:xfrm rot="5400000">
              <a:off x="1196794" y="313914"/>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xmlns="" id="{44DC1765-9A90-4018-8CC6-E414374A7726}"/>
              </a:ext>
            </a:extLst>
          </p:cNvPr>
          <p:cNvGrpSpPr/>
          <p:nvPr/>
        </p:nvGrpSpPr>
        <p:grpSpPr>
          <a:xfrm>
            <a:off x="2199058" y="3706995"/>
            <a:ext cx="7903703" cy="1188657"/>
            <a:chOff x="1133366" y="2220084"/>
            <a:chExt cx="5681780" cy="914400"/>
          </a:xfrm>
          <a:solidFill>
            <a:schemeClr val="accent6">
              <a:lumMod val="40000"/>
              <a:lumOff val="60000"/>
            </a:schemeClr>
          </a:solidFill>
        </p:grpSpPr>
        <p:sp>
          <p:nvSpPr>
            <p:cNvPr id="26" name="Arrow: Pentagon 25">
              <a:extLst>
                <a:ext uri="{FF2B5EF4-FFF2-40B4-BE49-F238E27FC236}">
                  <a16:creationId xmlns:a16="http://schemas.microsoft.com/office/drawing/2014/main" xmlns="" id="{DF35AB27-A43A-4D9D-91F8-1B3AB19ED857}"/>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27" name="TextBox 26">
              <a:extLst>
                <a:ext uri="{FF2B5EF4-FFF2-40B4-BE49-F238E27FC236}">
                  <a16:creationId xmlns:a16="http://schemas.microsoft.com/office/drawing/2014/main" xmlns="" id="{DDFADC23-DCD0-4616-AE1D-177C7B542D95}"/>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28" name="TextBox 27">
            <a:extLst>
              <a:ext uri="{FF2B5EF4-FFF2-40B4-BE49-F238E27FC236}">
                <a16:creationId xmlns:a16="http://schemas.microsoft.com/office/drawing/2014/main" xmlns="" id="{3D8583CE-15BE-4C02-8C0A-D67B8FD9DCAD}"/>
              </a:ext>
            </a:extLst>
          </p:cNvPr>
          <p:cNvSpPr txBox="1"/>
          <p:nvPr/>
        </p:nvSpPr>
        <p:spPr>
          <a:xfrm>
            <a:off x="2576154" y="3821418"/>
            <a:ext cx="7195916" cy="584775"/>
          </a:xfrm>
          <a:prstGeom prst="rect">
            <a:avLst/>
          </a:prstGeom>
          <a:noFill/>
        </p:spPr>
        <p:txBody>
          <a:bodyPr wrap="square" rtlCol="0">
            <a:spAutoFit/>
          </a:bodyPr>
          <a:lstStyle/>
          <a:p>
            <a:pPr algn="ctr"/>
            <a:r>
              <a:rPr lang="en-US" sz="3200">
                <a:solidFill>
                  <a:srgbClr val="0070C0"/>
                </a:solidFill>
                <a:latin typeface="Times New Roman" panose="02020603050405020304" pitchFamily="18" charset="0"/>
                <a:cs typeface="Times New Roman" panose="02020603050405020304" pitchFamily="18" charset="0"/>
              </a:rPr>
              <a:t>Các trung tâm kinh tế quan trọng</a:t>
            </a:r>
          </a:p>
        </p:txBody>
      </p:sp>
      <p:sp>
        <p:nvSpPr>
          <p:cNvPr id="30" name="Arrow: Pentagon 29">
            <a:extLst>
              <a:ext uri="{FF2B5EF4-FFF2-40B4-BE49-F238E27FC236}">
                <a16:creationId xmlns:a16="http://schemas.microsoft.com/office/drawing/2014/main" xmlns="" id="{5842362C-C37A-4057-BCCB-B6B9E2ED8C94}"/>
              </a:ext>
            </a:extLst>
          </p:cNvPr>
          <p:cNvSpPr/>
          <p:nvPr/>
        </p:nvSpPr>
        <p:spPr>
          <a:xfrm>
            <a:off x="2089238" y="3706995"/>
            <a:ext cx="1301952" cy="1178581"/>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31" name="Isosceles Triangle 30">
            <a:extLst>
              <a:ext uri="{FF2B5EF4-FFF2-40B4-BE49-F238E27FC236}">
                <a16:creationId xmlns:a16="http://schemas.microsoft.com/office/drawing/2014/main" xmlns="" id="{8741D3F0-F5BE-44FA-BF40-469E5FBB420D}"/>
              </a:ext>
            </a:extLst>
          </p:cNvPr>
          <p:cNvSpPr/>
          <p:nvPr/>
        </p:nvSpPr>
        <p:spPr>
          <a:xfrm rot="5400000">
            <a:off x="2946675" y="4144736"/>
            <a:ext cx="204536" cy="317476"/>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Hình ảnh 9">
            <a:extLst>
              <a:ext uri="{FF2B5EF4-FFF2-40B4-BE49-F238E27FC236}">
                <a16:creationId xmlns:a16="http://schemas.microsoft.com/office/drawing/2014/main" xmlns="" id="{71525D11-4738-4972-8E72-243123A042D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backgroundMark x1="45341" y1="35326" x2="45341" y2="35326"/>
                      </a14:backgroundRemoval>
                    </a14:imgEffect>
                  </a14:imgLayer>
                </a14:imgProps>
              </a:ext>
            </a:extLst>
          </a:blip>
          <a:stretch>
            <a:fillRect/>
          </a:stretch>
        </p:blipFill>
        <p:spPr>
          <a:xfrm>
            <a:off x="2099691" y="331341"/>
            <a:ext cx="1639789" cy="1714325"/>
          </a:xfrm>
          <a:prstGeom prst="rect">
            <a:avLst/>
          </a:prstGeom>
        </p:spPr>
      </p:pic>
      <p:grpSp>
        <p:nvGrpSpPr>
          <p:cNvPr id="19" name="Group 18">
            <a:extLst>
              <a:ext uri="{FF2B5EF4-FFF2-40B4-BE49-F238E27FC236}">
                <a16:creationId xmlns:a16="http://schemas.microsoft.com/office/drawing/2014/main" xmlns="" id="{644DC022-416F-8F7A-C33D-6544B10353E2}"/>
              </a:ext>
            </a:extLst>
          </p:cNvPr>
          <p:cNvGrpSpPr/>
          <p:nvPr/>
        </p:nvGrpSpPr>
        <p:grpSpPr>
          <a:xfrm>
            <a:off x="2811123" y="5132119"/>
            <a:ext cx="7598259" cy="1124386"/>
            <a:chOff x="1133366" y="2220084"/>
            <a:chExt cx="5681780" cy="914400"/>
          </a:xfrm>
        </p:grpSpPr>
        <p:sp>
          <p:nvSpPr>
            <p:cNvPr id="20" name="Arrow: Pentagon 19">
              <a:extLst>
                <a:ext uri="{FF2B5EF4-FFF2-40B4-BE49-F238E27FC236}">
                  <a16:creationId xmlns:a16="http://schemas.microsoft.com/office/drawing/2014/main" xmlns="" id="{4C25D913-9560-18DA-44B6-8D7B47D58B05}"/>
                </a:ext>
              </a:extLst>
            </p:cNvPr>
            <p:cNvSpPr/>
            <p:nvPr/>
          </p:nvSpPr>
          <p:spPr>
            <a:xfrm>
              <a:off x="1133366" y="2220084"/>
              <a:ext cx="5681780" cy="914400"/>
            </a:xfrm>
            <a:prstGeom prst="homePlate">
              <a:avLst/>
            </a:prstGeom>
            <a:solidFill>
              <a:srgbClr val="FFDB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21" name="TextBox 20">
              <a:extLst>
                <a:ext uri="{FF2B5EF4-FFF2-40B4-BE49-F238E27FC236}">
                  <a16:creationId xmlns:a16="http://schemas.microsoft.com/office/drawing/2014/main" xmlns="" id="{DC703E71-0F1E-FE0C-9114-D5EC5A7F53CA}"/>
                </a:ext>
              </a:extLst>
            </p:cNvPr>
            <p:cNvSpPr txBox="1"/>
            <p:nvPr/>
          </p:nvSpPr>
          <p:spPr>
            <a:xfrm>
              <a:off x="1307656" y="2384346"/>
              <a:ext cx="5176902"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22" name="TextBox 21">
            <a:extLst>
              <a:ext uri="{FF2B5EF4-FFF2-40B4-BE49-F238E27FC236}">
                <a16:creationId xmlns:a16="http://schemas.microsoft.com/office/drawing/2014/main" xmlns="" id="{848A5E63-564D-E639-7291-A1CEC061D9AF}"/>
              </a:ext>
            </a:extLst>
          </p:cNvPr>
          <p:cNvSpPr txBox="1"/>
          <p:nvPr/>
        </p:nvSpPr>
        <p:spPr>
          <a:xfrm>
            <a:off x="3351512" y="5171882"/>
            <a:ext cx="6863910" cy="1077218"/>
          </a:xfrm>
          <a:prstGeom prst="rect">
            <a:avLst/>
          </a:prstGeom>
          <a:noFill/>
        </p:spPr>
        <p:txBody>
          <a:bodyPr wrap="square" rtlCol="0">
            <a:spAutoFit/>
          </a:bodyPr>
          <a:lstStyle/>
          <a:p>
            <a:r>
              <a:rPr lang="en-US" sz="3200">
                <a:solidFill>
                  <a:srgbClr val="0070C0"/>
                </a:solidFill>
                <a:latin typeface="Times New Roman" panose="02020603050405020304" pitchFamily="18" charset="0"/>
                <a:cs typeface="Times New Roman" panose="02020603050405020304" pitchFamily="18" charset="0"/>
              </a:rPr>
              <a:t>Phương thức con người khai thác thiên nhiên bền vững ở Bắc Mỹ</a:t>
            </a:r>
          </a:p>
        </p:txBody>
      </p:sp>
      <p:grpSp>
        <p:nvGrpSpPr>
          <p:cNvPr id="23" name="Group 22">
            <a:extLst>
              <a:ext uri="{FF2B5EF4-FFF2-40B4-BE49-F238E27FC236}">
                <a16:creationId xmlns:a16="http://schemas.microsoft.com/office/drawing/2014/main" xmlns="" id="{EB164125-F371-899C-9E08-FCD85E35402C}"/>
              </a:ext>
            </a:extLst>
          </p:cNvPr>
          <p:cNvGrpSpPr/>
          <p:nvPr/>
        </p:nvGrpSpPr>
        <p:grpSpPr>
          <a:xfrm>
            <a:off x="2048894" y="5132119"/>
            <a:ext cx="1301952" cy="1124386"/>
            <a:chOff x="344605" y="154323"/>
            <a:chExt cx="1301952" cy="872949"/>
          </a:xfrm>
        </p:grpSpPr>
        <p:sp>
          <p:nvSpPr>
            <p:cNvPr id="24" name="Arrow: Pentagon 23">
              <a:extLst>
                <a:ext uri="{FF2B5EF4-FFF2-40B4-BE49-F238E27FC236}">
                  <a16:creationId xmlns:a16="http://schemas.microsoft.com/office/drawing/2014/main" xmlns="" id="{FD3946B0-BDF1-3BBE-CEA3-BC6800DD3B4D}"/>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29" name="Isosceles Triangle 28">
              <a:extLst>
                <a:ext uri="{FF2B5EF4-FFF2-40B4-BE49-F238E27FC236}">
                  <a16:creationId xmlns:a16="http://schemas.microsoft.com/office/drawing/2014/main" xmlns="" id="{41BB6AB0-41B5-B32C-93D3-75E248438F03}"/>
                </a:ext>
              </a:extLst>
            </p:cNvPr>
            <p:cNvSpPr/>
            <p:nvPr/>
          </p:nvSpPr>
          <p:spPr>
            <a:xfrm rot="5400000">
              <a:off x="1224503"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slow" p14:dur="2500" advClick="0" advTm="3000">
        <p:checker/>
      </p:transition>
    </mc:Choice>
    <mc:Fallback xmlns="">
      <p:transition spd="slow" advClick="0" advTm="3000">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indefinite" fill="hold" grpId="0" nodeType="clickEffect">
                                  <p:stCondLst>
                                    <p:cond delay="0"/>
                                  </p:stCondLst>
                                  <p:endCondLst>
                                    <p:cond evt="onNext" delay="0">
                                      <p:tgtEl>
                                        <p:sldTgt/>
                                      </p:tgtEl>
                                    </p:cond>
                                  </p:endCondLst>
                                  <p:childTnLst>
                                    <p:animClr clrSpc="hsl" dir="cw">
                                      <p:cBhvr override="childStyle">
                                        <p:cTn id="6" dur="500" fill="hold"/>
                                        <p:tgtEl>
                                          <p:spTgt spid="10"/>
                                        </p:tgtEl>
                                        <p:attrNameLst>
                                          <p:attrName>style.color</p:attrName>
                                        </p:attrNameLst>
                                      </p:cBhvr>
                                      <p:by>
                                        <p:hsl h="7200000" s="0" l="0"/>
                                      </p:by>
                                    </p:animClr>
                                    <p:animClr clrSpc="hsl" dir="cw">
                                      <p:cBhvr>
                                        <p:cTn id="7" dur="500" fill="hold"/>
                                        <p:tgtEl>
                                          <p:spTgt spid="10"/>
                                        </p:tgtEl>
                                        <p:attrNameLst>
                                          <p:attrName>fillcolor</p:attrName>
                                        </p:attrNameLst>
                                      </p:cBhvr>
                                      <p:by>
                                        <p:hsl h="7200000" s="0" l="0"/>
                                      </p:by>
                                    </p:animClr>
                                    <p:animClr clrSpc="hsl" dir="cw">
                                      <p:cBhvr>
                                        <p:cTn id="8" dur="500" fill="hold"/>
                                        <p:tgtEl>
                                          <p:spTgt spid="10"/>
                                        </p:tgtEl>
                                        <p:attrNameLst>
                                          <p:attrName>stroke.color</p:attrName>
                                        </p:attrNameLst>
                                      </p:cBhvr>
                                      <p:by>
                                        <p:hsl h="7200000" s="0" l="0"/>
                                      </p:by>
                                    </p:animClr>
                                    <p:set>
                                      <p:cBhvr>
                                        <p:cTn id="9" dur="500" fill="hold"/>
                                        <p:tgtEl>
                                          <p:spTgt spid="10"/>
                                        </p:tgtEl>
                                        <p:attrNameLst>
                                          <p:attrName>fill.type</p:attrName>
                                        </p:attrNameLst>
                                      </p:cBhvr>
                                      <p:to>
                                        <p:strVal val="solid"/>
                                      </p:to>
                                    </p:se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par>
                                <p:cTn id="17" presetID="22" presetClass="entr" presetSubtype="8"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500"/>
                                        <p:tgtEl>
                                          <p:spTgt spid="28"/>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left)">
                                      <p:cBhvr>
                                        <p:cTn id="32" dur="500"/>
                                        <p:tgtEl>
                                          <p:spTgt spid="31"/>
                                        </p:tgtEl>
                                      </p:cBhvr>
                                    </p:animEffect>
                                  </p:childTnLst>
                                </p:cTn>
                              </p:par>
                              <p:par>
                                <p:cTn id="33" presetID="21" presetClass="emph" presetSubtype="0" fill="hold" nodeType="withEffect">
                                  <p:stCondLst>
                                    <p:cond delay="0"/>
                                  </p:stCondLst>
                                  <p:childTnLst>
                                    <p:animClr clrSpc="hsl" dir="cw">
                                      <p:cBhvr override="childStyle">
                                        <p:cTn id="34" dur="500" fill="hold"/>
                                        <p:tgtEl>
                                          <p:spTgt spid="18"/>
                                        </p:tgtEl>
                                        <p:attrNameLst>
                                          <p:attrName>style.color</p:attrName>
                                        </p:attrNameLst>
                                      </p:cBhvr>
                                      <p:by>
                                        <p:hsl h="7200000" s="0" l="0"/>
                                      </p:by>
                                    </p:animClr>
                                    <p:animClr clrSpc="hsl" dir="cw">
                                      <p:cBhvr>
                                        <p:cTn id="35" dur="500" fill="hold"/>
                                        <p:tgtEl>
                                          <p:spTgt spid="18"/>
                                        </p:tgtEl>
                                        <p:attrNameLst>
                                          <p:attrName>fillcolor</p:attrName>
                                        </p:attrNameLst>
                                      </p:cBhvr>
                                      <p:by>
                                        <p:hsl h="7200000" s="0" l="0"/>
                                      </p:by>
                                    </p:animClr>
                                    <p:animClr clrSpc="hsl" dir="cw">
                                      <p:cBhvr>
                                        <p:cTn id="36" dur="500" fill="hold"/>
                                        <p:tgtEl>
                                          <p:spTgt spid="18"/>
                                        </p:tgtEl>
                                        <p:attrNameLst>
                                          <p:attrName>stroke.color</p:attrName>
                                        </p:attrNameLst>
                                      </p:cBhvr>
                                      <p:by>
                                        <p:hsl h="7200000" s="0" l="0"/>
                                      </p:by>
                                    </p:animClr>
                                    <p:set>
                                      <p:cBhvr>
                                        <p:cTn id="37" dur="500" fill="hold"/>
                                        <p:tgtEl>
                                          <p:spTgt spid="18"/>
                                        </p:tgtEl>
                                        <p:attrNameLst>
                                          <p:attrName>fill.type</p:attrName>
                                        </p:attrNameLst>
                                      </p:cBhvr>
                                      <p:to>
                                        <p:strVal val="solid"/>
                                      </p:to>
                                    </p:set>
                                  </p:childTnLst>
                                </p:cTn>
                              </p:par>
                            </p:childTnLst>
                          </p:cTn>
                        </p:par>
                        <p:par>
                          <p:cTn id="38" fill="hold">
                            <p:stCondLst>
                              <p:cond delay="1500"/>
                            </p:stCondLst>
                            <p:childTnLst>
                              <p:par>
                                <p:cTn id="39" presetID="22" presetClass="entr" presetSubtype="8" fill="hold"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500"/>
                                        <p:tgtEl>
                                          <p:spTgt spid="19"/>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left)">
                                      <p:cBhvr>
                                        <p:cTn id="44" dur="500"/>
                                        <p:tgtEl>
                                          <p:spTgt spid="22"/>
                                        </p:tgtEl>
                                      </p:cBhvr>
                                    </p:animEffect>
                                  </p:childTnLst>
                                </p:cTn>
                              </p:par>
                              <p:par>
                                <p:cTn id="45" presetID="22" presetClass="entr" presetSubtype="8"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28" grpId="0"/>
      <p:bldP spid="30" grpId="0" animBg="1"/>
      <p:bldP spid="31" grpId="0" animBg="1"/>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90732AE-00AF-4F9A-A964-AF5944F7A69C}"/>
              </a:ext>
            </a:extLst>
          </p:cNvPr>
          <p:cNvPicPr>
            <a:picLocks noChangeAspect="1"/>
          </p:cNvPicPr>
          <p:nvPr/>
        </p:nvPicPr>
        <p:blipFill rotWithShape="1">
          <a:blip r:embed="rId3"/>
          <a:srcRect l="49250" t="16517" r="40417" b="67812"/>
          <a:stretch/>
        </p:blipFill>
        <p:spPr>
          <a:xfrm>
            <a:off x="10932160" y="26173"/>
            <a:ext cx="1259840" cy="1074695"/>
          </a:xfrm>
          <a:prstGeom prst="rect">
            <a:avLst/>
          </a:prstGeom>
        </p:spPr>
      </p:pic>
      <p:grpSp>
        <p:nvGrpSpPr>
          <p:cNvPr id="4" name="Group 3">
            <a:extLst>
              <a:ext uri="{FF2B5EF4-FFF2-40B4-BE49-F238E27FC236}">
                <a16:creationId xmlns:a16="http://schemas.microsoft.com/office/drawing/2014/main" xmlns="" id="{3B32562E-D637-4077-825C-FC300D803859}"/>
              </a:ext>
            </a:extLst>
          </p:cNvPr>
          <p:cNvGrpSpPr/>
          <p:nvPr/>
        </p:nvGrpSpPr>
        <p:grpSpPr>
          <a:xfrm>
            <a:off x="889901" y="116936"/>
            <a:ext cx="6468159" cy="872949"/>
            <a:chOff x="1133366" y="2220084"/>
            <a:chExt cx="5681780" cy="914400"/>
          </a:xfrm>
        </p:grpSpPr>
        <p:sp>
          <p:nvSpPr>
            <p:cNvPr id="5" name="Arrow: Pentagon 4">
              <a:extLst>
                <a:ext uri="{FF2B5EF4-FFF2-40B4-BE49-F238E27FC236}">
                  <a16:creationId xmlns:a16="http://schemas.microsoft.com/office/drawing/2014/main" xmlns="" id="{E9FAB270-3718-4F2E-A510-B6412314D1CF}"/>
                </a:ext>
              </a:extLst>
            </p:cNvPr>
            <p:cNvSpPr/>
            <p:nvPr/>
          </p:nvSpPr>
          <p:spPr>
            <a:xfrm>
              <a:off x="1133366" y="2220084"/>
              <a:ext cx="5681780" cy="914400"/>
            </a:xfrm>
            <a:prstGeom prst="homePlate">
              <a:avLst/>
            </a:prstGeom>
            <a:solidFill>
              <a:srgbClr val="FFDB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xmlns="" id="{0BB70079-EE1F-4E14-A848-42012D74A34C}"/>
                </a:ext>
              </a:extLst>
            </p:cNvPr>
            <p:cNvSpPr txBox="1"/>
            <p:nvPr/>
          </p:nvSpPr>
          <p:spPr>
            <a:xfrm>
              <a:off x="1307656" y="2384346"/>
              <a:ext cx="5176902"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xmlns="" id="{BE57EA53-CF90-4805-B880-AB2D82DE747F}"/>
              </a:ext>
            </a:extLst>
          </p:cNvPr>
          <p:cNvSpPr txBox="1"/>
          <p:nvPr/>
        </p:nvSpPr>
        <p:spPr>
          <a:xfrm>
            <a:off x="1559595" y="249059"/>
            <a:ext cx="6564832" cy="584775"/>
          </a:xfrm>
          <a:prstGeom prst="rect">
            <a:avLst/>
          </a:prstGeom>
          <a:noFill/>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Đặc điểm dân cư, xã hội</a:t>
            </a:r>
          </a:p>
        </p:txBody>
      </p:sp>
      <p:grpSp>
        <p:nvGrpSpPr>
          <p:cNvPr id="8" name="Group 7">
            <a:extLst>
              <a:ext uri="{FF2B5EF4-FFF2-40B4-BE49-F238E27FC236}">
                <a16:creationId xmlns:a16="http://schemas.microsoft.com/office/drawing/2014/main" xmlns="" id="{14DFA482-8D1E-4E37-BBF6-5E2C8539D99B}"/>
              </a:ext>
            </a:extLst>
          </p:cNvPr>
          <p:cNvGrpSpPr/>
          <p:nvPr/>
        </p:nvGrpSpPr>
        <p:grpSpPr>
          <a:xfrm>
            <a:off x="127672" y="116936"/>
            <a:ext cx="1301952" cy="872949"/>
            <a:chOff x="344605" y="154323"/>
            <a:chExt cx="1301952" cy="872949"/>
          </a:xfrm>
        </p:grpSpPr>
        <p:sp>
          <p:nvSpPr>
            <p:cNvPr id="9" name="Arrow: Pentagon 8">
              <a:extLst>
                <a:ext uri="{FF2B5EF4-FFF2-40B4-BE49-F238E27FC236}">
                  <a16:creationId xmlns:a16="http://schemas.microsoft.com/office/drawing/2014/main" xmlns="" id="{168853E0-3AF7-469B-A441-016CC8E80D64}"/>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10" name="Isosceles Triangle 9">
              <a:extLst>
                <a:ext uri="{FF2B5EF4-FFF2-40B4-BE49-F238E27FC236}">
                  <a16:creationId xmlns:a16="http://schemas.microsoft.com/office/drawing/2014/main" xmlns="" id="{14CA4F13-3CF5-485A-945C-5FB2457DA5D9}"/>
                </a:ext>
              </a:extLst>
            </p:cNvPr>
            <p:cNvSpPr/>
            <p:nvPr/>
          </p:nvSpPr>
          <p:spPr>
            <a:xfrm rot="5400000">
              <a:off x="1335337"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xmlns="" id="{4CD5293A-FDBC-4DD0-8AF3-836BBC9F9457}"/>
              </a:ext>
            </a:extLst>
          </p:cNvPr>
          <p:cNvSpPr/>
          <p:nvPr/>
        </p:nvSpPr>
        <p:spPr>
          <a:xfrm>
            <a:off x="127672" y="1085816"/>
            <a:ext cx="6493469" cy="584775"/>
          </a:xfrm>
          <a:prstGeom prst="rect">
            <a:avLst/>
          </a:prstGeom>
          <a:ln>
            <a:solidFill>
              <a:srgbClr val="00B050"/>
            </a:solidFill>
            <a:prstDash val="dash"/>
          </a:ln>
        </p:spPr>
        <p:txBody>
          <a:bodyPr wrap="square">
            <a:spAutoFit/>
          </a:bodyPr>
          <a:lstStyle/>
          <a:p>
            <a:r>
              <a:rPr lang="en-US" sz="3200" b="1" i="1">
                <a:latin typeface="Times New Roman" panose="02020603050405020304" pitchFamily="18" charset="0"/>
                <a:cs typeface="Times New Roman" panose="02020603050405020304" pitchFamily="18" charset="0"/>
              </a:rPr>
              <a:t>a. Vấn đề nhập cư và chủng tộc.</a:t>
            </a:r>
            <a:endParaRPr lang="en-US" sz="3200">
              <a:latin typeface="Times New Roman" panose="02020603050405020304" pitchFamily="18" charset="0"/>
              <a:cs typeface="Times New Roman" panose="02020603050405020304" pitchFamily="18" charset="0"/>
            </a:endParaRPr>
          </a:p>
        </p:txBody>
      </p:sp>
      <p:grpSp>
        <p:nvGrpSpPr>
          <p:cNvPr id="15" name="Group 14">
            <a:extLst>
              <a:ext uri="{FF2B5EF4-FFF2-40B4-BE49-F238E27FC236}">
                <a16:creationId xmlns:a16="http://schemas.microsoft.com/office/drawing/2014/main" xmlns="" id="{31BCB9B1-91A7-7A0B-3030-F63F0A0801E8}"/>
              </a:ext>
            </a:extLst>
          </p:cNvPr>
          <p:cNvGrpSpPr/>
          <p:nvPr/>
        </p:nvGrpSpPr>
        <p:grpSpPr>
          <a:xfrm>
            <a:off x="2815136" y="2376805"/>
            <a:ext cx="3651235" cy="1823966"/>
            <a:chOff x="142999" y="2069241"/>
            <a:chExt cx="3651235" cy="2680138"/>
          </a:xfrm>
        </p:grpSpPr>
        <p:sp>
          <p:nvSpPr>
            <p:cNvPr id="16" name="Speech Bubble: Rectangle with Corners Rounded 15">
              <a:extLst>
                <a:ext uri="{FF2B5EF4-FFF2-40B4-BE49-F238E27FC236}">
                  <a16:creationId xmlns:a16="http://schemas.microsoft.com/office/drawing/2014/main" xmlns="" id="{BC79336E-DA44-98B1-C51C-5138008EDE1A}"/>
                </a:ext>
              </a:extLst>
            </p:cNvPr>
            <p:cNvSpPr/>
            <p:nvPr/>
          </p:nvSpPr>
          <p:spPr>
            <a:xfrm>
              <a:off x="142999" y="2069241"/>
              <a:ext cx="3626068" cy="2680138"/>
            </a:xfrm>
            <a:prstGeom prst="wedgeRoundRectCallout">
              <a:avLst>
                <a:gd name="adj1" fmla="val 86889"/>
                <a:gd name="adj2" fmla="val -44243"/>
                <a:gd name="adj3" fmla="val 166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xmlns="" id="{5B2D043A-F85D-F6C5-F786-728F8121823E}"/>
                </a:ext>
              </a:extLst>
            </p:cNvPr>
            <p:cNvSpPr txBox="1"/>
            <p:nvPr/>
          </p:nvSpPr>
          <p:spPr>
            <a:xfrm>
              <a:off x="375385" y="2236617"/>
              <a:ext cx="3418849" cy="2306460"/>
            </a:xfrm>
            <a:prstGeom prst="rect">
              <a:avLst/>
            </a:prstGeom>
            <a:noFill/>
          </p:spPr>
          <p:txBody>
            <a:bodyPr wrap="square" rtlCol="0">
              <a:spAutoFit/>
            </a:bodyPr>
            <a:lstStyle/>
            <a:p>
              <a:r>
                <a:rPr lang="en-US" sz="3200">
                  <a:solidFill>
                    <a:srgbClr val="1C11AF"/>
                  </a:solidFill>
                  <a:latin typeface="Times New Roman" panose="02020603050405020304" pitchFamily="18" charset="0"/>
                  <a:cs typeface="Times New Roman" panose="02020603050405020304" pitchFamily="18" charset="0"/>
                </a:rPr>
                <a:t>Xác định các luồng  nhập cư vào Bắc Mỹ? </a:t>
              </a:r>
            </a:p>
          </p:txBody>
        </p:sp>
      </p:grpSp>
      <p:pic>
        <p:nvPicPr>
          <p:cNvPr id="18" name="Picture 17">
            <a:extLst>
              <a:ext uri="{FF2B5EF4-FFF2-40B4-BE49-F238E27FC236}">
                <a16:creationId xmlns:a16="http://schemas.microsoft.com/office/drawing/2014/main" xmlns="" id="{534C147B-B556-D8A6-C34D-2128A1C5B8BE}"/>
              </a:ext>
            </a:extLst>
          </p:cNvPr>
          <p:cNvPicPr>
            <a:picLocks noChangeAspect="1"/>
          </p:cNvPicPr>
          <p:nvPr/>
        </p:nvPicPr>
        <p:blipFill>
          <a:blip r:embed="rId4"/>
          <a:stretch>
            <a:fillRect/>
          </a:stretch>
        </p:blipFill>
        <p:spPr>
          <a:xfrm>
            <a:off x="7793160" y="965957"/>
            <a:ext cx="4356895" cy="5756596"/>
          </a:xfrm>
          <a:prstGeom prst="rect">
            <a:avLst/>
          </a:prstGeom>
        </p:spPr>
      </p:pic>
      <p:grpSp>
        <p:nvGrpSpPr>
          <p:cNvPr id="20" name="Group 19">
            <a:extLst>
              <a:ext uri="{FF2B5EF4-FFF2-40B4-BE49-F238E27FC236}">
                <a16:creationId xmlns:a16="http://schemas.microsoft.com/office/drawing/2014/main" xmlns="" id="{FC2531C3-4CAD-AFD4-B16F-01F31DA70B0E}"/>
              </a:ext>
            </a:extLst>
          </p:cNvPr>
          <p:cNvGrpSpPr/>
          <p:nvPr/>
        </p:nvGrpSpPr>
        <p:grpSpPr>
          <a:xfrm>
            <a:off x="2933980" y="2980828"/>
            <a:ext cx="3626068" cy="1823966"/>
            <a:chOff x="403058" y="59962"/>
            <a:chExt cx="3626068" cy="2680138"/>
          </a:xfrm>
        </p:grpSpPr>
        <p:sp>
          <p:nvSpPr>
            <p:cNvPr id="21" name="Speech Bubble: Rectangle with Corners Rounded 20">
              <a:extLst>
                <a:ext uri="{FF2B5EF4-FFF2-40B4-BE49-F238E27FC236}">
                  <a16:creationId xmlns:a16="http://schemas.microsoft.com/office/drawing/2014/main" xmlns="" id="{EF75D7C8-9B0F-AF85-3421-A874444646BA}"/>
                </a:ext>
              </a:extLst>
            </p:cNvPr>
            <p:cNvSpPr/>
            <p:nvPr/>
          </p:nvSpPr>
          <p:spPr>
            <a:xfrm>
              <a:off x="403058" y="59962"/>
              <a:ext cx="3626068" cy="2680138"/>
            </a:xfrm>
            <a:prstGeom prst="wedgeRoundRectCallout">
              <a:avLst>
                <a:gd name="adj1" fmla="val 86889"/>
                <a:gd name="adj2" fmla="val -44243"/>
                <a:gd name="adj3" fmla="val 166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xmlns="" id="{F695CD26-A5DB-E6C6-817C-57EF552D18A5}"/>
                </a:ext>
              </a:extLst>
            </p:cNvPr>
            <p:cNvSpPr txBox="1"/>
            <p:nvPr/>
          </p:nvSpPr>
          <p:spPr>
            <a:xfrm>
              <a:off x="559943" y="251994"/>
              <a:ext cx="3418849" cy="2306460"/>
            </a:xfrm>
            <a:prstGeom prst="rect">
              <a:avLst/>
            </a:prstGeom>
            <a:noFill/>
          </p:spPr>
          <p:txBody>
            <a:bodyPr wrap="square" rtlCol="0">
              <a:spAutoFit/>
            </a:bodyPr>
            <a:lstStyle/>
            <a:p>
              <a:r>
                <a:rPr lang="en-US" sz="3200">
                  <a:solidFill>
                    <a:srgbClr val="0528BB"/>
                  </a:solidFill>
                  <a:effectLst/>
                  <a:latin typeface="Times New Roman" panose="02020603050405020304" pitchFamily="18" charset="0"/>
                  <a:ea typeface="Calibri" panose="020F0502020204030204" pitchFamily="34" charset="0"/>
                </a:rPr>
                <a:t>Nêu đặc điểm nhập cư và chủng tộc ở Bắc Mỹ? </a:t>
              </a:r>
              <a:endParaRPr lang="en-US" sz="3200">
                <a:solidFill>
                  <a:srgbClr val="0528BB"/>
                </a:solidFill>
              </a:endParaRPr>
            </a:p>
          </p:txBody>
        </p:sp>
      </p:grpSp>
      <p:sp>
        <p:nvSpPr>
          <p:cNvPr id="24" name="Rectangle 23">
            <a:extLst>
              <a:ext uri="{FF2B5EF4-FFF2-40B4-BE49-F238E27FC236}">
                <a16:creationId xmlns:a16="http://schemas.microsoft.com/office/drawing/2014/main" xmlns="" id="{BD57E3AD-48CC-9BF2-C9AE-98F2CD3ED04B}"/>
              </a:ext>
            </a:extLst>
          </p:cNvPr>
          <p:cNvSpPr/>
          <p:nvPr/>
        </p:nvSpPr>
        <p:spPr>
          <a:xfrm>
            <a:off x="166052" y="1766522"/>
            <a:ext cx="7533520" cy="3666645"/>
          </a:xfrm>
          <a:prstGeom prst="rect">
            <a:avLst/>
          </a:prstGeom>
        </p:spPr>
        <p:txBody>
          <a:bodyPr wrap="square">
            <a:spAutoFit/>
          </a:bodyPr>
          <a:lstStyle/>
          <a:p>
            <a:pPr marL="457200" lvl="0" indent="-457200">
              <a:lnSpc>
                <a:spcPct val="120000"/>
              </a:lnSpc>
              <a:buFontTx/>
              <a:buChar char="-"/>
            </a:pPr>
            <a:r>
              <a:rPr lang="en-US" sz="2800">
                <a:latin typeface="Times New Roman" panose="02020603050405020304" pitchFamily="18" charset="0"/>
                <a:cs typeface="Times New Roman" panose="02020603050405020304" pitchFamily="18" charset="0"/>
              </a:rPr>
              <a:t>Người Anh- điêng và người E-xki-mô thuộc chủng tộc Môn-gô-lô-it, di cư từ châu Á sang Bắc Mỹ.</a:t>
            </a:r>
          </a:p>
          <a:p>
            <a:pPr marL="457200" lvl="0" indent="-457200">
              <a:lnSpc>
                <a:spcPct val="120000"/>
              </a:lnSpc>
              <a:buFontTx/>
              <a:buChar char="-"/>
            </a:pPr>
            <a:r>
              <a:rPr lang="en-US" sz="2800">
                <a:latin typeface="Times New Roman" panose="02020603050405020304" pitchFamily="18" charset="0"/>
                <a:cs typeface="Times New Roman" panose="02020603050405020304" pitchFamily="18" charset="0"/>
              </a:rPr>
              <a:t>Người châu Âu thuộc chủng tộc Ơ-rô-pê-ô-it ( người Anh, I-ta-li-a, Đức) di cư sang Bắc Mỹ.</a:t>
            </a:r>
          </a:p>
          <a:p>
            <a:pPr marL="457200" lvl="0" indent="-457200">
              <a:lnSpc>
                <a:spcPct val="120000"/>
              </a:lnSpc>
              <a:buFontTx/>
              <a:buChar char="-"/>
            </a:pPr>
            <a:r>
              <a:rPr lang="en-US" sz="2800">
                <a:latin typeface="Times New Roman" panose="02020603050405020304" pitchFamily="18" charset="0"/>
                <a:cs typeface="Times New Roman" panose="02020603050405020304" pitchFamily="18" charset="0"/>
              </a:rPr>
              <a:t>Người da đen thuộc chủng tộc Nê-grô-it từ châu Phi bị bắt sang làm nô lệ.</a:t>
            </a:r>
          </a:p>
        </p:txBody>
      </p:sp>
    </p:spTree>
    <p:extLst>
      <p:ext uri="{BB962C8B-B14F-4D97-AF65-F5344CB8AC3E}">
        <p14:creationId xmlns:p14="http://schemas.microsoft.com/office/powerpoint/2010/main" val="299107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nodeType="clickEffect">
                                  <p:stCondLst>
                                    <p:cond delay="0"/>
                                  </p:stCondLst>
                                  <p:childTnLst>
                                    <p:animEffect transition="out" filter="blinds(horizontal)">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ppt_x"/>
                                          </p:val>
                                        </p:tav>
                                        <p:tav tm="100000">
                                          <p:val>
                                            <p:strVal val="#ppt_x"/>
                                          </p:val>
                                        </p:tav>
                                      </p:tavLst>
                                    </p:anim>
                                    <p:anim calcmode="lin" valueType="num">
                                      <p:cBhvr additive="base">
                                        <p:cTn id="3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nodeType="clickEffect">
                                  <p:stCondLst>
                                    <p:cond delay="0"/>
                                  </p:stCondLst>
                                  <p:childTnLst>
                                    <p:animEffect transition="out" filter="blinds(horizontal)">
                                      <p:cBhvr>
                                        <p:cTn id="41" dur="500"/>
                                        <p:tgtEl>
                                          <p:spTgt spid="20"/>
                                        </p:tgtEl>
                                      </p:cBhvr>
                                    </p:animEffect>
                                    <p:set>
                                      <p:cBhvr>
                                        <p:cTn id="42" dur="1" fill="hold">
                                          <p:stCondLst>
                                            <p:cond delay="499"/>
                                          </p:stCondLst>
                                        </p:cTn>
                                        <p:tgtEl>
                                          <p:spTgt spid="2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90732AE-00AF-4F9A-A964-AF5944F7A69C}"/>
              </a:ext>
            </a:extLst>
          </p:cNvPr>
          <p:cNvPicPr>
            <a:picLocks noChangeAspect="1"/>
          </p:cNvPicPr>
          <p:nvPr/>
        </p:nvPicPr>
        <p:blipFill rotWithShape="1">
          <a:blip r:embed="rId3"/>
          <a:srcRect l="49250" t="16517" r="40417" b="67812"/>
          <a:stretch/>
        </p:blipFill>
        <p:spPr>
          <a:xfrm>
            <a:off x="10932160" y="26173"/>
            <a:ext cx="1259840" cy="1074695"/>
          </a:xfrm>
          <a:prstGeom prst="rect">
            <a:avLst/>
          </a:prstGeom>
        </p:spPr>
      </p:pic>
      <p:grpSp>
        <p:nvGrpSpPr>
          <p:cNvPr id="4" name="Group 3">
            <a:extLst>
              <a:ext uri="{FF2B5EF4-FFF2-40B4-BE49-F238E27FC236}">
                <a16:creationId xmlns:a16="http://schemas.microsoft.com/office/drawing/2014/main" xmlns="" id="{3B32562E-D637-4077-825C-FC300D803859}"/>
              </a:ext>
            </a:extLst>
          </p:cNvPr>
          <p:cNvGrpSpPr/>
          <p:nvPr/>
        </p:nvGrpSpPr>
        <p:grpSpPr>
          <a:xfrm>
            <a:off x="889901" y="116936"/>
            <a:ext cx="6468159" cy="872949"/>
            <a:chOff x="1133366" y="2220084"/>
            <a:chExt cx="5681780" cy="914400"/>
          </a:xfrm>
        </p:grpSpPr>
        <p:sp>
          <p:nvSpPr>
            <p:cNvPr id="5" name="Arrow: Pentagon 4">
              <a:extLst>
                <a:ext uri="{FF2B5EF4-FFF2-40B4-BE49-F238E27FC236}">
                  <a16:creationId xmlns:a16="http://schemas.microsoft.com/office/drawing/2014/main" xmlns="" id="{E9FAB270-3718-4F2E-A510-B6412314D1CF}"/>
                </a:ext>
              </a:extLst>
            </p:cNvPr>
            <p:cNvSpPr/>
            <p:nvPr/>
          </p:nvSpPr>
          <p:spPr>
            <a:xfrm>
              <a:off x="1133366" y="2220084"/>
              <a:ext cx="5681780" cy="914400"/>
            </a:xfrm>
            <a:prstGeom prst="homePlate">
              <a:avLst/>
            </a:prstGeom>
            <a:solidFill>
              <a:srgbClr val="FFDB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xmlns="" id="{0BB70079-EE1F-4E14-A848-42012D74A34C}"/>
                </a:ext>
              </a:extLst>
            </p:cNvPr>
            <p:cNvSpPr txBox="1"/>
            <p:nvPr/>
          </p:nvSpPr>
          <p:spPr>
            <a:xfrm>
              <a:off x="1307656" y="2384346"/>
              <a:ext cx="5176902"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xmlns="" id="{BE57EA53-CF90-4805-B880-AB2D82DE747F}"/>
              </a:ext>
            </a:extLst>
          </p:cNvPr>
          <p:cNvSpPr txBox="1"/>
          <p:nvPr/>
        </p:nvSpPr>
        <p:spPr>
          <a:xfrm>
            <a:off x="1559595" y="249059"/>
            <a:ext cx="6564832" cy="584775"/>
          </a:xfrm>
          <a:prstGeom prst="rect">
            <a:avLst/>
          </a:prstGeom>
          <a:noFill/>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Đặc điểm dân cư, xã hội</a:t>
            </a:r>
          </a:p>
        </p:txBody>
      </p:sp>
      <p:grpSp>
        <p:nvGrpSpPr>
          <p:cNvPr id="8" name="Group 7">
            <a:extLst>
              <a:ext uri="{FF2B5EF4-FFF2-40B4-BE49-F238E27FC236}">
                <a16:creationId xmlns:a16="http://schemas.microsoft.com/office/drawing/2014/main" xmlns="" id="{14DFA482-8D1E-4E37-BBF6-5E2C8539D99B}"/>
              </a:ext>
            </a:extLst>
          </p:cNvPr>
          <p:cNvGrpSpPr/>
          <p:nvPr/>
        </p:nvGrpSpPr>
        <p:grpSpPr>
          <a:xfrm>
            <a:off x="127672" y="116936"/>
            <a:ext cx="1301952" cy="872949"/>
            <a:chOff x="344605" y="154323"/>
            <a:chExt cx="1301952" cy="872949"/>
          </a:xfrm>
        </p:grpSpPr>
        <p:sp>
          <p:nvSpPr>
            <p:cNvPr id="9" name="Arrow: Pentagon 8">
              <a:extLst>
                <a:ext uri="{FF2B5EF4-FFF2-40B4-BE49-F238E27FC236}">
                  <a16:creationId xmlns:a16="http://schemas.microsoft.com/office/drawing/2014/main" xmlns="" id="{168853E0-3AF7-469B-A441-016CC8E80D64}"/>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10" name="Isosceles Triangle 9">
              <a:extLst>
                <a:ext uri="{FF2B5EF4-FFF2-40B4-BE49-F238E27FC236}">
                  <a16:creationId xmlns:a16="http://schemas.microsoft.com/office/drawing/2014/main" xmlns="" id="{14CA4F13-3CF5-485A-945C-5FB2457DA5D9}"/>
                </a:ext>
              </a:extLst>
            </p:cNvPr>
            <p:cNvSpPr/>
            <p:nvPr/>
          </p:nvSpPr>
          <p:spPr>
            <a:xfrm rot="5400000">
              <a:off x="1335337"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xmlns="" id="{4CD5293A-FDBC-4DD0-8AF3-836BBC9F9457}"/>
              </a:ext>
            </a:extLst>
          </p:cNvPr>
          <p:cNvSpPr/>
          <p:nvPr/>
        </p:nvSpPr>
        <p:spPr>
          <a:xfrm>
            <a:off x="127672" y="1085816"/>
            <a:ext cx="6493469" cy="584775"/>
          </a:xfrm>
          <a:prstGeom prst="rect">
            <a:avLst/>
          </a:prstGeom>
          <a:ln>
            <a:solidFill>
              <a:srgbClr val="00B050"/>
            </a:solidFill>
            <a:prstDash val="dash"/>
          </a:ln>
        </p:spPr>
        <p:txBody>
          <a:bodyPr wrap="square">
            <a:spAutoFit/>
          </a:bodyPr>
          <a:lstStyle/>
          <a:p>
            <a:r>
              <a:rPr lang="en-US" sz="3200" b="1" i="1">
                <a:latin typeface="Times New Roman" panose="02020603050405020304" pitchFamily="18" charset="0"/>
                <a:cs typeface="Times New Roman" panose="02020603050405020304" pitchFamily="18" charset="0"/>
              </a:rPr>
              <a:t>a. Vấn đề nhập cư và chủng tộc.</a:t>
            </a:r>
            <a:endParaRPr lang="en-US" sz="3200">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xmlns="" id="{534C147B-B556-D8A6-C34D-2128A1C5B8BE}"/>
              </a:ext>
            </a:extLst>
          </p:cNvPr>
          <p:cNvPicPr>
            <a:picLocks noChangeAspect="1"/>
          </p:cNvPicPr>
          <p:nvPr/>
        </p:nvPicPr>
        <p:blipFill>
          <a:blip r:embed="rId4"/>
          <a:stretch>
            <a:fillRect/>
          </a:stretch>
        </p:blipFill>
        <p:spPr>
          <a:xfrm>
            <a:off x="7793160" y="965957"/>
            <a:ext cx="4356895" cy="5756596"/>
          </a:xfrm>
          <a:prstGeom prst="rect">
            <a:avLst/>
          </a:prstGeom>
        </p:spPr>
      </p:pic>
      <p:sp>
        <p:nvSpPr>
          <p:cNvPr id="27" name="Speech Bubble: Rectangle with Corners Rounded 26">
            <a:extLst>
              <a:ext uri="{FF2B5EF4-FFF2-40B4-BE49-F238E27FC236}">
                <a16:creationId xmlns:a16="http://schemas.microsoft.com/office/drawing/2014/main" xmlns="" id="{48073459-78E4-A254-E933-FE02D3740950}"/>
              </a:ext>
            </a:extLst>
          </p:cNvPr>
          <p:cNvSpPr/>
          <p:nvPr/>
        </p:nvSpPr>
        <p:spPr>
          <a:xfrm>
            <a:off x="2885816" y="2386348"/>
            <a:ext cx="3626068" cy="2596714"/>
          </a:xfrm>
          <a:prstGeom prst="wedgeRoundRectCallout">
            <a:avLst>
              <a:gd name="adj1" fmla="val 86889"/>
              <a:gd name="adj2" fmla="val -44243"/>
              <a:gd name="adj3" fmla="val 166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xmlns="" id="{1157B8EA-1FF9-297E-DC12-1CAFEBC892ED}"/>
              </a:ext>
            </a:extLst>
          </p:cNvPr>
          <p:cNvSpPr txBox="1"/>
          <p:nvPr/>
        </p:nvSpPr>
        <p:spPr>
          <a:xfrm>
            <a:off x="3242145" y="2386348"/>
            <a:ext cx="3418849" cy="2288399"/>
          </a:xfrm>
          <a:prstGeom prst="rect">
            <a:avLst/>
          </a:prstGeom>
          <a:noFill/>
        </p:spPr>
        <p:txBody>
          <a:bodyPr wrap="square" rtlCol="0">
            <a:spAutoFit/>
          </a:bodyPr>
          <a:lstStyle/>
          <a:p>
            <a:r>
              <a:rPr lang="vi-VN" sz="3200">
                <a:solidFill>
                  <a:srgbClr val="0528BB"/>
                </a:solidFill>
                <a:effectLst/>
                <a:latin typeface="Times New Roman" panose="02020603050405020304" pitchFamily="18" charset="0"/>
                <a:ea typeface="Times New Roman" panose="02020603050405020304" pitchFamily="18" charset="0"/>
              </a:rPr>
              <a:t>Các luồng nhập cư </a:t>
            </a:r>
            <a:r>
              <a:rPr lang="en-US" sz="3200">
                <a:solidFill>
                  <a:srgbClr val="0528BB"/>
                </a:solidFill>
                <a:effectLst/>
                <a:latin typeface="Times New Roman" panose="02020603050405020304" pitchFamily="18" charset="0"/>
                <a:ea typeface="Times New Roman" panose="02020603050405020304" pitchFamily="18" charset="0"/>
              </a:rPr>
              <a:t>đem lại những thuận lợi và khó khăn gì cho Bắc </a:t>
            </a:r>
            <a:r>
              <a:rPr lang="vi-VN" sz="3200">
                <a:solidFill>
                  <a:srgbClr val="0528BB"/>
                </a:solidFill>
                <a:effectLst/>
                <a:latin typeface="Times New Roman" panose="02020603050405020304" pitchFamily="18" charset="0"/>
                <a:ea typeface="Times New Roman" panose="02020603050405020304" pitchFamily="18" charset="0"/>
              </a:rPr>
              <a:t>Mỹ </a:t>
            </a:r>
            <a:r>
              <a:rPr lang="en-US" sz="3200">
                <a:solidFill>
                  <a:srgbClr val="0528BB"/>
                </a:solidFill>
                <a:effectLst/>
                <a:latin typeface="Times New Roman" panose="02020603050405020304" pitchFamily="18" charset="0"/>
                <a:ea typeface="Times New Roman" panose="02020603050405020304" pitchFamily="18" charset="0"/>
              </a:rPr>
              <a:t>?</a:t>
            </a:r>
            <a:endParaRPr lang="en-US" sz="3200">
              <a:solidFill>
                <a:srgbClr val="0528BB"/>
              </a:solidFill>
            </a:endParaRPr>
          </a:p>
        </p:txBody>
      </p:sp>
      <p:sp>
        <p:nvSpPr>
          <p:cNvPr id="23" name="Rectangle 22">
            <a:extLst>
              <a:ext uri="{FF2B5EF4-FFF2-40B4-BE49-F238E27FC236}">
                <a16:creationId xmlns:a16="http://schemas.microsoft.com/office/drawing/2014/main" xmlns="" id="{ADFAB016-E5AF-429C-B464-93D93F7D4AA9}"/>
              </a:ext>
            </a:extLst>
          </p:cNvPr>
          <p:cNvSpPr/>
          <p:nvPr/>
        </p:nvSpPr>
        <p:spPr>
          <a:xfrm>
            <a:off x="166052" y="1766522"/>
            <a:ext cx="7533520" cy="2115451"/>
          </a:xfrm>
          <a:prstGeom prst="rect">
            <a:avLst/>
          </a:prstGeom>
        </p:spPr>
        <p:txBody>
          <a:bodyPr wrap="square">
            <a:spAutoFit/>
          </a:bodyPr>
          <a:lstStyle/>
          <a:p>
            <a:pPr marL="457200" lvl="0" indent="-457200">
              <a:lnSpc>
                <a:spcPct val="120000"/>
              </a:lnSpc>
              <a:buFontTx/>
              <a:buChar char="-"/>
            </a:pPr>
            <a:r>
              <a:rPr lang="en-US" sz="2800">
                <a:latin typeface="Times New Roman" panose="02020603050405020304" pitchFamily="18" charset="0"/>
                <a:cs typeface="Times New Roman" panose="02020603050405020304" pitchFamily="18" charset="0"/>
              </a:rPr>
              <a:t>Lịch sử nhập cư đã tạo nên thành phần chủng tộc đa dạng ở Bắc Mỹ. Trong quá trình chung sống, các chủng tộc hòa huyết khiến thành phần dân cư thêm phức tạp.</a:t>
            </a:r>
          </a:p>
        </p:txBody>
      </p:sp>
    </p:spTree>
    <p:extLst>
      <p:ext uri="{BB962C8B-B14F-4D97-AF65-F5344CB8AC3E}">
        <p14:creationId xmlns:p14="http://schemas.microsoft.com/office/powerpoint/2010/main" val="61100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 calcmode="lin" valueType="num">
                                      <p:cBhvr additive="base">
                                        <p:cTn id="16" dur="500" fill="hold"/>
                                        <p:tgtEl>
                                          <p:spTgt spid="27"/>
                                        </p:tgtEl>
                                        <p:attrNameLst>
                                          <p:attrName>ppt_x</p:attrName>
                                        </p:attrNameLst>
                                      </p:cBhvr>
                                      <p:tavLst>
                                        <p:tav tm="0">
                                          <p:val>
                                            <p:strVal val="#ppt_x"/>
                                          </p:val>
                                        </p:tav>
                                        <p:tav tm="100000">
                                          <p:val>
                                            <p:strVal val="#ppt_x"/>
                                          </p:val>
                                        </p:tav>
                                      </p:tavLst>
                                    </p:anim>
                                    <p:anim calcmode="lin" valueType="num">
                                      <p:cBhvr additive="base">
                                        <p:cTn id="1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1" nodeType="clickEffect">
                                  <p:stCondLst>
                                    <p:cond delay="0"/>
                                  </p:stCondLst>
                                  <p:childTnLst>
                                    <p:animEffect transition="out" filter="blinds(horizontal)">
                                      <p:cBhvr>
                                        <p:cTn id="21" dur="500"/>
                                        <p:tgtEl>
                                          <p:spTgt spid="28"/>
                                        </p:tgtEl>
                                      </p:cBhvr>
                                    </p:animEffect>
                                    <p:set>
                                      <p:cBhvr>
                                        <p:cTn id="22" dur="1" fill="hold">
                                          <p:stCondLst>
                                            <p:cond delay="499"/>
                                          </p:stCondLst>
                                        </p:cTn>
                                        <p:tgtEl>
                                          <p:spTgt spid="28"/>
                                        </p:tgtEl>
                                        <p:attrNameLst>
                                          <p:attrName>style.visibility</p:attrName>
                                        </p:attrNameLst>
                                      </p:cBhvr>
                                      <p:to>
                                        <p:strVal val="hidden"/>
                                      </p:to>
                                    </p:set>
                                  </p:childTnLst>
                                </p:cTn>
                              </p:par>
                              <p:par>
                                <p:cTn id="23" presetID="3" presetClass="exit" presetSubtype="10" fill="hold" grpId="1" nodeType="withEffect">
                                  <p:stCondLst>
                                    <p:cond delay="0"/>
                                  </p:stCondLst>
                                  <p:childTnLst>
                                    <p:animEffect transition="out" filter="blinds(horizontal)">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500" fill="hold"/>
                                        <p:tgtEl>
                                          <p:spTgt spid="23"/>
                                        </p:tgtEl>
                                        <p:attrNameLst>
                                          <p:attrName>ppt_x</p:attrName>
                                        </p:attrNameLst>
                                      </p:cBhvr>
                                      <p:tavLst>
                                        <p:tav tm="0">
                                          <p:val>
                                            <p:strVal val="#ppt_x"/>
                                          </p:val>
                                        </p:tav>
                                        <p:tav tm="100000">
                                          <p:val>
                                            <p:strVal val="#ppt_x"/>
                                          </p:val>
                                        </p:tav>
                                      </p:tavLst>
                                    </p:anim>
                                    <p:anim calcmode="lin" valueType="num">
                                      <p:cBhvr additive="base">
                                        <p:cTn id="3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8" grpId="0"/>
      <p:bldP spid="28" grpId="1"/>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90732AE-00AF-4F9A-A964-AF5944F7A69C}"/>
              </a:ext>
            </a:extLst>
          </p:cNvPr>
          <p:cNvPicPr>
            <a:picLocks noChangeAspect="1"/>
          </p:cNvPicPr>
          <p:nvPr/>
        </p:nvPicPr>
        <p:blipFill rotWithShape="1">
          <a:blip r:embed="rId3"/>
          <a:srcRect l="49250" t="16517" r="40417" b="67812"/>
          <a:stretch/>
        </p:blipFill>
        <p:spPr>
          <a:xfrm>
            <a:off x="10932160" y="26173"/>
            <a:ext cx="1259840" cy="1074695"/>
          </a:xfrm>
          <a:prstGeom prst="rect">
            <a:avLst/>
          </a:prstGeom>
        </p:spPr>
      </p:pic>
      <p:grpSp>
        <p:nvGrpSpPr>
          <p:cNvPr id="4" name="Group 3">
            <a:extLst>
              <a:ext uri="{FF2B5EF4-FFF2-40B4-BE49-F238E27FC236}">
                <a16:creationId xmlns:a16="http://schemas.microsoft.com/office/drawing/2014/main" xmlns="" id="{3B32562E-D637-4077-825C-FC300D803859}"/>
              </a:ext>
            </a:extLst>
          </p:cNvPr>
          <p:cNvGrpSpPr/>
          <p:nvPr/>
        </p:nvGrpSpPr>
        <p:grpSpPr>
          <a:xfrm>
            <a:off x="889901" y="116936"/>
            <a:ext cx="6468159" cy="872949"/>
            <a:chOff x="1133366" y="2220084"/>
            <a:chExt cx="5681780" cy="914400"/>
          </a:xfrm>
        </p:grpSpPr>
        <p:sp>
          <p:nvSpPr>
            <p:cNvPr id="5" name="Arrow: Pentagon 4">
              <a:extLst>
                <a:ext uri="{FF2B5EF4-FFF2-40B4-BE49-F238E27FC236}">
                  <a16:creationId xmlns:a16="http://schemas.microsoft.com/office/drawing/2014/main" xmlns="" id="{E9FAB270-3718-4F2E-A510-B6412314D1CF}"/>
                </a:ext>
              </a:extLst>
            </p:cNvPr>
            <p:cNvSpPr/>
            <p:nvPr/>
          </p:nvSpPr>
          <p:spPr>
            <a:xfrm>
              <a:off x="1133366" y="2220084"/>
              <a:ext cx="5681780" cy="914400"/>
            </a:xfrm>
            <a:prstGeom prst="homePlate">
              <a:avLst/>
            </a:prstGeom>
            <a:solidFill>
              <a:srgbClr val="FFDB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xmlns="" id="{0BB70079-EE1F-4E14-A848-42012D74A34C}"/>
                </a:ext>
              </a:extLst>
            </p:cNvPr>
            <p:cNvSpPr txBox="1"/>
            <p:nvPr/>
          </p:nvSpPr>
          <p:spPr>
            <a:xfrm>
              <a:off x="1307656" y="2384346"/>
              <a:ext cx="5176902"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xmlns="" id="{BE57EA53-CF90-4805-B880-AB2D82DE747F}"/>
              </a:ext>
            </a:extLst>
          </p:cNvPr>
          <p:cNvSpPr txBox="1"/>
          <p:nvPr/>
        </p:nvSpPr>
        <p:spPr>
          <a:xfrm>
            <a:off x="1559595" y="249059"/>
            <a:ext cx="6564832" cy="584775"/>
          </a:xfrm>
          <a:prstGeom prst="rect">
            <a:avLst/>
          </a:prstGeom>
          <a:noFill/>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Đặc điểm dân cư, xã hội</a:t>
            </a:r>
          </a:p>
        </p:txBody>
      </p:sp>
      <p:grpSp>
        <p:nvGrpSpPr>
          <p:cNvPr id="8" name="Group 7">
            <a:extLst>
              <a:ext uri="{FF2B5EF4-FFF2-40B4-BE49-F238E27FC236}">
                <a16:creationId xmlns:a16="http://schemas.microsoft.com/office/drawing/2014/main" xmlns="" id="{14DFA482-8D1E-4E37-BBF6-5E2C8539D99B}"/>
              </a:ext>
            </a:extLst>
          </p:cNvPr>
          <p:cNvGrpSpPr/>
          <p:nvPr/>
        </p:nvGrpSpPr>
        <p:grpSpPr>
          <a:xfrm>
            <a:off x="127672" y="116936"/>
            <a:ext cx="1301952" cy="872949"/>
            <a:chOff x="344605" y="154323"/>
            <a:chExt cx="1301952" cy="872949"/>
          </a:xfrm>
        </p:grpSpPr>
        <p:sp>
          <p:nvSpPr>
            <p:cNvPr id="9" name="Arrow: Pentagon 8">
              <a:extLst>
                <a:ext uri="{FF2B5EF4-FFF2-40B4-BE49-F238E27FC236}">
                  <a16:creationId xmlns:a16="http://schemas.microsoft.com/office/drawing/2014/main" xmlns="" id="{168853E0-3AF7-469B-A441-016CC8E80D64}"/>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10" name="Isosceles Triangle 9">
              <a:extLst>
                <a:ext uri="{FF2B5EF4-FFF2-40B4-BE49-F238E27FC236}">
                  <a16:creationId xmlns:a16="http://schemas.microsoft.com/office/drawing/2014/main" xmlns="" id="{14CA4F13-3CF5-485A-945C-5FB2457DA5D9}"/>
                </a:ext>
              </a:extLst>
            </p:cNvPr>
            <p:cNvSpPr/>
            <p:nvPr/>
          </p:nvSpPr>
          <p:spPr>
            <a:xfrm rot="5400000">
              <a:off x="1335337"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xmlns="" id="{4CD5293A-FDBC-4DD0-8AF3-836BBC9F9457}"/>
              </a:ext>
            </a:extLst>
          </p:cNvPr>
          <p:cNvSpPr/>
          <p:nvPr/>
        </p:nvSpPr>
        <p:spPr>
          <a:xfrm>
            <a:off x="127672" y="1085816"/>
            <a:ext cx="6493469" cy="584775"/>
          </a:xfrm>
          <a:prstGeom prst="rect">
            <a:avLst/>
          </a:prstGeom>
          <a:ln>
            <a:solidFill>
              <a:srgbClr val="00B050"/>
            </a:solidFill>
            <a:prstDash val="dash"/>
          </a:ln>
        </p:spPr>
        <p:txBody>
          <a:bodyPr wrap="square">
            <a:spAutoFit/>
          </a:bodyPr>
          <a:lstStyle/>
          <a:p>
            <a:r>
              <a:rPr lang="en-US" sz="3200" b="1" i="1">
                <a:latin typeface="Times New Roman" panose="02020603050405020304" pitchFamily="18" charset="0"/>
                <a:cs typeface="Times New Roman" panose="02020603050405020304" pitchFamily="18" charset="0"/>
              </a:rPr>
              <a:t>b. Vấn đề đô thị hóa.</a:t>
            </a:r>
            <a:endParaRPr lang="en-US" sz="3200">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ADFAB016-E5AF-429C-B464-93D93F7D4AA9}"/>
              </a:ext>
            </a:extLst>
          </p:cNvPr>
          <p:cNvSpPr/>
          <p:nvPr/>
        </p:nvSpPr>
        <p:spPr>
          <a:xfrm>
            <a:off x="4485347" y="1571260"/>
            <a:ext cx="3559525" cy="631711"/>
          </a:xfrm>
          <a:prstGeom prst="rect">
            <a:avLst/>
          </a:prstGeom>
        </p:spPr>
        <p:txBody>
          <a:bodyPr wrap="square">
            <a:spAutoFit/>
          </a:bodyPr>
          <a:lstStyle/>
          <a:p>
            <a:pPr lvl="0">
              <a:lnSpc>
                <a:spcPct val="120000"/>
              </a:lnSpc>
            </a:pPr>
            <a:r>
              <a:rPr lang="en-US" sz="3200" b="1">
                <a:solidFill>
                  <a:srgbClr val="FF0000"/>
                </a:solidFill>
                <a:highlight>
                  <a:srgbClr val="FFFF00"/>
                </a:highlight>
                <a:latin typeface="Times New Roman" panose="02020603050405020304" pitchFamily="18" charset="0"/>
                <a:cs typeface="Times New Roman" panose="02020603050405020304" pitchFamily="18" charset="0"/>
              </a:rPr>
              <a:t>PHIẾU HỌC TẬP </a:t>
            </a:r>
          </a:p>
        </p:txBody>
      </p:sp>
      <p:graphicFrame>
        <p:nvGraphicFramePr>
          <p:cNvPr id="2" name="Table 1">
            <a:extLst>
              <a:ext uri="{FF2B5EF4-FFF2-40B4-BE49-F238E27FC236}">
                <a16:creationId xmlns:a16="http://schemas.microsoft.com/office/drawing/2014/main" xmlns="" id="{99C66C36-44C8-A67B-87E3-18ACB5F60725}"/>
              </a:ext>
            </a:extLst>
          </p:cNvPr>
          <p:cNvGraphicFramePr>
            <a:graphicFrameLocks noGrp="1"/>
          </p:cNvGraphicFramePr>
          <p:nvPr>
            <p:extLst>
              <p:ext uri="{D42A27DB-BD31-4B8C-83A1-F6EECF244321}">
                <p14:modId xmlns:p14="http://schemas.microsoft.com/office/powerpoint/2010/main" val="4165178490"/>
              </p:ext>
            </p:extLst>
          </p:nvPr>
        </p:nvGraphicFramePr>
        <p:xfrm>
          <a:off x="220031" y="2251966"/>
          <a:ext cx="11787237" cy="4406165"/>
        </p:xfrm>
        <a:graphic>
          <a:graphicData uri="http://schemas.openxmlformats.org/drawingml/2006/table">
            <a:tbl>
              <a:tblPr firstRow="1" firstCol="1" bandRow="1">
                <a:tableStyleId>{5C22544A-7EE6-4342-B048-85BDC9FD1C3A}</a:tableStyleId>
              </a:tblPr>
              <a:tblGrid>
                <a:gridCol w="9219529">
                  <a:extLst>
                    <a:ext uri="{9D8B030D-6E8A-4147-A177-3AD203B41FA5}">
                      <a16:colId xmlns:a16="http://schemas.microsoft.com/office/drawing/2014/main" xmlns="" val="2533820613"/>
                    </a:ext>
                  </a:extLst>
                </a:gridCol>
                <a:gridCol w="2567708">
                  <a:extLst>
                    <a:ext uri="{9D8B030D-6E8A-4147-A177-3AD203B41FA5}">
                      <a16:colId xmlns:a16="http://schemas.microsoft.com/office/drawing/2014/main" xmlns="" val="3653732631"/>
                    </a:ext>
                  </a:extLst>
                </a:gridCol>
              </a:tblGrid>
              <a:tr h="426535">
                <a:tc gridSpan="2">
                  <a:txBody>
                    <a:bodyPr/>
                    <a:lstStyle/>
                    <a:p>
                      <a:pPr marL="0" marR="0" algn="ctr">
                        <a:lnSpc>
                          <a:spcPct val="115000"/>
                        </a:lnSpc>
                        <a:spcBef>
                          <a:spcPts val="0"/>
                        </a:spcBef>
                        <a:spcAft>
                          <a:spcPts val="0"/>
                        </a:spcAft>
                      </a:pPr>
                      <a:r>
                        <a:rPr lang="vi-VN" sz="3200">
                          <a:solidFill>
                            <a:srgbClr val="FF0000"/>
                          </a:solidFill>
                          <a:effectLst/>
                          <a:latin typeface="Times New Roman" panose="02020603050405020304" pitchFamily="18" charset="0"/>
                          <a:cs typeface="Times New Roman" panose="02020603050405020304" pitchFamily="18" charset="0"/>
                        </a:rPr>
                        <a:t>Đô thị hóa Bắc Mỹ</a:t>
                      </a:r>
                      <a:endPar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lang="en-US"/>
                    </a:p>
                  </a:txBody>
                  <a:tcPr/>
                </a:tc>
                <a:extLst>
                  <a:ext uri="{0D108BD9-81ED-4DB2-BD59-A6C34878D82A}">
                    <a16:rowId xmlns:a16="http://schemas.microsoft.com/office/drawing/2014/main" xmlns="" val="1868397241"/>
                  </a:ext>
                </a:extLst>
              </a:tr>
              <a:tr h="628284">
                <a:tc>
                  <a:txBody>
                    <a:bodyPr/>
                    <a:lstStyle/>
                    <a:p>
                      <a:pPr marL="514350" marR="0" indent="-514350" algn="just">
                        <a:lnSpc>
                          <a:spcPct val="115000"/>
                        </a:lnSpc>
                        <a:spcBef>
                          <a:spcPts val="0"/>
                        </a:spcBef>
                        <a:spcAft>
                          <a:spcPts val="0"/>
                        </a:spcAft>
                        <a:buAutoNum type="arabicPeriod"/>
                      </a:pPr>
                      <a:r>
                        <a:rPr lang="vi-VN" sz="2800">
                          <a:solidFill>
                            <a:schemeClr val="tx1"/>
                          </a:solidFill>
                          <a:effectLst/>
                          <a:latin typeface="Times New Roman" panose="02020603050405020304" pitchFamily="18" charset="0"/>
                          <a:cs typeface="Times New Roman" panose="02020603050405020304" pitchFamily="18" charset="0"/>
                        </a:rPr>
                        <a:t>Tỉ lệ dân thành thị của Bắc Mỹ năm 2020? Nhận xét?</a:t>
                      </a:r>
                      <a:endParaRPr lang="en-US" sz="2800">
                        <a:solidFill>
                          <a:schemeClr val="tx1"/>
                        </a:solidFill>
                        <a:effectLst/>
                        <a:latin typeface="Times New Roman" panose="02020603050405020304" pitchFamily="18" charset="0"/>
                        <a:cs typeface="Times New Roman" panose="02020603050405020304" pitchFamily="18" charset="0"/>
                      </a:endParaRPr>
                    </a:p>
                    <a:p>
                      <a:pPr marL="0" marR="0" indent="0" algn="just">
                        <a:lnSpc>
                          <a:spcPct val="115000"/>
                        </a:lnSpc>
                        <a:spcBef>
                          <a:spcPts val="0"/>
                        </a:spcBef>
                        <a:spcAft>
                          <a:spcPts val="0"/>
                        </a:spcAft>
                        <a:buNone/>
                      </a:pP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just">
                        <a:lnSpc>
                          <a:spcPct val="115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1510728284"/>
                  </a:ext>
                </a:extLst>
              </a:tr>
              <a:tr h="594051">
                <a:tc>
                  <a:txBody>
                    <a:bodyPr/>
                    <a:lstStyle/>
                    <a:p>
                      <a:pPr marL="0" marR="0" algn="just">
                        <a:lnSpc>
                          <a:spcPct val="115000"/>
                        </a:lnSpc>
                        <a:spcBef>
                          <a:spcPts val="0"/>
                        </a:spcBef>
                        <a:spcAft>
                          <a:spcPts val="0"/>
                        </a:spcAft>
                      </a:pPr>
                      <a:r>
                        <a:rPr lang="vi-VN" sz="2800">
                          <a:solidFill>
                            <a:schemeClr val="tx1"/>
                          </a:solidFill>
                          <a:effectLst/>
                          <a:latin typeface="Times New Roman" panose="02020603050405020304" pitchFamily="18" charset="0"/>
                          <a:cs typeface="Times New Roman" panose="02020603050405020304" pitchFamily="18" charset="0"/>
                        </a:rPr>
                        <a:t>2. Nguyên nhân của thực trạng đó?</a:t>
                      </a:r>
                      <a:endParaRPr lang="en-US" sz="2800">
                        <a:solidFill>
                          <a:schemeClr val="tx1"/>
                        </a:solidFill>
                        <a:effectLst/>
                        <a:latin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just">
                        <a:lnSpc>
                          <a:spcPct val="115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3734562320"/>
                  </a:ext>
                </a:extLst>
              </a:tr>
              <a:tr h="594051">
                <a:tc>
                  <a:txBody>
                    <a:bodyPr/>
                    <a:lstStyle/>
                    <a:p>
                      <a:pPr marL="0" marR="0" algn="just">
                        <a:lnSpc>
                          <a:spcPct val="115000"/>
                        </a:lnSpc>
                        <a:spcBef>
                          <a:spcPts val="0"/>
                        </a:spcBef>
                        <a:spcAft>
                          <a:spcPts val="0"/>
                        </a:spcAft>
                      </a:pPr>
                      <a:r>
                        <a:rPr lang="vi-VN" sz="2800">
                          <a:solidFill>
                            <a:schemeClr val="tx1"/>
                          </a:solidFill>
                          <a:effectLst/>
                          <a:latin typeface="Times New Roman" panose="02020603050405020304" pitchFamily="18" charset="0"/>
                          <a:cs typeface="Times New Roman" panose="02020603050405020304" pitchFamily="18" charset="0"/>
                        </a:rPr>
                        <a:t>3. Một số đô thị lớn ở Bắc Mỹ?</a:t>
                      </a:r>
                      <a:endParaRPr lang="en-US" sz="2800">
                        <a:solidFill>
                          <a:schemeClr val="tx1"/>
                        </a:solidFill>
                        <a:effectLst/>
                        <a:latin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just">
                        <a:lnSpc>
                          <a:spcPct val="115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2826147594"/>
                  </a:ext>
                </a:extLst>
              </a:tr>
              <a:tr h="900965">
                <a:tc>
                  <a:txBody>
                    <a:bodyPr/>
                    <a:lstStyle/>
                    <a:p>
                      <a:pPr marL="0" marR="0" algn="just">
                        <a:lnSpc>
                          <a:spcPct val="115000"/>
                        </a:lnSpc>
                        <a:spcBef>
                          <a:spcPts val="0"/>
                        </a:spcBef>
                        <a:spcAft>
                          <a:spcPts val="0"/>
                        </a:spcAft>
                      </a:pPr>
                      <a:r>
                        <a:rPr lang="vi-VN" sz="2800">
                          <a:solidFill>
                            <a:schemeClr val="tx1"/>
                          </a:solidFill>
                          <a:effectLst/>
                          <a:latin typeface="Times New Roman" panose="02020603050405020304" pitchFamily="18" charset="0"/>
                          <a:cs typeface="Times New Roman" panose="02020603050405020304" pitchFamily="18" charset="0"/>
                        </a:rPr>
                        <a:t>4. Các đô thị lớn ở Bắc Mỹ thường phân bố ở đâu? Vì sao?</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just">
                        <a:lnSpc>
                          <a:spcPct val="115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1256136495"/>
                  </a:ext>
                </a:extLst>
              </a:tr>
            </a:tbl>
          </a:graphicData>
        </a:graphic>
      </p:graphicFrame>
    </p:spTree>
    <p:extLst>
      <p:ext uri="{BB962C8B-B14F-4D97-AF65-F5344CB8AC3E}">
        <p14:creationId xmlns:p14="http://schemas.microsoft.com/office/powerpoint/2010/main" val="56524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90732AE-00AF-4F9A-A964-AF5944F7A69C}"/>
              </a:ext>
            </a:extLst>
          </p:cNvPr>
          <p:cNvPicPr>
            <a:picLocks noChangeAspect="1"/>
          </p:cNvPicPr>
          <p:nvPr/>
        </p:nvPicPr>
        <p:blipFill rotWithShape="1">
          <a:blip r:embed="rId3"/>
          <a:srcRect l="49250" t="16517" r="40417" b="67812"/>
          <a:stretch/>
        </p:blipFill>
        <p:spPr>
          <a:xfrm>
            <a:off x="10932160" y="26173"/>
            <a:ext cx="1259840" cy="1074695"/>
          </a:xfrm>
          <a:prstGeom prst="rect">
            <a:avLst/>
          </a:prstGeom>
        </p:spPr>
      </p:pic>
      <p:grpSp>
        <p:nvGrpSpPr>
          <p:cNvPr id="4" name="Group 3">
            <a:extLst>
              <a:ext uri="{FF2B5EF4-FFF2-40B4-BE49-F238E27FC236}">
                <a16:creationId xmlns:a16="http://schemas.microsoft.com/office/drawing/2014/main" xmlns="" id="{3B32562E-D637-4077-825C-FC300D803859}"/>
              </a:ext>
            </a:extLst>
          </p:cNvPr>
          <p:cNvGrpSpPr/>
          <p:nvPr/>
        </p:nvGrpSpPr>
        <p:grpSpPr>
          <a:xfrm>
            <a:off x="889901" y="116936"/>
            <a:ext cx="6468159" cy="872949"/>
            <a:chOff x="1133366" y="2220084"/>
            <a:chExt cx="5681780" cy="914400"/>
          </a:xfrm>
        </p:grpSpPr>
        <p:sp>
          <p:nvSpPr>
            <p:cNvPr id="5" name="Arrow: Pentagon 4">
              <a:extLst>
                <a:ext uri="{FF2B5EF4-FFF2-40B4-BE49-F238E27FC236}">
                  <a16:creationId xmlns:a16="http://schemas.microsoft.com/office/drawing/2014/main" xmlns="" id="{E9FAB270-3718-4F2E-A510-B6412314D1CF}"/>
                </a:ext>
              </a:extLst>
            </p:cNvPr>
            <p:cNvSpPr/>
            <p:nvPr/>
          </p:nvSpPr>
          <p:spPr>
            <a:xfrm>
              <a:off x="1133366" y="2220084"/>
              <a:ext cx="5681780" cy="914400"/>
            </a:xfrm>
            <a:prstGeom prst="homePlate">
              <a:avLst/>
            </a:prstGeom>
            <a:solidFill>
              <a:srgbClr val="FFDB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xmlns="" id="{0BB70079-EE1F-4E14-A848-42012D74A34C}"/>
                </a:ext>
              </a:extLst>
            </p:cNvPr>
            <p:cNvSpPr txBox="1"/>
            <p:nvPr/>
          </p:nvSpPr>
          <p:spPr>
            <a:xfrm>
              <a:off x="1307656" y="2384346"/>
              <a:ext cx="5176902"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xmlns="" id="{BE57EA53-CF90-4805-B880-AB2D82DE747F}"/>
              </a:ext>
            </a:extLst>
          </p:cNvPr>
          <p:cNvSpPr txBox="1"/>
          <p:nvPr/>
        </p:nvSpPr>
        <p:spPr>
          <a:xfrm>
            <a:off x="1559595" y="249059"/>
            <a:ext cx="6564832" cy="523220"/>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Đặc điểm dân cư, xã hội</a:t>
            </a:r>
          </a:p>
        </p:txBody>
      </p:sp>
      <p:grpSp>
        <p:nvGrpSpPr>
          <p:cNvPr id="8" name="Group 7">
            <a:extLst>
              <a:ext uri="{FF2B5EF4-FFF2-40B4-BE49-F238E27FC236}">
                <a16:creationId xmlns:a16="http://schemas.microsoft.com/office/drawing/2014/main" xmlns="" id="{14DFA482-8D1E-4E37-BBF6-5E2C8539D99B}"/>
              </a:ext>
            </a:extLst>
          </p:cNvPr>
          <p:cNvGrpSpPr/>
          <p:nvPr/>
        </p:nvGrpSpPr>
        <p:grpSpPr>
          <a:xfrm>
            <a:off x="127672" y="116936"/>
            <a:ext cx="1301952" cy="872949"/>
            <a:chOff x="344605" y="154323"/>
            <a:chExt cx="1301952" cy="872949"/>
          </a:xfrm>
        </p:grpSpPr>
        <p:sp>
          <p:nvSpPr>
            <p:cNvPr id="9" name="Arrow: Pentagon 8">
              <a:extLst>
                <a:ext uri="{FF2B5EF4-FFF2-40B4-BE49-F238E27FC236}">
                  <a16:creationId xmlns:a16="http://schemas.microsoft.com/office/drawing/2014/main" xmlns="" id="{168853E0-3AF7-469B-A441-016CC8E80D64}"/>
                </a:ext>
              </a:extLst>
            </p:cNvPr>
            <p:cNvSpPr/>
            <p:nvPr/>
          </p:nvSpPr>
          <p:spPr>
            <a:xfrm>
              <a:off x="344605" y="154323"/>
              <a:ext cx="1301952" cy="872949"/>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10" name="Isosceles Triangle 9">
              <a:extLst>
                <a:ext uri="{FF2B5EF4-FFF2-40B4-BE49-F238E27FC236}">
                  <a16:creationId xmlns:a16="http://schemas.microsoft.com/office/drawing/2014/main" xmlns="" id="{14CA4F13-3CF5-485A-945C-5FB2457DA5D9}"/>
                </a:ext>
              </a:extLst>
            </p:cNvPr>
            <p:cNvSpPr/>
            <p:nvPr/>
          </p:nvSpPr>
          <p:spPr>
            <a:xfrm rot="5400000">
              <a:off x="1335337" y="461696"/>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xmlns="" id="{4CD5293A-FDBC-4DD0-8AF3-836BBC9F9457}"/>
              </a:ext>
            </a:extLst>
          </p:cNvPr>
          <p:cNvSpPr/>
          <p:nvPr/>
        </p:nvSpPr>
        <p:spPr>
          <a:xfrm>
            <a:off x="127672" y="1002692"/>
            <a:ext cx="6493469" cy="523220"/>
          </a:xfrm>
          <a:prstGeom prst="rect">
            <a:avLst/>
          </a:prstGeom>
          <a:ln>
            <a:solidFill>
              <a:srgbClr val="00B050"/>
            </a:solidFill>
            <a:prstDash val="dash"/>
          </a:ln>
        </p:spPr>
        <p:txBody>
          <a:bodyPr wrap="square">
            <a:spAutoFit/>
          </a:bodyPr>
          <a:lstStyle/>
          <a:p>
            <a:r>
              <a:rPr lang="en-US" sz="2800" b="1" i="1">
                <a:latin typeface="Times New Roman" panose="02020603050405020304" pitchFamily="18" charset="0"/>
                <a:cs typeface="Times New Roman" panose="02020603050405020304" pitchFamily="18" charset="0"/>
              </a:rPr>
              <a:t>b. Vấn đề đô thị hóa.</a:t>
            </a:r>
            <a:endParaRPr lang="en-US" sz="2800">
              <a:latin typeface="Times New Roman" panose="02020603050405020304" pitchFamily="18" charset="0"/>
              <a:cs typeface="Times New Roman" panose="02020603050405020304" pitchFamily="18" charset="0"/>
            </a:endParaRPr>
          </a:p>
        </p:txBody>
      </p:sp>
      <p:graphicFrame>
        <p:nvGraphicFramePr>
          <p:cNvPr id="11" name="Table 10">
            <a:extLst>
              <a:ext uri="{FF2B5EF4-FFF2-40B4-BE49-F238E27FC236}">
                <a16:creationId xmlns:a16="http://schemas.microsoft.com/office/drawing/2014/main" xmlns="" id="{E9D50C15-3A02-ED4B-0F76-062109EF56E9}"/>
              </a:ext>
            </a:extLst>
          </p:cNvPr>
          <p:cNvGraphicFramePr>
            <a:graphicFrameLocks noGrp="1"/>
          </p:cNvGraphicFramePr>
          <p:nvPr>
            <p:extLst>
              <p:ext uri="{D42A27DB-BD31-4B8C-83A1-F6EECF244321}">
                <p14:modId xmlns:p14="http://schemas.microsoft.com/office/powerpoint/2010/main" val="2427984601"/>
              </p:ext>
            </p:extLst>
          </p:nvPr>
        </p:nvGraphicFramePr>
        <p:xfrm>
          <a:off x="127672" y="1501775"/>
          <a:ext cx="11971963" cy="5416510"/>
        </p:xfrm>
        <a:graphic>
          <a:graphicData uri="http://schemas.openxmlformats.org/drawingml/2006/table">
            <a:tbl>
              <a:tblPr firstRow="1" firstCol="1" bandRow="1">
                <a:tableStyleId>{5C22544A-7EE6-4342-B048-85BDC9FD1C3A}</a:tableStyleId>
              </a:tblPr>
              <a:tblGrid>
                <a:gridCol w="4296546">
                  <a:extLst>
                    <a:ext uri="{9D8B030D-6E8A-4147-A177-3AD203B41FA5}">
                      <a16:colId xmlns:a16="http://schemas.microsoft.com/office/drawing/2014/main" xmlns="" val="1318731915"/>
                    </a:ext>
                  </a:extLst>
                </a:gridCol>
                <a:gridCol w="7675417">
                  <a:extLst>
                    <a:ext uri="{9D8B030D-6E8A-4147-A177-3AD203B41FA5}">
                      <a16:colId xmlns:a16="http://schemas.microsoft.com/office/drawing/2014/main" xmlns="" val="565279237"/>
                    </a:ext>
                  </a:extLst>
                </a:gridCol>
              </a:tblGrid>
              <a:tr h="263795">
                <a:tc gridSpan="2">
                  <a:txBody>
                    <a:bodyPr/>
                    <a:lstStyle/>
                    <a:p>
                      <a:pPr marL="0" marR="0" algn="ctr">
                        <a:lnSpc>
                          <a:spcPct val="115000"/>
                        </a:lnSpc>
                        <a:spcBef>
                          <a:spcPts val="0"/>
                        </a:spcBef>
                        <a:spcAft>
                          <a:spcPts val="0"/>
                        </a:spcAft>
                      </a:pPr>
                      <a:r>
                        <a:rPr lang="vi-VN" sz="2400">
                          <a:solidFill>
                            <a:schemeClr val="tx1"/>
                          </a:solidFill>
                          <a:effectLst/>
                          <a:latin typeface="Times New Roman" panose="02020603050405020304" pitchFamily="18" charset="0"/>
                          <a:cs typeface="Times New Roman" panose="02020603050405020304" pitchFamily="18" charset="0"/>
                        </a:rPr>
                        <a:t>Đô thị hóa Bắc Mỹ</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390" marR="503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hMerge="1">
                  <a:txBody>
                    <a:bodyPr/>
                    <a:lstStyle/>
                    <a:p>
                      <a:endParaRPr lang="en-US"/>
                    </a:p>
                  </a:txBody>
                  <a:tcPr/>
                </a:tc>
                <a:extLst>
                  <a:ext uri="{0D108BD9-81ED-4DB2-BD59-A6C34878D82A}">
                    <a16:rowId xmlns:a16="http://schemas.microsoft.com/office/drawing/2014/main" xmlns="" val="814074429"/>
                  </a:ext>
                </a:extLst>
              </a:tr>
              <a:tr h="747222">
                <a:tc>
                  <a:txBody>
                    <a:bodyPr/>
                    <a:lstStyle/>
                    <a:p>
                      <a:pPr marL="0" marR="0" algn="just">
                        <a:lnSpc>
                          <a:spcPct val="115000"/>
                        </a:lnSpc>
                        <a:spcBef>
                          <a:spcPts val="0"/>
                        </a:spcBef>
                        <a:spcAft>
                          <a:spcPts val="0"/>
                        </a:spcAft>
                      </a:pPr>
                      <a:r>
                        <a:rPr lang="vi-VN" sz="2400" b="0">
                          <a:solidFill>
                            <a:schemeClr val="tx1"/>
                          </a:solidFill>
                          <a:effectLst/>
                          <a:latin typeface="Times New Roman" panose="02020603050405020304" pitchFamily="18" charset="0"/>
                          <a:cs typeface="Times New Roman" panose="02020603050405020304" pitchFamily="18" charset="0"/>
                        </a:rPr>
                        <a:t>1. Tỉ lệ dân thành thị của Bắc Mỹ năm 2020? Nhận xét?</a:t>
                      </a:r>
                      <a:endParaRPr lang="en-US" sz="2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390" marR="503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just">
                        <a:lnSpc>
                          <a:spcPct val="115000"/>
                        </a:lnSpc>
                        <a:spcBef>
                          <a:spcPts val="0"/>
                        </a:spcBef>
                        <a:spcAft>
                          <a:spcPts val="0"/>
                        </a:spcAft>
                      </a:pPr>
                      <a:r>
                        <a:rPr lang="en-US" sz="2400">
                          <a:solidFill>
                            <a:schemeClr val="tx1"/>
                          </a:solidFill>
                          <a:effectLst/>
                          <a:latin typeface="Times New Roman" panose="02020603050405020304" pitchFamily="18" charset="0"/>
                          <a:cs typeface="Times New Roman" panose="02020603050405020304" pitchFamily="18" charset="0"/>
                        </a:rPr>
                        <a:t> </a:t>
                      </a:r>
                      <a:r>
                        <a:rPr lang="vi-VN" sz="2400">
                          <a:solidFill>
                            <a:schemeClr val="tx1"/>
                          </a:solidFill>
                          <a:effectLst/>
                          <a:latin typeface="Times New Roman" panose="02020603050405020304" pitchFamily="18" charset="0"/>
                          <a:cs typeface="Times New Roman" panose="02020603050405020304" pitchFamily="18" charset="0"/>
                        </a:rPr>
                        <a:t>82,6% -&gt; Tốc độ đô thị hóa cao.</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390" marR="503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2653260584"/>
                  </a:ext>
                </a:extLst>
              </a:tr>
              <a:tr h="541676">
                <a:tc>
                  <a:txBody>
                    <a:bodyPr/>
                    <a:lstStyle/>
                    <a:p>
                      <a:pPr marL="0" marR="0" algn="just">
                        <a:lnSpc>
                          <a:spcPct val="115000"/>
                        </a:lnSpc>
                        <a:spcBef>
                          <a:spcPts val="0"/>
                        </a:spcBef>
                        <a:spcAft>
                          <a:spcPts val="0"/>
                        </a:spcAft>
                      </a:pPr>
                      <a:r>
                        <a:rPr lang="vi-VN" sz="2400" b="0">
                          <a:solidFill>
                            <a:schemeClr val="tx1"/>
                          </a:solidFill>
                          <a:effectLst/>
                          <a:latin typeface="Times New Roman" panose="02020603050405020304" pitchFamily="18" charset="0"/>
                          <a:cs typeface="Times New Roman" panose="02020603050405020304" pitchFamily="18" charset="0"/>
                        </a:rPr>
                        <a:t>2. Nguyên nhân của thực trạng đó?</a:t>
                      </a:r>
                      <a:endParaRPr lang="en-US" sz="2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390" marR="503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just">
                        <a:lnSpc>
                          <a:spcPct val="115000"/>
                        </a:lnSpc>
                        <a:spcBef>
                          <a:spcPts val="0"/>
                        </a:spcBef>
                        <a:spcAft>
                          <a:spcPts val="0"/>
                        </a:spcAft>
                      </a:pPr>
                      <a:r>
                        <a:rPr lang="vi-VN" sz="2400">
                          <a:solidFill>
                            <a:schemeClr val="tx1"/>
                          </a:solidFill>
                          <a:effectLst/>
                          <a:latin typeface="Times New Roman" panose="02020603050405020304" pitchFamily="18" charset="0"/>
                          <a:cs typeface="Times New Roman" panose="02020603050405020304" pitchFamily="18" charset="0"/>
                        </a:rPr>
                        <a:t>Do sự phát triển mạnh mẽ của công nghiệp</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390" marR="503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3416724636"/>
                  </a:ext>
                </a:extLst>
              </a:tr>
              <a:tr h="557408">
                <a:tc>
                  <a:txBody>
                    <a:bodyPr/>
                    <a:lstStyle/>
                    <a:p>
                      <a:pPr marL="0" marR="0" algn="just">
                        <a:lnSpc>
                          <a:spcPct val="115000"/>
                        </a:lnSpc>
                        <a:spcBef>
                          <a:spcPts val="0"/>
                        </a:spcBef>
                        <a:spcAft>
                          <a:spcPts val="0"/>
                        </a:spcAft>
                      </a:pPr>
                      <a:r>
                        <a:rPr lang="vi-VN" sz="2400" b="0">
                          <a:solidFill>
                            <a:schemeClr val="tx1"/>
                          </a:solidFill>
                          <a:effectLst/>
                          <a:latin typeface="Times New Roman" panose="02020603050405020304" pitchFamily="18" charset="0"/>
                          <a:cs typeface="Times New Roman" panose="02020603050405020304" pitchFamily="18" charset="0"/>
                        </a:rPr>
                        <a:t>3. Một số đô thị lớn ở Bắc Mỹ?</a:t>
                      </a:r>
                      <a:endParaRPr lang="en-US" sz="2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390" marR="503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just">
                        <a:lnSpc>
                          <a:spcPct val="115000"/>
                        </a:lnSpc>
                        <a:spcBef>
                          <a:spcPts val="0"/>
                        </a:spcBef>
                        <a:spcAft>
                          <a:spcPts val="0"/>
                        </a:spcAft>
                      </a:pPr>
                      <a:r>
                        <a:rPr lang="vi-VN" sz="2400">
                          <a:solidFill>
                            <a:schemeClr val="tx1"/>
                          </a:solidFill>
                          <a:effectLst/>
                          <a:latin typeface="Times New Roman" panose="02020603050405020304" pitchFamily="18" charset="0"/>
                          <a:cs typeface="Times New Roman" panose="02020603050405020304" pitchFamily="18" charset="0"/>
                        </a:rPr>
                        <a:t>Niu- Ooc, Lôt-an-gio-let, Si-ca-go, Môn-tre-an.</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390" marR="503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3051268115"/>
                  </a:ext>
                </a:extLst>
              </a:tr>
              <a:tr h="2755982">
                <a:tc>
                  <a:txBody>
                    <a:bodyPr/>
                    <a:lstStyle/>
                    <a:p>
                      <a:pPr marL="0" marR="0" algn="just">
                        <a:lnSpc>
                          <a:spcPct val="115000"/>
                        </a:lnSpc>
                        <a:spcBef>
                          <a:spcPts val="0"/>
                        </a:spcBef>
                        <a:spcAft>
                          <a:spcPts val="0"/>
                        </a:spcAft>
                      </a:pPr>
                      <a:r>
                        <a:rPr lang="vi-VN" sz="2400" b="0">
                          <a:solidFill>
                            <a:schemeClr val="tx1"/>
                          </a:solidFill>
                          <a:effectLst/>
                          <a:latin typeface="Times New Roman" panose="02020603050405020304" pitchFamily="18" charset="0"/>
                          <a:cs typeface="Times New Roman" panose="02020603050405020304" pitchFamily="18" charset="0"/>
                        </a:rPr>
                        <a:t>4. Các đô thị lớn ở Bắc Mỹ thường phân bố ở đâu? Vì sao?</a:t>
                      </a:r>
                      <a:endParaRPr lang="en-US" sz="2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390" marR="503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just">
                        <a:lnSpc>
                          <a:spcPct val="115000"/>
                        </a:lnSpc>
                        <a:spcBef>
                          <a:spcPts val="0"/>
                        </a:spcBef>
                        <a:spcAft>
                          <a:spcPts val="0"/>
                        </a:spcAft>
                      </a:pPr>
                      <a:r>
                        <a:rPr lang="vi-VN" sz="2400">
                          <a:solidFill>
                            <a:schemeClr val="tx1"/>
                          </a:solidFill>
                          <a:effectLst/>
                          <a:latin typeface="Times New Roman" panose="02020603050405020304" pitchFamily="18" charset="0"/>
                          <a:cs typeface="Times New Roman" panose="02020603050405020304" pitchFamily="18" charset="0"/>
                        </a:rPr>
                        <a:t>- Phân bố ở vùng ven biển, phía nam hệ thống ngũ hồ và ven Đại tây dương</a:t>
                      </a:r>
                      <a:r>
                        <a:rPr lang="en-US" sz="2400">
                          <a:solidFill>
                            <a:schemeClr val="tx1"/>
                          </a:solidFill>
                          <a:effectLst/>
                          <a:latin typeface="Times New Roman" panose="02020603050405020304" pitchFamily="18" charset="0"/>
                          <a:cs typeface="Times New Roman" panose="02020603050405020304" pitchFamily="18" charset="0"/>
                        </a:rPr>
                        <a:t>, </a:t>
                      </a:r>
                      <a:r>
                        <a:rPr lang="vi-VN" sz="2400">
                          <a:solidFill>
                            <a:schemeClr val="tx1"/>
                          </a:solidFill>
                          <a:effectLst/>
                          <a:latin typeface="Times New Roman" panose="02020603050405020304" pitchFamily="18" charset="0"/>
                          <a:cs typeface="Times New Roman" panose="02020603050405020304" pitchFamily="18" charset="0"/>
                        </a:rPr>
                        <a:t>n</a:t>
                      </a:r>
                      <a:r>
                        <a:rPr lang="en-US" sz="2400">
                          <a:solidFill>
                            <a:schemeClr val="tx1"/>
                          </a:solidFill>
                          <a:effectLst/>
                          <a:latin typeface="Times New Roman" panose="02020603050405020304" pitchFamily="18" charset="0"/>
                          <a:cs typeface="Times New Roman" panose="02020603050405020304" pitchFamily="18" charset="0"/>
                        </a:rPr>
                        <a:t>ố</a:t>
                      </a:r>
                      <a:r>
                        <a:rPr lang="vi-VN" sz="2400">
                          <a:solidFill>
                            <a:schemeClr val="tx1"/>
                          </a:solidFill>
                          <a:effectLst/>
                          <a:latin typeface="Times New Roman" panose="02020603050405020304" pitchFamily="18" charset="0"/>
                          <a:cs typeface="Times New Roman" panose="02020603050405020304" pitchFamily="18" charset="0"/>
                        </a:rPr>
                        <a:t>i tiếp nhau tạo thành hai dải siêu đô thị từ Niu Oóc đến</a:t>
                      </a:r>
                      <a:r>
                        <a:rPr lang="en-US" sz="2400">
                          <a:solidFill>
                            <a:schemeClr val="tx1"/>
                          </a:solidFill>
                          <a:effectLst/>
                          <a:latin typeface="Times New Roman" panose="02020603050405020304" pitchFamily="18" charset="0"/>
                          <a:cs typeface="Times New Roman" panose="02020603050405020304" pitchFamily="18" charset="0"/>
                        </a:rPr>
                        <a:t> Oa-sinh-tơn và từ Môn tré-an đến Si-ca-gô.</a:t>
                      </a:r>
                    </a:p>
                    <a:p>
                      <a:pPr marL="0" marR="0" algn="just">
                        <a:lnSpc>
                          <a:spcPct val="115000"/>
                        </a:lnSpc>
                        <a:spcBef>
                          <a:spcPts val="0"/>
                        </a:spcBef>
                        <a:spcAft>
                          <a:spcPts val="0"/>
                        </a:spcAft>
                      </a:pPr>
                      <a:r>
                        <a:rPr lang="en-US" sz="2400">
                          <a:solidFill>
                            <a:schemeClr val="tx1"/>
                          </a:solidFill>
                          <a:effectLst/>
                          <a:latin typeface="Times New Roman" panose="02020603050405020304" pitchFamily="18" charset="0"/>
                          <a:cs typeface="Times New Roman" panose="02020603050405020304" pitchFamily="18" charset="0"/>
                        </a:rPr>
                        <a:t>- </a:t>
                      </a:r>
                      <a:r>
                        <a:rPr lang="vi-VN" sz="2400" u="none" strike="noStrike">
                          <a:solidFill>
                            <a:schemeClr val="tx1"/>
                          </a:solidFill>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Vào sâu trong nội địa, các đô thị nhỏ hơn và</a:t>
                      </a:r>
                      <a:r>
                        <a:rPr lang="vi-VN" sz="2400" u="none">
                          <a:solidFill>
                            <a:schemeClr val="tx1"/>
                          </a:solidFill>
                          <a:effectLst/>
                          <a:latin typeface="Times New Roman" panose="02020603050405020304" pitchFamily="18" charset="0"/>
                          <a:cs typeface="Times New Roman" panose="02020603050405020304" pitchFamily="18" charset="0"/>
                        </a:rPr>
                        <a:t> </a:t>
                      </a:r>
                      <a:r>
                        <a:rPr lang="vi-VN" sz="2400">
                          <a:solidFill>
                            <a:schemeClr val="tx1"/>
                          </a:solidFill>
                          <a:effectLst/>
                          <a:latin typeface="Times New Roman" panose="02020603050405020304" pitchFamily="18" charset="0"/>
                          <a:cs typeface="Times New Roman" panose="02020603050405020304" pitchFamily="18" charset="0"/>
                        </a:rPr>
                        <a:t>thưa thớt</a:t>
                      </a:r>
                      <a:r>
                        <a:rPr lang="en-US" sz="2400">
                          <a:solidFill>
                            <a:schemeClr val="tx1"/>
                          </a:solidFill>
                          <a:effectLst/>
                          <a:latin typeface="Times New Roman" panose="02020603050405020304" pitchFamily="18" charset="0"/>
                          <a:cs typeface="Times New Roman" panose="02020603050405020304" pitchFamily="18" charset="0"/>
                        </a:rPr>
                        <a:t> hơn.</a:t>
                      </a:r>
                    </a:p>
                    <a:p>
                      <a:pPr marL="0" marR="0" algn="just">
                        <a:lnSpc>
                          <a:spcPct val="115000"/>
                        </a:lnSpc>
                        <a:spcBef>
                          <a:spcPts val="0"/>
                        </a:spcBef>
                        <a:spcAft>
                          <a:spcPts val="0"/>
                        </a:spcAft>
                      </a:pPr>
                      <a:r>
                        <a:rPr lang="vi-VN" sz="2400">
                          <a:solidFill>
                            <a:schemeClr val="tx1"/>
                          </a:solidFill>
                          <a:effectLst/>
                          <a:latin typeface="Times New Roman" panose="02020603050405020304" pitchFamily="18" charset="0"/>
                          <a:cs typeface="Times New Roman" panose="02020603050405020304" pitchFamily="18" charset="0"/>
                        </a:rPr>
                        <a:t>- Các điều kiện tự nhiên thuận lợi: Địa hình, khí hậu, …</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390" marR="503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3155860891"/>
                  </a:ext>
                </a:extLst>
              </a:tr>
            </a:tbl>
          </a:graphicData>
        </a:graphic>
      </p:graphicFrame>
    </p:spTree>
    <p:extLst>
      <p:ext uri="{BB962C8B-B14F-4D97-AF65-F5344CB8AC3E}">
        <p14:creationId xmlns:p14="http://schemas.microsoft.com/office/powerpoint/2010/main" val="1977044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C21CD49-C912-446F-9D04-0E04CCD20E5D}"/>
              </a:ext>
            </a:extLst>
          </p:cNvPr>
          <p:cNvPicPr>
            <a:picLocks noChangeAspect="1"/>
          </p:cNvPicPr>
          <p:nvPr/>
        </p:nvPicPr>
        <p:blipFill rotWithShape="1">
          <a:blip r:embed="rId3"/>
          <a:srcRect l="49250" t="16517" r="40417" b="67812"/>
          <a:stretch/>
        </p:blipFill>
        <p:spPr>
          <a:xfrm>
            <a:off x="10932160" y="26173"/>
            <a:ext cx="1259840" cy="1074695"/>
          </a:xfrm>
          <a:prstGeom prst="rect">
            <a:avLst/>
          </a:prstGeom>
        </p:spPr>
      </p:pic>
      <p:grpSp>
        <p:nvGrpSpPr>
          <p:cNvPr id="4" name="Group 3">
            <a:extLst>
              <a:ext uri="{FF2B5EF4-FFF2-40B4-BE49-F238E27FC236}">
                <a16:creationId xmlns:a16="http://schemas.microsoft.com/office/drawing/2014/main" xmlns="" id="{8E9DB2A6-8042-4122-A94E-49841324FD21}"/>
              </a:ext>
            </a:extLst>
          </p:cNvPr>
          <p:cNvGrpSpPr/>
          <p:nvPr/>
        </p:nvGrpSpPr>
        <p:grpSpPr>
          <a:xfrm>
            <a:off x="175923" y="93462"/>
            <a:ext cx="9023495" cy="872949"/>
            <a:chOff x="1133366" y="2220084"/>
            <a:chExt cx="5681780" cy="914400"/>
          </a:xfrm>
          <a:solidFill>
            <a:schemeClr val="accent6">
              <a:lumMod val="40000"/>
              <a:lumOff val="60000"/>
            </a:schemeClr>
          </a:solidFill>
        </p:grpSpPr>
        <p:sp>
          <p:nvSpPr>
            <p:cNvPr id="5" name="Arrow: Pentagon 4">
              <a:extLst>
                <a:ext uri="{FF2B5EF4-FFF2-40B4-BE49-F238E27FC236}">
                  <a16:creationId xmlns:a16="http://schemas.microsoft.com/office/drawing/2014/main" xmlns="" id="{4278D2B4-AB50-4DF4-AAB8-EBB873A44F8B}"/>
                </a:ext>
              </a:extLst>
            </p:cNvPr>
            <p:cNvSpPr/>
            <p:nvPr/>
          </p:nvSpPr>
          <p:spPr>
            <a:xfrm>
              <a:off x="1133366" y="2220084"/>
              <a:ext cx="56817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a:extLst>
                <a:ext uri="{FF2B5EF4-FFF2-40B4-BE49-F238E27FC236}">
                  <a16:creationId xmlns:a16="http://schemas.microsoft.com/office/drawing/2014/main" xmlns="" id="{C9874792-70CB-4082-AC09-35E58254343F}"/>
                </a:ext>
              </a:extLst>
            </p:cNvPr>
            <p:cNvSpPr txBox="1"/>
            <p:nvPr/>
          </p:nvSpPr>
          <p:spPr>
            <a:xfrm>
              <a:off x="1307656" y="2384346"/>
              <a:ext cx="5176902"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7" name="TextBox 6">
            <a:extLst>
              <a:ext uri="{FF2B5EF4-FFF2-40B4-BE49-F238E27FC236}">
                <a16:creationId xmlns:a16="http://schemas.microsoft.com/office/drawing/2014/main" xmlns="" id="{0BAC1BD9-0ABF-4C26-9299-2D1EC8680588}"/>
              </a:ext>
            </a:extLst>
          </p:cNvPr>
          <p:cNvSpPr txBox="1"/>
          <p:nvPr/>
        </p:nvSpPr>
        <p:spPr>
          <a:xfrm>
            <a:off x="614207" y="233538"/>
            <a:ext cx="7625067" cy="584775"/>
          </a:xfrm>
          <a:prstGeom prst="rect">
            <a:avLst/>
          </a:prstGeom>
          <a:noFill/>
        </p:spPr>
        <p:txBody>
          <a:bodyPr wrap="square" rtlCol="0">
            <a:spAutoFit/>
          </a:bodyPr>
          <a:lstStyle/>
          <a:p>
            <a:pPr algn="ctr"/>
            <a:r>
              <a:rPr lang="en-US" sz="3200" b="1">
                <a:solidFill>
                  <a:srgbClr val="FF0000"/>
                </a:solidFill>
                <a:latin typeface="Times New Roman" panose="02020603050405020304" pitchFamily="18" charset="0"/>
                <a:cs typeface="Times New Roman" panose="02020603050405020304" pitchFamily="18" charset="0"/>
              </a:rPr>
              <a:t>Các trung tâm kinh tế quan trọng</a:t>
            </a:r>
          </a:p>
        </p:txBody>
      </p:sp>
      <p:sp>
        <p:nvSpPr>
          <p:cNvPr id="8" name="Arrow: Pentagon 7">
            <a:extLst>
              <a:ext uri="{FF2B5EF4-FFF2-40B4-BE49-F238E27FC236}">
                <a16:creationId xmlns:a16="http://schemas.microsoft.com/office/drawing/2014/main" xmlns="" id="{5FCBE109-D01C-46FB-8FE5-8BC2CE7CF11C}"/>
              </a:ext>
            </a:extLst>
          </p:cNvPr>
          <p:cNvSpPr/>
          <p:nvPr/>
        </p:nvSpPr>
        <p:spPr>
          <a:xfrm>
            <a:off x="66102" y="93463"/>
            <a:ext cx="1301952" cy="881042"/>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9" name="Isosceles Triangle 8">
            <a:extLst>
              <a:ext uri="{FF2B5EF4-FFF2-40B4-BE49-F238E27FC236}">
                <a16:creationId xmlns:a16="http://schemas.microsoft.com/office/drawing/2014/main" xmlns="" id="{E50A0639-B3BC-4FCB-A7DB-AA73AE852CDD}"/>
              </a:ext>
            </a:extLst>
          </p:cNvPr>
          <p:cNvSpPr/>
          <p:nvPr/>
        </p:nvSpPr>
        <p:spPr>
          <a:xfrm rot="5400000">
            <a:off x="1056834" y="408928"/>
            <a:ext cx="262394" cy="254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xmlns="" id="{82E2CD21-15FD-4861-BB2A-1F4B30D53918}"/>
              </a:ext>
            </a:extLst>
          </p:cNvPr>
          <p:cNvSpPr/>
          <p:nvPr/>
        </p:nvSpPr>
        <p:spPr>
          <a:xfrm>
            <a:off x="743341" y="1030514"/>
            <a:ext cx="5163128" cy="683865"/>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a. Các trung tâm kinh tế</a:t>
            </a:r>
          </a:p>
        </p:txBody>
      </p:sp>
      <p:pic>
        <p:nvPicPr>
          <p:cNvPr id="10" name="Picture 9" descr="book9">
            <a:extLst>
              <a:ext uri="{FF2B5EF4-FFF2-40B4-BE49-F238E27FC236}">
                <a16:creationId xmlns:a16="http://schemas.microsoft.com/office/drawing/2014/main" xmlns="" id="{38005779-8CAA-4B66-AC71-CA3CE2DA2706}"/>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985200"/>
            <a:ext cx="831618" cy="5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xmlns="" id="{FE1DE25A-236C-9541-52B6-B227F67F55B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96634" y="1082396"/>
            <a:ext cx="5540401" cy="5663670"/>
          </a:xfrm>
          <a:prstGeom prst="rect">
            <a:avLst/>
          </a:prstGeom>
          <a:noFill/>
        </p:spPr>
      </p:pic>
      <p:sp>
        <p:nvSpPr>
          <p:cNvPr id="16" name="Speech Bubble: Rectangle with Corners Rounded 15">
            <a:extLst>
              <a:ext uri="{FF2B5EF4-FFF2-40B4-BE49-F238E27FC236}">
                <a16:creationId xmlns:a16="http://schemas.microsoft.com/office/drawing/2014/main" xmlns="" id="{8C0107FC-9E51-1F5D-672A-B92633558A75}"/>
              </a:ext>
            </a:extLst>
          </p:cNvPr>
          <p:cNvSpPr/>
          <p:nvPr/>
        </p:nvSpPr>
        <p:spPr>
          <a:xfrm>
            <a:off x="1814402" y="2386348"/>
            <a:ext cx="3626068" cy="1569660"/>
          </a:xfrm>
          <a:prstGeom prst="wedgeRoundRectCallout">
            <a:avLst>
              <a:gd name="adj1" fmla="val 86889"/>
              <a:gd name="adj2" fmla="val -44243"/>
              <a:gd name="adj3" fmla="val 166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xmlns="" id="{AC4D2989-D3C6-ADC7-CBA3-6FCB1FC996FF}"/>
              </a:ext>
            </a:extLst>
          </p:cNvPr>
          <p:cNvSpPr txBox="1"/>
          <p:nvPr/>
        </p:nvSpPr>
        <p:spPr>
          <a:xfrm>
            <a:off x="2049103" y="2349486"/>
            <a:ext cx="3418849" cy="1569660"/>
          </a:xfrm>
          <a:prstGeom prst="rect">
            <a:avLst/>
          </a:prstGeom>
          <a:noFill/>
        </p:spPr>
        <p:txBody>
          <a:bodyPr wrap="square" rtlCol="0">
            <a:spAutoFit/>
          </a:bodyPr>
          <a:lstStyle/>
          <a:p>
            <a:r>
              <a:rPr lang="en-US" sz="3200">
                <a:solidFill>
                  <a:srgbClr val="0528BB"/>
                </a:solidFill>
                <a:effectLst/>
                <a:latin typeface="Times New Roman" panose="02020603050405020304" pitchFamily="18" charset="0"/>
                <a:ea typeface="Times New Roman" panose="02020603050405020304" pitchFamily="18" charset="0"/>
              </a:rPr>
              <a:t>Xác định trên bản đồ các trung tâm kinh tế quan trọng?</a:t>
            </a:r>
            <a:endParaRPr lang="en-US" sz="3200">
              <a:solidFill>
                <a:srgbClr val="0528BB"/>
              </a:solidFill>
            </a:endParaRPr>
          </a:p>
        </p:txBody>
      </p:sp>
      <p:sp>
        <p:nvSpPr>
          <p:cNvPr id="18" name="Speech Bubble: Rectangle with Corners Rounded 17">
            <a:extLst>
              <a:ext uri="{FF2B5EF4-FFF2-40B4-BE49-F238E27FC236}">
                <a16:creationId xmlns:a16="http://schemas.microsoft.com/office/drawing/2014/main" xmlns="" id="{A62FDEDA-18F2-1A23-CD9C-D2EC026F1603}"/>
              </a:ext>
            </a:extLst>
          </p:cNvPr>
          <p:cNvSpPr/>
          <p:nvPr/>
        </p:nvSpPr>
        <p:spPr>
          <a:xfrm>
            <a:off x="1264829" y="2723476"/>
            <a:ext cx="3626068" cy="1569660"/>
          </a:xfrm>
          <a:prstGeom prst="wedgeRoundRectCallout">
            <a:avLst>
              <a:gd name="adj1" fmla="val 86889"/>
              <a:gd name="adj2" fmla="val -44243"/>
              <a:gd name="adj3" fmla="val 166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xmlns="" id="{C510C0AD-6763-26A5-E48C-A2EA7C9DF4FE}"/>
              </a:ext>
            </a:extLst>
          </p:cNvPr>
          <p:cNvSpPr txBox="1"/>
          <p:nvPr/>
        </p:nvSpPr>
        <p:spPr>
          <a:xfrm>
            <a:off x="1621158" y="2723476"/>
            <a:ext cx="3418849" cy="1569660"/>
          </a:xfrm>
          <a:prstGeom prst="rect">
            <a:avLst/>
          </a:prstGeom>
          <a:noFill/>
        </p:spPr>
        <p:txBody>
          <a:bodyPr wrap="square" rtlCol="0">
            <a:spAutoFit/>
          </a:bodyPr>
          <a:lstStyle/>
          <a:p>
            <a:r>
              <a:rPr lang="en-US" sz="3200">
                <a:solidFill>
                  <a:srgbClr val="0528BB"/>
                </a:solidFill>
                <a:effectLst/>
                <a:latin typeface="Times New Roman" panose="02020603050405020304" pitchFamily="18" charset="0"/>
                <a:ea typeface="Times New Roman" panose="02020603050405020304" pitchFamily="18" charset="0"/>
              </a:rPr>
              <a:t>Nhận xét sự phân bố các trung tâm kinh tế ở Bắc Mỹ? </a:t>
            </a:r>
            <a:endParaRPr lang="en-US" sz="3200">
              <a:solidFill>
                <a:srgbClr val="0528BB"/>
              </a:solidFill>
            </a:endParaRPr>
          </a:p>
        </p:txBody>
      </p:sp>
      <p:sp>
        <p:nvSpPr>
          <p:cNvPr id="20" name="Speech Bubble: Rectangle with Corners Rounded 19">
            <a:extLst>
              <a:ext uri="{FF2B5EF4-FFF2-40B4-BE49-F238E27FC236}">
                <a16:creationId xmlns:a16="http://schemas.microsoft.com/office/drawing/2014/main" xmlns="" id="{2C49C901-82BC-3557-E590-E9A4CEBE0953}"/>
              </a:ext>
            </a:extLst>
          </p:cNvPr>
          <p:cNvSpPr/>
          <p:nvPr/>
        </p:nvSpPr>
        <p:spPr>
          <a:xfrm>
            <a:off x="1648138" y="3180673"/>
            <a:ext cx="3626068" cy="1569660"/>
          </a:xfrm>
          <a:prstGeom prst="wedgeRoundRectCallout">
            <a:avLst>
              <a:gd name="adj1" fmla="val 86889"/>
              <a:gd name="adj2" fmla="val -44243"/>
              <a:gd name="adj3" fmla="val 166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xmlns="" id="{30D927B6-3FC2-70AF-28E6-6CC94548C745}"/>
              </a:ext>
            </a:extLst>
          </p:cNvPr>
          <p:cNvSpPr txBox="1"/>
          <p:nvPr/>
        </p:nvSpPr>
        <p:spPr>
          <a:xfrm>
            <a:off x="1797249" y="3180673"/>
            <a:ext cx="3626068" cy="1569660"/>
          </a:xfrm>
          <a:prstGeom prst="rect">
            <a:avLst/>
          </a:prstGeom>
          <a:noFill/>
        </p:spPr>
        <p:txBody>
          <a:bodyPr wrap="square" rtlCol="0">
            <a:spAutoFit/>
          </a:bodyPr>
          <a:lstStyle/>
          <a:p>
            <a:r>
              <a:rPr lang="en-US" sz="3200">
                <a:solidFill>
                  <a:srgbClr val="0528BB"/>
                </a:solidFill>
                <a:effectLst/>
                <a:latin typeface="Times New Roman" panose="02020603050405020304" pitchFamily="18" charset="0"/>
                <a:ea typeface="Times New Roman" panose="02020603050405020304" pitchFamily="18" charset="0"/>
              </a:rPr>
              <a:t>Kể tên một số ngành kinh tế ở một số trung tâm?</a:t>
            </a:r>
            <a:endParaRPr lang="en-US" sz="3200">
              <a:solidFill>
                <a:srgbClr val="0528BB"/>
              </a:solidFill>
            </a:endParaRPr>
          </a:p>
        </p:txBody>
      </p:sp>
    </p:spTree>
    <p:extLst>
      <p:ext uri="{BB962C8B-B14F-4D97-AF65-F5344CB8AC3E}">
        <p14:creationId xmlns:p14="http://schemas.microsoft.com/office/powerpoint/2010/main" val="321286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ppt_x"/>
                                          </p:val>
                                        </p:tav>
                                        <p:tav tm="100000">
                                          <p:val>
                                            <p:strVal val="#ppt_x"/>
                                          </p:val>
                                        </p:tav>
                                      </p:tavLst>
                                    </p:anim>
                                    <p:anim calcmode="lin" valueType="num">
                                      <p:cBhvr additive="base">
                                        <p:cTn id="15" dur="500" fill="hold"/>
                                        <p:tgtEl>
                                          <p:spTgt spid="17"/>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xit" presetSubtype="10" fill="hold" grpId="1" nodeType="clickEffect">
                                  <p:stCondLst>
                                    <p:cond delay="0"/>
                                  </p:stCondLst>
                                  <p:childTnLst>
                                    <p:animEffect transition="out" filter="blinds(horizontal)">
                                      <p:cBhvr>
                                        <p:cTn id="23" dur="500"/>
                                        <p:tgtEl>
                                          <p:spTgt spid="17"/>
                                        </p:tgtEl>
                                      </p:cBhvr>
                                    </p:animEffect>
                                    <p:set>
                                      <p:cBhvr>
                                        <p:cTn id="24" dur="1" fill="hold">
                                          <p:stCondLst>
                                            <p:cond delay="499"/>
                                          </p:stCondLst>
                                        </p:cTn>
                                        <p:tgtEl>
                                          <p:spTgt spid="17"/>
                                        </p:tgtEl>
                                        <p:attrNameLst>
                                          <p:attrName>style.visibility</p:attrName>
                                        </p:attrNameLst>
                                      </p:cBhvr>
                                      <p:to>
                                        <p:strVal val="hidden"/>
                                      </p:to>
                                    </p:set>
                                  </p:childTnLst>
                                </p:cTn>
                              </p:par>
                              <p:par>
                                <p:cTn id="25" presetID="3" presetClass="exit" presetSubtype="10" fill="hold" grpId="1" nodeType="withEffect">
                                  <p:stCondLst>
                                    <p:cond delay="0"/>
                                  </p:stCondLst>
                                  <p:childTnLst>
                                    <p:animEffect transition="out" filter="blinds(horizontal)">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500" fill="hold"/>
                                        <p:tgtEl>
                                          <p:spTgt spid="19"/>
                                        </p:tgtEl>
                                        <p:attrNameLst>
                                          <p:attrName>ppt_x</p:attrName>
                                        </p:attrNameLst>
                                      </p:cBhvr>
                                      <p:tavLst>
                                        <p:tav tm="0">
                                          <p:val>
                                            <p:strVal val="#ppt_x"/>
                                          </p:val>
                                        </p:tav>
                                        <p:tav tm="100000">
                                          <p:val>
                                            <p:strVal val="#ppt_x"/>
                                          </p:val>
                                        </p:tav>
                                      </p:tavLst>
                                    </p:anim>
                                    <p:anim calcmode="lin" valueType="num">
                                      <p:cBhvr additive="base">
                                        <p:cTn id="33" dur="500" fill="hold"/>
                                        <p:tgtEl>
                                          <p:spTgt spid="19"/>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ppt_x"/>
                                          </p:val>
                                        </p:tav>
                                        <p:tav tm="100000">
                                          <p:val>
                                            <p:strVal val="#ppt_x"/>
                                          </p:val>
                                        </p:tav>
                                      </p:tavLst>
                                    </p:anim>
                                    <p:anim calcmode="lin" valueType="num">
                                      <p:cBhvr additive="base">
                                        <p:cTn id="3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grpId="1" nodeType="clickEffect">
                                  <p:stCondLst>
                                    <p:cond delay="0"/>
                                  </p:stCondLst>
                                  <p:childTnLst>
                                    <p:animEffect transition="out" filter="blinds(horizontal)">
                                      <p:cBhvr>
                                        <p:cTn id="41" dur="500"/>
                                        <p:tgtEl>
                                          <p:spTgt spid="19"/>
                                        </p:tgtEl>
                                      </p:cBhvr>
                                    </p:animEffect>
                                    <p:set>
                                      <p:cBhvr>
                                        <p:cTn id="42" dur="1" fill="hold">
                                          <p:stCondLst>
                                            <p:cond delay="499"/>
                                          </p:stCondLst>
                                        </p:cTn>
                                        <p:tgtEl>
                                          <p:spTgt spid="19"/>
                                        </p:tgtEl>
                                        <p:attrNameLst>
                                          <p:attrName>style.visibility</p:attrName>
                                        </p:attrNameLst>
                                      </p:cBhvr>
                                      <p:to>
                                        <p:strVal val="hidden"/>
                                      </p:to>
                                    </p:set>
                                  </p:childTnLst>
                                </p:cTn>
                              </p:par>
                              <p:par>
                                <p:cTn id="43" presetID="3" presetClass="exit" presetSubtype="10" fill="hold" grpId="1" nodeType="withEffect">
                                  <p:stCondLst>
                                    <p:cond delay="0"/>
                                  </p:stCondLst>
                                  <p:childTnLst>
                                    <p:animEffect transition="out" filter="blinds(horizontal)">
                                      <p:cBhvr>
                                        <p:cTn id="44" dur="500"/>
                                        <p:tgtEl>
                                          <p:spTgt spid="18"/>
                                        </p:tgtEl>
                                      </p:cBhvr>
                                    </p:animEffect>
                                    <p:set>
                                      <p:cBhvr>
                                        <p:cTn id="45" dur="1" fill="hold">
                                          <p:stCondLst>
                                            <p:cond delay="499"/>
                                          </p:stCondLst>
                                        </p:cTn>
                                        <p:tgtEl>
                                          <p:spTgt spid="18"/>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additive="base">
                                        <p:cTn id="50" dur="500" fill="hold"/>
                                        <p:tgtEl>
                                          <p:spTgt spid="21"/>
                                        </p:tgtEl>
                                        <p:attrNameLst>
                                          <p:attrName>ppt_x</p:attrName>
                                        </p:attrNameLst>
                                      </p:cBhvr>
                                      <p:tavLst>
                                        <p:tav tm="0">
                                          <p:val>
                                            <p:strVal val="#ppt_x"/>
                                          </p:val>
                                        </p:tav>
                                        <p:tav tm="100000">
                                          <p:val>
                                            <p:strVal val="#ppt_x"/>
                                          </p:val>
                                        </p:tav>
                                      </p:tavLst>
                                    </p:anim>
                                    <p:anim calcmode="lin" valueType="num">
                                      <p:cBhvr additive="base">
                                        <p:cTn id="51" dur="500" fill="hold"/>
                                        <p:tgtEl>
                                          <p:spTgt spid="21"/>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additive="base">
                                        <p:cTn id="54" dur="500" fill="hold"/>
                                        <p:tgtEl>
                                          <p:spTgt spid="20"/>
                                        </p:tgtEl>
                                        <p:attrNameLst>
                                          <p:attrName>ppt_x</p:attrName>
                                        </p:attrNameLst>
                                      </p:cBhvr>
                                      <p:tavLst>
                                        <p:tav tm="0">
                                          <p:val>
                                            <p:strVal val="#ppt_x"/>
                                          </p:val>
                                        </p:tav>
                                        <p:tav tm="100000">
                                          <p:val>
                                            <p:strVal val="#ppt_x"/>
                                          </p:val>
                                        </p:tav>
                                      </p:tavLst>
                                    </p:anim>
                                    <p:anim calcmode="lin" valueType="num">
                                      <p:cBhvr additive="base">
                                        <p:cTn id="5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3" presetClass="exit" presetSubtype="10" fill="hold" grpId="1" nodeType="clickEffect">
                                  <p:stCondLst>
                                    <p:cond delay="0"/>
                                  </p:stCondLst>
                                  <p:childTnLst>
                                    <p:animEffect transition="out" filter="blinds(horizontal)">
                                      <p:cBhvr>
                                        <p:cTn id="59" dur="500"/>
                                        <p:tgtEl>
                                          <p:spTgt spid="21"/>
                                        </p:tgtEl>
                                      </p:cBhvr>
                                    </p:animEffect>
                                    <p:set>
                                      <p:cBhvr>
                                        <p:cTn id="60" dur="1" fill="hold">
                                          <p:stCondLst>
                                            <p:cond delay="499"/>
                                          </p:stCondLst>
                                        </p:cTn>
                                        <p:tgtEl>
                                          <p:spTgt spid="21"/>
                                        </p:tgtEl>
                                        <p:attrNameLst>
                                          <p:attrName>style.visibility</p:attrName>
                                        </p:attrNameLst>
                                      </p:cBhvr>
                                      <p:to>
                                        <p:strVal val="hidden"/>
                                      </p:to>
                                    </p:set>
                                  </p:childTnLst>
                                </p:cTn>
                              </p:par>
                              <p:par>
                                <p:cTn id="61" presetID="3" presetClass="exit" presetSubtype="10" fill="hold" grpId="1" nodeType="withEffect">
                                  <p:stCondLst>
                                    <p:cond delay="0"/>
                                  </p:stCondLst>
                                  <p:childTnLst>
                                    <p:animEffect transition="out" filter="blinds(horizontal)">
                                      <p:cBhvr>
                                        <p:cTn id="62" dur="500"/>
                                        <p:tgtEl>
                                          <p:spTgt spid="20"/>
                                        </p:tgtEl>
                                      </p:cBhvr>
                                    </p:animEffect>
                                    <p:set>
                                      <p:cBhvr>
                                        <p:cTn id="63"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p:bldP spid="17" grpId="1"/>
      <p:bldP spid="18" grpId="0" animBg="1"/>
      <p:bldP spid="18" grpId="1" animBg="1"/>
      <p:bldP spid="19" grpId="0"/>
      <p:bldP spid="19" grpId="1"/>
      <p:bldP spid="20" grpId="0" animBg="1"/>
      <p:bldP spid="20" grpId="1" animBg="1"/>
      <p:bldP spid="21" grpId="0"/>
      <p:bldP spid="21" grpId="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03565030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680</TotalTime>
  <Words>1306</Words>
  <Application>Microsoft Office PowerPoint</Application>
  <PresentationFormat>Widescreen</PresentationFormat>
  <Paragraphs>217</Paragraphs>
  <Slides>25</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Arial</vt:lpstr>
      <vt:lpstr>Calibri</vt:lpstr>
      <vt:lpstr>Calibri Light</vt:lpstr>
      <vt:lpstr>Cambria</vt:lpstr>
      <vt:lpstr>等线</vt:lpstr>
      <vt:lpstr>Impact</vt:lpstr>
      <vt:lpstr>Kids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VnTeach.Com</dc:creator>
  <cp:keywords>VnTeach.Com</cp:keywords>
  <cp:lastModifiedBy>Laptop MT</cp:lastModifiedBy>
  <cp:revision>1</cp:revision>
  <dcterms:created xsi:type="dcterms:W3CDTF">2022-03-02T02:00:06Z</dcterms:created>
  <dcterms:modified xsi:type="dcterms:W3CDTF">2024-02-21T19:15:24Z</dcterms:modified>
</cp:coreProperties>
</file>