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7" r:id="rId2"/>
    <p:sldId id="260" r:id="rId3"/>
    <p:sldId id="261" r:id="rId4"/>
    <p:sldId id="259" r:id="rId5"/>
    <p:sldId id="258" r:id="rId6"/>
    <p:sldId id="263" r:id="rId7"/>
    <p:sldId id="262" r:id="rId8"/>
    <p:sldId id="264" r:id="rId9"/>
    <p:sldId id="269" r:id="rId10"/>
    <p:sldId id="265" r:id="rId11"/>
    <p:sldId id="266" r:id="rId12"/>
    <p:sldId id="267" r:id="rId13"/>
    <p:sldId id="268" r:id="rId14"/>
    <p:sldId id="271" r:id="rId15"/>
    <p:sldId id="270" r:id="rId16"/>
    <p:sldId id="272" r:id="rId17"/>
    <p:sldId id="273" r:id="rId18"/>
    <p:sldId id="274" r:id="rId19"/>
    <p:sldId id="275" r:id="rId20"/>
    <p:sldId id="278" r:id="rId21"/>
    <p:sldId id="279" r:id="rId22"/>
    <p:sldId id="280" r:id="rId23"/>
    <p:sldId id="281" r:id="rId24"/>
    <p:sldId id="276" r:id="rId25"/>
    <p:sldId id="277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C46A"/>
    <a:srgbClr val="E76F51"/>
    <a:srgbClr val="2A9D8F"/>
    <a:srgbClr val="264653"/>
    <a:srgbClr val="F4A2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459BD6-1DBE-4B7B-B6F2-1146F0FB7C9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8FD0E2-8E36-44F5-AE09-E480CBB10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10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67528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36412-8130-4DBF-BCE0-59840444C386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49EE1-49CA-4F40-9A23-E2DD68470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079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36412-8130-4DBF-BCE0-59840444C386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49EE1-49CA-4F40-9A23-E2DD68470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136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36412-8130-4DBF-BCE0-59840444C386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49EE1-49CA-4F40-9A23-E2DD68470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504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36412-8130-4DBF-BCE0-59840444C386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49EE1-49CA-4F40-9A23-E2DD68470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954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36412-8130-4DBF-BCE0-59840444C386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49EE1-49CA-4F40-9A23-E2DD68470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322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36412-8130-4DBF-BCE0-59840444C386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49EE1-49CA-4F40-9A23-E2DD68470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273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36412-8130-4DBF-BCE0-59840444C386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49EE1-49CA-4F40-9A23-E2DD68470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698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36412-8130-4DBF-BCE0-59840444C386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49EE1-49CA-4F40-9A23-E2DD68470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490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36412-8130-4DBF-BCE0-59840444C386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49EE1-49CA-4F40-9A23-E2DD68470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07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36412-8130-4DBF-BCE0-59840444C386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49EE1-49CA-4F40-9A23-E2DD68470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294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36412-8130-4DBF-BCE0-59840444C386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49EE1-49CA-4F40-9A23-E2DD68470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462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36412-8130-4DBF-BCE0-59840444C386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49EE1-49CA-4F40-9A23-E2DD68470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474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6F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ướng-dẫn-kỹ-thuật-cải-tạo-ao-đầm-nuôi-cá-nước-ngọ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13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C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64925"/>
            <a:ext cx="10528710" cy="812800"/>
            <a:chOff x="159488" y="675288"/>
            <a:chExt cx="10528710" cy="812800"/>
          </a:xfrm>
        </p:grpSpPr>
        <p:sp>
          <p:nvSpPr>
            <p:cNvPr id="3" name="Rounded Rectangle 2"/>
            <p:cNvSpPr/>
            <p:nvPr/>
          </p:nvSpPr>
          <p:spPr>
            <a:xfrm>
              <a:off x="159488" y="675288"/>
              <a:ext cx="10528710" cy="812800"/>
            </a:xfrm>
            <a:prstGeom prst="roundRect">
              <a:avLst>
                <a:gd name="adj" fmla="val 50000"/>
              </a:avLst>
            </a:prstGeom>
            <a:solidFill>
              <a:srgbClr val="2A9D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 smtClean="0"/>
                <a:t>Vận chuyển cá giống cần yêu cầu nào </a:t>
              </a:r>
              <a:endParaRPr lang="en-US" sz="3200" dirty="0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488" y="685753"/>
              <a:ext cx="802335" cy="802335"/>
            </a:xfrm>
            <a:prstGeom prst="rect">
              <a:avLst/>
            </a:prstGeom>
          </p:spPr>
        </p:pic>
      </p:grpSp>
      <p:pic>
        <p:nvPicPr>
          <p:cNvPr id="3074" name="Picture 2" descr="vận chuyển cá giố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92" y="1493838"/>
            <a:ext cx="6402871" cy="438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580079" y="1493838"/>
            <a:ext cx="561192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 smtClean="0"/>
              <a:t>Vận chuyển cá giống:</a:t>
            </a:r>
            <a:r>
              <a:rPr lang="vi-VN" sz="3200" dirty="0" smtClean="0"/>
              <a:t> </a:t>
            </a:r>
          </a:p>
          <a:p>
            <a:r>
              <a:rPr lang="vi-VN" sz="3200" dirty="0" smtClean="0"/>
              <a:t>- Cá được chứa trong bao nylon hoặc dụng cụ chuyên dùng chứa nước sạch có cung cấp khí oxygen </a:t>
            </a:r>
          </a:p>
          <a:p>
            <a:endParaRPr lang="vi-VN" sz="3200" dirty="0" smtClean="0"/>
          </a:p>
          <a:p>
            <a:r>
              <a:rPr lang="vi-VN" sz="3200" dirty="0" smtClean="0"/>
              <a:t>- Được vận chuyển đến ao nuôi lúc trời mát  như buổi sáng, chiều mát, ban đêm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01457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C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64925"/>
            <a:ext cx="10528710" cy="812800"/>
            <a:chOff x="159488" y="675288"/>
            <a:chExt cx="10528710" cy="812800"/>
          </a:xfrm>
        </p:grpSpPr>
        <p:sp>
          <p:nvSpPr>
            <p:cNvPr id="3" name="Rounded Rectangle 2"/>
            <p:cNvSpPr/>
            <p:nvPr/>
          </p:nvSpPr>
          <p:spPr>
            <a:xfrm>
              <a:off x="159488" y="675288"/>
              <a:ext cx="10528710" cy="812800"/>
            </a:xfrm>
            <a:prstGeom prst="roundRect">
              <a:avLst>
                <a:gd name="adj" fmla="val 50000"/>
              </a:avLst>
            </a:prstGeom>
            <a:solidFill>
              <a:srgbClr val="2A9D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 smtClean="0"/>
                <a:t>Thả cá giống cần yêu cầu nào </a:t>
              </a:r>
              <a:endParaRPr lang="en-US" sz="3200" dirty="0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488" y="685753"/>
              <a:ext cx="802335" cy="802335"/>
            </a:xfrm>
            <a:prstGeom prst="rect">
              <a:avLst/>
            </a:prstGeom>
          </p:spPr>
        </p:pic>
      </p:grpSp>
      <p:pic>
        <p:nvPicPr>
          <p:cNvPr id="4098" name="Picture 2" descr="Chú thích ản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40" y="1477851"/>
            <a:ext cx="6334125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751675" y="1616149"/>
            <a:ext cx="51142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 smtClean="0"/>
              <a:t>- Cá giống được thả từ từ cho làm quen với môi trường nước mới, thao tác nhanh, nhẹ nhàng, tránh sây sát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4819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 1"/>
          <p:cNvSpPr/>
          <p:nvPr/>
        </p:nvSpPr>
        <p:spPr>
          <a:xfrm>
            <a:off x="-1204476" y="81514"/>
            <a:ext cx="5574336" cy="6858000"/>
          </a:xfrm>
          <a:prstGeom prst="homePlate">
            <a:avLst>
              <a:gd name="adj" fmla="val 50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entagon 2"/>
          <p:cNvSpPr/>
          <p:nvPr/>
        </p:nvSpPr>
        <p:spPr>
          <a:xfrm>
            <a:off x="-2254656" y="15825"/>
            <a:ext cx="5574336" cy="6858000"/>
          </a:xfrm>
          <a:prstGeom prst="homePlate">
            <a:avLst>
              <a:gd name="adj" fmla="val 50557"/>
            </a:avLst>
          </a:prstGeom>
          <a:solidFill>
            <a:srgbClr val="2A9D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432736" y="2508485"/>
            <a:ext cx="133618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1500" dirty="0" smtClean="0">
                <a:solidFill>
                  <a:schemeClr val="bg1"/>
                </a:solidFill>
                <a:latin typeface="+mj-lt"/>
              </a:rPr>
              <a:t>II</a:t>
            </a:r>
            <a:endParaRPr lang="en-US" sz="115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88006" y="2945004"/>
            <a:ext cx="780197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400" b="1" dirty="0" smtClean="0">
                <a:solidFill>
                  <a:schemeClr val="bg1"/>
                </a:solidFill>
              </a:rPr>
              <a:t> CHĂM SÓC VÀ PHÒNG, TRỊ     BỆNH CHO CÁ 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20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C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7743"/>
            <a:ext cx="12192000" cy="523220"/>
          </a:xfrm>
          <a:prstGeom prst="rect">
            <a:avLst/>
          </a:prstGeom>
          <a:solidFill>
            <a:srgbClr val="E76F51"/>
          </a:solidFill>
        </p:spPr>
        <p:txBody>
          <a:bodyPr wrap="square" rtlCol="0">
            <a:spAutoFit/>
          </a:bodyPr>
          <a:lstStyle/>
          <a:p>
            <a:r>
              <a:rPr lang="vi-VN" sz="2800" b="1" dirty="0" smtClean="0"/>
              <a:t>1. Thức ăn và cho cá ăn </a:t>
            </a:r>
            <a:endParaRPr lang="en-US" sz="2800" b="1" dirty="0"/>
          </a:p>
        </p:txBody>
      </p:sp>
      <p:grpSp>
        <p:nvGrpSpPr>
          <p:cNvPr id="5" name="Group 4"/>
          <p:cNvGrpSpPr/>
          <p:nvPr/>
        </p:nvGrpSpPr>
        <p:grpSpPr>
          <a:xfrm>
            <a:off x="0" y="770980"/>
            <a:ext cx="12192000" cy="941203"/>
            <a:chOff x="159488" y="675288"/>
            <a:chExt cx="10528710" cy="812800"/>
          </a:xfrm>
        </p:grpSpPr>
        <p:sp>
          <p:nvSpPr>
            <p:cNvPr id="6" name="Rounded Rectangle 5"/>
            <p:cNvSpPr/>
            <p:nvPr/>
          </p:nvSpPr>
          <p:spPr>
            <a:xfrm>
              <a:off x="159488" y="675288"/>
              <a:ext cx="10528710" cy="812800"/>
            </a:xfrm>
            <a:prstGeom prst="roundRect">
              <a:avLst>
                <a:gd name="adj" fmla="val 50000"/>
              </a:avLst>
            </a:prstGeom>
            <a:solidFill>
              <a:srgbClr val="2A9D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vi-VN" sz="3200" dirty="0" smtClean="0"/>
                <a:t>       Công thức thức ăn cho cá mới thả, khi cá lớn như thế nào</a:t>
              </a:r>
              <a:endParaRPr lang="en-US" sz="3200" dirty="0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488" y="685753"/>
              <a:ext cx="802335" cy="802335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158602" y="1841242"/>
            <a:ext cx="1203339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vi-VN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Cá mới thả</a:t>
            </a:r>
          </a:p>
          <a:p>
            <a:r>
              <a:rPr lang="vi-V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+ Dùng thức ăn viên nổi có hàm lượng protein 30 -35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%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kích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thước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hạt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1-2mm</a:t>
            </a:r>
          </a:p>
          <a:p>
            <a:pPr marL="285750" indent="-285750">
              <a:buFontTx/>
              <a:buChar char="-"/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/>
              <a:t>+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nổi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hàm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protein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28 – 30 % 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Kích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thước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hạt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3-4 mm </a:t>
            </a:r>
          </a:p>
          <a:p>
            <a:pPr marL="457200" indent="-457200">
              <a:buFontTx/>
              <a:buChar char="-"/>
            </a:pPr>
            <a:r>
              <a:rPr lang="en-US" sz="32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Lưu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ý: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Hằng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8-9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3 -4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3-5%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xấu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bẩn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134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0654" y="647382"/>
            <a:ext cx="6857063" cy="5641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54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C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0" y="322382"/>
            <a:ext cx="12192000" cy="941203"/>
          </a:xfrm>
          <a:prstGeom prst="roundRect">
            <a:avLst>
              <a:gd name="adj" fmla="val 50000"/>
            </a:avLst>
          </a:prstGeom>
          <a:solidFill>
            <a:srgbClr val="2A9D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b="1" dirty="0" smtClean="0"/>
              <a:t>     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2496"/>
            <a:ext cx="929085" cy="9290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37681" y="2060575"/>
            <a:ext cx="53543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sẵn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chế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www.tomvang.com/wp-content/uploads/2014/09/thuc-an-cho-ca-672x3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10" y="1979295"/>
            <a:ext cx="6400800" cy="35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95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42" y="299402"/>
            <a:ext cx="11816398" cy="171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40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C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7743"/>
            <a:ext cx="12192000" cy="523220"/>
          </a:xfrm>
          <a:prstGeom prst="rect">
            <a:avLst/>
          </a:prstGeom>
          <a:solidFill>
            <a:srgbClr val="E76F51"/>
          </a:solidFill>
        </p:spPr>
        <p:txBody>
          <a:bodyPr wrap="square" rtlCol="0">
            <a:spAutoFit/>
          </a:bodyPr>
          <a:lstStyle/>
          <a:p>
            <a:r>
              <a:rPr lang="en-US" sz="2800" b="1" dirty="0"/>
              <a:t>2</a:t>
            </a:r>
            <a:r>
              <a:rPr lang="vi-VN" sz="2800" b="1" dirty="0" smtClean="0"/>
              <a:t>. </a:t>
            </a:r>
            <a:r>
              <a:rPr lang="en-US" sz="2800" b="1" dirty="0" err="1" smtClean="0"/>
              <a:t>Quản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lí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chất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lượng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nước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nuôi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cá</a:t>
            </a:r>
            <a:r>
              <a:rPr lang="en-US" sz="2800" b="1" dirty="0" smtClean="0"/>
              <a:t> </a:t>
            </a:r>
            <a:r>
              <a:rPr lang="vi-VN" sz="2800" b="1" dirty="0" smtClean="0"/>
              <a:t> </a:t>
            </a:r>
            <a:endParaRPr lang="en-US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411" y="3094153"/>
            <a:ext cx="8172494" cy="26988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792480"/>
            <a:ext cx="1219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-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Bổ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sung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sạch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bù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bay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hơi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sạch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khó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chế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)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600150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hỗ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trợ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cấp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oxygen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2034266"/>
            <a:ext cx="1219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kì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cắt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hạn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chế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phủ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giữ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nõn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chuối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599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C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7743"/>
            <a:ext cx="12192000" cy="523220"/>
          </a:xfrm>
          <a:prstGeom prst="rect">
            <a:avLst/>
          </a:prstGeom>
          <a:solidFill>
            <a:srgbClr val="E76F5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3.</a:t>
            </a:r>
            <a:r>
              <a:rPr lang="vi-VN" sz="2800" b="1" dirty="0" smtClean="0"/>
              <a:t> </a:t>
            </a:r>
            <a:r>
              <a:rPr lang="en-US" sz="2800" b="1" dirty="0" err="1" smtClean="0"/>
              <a:t>Phòng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và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trị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bệnh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cho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cá</a:t>
            </a:r>
            <a:r>
              <a:rPr lang="en-US" sz="2800" b="1" dirty="0" smtClean="0"/>
              <a:t> </a:t>
            </a:r>
            <a:endParaRPr lang="en-US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57655" y="714703"/>
            <a:ext cx="1187669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Thăm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xuyên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bơi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bắt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mồi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trạng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tượng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bất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ngay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kỹ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sư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thủy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tư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vấn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kịp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630" y="2869323"/>
            <a:ext cx="4651916" cy="36550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71090" y="3573518"/>
            <a:ext cx="68632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Tùy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trộn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hòa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sạch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môi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476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 1"/>
          <p:cNvSpPr/>
          <p:nvPr/>
        </p:nvSpPr>
        <p:spPr>
          <a:xfrm>
            <a:off x="-1204476" y="71004"/>
            <a:ext cx="5574336" cy="6858000"/>
          </a:xfrm>
          <a:prstGeom prst="homePlate">
            <a:avLst>
              <a:gd name="adj" fmla="val 50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entagon 2"/>
          <p:cNvSpPr/>
          <p:nvPr/>
        </p:nvSpPr>
        <p:spPr>
          <a:xfrm>
            <a:off x="-2254656" y="5315"/>
            <a:ext cx="5574336" cy="6858000"/>
          </a:xfrm>
          <a:prstGeom prst="homePlate">
            <a:avLst>
              <a:gd name="adj" fmla="val 50557"/>
            </a:avLst>
          </a:prstGeom>
          <a:solidFill>
            <a:srgbClr val="2A9D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432736" y="2497975"/>
            <a:ext cx="188694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1500" dirty="0" smtClean="0">
                <a:solidFill>
                  <a:schemeClr val="bg1"/>
                </a:solidFill>
                <a:latin typeface="+mj-lt"/>
              </a:rPr>
              <a:t>II</a:t>
            </a:r>
            <a:r>
              <a:rPr lang="en-US" sz="115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15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69860" y="2776729"/>
            <a:ext cx="7629100" cy="1446550"/>
          </a:xfrm>
          <a:prstGeom prst="rect">
            <a:avLst/>
          </a:prstGeom>
          <a:solidFill>
            <a:schemeClr val="tx1">
              <a:alpha val="24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vi-VN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</a:rPr>
              <a:t>THU HOẠCH CÁ  NUÔI TRONG AO </a:t>
            </a:r>
            <a:r>
              <a:rPr lang="vi-VN" sz="4400" b="1" dirty="0" smtClean="0">
                <a:solidFill>
                  <a:schemeClr val="bg1"/>
                </a:solidFill>
              </a:rPr>
              <a:t> 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47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6F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760" y="48768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/>
              <a:t>Đoạn video trên nói về kĩ thuật nào trong nuôi ao cá ?</a:t>
            </a:r>
          </a:p>
        </p:txBody>
      </p:sp>
    </p:spTree>
    <p:extLst>
      <p:ext uri="{BB962C8B-B14F-4D97-AF65-F5344CB8AC3E}">
        <p14:creationId xmlns:p14="http://schemas.microsoft.com/office/powerpoint/2010/main" val="166351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1600" y="226303"/>
            <a:ext cx="10627360" cy="146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300"/>
              </a:spcBef>
              <a:spcAft>
                <a:spcPts val="300"/>
              </a:spcAft>
              <a:buFontTx/>
              <a:buChar char="-"/>
            </a:pPr>
            <a:r>
              <a:rPr lang="nl-NL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Khi cá trong ao nuôi đạt kích cỡ </a:t>
            </a:r>
            <a:r>
              <a:rPr lang="nl-NL" sz="28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thương phẩm </a:t>
            </a:r>
            <a:r>
              <a:rPr lang="nl-NL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thì tiến hành thu hoạch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Tx/>
              <a:buChar char="-"/>
            </a:pPr>
            <a:r>
              <a:rPr lang="nl-NL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Hình </a:t>
            </a:r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thức thu hoạch: Thu tỉa, thu toàn bộ</a:t>
            </a: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33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0513" y="621853"/>
            <a:ext cx="80778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nl-NL" sz="3200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IV. Đo nhiệt độ và độ trong của nước ao nuôi</a:t>
            </a:r>
            <a:endParaRPr lang="en-US" sz="3200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7672" y="2336671"/>
            <a:ext cx="5528013" cy="40611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80194" y="1206628"/>
            <a:ext cx="67155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endParaRPr lang="en-US" sz="28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lphaLcParenR"/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(SGK – 77)</a:t>
            </a:r>
          </a:p>
          <a:p>
            <a:pPr marL="342900" indent="-342900">
              <a:buAutoNum type="alphaLcParenR"/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(SGK – 77)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883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85523" y="401685"/>
            <a:ext cx="80778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nl-NL" sz="3200" b="1" u="sng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IV. Đo nhiệt độ và độ trong của nước ao nuôi</a:t>
            </a:r>
            <a:endParaRPr lang="en-US" sz="3200" u="sng" dirty="0">
              <a:solidFill>
                <a:schemeClr val="accent5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0194" y="986460"/>
            <a:ext cx="6715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u="sng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800" b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b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2800" b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endParaRPr lang="en-US" sz="2800" b="1" u="sng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80194" y="1571235"/>
            <a:ext cx="6715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endParaRPr lang="en-US" sz="2800" b="1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115" y="2885226"/>
            <a:ext cx="4795410" cy="380943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29194" y="2156010"/>
            <a:ext cx="571125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(SGK – 78)</a:t>
            </a:r>
          </a:p>
          <a:p>
            <a:pPr marL="342900" indent="-342900">
              <a:buAutoNum type="alphaLcParenR"/>
            </a:pP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SGK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5788" y="1832845"/>
            <a:ext cx="3348870" cy="4711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119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620" y="1049313"/>
            <a:ext cx="10962052" cy="205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472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50231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8652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94106"/>
            <a:ext cx="113301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 b="1" dirty="0" smtClean="0">
                <a:solidFill>
                  <a:schemeClr val="bg1"/>
                </a:solidFill>
              </a:rPr>
              <a:t>BÀI 15: NUÔI CÁ AO </a:t>
            </a:r>
            <a:endParaRPr lang="en-US" sz="66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153920"/>
            <a:ext cx="7305040" cy="523220"/>
          </a:xfrm>
          <a:prstGeom prst="rect">
            <a:avLst/>
          </a:prstGeom>
          <a:solidFill>
            <a:srgbClr val="E9C46A"/>
          </a:solidFill>
        </p:spPr>
        <p:txBody>
          <a:bodyPr wrap="square" rtlCol="0">
            <a:spAutoFit/>
          </a:bodyPr>
          <a:lstStyle/>
          <a:p>
            <a:r>
              <a:rPr lang="vi-VN" sz="2800" b="1" dirty="0" smtClean="0"/>
              <a:t>Chuẩn bị ao nuôi và cá giống </a:t>
            </a:r>
            <a:endParaRPr lang="en-US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0" y="3468948"/>
            <a:ext cx="7305040" cy="523220"/>
          </a:xfrm>
          <a:prstGeom prst="rect">
            <a:avLst/>
          </a:prstGeom>
          <a:solidFill>
            <a:srgbClr val="E9C46A"/>
          </a:solidFill>
        </p:spPr>
        <p:txBody>
          <a:bodyPr wrap="square" rtlCol="0">
            <a:spAutoFit/>
          </a:bodyPr>
          <a:lstStyle/>
          <a:p>
            <a:r>
              <a:rPr lang="vi-VN" sz="2800" b="1" dirty="0" smtClean="0"/>
              <a:t>Chăm sóc và phòng trị bệnh cho cá</a:t>
            </a:r>
            <a:endParaRPr lang="en-US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0" y="4573166"/>
            <a:ext cx="7305040" cy="523220"/>
          </a:xfrm>
          <a:prstGeom prst="rect">
            <a:avLst/>
          </a:prstGeom>
          <a:solidFill>
            <a:srgbClr val="E9C46A"/>
          </a:solidFill>
        </p:spPr>
        <p:txBody>
          <a:bodyPr wrap="square" rtlCol="0">
            <a:spAutoFit/>
          </a:bodyPr>
          <a:lstStyle/>
          <a:p>
            <a:r>
              <a:rPr lang="vi-VN" sz="2800" b="1" dirty="0" smtClean="0"/>
              <a:t>Thu hoạch cá nuôi trong ao</a:t>
            </a:r>
            <a:endParaRPr lang="en-US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5677384"/>
            <a:ext cx="7305040" cy="523220"/>
          </a:xfrm>
          <a:prstGeom prst="rect">
            <a:avLst/>
          </a:prstGeom>
          <a:solidFill>
            <a:srgbClr val="E9C46A"/>
          </a:solidFill>
        </p:spPr>
        <p:txBody>
          <a:bodyPr wrap="square" rtlCol="0">
            <a:spAutoFit/>
          </a:bodyPr>
          <a:lstStyle/>
          <a:p>
            <a:r>
              <a:rPr lang="vi-VN" sz="2800" b="1" dirty="0" smtClean="0"/>
              <a:t>Đo nhiệt độ và độ trong của nước ao nuôi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160235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ntagon 3"/>
          <p:cNvSpPr/>
          <p:nvPr/>
        </p:nvSpPr>
        <p:spPr>
          <a:xfrm>
            <a:off x="-1354432" y="-1"/>
            <a:ext cx="5574336" cy="6858000"/>
          </a:xfrm>
          <a:prstGeom prst="homePlate">
            <a:avLst>
              <a:gd name="adj" fmla="val 50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entagon 2"/>
          <p:cNvSpPr/>
          <p:nvPr/>
        </p:nvSpPr>
        <p:spPr>
          <a:xfrm>
            <a:off x="-2116433" y="-1"/>
            <a:ext cx="5574336" cy="6858000"/>
          </a:xfrm>
          <a:prstGeom prst="homePlate">
            <a:avLst>
              <a:gd name="adj" fmla="val 50557"/>
            </a:avLst>
          </a:prstGeom>
          <a:solidFill>
            <a:srgbClr val="2A9D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474777" y="2497975"/>
            <a:ext cx="94593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1500" dirty="0" smtClean="0">
                <a:solidFill>
                  <a:schemeClr val="bg1"/>
                </a:solidFill>
                <a:latin typeface="+mj-lt"/>
              </a:rPr>
              <a:t>I</a:t>
            </a:r>
            <a:endParaRPr lang="en-US" sz="115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19904" y="3044279"/>
            <a:ext cx="79720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400" b="1" dirty="0">
                <a:solidFill>
                  <a:schemeClr val="bg1"/>
                </a:solidFill>
              </a:rPr>
              <a:t>Chuẩn bị ao nuôi và cá giống 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80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C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59488" y="685753"/>
            <a:ext cx="10528710" cy="812800"/>
          </a:xfrm>
          <a:prstGeom prst="roundRect">
            <a:avLst>
              <a:gd name="adj" fmla="val 50000"/>
            </a:avLst>
          </a:prstGeom>
          <a:solidFill>
            <a:srgbClr val="2A9D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 smtClean="0"/>
              <a:t>Có những công việc nào chuẩn bị ao nuôi cá </a:t>
            </a:r>
            <a:endParaRPr lang="en-US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88" y="685753"/>
            <a:ext cx="802335" cy="8023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18006" y="1498553"/>
            <a:ext cx="7630931" cy="5524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2400" dirty="0" smtClean="0"/>
              <a:t>B1:  Cần phải tháo cạn hoặc bơm cạn nước, bắt hết cá còn lại trong ao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vi-VN" sz="24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2400" dirty="0" smtClean="0"/>
              <a:t>B2: Vệ sinh đáy ao, xung quanh ao , phơi ao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vi-VN" sz="24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2400" dirty="0" smtClean="0"/>
              <a:t>B3:  Nếu ao đất nhiều bùn phải hút bùn sau đó tiến hành rắc vôi bột ( 7-10kg/1m2)  tiếp tục phơi ao (3-5 </a:t>
            </a:r>
            <a:r>
              <a:rPr lang="vi-VN" sz="2400" dirty="0"/>
              <a:t>ngày) </a:t>
            </a:r>
            <a:endParaRPr lang="vi-VN" sz="24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vi-VN" sz="24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2400" dirty="0" smtClean="0"/>
              <a:t>B4: Tiến hành cho nước vào ao khi cho nước cần có túi lướt lọc cá tạp </a:t>
            </a:r>
            <a:endParaRPr lang="vi-VN" sz="2400" dirty="0"/>
          </a:p>
          <a:p>
            <a:endParaRPr lang="en-US" sz="2400" dirty="0"/>
          </a:p>
        </p:txBody>
      </p:sp>
      <p:pic>
        <p:nvPicPr>
          <p:cNvPr id="1026" name="Picture 2" descr="Dịch vụ sên bùn ao hồ tại miền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8" t="-1603" r="8478" b="1603"/>
          <a:stretch/>
        </p:blipFill>
        <p:spPr bwMode="auto">
          <a:xfrm>
            <a:off x="244145" y="2667709"/>
            <a:ext cx="4230143" cy="2852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17743"/>
            <a:ext cx="12192000" cy="523220"/>
          </a:xfrm>
          <a:prstGeom prst="rect">
            <a:avLst/>
          </a:prstGeom>
          <a:solidFill>
            <a:srgbClr val="E76F51"/>
          </a:solidFill>
        </p:spPr>
        <p:txBody>
          <a:bodyPr wrap="square" rtlCol="0">
            <a:spAutoFit/>
          </a:bodyPr>
          <a:lstStyle/>
          <a:p>
            <a:r>
              <a:rPr lang="vi-VN" sz="2800" b="1" dirty="0" smtClean="0"/>
              <a:t>1. Chuẩn bị ao nuôi cá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285866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9D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14" y="126682"/>
            <a:ext cx="11678812" cy="2752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314" y="3288664"/>
            <a:ext cx="2047547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Tát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cạn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49772" y="3276845"/>
            <a:ext cx="3974598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Bắt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sạch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sót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57839" y="3276845"/>
            <a:ext cx="4561091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Hút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bùn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07056" y="4317376"/>
            <a:ext cx="3584728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Rắc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vôi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khử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trùng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21705" y="4367919"/>
            <a:ext cx="2175524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Phơi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đáy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19120" y="4381857"/>
            <a:ext cx="409981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6890" y="3282754"/>
            <a:ext cx="1285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54347" y="3289288"/>
            <a:ext cx="1285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4285" y="4317376"/>
            <a:ext cx="1285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8822" y="4332412"/>
            <a:ext cx="1285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76238" y="4351851"/>
            <a:ext cx="1285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704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/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C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572250" cy="51530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91150"/>
            <a:ext cx="9277350" cy="14668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729905" y="130016"/>
            <a:ext cx="53949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212529"/>
                </a:solidFill>
              </a:rPr>
              <a:t>Thứ nhất: Để giữ độ pH của đất ao và nước phù hợp cho nuôi cá và duy trì độ kiềm của nước ao</a:t>
            </a:r>
            <a:r>
              <a:rPr lang="vi-VN" sz="2800" dirty="0" smtClean="0">
                <a:solidFill>
                  <a:srgbClr val="212529"/>
                </a:solidFill>
              </a:rPr>
              <a:t>.</a:t>
            </a:r>
          </a:p>
          <a:p>
            <a:endParaRPr lang="vi-VN" sz="2800" dirty="0">
              <a:solidFill>
                <a:srgbClr val="212529"/>
              </a:solidFill>
            </a:endParaRPr>
          </a:p>
          <a:p>
            <a:r>
              <a:rPr lang="vi-VN" sz="2800" dirty="0">
                <a:solidFill>
                  <a:srgbClr val="212529"/>
                </a:solidFill>
              </a:rPr>
              <a:t>Thứ hai: Tạo ra sự phong phú của các chất dinh dưỡng trong ao bằng cách tăng cường sự phân hủy các chất hữu cơ ở đáy.</a:t>
            </a:r>
            <a:endParaRPr lang="vi-VN" sz="2800" b="0" i="0" dirty="0">
              <a:solidFill>
                <a:srgbClr val="212529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81485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C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7743"/>
            <a:ext cx="12192000" cy="523220"/>
          </a:xfrm>
          <a:prstGeom prst="rect">
            <a:avLst/>
          </a:prstGeom>
          <a:solidFill>
            <a:srgbClr val="E76F51"/>
          </a:solidFill>
        </p:spPr>
        <p:txBody>
          <a:bodyPr wrap="square" rtlCol="0">
            <a:spAutoFit/>
          </a:bodyPr>
          <a:lstStyle/>
          <a:p>
            <a:r>
              <a:rPr lang="vi-VN" sz="2800" b="1" dirty="0"/>
              <a:t>2</a:t>
            </a:r>
            <a:r>
              <a:rPr lang="vi-VN" sz="2800" b="1" dirty="0" smtClean="0"/>
              <a:t>. Chuẩn bị cá giống </a:t>
            </a:r>
            <a:endParaRPr lang="en-US" sz="2800" b="1" dirty="0"/>
          </a:p>
        </p:txBody>
      </p:sp>
      <p:grpSp>
        <p:nvGrpSpPr>
          <p:cNvPr id="6" name="Group 5"/>
          <p:cNvGrpSpPr/>
          <p:nvPr/>
        </p:nvGrpSpPr>
        <p:grpSpPr>
          <a:xfrm>
            <a:off x="0" y="824144"/>
            <a:ext cx="10528710" cy="812800"/>
            <a:chOff x="159488" y="675288"/>
            <a:chExt cx="10528710" cy="812800"/>
          </a:xfrm>
        </p:grpSpPr>
        <p:sp>
          <p:nvSpPr>
            <p:cNvPr id="4" name="Rounded Rectangle 3"/>
            <p:cNvSpPr/>
            <p:nvPr/>
          </p:nvSpPr>
          <p:spPr>
            <a:xfrm>
              <a:off x="159488" y="675288"/>
              <a:ext cx="10528710" cy="812800"/>
            </a:xfrm>
            <a:prstGeom prst="roundRect">
              <a:avLst>
                <a:gd name="adj" fmla="val 50000"/>
              </a:avLst>
            </a:prstGeom>
            <a:solidFill>
              <a:srgbClr val="2A9D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 smtClean="0"/>
                <a:t>Cá giống cần đảm bảo như thế nào </a:t>
              </a:r>
              <a:endParaRPr lang="en-US" sz="3200" dirty="0"/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488" y="685753"/>
              <a:ext cx="802335" cy="802335"/>
            </a:xfrm>
            <a:prstGeom prst="rect">
              <a:avLst/>
            </a:prstGeom>
          </p:spPr>
        </p:pic>
      </p:grpSp>
      <p:pic>
        <p:nvPicPr>
          <p:cNvPr id="2050" name="Picture 2" descr="https://navifeed.vn/files/folder_posts/images/ca-giong1-k4q3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55664"/>
            <a:ext cx="6334125" cy="4229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507127" y="2158409"/>
            <a:ext cx="55891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 smtClean="0"/>
              <a:t>- Cá giống: </a:t>
            </a:r>
            <a:r>
              <a:rPr lang="vi-VN" sz="3200" dirty="0" smtClean="0"/>
              <a:t>Cần đồng đều, khỏe mạnh, không mang mầm bệnh, màu sắc tươi sáng, phán ứng nhanh nhẹn, có kích cỡ phù hợp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13200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8921" y="256943"/>
            <a:ext cx="8357191" cy="6470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39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812</Words>
  <Application>Microsoft Office PowerPoint</Application>
  <PresentationFormat>Widescreen</PresentationFormat>
  <Paragraphs>77</Paragraphs>
  <Slides>25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dau277</dc:creator>
  <cp:lastModifiedBy>dau277</cp:lastModifiedBy>
  <cp:revision>46</cp:revision>
  <dcterms:created xsi:type="dcterms:W3CDTF">2023-04-10T01:07:08Z</dcterms:created>
  <dcterms:modified xsi:type="dcterms:W3CDTF">2023-05-11T01:03:56Z</dcterms:modified>
</cp:coreProperties>
</file>