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1"/>
  </p:notesMasterIdLst>
  <p:sldIdLst>
    <p:sldId id="256" r:id="rId2"/>
    <p:sldId id="257" r:id="rId3"/>
    <p:sldId id="287" r:id="rId4"/>
    <p:sldId id="258" r:id="rId5"/>
    <p:sldId id="261" r:id="rId6"/>
    <p:sldId id="311" r:id="rId7"/>
    <p:sldId id="312" r:id="rId8"/>
    <p:sldId id="308" r:id="rId9"/>
    <p:sldId id="260" r:id="rId10"/>
    <p:sldId id="313" r:id="rId11"/>
    <p:sldId id="293" r:id="rId12"/>
    <p:sldId id="315" r:id="rId13"/>
    <p:sldId id="317" r:id="rId14"/>
    <p:sldId id="318" r:id="rId15"/>
    <p:sldId id="320" r:id="rId16"/>
    <p:sldId id="322" r:id="rId17"/>
    <p:sldId id="321" r:id="rId18"/>
    <p:sldId id="309" r:id="rId19"/>
    <p:sldId id="310" r:id="rId20"/>
  </p:sldIdLst>
  <p:sldSz cx="9144000" cy="5143500" type="screen16x9"/>
  <p:notesSz cx="6858000" cy="9144000"/>
  <p:embeddedFontLst>
    <p:embeddedFont>
      <p:font typeface="Crete Round" panose="020B0604020202020204" charset="0"/>
      <p:regular r:id="rId22"/>
      <p:italic r:id="rId23"/>
    </p:embeddedFont>
    <p:embeddedFont>
      <p:font typeface="Cambria Math" panose="02040503050406030204" pitchFamily="18" charset="0"/>
      <p:regular r:id="rId24"/>
    </p:embeddedFont>
    <p:embeddedFont>
      <p:font typeface="Montserrat Medium"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Dotum" panose="020B0600000101010101" pitchFamily="34" charset="-127"/>
      <p:regular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48">
          <p15:clr>
            <a:srgbClr val="9AA0A6"/>
          </p15:clr>
        </p15:guide>
        <p15:guide id="2" orient="horz" pos="2812">
          <p15:clr>
            <a:srgbClr val="9AA0A6"/>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8A8D4C-B0A5-49B5-B69D-9F822B575276}">
  <a:tblStyle styleId="{0A8A8D4C-B0A5-49B5-B69D-9F822B57527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356" y="56"/>
      </p:cViewPr>
      <p:guideLst>
        <p:guide orient="horz" pos="648"/>
        <p:guide orient="horz" pos="2812"/>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502510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045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079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0095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5685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1798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3860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2112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e38306283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1e38306283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8895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4"/>
        <p:cNvGrpSpPr/>
        <p:nvPr/>
      </p:nvGrpSpPr>
      <p:grpSpPr>
        <a:xfrm>
          <a:off x="0" y="0"/>
          <a:ext cx="0" cy="0"/>
          <a:chOff x="0" y="0"/>
          <a:chExt cx="0" cy="0"/>
        </a:xfrm>
      </p:grpSpPr>
      <p:sp>
        <p:nvSpPr>
          <p:cNvPr id="2435" name="Google Shape;2435;g1e383062838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6" name="Google Shape;2436;g1e383062838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7834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e38306283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1e38306283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189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913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e383062838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e383062838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4470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4957916e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4957916e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917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e4957916e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e4957916e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9202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e4957916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e4957916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4976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384000" y="1073488"/>
            <a:ext cx="5040000" cy="18471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SzPts val="60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924000" y="2996788"/>
            <a:ext cx="3960000" cy="400200"/>
          </a:xfrm>
          <a:prstGeom prst="rect">
            <a:avLst/>
          </a:prstGeom>
          <a:solidFill>
            <a:schemeClr val="accent5"/>
          </a:solidFill>
          <a:ln>
            <a:noFill/>
          </a:ln>
        </p:spPr>
        <p:txBody>
          <a:bodyPr spcFirstLastPara="1" wrap="square" lIns="91425" tIns="91425" rIns="91425" bIns="91425" anchor="t" anchorCtr="0">
            <a:noAutofit/>
          </a:bodyPr>
          <a:lstStyle>
            <a:lvl1pPr lvl="0" algn="ctr" rtl="0">
              <a:lnSpc>
                <a:spcPct val="115000"/>
              </a:lnSpc>
              <a:spcBef>
                <a:spcPts val="0"/>
              </a:spcBef>
              <a:spcAft>
                <a:spcPts val="0"/>
              </a:spcAft>
              <a:buClr>
                <a:schemeClr val="dk1"/>
              </a:buClr>
              <a:buSzPts val="18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258"/>
        <p:cNvGrpSpPr/>
        <p:nvPr/>
      </p:nvGrpSpPr>
      <p:grpSpPr>
        <a:xfrm>
          <a:off x="0" y="0"/>
          <a:ext cx="0" cy="0"/>
          <a:chOff x="0" y="0"/>
          <a:chExt cx="0" cy="0"/>
        </a:xfrm>
      </p:grpSpPr>
      <p:sp>
        <p:nvSpPr>
          <p:cNvPr id="259" name="Google Shape;259;p32"/>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2"/>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2"/>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2"/>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rot="7199923" flipH="1">
            <a:off x="4400588"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rot="-3600066" flipH="1">
            <a:off x="-2627981"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5"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a:spLocks noGrp="1"/>
          </p:cNvSpPr>
          <p:nvPr>
            <p:ph type="title"/>
          </p:nvPr>
        </p:nvSpPr>
        <p:spPr>
          <a:xfrm>
            <a:off x="719994" y="1643025"/>
            <a:ext cx="4176000" cy="160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5200"/>
              <a:buNone/>
              <a:defRPr sz="4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2361594" y="750225"/>
            <a:ext cx="892800" cy="892800"/>
          </a:xfrm>
          <a:prstGeom prst="rect">
            <a:avLst/>
          </a:prstGeom>
          <a:solidFill>
            <a:schemeClr val="accent5"/>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5200"/>
              <a:buNone/>
              <a:defRPr sz="46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 name="Google Shape;20;p3"/>
          <p:cNvSpPr txBox="1">
            <a:spLocks noGrp="1"/>
          </p:cNvSpPr>
          <p:nvPr>
            <p:ph type="subTitle" idx="1"/>
          </p:nvPr>
        </p:nvSpPr>
        <p:spPr>
          <a:xfrm>
            <a:off x="719994" y="3320025"/>
            <a:ext cx="4176000" cy="400200"/>
          </a:xfrm>
          <a:prstGeom prst="rect">
            <a:avLst/>
          </a:prstGeom>
          <a:solidFill>
            <a:schemeClr val="accent5"/>
          </a:solid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8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rot="-7199934">
            <a:off x="-2627986"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txBox="1">
            <a:spLocks noGrp="1"/>
          </p:cNvSpPr>
          <p:nvPr>
            <p:ph type="title"/>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 name="Google Shape;34;p5"/>
          <p:cNvSpPr txBox="1">
            <a:spLocks noGrp="1"/>
          </p:cNvSpPr>
          <p:nvPr>
            <p:ph type="title" idx="2"/>
          </p:nvPr>
        </p:nvSpPr>
        <p:spPr>
          <a:xfrm>
            <a:off x="936000" y="1902063"/>
            <a:ext cx="3528000" cy="554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5" name="Google Shape;35;p5"/>
          <p:cNvSpPr txBox="1">
            <a:spLocks noGrp="1"/>
          </p:cNvSpPr>
          <p:nvPr>
            <p:ph type="subTitle" idx="1"/>
          </p:nvPr>
        </p:nvSpPr>
        <p:spPr>
          <a:xfrm>
            <a:off x="936000" y="2379963"/>
            <a:ext cx="3528000" cy="126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36" name="Google Shape;36;p5"/>
          <p:cNvSpPr txBox="1">
            <a:spLocks noGrp="1"/>
          </p:cNvSpPr>
          <p:nvPr>
            <p:ph type="title" idx="3"/>
          </p:nvPr>
        </p:nvSpPr>
        <p:spPr>
          <a:xfrm>
            <a:off x="4680000" y="1902063"/>
            <a:ext cx="3528000" cy="554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7" name="Google Shape;37;p5"/>
          <p:cNvSpPr txBox="1">
            <a:spLocks noGrp="1"/>
          </p:cNvSpPr>
          <p:nvPr>
            <p:ph type="subTitle" idx="4"/>
          </p:nvPr>
        </p:nvSpPr>
        <p:spPr>
          <a:xfrm>
            <a:off x="4680000" y="2379963"/>
            <a:ext cx="3528000" cy="1262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6"/>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6"/>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txBox="1">
            <a:spLocks noGrp="1"/>
          </p:cNvSpPr>
          <p:nvPr>
            <p:ph type="title"/>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sp>
        <p:nvSpPr>
          <p:cNvPr id="53" name="Google Shape;53;p8"/>
          <p:cNvSpPr/>
          <p:nvPr/>
        </p:nvSpPr>
        <p:spPr>
          <a:xfrm rot="7199923" flipH="1">
            <a:off x="4400588"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3600066" flipH="1">
            <a:off x="-2627981"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txBox="1">
            <a:spLocks noGrp="1"/>
          </p:cNvSpPr>
          <p:nvPr>
            <p:ph type="title"/>
          </p:nvPr>
        </p:nvSpPr>
        <p:spPr>
          <a:xfrm>
            <a:off x="720000" y="1219288"/>
            <a:ext cx="3888000" cy="2031900"/>
          </a:xfrm>
          <a:prstGeom prst="rect">
            <a:avLst/>
          </a:prstGeom>
          <a:solidFill>
            <a:schemeClr val="accent5"/>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82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
        <p:cNvGrpSpPr/>
        <p:nvPr/>
      </p:nvGrpSpPr>
      <p:grpSpPr>
        <a:xfrm>
          <a:off x="0" y="0"/>
          <a:ext cx="0" cy="0"/>
          <a:chOff x="0" y="0"/>
          <a:chExt cx="0" cy="0"/>
        </a:xfrm>
      </p:grpSpPr>
      <p:sp>
        <p:nvSpPr>
          <p:cNvPr id="58" name="Google Shape;58;p9"/>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9"/>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txBox="1">
            <a:spLocks noGrp="1"/>
          </p:cNvSpPr>
          <p:nvPr>
            <p:ph type="subTitle" idx="1"/>
          </p:nvPr>
        </p:nvSpPr>
        <p:spPr>
          <a:xfrm>
            <a:off x="5004000" y="2217750"/>
            <a:ext cx="3420000" cy="14775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62" name="Google Shape;62;p9"/>
          <p:cNvSpPr txBox="1">
            <a:spLocks noGrp="1"/>
          </p:cNvSpPr>
          <p:nvPr>
            <p:ph type="title"/>
          </p:nvPr>
        </p:nvSpPr>
        <p:spPr>
          <a:xfrm>
            <a:off x="5004000" y="1448250"/>
            <a:ext cx="3420000" cy="76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38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sp>
        <p:nvSpPr>
          <p:cNvPr id="67" name="Google Shape;67;p11"/>
          <p:cNvSpPr/>
          <p:nvPr/>
        </p:nvSpPr>
        <p:spPr>
          <a:xfrm rot="-3600066" flipH="1">
            <a:off x="-2627986"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p:nvPr/>
        </p:nvSpPr>
        <p:spPr>
          <a:xfrm rot="7199934" flipH="1">
            <a:off x="5556989"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txBox="1">
            <a:spLocks noGrp="1"/>
          </p:cNvSpPr>
          <p:nvPr>
            <p:ph type="title" hasCustomPrompt="1"/>
          </p:nvPr>
        </p:nvSpPr>
        <p:spPr>
          <a:xfrm>
            <a:off x="1332000" y="1335963"/>
            <a:ext cx="6480000" cy="129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0000"/>
              <a:buNone/>
              <a:defRPr sz="7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71" name="Google Shape;71;p11"/>
          <p:cNvSpPr txBox="1">
            <a:spLocks noGrp="1"/>
          </p:cNvSpPr>
          <p:nvPr>
            <p:ph type="subTitle" idx="1"/>
          </p:nvPr>
        </p:nvSpPr>
        <p:spPr>
          <a:xfrm>
            <a:off x="2052000" y="2705163"/>
            <a:ext cx="5040000" cy="431100"/>
          </a:xfrm>
          <a:prstGeom prst="rect">
            <a:avLst/>
          </a:prstGeom>
          <a:solidFill>
            <a:schemeClr val="accent5"/>
          </a:solid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600"/>
              <a:buFont typeface="Montserrat Medium"/>
              <a:buNone/>
              <a:defRPr sz="1600">
                <a:solidFill>
                  <a:schemeClr val="dk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dk1"/>
              </a:buClr>
              <a:buSzPts val="1600"/>
              <a:buNone/>
              <a:defRPr sz="1600">
                <a:solidFill>
                  <a:schemeClr val="dk1"/>
                </a:solidFill>
              </a:defRPr>
            </a:lvl2pPr>
            <a:lvl3pPr lvl="2" algn="ctr" rtl="0">
              <a:lnSpc>
                <a:spcPct val="100000"/>
              </a:lnSpc>
              <a:spcBef>
                <a:spcPts val="0"/>
              </a:spcBef>
              <a:spcAft>
                <a:spcPts val="0"/>
              </a:spcAft>
              <a:buClr>
                <a:schemeClr val="dk1"/>
              </a:buClr>
              <a:buSzPts val="1600"/>
              <a:buNone/>
              <a:defRPr sz="1600">
                <a:solidFill>
                  <a:schemeClr val="dk1"/>
                </a:solidFill>
              </a:defRPr>
            </a:lvl3pPr>
            <a:lvl4pPr lvl="3" algn="ctr" rtl="0">
              <a:lnSpc>
                <a:spcPct val="100000"/>
              </a:lnSpc>
              <a:spcBef>
                <a:spcPts val="0"/>
              </a:spcBef>
              <a:spcAft>
                <a:spcPts val="0"/>
              </a:spcAft>
              <a:buClr>
                <a:schemeClr val="dk1"/>
              </a:buClr>
              <a:buSzPts val="1600"/>
              <a:buNone/>
              <a:defRPr sz="1600">
                <a:solidFill>
                  <a:schemeClr val="dk1"/>
                </a:solidFill>
              </a:defRPr>
            </a:lvl4pPr>
            <a:lvl5pPr lvl="4" algn="ctr" rtl="0">
              <a:lnSpc>
                <a:spcPct val="100000"/>
              </a:lnSpc>
              <a:spcBef>
                <a:spcPts val="0"/>
              </a:spcBef>
              <a:spcAft>
                <a:spcPts val="0"/>
              </a:spcAft>
              <a:buClr>
                <a:schemeClr val="dk1"/>
              </a:buClr>
              <a:buSzPts val="1600"/>
              <a:buNone/>
              <a:defRPr sz="1600">
                <a:solidFill>
                  <a:schemeClr val="dk1"/>
                </a:solidFill>
              </a:defRPr>
            </a:lvl5pPr>
            <a:lvl6pPr lvl="5" algn="ctr" rtl="0">
              <a:lnSpc>
                <a:spcPct val="100000"/>
              </a:lnSpc>
              <a:spcBef>
                <a:spcPts val="0"/>
              </a:spcBef>
              <a:spcAft>
                <a:spcPts val="0"/>
              </a:spcAft>
              <a:buClr>
                <a:schemeClr val="dk1"/>
              </a:buClr>
              <a:buSzPts val="1600"/>
              <a:buNone/>
              <a:defRPr sz="1600">
                <a:solidFill>
                  <a:schemeClr val="dk1"/>
                </a:solidFill>
              </a:defRPr>
            </a:lvl6pPr>
            <a:lvl7pPr lvl="6" algn="ctr" rtl="0">
              <a:lnSpc>
                <a:spcPct val="100000"/>
              </a:lnSpc>
              <a:spcBef>
                <a:spcPts val="0"/>
              </a:spcBef>
              <a:spcAft>
                <a:spcPts val="0"/>
              </a:spcAft>
              <a:buClr>
                <a:schemeClr val="dk1"/>
              </a:buClr>
              <a:buSzPts val="1600"/>
              <a:buNone/>
              <a:defRPr sz="1600">
                <a:solidFill>
                  <a:schemeClr val="dk1"/>
                </a:solidFill>
              </a:defRPr>
            </a:lvl7pPr>
            <a:lvl8pPr lvl="7" algn="ctr" rtl="0">
              <a:lnSpc>
                <a:spcPct val="100000"/>
              </a:lnSpc>
              <a:spcBef>
                <a:spcPts val="0"/>
              </a:spcBef>
              <a:spcAft>
                <a:spcPts val="0"/>
              </a:spcAft>
              <a:buClr>
                <a:schemeClr val="dk1"/>
              </a:buClr>
              <a:buSzPts val="1600"/>
              <a:buNone/>
              <a:defRPr sz="1600">
                <a:solidFill>
                  <a:schemeClr val="dk1"/>
                </a:solidFill>
              </a:defRPr>
            </a:lvl8pPr>
            <a:lvl9pPr lvl="8" algn="ctr" rtl="0">
              <a:lnSpc>
                <a:spcPct val="100000"/>
              </a:lnSpc>
              <a:spcBef>
                <a:spcPts val="0"/>
              </a:spcBef>
              <a:spcAft>
                <a:spcPts val="0"/>
              </a:spcAft>
              <a:buClr>
                <a:schemeClr val="dk1"/>
              </a:buClr>
              <a:buSzPts val="1600"/>
              <a:buNone/>
              <a:defRPr sz="1600">
                <a:solidFill>
                  <a:schemeClr val="dk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11_1">
    <p:spTree>
      <p:nvGrpSpPr>
        <p:cNvPr id="1" name="Shape 73"/>
        <p:cNvGrpSpPr/>
        <p:nvPr/>
      </p:nvGrpSpPr>
      <p:grpSpPr>
        <a:xfrm>
          <a:off x="0" y="0"/>
          <a:ext cx="0" cy="0"/>
          <a:chOff x="0" y="0"/>
          <a:chExt cx="0" cy="0"/>
        </a:xfrm>
      </p:grpSpPr>
      <p:sp>
        <p:nvSpPr>
          <p:cNvPr id="74" name="Google Shape;74;p13"/>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rot="-7199934">
            <a:off x="-2627986" y="2609973"/>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0" y="4603500"/>
            <a:ext cx="9144000" cy="540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txBox="1">
            <a:spLocks noGrp="1"/>
          </p:cNvSpPr>
          <p:nvPr>
            <p:ph type="title"/>
          </p:nvPr>
        </p:nvSpPr>
        <p:spPr>
          <a:xfrm>
            <a:off x="1752300" y="15876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3"/>
          <p:cNvSpPr txBox="1">
            <a:spLocks noGrp="1"/>
          </p:cNvSpPr>
          <p:nvPr>
            <p:ph type="title" idx="2" hasCustomPrompt="1"/>
          </p:nvPr>
        </p:nvSpPr>
        <p:spPr>
          <a:xfrm>
            <a:off x="1028500" y="15876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0" name="Google Shape;80;p13"/>
          <p:cNvSpPr txBox="1">
            <a:spLocks noGrp="1"/>
          </p:cNvSpPr>
          <p:nvPr>
            <p:ph type="subTitle" idx="1"/>
          </p:nvPr>
        </p:nvSpPr>
        <p:spPr>
          <a:xfrm>
            <a:off x="1752300" y="20655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1" name="Google Shape;81;p13"/>
          <p:cNvSpPr txBox="1">
            <a:spLocks noGrp="1"/>
          </p:cNvSpPr>
          <p:nvPr>
            <p:ph type="title" idx="3"/>
          </p:nvPr>
        </p:nvSpPr>
        <p:spPr>
          <a:xfrm>
            <a:off x="5448600" y="15876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2" name="Google Shape;82;p13"/>
          <p:cNvSpPr txBox="1">
            <a:spLocks noGrp="1"/>
          </p:cNvSpPr>
          <p:nvPr>
            <p:ph type="title" idx="4" hasCustomPrompt="1"/>
          </p:nvPr>
        </p:nvSpPr>
        <p:spPr>
          <a:xfrm>
            <a:off x="4724350" y="15876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3" name="Google Shape;83;p13"/>
          <p:cNvSpPr txBox="1">
            <a:spLocks noGrp="1"/>
          </p:cNvSpPr>
          <p:nvPr>
            <p:ph type="subTitle" idx="5"/>
          </p:nvPr>
        </p:nvSpPr>
        <p:spPr>
          <a:xfrm>
            <a:off x="5448600" y="20655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4" name="Google Shape;84;p13"/>
          <p:cNvSpPr txBox="1">
            <a:spLocks noGrp="1"/>
          </p:cNvSpPr>
          <p:nvPr>
            <p:ph type="title" idx="6"/>
          </p:nvPr>
        </p:nvSpPr>
        <p:spPr>
          <a:xfrm>
            <a:off x="1752797" y="30960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5" name="Google Shape;85;p13"/>
          <p:cNvSpPr txBox="1">
            <a:spLocks noGrp="1"/>
          </p:cNvSpPr>
          <p:nvPr>
            <p:ph type="title" idx="7" hasCustomPrompt="1"/>
          </p:nvPr>
        </p:nvSpPr>
        <p:spPr>
          <a:xfrm>
            <a:off x="1028860" y="30960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6" name="Google Shape;86;p13"/>
          <p:cNvSpPr txBox="1">
            <a:spLocks noGrp="1"/>
          </p:cNvSpPr>
          <p:nvPr>
            <p:ph type="subTitle" idx="8"/>
          </p:nvPr>
        </p:nvSpPr>
        <p:spPr>
          <a:xfrm>
            <a:off x="1752797" y="35739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87" name="Google Shape;87;p13"/>
          <p:cNvSpPr txBox="1">
            <a:spLocks noGrp="1"/>
          </p:cNvSpPr>
          <p:nvPr>
            <p:ph type="title" idx="9"/>
          </p:nvPr>
        </p:nvSpPr>
        <p:spPr>
          <a:xfrm>
            <a:off x="5449098" y="3096000"/>
            <a:ext cx="2663400" cy="5541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13"/>
          <p:cNvSpPr txBox="1">
            <a:spLocks noGrp="1"/>
          </p:cNvSpPr>
          <p:nvPr>
            <p:ph type="title" idx="13" hasCustomPrompt="1"/>
          </p:nvPr>
        </p:nvSpPr>
        <p:spPr>
          <a:xfrm>
            <a:off x="4724710" y="3096000"/>
            <a:ext cx="647700" cy="554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89" name="Google Shape;89;p13"/>
          <p:cNvSpPr txBox="1">
            <a:spLocks noGrp="1"/>
          </p:cNvSpPr>
          <p:nvPr>
            <p:ph type="subTitle" idx="14"/>
          </p:nvPr>
        </p:nvSpPr>
        <p:spPr>
          <a:xfrm>
            <a:off x="5449098" y="3573900"/>
            <a:ext cx="2663400" cy="61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Montserrat Medium"/>
              <a:buNone/>
              <a:defRPr sz="1400">
                <a:solidFill>
                  <a:schemeClr val="dk1"/>
                </a:solidFill>
                <a:latin typeface="Montserrat Medium"/>
                <a:ea typeface="Montserrat Medium"/>
                <a:cs typeface="Montserrat Medium"/>
                <a:sym typeface="Montserrat Medium"/>
              </a:defRPr>
            </a:lvl1pPr>
            <a:lvl2pPr lvl="1"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2pPr>
            <a:lvl3pPr lvl="2"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3pPr>
            <a:lvl4pPr lvl="3"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4pPr>
            <a:lvl5pPr lvl="4"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5pPr>
            <a:lvl6pPr lvl="5"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6pPr>
            <a:lvl7pPr lvl="6"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7pPr>
            <a:lvl8pPr lvl="7"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8pPr>
            <a:lvl9pPr lvl="8" rtl="0">
              <a:lnSpc>
                <a:spcPct val="100000"/>
              </a:lnSpc>
              <a:spcBef>
                <a:spcPts val="0"/>
              </a:spcBef>
              <a:spcAft>
                <a:spcPts val="0"/>
              </a:spcAft>
              <a:buClr>
                <a:schemeClr val="dk1"/>
              </a:buClr>
              <a:buSzPts val="1400"/>
              <a:buFont typeface="Montserrat Medium"/>
              <a:buNone/>
              <a:defRPr>
                <a:solidFill>
                  <a:schemeClr val="dk1"/>
                </a:solidFill>
                <a:latin typeface="Montserrat Medium"/>
                <a:ea typeface="Montserrat Medium"/>
                <a:cs typeface="Montserrat Medium"/>
                <a:sym typeface="Montserrat Medium"/>
              </a:defRPr>
            </a:lvl9pPr>
          </a:lstStyle>
          <a:p>
            <a:endParaRPr/>
          </a:p>
        </p:txBody>
      </p:sp>
      <p:sp>
        <p:nvSpPr>
          <p:cNvPr id="90" name="Google Shape;90;p13"/>
          <p:cNvSpPr txBox="1">
            <a:spLocks noGrp="1"/>
          </p:cNvSpPr>
          <p:nvPr>
            <p:ph type="title" idx="15"/>
          </p:nvPr>
        </p:nvSpPr>
        <p:spPr>
          <a:xfrm>
            <a:off x="720000" y="540000"/>
            <a:ext cx="7704000" cy="67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254"/>
        <p:cNvGrpSpPr/>
        <p:nvPr/>
      </p:nvGrpSpPr>
      <p:grpSpPr>
        <a:xfrm>
          <a:off x="0" y="0"/>
          <a:ext cx="0" cy="0"/>
          <a:chOff x="0" y="0"/>
          <a:chExt cx="0" cy="0"/>
        </a:xfrm>
      </p:grpSpPr>
      <p:sp>
        <p:nvSpPr>
          <p:cNvPr id="255" name="Google Shape;255;p31"/>
          <p:cNvSpPr/>
          <p:nvPr/>
        </p:nvSpPr>
        <p:spPr>
          <a:xfrm rot="3600066">
            <a:off x="5556989" y="-1190502"/>
            <a:ext cx="6214997" cy="3724029"/>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1"/>
          <p:cNvSpPr/>
          <p:nvPr/>
        </p:nvSpPr>
        <p:spPr>
          <a:xfrm rot="-7199923">
            <a:off x="-2388729" y="1296864"/>
            <a:ext cx="7132141" cy="4273582"/>
          </a:xfrm>
          <a:custGeom>
            <a:avLst/>
            <a:gdLst/>
            <a:ahLst/>
            <a:cxnLst/>
            <a:rect l="l" t="t" r="r" b="b"/>
            <a:pathLst>
              <a:path w="91799" h="55006" extrusionOk="0">
                <a:moveTo>
                  <a:pt x="58828" y="1"/>
                </a:moveTo>
                <a:cubicBezTo>
                  <a:pt x="57616" y="1"/>
                  <a:pt x="56358" y="39"/>
                  <a:pt x="55053" y="116"/>
                </a:cubicBezTo>
                <a:cubicBezTo>
                  <a:pt x="25603" y="1869"/>
                  <a:pt x="1" y="11987"/>
                  <a:pt x="2373" y="37787"/>
                </a:cubicBezTo>
                <a:cubicBezTo>
                  <a:pt x="3156" y="46314"/>
                  <a:pt x="11015" y="55005"/>
                  <a:pt x="19876" y="55005"/>
                </a:cubicBezTo>
                <a:cubicBezTo>
                  <a:pt x="20001" y="55005"/>
                  <a:pt x="20125" y="55003"/>
                  <a:pt x="20250" y="55000"/>
                </a:cubicBezTo>
                <a:cubicBezTo>
                  <a:pt x="20409" y="54996"/>
                  <a:pt x="20568" y="54990"/>
                  <a:pt x="20730" y="54982"/>
                </a:cubicBezTo>
                <a:cubicBezTo>
                  <a:pt x="33632" y="54402"/>
                  <a:pt x="33173" y="38644"/>
                  <a:pt x="44633" y="35810"/>
                </a:cubicBezTo>
                <a:cubicBezTo>
                  <a:pt x="46469" y="35356"/>
                  <a:pt x="48260" y="35182"/>
                  <a:pt x="50027" y="35182"/>
                </a:cubicBezTo>
                <a:cubicBezTo>
                  <a:pt x="55728" y="35182"/>
                  <a:pt x="61190" y="36985"/>
                  <a:pt x="67165" y="36985"/>
                </a:cubicBezTo>
                <a:cubicBezTo>
                  <a:pt x="70902" y="36985"/>
                  <a:pt x="74841" y="36279"/>
                  <a:pt x="79163" y="33986"/>
                </a:cubicBezTo>
                <a:cubicBezTo>
                  <a:pt x="90749" y="27837"/>
                  <a:pt x="91799" y="1"/>
                  <a:pt x="58828" y="1"/>
                </a:cubicBezTo>
                <a:close/>
              </a:path>
            </a:pathLst>
          </a:custGeom>
          <a:solidFill>
            <a:srgbClr val="EDAE3E">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p:nvPr/>
        </p:nvSpPr>
        <p:spPr>
          <a:xfrm>
            <a:off x="0" y="0"/>
            <a:ext cx="9144000" cy="5143500"/>
          </a:xfrm>
          <a:prstGeom prst="frame">
            <a:avLst>
              <a:gd name="adj1" fmla="val 240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76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3200"/>
              <a:buFont typeface="Crete Round"/>
              <a:buNone/>
              <a:defRPr sz="3200" b="1">
                <a:solidFill>
                  <a:schemeClr val="accent1"/>
                </a:solidFill>
                <a:latin typeface="Crete Round"/>
                <a:ea typeface="Crete Round"/>
                <a:cs typeface="Crete Round"/>
                <a:sym typeface="Crete Round"/>
              </a:defRPr>
            </a:lvl1pPr>
            <a:lvl2pPr lvl="1"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2pPr>
            <a:lvl3pPr lvl="2"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3pPr>
            <a:lvl4pPr lvl="3"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4pPr>
            <a:lvl5pPr lvl="4"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5pPr>
            <a:lvl6pPr lvl="5"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6pPr>
            <a:lvl7pPr lvl="6"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7pPr>
            <a:lvl8pPr lvl="7"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8pPr>
            <a:lvl9pPr lvl="8" rtl="0">
              <a:lnSpc>
                <a:spcPct val="100000"/>
              </a:lnSpc>
              <a:spcBef>
                <a:spcPts val="0"/>
              </a:spcBef>
              <a:spcAft>
                <a:spcPts val="0"/>
              </a:spcAft>
              <a:buClr>
                <a:schemeClr val="accent1"/>
              </a:buClr>
              <a:buSzPts val="3500"/>
              <a:buFont typeface="Crete Round"/>
              <a:buNone/>
              <a:defRPr sz="3500" b="1">
                <a:solidFill>
                  <a:schemeClr val="accent1"/>
                </a:solidFill>
                <a:latin typeface="Crete Round"/>
                <a:ea typeface="Crete Round"/>
                <a:cs typeface="Crete Round"/>
                <a:sym typeface="Crete Round"/>
              </a:defRPr>
            </a:lvl9pPr>
          </a:lstStyle>
          <a:p>
            <a:endParaRPr/>
          </a:p>
        </p:txBody>
      </p:sp>
      <p:sp>
        <p:nvSpPr>
          <p:cNvPr id="7" name="Google Shape;7;p1"/>
          <p:cNvSpPr txBox="1">
            <a:spLocks noGrp="1"/>
          </p:cNvSpPr>
          <p:nvPr>
            <p:ph type="body" idx="1"/>
          </p:nvPr>
        </p:nvSpPr>
        <p:spPr>
          <a:xfrm>
            <a:off x="720000" y="1216800"/>
            <a:ext cx="7704000" cy="33867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1pPr>
            <a:lvl2pPr marL="914400" lvl="1"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2pPr>
            <a:lvl3pPr marL="1371600" lvl="2"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3pPr>
            <a:lvl4pPr marL="1828800" lvl="3"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4pPr>
            <a:lvl5pPr marL="2286000" lvl="4"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5pPr>
            <a:lvl6pPr marL="2743200" lvl="5"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6pPr>
            <a:lvl7pPr marL="3200400" lvl="6"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7pPr>
            <a:lvl8pPr marL="3657600" lvl="7" indent="-317500" rtl="0">
              <a:lnSpc>
                <a:spcPct val="100000"/>
              </a:lnSpc>
              <a:spcBef>
                <a:spcPts val="1600"/>
              </a:spcBef>
              <a:spcAft>
                <a:spcPts val="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8pPr>
            <a:lvl9pPr marL="4114800" lvl="8" indent="-317500" rtl="0">
              <a:lnSpc>
                <a:spcPct val="100000"/>
              </a:lnSpc>
              <a:spcBef>
                <a:spcPts val="1600"/>
              </a:spcBef>
              <a:spcAft>
                <a:spcPts val="1600"/>
              </a:spcAft>
              <a:buClr>
                <a:schemeClr val="dk2"/>
              </a:buClr>
              <a:buSzPts val="1400"/>
              <a:buFont typeface="Montserrat Medium"/>
              <a:buChar char="■"/>
              <a:defRPr>
                <a:solidFill>
                  <a:schemeClr val="dk1"/>
                </a:solidFill>
                <a:latin typeface="Montserrat Medium"/>
                <a:ea typeface="Montserrat Medium"/>
                <a:cs typeface="Montserrat Medium"/>
                <a:sym typeface="Montserrat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5" r:id="rId6"/>
    <p:sldLayoutId id="2147483657" r:id="rId7"/>
    <p:sldLayoutId id="2147483659" r:id="rId8"/>
    <p:sldLayoutId id="2147483677" r:id="rId9"/>
    <p:sldLayoutId id="214748367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36"/>
          <p:cNvSpPr txBox="1">
            <a:spLocks noGrp="1"/>
          </p:cNvSpPr>
          <p:nvPr>
            <p:ph type="ctrTitle"/>
          </p:nvPr>
        </p:nvSpPr>
        <p:spPr>
          <a:xfrm>
            <a:off x="560353" y="1365335"/>
            <a:ext cx="7824291" cy="1847100"/>
          </a:xfrm>
          <a:prstGeom prst="rect">
            <a:avLst/>
          </a:prstGeom>
        </p:spPr>
        <p:txBody>
          <a:bodyPr spcFirstLastPara="1" wrap="square" lIns="90000" tIns="91425" rIns="90000" bIns="91425" anchor="t" anchorCtr="0">
            <a:noAutofit/>
          </a:bodyPr>
          <a:lstStyle/>
          <a:p>
            <a:pPr marL="0" lvl="0" indent="0" algn="ctr" rtl="0">
              <a:lnSpc>
                <a:spcPct val="150000"/>
              </a:lnSpc>
              <a:spcBef>
                <a:spcPts val="0"/>
              </a:spcBef>
              <a:spcAft>
                <a:spcPts val="0"/>
              </a:spcAft>
              <a:buNone/>
            </a:pPr>
            <a:r>
              <a:rPr lang="vi-VN" sz="4000" dirty="0" smtClean="0">
                <a:solidFill>
                  <a:srgbClr val="C00000"/>
                </a:solidFill>
                <a:latin typeface="+mn-lt"/>
              </a:rPr>
              <a:t>CHÀO MỪNG CẢ </a:t>
            </a:r>
            <a:r>
              <a:rPr lang="vi-VN" sz="4000" smtClean="0">
                <a:solidFill>
                  <a:srgbClr val="C00000"/>
                </a:solidFill>
                <a:latin typeface="+mn-lt"/>
              </a:rPr>
              <a:t>LỚP </a:t>
            </a:r>
            <a:r>
              <a:rPr lang="en-US" sz="4000" smtClean="0">
                <a:solidFill>
                  <a:srgbClr val="C00000"/>
                </a:solidFill>
                <a:latin typeface="+mn-lt"/>
              </a:rPr>
              <a:t/>
            </a:r>
            <a:br>
              <a:rPr lang="en-US" sz="4000" smtClean="0">
                <a:solidFill>
                  <a:srgbClr val="C00000"/>
                </a:solidFill>
                <a:latin typeface="+mn-lt"/>
              </a:rPr>
            </a:br>
            <a:r>
              <a:rPr lang="vi-VN" sz="4000" smtClean="0">
                <a:solidFill>
                  <a:srgbClr val="C00000"/>
                </a:solidFill>
                <a:latin typeface="+mn-lt"/>
              </a:rPr>
              <a:t>ĐẾN </a:t>
            </a:r>
            <a:r>
              <a:rPr lang="vi-VN" sz="4000" dirty="0" smtClean="0">
                <a:solidFill>
                  <a:srgbClr val="C00000"/>
                </a:solidFill>
                <a:latin typeface="+mn-lt"/>
              </a:rPr>
              <a:t>VỚI BÀI </a:t>
            </a:r>
            <a:r>
              <a:rPr lang="vi-VN" sz="4000" smtClean="0">
                <a:solidFill>
                  <a:srgbClr val="C00000"/>
                </a:solidFill>
                <a:latin typeface="+mn-lt"/>
              </a:rPr>
              <a:t>HỌC MÔN </a:t>
            </a:r>
            <a:r>
              <a:rPr lang="en-US" sz="4000" smtClean="0">
                <a:solidFill>
                  <a:srgbClr val="C00000"/>
                </a:solidFill>
                <a:latin typeface="+mn-lt"/>
              </a:rPr>
              <a:t>TOÁN</a:t>
            </a:r>
            <a:r>
              <a:rPr lang="vi-VN" sz="4000" smtClean="0">
                <a:solidFill>
                  <a:srgbClr val="C00000"/>
                </a:solidFill>
                <a:latin typeface="+mn-lt"/>
              </a:rPr>
              <a:t>!</a:t>
            </a:r>
            <a:endParaRPr sz="4000" dirty="0">
              <a:solidFill>
                <a:srgbClr val="C00000"/>
              </a:solidFill>
              <a:latin typeface="+mn-lt"/>
            </a:endParaRPr>
          </a:p>
        </p:txBody>
      </p:sp>
      <p:grpSp>
        <p:nvGrpSpPr>
          <p:cNvPr id="360" name="Google Shape;360;p36"/>
          <p:cNvGrpSpPr/>
          <p:nvPr/>
        </p:nvGrpSpPr>
        <p:grpSpPr>
          <a:xfrm flipH="1">
            <a:off x="6868028" y="3955312"/>
            <a:ext cx="2275972" cy="1188188"/>
            <a:chOff x="1699200" y="2989250"/>
            <a:chExt cx="1062000" cy="592125"/>
          </a:xfrm>
        </p:grpSpPr>
        <p:sp>
          <p:nvSpPr>
            <p:cNvPr id="361" name="Google Shape;361;p36"/>
            <p:cNvSpPr/>
            <p:nvPr/>
          </p:nvSpPr>
          <p:spPr>
            <a:xfrm>
              <a:off x="1772525" y="3383300"/>
              <a:ext cx="919000" cy="198075"/>
            </a:xfrm>
            <a:custGeom>
              <a:avLst/>
              <a:gdLst/>
              <a:ahLst/>
              <a:cxnLst/>
              <a:rect l="l" t="t" r="r" b="b"/>
              <a:pathLst>
                <a:path w="36760" h="7923" extrusionOk="0">
                  <a:moveTo>
                    <a:pt x="36749" y="0"/>
                  </a:moveTo>
                  <a:lnTo>
                    <a:pt x="3936" y="44"/>
                  </a:lnTo>
                  <a:cubicBezTo>
                    <a:pt x="2850" y="45"/>
                    <a:pt x="1862" y="485"/>
                    <a:pt x="1152" y="1201"/>
                  </a:cubicBezTo>
                  <a:cubicBezTo>
                    <a:pt x="441" y="1914"/>
                    <a:pt x="0" y="2899"/>
                    <a:pt x="2" y="3989"/>
                  </a:cubicBezTo>
                  <a:cubicBezTo>
                    <a:pt x="4" y="6163"/>
                    <a:pt x="1767" y="7923"/>
                    <a:pt x="3941" y="7923"/>
                  </a:cubicBezTo>
                  <a:cubicBezTo>
                    <a:pt x="3943" y="7923"/>
                    <a:pt x="3945" y="7923"/>
                    <a:pt x="3947" y="7923"/>
                  </a:cubicBezTo>
                  <a:lnTo>
                    <a:pt x="36759" y="7880"/>
                  </a:lnTo>
                  <a:lnTo>
                    <a:pt x="36757" y="6758"/>
                  </a:lnTo>
                  <a:lnTo>
                    <a:pt x="35890" y="6759"/>
                  </a:lnTo>
                  <a:lnTo>
                    <a:pt x="35883" y="1297"/>
                  </a:lnTo>
                  <a:lnTo>
                    <a:pt x="36751" y="1296"/>
                  </a:lnTo>
                  <a:lnTo>
                    <a:pt x="367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6"/>
            <p:cNvSpPr/>
            <p:nvPr/>
          </p:nvSpPr>
          <p:spPr>
            <a:xfrm>
              <a:off x="1856050" y="3415725"/>
              <a:ext cx="819350" cy="137500"/>
            </a:xfrm>
            <a:custGeom>
              <a:avLst/>
              <a:gdLst/>
              <a:ahLst/>
              <a:cxnLst/>
              <a:rect l="l" t="t" r="r" b="b"/>
              <a:pathLst>
                <a:path w="32774" h="5500" extrusionOk="0">
                  <a:moveTo>
                    <a:pt x="32767" y="0"/>
                  </a:moveTo>
                  <a:lnTo>
                    <a:pt x="2658" y="39"/>
                  </a:lnTo>
                  <a:cubicBezTo>
                    <a:pt x="1923" y="40"/>
                    <a:pt x="1260" y="346"/>
                    <a:pt x="778" y="840"/>
                  </a:cubicBezTo>
                  <a:cubicBezTo>
                    <a:pt x="298" y="1338"/>
                    <a:pt x="1" y="2019"/>
                    <a:pt x="2" y="2774"/>
                  </a:cubicBezTo>
                  <a:cubicBezTo>
                    <a:pt x="4" y="4279"/>
                    <a:pt x="1193" y="5500"/>
                    <a:pt x="2661" y="5500"/>
                  </a:cubicBezTo>
                  <a:cubicBezTo>
                    <a:pt x="2662" y="5500"/>
                    <a:pt x="2664" y="5500"/>
                    <a:pt x="2665" y="5500"/>
                  </a:cubicBezTo>
                  <a:lnTo>
                    <a:pt x="32774" y="5461"/>
                  </a:lnTo>
                  <a:lnTo>
                    <a:pt x="327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1931600" y="3450300"/>
              <a:ext cx="743700" cy="21850"/>
            </a:xfrm>
            <a:custGeom>
              <a:avLst/>
              <a:gdLst/>
              <a:ahLst/>
              <a:cxnLst/>
              <a:rect l="l" t="t" r="r" b="b"/>
              <a:pathLst>
                <a:path w="29748" h="874" extrusionOk="0">
                  <a:moveTo>
                    <a:pt x="29747" y="0"/>
                  </a:moveTo>
                  <a:lnTo>
                    <a:pt x="417" y="38"/>
                  </a:lnTo>
                  <a:cubicBezTo>
                    <a:pt x="188" y="39"/>
                    <a:pt x="0" y="226"/>
                    <a:pt x="0" y="455"/>
                  </a:cubicBezTo>
                  <a:lnTo>
                    <a:pt x="0" y="457"/>
                  </a:lnTo>
                  <a:cubicBezTo>
                    <a:pt x="1" y="686"/>
                    <a:pt x="189" y="873"/>
                    <a:pt x="418" y="873"/>
                  </a:cubicBezTo>
                  <a:lnTo>
                    <a:pt x="29748" y="835"/>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6"/>
            <p:cNvSpPr/>
            <p:nvPr/>
          </p:nvSpPr>
          <p:spPr>
            <a:xfrm>
              <a:off x="1931675" y="3501675"/>
              <a:ext cx="743700" cy="21850"/>
            </a:xfrm>
            <a:custGeom>
              <a:avLst/>
              <a:gdLst/>
              <a:ahLst/>
              <a:cxnLst/>
              <a:rect l="l" t="t" r="r" b="b"/>
              <a:pathLst>
                <a:path w="29748" h="874" extrusionOk="0">
                  <a:moveTo>
                    <a:pt x="29747" y="0"/>
                  </a:moveTo>
                  <a:lnTo>
                    <a:pt x="416" y="39"/>
                  </a:lnTo>
                  <a:cubicBezTo>
                    <a:pt x="188" y="39"/>
                    <a:pt x="0" y="227"/>
                    <a:pt x="0" y="455"/>
                  </a:cubicBezTo>
                  <a:lnTo>
                    <a:pt x="0" y="458"/>
                  </a:lnTo>
                  <a:cubicBezTo>
                    <a:pt x="0" y="687"/>
                    <a:pt x="188" y="874"/>
                    <a:pt x="415" y="874"/>
                  </a:cubicBezTo>
                  <a:cubicBezTo>
                    <a:pt x="416" y="874"/>
                    <a:pt x="416" y="874"/>
                    <a:pt x="417" y="874"/>
                  </a:cubicBezTo>
                  <a:lnTo>
                    <a:pt x="29748" y="836"/>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1699200" y="3186400"/>
              <a:ext cx="919000" cy="198100"/>
            </a:xfrm>
            <a:custGeom>
              <a:avLst/>
              <a:gdLst/>
              <a:ahLst/>
              <a:cxnLst/>
              <a:rect l="l" t="t" r="r" b="b"/>
              <a:pathLst>
                <a:path w="36760" h="7924" extrusionOk="0">
                  <a:moveTo>
                    <a:pt x="36749" y="1"/>
                  </a:moveTo>
                  <a:lnTo>
                    <a:pt x="3937" y="44"/>
                  </a:lnTo>
                  <a:cubicBezTo>
                    <a:pt x="2850" y="45"/>
                    <a:pt x="1864" y="486"/>
                    <a:pt x="1152" y="1201"/>
                  </a:cubicBezTo>
                  <a:cubicBezTo>
                    <a:pt x="442" y="1914"/>
                    <a:pt x="1" y="2899"/>
                    <a:pt x="3" y="3989"/>
                  </a:cubicBezTo>
                  <a:cubicBezTo>
                    <a:pt x="6" y="6163"/>
                    <a:pt x="1768" y="7923"/>
                    <a:pt x="3941" y="7923"/>
                  </a:cubicBezTo>
                  <a:cubicBezTo>
                    <a:pt x="3943" y="7923"/>
                    <a:pt x="3945" y="7923"/>
                    <a:pt x="3947" y="7923"/>
                  </a:cubicBezTo>
                  <a:lnTo>
                    <a:pt x="36760" y="7881"/>
                  </a:lnTo>
                  <a:lnTo>
                    <a:pt x="36759" y="6759"/>
                  </a:lnTo>
                  <a:lnTo>
                    <a:pt x="35891" y="6760"/>
                  </a:lnTo>
                  <a:lnTo>
                    <a:pt x="35884" y="1298"/>
                  </a:lnTo>
                  <a:lnTo>
                    <a:pt x="36751" y="1297"/>
                  </a:lnTo>
                  <a:lnTo>
                    <a:pt x="367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p:nvPr/>
          </p:nvSpPr>
          <p:spPr>
            <a:xfrm>
              <a:off x="1782750" y="3218825"/>
              <a:ext cx="819350" cy="137550"/>
            </a:xfrm>
            <a:custGeom>
              <a:avLst/>
              <a:gdLst/>
              <a:ahLst/>
              <a:cxnLst/>
              <a:rect l="l" t="t" r="r" b="b"/>
              <a:pathLst>
                <a:path w="32774" h="5502" extrusionOk="0">
                  <a:moveTo>
                    <a:pt x="32767" y="1"/>
                  </a:moveTo>
                  <a:lnTo>
                    <a:pt x="2657" y="40"/>
                  </a:lnTo>
                  <a:cubicBezTo>
                    <a:pt x="1923" y="40"/>
                    <a:pt x="1260" y="348"/>
                    <a:pt x="777" y="841"/>
                  </a:cubicBezTo>
                  <a:cubicBezTo>
                    <a:pt x="297" y="1338"/>
                    <a:pt x="0" y="2020"/>
                    <a:pt x="1" y="2775"/>
                  </a:cubicBezTo>
                  <a:cubicBezTo>
                    <a:pt x="3" y="4280"/>
                    <a:pt x="1194" y="5501"/>
                    <a:pt x="2663" y="5501"/>
                  </a:cubicBezTo>
                  <a:cubicBezTo>
                    <a:pt x="2663" y="5501"/>
                    <a:pt x="2664" y="5501"/>
                    <a:pt x="2664" y="5501"/>
                  </a:cubicBezTo>
                  <a:lnTo>
                    <a:pt x="32773" y="5462"/>
                  </a:lnTo>
                  <a:lnTo>
                    <a:pt x="32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6"/>
            <p:cNvSpPr/>
            <p:nvPr/>
          </p:nvSpPr>
          <p:spPr>
            <a:xfrm>
              <a:off x="1858275" y="3253400"/>
              <a:ext cx="743725" cy="21850"/>
            </a:xfrm>
            <a:custGeom>
              <a:avLst/>
              <a:gdLst/>
              <a:ahLst/>
              <a:cxnLst/>
              <a:rect l="l" t="t" r="r" b="b"/>
              <a:pathLst>
                <a:path w="29749" h="874" extrusionOk="0">
                  <a:moveTo>
                    <a:pt x="29747" y="1"/>
                  </a:moveTo>
                  <a:lnTo>
                    <a:pt x="417" y="38"/>
                  </a:lnTo>
                  <a:cubicBezTo>
                    <a:pt x="188" y="38"/>
                    <a:pt x="1" y="226"/>
                    <a:pt x="2" y="455"/>
                  </a:cubicBezTo>
                  <a:lnTo>
                    <a:pt x="2" y="457"/>
                  </a:lnTo>
                  <a:cubicBezTo>
                    <a:pt x="2" y="686"/>
                    <a:pt x="189" y="874"/>
                    <a:pt x="418"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p:nvPr/>
          </p:nvSpPr>
          <p:spPr>
            <a:xfrm>
              <a:off x="1858350" y="3304775"/>
              <a:ext cx="743725" cy="21850"/>
            </a:xfrm>
            <a:custGeom>
              <a:avLst/>
              <a:gdLst/>
              <a:ahLst/>
              <a:cxnLst/>
              <a:rect l="l" t="t" r="r" b="b"/>
              <a:pathLst>
                <a:path w="29749" h="874" extrusionOk="0">
                  <a:moveTo>
                    <a:pt x="29747" y="1"/>
                  </a:moveTo>
                  <a:lnTo>
                    <a:pt x="417" y="39"/>
                  </a:lnTo>
                  <a:cubicBezTo>
                    <a:pt x="188" y="39"/>
                    <a:pt x="1" y="228"/>
                    <a:pt x="1" y="457"/>
                  </a:cubicBezTo>
                  <a:lnTo>
                    <a:pt x="1" y="459"/>
                  </a:lnTo>
                  <a:cubicBezTo>
                    <a:pt x="1" y="687"/>
                    <a:pt x="188" y="874"/>
                    <a:pt x="416" y="874"/>
                  </a:cubicBezTo>
                  <a:cubicBezTo>
                    <a:pt x="417" y="874"/>
                    <a:pt x="418" y="874"/>
                    <a:pt x="418" y="874"/>
                  </a:cubicBezTo>
                  <a:lnTo>
                    <a:pt x="29748" y="837"/>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6"/>
            <p:cNvSpPr/>
            <p:nvPr/>
          </p:nvSpPr>
          <p:spPr>
            <a:xfrm>
              <a:off x="1842225" y="2989250"/>
              <a:ext cx="918975" cy="198075"/>
            </a:xfrm>
            <a:custGeom>
              <a:avLst/>
              <a:gdLst/>
              <a:ahLst/>
              <a:cxnLst/>
              <a:rect l="l" t="t" r="r" b="b"/>
              <a:pathLst>
                <a:path w="36759" h="7923" extrusionOk="0">
                  <a:moveTo>
                    <a:pt x="36748" y="1"/>
                  </a:moveTo>
                  <a:lnTo>
                    <a:pt x="3937" y="43"/>
                  </a:lnTo>
                  <a:cubicBezTo>
                    <a:pt x="2849" y="44"/>
                    <a:pt x="1863" y="485"/>
                    <a:pt x="1152" y="1200"/>
                  </a:cubicBezTo>
                  <a:cubicBezTo>
                    <a:pt x="441" y="1913"/>
                    <a:pt x="1" y="2898"/>
                    <a:pt x="2" y="3988"/>
                  </a:cubicBezTo>
                  <a:cubicBezTo>
                    <a:pt x="5" y="6162"/>
                    <a:pt x="1767" y="7922"/>
                    <a:pt x="3940" y="7922"/>
                  </a:cubicBezTo>
                  <a:cubicBezTo>
                    <a:pt x="3942" y="7922"/>
                    <a:pt x="3944" y="7922"/>
                    <a:pt x="3946" y="7922"/>
                  </a:cubicBezTo>
                  <a:lnTo>
                    <a:pt x="36759" y="7880"/>
                  </a:lnTo>
                  <a:lnTo>
                    <a:pt x="36758" y="6758"/>
                  </a:lnTo>
                  <a:lnTo>
                    <a:pt x="35891" y="6760"/>
                  </a:lnTo>
                  <a:lnTo>
                    <a:pt x="35883" y="1297"/>
                  </a:lnTo>
                  <a:lnTo>
                    <a:pt x="36750" y="1296"/>
                  </a:lnTo>
                  <a:lnTo>
                    <a:pt x="367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6"/>
            <p:cNvSpPr/>
            <p:nvPr/>
          </p:nvSpPr>
          <p:spPr>
            <a:xfrm>
              <a:off x="1925775" y="3021650"/>
              <a:ext cx="819350" cy="137550"/>
            </a:xfrm>
            <a:custGeom>
              <a:avLst/>
              <a:gdLst/>
              <a:ahLst/>
              <a:cxnLst/>
              <a:rect l="l" t="t" r="r" b="b"/>
              <a:pathLst>
                <a:path w="32774" h="5502" extrusionOk="0">
                  <a:moveTo>
                    <a:pt x="32766" y="1"/>
                  </a:moveTo>
                  <a:lnTo>
                    <a:pt x="2657" y="40"/>
                  </a:lnTo>
                  <a:cubicBezTo>
                    <a:pt x="1922" y="41"/>
                    <a:pt x="1260" y="348"/>
                    <a:pt x="777" y="842"/>
                  </a:cubicBezTo>
                  <a:cubicBezTo>
                    <a:pt x="297" y="1338"/>
                    <a:pt x="0" y="2020"/>
                    <a:pt x="1" y="2775"/>
                  </a:cubicBezTo>
                  <a:cubicBezTo>
                    <a:pt x="2" y="4280"/>
                    <a:pt x="1192" y="5501"/>
                    <a:pt x="2661" y="5501"/>
                  </a:cubicBezTo>
                  <a:cubicBezTo>
                    <a:pt x="2662" y="5501"/>
                    <a:pt x="2663" y="5501"/>
                    <a:pt x="2664" y="5501"/>
                  </a:cubicBezTo>
                  <a:lnTo>
                    <a:pt x="32773" y="5462"/>
                  </a:lnTo>
                  <a:lnTo>
                    <a:pt x="32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p:nvPr/>
          </p:nvSpPr>
          <p:spPr>
            <a:xfrm>
              <a:off x="2001300" y="3056225"/>
              <a:ext cx="743725" cy="21850"/>
            </a:xfrm>
            <a:custGeom>
              <a:avLst/>
              <a:gdLst/>
              <a:ahLst/>
              <a:cxnLst/>
              <a:rect l="l" t="t" r="r" b="b"/>
              <a:pathLst>
                <a:path w="29749" h="874" extrusionOk="0">
                  <a:moveTo>
                    <a:pt x="29747" y="1"/>
                  </a:moveTo>
                  <a:lnTo>
                    <a:pt x="416" y="39"/>
                  </a:lnTo>
                  <a:cubicBezTo>
                    <a:pt x="188" y="39"/>
                    <a:pt x="1" y="226"/>
                    <a:pt x="1" y="455"/>
                  </a:cubicBezTo>
                  <a:lnTo>
                    <a:pt x="1" y="457"/>
                  </a:lnTo>
                  <a:cubicBezTo>
                    <a:pt x="1" y="686"/>
                    <a:pt x="189" y="874"/>
                    <a:pt x="417"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6"/>
            <p:cNvSpPr/>
            <p:nvPr/>
          </p:nvSpPr>
          <p:spPr>
            <a:xfrm>
              <a:off x="2001350" y="3107625"/>
              <a:ext cx="743725" cy="21850"/>
            </a:xfrm>
            <a:custGeom>
              <a:avLst/>
              <a:gdLst/>
              <a:ahLst/>
              <a:cxnLst/>
              <a:rect l="l" t="t" r="r" b="b"/>
              <a:pathLst>
                <a:path w="29749" h="874" extrusionOk="0">
                  <a:moveTo>
                    <a:pt x="29747" y="1"/>
                  </a:moveTo>
                  <a:lnTo>
                    <a:pt x="417" y="38"/>
                  </a:lnTo>
                  <a:cubicBezTo>
                    <a:pt x="188" y="39"/>
                    <a:pt x="1" y="227"/>
                    <a:pt x="2" y="456"/>
                  </a:cubicBezTo>
                  <a:lnTo>
                    <a:pt x="2" y="458"/>
                  </a:lnTo>
                  <a:cubicBezTo>
                    <a:pt x="2" y="686"/>
                    <a:pt x="188" y="873"/>
                    <a:pt x="416" y="873"/>
                  </a:cubicBezTo>
                  <a:cubicBezTo>
                    <a:pt x="417" y="873"/>
                    <a:pt x="418" y="873"/>
                    <a:pt x="418" y="873"/>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stretch>
            <a:fillRect/>
          </a:stretch>
        </p:blipFill>
        <p:spPr>
          <a:xfrm rot="20560160">
            <a:off x="33251" y="137026"/>
            <a:ext cx="2194560" cy="119505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grpSp>
        <p:nvGrpSpPr>
          <p:cNvPr id="12" name="Group 11"/>
          <p:cNvGrpSpPr/>
          <p:nvPr/>
        </p:nvGrpSpPr>
        <p:grpSpPr>
          <a:xfrm>
            <a:off x="3219925" y="135904"/>
            <a:ext cx="2607296" cy="691116"/>
            <a:chOff x="2860159" y="127591"/>
            <a:chExt cx="4242390" cy="691116"/>
          </a:xfrm>
        </p:grpSpPr>
        <p:sp>
          <p:nvSpPr>
            <p:cNvPr id="13" name="Round Same Side Corner Rectangle 12"/>
            <p:cNvSpPr/>
            <p:nvPr/>
          </p:nvSpPr>
          <p:spPr>
            <a:xfrm flipV="1">
              <a:off x="2860159" y="127591"/>
              <a:ext cx="4242390" cy="691116"/>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9EBCD"/>
                </a:solidFill>
                <a:effectLst/>
                <a:uLnTx/>
                <a:uFillTx/>
                <a:latin typeface="Arial"/>
                <a:ea typeface="+mn-ea"/>
                <a:cs typeface="+mn-cs"/>
                <a:sym typeface="Arial"/>
              </a:endParaRPr>
            </a:p>
          </p:txBody>
        </p:sp>
        <p:sp>
          <p:nvSpPr>
            <p:cNvPr id="14" name="TextBox 13"/>
            <p:cNvSpPr txBox="1"/>
            <p:nvPr/>
          </p:nvSpPr>
          <p:spPr>
            <a:xfrm>
              <a:off x="2929270" y="242316"/>
              <a:ext cx="41041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C00000"/>
                  </a:solidFill>
                  <a:effectLst/>
                  <a:uLnTx/>
                  <a:uFillTx/>
                  <a:latin typeface="Arial"/>
                  <a:cs typeface="Arial"/>
                  <a:sym typeface="Arial"/>
                </a:rPr>
                <a:t>DỰ ÁN 2</a:t>
              </a:r>
              <a:endParaRPr kumimoji="0" lang="en-US" sz="2400" b="1" i="0" u="none" strike="noStrike" kern="0" cap="none" spc="0" normalizeH="0" baseline="0" noProof="0" dirty="0">
                <a:ln>
                  <a:noFill/>
                </a:ln>
                <a:solidFill>
                  <a:srgbClr val="C00000"/>
                </a:solidFill>
                <a:effectLst/>
                <a:uLnTx/>
                <a:uFillTx/>
                <a:latin typeface="Arial"/>
                <a:cs typeface="Arial"/>
                <a:sym typeface="Arial"/>
              </a:endParaRPr>
            </a:p>
          </p:txBody>
        </p:sp>
      </p:gr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7261" t="22325" r="28088" b="23515"/>
          <a:stretch/>
        </p:blipFill>
        <p:spPr>
          <a:xfrm>
            <a:off x="8149750" y="250629"/>
            <a:ext cx="598726" cy="726232"/>
          </a:xfrm>
          <a:prstGeom prst="rect">
            <a:avLst/>
          </a:prstGeom>
        </p:spPr>
      </p:pic>
      <p:sp>
        <p:nvSpPr>
          <p:cNvPr id="4" name="Rectangle 3"/>
          <p:cNvSpPr/>
          <p:nvPr/>
        </p:nvSpPr>
        <p:spPr>
          <a:xfrm>
            <a:off x="404616" y="941745"/>
            <a:ext cx="8237912" cy="3266985"/>
          </a:xfrm>
          <a:prstGeom prst="rect">
            <a:avLst/>
          </a:prstGeom>
        </p:spPr>
        <p:txBody>
          <a:bodyPr wrap="square">
            <a:spAutoFit/>
          </a:bodyPr>
          <a:lstStyle/>
          <a:p>
            <a:pPr lvl="0" algn="just">
              <a:lnSpc>
                <a:spcPct val="150000"/>
              </a:lnSpc>
            </a:pPr>
            <a:r>
              <a:rPr lang="vi-VN" sz="2000">
                <a:latin typeface="Arial" panose="020B0604020202020204" pitchFamily="34" charset="0"/>
              </a:rPr>
              <a:t>Bác Hương có 250 triệu đồng muốn gửi tiết kiệm ở một ngân hàng và hai năm sau mới có nhu cầu sử dụng số tiền này. Dựa vào bảng lãi suất mà ngân hàng công bố tại thời điểm hiện tại, hãy tư vấn cho bác Hương phương án gửi tiết kiệm để số tiền lãi thu được sau hai năm gửi tiết kiệm là lớn nhất</a:t>
            </a:r>
            <a:r>
              <a:rPr lang="vi-VN" sz="2000" smtClean="0">
                <a:latin typeface="Arial" panose="020B0604020202020204" pitchFamily="34" charset="0"/>
              </a:rPr>
              <a:t>.</a:t>
            </a:r>
            <a:endParaRPr lang="vi-VN" sz="2000">
              <a:latin typeface="Arial" panose="020B0604020202020204" pitchFamily="34" charset="0"/>
            </a:endParaRPr>
          </a:p>
          <a:p>
            <a:pPr lvl="0" algn="just">
              <a:lnSpc>
                <a:spcPct val="150000"/>
              </a:lnSpc>
            </a:pPr>
            <a:r>
              <a:rPr lang="vi-VN" sz="2000">
                <a:latin typeface="Arial" panose="020B0604020202020204" pitchFamily="34" charset="0"/>
              </a:rPr>
              <a:t>Ở đây, giả sử các lãi suất đã công bố là không thay đổi trong suốt quá trình bác Hương gửi tiết kiệm.</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pic>
        <p:nvPicPr>
          <p:cNvPr id="2" name="Picture 1"/>
          <p:cNvPicPr>
            <a:picLocks noChangeAspect="1"/>
          </p:cNvPicPr>
          <p:nvPr/>
        </p:nvPicPr>
        <p:blipFill>
          <a:blip r:embed="rId4"/>
          <a:stretch>
            <a:fillRect/>
          </a:stretch>
        </p:blipFill>
        <p:spPr>
          <a:xfrm>
            <a:off x="7084672" y="4163572"/>
            <a:ext cx="1663804" cy="736274"/>
          </a:xfrm>
          <a:prstGeom prst="rect">
            <a:avLst/>
          </a:prstGeom>
        </p:spPr>
      </p:pic>
    </p:spTree>
    <p:extLst>
      <p:ext uri="{BB962C8B-B14F-4D97-AF65-F5344CB8AC3E}">
        <p14:creationId xmlns:p14="http://schemas.microsoft.com/office/powerpoint/2010/main" val="40454927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54618" y="402897"/>
            <a:ext cx="8889382" cy="877163"/>
            <a:chOff x="347797" y="139211"/>
            <a:chExt cx="8889382" cy="877163"/>
          </a:xfrm>
        </p:grpSpPr>
        <p:sp>
          <p:nvSpPr>
            <p:cNvPr id="14" name="TextBox 13"/>
            <p:cNvSpPr txBox="1"/>
            <p:nvPr/>
          </p:nvSpPr>
          <p:spPr>
            <a:xfrm>
              <a:off x="978195" y="139211"/>
              <a:ext cx="8258984" cy="877163"/>
            </a:xfrm>
            <a:prstGeom prst="rect">
              <a:avLst/>
            </a:prstGeom>
            <a:noFill/>
          </p:spPr>
          <p:txBody>
            <a:bodyPr wrap="square" rtlCol="0">
              <a:spAutoFit/>
            </a:bodyPr>
            <a:lstStyle/>
            <a:p>
              <a:pPr>
                <a:lnSpc>
                  <a:spcPct val="150000"/>
                </a:lnSpc>
              </a:pPr>
              <a:r>
                <a:rPr lang="vi-VN" sz="1700" b="1">
                  <a:solidFill>
                    <a:srgbClr val="C00000"/>
                  </a:solidFill>
                </a:rPr>
                <a:t>Bảng lãi suất các ngân hàng công bố tại thời điểm hiện tại (ngày 20/06/2023) như sau:</a:t>
              </a:r>
              <a:endParaRPr lang="en-US" sz="1700" b="1">
                <a:solidFill>
                  <a:srgbClr val="C0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797" y="222923"/>
              <a:ext cx="630398" cy="648324"/>
            </a:xfrm>
            <a:prstGeom prst="rect">
              <a:avLst/>
            </a:prstGeom>
          </p:spPr>
        </p:pic>
      </p:grpSp>
      <p:graphicFrame>
        <p:nvGraphicFramePr>
          <p:cNvPr id="4" name="Table 3"/>
          <p:cNvGraphicFramePr>
            <a:graphicFrameLocks noGrp="1"/>
          </p:cNvGraphicFramePr>
          <p:nvPr>
            <p:extLst>
              <p:ext uri="{D42A27DB-BD31-4B8C-83A1-F6EECF244321}">
                <p14:modId xmlns:p14="http://schemas.microsoft.com/office/powerpoint/2010/main" val="3887548922"/>
              </p:ext>
            </p:extLst>
          </p:nvPr>
        </p:nvGraphicFramePr>
        <p:xfrm>
          <a:off x="739834" y="1512917"/>
          <a:ext cx="7564580" cy="3097102"/>
        </p:xfrm>
        <a:graphic>
          <a:graphicData uri="http://schemas.openxmlformats.org/drawingml/2006/table">
            <a:tbl>
              <a:tblPr firstRow="1" firstCol="1" bandRow="1"/>
              <a:tblGrid>
                <a:gridCol w="1891145">
                  <a:extLst>
                    <a:ext uri="{9D8B030D-6E8A-4147-A177-3AD203B41FA5}">
                      <a16:colId xmlns:a16="http://schemas.microsoft.com/office/drawing/2014/main" val="2258052658"/>
                    </a:ext>
                  </a:extLst>
                </a:gridCol>
                <a:gridCol w="1891145">
                  <a:extLst>
                    <a:ext uri="{9D8B030D-6E8A-4147-A177-3AD203B41FA5}">
                      <a16:colId xmlns:a16="http://schemas.microsoft.com/office/drawing/2014/main" val="947098683"/>
                    </a:ext>
                  </a:extLst>
                </a:gridCol>
                <a:gridCol w="1891145">
                  <a:extLst>
                    <a:ext uri="{9D8B030D-6E8A-4147-A177-3AD203B41FA5}">
                      <a16:colId xmlns:a16="http://schemas.microsoft.com/office/drawing/2014/main" val="722141627"/>
                    </a:ext>
                  </a:extLst>
                </a:gridCol>
                <a:gridCol w="1891145">
                  <a:extLst>
                    <a:ext uri="{9D8B030D-6E8A-4147-A177-3AD203B41FA5}">
                      <a16:colId xmlns:a16="http://schemas.microsoft.com/office/drawing/2014/main" val="595261316"/>
                    </a:ext>
                  </a:extLst>
                </a:gridCol>
              </a:tblGrid>
              <a:tr h="444575">
                <a:tc>
                  <a:txBody>
                    <a:bodyPr/>
                    <a:lstStyle/>
                    <a:p>
                      <a:pPr algn="ctr">
                        <a:lnSpc>
                          <a:spcPct val="150000"/>
                        </a:lnSpc>
                        <a:spcBef>
                          <a:spcPts val="600"/>
                        </a:spcBef>
                        <a:spcAft>
                          <a:spcPts val="0"/>
                        </a:spcAft>
                      </a:pPr>
                      <a:r>
                        <a:rPr lang="fr-FR" sz="1600" b="1">
                          <a:solidFill>
                            <a:srgbClr val="000000"/>
                          </a:solidFill>
                          <a:effectLst/>
                          <a:latin typeface="+mj-lt"/>
                          <a:ea typeface="Calibri" panose="020F0502020204030204" pitchFamily="34" charset="0"/>
                          <a:cs typeface="Times New Roman" panose="02020603050405020304" pitchFamily="18" charset="0"/>
                        </a:rPr>
                        <a:t>Ngân hàng</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spcBef>
                          <a:spcPts val="600"/>
                        </a:spcBef>
                        <a:spcAft>
                          <a:spcPts val="0"/>
                        </a:spcAft>
                      </a:pPr>
                      <a:r>
                        <a:rPr lang="fr-FR" sz="1600" b="1">
                          <a:solidFill>
                            <a:srgbClr val="000000"/>
                          </a:solidFill>
                          <a:effectLst/>
                          <a:latin typeface="+mj-lt"/>
                          <a:ea typeface="Calibri" panose="020F0502020204030204" pitchFamily="34" charset="0"/>
                          <a:cs typeface="Times New Roman" panose="02020603050405020304" pitchFamily="18" charset="0"/>
                        </a:rPr>
                        <a:t>3 tháng</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spcBef>
                          <a:spcPts val="600"/>
                        </a:spcBef>
                        <a:spcAft>
                          <a:spcPts val="0"/>
                        </a:spcAft>
                      </a:pPr>
                      <a:r>
                        <a:rPr lang="fr-FR" sz="1600" b="1">
                          <a:solidFill>
                            <a:srgbClr val="000000"/>
                          </a:solidFill>
                          <a:effectLst/>
                          <a:latin typeface="+mj-lt"/>
                          <a:ea typeface="Calibri" panose="020F0502020204030204" pitchFamily="34" charset="0"/>
                          <a:cs typeface="Times New Roman" panose="02020603050405020304" pitchFamily="18" charset="0"/>
                        </a:rPr>
                        <a:t>6 tháng</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50000"/>
                        </a:lnSpc>
                        <a:spcBef>
                          <a:spcPts val="600"/>
                        </a:spcBef>
                        <a:spcAft>
                          <a:spcPts val="0"/>
                        </a:spcAft>
                      </a:pPr>
                      <a:r>
                        <a:rPr lang="fr-FR" sz="1600" b="1">
                          <a:solidFill>
                            <a:srgbClr val="000000"/>
                          </a:solidFill>
                          <a:effectLst/>
                          <a:latin typeface="+mj-lt"/>
                          <a:ea typeface="Calibri" panose="020F0502020204030204" pitchFamily="34" charset="0"/>
                          <a:cs typeface="Times New Roman" panose="02020603050405020304" pitchFamily="18" charset="0"/>
                        </a:rPr>
                        <a:t>12 tháng</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864495150"/>
                  </a:ext>
                </a:extLst>
              </a:tr>
              <a:tr h="536326">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VPBANK</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4,75%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7,2%</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7,2%</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391353"/>
                  </a:ext>
                </a:extLst>
              </a:tr>
              <a:tr h="523702">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SCB</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4,75%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7,35%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7,45%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554430"/>
                  </a:ext>
                </a:extLst>
              </a:tr>
              <a:tr h="523702">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TPBANK</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4,75%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7,3%</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7,3%</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6237594"/>
                  </a:ext>
                </a:extLst>
              </a:tr>
              <a:tr h="540327">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TECHCOMBANK</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4,75%</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7,1%</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7,1%</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4630119"/>
                  </a:ext>
                </a:extLst>
              </a:tr>
              <a:tr h="528470">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VIETCOMBANK</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4,1%</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5,0%</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fr-FR" sz="1600">
                          <a:solidFill>
                            <a:srgbClr val="000000"/>
                          </a:solidFill>
                          <a:effectLst/>
                          <a:latin typeface="+mj-lt"/>
                          <a:ea typeface="Calibri" panose="020F0502020204030204" pitchFamily="34" charset="0"/>
                          <a:cs typeface="Times New Roman" panose="02020603050405020304" pitchFamily="18" charset="0"/>
                        </a:rPr>
                        <a:t>6,3%</a:t>
                      </a:r>
                      <a:endParaRPr lang="en-US" sz="160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166053"/>
                  </a:ext>
                </a:extLst>
              </a:tr>
            </a:tbl>
          </a:graphicData>
        </a:graphic>
      </p:graphicFrame>
    </p:spTree>
    <p:extLst>
      <p:ext uri="{BB962C8B-B14F-4D97-AF65-F5344CB8AC3E}">
        <p14:creationId xmlns:p14="http://schemas.microsoft.com/office/powerpoint/2010/main" val="4270115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sym typeface="Arial"/>
            </a:endParaRPr>
          </a:p>
        </p:txBody>
      </p:sp>
      <p:sp>
        <p:nvSpPr>
          <p:cNvPr id="2" name="Rectangle 1"/>
          <p:cNvSpPr/>
          <p:nvPr/>
        </p:nvSpPr>
        <p:spPr>
          <a:xfrm>
            <a:off x="300845" y="692747"/>
            <a:ext cx="8543896" cy="4162678"/>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vi-VN" sz="1700" b="1" i="1" u="none" strike="noStrike" kern="0" cap="none" spc="0" normalizeH="0" baseline="0" noProof="0" smtClean="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1:</a:t>
            </a:r>
            <a:endPar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mà bác Hưng nhận được khi gửi 300 triệu đồng kì hạn 12 tháng cho mỗi ngân hàng:</a:t>
            </a: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Ngân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hàng VPBANK (lãi suất 7,2%/12 tháng).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bác Hưng nhận được là: 300 . (1 + 7,2%) = 321,6 (triệu đồng)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bác Hưng nhận được là: 321, 6 – 300 = 21,6 (triệu đồng)</a:t>
            </a: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Ngân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hàng SCB (lãi suất 7,45%/12 tháng).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bác Hưng nhận được là: 300 . (1 + 7,45%) = 322,35 (triệu đồng)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bác Hưng nhận được là: 322,35 – 300 = 22,35 (triệu đồng</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a:t>
            </a:r>
            <a:endPar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p:txBody>
      </p:sp>
      <p:pic>
        <p:nvPicPr>
          <p:cNvPr id="3" name="Picture 2"/>
          <p:cNvPicPr>
            <a:picLocks noChangeAspect="1"/>
          </p:cNvPicPr>
          <p:nvPr/>
        </p:nvPicPr>
        <p:blipFill>
          <a:blip r:embed="rId3"/>
          <a:stretch>
            <a:fillRect/>
          </a:stretch>
        </p:blipFill>
        <p:spPr>
          <a:xfrm>
            <a:off x="8103334" y="4223836"/>
            <a:ext cx="974163" cy="919664"/>
          </a:xfrm>
          <a:prstGeom prst="rect">
            <a:avLst/>
          </a:prstGeom>
        </p:spPr>
      </p:pic>
    </p:spTree>
    <p:extLst>
      <p:ext uri="{BB962C8B-B14F-4D97-AF65-F5344CB8AC3E}">
        <p14:creationId xmlns:p14="http://schemas.microsoft.com/office/powerpoint/2010/main" val="349600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500"/>
                                        <p:tgtEl>
                                          <p:spTgt spid="2">
                                            <p:txEl>
                                              <p:pRg st="5" end="5"/>
                                            </p:txEl>
                                          </p:spTgt>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500"/>
                                        <p:tgtEl>
                                          <p:spTgt spid="2">
                                            <p:txEl>
                                              <p:pRg st="6" end="6"/>
                                            </p:txEl>
                                          </p:spTgt>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Effect transition="in" filter="fade">
                                      <p:cBhvr>
                                        <p:cTn id="43"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2" name="Rectangle 1"/>
          <p:cNvSpPr/>
          <p:nvPr/>
        </p:nvSpPr>
        <p:spPr>
          <a:xfrm>
            <a:off x="300845" y="692747"/>
            <a:ext cx="8543896" cy="4162678"/>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vi-VN" sz="1700" b="1" i="1" u="none" strike="noStrike" kern="0" cap="none" spc="0" normalizeH="0" baseline="0" noProof="0" smtClean="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1:</a:t>
            </a:r>
            <a:endPar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mà bác Hưng nhận được khi gửi 300 triệu đồng kì hạn 12 tháng cho mỗi ngân hàng:</a:t>
            </a:r>
          </a:p>
          <a:p>
            <a:pPr marL="285750" lvl="0" indent="-285750" algn="just">
              <a:lnSpc>
                <a:spcPct val="150000"/>
              </a:lnSpc>
              <a:spcBef>
                <a:spcPts val="300"/>
              </a:spcBef>
              <a:spcAft>
                <a:spcPts val="300"/>
              </a:spcAft>
              <a:buFont typeface="Arial" panose="020B0604020202020204" pitchFamily="34" charset="0"/>
              <a:buChar char="•"/>
            </a:pPr>
            <a:r>
              <a:rPr lang="vi-VN" sz="1700">
                <a:latin typeface="Arial" panose="020B0604020202020204" pitchFamily="34" charset="0"/>
                <a:ea typeface="Arial" panose="020B0604020202020204" pitchFamily="34" charset="0"/>
                <a:cs typeface="Times New Roman" panose="02020603050405020304" pitchFamily="18" charset="0"/>
              </a:rPr>
              <a:t>Ngân hàng TPBANK (lãi suất 7,3%/12 tháng).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bác Hưng nhận được là: 300 . (1 + 7,3%) = 321,9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lãi bác Hưng nhận được là: 321,9 – 300 = 21,9 (triệu đồng)</a:t>
            </a:r>
          </a:p>
          <a:p>
            <a:pPr marL="285750" lvl="0" indent="-285750" algn="just">
              <a:lnSpc>
                <a:spcPct val="150000"/>
              </a:lnSpc>
              <a:spcBef>
                <a:spcPts val="300"/>
              </a:spcBef>
              <a:spcAft>
                <a:spcPts val="300"/>
              </a:spcAft>
              <a:buFont typeface="Arial" panose="020B0604020202020204" pitchFamily="34" charset="0"/>
              <a:buChar char="•"/>
            </a:pPr>
            <a:r>
              <a:rPr lang="vi-VN" sz="1700">
                <a:latin typeface="Arial" panose="020B0604020202020204" pitchFamily="34" charset="0"/>
                <a:ea typeface="Arial" panose="020B0604020202020204" pitchFamily="34" charset="0"/>
                <a:cs typeface="Times New Roman" panose="02020603050405020304" pitchFamily="18" charset="0"/>
              </a:rPr>
              <a:t>Ngân hàng TECHCOMBANK (lãi suất 7,1%/12 tháng).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bác Hưng nhận được là: 300 . (1 + 7,1%) = 321,3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lãi bác Hưng nhận được là: 321,3 – 300 = 21,3 (triệu đồng)</a:t>
            </a:r>
          </a:p>
        </p:txBody>
      </p:sp>
      <p:pic>
        <p:nvPicPr>
          <p:cNvPr id="3" name="Picture 2"/>
          <p:cNvPicPr>
            <a:picLocks noChangeAspect="1"/>
          </p:cNvPicPr>
          <p:nvPr/>
        </p:nvPicPr>
        <p:blipFill>
          <a:blip r:embed="rId3"/>
          <a:stretch>
            <a:fillRect/>
          </a:stretch>
        </p:blipFill>
        <p:spPr>
          <a:xfrm>
            <a:off x="8103334" y="4223836"/>
            <a:ext cx="974163" cy="919664"/>
          </a:xfrm>
          <a:prstGeom prst="rect">
            <a:avLst/>
          </a:prstGeom>
        </p:spPr>
      </p:pic>
    </p:spTree>
    <p:extLst>
      <p:ext uri="{BB962C8B-B14F-4D97-AF65-F5344CB8AC3E}">
        <p14:creationId xmlns:p14="http://schemas.microsoft.com/office/powerpoint/2010/main" val="29069463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500"/>
                                        <p:tgtEl>
                                          <p:spTgt spid="2">
                                            <p:txEl>
                                              <p:pRg st="3" end="3"/>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wipe(left)">
                                      <p:cBhvr>
                                        <p:cTn id="20" dur="500"/>
                                        <p:tgtEl>
                                          <p:spTgt spid="2">
                                            <p:txEl>
                                              <p:pRg st="5" end="5"/>
                                            </p:txEl>
                                          </p:spTgt>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2" name="Rectangle 1"/>
          <p:cNvSpPr/>
          <p:nvPr/>
        </p:nvSpPr>
        <p:spPr>
          <a:xfrm>
            <a:off x="300845" y="692747"/>
            <a:ext cx="8543896" cy="4162678"/>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vi-VN" sz="1700" b="1" i="1" u="none" strike="noStrike" kern="0" cap="none" spc="0" normalizeH="0" baseline="0" noProof="0" smtClean="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1:</a:t>
            </a:r>
            <a:endParaRPr kumimoji="0" lang="vi-VN" sz="1700" b="1" i="1" u="none" strike="noStrike" kern="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mà bác Hưng nhận được khi gửi 300 triệu đồng kì hạn 12 tháng cho mỗi ngân hàng:</a:t>
            </a:r>
          </a:p>
          <a:p>
            <a:pPr marL="285750" lvl="0" indent="-285750" algn="just">
              <a:lnSpc>
                <a:spcPct val="150000"/>
              </a:lnSpc>
              <a:spcBef>
                <a:spcPts val="300"/>
              </a:spcBef>
              <a:spcAft>
                <a:spcPts val="300"/>
              </a:spcAft>
              <a:buFont typeface="Arial" panose="020B0604020202020204" pitchFamily="34" charset="0"/>
              <a:buChar char="•"/>
            </a:pPr>
            <a:r>
              <a:rPr lang="vi-VN" sz="1700" smtClean="0">
                <a:latin typeface="Arial" panose="020B0604020202020204" pitchFamily="34" charset="0"/>
                <a:ea typeface="Arial" panose="020B0604020202020204" pitchFamily="34" charset="0"/>
                <a:cs typeface="Times New Roman" panose="02020603050405020304" pitchFamily="18" charset="0"/>
              </a:rPr>
              <a:t>Ngân </a:t>
            </a:r>
            <a:r>
              <a:rPr lang="vi-VN" sz="1700">
                <a:latin typeface="Arial" panose="020B0604020202020204" pitchFamily="34" charset="0"/>
                <a:ea typeface="Arial" panose="020B0604020202020204" pitchFamily="34" charset="0"/>
                <a:cs typeface="Times New Roman" panose="02020603050405020304" pitchFamily="18" charset="0"/>
              </a:rPr>
              <a:t>hàng VIETCOMBANK (lãi suất 6,3%/12 tháng).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bác Hưng nhận được là: 300 . (1 + 6,3%) = 318,9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lãi bác Hưng nhận được là: 318,9 – 300 = 18,9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Ngân hàng có số tiền càng lớn thì số tiền lãi nhận được càng lớn.</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Do đó, bác Hưng nên gửi tiết kiệm cho ngân hàng SCB để nhận </a:t>
            </a:r>
            <a:r>
              <a:rPr lang="vi-VN" sz="1700">
                <a:latin typeface="Arial" panose="020B0604020202020204" pitchFamily="34" charset="0"/>
                <a:ea typeface="Arial" panose="020B0604020202020204" pitchFamily="34" charset="0"/>
                <a:cs typeface="Times New Roman" panose="02020603050405020304" pitchFamily="18" charset="0"/>
              </a:rPr>
              <a:t>được </a:t>
            </a:r>
            <a:r>
              <a:rPr lang="vi-VN" sz="1700" smtClean="0">
                <a:latin typeface="Arial" panose="020B0604020202020204" pitchFamily="34" charset="0"/>
                <a:ea typeface="Arial" panose="020B0604020202020204" pitchFamily="34" charset="0"/>
                <a:cs typeface="Times New Roman" panose="02020603050405020304" pitchFamily="18" charset="0"/>
              </a:rPr>
              <a:t>nhiều</a:t>
            </a:r>
            <a:endParaRPr lang="en-US" sz="1700" smtClean="0">
              <a:latin typeface="Arial" panose="020B0604020202020204" pitchFamily="34" charset="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r>
              <a:rPr lang="vi-VN" sz="1700" smtClean="0">
                <a:latin typeface="Arial" panose="020B0604020202020204" pitchFamily="34" charset="0"/>
                <a:ea typeface="Arial" panose="020B0604020202020204" pitchFamily="34" charset="0"/>
                <a:cs typeface="Times New Roman" panose="02020603050405020304" pitchFamily="18" charset="0"/>
              </a:rPr>
              <a:t> </a:t>
            </a:r>
            <a:r>
              <a:rPr lang="vi-VN" sz="1700">
                <a:latin typeface="Arial" panose="020B0604020202020204" pitchFamily="34" charset="0"/>
                <a:ea typeface="Arial" panose="020B0604020202020204" pitchFamily="34" charset="0"/>
                <a:cs typeface="Times New Roman" panose="02020603050405020304" pitchFamily="18" charset="0"/>
              </a:rPr>
              <a:t>tiền lãi nhất.</a:t>
            </a:r>
            <a:endParaRPr lang="vi-VN" sz="1700">
              <a:latin typeface="Arial" panose="020B0604020202020204" pitchFamily="34" charset="0"/>
              <a:ea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8103334" y="4223836"/>
            <a:ext cx="974163" cy="919664"/>
          </a:xfrm>
          <a:prstGeom prst="rect">
            <a:avLst/>
          </a:prstGeom>
        </p:spPr>
      </p:pic>
    </p:spTree>
    <p:extLst>
      <p:ext uri="{BB962C8B-B14F-4D97-AF65-F5344CB8AC3E}">
        <p14:creationId xmlns:p14="http://schemas.microsoft.com/office/powerpoint/2010/main" val="40954548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500"/>
                                        <p:tgtEl>
                                          <p:spTgt spid="2">
                                            <p:txEl>
                                              <p:pRg st="3" end="3"/>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wipe(left)">
                                      <p:cBhvr>
                                        <p:cTn id="20" dur="500"/>
                                        <p:tgtEl>
                                          <p:spTgt spid="2">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5" dur="500"/>
                                        <p:tgtEl>
                                          <p:spTgt spid="2">
                                            <p:txEl>
                                              <p:pRg st="6" end="6"/>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randombar(horizontal)">
                                      <p:cBhvr>
                                        <p:cTn id="2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2" name="Rectangle 1"/>
          <p:cNvSpPr/>
          <p:nvPr/>
        </p:nvSpPr>
        <p:spPr>
          <a:xfrm>
            <a:off x="655979" y="767562"/>
            <a:ext cx="7779126" cy="3931846"/>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en-US"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2</a:t>
            </a:r>
            <a:r>
              <a:rPr kumimoji="0" lang="vi-VN"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a:t>
            </a:r>
            <a:endPar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mà bác Hương nhận được khi gửi 250 triệu đồng kì hạn 3 tháng, 6 tháng và 12 tháng cho mỗi ngân hàng trong 2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năm:</a:t>
            </a:r>
            <a:endPar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tiền lãi kì hạn 3 tháng nên 24 tháng được gửi 8 lần → N = 8 ; 1 năm có 12 tháng nên số lần tính lãi trong một năm là 4 → n =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4</a:t>
            </a:r>
            <a:endParaRPr kumimoji="0" lang="en-US"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tiền lãi kì hạn 6 tháng nên 24 tháng được gửi 4 lần → N = 4 ; 1 năm có 12 tháng nên số lần tính lãi trong một năm là 2 → n =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2</a:t>
            </a:r>
            <a:endParaRPr kumimoji="0" lang="en-US"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tiền lãi kì hạn 12 tháng nên 24 tháng được gửi 2 lần → N = 2 ; 1 năm có 12 tháng nên số lần tính lãi trong một năm là 1 → n =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1</a:t>
            </a:r>
            <a:endPar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p:txBody>
      </p:sp>
      <p:pic>
        <p:nvPicPr>
          <p:cNvPr id="4" name="Picture 3"/>
          <p:cNvPicPr>
            <a:picLocks noChangeAspect="1"/>
          </p:cNvPicPr>
          <p:nvPr/>
        </p:nvPicPr>
        <p:blipFill>
          <a:blip r:embed="rId3"/>
          <a:stretch>
            <a:fillRect/>
          </a:stretch>
        </p:blipFill>
        <p:spPr>
          <a:xfrm>
            <a:off x="8205868" y="103331"/>
            <a:ext cx="730313" cy="806975"/>
          </a:xfrm>
          <a:prstGeom prst="rect">
            <a:avLst/>
          </a:prstGeom>
        </p:spPr>
      </p:pic>
    </p:spTree>
    <p:extLst>
      <p:ext uri="{BB962C8B-B14F-4D97-AF65-F5344CB8AC3E}">
        <p14:creationId xmlns:p14="http://schemas.microsoft.com/office/powerpoint/2010/main" val="175776121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plus(i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2" name="Rectangle 1"/>
          <p:cNvSpPr/>
          <p:nvPr/>
        </p:nvSpPr>
        <p:spPr>
          <a:xfrm>
            <a:off x="655979" y="767562"/>
            <a:ext cx="7779126" cy="3770263"/>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en-US"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2</a:t>
            </a:r>
            <a:r>
              <a:rPr kumimoji="0" lang="vi-VN"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a:t>
            </a:r>
            <a:endPar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marL="285750" marR="0" lvl="0" indent="-285750" algn="just" defTabSz="914400" rtl="0" eaLnBrk="1" fontAlgn="auto" latinLnBrk="0" hangingPunct="1">
              <a:lnSpc>
                <a:spcPct val="150000"/>
              </a:lnSpc>
              <a:spcBef>
                <a:spcPts val="300"/>
              </a:spcBef>
              <a:spcAft>
                <a:spcPts val="300"/>
              </a:spcAft>
              <a:buClr>
                <a:srgbClr val="000000"/>
              </a:buClr>
              <a:buSzTx/>
              <a:buFont typeface="Arial" panose="020B0604020202020204" pitchFamily="34" charset="0"/>
              <a:buChar char="•"/>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Ngân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hàng VPBANK </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Lãi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suất 4,75%/3 tháng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bác Hương nhận được là: 250 . (1+(4,75%)/4)^8= 274,76 (triệu đồng)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bác Hương nhận được là: 274,76 – 250 = 24,76 (triệu đồng)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 </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Lãi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suất 7,2%/6 tháng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bác Hương nhận được là: 250 . (1+(7,2%)/6)^12= 287,99 (triệu đồng)</a:t>
            </a: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Số tiền lãi bác Hương nhận được là: 287,99 – 250 = 37,99 (triệu đồng</a:t>
            </a: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a:t>
            </a:r>
            <a:endParaRPr kumimoji="0" lang="vi-VN"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p:txBody>
      </p:sp>
      <p:pic>
        <p:nvPicPr>
          <p:cNvPr id="4" name="Picture 3"/>
          <p:cNvPicPr>
            <a:picLocks noChangeAspect="1"/>
          </p:cNvPicPr>
          <p:nvPr/>
        </p:nvPicPr>
        <p:blipFill>
          <a:blip r:embed="rId3"/>
          <a:stretch>
            <a:fillRect/>
          </a:stretch>
        </p:blipFill>
        <p:spPr>
          <a:xfrm>
            <a:off x="8205868" y="103331"/>
            <a:ext cx="730313" cy="806975"/>
          </a:xfrm>
          <a:prstGeom prst="rect">
            <a:avLst/>
          </a:prstGeom>
        </p:spPr>
      </p:pic>
    </p:spTree>
    <p:extLst>
      <p:ext uri="{BB962C8B-B14F-4D97-AF65-F5344CB8AC3E}">
        <p14:creationId xmlns:p14="http://schemas.microsoft.com/office/powerpoint/2010/main" val="1676930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left)">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wipe(left)">
                                      <p:cBhvr>
                                        <p:cTn id="25" dur="500"/>
                                        <p:tgtEl>
                                          <p:spTgt spid="2">
                                            <p:txEl>
                                              <p:pRg st="5" end="5"/>
                                            </p:txEl>
                                          </p:spTgt>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9" dur="500"/>
                                        <p:tgtEl>
                                          <p:spTgt spid="2">
                                            <p:txEl>
                                              <p:pRg st="6" end="6"/>
                                            </p:txEl>
                                          </p:spTgt>
                                        </p:tgtEl>
                                      </p:cBhvr>
                                    </p:animEffect>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randombar(horizontal)">
                                      <p:cBhvr>
                                        <p:cTn id="33"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 name="Rectangle 7"/>
          <p:cNvSpPr/>
          <p:nvPr/>
        </p:nvSpPr>
        <p:spPr>
          <a:xfrm>
            <a:off x="4196729" y="253865"/>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C2E8C">
                  <a:lumMod val="75000"/>
                </a:srgbClr>
              </a:solidFill>
              <a:effectLst/>
              <a:uLnTx/>
              <a:uFillTx/>
              <a:latin typeface="Arial"/>
              <a:cs typeface="Arial"/>
              <a:sym typeface="Arial"/>
            </a:endParaRPr>
          </a:p>
        </p:txBody>
      </p:sp>
      <p:sp>
        <p:nvSpPr>
          <p:cNvPr id="2" name="Rectangle 1"/>
          <p:cNvSpPr/>
          <p:nvPr/>
        </p:nvSpPr>
        <p:spPr>
          <a:xfrm>
            <a:off x="655979" y="767562"/>
            <a:ext cx="7779126" cy="2754600"/>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Dự án </a:t>
            </a:r>
            <a:r>
              <a:rPr kumimoji="0" lang="en-US"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2</a:t>
            </a:r>
            <a:r>
              <a:rPr kumimoji="0" lang="vi-VN" sz="1700" b="1" i="1" u="none" strike="noStrike" kern="0" cap="none" spc="0" normalizeH="0" baseline="0" noProof="0" smtClean="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rPr>
              <a:t>:</a:t>
            </a:r>
            <a:endParaRPr kumimoji="0" lang="vi-VN" sz="1700" b="1" i="1" u="none" strike="noStrike" kern="0" cap="none" spc="0" normalizeH="0" baseline="0" noProof="0">
              <a:ln>
                <a:noFill/>
              </a:ln>
              <a:solidFill>
                <a:srgbClr val="4184B5">
                  <a:lumMod val="75000"/>
                </a:srgbClr>
              </a:solidFill>
              <a:effectLst/>
              <a:uLnTx/>
              <a:uFillTx/>
              <a:latin typeface="Arial" panose="020B0604020202020204" pitchFamily="34" charset="0"/>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r>
              <a:rPr lang="en-US" sz="1700" smtClean="0">
                <a:latin typeface="Arial" panose="020B0604020202020204" pitchFamily="34" charset="0"/>
                <a:ea typeface="Arial" panose="020B0604020202020204" pitchFamily="34" charset="0"/>
                <a:cs typeface="Times New Roman" panose="02020603050405020304" pitchFamily="18" charset="0"/>
              </a:rPr>
              <a:t>- </a:t>
            </a:r>
            <a:r>
              <a:rPr lang="vi-VN" sz="1700" smtClean="0">
                <a:latin typeface="Arial" panose="020B0604020202020204" pitchFamily="34" charset="0"/>
                <a:ea typeface="Arial" panose="020B0604020202020204" pitchFamily="34" charset="0"/>
                <a:cs typeface="Times New Roman" panose="02020603050405020304" pitchFamily="18" charset="0"/>
              </a:rPr>
              <a:t>Lãi </a:t>
            </a:r>
            <a:r>
              <a:rPr lang="vi-VN" sz="1700">
                <a:latin typeface="Arial" panose="020B0604020202020204" pitchFamily="34" charset="0"/>
                <a:ea typeface="Arial" panose="020B0604020202020204" pitchFamily="34" charset="0"/>
                <a:cs typeface="Times New Roman" panose="02020603050405020304" pitchFamily="18" charset="0"/>
              </a:rPr>
              <a:t>suất 7,2%/12 tháng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bác Hương nhận được là: 250 . (1+(7,2%)/1)^2= 287,296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Số tiền lãi bác Hương nhận được là: 287,296 – 250 = 37,296 (triệu đồng)</a:t>
            </a:r>
          </a:p>
          <a:p>
            <a:pPr lvl="0" algn="just">
              <a:lnSpc>
                <a:spcPct val="150000"/>
              </a:lnSpc>
              <a:spcBef>
                <a:spcPts val="300"/>
              </a:spcBef>
              <a:spcAft>
                <a:spcPts val="300"/>
              </a:spcAft>
            </a:pPr>
            <a:r>
              <a:rPr lang="vi-VN" sz="1700">
                <a:latin typeface="Arial" panose="020B0604020202020204" pitchFamily="34" charset="0"/>
                <a:ea typeface="Arial" panose="020B0604020202020204" pitchFamily="34" charset="0"/>
                <a:cs typeface="Times New Roman" panose="02020603050405020304" pitchFamily="18" charset="0"/>
              </a:rPr>
              <a:t>Do đó, bác Hương nên gửi tiết kiệm với kì hạn 6 tháng thì số tiền lãi thu được sau hai năm gửi tiết kiệm là lớn nhất.</a:t>
            </a:r>
            <a:endParaRPr lang="vi-VN" sz="1700">
              <a:latin typeface="Arial" panose="020B0604020202020204" pitchFamily="34" charset="0"/>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205868" y="103331"/>
            <a:ext cx="730313" cy="806975"/>
          </a:xfrm>
          <a:prstGeom prst="rect">
            <a:avLst/>
          </a:prstGeom>
        </p:spPr>
      </p:pic>
    </p:spTree>
    <p:extLst>
      <p:ext uri="{BB962C8B-B14F-4D97-AF65-F5344CB8AC3E}">
        <p14:creationId xmlns:p14="http://schemas.microsoft.com/office/powerpoint/2010/main" val="3068976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500"/>
                                        <p:tgtEl>
                                          <p:spTgt spid="2">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dissolve">
                                      <p:cBhvr>
                                        <p:cTn id="2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775" y="212651"/>
            <a:ext cx="8906267" cy="739754"/>
          </a:xfrm>
          <a:prstGeom prst="rect">
            <a:avLst/>
          </a:prstGeom>
          <a:noFill/>
        </p:spPr>
        <p:txBody>
          <a:bodyPr wrap="square" rtlCol="0">
            <a:spAutoFit/>
          </a:bodyPr>
          <a:lstStyle/>
          <a:p>
            <a:pPr algn="ctr">
              <a:lnSpc>
                <a:spcPct val="150000"/>
              </a:lnSpc>
            </a:pPr>
            <a:r>
              <a:rPr lang="vi-VN" sz="3200" b="1" dirty="0" smtClean="0">
                <a:solidFill>
                  <a:srgbClr val="C00000"/>
                </a:solidFill>
              </a:rPr>
              <a:t>HƯỚNG DẪN VỀ NHÀ</a:t>
            </a:r>
            <a:endParaRPr lang="en-US" sz="3200" b="1" dirty="0">
              <a:solidFill>
                <a:srgbClr val="C00000"/>
              </a:solidFill>
            </a:endParaRPr>
          </a:p>
        </p:txBody>
      </p:sp>
      <p:grpSp>
        <p:nvGrpSpPr>
          <p:cNvPr id="7" name="Group 6"/>
          <p:cNvGrpSpPr/>
          <p:nvPr/>
        </p:nvGrpSpPr>
        <p:grpSpPr>
          <a:xfrm>
            <a:off x="313934" y="1326410"/>
            <a:ext cx="2700670" cy="2830921"/>
            <a:chOff x="435934" y="1241350"/>
            <a:chExt cx="2700670" cy="2830921"/>
          </a:xfrm>
        </p:grpSpPr>
        <p:sp>
          <p:nvSpPr>
            <p:cNvPr id="5" name="Rounded Rectangle 4"/>
            <p:cNvSpPr/>
            <p:nvPr/>
          </p:nvSpPr>
          <p:spPr>
            <a:xfrm>
              <a:off x="435934" y="1637415"/>
              <a:ext cx="2700670" cy="2434856"/>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387548" y="1241350"/>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01</a:t>
              </a:r>
              <a:endParaRPr lang="en-US" sz="2400" b="1" dirty="0">
                <a:solidFill>
                  <a:schemeClr val="accent6"/>
                </a:solidFill>
              </a:endParaRPr>
            </a:p>
          </p:txBody>
        </p:sp>
      </p:grpSp>
      <p:grpSp>
        <p:nvGrpSpPr>
          <p:cNvPr id="8" name="Group 7"/>
          <p:cNvGrpSpPr/>
          <p:nvPr/>
        </p:nvGrpSpPr>
        <p:grpSpPr>
          <a:xfrm>
            <a:off x="3234205" y="1326410"/>
            <a:ext cx="2700670" cy="2830921"/>
            <a:chOff x="435934" y="1241350"/>
            <a:chExt cx="2700670" cy="2830921"/>
          </a:xfrm>
        </p:grpSpPr>
        <p:sp>
          <p:nvSpPr>
            <p:cNvPr id="9" name="Rounded Rectangle 8"/>
            <p:cNvSpPr/>
            <p:nvPr/>
          </p:nvSpPr>
          <p:spPr>
            <a:xfrm>
              <a:off x="435934" y="1637414"/>
              <a:ext cx="2700670" cy="2434857"/>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387548" y="1241350"/>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02</a:t>
              </a:r>
              <a:endParaRPr lang="en-US" sz="2400" b="1" dirty="0">
                <a:solidFill>
                  <a:schemeClr val="accent6"/>
                </a:solidFill>
              </a:endParaRPr>
            </a:p>
          </p:txBody>
        </p:sp>
      </p:grpSp>
      <p:grpSp>
        <p:nvGrpSpPr>
          <p:cNvPr id="11" name="Group 10"/>
          <p:cNvGrpSpPr/>
          <p:nvPr/>
        </p:nvGrpSpPr>
        <p:grpSpPr>
          <a:xfrm>
            <a:off x="6149161" y="1326410"/>
            <a:ext cx="2700670" cy="2830921"/>
            <a:chOff x="435934" y="1241350"/>
            <a:chExt cx="2700670" cy="2830921"/>
          </a:xfrm>
        </p:grpSpPr>
        <p:sp>
          <p:nvSpPr>
            <p:cNvPr id="12" name="Rounded Rectangle 11"/>
            <p:cNvSpPr/>
            <p:nvPr/>
          </p:nvSpPr>
          <p:spPr>
            <a:xfrm>
              <a:off x="435934" y="1637414"/>
              <a:ext cx="2700670" cy="2434857"/>
            </a:xfrm>
            <a:prstGeom prst="roundRect">
              <a:avLst/>
            </a:prstGeom>
            <a:solidFill>
              <a:schemeClr val="accent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387548" y="1241350"/>
              <a:ext cx="792127" cy="792127"/>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solidFill>
                    <a:schemeClr val="accent6"/>
                  </a:solidFill>
                </a:rPr>
                <a:t>03</a:t>
              </a:r>
              <a:endParaRPr lang="en-US" sz="2400" b="1" dirty="0">
                <a:solidFill>
                  <a:schemeClr val="accent6"/>
                </a:solidFill>
              </a:endParaRPr>
            </a:p>
          </p:txBody>
        </p:sp>
      </p:grpSp>
      <p:sp>
        <p:nvSpPr>
          <p:cNvPr id="14" name="TextBox 13"/>
          <p:cNvSpPr txBox="1"/>
          <p:nvPr/>
        </p:nvSpPr>
        <p:spPr>
          <a:xfrm>
            <a:off x="553166" y="2118537"/>
            <a:ext cx="2222205" cy="1015663"/>
          </a:xfrm>
          <a:prstGeom prst="rect">
            <a:avLst/>
          </a:prstGeom>
          <a:noFill/>
        </p:spPr>
        <p:txBody>
          <a:bodyPr wrap="square" rtlCol="0">
            <a:spAutoFit/>
          </a:bodyPr>
          <a:lstStyle/>
          <a:p>
            <a:pPr algn="ctr">
              <a:lnSpc>
                <a:spcPct val="150000"/>
              </a:lnSpc>
            </a:pPr>
            <a:r>
              <a:rPr lang="vi-VN" sz="2000" dirty="0" smtClean="0"/>
              <a:t>Ôn tập kiến thức đã học trong bài</a:t>
            </a:r>
            <a:endParaRPr lang="en-US" sz="2000" dirty="0"/>
          </a:p>
        </p:txBody>
      </p:sp>
      <p:sp>
        <p:nvSpPr>
          <p:cNvPr id="15" name="TextBox 14"/>
          <p:cNvSpPr txBox="1"/>
          <p:nvPr/>
        </p:nvSpPr>
        <p:spPr>
          <a:xfrm>
            <a:off x="3349834" y="2130715"/>
            <a:ext cx="2464096" cy="1015663"/>
          </a:xfrm>
          <a:prstGeom prst="rect">
            <a:avLst/>
          </a:prstGeom>
          <a:noFill/>
        </p:spPr>
        <p:txBody>
          <a:bodyPr wrap="square" rtlCol="0">
            <a:spAutoFit/>
          </a:bodyPr>
          <a:lstStyle/>
          <a:p>
            <a:pPr algn="ctr">
              <a:lnSpc>
                <a:spcPct val="150000"/>
              </a:lnSpc>
            </a:pPr>
            <a:r>
              <a:rPr lang="vi-VN" sz="2000" dirty="0" smtClean="0"/>
              <a:t>Hoàn thành bài tập trong SBT</a:t>
            </a:r>
            <a:endParaRPr lang="en-US" sz="2000" dirty="0"/>
          </a:p>
        </p:txBody>
      </p:sp>
      <p:sp>
        <p:nvSpPr>
          <p:cNvPr id="16" name="TextBox 15"/>
          <p:cNvSpPr txBox="1"/>
          <p:nvPr/>
        </p:nvSpPr>
        <p:spPr>
          <a:xfrm>
            <a:off x="6149161" y="2103844"/>
            <a:ext cx="2751685" cy="1938992"/>
          </a:xfrm>
          <a:prstGeom prst="rect">
            <a:avLst/>
          </a:prstGeom>
          <a:noFill/>
        </p:spPr>
        <p:txBody>
          <a:bodyPr wrap="square" rtlCol="0">
            <a:spAutoFit/>
          </a:bodyPr>
          <a:lstStyle/>
          <a:p>
            <a:pPr algn="ctr">
              <a:lnSpc>
                <a:spcPct val="150000"/>
              </a:lnSpc>
            </a:pPr>
            <a:r>
              <a:rPr lang="vi-VN" sz="2000" dirty="0" smtClean="0"/>
              <a:t>Chuẩn bị </a:t>
            </a:r>
            <a:r>
              <a:rPr lang="vi-VN" sz="2000" smtClean="0"/>
              <a:t>bài sau:</a:t>
            </a:r>
            <a:endParaRPr lang="vi-VN" sz="2000" dirty="0" smtClean="0"/>
          </a:p>
          <a:p>
            <a:pPr algn="ctr">
              <a:lnSpc>
                <a:spcPct val="150000"/>
              </a:lnSpc>
            </a:pPr>
            <a:r>
              <a:rPr lang="vi-VN" sz="2000" b="1" i="1"/>
              <a:t>Thực hiện tính toán trên đa thức với phần mềm Geogebra</a:t>
            </a:r>
            <a:endParaRPr lang="en-US" sz="2000" b="1" i="1" dirty="0"/>
          </a:p>
        </p:txBody>
      </p:sp>
      <p:pic>
        <p:nvPicPr>
          <p:cNvPr id="17" name="Picture 16"/>
          <p:cNvPicPr>
            <a:picLocks noChangeAspect="1"/>
          </p:cNvPicPr>
          <p:nvPr/>
        </p:nvPicPr>
        <p:blipFill>
          <a:blip r:embed="rId2"/>
          <a:stretch>
            <a:fillRect/>
          </a:stretch>
        </p:blipFill>
        <p:spPr>
          <a:xfrm>
            <a:off x="2075738" y="4198538"/>
            <a:ext cx="1877731" cy="944962"/>
          </a:xfrm>
          <a:prstGeom prst="rect">
            <a:avLst/>
          </a:prstGeom>
        </p:spPr>
      </p:pic>
      <p:pic>
        <p:nvPicPr>
          <p:cNvPr id="18" name="Picture 17"/>
          <p:cNvPicPr>
            <a:picLocks noChangeAspect="1"/>
          </p:cNvPicPr>
          <p:nvPr/>
        </p:nvPicPr>
        <p:blipFill>
          <a:blip r:embed="rId3"/>
          <a:stretch>
            <a:fillRect/>
          </a:stretch>
        </p:blipFill>
        <p:spPr>
          <a:xfrm>
            <a:off x="5709873" y="4089719"/>
            <a:ext cx="583044" cy="937729"/>
          </a:xfrm>
          <a:prstGeom prst="rect">
            <a:avLst/>
          </a:prstGeom>
        </p:spPr>
      </p:pic>
    </p:spTree>
    <p:extLst>
      <p:ext uri="{BB962C8B-B14F-4D97-AF65-F5344CB8AC3E}">
        <p14:creationId xmlns:p14="http://schemas.microsoft.com/office/powerpoint/2010/main" val="3705067636"/>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anim calcmode="lin" valueType="num">
                                      <p:cBhvr>
                                        <p:cTn id="33" dur="500" fill="hold"/>
                                        <p:tgtEl>
                                          <p:spTgt spid="16"/>
                                        </p:tgtEl>
                                        <p:attrNameLst>
                                          <p:attrName>ppt_x</p:attrName>
                                        </p:attrNameLst>
                                      </p:cBhvr>
                                      <p:tavLst>
                                        <p:tav tm="0">
                                          <p:val>
                                            <p:strVal val="#ppt_x"/>
                                          </p:val>
                                        </p:tav>
                                        <p:tav tm="100000">
                                          <p:val>
                                            <p:strVal val="#ppt_x"/>
                                          </p:val>
                                        </p:tav>
                                      </p:tavLst>
                                    </p:anim>
                                    <p:anim calcmode="lin" valueType="num">
                                      <p:cBhvr>
                                        <p:cTn id="34" dur="5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36"/>
          <p:cNvSpPr txBox="1">
            <a:spLocks noGrp="1"/>
          </p:cNvSpPr>
          <p:nvPr>
            <p:ph type="ctrTitle"/>
          </p:nvPr>
        </p:nvSpPr>
        <p:spPr>
          <a:xfrm>
            <a:off x="381974" y="1310057"/>
            <a:ext cx="8369669" cy="1847100"/>
          </a:xfrm>
          <a:prstGeom prst="rect">
            <a:avLst/>
          </a:prstGeom>
        </p:spPr>
        <p:txBody>
          <a:bodyPr spcFirstLastPara="1" wrap="square" lIns="90000" tIns="91425" rIns="90000" bIns="91425" anchor="t" anchorCtr="0">
            <a:noAutofit/>
          </a:bodyPr>
          <a:lstStyle/>
          <a:p>
            <a:pPr marL="0" lvl="0" indent="0" algn="ctr" rtl="0">
              <a:lnSpc>
                <a:spcPct val="150000"/>
              </a:lnSpc>
              <a:spcBef>
                <a:spcPts val="0"/>
              </a:spcBef>
              <a:spcAft>
                <a:spcPts val="0"/>
              </a:spcAft>
              <a:buNone/>
            </a:pPr>
            <a:r>
              <a:rPr lang="vi-VN" sz="4400" dirty="0" smtClean="0">
                <a:solidFill>
                  <a:srgbClr val="C00000"/>
                </a:solidFill>
                <a:latin typeface="+mn-lt"/>
              </a:rPr>
              <a:t>CẢM ƠN CÁC EM ĐÃ </a:t>
            </a:r>
            <a:r>
              <a:rPr lang="vi-VN" sz="4400" smtClean="0">
                <a:solidFill>
                  <a:srgbClr val="C00000"/>
                </a:solidFill>
                <a:latin typeface="+mn-lt"/>
              </a:rPr>
              <a:t/>
            </a:r>
            <a:br>
              <a:rPr lang="vi-VN" sz="4400" smtClean="0">
                <a:solidFill>
                  <a:srgbClr val="C00000"/>
                </a:solidFill>
                <a:latin typeface="+mn-lt"/>
              </a:rPr>
            </a:br>
            <a:r>
              <a:rPr lang="vi-VN" sz="4400" smtClean="0">
                <a:solidFill>
                  <a:srgbClr val="C00000"/>
                </a:solidFill>
                <a:latin typeface="+mn-lt"/>
              </a:rPr>
              <a:t>THAM GIA TIẾT THỰC HÀNH!</a:t>
            </a:r>
            <a:endParaRPr sz="4400" dirty="0">
              <a:solidFill>
                <a:srgbClr val="C00000"/>
              </a:solidFill>
              <a:latin typeface="+mn-lt"/>
            </a:endParaRPr>
          </a:p>
        </p:txBody>
      </p:sp>
      <p:grpSp>
        <p:nvGrpSpPr>
          <p:cNvPr id="360" name="Google Shape;360;p36"/>
          <p:cNvGrpSpPr/>
          <p:nvPr/>
        </p:nvGrpSpPr>
        <p:grpSpPr>
          <a:xfrm flipH="1">
            <a:off x="6868028" y="3855360"/>
            <a:ext cx="2275972" cy="1188188"/>
            <a:chOff x="1699200" y="2989250"/>
            <a:chExt cx="1062000" cy="592125"/>
          </a:xfrm>
        </p:grpSpPr>
        <p:sp>
          <p:nvSpPr>
            <p:cNvPr id="361" name="Google Shape;361;p36"/>
            <p:cNvSpPr/>
            <p:nvPr/>
          </p:nvSpPr>
          <p:spPr>
            <a:xfrm>
              <a:off x="1772525" y="3383300"/>
              <a:ext cx="919000" cy="198075"/>
            </a:xfrm>
            <a:custGeom>
              <a:avLst/>
              <a:gdLst/>
              <a:ahLst/>
              <a:cxnLst/>
              <a:rect l="l" t="t" r="r" b="b"/>
              <a:pathLst>
                <a:path w="36760" h="7923" extrusionOk="0">
                  <a:moveTo>
                    <a:pt x="36749" y="0"/>
                  </a:moveTo>
                  <a:lnTo>
                    <a:pt x="3936" y="44"/>
                  </a:lnTo>
                  <a:cubicBezTo>
                    <a:pt x="2850" y="45"/>
                    <a:pt x="1862" y="485"/>
                    <a:pt x="1152" y="1201"/>
                  </a:cubicBezTo>
                  <a:cubicBezTo>
                    <a:pt x="441" y="1914"/>
                    <a:pt x="0" y="2899"/>
                    <a:pt x="2" y="3989"/>
                  </a:cubicBezTo>
                  <a:cubicBezTo>
                    <a:pt x="4" y="6163"/>
                    <a:pt x="1767" y="7923"/>
                    <a:pt x="3941" y="7923"/>
                  </a:cubicBezTo>
                  <a:cubicBezTo>
                    <a:pt x="3943" y="7923"/>
                    <a:pt x="3945" y="7923"/>
                    <a:pt x="3947" y="7923"/>
                  </a:cubicBezTo>
                  <a:lnTo>
                    <a:pt x="36759" y="7880"/>
                  </a:lnTo>
                  <a:lnTo>
                    <a:pt x="36757" y="6758"/>
                  </a:lnTo>
                  <a:lnTo>
                    <a:pt x="35890" y="6759"/>
                  </a:lnTo>
                  <a:lnTo>
                    <a:pt x="35883" y="1297"/>
                  </a:lnTo>
                  <a:lnTo>
                    <a:pt x="36751" y="1296"/>
                  </a:lnTo>
                  <a:lnTo>
                    <a:pt x="367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6"/>
            <p:cNvSpPr/>
            <p:nvPr/>
          </p:nvSpPr>
          <p:spPr>
            <a:xfrm>
              <a:off x="1856050" y="3415725"/>
              <a:ext cx="819350" cy="137500"/>
            </a:xfrm>
            <a:custGeom>
              <a:avLst/>
              <a:gdLst/>
              <a:ahLst/>
              <a:cxnLst/>
              <a:rect l="l" t="t" r="r" b="b"/>
              <a:pathLst>
                <a:path w="32774" h="5500" extrusionOk="0">
                  <a:moveTo>
                    <a:pt x="32767" y="0"/>
                  </a:moveTo>
                  <a:lnTo>
                    <a:pt x="2658" y="39"/>
                  </a:lnTo>
                  <a:cubicBezTo>
                    <a:pt x="1923" y="40"/>
                    <a:pt x="1260" y="346"/>
                    <a:pt x="778" y="840"/>
                  </a:cubicBezTo>
                  <a:cubicBezTo>
                    <a:pt x="298" y="1338"/>
                    <a:pt x="1" y="2019"/>
                    <a:pt x="2" y="2774"/>
                  </a:cubicBezTo>
                  <a:cubicBezTo>
                    <a:pt x="4" y="4279"/>
                    <a:pt x="1193" y="5500"/>
                    <a:pt x="2661" y="5500"/>
                  </a:cubicBezTo>
                  <a:cubicBezTo>
                    <a:pt x="2662" y="5500"/>
                    <a:pt x="2664" y="5500"/>
                    <a:pt x="2665" y="5500"/>
                  </a:cubicBezTo>
                  <a:lnTo>
                    <a:pt x="32774" y="5461"/>
                  </a:lnTo>
                  <a:lnTo>
                    <a:pt x="327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1931600" y="3450300"/>
              <a:ext cx="743700" cy="21850"/>
            </a:xfrm>
            <a:custGeom>
              <a:avLst/>
              <a:gdLst/>
              <a:ahLst/>
              <a:cxnLst/>
              <a:rect l="l" t="t" r="r" b="b"/>
              <a:pathLst>
                <a:path w="29748" h="874" extrusionOk="0">
                  <a:moveTo>
                    <a:pt x="29747" y="0"/>
                  </a:moveTo>
                  <a:lnTo>
                    <a:pt x="417" y="38"/>
                  </a:lnTo>
                  <a:cubicBezTo>
                    <a:pt x="188" y="39"/>
                    <a:pt x="0" y="226"/>
                    <a:pt x="0" y="455"/>
                  </a:cubicBezTo>
                  <a:lnTo>
                    <a:pt x="0" y="457"/>
                  </a:lnTo>
                  <a:cubicBezTo>
                    <a:pt x="1" y="686"/>
                    <a:pt x="189" y="873"/>
                    <a:pt x="418" y="873"/>
                  </a:cubicBezTo>
                  <a:lnTo>
                    <a:pt x="29748" y="835"/>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6"/>
            <p:cNvSpPr/>
            <p:nvPr/>
          </p:nvSpPr>
          <p:spPr>
            <a:xfrm>
              <a:off x="1931675" y="3501675"/>
              <a:ext cx="743700" cy="21850"/>
            </a:xfrm>
            <a:custGeom>
              <a:avLst/>
              <a:gdLst/>
              <a:ahLst/>
              <a:cxnLst/>
              <a:rect l="l" t="t" r="r" b="b"/>
              <a:pathLst>
                <a:path w="29748" h="874" extrusionOk="0">
                  <a:moveTo>
                    <a:pt x="29747" y="0"/>
                  </a:moveTo>
                  <a:lnTo>
                    <a:pt x="416" y="39"/>
                  </a:lnTo>
                  <a:cubicBezTo>
                    <a:pt x="188" y="39"/>
                    <a:pt x="0" y="227"/>
                    <a:pt x="0" y="455"/>
                  </a:cubicBezTo>
                  <a:lnTo>
                    <a:pt x="0" y="458"/>
                  </a:lnTo>
                  <a:cubicBezTo>
                    <a:pt x="0" y="687"/>
                    <a:pt x="188" y="874"/>
                    <a:pt x="415" y="874"/>
                  </a:cubicBezTo>
                  <a:cubicBezTo>
                    <a:pt x="416" y="874"/>
                    <a:pt x="416" y="874"/>
                    <a:pt x="417" y="874"/>
                  </a:cubicBezTo>
                  <a:lnTo>
                    <a:pt x="29748" y="836"/>
                  </a:lnTo>
                  <a:lnTo>
                    <a:pt x="2974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1699200" y="3186400"/>
              <a:ext cx="919000" cy="198100"/>
            </a:xfrm>
            <a:custGeom>
              <a:avLst/>
              <a:gdLst/>
              <a:ahLst/>
              <a:cxnLst/>
              <a:rect l="l" t="t" r="r" b="b"/>
              <a:pathLst>
                <a:path w="36760" h="7924" extrusionOk="0">
                  <a:moveTo>
                    <a:pt x="36749" y="1"/>
                  </a:moveTo>
                  <a:lnTo>
                    <a:pt x="3937" y="44"/>
                  </a:lnTo>
                  <a:cubicBezTo>
                    <a:pt x="2850" y="45"/>
                    <a:pt x="1864" y="486"/>
                    <a:pt x="1152" y="1201"/>
                  </a:cubicBezTo>
                  <a:cubicBezTo>
                    <a:pt x="442" y="1914"/>
                    <a:pt x="1" y="2899"/>
                    <a:pt x="3" y="3989"/>
                  </a:cubicBezTo>
                  <a:cubicBezTo>
                    <a:pt x="6" y="6163"/>
                    <a:pt x="1768" y="7923"/>
                    <a:pt x="3941" y="7923"/>
                  </a:cubicBezTo>
                  <a:cubicBezTo>
                    <a:pt x="3943" y="7923"/>
                    <a:pt x="3945" y="7923"/>
                    <a:pt x="3947" y="7923"/>
                  </a:cubicBezTo>
                  <a:lnTo>
                    <a:pt x="36760" y="7881"/>
                  </a:lnTo>
                  <a:lnTo>
                    <a:pt x="36759" y="6759"/>
                  </a:lnTo>
                  <a:lnTo>
                    <a:pt x="35891" y="6760"/>
                  </a:lnTo>
                  <a:lnTo>
                    <a:pt x="35884" y="1298"/>
                  </a:lnTo>
                  <a:lnTo>
                    <a:pt x="36751" y="1297"/>
                  </a:lnTo>
                  <a:lnTo>
                    <a:pt x="367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p:nvPr/>
          </p:nvSpPr>
          <p:spPr>
            <a:xfrm>
              <a:off x="1782750" y="3218825"/>
              <a:ext cx="819350" cy="137550"/>
            </a:xfrm>
            <a:custGeom>
              <a:avLst/>
              <a:gdLst/>
              <a:ahLst/>
              <a:cxnLst/>
              <a:rect l="l" t="t" r="r" b="b"/>
              <a:pathLst>
                <a:path w="32774" h="5502" extrusionOk="0">
                  <a:moveTo>
                    <a:pt x="32767" y="1"/>
                  </a:moveTo>
                  <a:lnTo>
                    <a:pt x="2657" y="40"/>
                  </a:lnTo>
                  <a:cubicBezTo>
                    <a:pt x="1923" y="40"/>
                    <a:pt x="1260" y="348"/>
                    <a:pt x="777" y="841"/>
                  </a:cubicBezTo>
                  <a:cubicBezTo>
                    <a:pt x="297" y="1338"/>
                    <a:pt x="0" y="2020"/>
                    <a:pt x="1" y="2775"/>
                  </a:cubicBezTo>
                  <a:cubicBezTo>
                    <a:pt x="3" y="4280"/>
                    <a:pt x="1194" y="5501"/>
                    <a:pt x="2663" y="5501"/>
                  </a:cubicBezTo>
                  <a:cubicBezTo>
                    <a:pt x="2663" y="5501"/>
                    <a:pt x="2664" y="5501"/>
                    <a:pt x="2664" y="5501"/>
                  </a:cubicBezTo>
                  <a:lnTo>
                    <a:pt x="32773" y="5462"/>
                  </a:lnTo>
                  <a:lnTo>
                    <a:pt x="327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6"/>
            <p:cNvSpPr/>
            <p:nvPr/>
          </p:nvSpPr>
          <p:spPr>
            <a:xfrm>
              <a:off x="1858275" y="3253400"/>
              <a:ext cx="743725" cy="21850"/>
            </a:xfrm>
            <a:custGeom>
              <a:avLst/>
              <a:gdLst/>
              <a:ahLst/>
              <a:cxnLst/>
              <a:rect l="l" t="t" r="r" b="b"/>
              <a:pathLst>
                <a:path w="29749" h="874" extrusionOk="0">
                  <a:moveTo>
                    <a:pt x="29747" y="1"/>
                  </a:moveTo>
                  <a:lnTo>
                    <a:pt x="417" y="38"/>
                  </a:lnTo>
                  <a:cubicBezTo>
                    <a:pt x="188" y="38"/>
                    <a:pt x="1" y="226"/>
                    <a:pt x="2" y="455"/>
                  </a:cubicBezTo>
                  <a:lnTo>
                    <a:pt x="2" y="457"/>
                  </a:lnTo>
                  <a:cubicBezTo>
                    <a:pt x="2" y="686"/>
                    <a:pt x="189" y="874"/>
                    <a:pt x="418"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p:nvPr/>
          </p:nvSpPr>
          <p:spPr>
            <a:xfrm>
              <a:off x="1858350" y="3304775"/>
              <a:ext cx="743725" cy="21850"/>
            </a:xfrm>
            <a:custGeom>
              <a:avLst/>
              <a:gdLst/>
              <a:ahLst/>
              <a:cxnLst/>
              <a:rect l="l" t="t" r="r" b="b"/>
              <a:pathLst>
                <a:path w="29749" h="874" extrusionOk="0">
                  <a:moveTo>
                    <a:pt x="29747" y="1"/>
                  </a:moveTo>
                  <a:lnTo>
                    <a:pt x="417" y="39"/>
                  </a:lnTo>
                  <a:cubicBezTo>
                    <a:pt x="188" y="39"/>
                    <a:pt x="1" y="228"/>
                    <a:pt x="1" y="457"/>
                  </a:cubicBezTo>
                  <a:lnTo>
                    <a:pt x="1" y="459"/>
                  </a:lnTo>
                  <a:cubicBezTo>
                    <a:pt x="1" y="687"/>
                    <a:pt x="188" y="874"/>
                    <a:pt x="416" y="874"/>
                  </a:cubicBezTo>
                  <a:cubicBezTo>
                    <a:pt x="417" y="874"/>
                    <a:pt x="418" y="874"/>
                    <a:pt x="418" y="874"/>
                  </a:cubicBezTo>
                  <a:lnTo>
                    <a:pt x="29748" y="837"/>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6"/>
            <p:cNvSpPr/>
            <p:nvPr/>
          </p:nvSpPr>
          <p:spPr>
            <a:xfrm>
              <a:off x="1842225" y="2989250"/>
              <a:ext cx="918975" cy="198075"/>
            </a:xfrm>
            <a:custGeom>
              <a:avLst/>
              <a:gdLst/>
              <a:ahLst/>
              <a:cxnLst/>
              <a:rect l="l" t="t" r="r" b="b"/>
              <a:pathLst>
                <a:path w="36759" h="7923" extrusionOk="0">
                  <a:moveTo>
                    <a:pt x="36748" y="1"/>
                  </a:moveTo>
                  <a:lnTo>
                    <a:pt x="3937" y="43"/>
                  </a:lnTo>
                  <a:cubicBezTo>
                    <a:pt x="2849" y="44"/>
                    <a:pt x="1863" y="485"/>
                    <a:pt x="1152" y="1200"/>
                  </a:cubicBezTo>
                  <a:cubicBezTo>
                    <a:pt x="441" y="1913"/>
                    <a:pt x="1" y="2898"/>
                    <a:pt x="2" y="3988"/>
                  </a:cubicBezTo>
                  <a:cubicBezTo>
                    <a:pt x="5" y="6162"/>
                    <a:pt x="1767" y="7922"/>
                    <a:pt x="3940" y="7922"/>
                  </a:cubicBezTo>
                  <a:cubicBezTo>
                    <a:pt x="3942" y="7922"/>
                    <a:pt x="3944" y="7922"/>
                    <a:pt x="3946" y="7922"/>
                  </a:cubicBezTo>
                  <a:lnTo>
                    <a:pt x="36759" y="7880"/>
                  </a:lnTo>
                  <a:lnTo>
                    <a:pt x="36758" y="6758"/>
                  </a:lnTo>
                  <a:lnTo>
                    <a:pt x="35891" y="6760"/>
                  </a:lnTo>
                  <a:lnTo>
                    <a:pt x="35883" y="1297"/>
                  </a:lnTo>
                  <a:lnTo>
                    <a:pt x="36750" y="1296"/>
                  </a:lnTo>
                  <a:lnTo>
                    <a:pt x="367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6"/>
            <p:cNvSpPr/>
            <p:nvPr/>
          </p:nvSpPr>
          <p:spPr>
            <a:xfrm>
              <a:off x="1925775" y="3021650"/>
              <a:ext cx="819350" cy="137550"/>
            </a:xfrm>
            <a:custGeom>
              <a:avLst/>
              <a:gdLst/>
              <a:ahLst/>
              <a:cxnLst/>
              <a:rect l="l" t="t" r="r" b="b"/>
              <a:pathLst>
                <a:path w="32774" h="5502" extrusionOk="0">
                  <a:moveTo>
                    <a:pt x="32766" y="1"/>
                  </a:moveTo>
                  <a:lnTo>
                    <a:pt x="2657" y="40"/>
                  </a:lnTo>
                  <a:cubicBezTo>
                    <a:pt x="1922" y="41"/>
                    <a:pt x="1260" y="348"/>
                    <a:pt x="777" y="842"/>
                  </a:cubicBezTo>
                  <a:cubicBezTo>
                    <a:pt x="297" y="1338"/>
                    <a:pt x="0" y="2020"/>
                    <a:pt x="1" y="2775"/>
                  </a:cubicBezTo>
                  <a:cubicBezTo>
                    <a:pt x="2" y="4280"/>
                    <a:pt x="1192" y="5501"/>
                    <a:pt x="2661" y="5501"/>
                  </a:cubicBezTo>
                  <a:cubicBezTo>
                    <a:pt x="2662" y="5501"/>
                    <a:pt x="2663" y="5501"/>
                    <a:pt x="2664" y="5501"/>
                  </a:cubicBezTo>
                  <a:lnTo>
                    <a:pt x="32773" y="5462"/>
                  </a:lnTo>
                  <a:lnTo>
                    <a:pt x="327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p:nvPr/>
          </p:nvSpPr>
          <p:spPr>
            <a:xfrm>
              <a:off x="2001300" y="3056225"/>
              <a:ext cx="743725" cy="21850"/>
            </a:xfrm>
            <a:custGeom>
              <a:avLst/>
              <a:gdLst/>
              <a:ahLst/>
              <a:cxnLst/>
              <a:rect l="l" t="t" r="r" b="b"/>
              <a:pathLst>
                <a:path w="29749" h="874" extrusionOk="0">
                  <a:moveTo>
                    <a:pt x="29747" y="1"/>
                  </a:moveTo>
                  <a:lnTo>
                    <a:pt x="416" y="39"/>
                  </a:lnTo>
                  <a:cubicBezTo>
                    <a:pt x="188" y="39"/>
                    <a:pt x="1" y="226"/>
                    <a:pt x="1" y="455"/>
                  </a:cubicBezTo>
                  <a:lnTo>
                    <a:pt x="1" y="457"/>
                  </a:lnTo>
                  <a:cubicBezTo>
                    <a:pt x="1" y="686"/>
                    <a:pt x="189" y="874"/>
                    <a:pt x="417" y="874"/>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6"/>
            <p:cNvSpPr/>
            <p:nvPr/>
          </p:nvSpPr>
          <p:spPr>
            <a:xfrm>
              <a:off x="2001350" y="3107625"/>
              <a:ext cx="743725" cy="21850"/>
            </a:xfrm>
            <a:custGeom>
              <a:avLst/>
              <a:gdLst/>
              <a:ahLst/>
              <a:cxnLst/>
              <a:rect l="l" t="t" r="r" b="b"/>
              <a:pathLst>
                <a:path w="29749" h="874" extrusionOk="0">
                  <a:moveTo>
                    <a:pt x="29747" y="1"/>
                  </a:moveTo>
                  <a:lnTo>
                    <a:pt x="417" y="38"/>
                  </a:lnTo>
                  <a:cubicBezTo>
                    <a:pt x="188" y="39"/>
                    <a:pt x="1" y="227"/>
                    <a:pt x="2" y="456"/>
                  </a:cubicBezTo>
                  <a:lnTo>
                    <a:pt x="2" y="458"/>
                  </a:lnTo>
                  <a:cubicBezTo>
                    <a:pt x="2" y="686"/>
                    <a:pt x="188" y="873"/>
                    <a:pt x="416" y="873"/>
                  </a:cubicBezTo>
                  <a:cubicBezTo>
                    <a:pt x="417" y="873"/>
                    <a:pt x="418" y="873"/>
                    <a:pt x="418" y="873"/>
                  </a:cubicBezTo>
                  <a:lnTo>
                    <a:pt x="29748" y="836"/>
                  </a:lnTo>
                  <a:lnTo>
                    <a:pt x="29747"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3"/>
          <a:stretch>
            <a:fillRect/>
          </a:stretch>
        </p:blipFill>
        <p:spPr>
          <a:xfrm rot="1838057">
            <a:off x="159489" y="-49356"/>
            <a:ext cx="1445135" cy="1612341"/>
          </a:xfrm>
          <a:prstGeom prst="rect">
            <a:avLst/>
          </a:prstGeom>
        </p:spPr>
      </p:pic>
    </p:spTree>
    <p:extLst>
      <p:ext uri="{BB962C8B-B14F-4D97-AF65-F5344CB8AC3E}">
        <p14:creationId xmlns:p14="http://schemas.microsoft.com/office/powerpoint/2010/main" val="1408244723"/>
      </p:ext>
    </p:extLst>
  </p:cSld>
  <p:clrMapOvr>
    <a:masterClrMapping/>
  </p:clrMapOvr>
  <mc:AlternateContent xmlns:mc="http://schemas.openxmlformats.org/markup-compatibility/2006">
    <mc:Choice xmlns:p14="http://schemas.microsoft.com/office/powerpoint/2010/main" Requires="p14">
      <p:transition spd="med" p14:dur="700">
        <p14:doors dir="vert"/>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8" name="Google Shape;458;p37"/>
          <p:cNvSpPr txBox="1">
            <a:spLocks noGrp="1"/>
          </p:cNvSpPr>
          <p:nvPr>
            <p:ph type="title"/>
          </p:nvPr>
        </p:nvSpPr>
        <p:spPr>
          <a:xfrm>
            <a:off x="726003" y="226967"/>
            <a:ext cx="7704000" cy="677100"/>
          </a:xfrm>
          <a:prstGeom prst="rect">
            <a:avLst/>
          </a:prstGeom>
        </p:spPr>
        <p:txBody>
          <a:bodyPr spcFirstLastPara="1" wrap="square" lIns="90000" tIns="91425" rIns="90000" bIns="91425" anchor="t" anchorCtr="0">
            <a:noAutofit/>
          </a:bodyPr>
          <a:lstStyle/>
          <a:p>
            <a:pPr marL="0" lvl="0" indent="0" algn="ctr" rtl="0">
              <a:spcBef>
                <a:spcPts val="0"/>
              </a:spcBef>
              <a:spcAft>
                <a:spcPts val="0"/>
              </a:spcAft>
              <a:buNone/>
            </a:pPr>
            <a:r>
              <a:rPr lang="vi-VN" dirty="0" smtClean="0">
                <a:solidFill>
                  <a:srgbClr val="C00000"/>
                </a:solidFill>
                <a:latin typeface="+mn-lt"/>
              </a:rPr>
              <a:t>KHỞI ĐỘNG</a:t>
            </a:r>
            <a:endParaRPr dirty="0">
              <a:solidFill>
                <a:srgbClr val="C00000"/>
              </a:solidFill>
              <a:latin typeface="+mn-lt"/>
            </a:endParaRPr>
          </a:p>
        </p:txBody>
      </p:sp>
      <p:grpSp>
        <p:nvGrpSpPr>
          <p:cNvPr id="462" name="Google Shape;462;p37"/>
          <p:cNvGrpSpPr/>
          <p:nvPr/>
        </p:nvGrpSpPr>
        <p:grpSpPr>
          <a:xfrm>
            <a:off x="237001" y="4114800"/>
            <a:ext cx="619209" cy="895696"/>
            <a:chOff x="5992975" y="3910925"/>
            <a:chExt cx="95350" cy="152675"/>
          </a:xfrm>
        </p:grpSpPr>
        <p:sp>
          <p:nvSpPr>
            <p:cNvPr id="463" name="Google Shape;463;p37"/>
            <p:cNvSpPr/>
            <p:nvPr/>
          </p:nvSpPr>
          <p:spPr>
            <a:xfrm>
              <a:off x="6005125" y="3927750"/>
              <a:ext cx="33600" cy="119875"/>
            </a:xfrm>
            <a:custGeom>
              <a:avLst/>
              <a:gdLst/>
              <a:ahLst/>
              <a:cxnLst/>
              <a:rect l="l" t="t" r="r" b="b"/>
              <a:pathLst>
                <a:path w="1344" h="4795" extrusionOk="0">
                  <a:moveTo>
                    <a:pt x="624" y="0"/>
                  </a:moveTo>
                  <a:lnTo>
                    <a:pt x="1" y="95"/>
                  </a:lnTo>
                  <a:lnTo>
                    <a:pt x="721" y="4795"/>
                  </a:lnTo>
                  <a:lnTo>
                    <a:pt x="1344" y="4698"/>
                  </a:lnTo>
                  <a:lnTo>
                    <a:pt x="6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7"/>
            <p:cNvSpPr/>
            <p:nvPr/>
          </p:nvSpPr>
          <p:spPr>
            <a:xfrm>
              <a:off x="6005125" y="3911750"/>
              <a:ext cx="15600" cy="18075"/>
            </a:xfrm>
            <a:custGeom>
              <a:avLst/>
              <a:gdLst/>
              <a:ahLst/>
              <a:cxnLst/>
              <a:rect l="l" t="t" r="r" b="b"/>
              <a:pathLst>
                <a:path w="624" h="723" extrusionOk="0">
                  <a:moveTo>
                    <a:pt x="209" y="1"/>
                  </a:moveTo>
                  <a:lnTo>
                    <a:pt x="138" y="247"/>
                  </a:lnTo>
                  <a:lnTo>
                    <a:pt x="1" y="723"/>
                  </a:lnTo>
                  <a:lnTo>
                    <a:pt x="1" y="723"/>
                  </a:lnTo>
                  <a:lnTo>
                    <a:pt x="624" y="628"/>
                  </a:lnTo>
                  <a:lnTo>
                    <a:pt x="351" y="215"/>
                  </a:lnTo>
                  <a:lnTo>
                    <a:pt x="2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7"/>
            <p:cNvSpPr/>
            <p:nvPr/>
          </p:nvSpPr>
          <p:spPr>
            <a:xfrm>
              <a:off x="6021825" y="4036650"/>
              <a:ext cx="16900" cy="10975"/>
            </a:xfrm>
            <a:custGeom>
              <a:avLst/>
              <a:gdLst/>
              <a:ahLst/>
              <a:cxnLst/>
              <a:rect l="l" t="t" r="r" b="b"/>
              <a:pathLst>
                <a:path w="676" h="439" extrusionOk="0">
                  <a:moveTo>
                    <a:pt x="623" y="1"/>
                  </a:moveTo>
                  <a:lnTo>
                    <a:pt x="0" y="97"/>
                  </a:lnTo>
                  <a:lnTo>
                    <a:pt x="53" y="439"/>
                  </a:lnTo>
                  <a:lnTo>
                    <a:pt x="676" y="342"/>
                  </a:lnTo>
                  <a:lnTo>
                    <a:pt x="623" y="1"/>
                  </a:lnTo>
                  <a:close/>
                </a:path>
              </a:pathLst>
            </a:custGeom>
            <a:solidFill>
              <a:srgbClr val="161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7"/>
            <p:cNvSpPr/>
            <p:nvPr/>
          </p:nvSpPr>
          <p:spPr>
            <a:xfrm>
              <a:off x="6023125" y="4044875"/>
              <a:ext cx="16575" cy="9075"/>
            </a:xfrm>
            <a:custGeom>
              <a:avLst/>
              <a:gdLst/>
              <a:ahLst/>
              <a:cxnLst/>
              <a:rect l="l" t="t" r="r" b="b"/>
              <a:pathLst>
                <a:path w="663" h="363" extrusionOk="0">
                  <a:moveTo>
                    <a:pt x="624" y="1"/>
                  </a:moveTo>
                  <a:lnTo>
                    <a:pt x="0" y="97"/>
                  </a:lnTo>
                  <a:lnTo>
                    <a:pt x="35" y="327"/>
                  </a:lnTo>
                  <a:cubicBezTo>
                    <a:pt x="39" y="347"/>
                    <a:pt x="56" y="363"/>
                    <a:pt x="77" y="363"/>
                  </a:cubicBezTo>
                  <a:cubicBezTo>
                    <a:pt x="79" y="363"/>
                    <a:pt x="81" y="362"/>
                    <a:pt x="84" y="362"/>
                  </a:cubicBezTo>
                  <a:lnTo>
                    <a:pt x="624" y="279"/>
                  </a:lnTo>
                  <a:cubicBezTo>
                    <a:pt x="647" y="276"/>
                    <a:pt x="662" y="254"/>
                    <a:pt x="659" y="232"/>
                  </a:cubicBezTo>
                  <a:lnTo>
                    <a:pt x="624" y="1"/>
                  </a:lnTo>
                  <a:close/>
                </a:path>
              </a:pathLst>
            </a:custGeom>
            <a:solidFill>
              <a:srgbClr val="7B57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7"/>
            <p:cNvSpPr/>
            <p:nvPr/>
          </p:nvSpPr>
          <p:spPr>
            <a:xfrm>
              <a:off x="6008550" y="3911750"/>
              <a:ext cx="5350" cy="6175"/>
            </a:xfrm>
            <a:custGeom>
              <a:avLst/>
              <a:gdLst/>
              <a:ahLst/>
              <a:cxnLst/>
              <a:rect l="l" t="t" r="r" b="b"/>
              <a:pathLst>
                <a:path w="214" h="247" extrusionOk="0">
                  <a:moveTo>
                    <a:pt x="72" y="1"/>
                  </a:moveTo>
                  <a:lnTo>
                    <a:pt x="1" y="247"/>
                  </a:lnTo>
                  <a:lnTo>
                    <a:pt x="214" y="215"/>
                  </a:lnTo>
                  <a:lnTo>
                    <a:pt x="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7"/>
            <p:cNvSpPr/>
            <p:nvPr/>
          </p:nvSpPr>
          <p:spPr>
            <a:xfrm>
              <a:off x="6021000" y="4030350"/>
              <a:ext cx="16550" cy="8525"/>
            </a:xfrm>
            <a:custGeom>
              <a:avLst/>
              <a:gdLst/>
              <a:ahLst/>
              <a:cxnLst/>
              <a:rect l="l" t="t" r="r" b="b"/>
              <a:pathLst>
                <a:path w="662" h="341" extrusionOk="0">
                  <a:moveTo>
                    <a:pt x="624" y="0"/>
                  </a:moveTo>
                  <a:lnTo>
                    <a:pt x="0" y="96"/>
                  </a:lnTo>
                  <a:lnTo>
                    <a:pt x="37" y="341"/>
                  </a:lnTo>
                  <a:lnTo>
                    <a:pt x="661" y="246"/>
                  </a:lnTo>
                  <a:lnTo>
                    <a:pt x="624" y="0"/>
                  </a:lnTo>
                  <a:close/>
                </a:path>
              </a:pathLst>
            </a:custGeom>
            <a:solidFill>
              <a:srgbClr val="4B1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7"/>
            <p:cNvSpPr/>
            <p:nvPr/>
          </p:nvSpPr>
          <p:spPr>
            <a:xfrm>
              <a:off x="6009800" y="3933625"/>
              <a:ext cx="15925" cy="89425"/>
            </a:xfrm>
            <a:custGeom>
              <a:avLst/>
              <a:gdLst/>
              <a:ahLst/>
              <a:cxnLst/>
              <a:rect l="l" t="t" r="r" b="b"/>
              <a:pathLst>
                <a:path w="637" h="3577" extrusionOk="0">
                  <a:moveTo>
                    <a:pt x="51" y="0"/>
                  </a:moveTo>
                  <a:cubicBezTo>
                    <a:pt x="49" y="0"/>
                    <a:pt x="46" y="1"/>
                    <a:pt x="44" y="1"/>
                  </a:cubicBezTo>
                  <a:cubicBezTo>
                    <a:pt x="18" y="5"/>
                    <a:pt x="0" y="30"/>
                    <a:pt x="4" y="56"/>
                  </a:cubicBezTo>
                  <a:lnTo>
                    <a:pt x="537" y="3535"/>
                  </a:lnTo>
                  <a:cubicBezTo>
                    <a:pt x="541" y="3559"/>
                    <a:pt x="561" y="3576"/>
                    <a:pt x="585" y="3576"/>
                  </a:cubicBezTo>
                  <a:cubicBezTo>
                    <a:pt x="587" y="3576"/>
                    <a:pt x="589" y="3576"/>
                    <a:pt x="592" y="3576"/>
                  </a:cubicBezTo>
                  <a:cubicBezTo>
                    <a:pt x="618" y="3572"/>
                    <a:pt x="636" y="3547"/>
                    <a:pt x="632" y="3521"/>
                  </a:cubicBezTo>
                  <a:lnTo>
                    <a:pt x="100" y="41"/>
                  </a:lnTo>
                  <a:cubicBezTo>
                    <a:pt x="96" y="18"/>
                    <a:pt x="75" y="0"/>
                    <a:pt x="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7"/>
            <p:cNvSpPr/>
            <p:nvPr/>
          </p:nvSpPr>
          <p:spPr>
            <a:xfrm>
              <a:off x="6015875" y="3932700"/>
              <a:ext cx="15925" cy="89400"/>
            </a:xfrm>
            <a:custGeom>
              <a:avLst/>
              <a:gdLst/>
              <a:ahLst/>
              <a:cxnLst/>
              <a:rect l="l" t="t" r="r" b="b"/>
              <a:pathLst>
                <a:path w="637" h="3576" extrusionOk="0">
                  <a:moveTo>
                    <a:pt x="53" y="0"/>
                  </a:moveTo>
                  <a:cubicBezTo>
                    <a:pt x="50" y="0"/>
                    <a:pt x="47" y="0"/>
                    <a:pt x="45" y="1"/>
                  </a:cubicBezTo>
                  <a:cubicBezTo>
                    <a:pt x="19" y="5"/>
                    <a:pt x="0" y="29"/>
                    <a:pt x="4" y="56"/>
                  </a:cubicBezTo>
                  <a:lnTo>
                    <a:pt x="537" y="3535"/>
                  </a:lnTo>
                  <a:cubicBezTo>
                    <a:pt x="541" y="3558"/>
                    <a:pt x="562" y="3576"/>
                    <a:pt x="585" y="3576"/>
                  </a:cubicBezTo>
                  <a:cubicBezTo>
                    <a:pt x="587" y="3576"/>
                    <a:pt x="590" y="3576"/>
                    <a:pt x="592" y="3575"/>
                  </a:cubicBezTo>
                  <a:cubicBezTo>
                    <a:pt x="619" y="3571"/>
                    <a:pt x="637" y="3546"/>
                    <a:pt x="632" y="3521"/>
                  </a:cubicBezTo>
                  <a:lnTo>
                    <a:pt x="100" y="41"/>
                  </a:lnTo>
                  <a:cubicBezTo>
                    <a:pt x="96" y="17"/>
                    <a:pt x="76" y="0"/>
                    <a:pt x="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7"/>
            <p:cNvSpPr/>
            <p:nvPr/>
          </p:nvSpPr>
          <p:spPr>
            <a:xfrm>
              <a:off x="6033150" y="3928000"/>
              <a:ext cx="16175" cy="118900"/>
            </a:xfrm>
            <a:custGeom>
              <a:avLst/>
              <a:gdLst/>
              <a:ahLst/>
              <a:cxnLst/>
              <a:rect l="l" t="t" r="r" b="b"/>
              <a:pathLst>
                <a:path w="647" h="4756" extrusionOk="0">
                  <a:moveTo>
                    <a:pt x="631" y="0"/>
                  </a:moveTo>
                  <a:lnTo>
                    <a:pt x="0" y="2"/>
                  </a:lnTo>
                  <a:lnTo>
                    <a:pt x="16" y="4756"/>
                  </a:lnTo>
                  <a:lnTo>
                    <a:pt x="646" y="4754"/>
                  </a:lnTo>
                  <a:lnTo>
                    <a:pt x="6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7"/>
            <p:cNvSpPr/>
            <p:nvPr/>
          </p:nvSpPr>
          <p:spPr>
            <a:xfrm>
              <a:off x="6033125" y="3910925"/>
              <a:ext cx="15775" cy="17125"/>
            </a:xfrm>
            <a:custGeom>
              <a:avLst/>
              <a:gdLst/>
              <a:ahLst/>
              <a:cxnLst/>
              <a:rect l="l" t="t" r="r" b="b"/>
              <a:pathLst>
                <a:path w="631" h="685" extrusionOk="0">
                  <a:moveTo>
                    <a:pt x="313" y="1"/>
                  </a:moveTo>
                  <a:lnTo>
                    <a:pt x="206" y="234"/>
                  </a:lnTo>
                  <a:lnTo>
                    <a:pt x="0" y="684"/>
                  </a:lnTo>
                  <a:lnTo>
                    <a:pt x="631" y="682"/>
                  </a:lnTo>
                  <a:lnTo>
                    <a:pt x="422" y="233"/>
                  </a:lnTo>
                  <a:lnTo>
                    <a:pt x="3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7"/>
            <p:cNvSpPr/>
            <p:nvPr/>
          </p:nvSpPr>
          <p:spPr>
            <a:xfrm>
              <a:off x="6033475" y="4038175"/>
              <a:ext cx="15850" cy="8725"/>
            </a:xfrm>
            <a:custGeom>
              <a:avLst/>
              <a:gdLst/>
              <a:ahLst/>
              <a:cxnLst/>
              <a:rect l="l" t="t" r="r" b="b"/>
              <a:pathLst>
                <a:path w="634" h="349" extrusionOk="0">
                  <a:moveTo>
                    <a:pt x="632" y="1"/>
                  </a:moveTo>
                  <a:lnTo>
                    <a:pt x="1" y="3"/>
                  </a:lnTo>
                  <a:lnTo>
                    <a:pt x="3" y="349"/>
                  </a:lnTo>
                  <a:lnTo>
                    <a:pt x="633" y="347"/>
                  </a:lnTo>
                  <a:lnTo>
                    <a:pt x="632" y="1"/>
                  </a:lnTo>
                  <a:close/>
                </a:path>
              </a:pathLst>
            </a:custGeom>
            <a:solidFill>
              <a:srgbClr val="4B1D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7"/>
            <p:cNvSpPr/>
            <p:nvPr/>
          </p:nvSpPr>
          <p:spPr>
            <a:xfrm>
              <a:off x="6033500" y="4046800"/>
              <a:ext cx="15825" cy="6950"/>
            </a:xfrm>
            <a:custGeom>
              <a:avLst/>
              <a:gdLst/>
              <a:ahLst/>
              <a:cxnLst/>
              <a:rect l="l" t="t" r="r" b="b"/>
              <a:pathLst>
                <a:path w="633" h="278" extrusionOk="0">
                  <a:moveTo>
                    <a:pt x="631" y="1"/>
                  </a:moveTo>
                  <a:lnTo>
                    <a:pt x="1" y="3"/>
                  </a:lnTo>
                  <a:lnTo>
                    <a:pt x="1" y="236"/>
                  </a:lnTo>
                  <a:cubicBezTo>
                    <a:pt x="1" y="259"/>
                    <a:pt x="21" y="278"/>
                    <a:pt x="43" y="278"/>
                  </a:cubicBezTo>
                  <a:lnTo>
                    <a:pt x="590" y="276"/>
                  </a:lnTo>
                  <a:cubicBezTo>
                    <a:pt x="613" y="276"/>
                    <a:pt x="632" y="257"/>
                    <a:pt x="632" y="234"/>
                  </a:cubicBezTo>
                  <a:lnTo>
                    <a:pt x="631" y="1"/>
                  </a:lnTo>
                  <a:close/>
                </a:path>
              </a:pathLst>
            </a:custGeom>
            <a:solidFill>
              <a:srgbClr val="D839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7"/>
            <p:cNvSpPr/>
            <p:nvPr/>
          </p:nvSpPr>
          <p:spPr>
            <a:xfrm>
              <a:off x="6038275" y="3910925"/>
              <a:ext cx="5400" cy="5875"/>
            </a:xfrm>
            <a:custGeom>
              <a:avLst/>
              <a:gdLst/>
              <a:ahLst/>
              <a:cxnLst/>
              <a:rect l="l" t="t" r="r" b="b"/>
              <a:pathLst>
                <a:path w="216" h="235" extrusionOk="0">
                  <a:moveTo>
                    <a:pt x="107" y="1"/>
                  </a:moveTo>
                  <a:lnTo>
                    <a:pt x="0" y="234"/>
                  </a:lnTo>
                  <a:lnTo>
                    <a:pt x="216" y="233"/>
                  </a:lnTo>
                  <a:lnTo>
                    <a:pt x="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7"/>
            <p:cNvSpPr/>
            <p:nvPr/>
          </p:nvSpPr>
          <p:spPr>
            <a:xfrm>
              <a:off x="6033475" y="4032000"/>
              <a:ext cx="15825" cy="6275"/>
            </a:xfrm>
            <a:custGeom>
              <a:avLst/>
              <a:gdLst/>
              <a:ahLst/>
              <a:cxnLst/>
              <a:rect l="l" t="t" r="r" b="b"/>
              <a:pathLst>
                <a:path w="633" h="251" extrusionOk="0">
                  <a:moveTo>
                    <a:pt x="631" y="1"/>
                  </a:moveTo>
                  <a:lnTo>
                    <a:pt x="1" y="3"/>
                  </a:lnTo>
                  <a:lnTo>
                    <a:pt x="2" y="250"/>
                  </a:lnTo>
                  <a:lnTo>
                    <a:pt x="632" y="248"/>
                  </a:lnTo>
                  <a:lnTo>
                    <a:pt x="631" y="1"/>
                  </a:lnTo>
                  <a:close/>
                </a:path>
              </a:pathLst>
            </a:custGeom>
            <a:solidFill>
              <a:srgbClr val="D839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7"/>
            <p:cNvSpPr/>
            <p:nvPr/>
          </p:nvSpPr>
          <p:spPr>
            <a:xfrm>
              <a:off x="6037050" y="3932650"/>
              <a:ext cx="2725" cy="90425"/>
            </a:xfrm>
            <a:custGeom>
              <a:avLst/>
              <a:gdLst/>
              <a:ahLst/>
              <a:cxnLst/>
              <a:rect l="l" t="t" r="r" b="b"/>
              <a:pathLst>
                <a:path w="109" h="3617" extrusionOk="0">
                  <a:moveTo>
                    <a:pt x="48" y="1"/>
                  </a:moveTo>
                  <a:cubicBezTo>
                    <a:pt x="22" y="1"/>
                    <a:pt x="1" y="22"/>
                    <a:pt x="1" y="49"/>
                  </a:cubicBezTo>
                  <a:lnTo>
                    <a:pt x="12" y="3569"/>
                  </a:lnTo>
                  <a:cubicBezTo>
                    <a:pt x="12" y="3596"/>
                    <a:pt x="34" y="3617"/>
                    <a:pt x="61" y="3617"/>
                  </a:cubicBezTo>
                  <a:cubicBezTo>
                    <a:pt x="87" y="3617"/>
                    <a:pt x="108" y="3595"/>
                    <a:pt x="108" y="3568"/>
                  </a:cubicBezTo>
                  <a:lnTo>
                    <a:pt x="97" y="48"/>
                  </a:lnTo>
                  <a:cubicBezTo>
                    <a:pt x="97" y="22"/>
                    <a:pt x="75" y="1"/>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7"/>
            <p:cNvSpPr/>
            <p:nvPr/>
          </p:nvSpPr>
          <p:spPr>
            <a:xfrm>
              <a:off x="6043200" y="3932625"/>
              <a:ext cx="2725" cy="90425"/>
            </a:xfrm>
            <a:custGeom>
              <a:avLst/>
              <a:gdLst/>
              <a:ahLst/>
              <a:cxnLst/>
              <a:rect l="l" t="t" r="r" b="b"/>
              <a:pathLst>
                <a:path w="109" h="3617" extrusionOk="0">
                  <a:moveTo>
                    <a:pt x="49" y="1"/>
                  </a:moveTo>
                  <a:cubicBezTo>
                    <a:pt x="23" y="1"/>
                    <a:pt x="1" y="22"/>
                    <a:pt x="1" y="49"/>
                  </a:cubicBezTo>
                  <a:lnTo>
                    <a:pt x="12" y="3569"/>
                  </a:lnTo>
                  <a:cubicBezTo>
                    <a:pt x="12" y="3596"/>
                    <a:pt x="34" y="3617"/>
                    <a:pt x="61" y="3617"/>
                  </a:cubicBezTo>
                  <a:cubicBezTo>
                    <a:pt x="88" y="3617"/>
                    <a:pt x="109" y="3595"/>
                    <a:pt x="109" y="3568"/>
                  </a:cubicBezTo>
                  <a:lnTo>
                    <a:pt x="97" y="48"/>
                  </a:lnTo>
                  <a:cubicBezTo>
                    <a:pt x="97" y="22"/>
                    <a:pt x="75" y="1"/>
                    <a:pt x="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7"/>
            <p:cNvSpPr/>
            <p:nvPr/>
          </p:nvSpPr>
          <p:spPr>
            <a:xfrm>
              <a:off x="6044075" y="3927325"/>
              <a:ext cx="32350" cy="119925"/>
            </a:xfrm>
            <a:custGeom>
              <a:avLst/>
              <a:gdLst/>
              <a:ahLst/>
              <a:cxnLst/>
              <a:rect l="l" t="t" r="r" b="b"/>
              <a:pathLst>
                <a:path w="1294" h="4797" extrusionOk="0">
                  <a:moveTo>
                    <a:pt x="670" y="0"/>
                  </a:moveTo>
                  <a:lnTo>
                    <a:pt x="0" y="4707"/>
                  </a:lnTo>
                  <a:lnTo>
                    <a:pt x="625" y="4796"/>
                  </a:lnTo>
                  <a:lnTo>
                    <a:pt x="1293" y="89"/>
                  </a:lnTo>
                  <a:lnTo>
                    <a:pt x="6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7"/>
            <p:cNvSpPr/>
            <p:nvPr/>
          </p:nvSpPr>
          <p:spPr>
            <a:xfrm>
              <a:off x="6060475" y="3911650"/>
              <a:ext cx="15600" cy="18025"/>
            </a:xfrm>
            <a:custGeom>
              <a:avLst/>
              <a:gdLst/>
              <a:ahLst/>
              <a:cxnLst/>
              <a:rect l="l" t="t" r="r" b="b"/>
              <a:pathLst>
                <a:path w="624" h="721" extrusionOk="0">
                  <a:moveTo>
                    <a:pt x="409" y="0"/>
                  </a:moveTo>
                  <a:lnTo>
                    <a:pt x="269" y="216"/>
                  </a:lnTo>
                  <a:lnTo>
                    <a:pt x="0" y="632"/>
                  </a:lnTo>
                  <a:lnTo>
                    <a:pt x="624" y="721"/>
                  </a:lnTo>
                  <a:lnTo>
                    <a:pt x="482" y="246"/>
                  </a:lnTo>
                  <a:lnTo>
                    <a:pt x="4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7"/>
            <p:cNvSpPr/>
            <p:nvPr/>
          </p:nvSpPr>
          <p:spPr>
            <a:xfrm>
              <a:off x="6043825" y="4036850"/>
              <a:ext cx="16850" cy="10800"/>
            </a:xfrm>
            <a:custGeom>
              <a:avLst/>
              <a:gdLst/>
              <a:ahLst/>
              <a:cxnLst/>
              <a:rect l="l" t="t" r="r" b="b"/>
              <a:pathLst>
                <a:path w="674" h="432" extrusionOk="0">
                  <a:moveTo>
                    <a:pt x="49" y="0"/>
                  </a:moveTo>
                  <a:lnTo>
                    <a:pt x="1" y="343"/>
                  </a:lnTo>
                  <a:lnTo>
                    <a:pt x="625" y="432"/>
                  </a:lnTo>
                  <a:lnTo>
                    <a:pt x="673" y="89"/>
                  </a:lnTo>
                  <a:lnTo>
                    <a:pt x="49" y="0"/>
                  </a:lnTo>
                  <a:close/>
                </a:path>
              </a:pathLst>
            </a:custGeom>
            <a:solidFill>
              <a:srgbClr val="161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7"/>
            <p:cNvSpPr/>
            <p:nvPr/>
          </p:nvSpPr>
          <p:spPr>
            <a:xfrm>
              <a:off x="6042850" y="4045075"/>
              <a:ext cx="16525" cy="8925"/>
            </a:xfrm>
            <a:custGeom>
              <a:avLst/>
              <a:gdLst/>
              <a:ahLst/>
              <a:cxnLst/>
              <a:rect l="l" t="t" r="r" b="b"/>
              <a:pathLst>
                <a:path w="661" h="357" extrusionOk="0">
                  <a:moveTo>
                    <a:pt x="37" y="0"/>
                  </a:moveTo>
                  <a:lnTo>
                    <a:pt x="4" y="232"/>
                  </a:lnTo>
                  <a:cubicBezTo>
                    <a:pt x="0" y="255"/>
                    <a:pt x="17" y="275"/>
                    <a:pt x="40" y="280"/>
                  </a:cubicBezTo>
                  <a:lnTo>
                    <a:pt x="581" y="356"/>
                  </a:lnTo>
                  <a:cubicBezTo>
                    <a:pt x="583" y="356"/>
                    <a:pt x="585" y="357"/>
                    <a:pt x="587" y="357"/>
                  </a:cubicBezTo>
                  <a:cubicBezTo>
                    <a:pt x="607" y="357"/>
                    <a:pt x="625" y="342"/>
                    <a:pt x="628" y="320"/>
                  </a:cubicBezTo>
                  <a:lnTo>
                    <a:pt x="661" y="89"/>
                  </a:lnTo>
                  <a:lnTo>
                    <a:pt x="37" y="0"/>
                  </a:lnTo>
                  <a:close/>
                </a:path>
              </a:pathLst>
            </a:custGeom>
            <a:solidFill>
              <a:srgbClr val="CE61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7"/>
            <p:cNvSpPr/>
            <p:nvPr/>
          </p:nvSpPr>
          <p:spPr>
            <a:xfrm>
              <a:off x="6067200" y="3911650"/>
              <a:ext cx="5350" cy="6150"/>
            </a:xfrm>
            <a:custGeom>
              <a:avLst/>
              <a:gdLst/>
              <a:ahLst/>
              <a:cxnLst/>
              <a:rect l="l" t="t" r="r" b="b"/>
              <a:pathLst>
                <a:path w="214" h="246" extrusionOk="0">
                  <a:moveTo>
                    <a:pt x="140" y="0"/>
                  </a:moveTo>
                  <a:lnTo>
                    <a:pt x="0" y="216"/>
                  </a:lnTo>
                  <a:lnTo>
                    <a:pt x="213" y="246"/>
                  </a:lnTo>
                  <a:lnTo>
                    <a:pt x="14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7"/>
            <p:cNvSpPr/>
            <p:nvPr/>
          </p:nvSpPr>
          <p:spPr>
            <a:xfrm>
              <a:off x="6045100" y="4030150"/>
              <a:ext cx="16500" cy="8350"/>
            </a:xfrm>
            <a:custGeom>
              <a:avLst/>
              <a:gdLst/>
              <a:ahLst/>
              <a:cxnLst/>
              <a:rect l="l" t="t" r="r" b="b"/>
              <a:pathLst>
                <a:path w="660" h="334" extrusionOk="0">
                  <a:moveTo>
                    <a:pt x="36" y="0"/>
                  </a:moveTo>
                  <a:lnTo>
                    <a:pt x="0" y="245"/>
                  </a:lnTo>
                  <a:lnTo>
                    <a:pt x="625" y="333"/>
                  </a:lnTo>
                  <a:lnTo>
                    <a:pt x="660" y="88"/>
                  </a:lnTo>
                  <a:lnTo>
                    <a:pt x="36" y="0"/>
                  </a:lnTo>
                  <a:close/>
                </a:path>
              </a:pathLst>
            </a:custGeom>
            <a:solidFill>
              <a:srgbClr val="C47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7"/>
            <p:cNvSpPr/>
            <p:nvPr/>
          </p:nvSpPr>
          <p:spPr>
            <a:xfrm>
              <a:off x="6051050" y="3932750"/>
              <a:ext cx="14975" cy="89550"/>
            </a:xfrm>
            <a:custGeom>
              <a:avLst/>
              <a:gdLst/>
              <a:ahLst/>
              <a:cxnLst/>
              <a:rect l="l" t="t" r="r" b="b"/>
              <a:pathLst>
                <a:path w="599" h="3582" extrusionOk="0">
                  <a:moveTo>
                    <a:pt x="546" y="0"/>
                  </a:moveTo>
                  <a:cubicBezTo>
                    <a:pt x="523" y="0"/>
                    <a:pt x="503" y="18"/>
                    <a:pt x="499" y="41"/>
                  </a:cubicBezTo>
                  <a:lnTo>
                    <a:pt x="5" y="3527"/>
                  </a:lnTo>
                  <a:cubicBezTo>
                    <a:pt x="0" y="3553"/>
                    <a:pt x="19" y="3578"/>
                    <a:pt x="45" y="3581"/>
                  </a:cubicBezTo>
                  <a:cubicBezTo>
                    <a:pt x="47" y="3581"/>
                    <a:pt x="50" y="3581"/>
                    <a:pt x="52" y="3581"/>
                  </a:cubicBezTo>
                  <a:cubicBezTo>
                    <a:pt x="76" y="3581"/>
                    <a:pt x="96" y="3564"/>
                    <a:pt x="100" y="3540"/>
                  </a:cubicBezTo>
                  <a:lnTo>
                    <a:pt x="594" y="55"/>
                  </a:lnTo>
                  <a:cubicBezTo>
                    <a:pt x="598" y="29"/>
                    <a:pt x="580" y="4"/>
                    <a:pt x="554" y="1"/>
                  </a:cubicBezTo>
                  <a:cubicBezTo>
                    <a:pt x="551" y="0"/>
                    <a:pt x="549" y="0"/>
                    <a:pt x="5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7"/>
            <p:cNvSpPr/>
            <p:nvPr/>
          </p:nvSpPr>
          <p:spPr>
            <a:xfrm>
              <a:off x="6057150" y="3933600"/>
              <a:ext cx="14975" cy="89575"/>
            </a:xfrm>
            <a:custGeom>
              <a:avLst/>
              <a:gdLst/>
              <a:ahLst/>
              <a:cxnLst/>
              <a:rect l="l" t="t" r="r" b="b"/>
              <a:pathLst>
                <a:path w="599" h="3583" extrusionOk="0">
                  <a:moveTo>
                    <a:pt x="548" y="1"/>
                  </a:moveTo>
                  <a:cubicBezTo>
                    <a:pt x="524" y="1"/>
                    <a:pt x="503" y="17"/>
                    <a:pt x="499" y="42"/>
                  </a:cubicBezTo>
                  <a:lnTo>
                    <a:pt x="5" y="3527"/>
                  </a:lnTo>
                  <a:cubicBezTo>
                    <a:pt x="1" y="3554"/>
                    <a:pt x="19" y="3578"/>
                    <a:pt x="45" y="3582"/>
                  </a:cubicBezTo>
                  <a:cubicBezTo>
                    <a:pt x="47" y="3582"/>
                    <a:pt x="49" y="3582"/>
                    <a:pt x="51" y="3582"/>
                  </a:cubicBezTo>
                  <a:cubicBezTo>
                    <a:pt x="76" y="3582"/>
                    <a:pt x="96" y="3565"/>
                    <a:pt x="100" y="3540"/>
                  </a:cubicBezTo>
                  <a:lnTo>
                    <a:pt x="595" y="56"/>
                  </a:lnTo>
                  <a:cubicBezTo>
                    <a:pt x="599" y="29"/>
                    <a:pt x="580" y="5"/>
                    <a:pt x="554" y="1"/>
                  </a:cubicBezTo>
                  <a:cubicBezTo>
                    <a:pt x="552" y="1"/>
                    <a:pt x="55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7"/>
            <p:cNvSpPr/>
            <p:nvPr/>
          </p:nvSpPr>
          <p:spPr>
            <a:xfrm>
              <a:off x="5997400" y="3976250"/>
              <a:ext cx="86350" cy="87350"/>
            </a:xfrm>
            <a:custGeom>
              <a:avLst/>
              <a:gdLst/>
              <a:ahLst/>
              <a:cxnLst/>
              <a:rect l="l" t="t" r="r" b="b"/>
              <a:pathLst>
                <a:path w="3454" h="3494" extrusionOk="0">
                  <a:moveTo>
                    <a:pt x="1" y="0"/>
                  </a:moveTo>
                  <a:lnTo>
                    <a:pt x="51" y="458"/>
                  </a:lnTo>
                  <a:lnTo>
                    <a:pt x="107" y="960"/>
                  </a:lnTo>
                  <a:lnTo>
                    <a:pt x="389" y="3494"/>
                  </a:lnTo>
                  <a:lnTo>
                    <a:pt x="3065" y="3494"/>
                  </a:lnTo>
                  <a:lnTo>
                    <a:pt x="3382" y="643"/>
                  </a:lnTo>
                  <a:lnTo>
                    <a:pt x="3402" y="458"/>
                  </a:lnTo>
                  <a:lnTo>
                    <a:pt x="345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7"/>
            <p:cNvSpPr/>
            <p:nvPr/>
          </p:nvSpPr>
          <p:spPr>
            <a:xfrm>
              <a:off x="5998675" y="3987700"/>
              <a:ext cx="83800" cy="12575"/>
            </a:xfrm>
            <a:custGeom>
              <a:avLst/>
              <a:gdLst/>
              <a:ahLst/>
              <a:cxnLst/>
              <a:rect l="l" t="t" r="r" b="b"/>
              <a:pathLst>
                <a:path w="3352" h="503" extrusionOk="0">
                  <a:moveTo>
                    <a:pt x="0" y="0"/>
                  </a:moveTo>
                  <a:lnTo>
                    <a:pt x="56" y="502"/>
                  </a:lnTo>
                  <a:lnTo>
                    <a:pt x="3331" y="185"/>
                  </a:lnTo>
                  <a:lnTo>
                    <a:pt x="33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7"/>
            <p:cNvSpPr/>
            <p:nvPr/>
          </p:nvSpPr>
          <p:spPr>
            <a:xfrm>
              <a:off x="5992975" y="3970925"/>
              <a:ext cx="95350" cy="16800"/>
            </a:xfrm>
            <a:custGeom>
              <a:avLst/>
              <a:gdLst/>
              <a:ahLst/>
              <a:cxnLst/>
              <a:rect l="l" t="t" r="r" b="b"/>
              <a:pathLst>
                <a:path w="3814" h="672" extrusionOk="0">
                  <a:moveTo>
                    <a:pt x="1" y="1"/>
                  </a:moveTo>
                  <a:lnTo>
                    <a:pt x="71" y="671"/>
                  </a:lnTo>
                  <a:lnTo>
                    <a:pt x="3742" y="671"/>
                  </a:lnTo>
                  <a:lnTo>
                    <a:pt x="38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338146" y="777449"/>
            <a:ext cx="3204704" cy="560862"/>
            <a:chOff x="156718" y="1001473"/>
            <a:chExt cx="3204704" cy="560862"/>
          </a:xfrm>
        </p:grpSpPr>
        <p:sp>
          <p:nvSpPr>
            <p:cNvPr id="2" name="TextBox 1"/>
            <p:cNvSpPr txBox="1"/>
            <p:nvPr/>
          </p:nvSpPr>
          <p:spPr>
            <a:xfrm>
              <a:off x="633251" y="1183900"/>
              <a:ext cx="2728171" cy="369332"/>
            </a:xfrm>
            <a:prstGeom prst="rect">
              <a:avLst/>
            </a:prstGeom>
            <a:noFill/>
          </p:spPr>
          <p:txBody>
            <a:bodyPr wrap="square" rtlCol="0">
              <a:spAutoFit/>
            </a:bodyPr>
            <a:lstStyle/>
            <a:p>
              <a:r>
                <a:rPr lang="en-US" sz="1800" i="1">
                  <a:solidFill>
                    <a:srgbClr val="002060"/>
                  </a:solidFill>
                </a:rPr>
                <a:t>Q</a:t>
              </a:r>
              <a:r>
                <a:rPr lang="vi-VN" sz="1800" i="1" smtClean="0">
                  <a:solidFill>
                    <a:srgbClr val="002060"/>
                  </a:solidFill>
                </a:rPr>
                <a:t>uan </a:t>
              </a:r>
              <a:r>
                <a:rPr lang="vi-VN" sz="1800" i="1">
                  <a:solidFill>
                    <a:srgbClr val="002060"/>
                  </a:solidFill>
                </a:rPr>
                <a:t>sát hình </a:t>
              </a:r>
              <a:r>
                <a:rPr lang="vi-VN" sz="1800" i="1" smtClean="0">
                  <a:solidFill>
                    <a:srgbClr val="002060"/>
                  </a:solidFill>
                </a:rPr>
                <a:t>ảnh</a:t>
              </a:r>
              <a:r>
                <a:rPr lang="en-US" sz="1800" i="1" smtClean="0">
                  <a:solidFill>
                    <a:srgbClr val="002060"/>
                  </a:solidFill>
                </a:rPr>
                <a:t> sau</a:t>
              </a:r>
              <a:r>
                <a:rPr lang="vi-VN" sz="1800" i="1" smtClean="0">
                  <a:solidFill>
                    <a:srgbClr val="002060"/>
                  </a:solidFill>
                </a:rPr>
                <a:t> </a:t>
              </a:r>
              <a:endParaRPr lang="en-US" sz="1800" i="1" dirty="0">
                <a:solidFill>
                  <a:srgbClr val="002060"/>
                </a:solidFill>
              </a:endParaRPr>
            </a:p>
          </p:txBody>
        </p:sp>
        <p:pic>
          <p:nvPicPr>
            <p:cNvPr id="3" name="Picture 2"/>
            <p:cNvPicPr>
              <a:picLocks noChangeAspect="1"/>
            </p:cNvPicPr>
            <p:nvPr/>
          </p:nvPicPr>
          <p:blipFill>
            <a:blip r:embed="rId3"/>
            <a:stretch>
              <a:fillRect/>
            </a:stretch>
          </p:blipFill>
          <p:spPr>
            <a:xfrm>
              <a:off x="156718" y="1001473"/>
              <a:ext cx="400837" cy="560862"/>
            </a:xfrm>
            <a:prstGeom prst="rect">
              <a:avLst/>
            </a:prstGeom>
          </p:spPr>
        </p:pic>
      </p:grpSp>
      <p:pic>
        <p:nvPicPr>
          <p:cNvPr id="7" name="Picture 6"/>
          <p:cNvPicPr>
            <a:picLocks noChangeAspect="1"/>
          </p:cNvPicPr>
          <p:nvPr/>
        </p:nvPicPr>
        <p:blipFill>
          <a:blip r:embed="rId4"/>
          <a:stretch>
            <a:fillRect/>
          </a:stretch>
        </p:blipFill>
        <p:spPr>
          <a:xfrm>
            <a:off x="417211" y="1503259"/>
            <a:ext cx="3966458" cy="2224944"/>
          </a:xfrm>
          <a:prstGeom prst="rect">
            <a:avLst/>
          </a:prstGeom>
        </p:spPr>
      </p:pic>
      <p:sp>
        <p:nvSpPr>
          <p:cNvPr id="8" name="Rectangle 7"/>
          <p:cNvSpPr/>
          <p:nvPr/>
        </p:nvSpPr>
        <p:spPr>
          <a:xfrm>
            <a:off x="4456078" y="1363857"/>
            <a:ext cx="4384796" cy="3231654"/>
          </a:xfrm>
          <a:prstGeom prst="rect">
            <a:avLst/>
          </a:prstGeom>
        </p:spPr>
        <p:txBody>
          <a:bodyPr wrap="square">
            <a:spAutoFit/>
          </a:bodyPr>
          <a:lstStyle/>
          <a:p>
            <a:pPr algn="just">
              <a:lnSpc>
                <a:spcPct val="150000"/>
              </a:lnSpc>
            </a:pPr>
            <a:r>
              <a:rPr lang="nl-NL" sz="1700">
                <a:latin typeface="+mj-lt"/>
                <a:ea typeface="Arial" panose="020B0604020202020204" pitchFamily="34" charset="0"/>
                <a:cs typeface="Times New Roman" panose="02020603050405020304" pitchFamily="18" charset="0"/>
              </a:rPr>
              <a:t>Gửi tiết kiệm là hình thức khách hàng gửi những khoản tiền để dành vào ngân hàng với mục đích tiết kiệm và nhận về một khoản lợi nhuận. Một hình thức phổ biến là gửi tiết kiệm có kì hạn.</a:t>
            </a:r>
            <a:endParaRPr lang="en-US" sz="1700">
              <a:latin typeface="+mj-lt"/>
              <a:ea typeface="Arial" panose="020B0604020202020204" pitchFamily="34" charset="0"/>
              <a:cs typeface="Times New Roman" panose="02020603050405020304" pitchFamily="18" charset="0"/>
            </a:endParaRPr>
          </a:p>
          <a:p>
            <a:pPr algn="just">
              <a:lnSpc>
                <a:spcPct val="150000"/>
              </a:lnSpc>
            </a:pPr>
            <a:r>
              <a:rPr lang="nl-NL" sz="1700">
                <a:latin typeface="+mj-lt"/>
                <a:ea typeface="Arial" panose="020B0604020202020204" pitchFamily="34" charset="0"/>
                <a:cs typeface="Times New Roman" panose="02020603050405020304" pitchFamily="18" charset="0"/>
              </a:rPr>
              <a:t>Trong bài này, các em sẽ làm quen với công thức lãi kép để tính số tiền thu được (cả vốn lẫn lãi) sau N kì gửi tiết kiệm.</a:t>
            </a:r>
            <a:endParaRPr lang="en-US" sz="1700">
              <a:effectLst/>
              <a:latin typeface="+mj-lt"/>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barn(inVertical)">
                                      <p:cBhvr>
                                        <p:cTn id="7" dur="5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anim calcmode="lin" valueType="num">
                                      <p:cBhvr>
                                        <p:cTn id="21" dur="500" fill="hold"/>
                                        <p:tgtEl>
                                          <p:spTgt spid="8"/>
                                        </p:tgtEl>
                                        <p:attrNameLst>
                                          <p:attrName>ppt_x</p:attrName>
                                        </p:attrNameLst>
                                      </p:cBhvr>
                                      <p:tavLst>
                                        <p:tav tm="0">
                                          <p:val>
                                            <p:strVal val="#ppt_x"/>
                                          </p:val>
                                        </p:tav>
                                        <p:tav tm="100000">
                                          <p:val>
                                            <p:strVal val="#ppt_x"/>
                                          </p:val>
                                        </p:tav>
                                      </p:tavLst>
                                    </p:anim>
                                    <p:anim calcmode="lin" valueType="num">
                                      <p:cBhvr>
                                        <p:cTn id="22"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7"/>
        <p:cNvGrpSpPr/>
        <p:nvPr/>
      </p:nvGrpSpPr>
      <p:grpSpPr>
        <a:xfrm>
          <a:off x="0" y="0"/>
          <a:ext cx="0" cy="0"/>
          <a:chOff x="0" y="0"/>
          <a:chExt cx="0" cy="0"/>
        </a:xfrm>
      </p:grpSpPr>
      <p:sp>
        <p:nvSpPr>
          <p:cNvPr id="3" name="Rectangle 2"/>
          <p:cNvSpPr/>
          <p:nvPr/>
        </p:nvSpPr>
        <p:spPr>
          <a:xfrm>
            <a:off x="379828" y="523034"/>
            <a:ext cx="5996034" cy="1651671"/>
          </a:xfrm>
          <a:prstGeom prst="rect">
            <a:avLst/>
          </a:prstGeom>
        </p:spPr>
        <p:txBody>
          <a:bodyPr wrap="square">
            <a:spAutoFit/>
          </a:bodyPr>
          <a:lstStyle/>
          <a:p>
            <a:pPr algn="ctr">
              <a:lnSpc>
                <a:spcPct val="150000"/>
              </a:lnSpc>
            </a:pPr>
            <a:r>
              <a:rPr lang="vi-VN" sz="3600" b="1">
                <a:solidFill>
                  <a:srgbClr val="C00000"/>
                </a:solidFill>
              </a:rPr>
              <a:t>HOẠT ĐỘNG THỰC HÀNH TRẢI NGHIỆM</a:t>
            </a:r>
            <a:endParaRPr lang="en-US" sz="3600" b="1">
              <a:solidFill>
                <a:srgbClr val="C00000"/>
              </a:solidFill>
            </a:endParaRPr>
          </a:p>
        </p:txBody>
      </p:sp>
      <p:sp>
        <p:nvSpPr>
          <p:cNvPr id="4" name="Rectangle 3"/>
          <p:cNvSpPr/>
          <p:nvPr/>
        </p:nvSpPr>
        <p:spPr>
          <a:xfrm>
            <a:off x="871825" y="2336477"/>
            <a:ext cx="5504037" cy="820674"/>
          </a:xfrm>
          <a:prstGeom prst="rect">
            <a:avLst/>
          </a:prstGeom>
        </p:spPr>
        <p:txBody>
          <a:bodyPr wrap="square">
            <a:spAutoFit/>
          </a:bodyPr>
          <a:lstStyle/>
          <a:p>
            <a:pPr lvl="0" algn="just">
              <a:lnSpc>
                <a:spcPct val="150000"/>
              </a:lnSpc>
            </a:pPr>
            <a:r>
              <a:rPr lang="vi-VN" sz="3600" b="1">
                <a:solidFill>
                  <a:schemeClr val="accent1">
                    <a:lumMod val="75000"/>
                  </a:schemeClr>
                </a:solidFill>
              </a:rPr>
              <a:t>CÔNG THỨC LÃI KÉP </a:t>
            </a:r>
            <a:endParaRPr lang="en-US" sz="3600" b="1">
              <a:solidFill>
                <a:schemeClr val="accent1">
                  <a:lumMod val="75000"/>
                </a:schemeClr>
              </a:solidFill>
            </a:endParaRPr>
          </a:p>
        </p:txBody>
      </p:sp>
      <p:pic>
        <p:nvPicPr>
          <p:cNvPr id="19" name="Picture 18"/>
          <p:cNvPicPr>
            <a:picLocks noChangeAspect="1"/>
          </p:cNvPicPr>
          <p:nvPr/>
        </p:nvPicPr>
        <p:blipFill>
          <a:blip r:embed="rId3"/>
          <a:stretch>
            <a:fillRect/>
          </a:stretch>
        </p:blipFill>
        <p:spPr>
          <a:xfrm flipH="1">
            <a:off x="6331604" y="1463040"/>
            <a:ext cx="2405071" cy="34384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grpSp>
        <p:nvGrpSpPr>
          <p:cNvPr id="535" name="Google Shape;535;p38"/>
          <p:cNvGrpSpPr/>
          <p:nvPr/>
        </p:nvGrpSpPr>
        <p:grpSpPr>
          <a:xfrm>
            <a:off x="172877" y="281643"/>
            <a:ext cx="1333219" cy="435723"/>
            <a:chOff x="1885775" y="2985950"/>
            <a:chExt cx="1192325" cy="436875"/>
          </a:xfrm>
        </p:grpSpPr>
        <p:sp>
          <p:nvSpPr>
            <p:cNvPr id="536" name="Google Shape;536;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8"/>
            <p:cNvSpPr/>
            <p:nvPr/>
          </p:nvSpPr>
          <p:spPr>
            <a:xfrm>
              <a:off x="1898600" y="3095675"/>
              <a:ext cx="1156825" cy="301625"/>
            </a:xfrm>
            <a:custGeom>
              <a:avLst/>
              <a:gdLst/>
              <a:ahLst/>
              <a:cxnLst/>
              <a:rect l="l" t="t" r="r" b="b"/>
              <a:pathLst>
                <a:path w="46273" h="12065" extrusionOk="0">
                  <a:moveTo>
                    <a:pt x="34991" y="1"/>
                  </a:moveTo>
                  <a:lnTo>
                    <a:pt x="0" y="810"/>
                  </a:lnTo>
                  <a:lnTo>
                    <a:pt x="0" y="5148"/>
                  </a:lnTo>
                  <a:lnTo>
                    <a:pt x="9" y="5271"/>
                  </a:lnTo>
                  <a:lnTo>
                    <a:pt x="23966" y="12065"/>
                  </a:lnTo>
                  <a:lnTo>
                    <a:pt x="46273" y="7040"/>
                  </a:lnTo>
                  <a:lnTo>
                    <a:pt x="46273" y="1373"/>
                  </a:lnTo>
                  <a:lnTo>
                    <a:pt x="34991" y="1"/>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8"/>
            <p:cNvSpPr/>
            <p:nvPr/>
          </p:nvSpPr>
          <p:spPr>
            <a:xfrm>
              <a:off x="2468400" y="3132425"/>
              <a:ext cx="609700" cy="258975"/>
            </a:xfrm>
            <a:custGeom>
              <a:avLst/>
              <a:gdLst/>
              <a:ahLst/>
              <a:cxnLst/>
              <a:rect l="l" t="t" r="r" b="b"/>
              <a:pathLst>
                <a:path w="24388" h="10359" extrusionOk="0">
                  <a:moveTo>
                    <a:pt x="22224" y="1"/>
                  </a:moveTo>
                  <a:cubicBezTo>
                    <a:pt x="18671" y="1"/>
                    <a:pt x="0" y="5791"/>
                    <a:pt x="0" y="5791"/>
                  </a:cubicBezTo>
                  <a:lnTo>
                    <a:pt x="0" y="10359"/>
                  </a:lnTo>
                  <a:lnTo>
                    <a:pt x="23123" y="5651"/>
                  </a:lnTo>
                  <a:cubicBezTo>
                    <a:pt x="23123" y="5651"/>
                    <a:pt x="24387" y="858"/>
                    <a:pt x="22697" y="67"/>
                  </a:cubicBezTo>
                  <a:cubicBezTo>
                    <a:pt x="22600" y="22"/>
                    <a:pt x="22440" y="1"/>
                    <a:pt x="22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8"/>
            <p:cNvSpPr/>
            <p:nvPr/>
          </p:nvSpPr>
          <p:spPr>
            <a:xfrm>
              <a:off x="1890325" y="3031900"/>
              <a:ext cx="1156150" cy="245325"/>
            </a:xfrm>
            <a:custGeom>
              <a:avLst/>
              <a:gdLst/>
              <a:ahLst/>
              <a:cxnLst/>
              <a:rect l="l" t="t" r="r" b="b"/>
              <a:pathLst>
                <a:path w="46246" h="9813" extrusionOk="0">
                  <a:moveTo>
                    <a:pt x="21643" y="0"/>
                  </a:moveTo>
                  <a:lnTo>
                    <a:pt x="4303" y="3353"/>
                  </a:lnTo>
                  <a:lnTo>
                    <a:pt x="0" y="2348"/>
                  </a:lnTo>
                  <a:lnTo>
                    <a:pt x="0" y="4185"/>
                  </a:lnTo>
                  <a:lnTo>
                    <a:pt x="23123" y="9812"/>
                  </a:lnTo>
                  <a:lnTo>
                    <a:pt x="46246" y="4798"/>
                  </a:lnTo>
                  <a:lnTo>
                    <a:pt x="46246" y="2960"/>
                  </a:lnTo>
                  <a:lnTo>
                    <a:pt x="41678" y="3907"/>
                  </a:lnTo>
                  <a:lnTo>
                    <a:pt x="216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8"/>
            <p:cNvSpPr/>
            <p:nvPr/>
          </p:nvSpPr>
          <p:spPr>
            <a:xfrm>
              <a:off x="1890325" y="2985950"/>
              <a:ext cx="1156150" cy="245325"/>
            </a:xfrm>
            <a:custGeom>
              <a:avLst/>
              <a:gdLst/>
              <a:ahLst/>
              <a:cxnLst/>
              <a:rect l="l" t="t" r="r" b="b"/>
              <a:pathLst>
                <a:path w="46246" h="9813" extrusionOk="0">
                  <a:moveTo>
                    <a:pt x="21643" y="1"/>
                  </a:moveTo>
                  <a:lnTo>
                    <a:pt x="0" y="4186"/>
                  </a:lnTo>
                  <a:lnTo>
                    <a:pt x="23123" y="9812"/>
                  </a:lnTo>
                  <a:lnTo>
                    <a:pt x="46246" y="4798"/>
                  </a:lnTo>
                  <a:lnTo>
                    <a:pt x="216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8"/>
            <p:cNvSpPr/>
            <p:nvPr/>
          </p:nvSpPr>
          <p:spPr>
            <a:xfrm>
              <a:off x="1885775" y="3105725"/>
              <a:ext cx="1190775" cy="317100"/>
            </a:xfrm>
            <a:custGeom>
              <a:avLst/>
              <a:gdLst/>
              <a:ahLst/>
              <a:cxnLst/>
              <a:rect l="l" t="t" r="r" b="b"/>
              <a:pathLst>
                <a:path w="47631" h="12684" extrusionOk="0">
                  <a:moveTo>
                    <a:pt x="46484" y="1"/>
                  </a:moveTo>
                  <a:cubicBezTo>
                    <a:pt x="46448" y="1"/>
                    <a:pt x="46428" y="7"/>
                    <a:pt x="46428" y="7"/>
                  </a:cubicBezTo>
                  <a:cubicBezTo>
                    <a:pt x="46428" y="7"/>
                    <a:pt x="45544" y="474"/>
                    <a:pt x="46002" y="1135"/>
                  </a:cubicBezTo>
                  <a:lnTo>
                    <a:pt x="45997" y="1134"/>
                  </a:lnTo>
                  <a:lnTo>
                    <a:pt x="45767" y="1843"/>
                  </a:lnTo>
                  <a:cubicBezTo>
                    <a:pt x="45767" y="1843"/>
                    <a:pt x="46547" y="4631"/>
                    <a:pt x="45835" y="6344"/>
                  </a:cubicBezTo>
                  <a:cubicBezTo>
                    <a:pt x="42276" y="7022"/>
                    <a:pt x="23861" y="10744"/>
                    <a:pt x="23575" y="10744"/>
                  </a:cubicBezTo>
                  <a:cubicBezTo>
                    <a:pt x="23257" y="10744"/>
                    <a:pt x="1918" y="5060"/>
                    <a:pt x="1918" y="5060"/>
                  </a:cubicBezTo>
                  <a:lnTo>
                    <a:pt x="1" y="4561"/>
                  </a:lnTo>
                  <a:lnTo>
                    <a:pt x="1" y="5909"/>
                  </a:lnTo>
                  <a:lnTo>
                    <a:pt x="23714" y="12684"/>
                  </a:lnTo>
                  <a:lnTo>
                    <a:pt x="47136" y="7224"/>
                  </a:lnTo>
                  <a:cubicBezTo>
                    <a:pt x="47582" y="6565"/>
                    <a:pt x="47629" y="3832"/>
                    <a:pt x="47630" y="3799"/>
                  </a:cubicBezTo>
                  <a:cubicBezTo>
                    <a:pt x="47629" y="2984"/>
                    <a:pt x="47583" y="2180"/>
                    <a:pt x="47449" y="1592"/>
                  </a:cubicBezTo>
                  <a:cubicBezTo>
                    <a:pt x="47115" y="134"/>
                    <a:pt x="46644" y="1"/>
                    <a:pt x="464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8"/>
            <p:cNvSpPr/>
            <p:nvPr/>
          </p:nvSpPr>
          <p:spPr>
            <a:xfrm>
              <a:off x="2334925" y="3077725"/>
              <a:ext cx="520475" cy="113025"/>
            </a:xfrm>
            <a:custGeom>
              <a:avLst/>
              <a:gdLst/>
              <a:ahLst/>
              <a:cxnLst/>
              <a:rect l="l" t="t" r="r" b="b"/>
              <a:pathLst>
                <a:path w="20819" h="4521" extrusionOk="0">
                  <a:moveTo>
                    <a:pt x="14855" y="0"/>
                  </a:moveTo>
                  <a:lnTo>
                    <a:pt x="1" y="3221"/>
                  </a:lnTo>
                  <a:lnTo>
                    <a:pt x="5339" y="4520"/>
                  </a:lnTo>
                  <a:lnTo>
                    <a:pt x="20819" y="1163"/>
                  </a:lnTo>
                  <a:lnTo>
                    <a:pt x="148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 name="Google Shape;543;p38"/>
          <p:cNvGrpSpPr/>
          <p:nvPr/>
        </p:nvGrpSpPr>
        <p:grpSpPr>
          <a:xfrm>
            <a:off x="7440356" y="4275010"/>
            <a:ext cx="1476472" cy="676797"/>
            <a:chOff x="5848450" y="2417400"/>
            <a:chExt cx="279725" cy="128225"/>
          </a:xfrm>
        </p:grpSpPr>
        <p:sp>
          <p:nvSpPr>
            <p:cNvPr id="544" name="Google Shape;544;p38"/>
            <p:cNvSpPr/>
            <p:nvPr/>
          </p:nvSpPr>
          <p:spPr>
            <a:xfrm>
              <a:off x="5848450" y="2417400"/>
              <a:ext cx="262425" cy="105825"/>
            </a:xfrm>
            <a:custGeom>
              <a:avLst/>
              <a:gdLst/>
              <a:ahLst/>
              <a:cxnLst/>
              <a:rect l="l" t="t" r="r" b="b"/>
              <a:pathLst>
                <a:path w="10497" h="4233" extrusionOk="0">
                  <a:moveTo>
                    <a:pt x="914" y="1"/>
                  </a:moveTo>
                  <a:cubicBezTo>
                    <a:pt x="914" y="1"/>
                    <a:pt x="712" y="19"/>
                    <a:pt x="496" y="147"/>
                  </a:cubicBezTo>
                  <a:cubicBezTo>
                    <a:pt x="49" y="410"/>
                    <a:pt x="0" y="1005"/>
                    <a:pt x="254" y="1469"/>
                  </a:cubicBezTo>
                  <a:cubicBezTo>
                    <a:pt x="298" y="1549"/>
                    <a:pt x="356" y="1622"/>
                    <a:pt x="435" y="1678"/>
                  </a:cubicBezTo>
                  <a:cubicBezTo>
                    <a:pt x="435" y="1678"/>
                    <a:pt x="3427" y="2276"/>
                    <a:pt x="4553" y="2619"/>
                  </a:cubicBezTo>
                  <a:cubicBezTo>
                    <a:pt x="5679" y="2961"/>
                    <a:pt x="9426" y="4059"/>
                    <a:pt x="9761" y="4232"/>
                  </a:cubicBezTo>
                  <a:lnTo>
                    <a:pt x="10497" y="1097"/>
                  </a:lnTo>
                  <a:cubicBezTo>
                    <a:pt x="10497" y="1097"/>
                    <a:pt x="7322" y="880"/>
                    <a:pt x="5917" y="704"/>
                  </a:cubicBezTo>
                  <a:cubicBezTo>
                    <a:pt x="4511" y="528"/>
                    <a:pt x="914" y="1"/>
                    <a:pt x="9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8"/>
            <p:cNvSpPr/>
            <p:nvPr/>
          </p:nvSpPr>
          <p:spPr>
            <a:xfrm>
              <a:off x="5851500" y="2455375"/>
              <a:ext cx="270025" cy="90250"/>
            </a:xfrm>
            <a:custGeom>
              <a:avLst/>
              <a:gdLst/>
              <a:ahLst/>
              <a:cxnLst/>
              <a:rect l="l" t="t" r="r" b="b"/>
              <a:pathLst>
                <a:path w="10801" h="3610" extrusionOk="0">
                  <a:moveTo>
                    <a:pt x="9584" y="1"/>
                  </a:moveTo>
                  <a:lnTo>
                    <a:pt x="8668" y="1190"/>
                  </a:lnTo>
                  <a:lnTo>
                    <a:pt x="604" y="107"/>
                  </a:lnTo>
                  <a:lnTo>
                    <a:pt x="0" y="550"/>
                  </a:lnTo>
                  <a:cubicBezTo>
                    <a:pt x="0" y="550"/>
                    <a:pt x="1598" y="627"/>
                    <a:pt x="2557" y="865"/>
                  </a:cubicBezTo>
                  <a:cubicBezTo>
                    <a:pt x="2927" y="957"/>
                    <a:pt x="3294" y="1061"/>
                    <a:pt x="3661" y="1164"/>
                  </a:cubicBezTo>
                  <a:cubicBezTo>
                    <a:pt x="4033" y="1270"/>
                    <a:pt x="4408" y="1361"/>
                    <a:pt x="4781" y="1462"/>
                  </a:cubicBezTo>
                  <a:cubicBezTo>
                    <a:pt x="5845" y="1753"/>
                    <a:pt x="6847" y="2175"/>
                    <a:pt x="7832" y="2677"/>
                  </a:cubicBezTo>
                  <a:cubicBezTo>
                    <a:pt x="7956" y="2740"/>
                    <a:pt x="9642" y="3562"/>
                    <a:pt x="9626" y="3609"/>
                  </a:cubicBezTo>
                  <a:cubicBezTo>
                    <a:pt x="10514" y="2399"/>
                    <a:pt x="10800" y="1500"/>
                    <a:pt x="10800" y="1500"/>
                  </a:cubicBezTo>
                  <a:lnTo>
                    <a:pt x="95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8"/>
            <p:cNvSpPr/>
            <p:nvPr/>
          </p:nvSpPr>
          <p:spPr>
            <a:xfrm>
              <a:off x="5851225" y="2443325"/>
              <a:ext cx="244150" cy="79900"/>
            </a:xfrm>
            <a:custGeom>
              <a:avLst/>
              <a:gdLst/>
              <a:ahLst/>
              <a:cxnLst/>
              <a:rect l="l" t="t" r="r" b="b"/>
              <a:pathLst>
                <a:path w="9766" h="3196" extrusionOk="0">
                  <a:moveTo>
                    <a:pt x="0" y="0"/>
                  </a:moveTo>
                  <a:lnTo>
                    <a:pt x="0" y="0"/>
                  </a:lnTo>
                  <a:cubicBezTo>
                    <a:pt x="20" y="148"/>
                    <a:pt x="68" y="296"/>
                    <a:pt x="144" y="432"/>
                  </a:cubicBezTo>
                  <a:cubicBezTo>
                    <a:pt x="187" y="512"/>
                    <a:pt x="246" y="585"/>
                    <a:pt x="324" y="641"/>
                  </a:cubicBezTo>
                  <a:cubicBezTo>
                    <a:pt x="324" y="641"/>
                    <a:pt x="3316" y="1239"/>
                    <a:pt x="4442" y="1582"/>
                  </a:cubicBezTo>
                  <a:cubicBezTo>
                    <a:pt x="5568" y="1924"/>
                    <a:pt x="9315" y="3021"/>
                    <a:pt x="9650" y="3195"/>
                  </a:cubicBezTo>
                  <a:lnTo>
                    <a:pt x="9765" y="2703"/>
                  </a:lnTo>
                  <a:cubicBezTo>
                    <a:pt x="8984" y="2413"/>
                    <a:pt x="5529" y="1410"/>
                    <a:pt x="4435" y="1081"/>
                  </a:cubicBezTo>
                  <a:cubicBezTo>
                    <a:pt x="3254" y="726"/>
                    <a:pt x="114" y="106"/>
                    <a:pt x="114" y="106"/>
                  </a:cubicBezTo>
                  <a:cubicBezTo>
                    <a:pt x="71" y="75"/>
                    <a:pt x="33" y="39"/>
                    <a:pt x="0" y="0"/>
                  </a:cubicBezTo>
                  <a:close/>
                </a:path>
              </a:pathLst>
            </a:custGeom>
            <a:solidFill>
              <a:srgbClr val="093F51">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8"/>
            <p:cNvSpPr/>
            <p:nvPr/>
          </p:nvSpPr>
          <p:spPr>
            <a:xfrm>
              <a:off x="6083350" y="2444875"/>
              <a:ext cx="44825" cy="78725"/>
            </a:xfrm>
            <a:custGeom>
              <a:avLst/>
              <a:gdLst/>
              <a:ahLst/>
              <a:cxnLst/>
              <a:rect l="l" t="t" r="r" b="b"/>
              <a:pathLst>
                <a:path w="1793" h="3149" extrusionOk="0">
                  <a:moveTo>
                    <a:pt x="1122" y="1"/>
                  </a:moveTo>
                  <a:cubicBezTo>
                    <a:pt x="814" y="1"/>
                    <a:pt x="422" y="607"/>
                    <a:pt x="218" y="1419"/>
                  </a:cubicBezTo>
                  <a:cubicBezTo>
                    <a:pt x="1" y="2285"/>
                    <a:pt x="80" y="3056"/>
                    <a:pt x="395" y="3141"/>
                  </a:cubicBezTo>
                  <a:cubicBezTo>
                    <a:pt x="415" y="3146"/>
                    <a:pt x="435" y="3149"/>
                    <a:pt x="457" y="3149"/>
                  </a:cubicBezTo>
                  <a:cubicBezTo>
                    <a:pt x="788" y="3149"/>
                    <a:pt x="1372" y="2560"/>
                    <a:pt x="1576" y="1750"/>
                  </a:cubicBezTo>
                  <a:cubicBezTo>
                    <a:pt x="1793" y="884"/>
                    <a:pt x="1495" y="94"/>
                    <a:pt x="1181" y="8"/>
                  </a:cubicBezTo>
                  <a:cubicBezTo>
                    <a:pt x="1162" y="3"/>
                    <a:pt x="1142" y="1"/>
                    <a:pt x="1122"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8"/>
            <p:cNvSpPr/>
            <p:nvPr/>
          </p:nvSpPr>
          <p:spPr>
            <a:xfrm>
              <a:off x="6085575" y="2456100"/>
              <a:ext cx="23075" cy="51550"/>
            </a:xfrm>
            <a:custGeom>
              <a:avLst/>
              <a:gdLst/>
              <a:ahLst/>
              <a:cxnLst/>
              <a:rect l="l" t="t" r="r" b="b"/>
              <a:pathLst>
                <a:path w="923" h="2062" extrusionOk="0">
                  <a:moveTo>
                    <a:pt x="515" y="1"/>
                  </a:moveTo>
                  <a:cubicBezTo>
                    <a:pt x="425" y="149"/>
                    <a:pt x="339" y="328"/>
                    <a:pt x="265" y="529"/>
                  </a:cubicBezTo>
                  <a:lnTo>
                    <a:pt x="469" y="854"/>
                  </a:lnTo>
                  <a:cubicBezTo>
                    <a:pt x="469" y="854"/>
                    <a:pt x="289" y="1505"/>
                    <a:pt x="73" y="1505"/>
                  </a:cubicBezTo>
                  <a:cubicBezTo>
                    <a:pt x="72" y="1505"/>
                    <a:pt x="72" y="1505"/>
                    <a:pt x="72" y="1505"/>
                  </a:cubicBezTo>
                  <a:cubicBezTo>
                    <a:pt x="58" y="1505"/>
                    <a:pt x="44" y="1502"/>
                    <a:pt x="31" y="1498"/>
                  </a:cubicBezTo>
                  <a:cubicBezTo>
                    <a:pt x="7" y="1701"/>
                    <a:pt x="0" y="1890"/>
                    <a:pt x="12" y="2055"/>
                  </a:cubicBezTo>
                  <a:cubicBezTo>
                    <a:pt x="33" y="2059"/>
                    <a:pt x="57" y="2061"/>
                    <a:pt x="84" y="2061"/>
                  </a:cubicBezTo>
                  <a:cubicBezTo>
                    <a:pt x="235" y="2061"/>
                    <a:pt x="483" y="1979"/>
                    <a:pt x="707" y="1531"/>
                  </a:cubicBezTo>
                  <a:cubicBezTo>
                    <a:pt x="874" y="1238"/>
                    <a:pt x="907" y="927"/>
                    <a:pt x="907" y="927"/>
                  </a:cubicBezTo>
                  <a:cubicBezTo>
                    <a:pt x="919" y="841"/>
                    <a:pt x="922" y="749"/>
                    <a:pt x="914" y="657"/>
                  </a:cubicBezTo>
                  <a:cubicBezTo>
                    <a:pt x="858" y="108"/>
                    <a:pt x="521" y="1"/>
                    <a:pt x="521" y="1"/>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8"/>
            <p:cNvSpPr/>
            <p:nvPr/>
          </p:nvSpPr>
          <p:spPr>
            <a:xfrm>
              <a:off x="5870150" y="2484675"/>
              <a:ext cx="93475" cy="56850"/>
            </a:xfrm>
            <a:custGeom>
              <a:avLst/>
              <a:gdLst/>
              <a:ahLst/>
              <a:cxnLst/>
              <a:rect l="l" t="t" r="r" b="b"/>
              <a:pathLst>
                <a:path w="3739" h="2274" extrusionOk="0">
                  <a:moveTo>
                    <a:pt x="3243" y="1"/>
                  </a:moveTo>
                  <a:cubicBezTo>
                    <a:pt x="3119" y="1"/>
                    <a:pt x="2875" y="114"/>
                    <a:pt x="2800" y="144"/>
                  </a:cubicBezTo>
                  <a:cubicBezTo>
                    <a:pt x="2299" y="339"/>
                    <a:pt x="1926" y="756"/>
                    <a:pt x="1425" y="961"/>
                  </a:cubicBezTo>
                  <a:cubicBezTo>
                    <a:pt x="1125" y="1082"/>
                    <a:pt x="712" y="1257"/>
                    <a:pt x="349" y="1257"/>
                  </a:cubicBezTo>
                  <a:cubicBezTo>
                    <a:pt x="264" y="1257"/>
                    <a:pt x="182" y="1247"/>
                    <a:pt x="105" y="1225"/>
                  </a:cubicBezTo>
                  <a:lnTo>
                    <a:pt x="105" y="1225"/>
                  </a:lnTo>
                  <a:cubicBezTo>
                    <a:pt x="105" y="1225"/>
                    <a:pt x="0" y="1969"/>
                    <a:pt x="540" y="2273"/>
                  </a:cubicBezTo>
                  <a:cubicBezTo>
                    <a:pt x="540" y="2273"/>
                    <a:pt x="1697" y="2008"/>
                    <a:pt x="2298" y="1253"/>
                  </a:cubicBezTo>
                  <a:cubicBezTo>
                    <a:pt x="2898" y="499"/>
                    <a:pt x="3738" y="212"/>
                    <a:pt x="3738" y="212"/>
                  </a:cubicBezTo>
                  <a:lnTo>
                    <a:pt x="3289" y="9"/>
                  </a:lnTo>
                  <a:cubicBezTo>
                    <a:pt x="3277" y="3"/>
                    <a:pt x="3261" y="1"/>
                    <a:pt x="3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8"/>
            <p:cNvSpPr/>
            <p:nvPr/>
          </p:nvSpPr>
          <p:spPr>
            <a:xfrm>
              <a:off x="5934400" y="2466375"/>
              <a:ext cx="33075" cy="75425"/>
            </a:xfrm>
            <a:custGeom>
              <a:avLst/>
              <a:gdLst/>
              <a:ahLst/>
              <a:cxnLst/>
              <a:rect l="l" t="t" r="r" b="b"/>
              <a:pathLst>
                <a:path w="1323" h="3017" extrusionOk="0">
                  <a:moveTo>
                    <a:pt x="1042" y="0"/>
                  </a:moveTo>
                  <a:cubicBezTo>
                    <a:pt x="1042" y="0"/>
                    <a:pt x="964" y="693"/>
                    <a:pt x="486" y="1280"/>
                  </a:cubicBezTo>
                  <a:cubicBezTo>
                    <a:pt x="9" y="1869"/>
                    <a:pt x="0" y="2800"/>
                    <a:pt x="0" y="2800"/>
                  </a:cubicBezTo>
                  <a:cubicBezTo>
                    <a:pt x="153" y="2971"/>
                    <a:pt x="355" y="3016"/>
                    <a:pt x="527" y="3016"/>
                  </a:cubicBezTo>
                  <a:cubicBezTo>
                    <a:pt x="722" y="3016"/>
                    <a:pt x="878" y="2958"/>
                    <a:pt x="878" y="2958"/>
                  </a:cubicBezTo>
                  <a:cubicBezTo>
                    <a:pt x="719" y="2665"/>
                    <a:pt x="804" y="2210"/>
                    <a:pt x="858" y="1900"/>
                  </a:cubicBezTo>
                  <a:cubicBezTo>
                    <a:pt x="931" y="1481"/>
                    <a:pt x="1188" y="1125"/>
                    <a:pt x="1252" y="708"/>
                  </a:cubicBezTo>
                  <a:cubicBezTo>
                    <a:pt x="1263" y="636"/>
                    <a:pt x="1323" y="376"/>
                    <a:pt x="1273" y="310"/>
                  </a:cubicBezTo>
                  <a:lnTo>
                    <a:pt x="104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8"/>
            <p:cNvSpPr/>
            <p:nvPr/>
          </p:nvSpPr>
          <p:spPr>
            <a:xfrm>
              <a:off x="5932675" y="2429750"/>
              <a:ext cx="47300" cy="60300"/>
            </a:xfrm>
            <a:custGeom>
              <a:avLst/>
              <a:gdLst/>
              <a:ahLst/>
              <a:cxnLst/>
              <a:rect l="l" t="t" r="r" b="b"/>
              <a:pathLst>
                <a:path w="1892" h="2412" extrusionOk="0">
                  <a:moveTo>
                    <a:pt x="1358" y="0"/>
                  </a:moveTo>
                  <a:cubicBezTo>
                    <a:pt x="1312" y="0"/>
                    <a:pt x="1265" y="4"/>
                    <a:pt x="1218" y="11"/>
                  </a:cubicBezTo>
                  <a:cubicBezTo>
                    <a:pt x="1218" y="11"/>
                    <a:pt x="0" y="712"/>
                    <a:pt x="540" y="2225"/>
                  </a:cubicBezTo>
                  <a:cubicBezTo>
                    <a:pt x="540" y="2225"/>
                    <a:pt x="854" y="2412"/>
                    <a:pt x="1171" y="2412"/>
                  </a:cubicBezTo>
                  <a:cubicBezTo>
                    <a:pt x="1194" y="2412"/>
                    <a:pt x="1216" y="2411"/>
                    <a:pt x="1238" y="2409"/>
                  </a:cubicBezTo>
                  <a:cubicBezTo>
                    <a:pt x="699" y="895"/>
                    <a:pt x="1891" y="124"/>
                    <a:pt x="1891" y="124"/>
                  </a:cubicBezTo>
                  <a:cubicBezTo>
                    <a:pt x="1891" y="124"/>
                    <a:pt x="1643" y="0"/>
                    <a:pt x="1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8"/>
            <p:cNvSpPr/>
            <p:nvPr/>
          </p:nvSpPr>
          <p:spPr>
            <a:xfrm>
              <a:off x="6086325" y="2469300"/>
              <a:ext cx="10975" cy="24425"/>
            </a:xfrm>
            <a:custGeom>
              <a:avLst/>
              <a:gdLst/>
              <a:ahLst/>
              <a:cxnLst/>
              <a:rect l="l" t="t" r="r" b="b"/>
              <a:pathLst>
                <a:path w="439" h="977" extrusionOk="0">
                  <a:moveTo>
                    <a:pt x="235" y="1"/>
                  </a:moveTo>
                  <a:cubicBezTo>
                    <a:pt x="184" y="139"/>
                    <a:pt x="138" y="287"/>
                    <a:pt x="99" y="442"/>
                  </a:cubicBezTo>
                  <a:cubicBezTo>
                    <a:pt x="54" y="625"/>
                    <a:pt x="21" y="802"/>
                    <a:pt x="1" y="970"/>
                  </a:cubicBezTo>
                  <a:cubicBezTo>
                    <a:pt x="14" y="973"/>
                    <a:pt x="28" y="977"/>
                    <a:pt x="42" y="977"/>
                  </a:cubicBezTo>
                  <a:cubicBezTo>
                    <a:pt x="42" y="977"/>
                    <a:pt x="42" y="977"/>
                    <a:pt x="43" y="977"/>
                  </a:cubicBezTo>
                  <a:cubicBezTo>
                    <a:pt x="259" y="977"/>
                    <a:pt x="439" y="326"/>
                    <a:pt x="439" y="326"/>
                  </a:cubicBezTo>
                  <a:lnTo>
                    <a:pt x="235"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p:cNvGrpSpPr/>
          <p:nvPr/>
        </p:nvGrpSpPr>
        <p:grpSpPr>
          <a:xfrm>
            <a:off x="2039198" y="138732"/>
            <a:ext cx="5134368" cy="930351"/>
            <a:chOff x="2845532" y="127590"/>
            <a:chExt cx="5134368" cy="930351"/>
          </a:xfrm>
        </p:grpSpPr>
        <p:sp>
          <p:nvSpPr>
            <p:cNvPr id="15" name="Round Same Side Corner Rectangle 14"/>
            <p:cNvSpPr/>
            <p:nvPr/>
          </p:nvSpPr>
          <p:spPr>
            <a:xfrm flipV="1">
              <a:off x="3094073" y="127590"/>
              <a:ext cx="4653389" cy="712592"/>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45532" y="226944"/>
              <a:ext cx="5134368" cy="830997"/>
            </a:xfrm>
            <a:prstGeom prst="rect">
              <a:avLst/>
            </a:prstGeom>
            <a:noFill/>
          </p:spPr>
          <p:txBody>
            <a:bodyPr wrap="square" rtlCol="0">
              <a:spAutoFit/>
            </a:bodyPr>
            <a:lstStyle/>
            <a:p>
              <a:pPr algn="ctr"/>
              <a:r>
                <a:rPr lang="en-US" sz="2400" b="1" smtClean="0">
                  <a:solidFill>
                    <a:srgbClr val="C00000"/>
                  </a:solidFill>
                </a:rPr>
                <a:t>HĐ: </a:t>
              </a:r>
              <a:r>
                <a:rPr lang="en-US" sz="2000" smtClean="0"/>
                <a:t>Bài </a:t>
              </a:r>
              <a:r>
                <a:rPr lang="en-US" sz="2000"/>
                <a:t>toán gửi tiết kiệm có kì hạn</a:t>
              </a:r>
            </a:p>
            <a:p>
              <a:pPr algn="ctr"/>
              <a:r>
                <a:rPr lang="en-US" sz="2400" smtClean="0"/>
                <a:t> </a:t>
              </a:r>
              <a:endParaRPr lang="en-US" sz="2400" dirty="0"/>
            </a:p>
          </p:txBody>
        </p:sp>
      </p:grpSp>
      <p:sp>
        <p:nvSpPr>
          <p:cNvPr id="2" name="Rectangle 1"/>
          <p:cNvSpPr/>
          <p:nvPr/>
        </p:nvSpPr>
        <p:spPr>
          <a:xfrm>
            <a:off x="344973" y="972040"/>
            <a:ext cx="8468796" cy="3416320"/>
          </a:xfrm>
          <a:prstGeom prst="rect">
            <a:avLst/>
          </a:prstGeom>
        </p:spPr>
        <p:txBody>
          <a:bodyPr wrap="square">
            <a:spAutoFit/>
          </a:bodyPr>
          <a:lstStyle/>
          <a:p>
            <a:pPr algn="just">
              <a:lnSpc>
                <a:spcPct val="150000"/>
              </a:lnSpc>
            </a:pPr>
            <a:r>
              <a:rPr lang="vi-VN" sz="1800" smtClean="0"/>
              <a:t>Ngân </a:t>
            </a:r>
            <a:r>
              <a:rPr lang="vi-VN" sz="1800"/>
              <a:t>hàng thường tính lãi suất cho khách hàng theo thể thức lãi kép theo định kì, tức là nếu đến kì hạn người gửi không rút lãi ra thì tiền lãi được tính vào vốn của kì kế tiếp. Một người gửi vào ngân hàng P đồng, với lãi suất hằng tháng là r </a:t>
            </a:r>
            <a:r>
              <a:rPr lang="en-US" sz="1800" smtClean="0"/>
              <a:t>       </a:t>
            </a:r>
            <a:r>
              <a:rPr lang="vi-VN" sz="1800" smtClean="0"/>
              <a:t>(</a:t>
            </a:r>
            <a:r>
              <a:rPr lang="vi-VN" sz="1800"/>
              <a:t>ở đây r được biểu thị dưới dạng số thập phân</a:t>
            </a:r>
            <a:r>
              <a:rPr lang="vi-VN" sz="1800" smtClean="0"/>
              <a:t>).</a:t>
            </a:r>
            <a:endParaRPr lang="en-US" sz="1800" smtClean="0"/>
          </a:p>
          <a:p>
            <a:pPr algn="just">
              <a:lnSpc>
                <a:spcPct val="150000"/>
              </a:lnSpc>
            </a:pPr>
            <a:r>
              <a:rPr lang="vi-VN" sz="1800"/>
              <a:t>a) Tính số tiền người đó nhận được sau 1 tháng</a:t>
            </a:r>
            <a:r>
              <a:rPr lang="vi-VN" sz="1800" smtClean="0"/>
              <a:t>.</a:t>
            </a:r>
            <a:endParaRPr lang="vi-VN" sz="1800"/>
          </a:p>
          <a:p>
            <a:pPr algn="just">
              <a:lnSpc>
                <a:spcPct val="150000"/>
              </a:lnSpc>
            </a:pPr>
            <a:r>
              <a:rPr lang="vi-VN" sz="1800"/>
              <a:t>b) Tính số tiền người đó nhận được sau 2 tháng</a:t>
            </a:r>
            <a:r>
              <a:rPr lang="vi-VN" sz="1800" smtClean="0"/>
              <a:t>.</a:t>
            </a:r>
            <a:endParaRPr lang="vi-VN" sz="1800"/>
          </a:p>
          <a:p>
            <a:pPr algn="just">
              <a:lnSpc>
                <a:spcPct val="150000"/>
              </a:lnSpc>
            </a:pPr>
            <a:r>
              <a:rPr lang="vi-VN" sz="1800"/>
              <a:t>c) Tính số tiền người đó nhận được sau 3 tháng</a:t>
            </a:r>
            <a:r>
              <a:rPr lang="vi-VN" sz="1800" smtClean="0"/>
              <a:t>.</a:t>
            </a:r>
            <a:endParaRPr lang="vi-VN" sz="1800"/>
          </a:p>
          <a:p>
            <a:pPr algn="just">
              <a:lnSpc>
                <a:spcPct val="150000"/>
              </a:lnSpc>
            </a:pPr>
            <a:r>
              <a:rPr lang="vi-VN" sz="1800"/>
              <a:t>d) Đưa ra công thức tính số tiền người đó nhận được sau </a:t>
            </a:r>
            <a:r>
              <a:rPr lang="vi-VN" sz="1800" smtClean="0"/>
              <a:t>n</a:t>
            </a:r>
            <a:r>
              <a:rPr lang="en-US" sz="1800" smtClean="0"/>
              <a:t> tháng.</a:t>
            </a:r>
            <a:endParaRPr lang="en-US" sz="1800"/>
          </a:p>
        </p:txBody>
      </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131" name="Picture 130"/>
          <p:cNvPicPr>
            <a:picLocks noChangeAspect="1"/>
          </p:cNvPicPr>
          <p:nvPr/>
        </p:nvPicPr>
        <p:blipFill>
          <a:blip r:embed="rId3"/>
          <a:stretch>
            <a:fillRect/>
          </a:stretch>
        </p:blipFill>
        <p:spPr>
          <a:xfrm>
            <a:off x="7007630" y="329369"/>
            <a:ext cx="2019206" cy="1189120"/>
          </a:xfrm>
          <a:prstGeom prst="rect">
            <a:avLst/>
          </a:prstGeom>
        </p:spPr>
      </p:pic>
      <p:sp>
        <p:nvSpPr>
          <p:cNvPr id="8" name="Rectangle 7"/>
          <p:cNvSpPr/>
          <p:nvPr/>
        </p:nvSpPr>
        <p:spPr>
          <a:xfrm>
            <a:off x="4111649" y="454060"/>
            <a:ext cx="105189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C2E8C">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Trả lời:</a:t>
            </a:r>
            <a:endParaRPr kumimoji="0" lang="en-US" sz="2000" b="1" i="1" u="sng" strike="noStrike" kern="0" cap="none" spc="0" normalizeH="0" baseline="0" noProof="0">
              <a:ln>
                <a:noFill/>
              </a:ln>
              <a:solidFill>
                <a:srgbClr val="4C2E8C">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860044" y="1108383"/>
                <a:ext cx="7555103" cy="3462486"/>
              </a:xfrm>
              <a:prstGeom prst="rect">
                <a:avLst/>
              </a:prstGeom>
            </p:spPr>
            <p:txBody>
              <a:bodyPr wrap="square">
                <a:spAutoFit/>
              </a:bodyPr>
              <a:lstStyle/>
              <a:p>
                <a:pPr algn="just">
                  <a:lnSpc>
                    <a:spcPct val="150000"/>
                  </a:lnSpc>
                  <a:spcBef>
                    <a:spcPts val="300"/>
                  </a:spcBef>
                  <a:spcAft>
                    <a:spcPts val="300"/>
                  </a:spcAft>
                </a:pPr>
                <a:r>
                  <a:rPr lang="en-US" sz="1800">
                    <a:latin typeface="+mn-lt"/>
                    <a:ea typeface="Arial" panose="020B0604020202020204" pitchFamily="34" charset="0"/>
                    <a:cs typeface="Times New Roman" panose="02020603050405020304" pitchFamily="18" charset="0"/>
                  </a:rPr>
                  <a:t>a) Số tiền người đó nhận được sau 1 tháng là:</a:t>
                </a:r>
              </a:p>
              <a:p>
                <a:pPr algn="ctr">
                  <a:lnSpc>
                    <a:spcPct val="150000"/>
                  </a:lnSpc>
                  <a:spcBef>
                    <a:spcPts val="300"/>
                  </a:spcBef>
                  <a:spcAft>
                    <a:spcPts val="300"/>
                  </a:spcAft>
                </a:pP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800">
                    <a:effectLst/>
                    <a:latin typeface="+mn-lt"/>
                    <a:ea typeface="Arial" panose="020B0604020202020204" pitchFamily="34" charset="0"/>
                    <a:cs typeface="Times New Roman" panose="02020603050405020304" pitchFamily="18" charset="0"/>
                  </a:rPr>
                  <a:t>b) Số tiền người đó nhận được sau 2 tháng là:</a:t>
                </a:r>
              </a:p>
              <a:p>
                <a:pPr algn="ctr">
                  <a:lnSpc>
                    <a:spcPct val="150000"/>
                  </a:lnSpc>
                  <a:spcBef>
                    <a:spcPts val="300"/>
                  </a:spcBef>
                  <a:spcAft>
                    <a:spcPts val="300"/>
                  </a:spcAft>
                </a:pP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r>
                      <a:rPr lang="pt-BR"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800">
                    <a:effectLst/>
                    <a:latin typeface="+mn-lt"/>
                    <a:ea typeface="Arial" panose="020B0604020202020204" pitchFamily="34" charset="0"/>
                    <a:cs typeface="Times New Roman" panose="02020603050405020304" pitchFamily="18" charset="0"/>
                  </a:rPr>
                  <a:t>c) Số tiền người đó nhận được sau 3 tháng là:</a:t>
                </a:r>
              </a:p>
              <a:p>
                <a:pPr algn="ctr">
                  <a:lnSpc>
                    <a:spcPct val="150000"/>
                  </a:lnSpc>
                  <a:spcBef>
                    <a:spcPts val="300"/>
                  </a:spcBef>
                  <a:spcAft>
                    <a:spcPts val="300"/>
                  </a:spcAft>
                </a:pP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 </m:t>
                    </m:r>
                    <m:r>
                      <a:rPr lang="en-US" sz="1800" i="1">
                        <a:effectLst/>
                        <a:latin typeface="Cambria Math" panose="02040503050406030204" pitchFamily="18" charset="0"/>
                        <a:ea typeface="Arial" panose="020B0604020202020204" pitchFamily="34" charset="0"/>
                        <a:cs typeface="Times New Roman" panose="02020603050405020304" pitchFamily="18" charset="0"/>
                      </a:rPr>
                      <m:t>.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r>
                      <a:rPr lang="pt-BR"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 </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 </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en-US" sz="1800" i="1" baseline="30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800">
                    <a:effectLst/>
                    <a:latin typeface="+mn-lt"/>
                    <a:ea typeface="Arial" panose="020B0604020202020204" pitchFamily="34" charset="0"/>
                    <a:cs typeface="Times New Roman" panose="02020603050405020304" pitchFamily="18" charset="0"/>
                  </a:rPr>
                  <a:t>d) Công thức tính số tiền người đó nhận được sau n tháng là: </a:t>
                </a: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 + </m:t>
                            </m:r>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e>
                        </m:d>
                      </m:e>
                      <m:sup>
                        <m:r>
                          <a:rPr lang="pt-BR" sz="1800" i="1" baseline="30000">
                            <a:effectLst/>
                            <a:latin typeface="Cambria Math" panose="02040503050406030204" pitchFamily="18" charset="0"/>
                            <a:ea typeface="Arial" panose="020B0604020202020204" pitchFamily="34" charset="0"/>
                            <a:cs typeface="Times New Roman" panose="02020603050405020304" pitchFamily="18" charset="0"/>
                          </a:rPr>
                          <m:t>𝑛</m:t>
                        </m:r>
                      </m:sup>
                    </m:sSup>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60044" y="1108383"/>
                <a:ext cx="7555103" cy="3462486"/>
              </a:xfrm>
              <a:prstGeom prst="rect">
                <a:avLst/>
              </a:prstGeom>
              <a:blipFill>
                <a:blip r:embed="rId4"/>
                <a:stretch>
                  <a:fillRect l="-646" b="-528"/>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anim calcmode="lin" valueType="num">
                                      <p:cBhvr>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fade">
                                      <p:cBhvr>
                                        <p:cTn id="33" dur="500"/>
                                        <p:tgtEl>
                                          <p:spTgt spid="2">
                                            <p:txEl>
                                              <p:pRg st="5" end="5"/>
                                            </p:txEl>
                                          </p:spTgt>
                                        </p:tgtEl>
                                      </p:cBhvr>
                                    </p:animEffect>
                                    <p:anim calcmode="lin" valueType="num">
                                      <p:cBhvr>
                                        <p:cTn id="34"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Effect transition="in" filter="wipe(left)">
                                      <p:cBhvr>
                                        <p:cTn id="4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163161" y="365760"/>
            <a:ext cx="2804482" cy="639692"/>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2500" b="1" smtClean="0">
                <a:solidFill>
                  <a:schemeClr val="bg1"/>
                </a:solidFill>
              </a:rPr>
              <a:t>KẾT LUẬN</a:t>
            </a:r>
            <a:endParaRPr lang="en-US" sz="2500" b="1">
              <a:solidFill>
                <a:schemeClr val="bg1"/>
              </a:solidFill>
            </a:endParaRPr>
          </a:p>
        </p:txBody>
      </p:sp>
      <mc:AlternateContent xmlns:mc="http://schemas.openxmlformats.org/markup-compatibility/2006" xmlns:a14="http://schemas.microsoft.com/office/drawing/2010/main">
        <mc:Choice Requires="a14">
          <p:sp>
            <p:nvSpPr>
              <p:cNvPr id="11" name="Rounded Rectangle 10"/>
              <p:cNvSpPr/>
              <p:nvPr/>
            </p:nvSpPr>
            <p:spPr>
              <a:xfrm>
                <a:off x="473826" y="3159617"/>
                <a:ext cx="8113222" cy="15295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pPr>
                <a:r>
                  <a:rPr lang="en-US" sz="1800" b="1">
                    <a:ea typeface="Arial" panose="020B0604020202020204" pitchFamily="34" charset="0"/>
                    <a:cs typeface="Times New Roman" panose="02020603050405020304" pitchFamily="18" charset="0"/>
                  </a:rPr>
                  <a:t>Lãi suất thực tế:</a:t>
                </a:r>
                <a:endParaRPr lang="en-US" sz="1800">
                  <a:effectLst/>
                  <a:ea typeface="Arial" panose="020B0604020202020204" pitchFamily="34" charset="0"/>
                  <a:cs typeface="Times New Roman" panose="02020603050405020304" pitchFamily="18" charset="0"/>
                </a:endParaRPr>
              </a:p>
              <a:p>
                <a:pPr algn="just">
                  <a:lnSpc>
                    <a:spcPct val="150000"/>
                  </a:lnSpc>
                </a:pPr>
                <a:r>
                  <a:rPr lang="en-US" sz="1800">
                    <a:effectLst/>
                    <a:ea typeface="Arial" panose="020B0604020202020204" pitchFamily="34" charset="0"/>
                    <a:cs typeface="Times New Roman" panose="02020603050405020304" pitchFamily="18" charset="0"/>
                  </a:rPr>
                  <a:t>Ngân hàng thường công bố lãi suất năm dưới dạng phần trăm. Lãi </a:t>
                </a:r>
                <a:r>
                  <a:rPr lang="en-US" sz="1800" smtClean="0">
                    <a:effectLst/>
                    <a:ea typeface="Arial" panose="020B0604020202020204" pitchFamily="34" charset="0"/>
                    <a:cs typeface="Times New Roman" panose="02020603050405020304" pitchFamily="18" charset="0"/>
                  </a:rPr>
                  <a:t>suất</a:t>
                </a:r>
              </a:p>
              <a:p>
                <a:pPr algn="just">
                  <a:lnSpc>
                    <a:spcPct val="150000"/>
                  </a:lnSpc>
                </a:pPr>
                <a:r>
                  <a:rPr lang="en-US" sz="1800" smtClean="0">
                    <a:effectLst/>
                    <a:ea typeface="Arial" panose="020B0604020202020204" pitchFamily="34" charset="0"/>
                    <a:cs typeface="Times New Roman" panose="02020603050405020304" pitchFamily="18" charset="0"/>
                  </a:rPr>
                  <a:t> </a:t>
                </a: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ea typeface="Dotum" panose="020B0600000101010101" pitchFamily="34" charset="-127"/>
                    <a:cs typeface="Times New Roman" panose="02020603050405020304" pitchFamily="18" charset="0"/>
                  </a:rPr>
                  <a:t> nghĩa là </a:t>
                </a:r>
                <a14:m>
                  <m:oMath xmlns:m="http://schemas.openxmlformats.org/officeDocument/2006/math">
                    <m:r>
                      <a:rPr lang="pt-BR" sz="1800" i="1">
                        <a:effectLst/>
                        <a:latin typeface="Cambria Math" panose="02040503050406030204" pitchFamily="18" charset="0"/>
                        <a:ea typeface="Dotum" panose="020B0600000101010101" pitchFamily="34" charset="-127"/>
                        <a:cs typeface="Times New Roman" panose="02020603050405020304" pitchFamily="18" charset="0"/>
                      </a:rPr>
                      <m:t>𝑟</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6</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6</m:t>
                        </m:r>
                      </m:num>
                      <m:den>
                        <m:r>
                          <a:rPr lang="en-US" sz="1800" i="1">
                            <a:effectLst/>
                            <a:latin typeface="Cambria Math" panose="02040503050406030204" pitchFamily="18" charset="0"/>
                            <a:ea typeface="Dotum" panose="020B0600000101010101" pitchFamily="34" charset="-127"/>
                            <a:cs typeface="Times New Roman" panose="02020603050405020304" pitchFamily="18" charset="0"/>
                          </a:rPr>
                          <m:t>100</m:t>
                        </m:r>
                      </m:den>
                    </m:f>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0</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06</m:t>
                    </m:r>
                  </m:oMath>
                </a14:m>
                <a:endParaRPr lang="en-US" sz="1800">
                  <a:effectLst/>
                  <a:ea typeface="Arial" panose="020B0604020202020204" pitchFamily="34" charset="0"/>
                  <a:cs typeface="Times New Roman" panose="02020603050405020304" pitchFamily="18" charset="0"/>
                </a:endParaRPr>
              </a:p>
            </p:txBody>
          </p:sp>
        </mc:Choice>
        <mc:Fallback xmlns="">
          <p:sp>
            <p:nvSpPr>
              <p:cNvPr id="11" name="Rounded Rectangle 10"/>
              <p:cNvSpPr>
                <a:spLocks noRot="1" noChangeAspect="1" noMove="1" noResize="1" noEditPoints="1" noAdjustHandles="1" noChangeArrowheads="1" noChangeShapeType="1" noTextEdit="1"/>
              </p:cNvSpPr>
              <p:nvPr/>
            </p:nvSpPr>
            <p:spPr>
              <a:xfrm>
                <a:off x="473826" y="3159617"/>
                <a:ext cx="8113222" cy="1529542"/>
              </a:xfrm>
              <a:prstGeom prst="roundRect">
                <a:avLst/>
              </a:prstGeom>
              <a:blipFill>
                <a:blip r:embed="rId2"/>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flipH="1">
            <a:off x="7306887" y="286933"/>
            <a:ext cx="1280161" cy="1223493"/>
          </a:xfrm>
          <a:prstGeom prst="rect">
            <a:avLst/>
          </a:prstGeom>
        </p:spPr>
      </p:pic>
      <mc:AlternateContent xmlns:mc="http://schemas.openxmlformats.org/markup-compatibility/2006" xmlns:a14="http://schemas.microsoft.com/office/drawing/2010/main">
        <mc:Choice Requires="a14">
          <p:sp>
            <p:nvSpPr>
              <p:cNvPr id="12" name="Rounded Rectangle 11"/>
              <p:cNvSpPr/>
              <p:nvPr/>
            </p:nvSpPr>
            <p:spPr>
              <a:xfrm>
                <a:off x="473826" y="1305099"/>
                <a:ext cx="8113222" cy="15295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lnSpc>
                    <a:spcPct val="150000"/>
                  </a:lnSpc>
                  <a:spcBef>
                    <a:spcPts val="600"/>
                  </a:spcBef>
                  <a:spcAft>
                    <a:spcPts val="800"/>
                  </a:spcAft>
                </a:pPr>
                <a:r>
                  <a:rPr lang="en-US" sz="1800">
                    <a:latin typeface="+mj-lt"/>
                    <a:ea typeface="Arial" panose="020B0604020202020204" pitchFamily="34" charset="0"/>
                    <a:cs typeface="Times New Roman" panose="02020603050405020304" pitchFamily="18" charset="0"/>
                  </a:rPr>
                  <a:t>Nếu một khoản tiền gốc P được gửi tiết kiệm theo hình thức lãi kép theo định kì với lãi suất r mỗi kì thì tổng số tiền A nhận được (cả vốn lẫn lãi) sau N kì gửi cho bởi công thức lãi kép sau: </a:t>
                </a:r>
                <a14:m>
                  <m:oMath xmlns:m="http://schemas.openxmlformats.org/officeDocument/2006/math">
                    <m:r>
                      <a:rPr lang="pt-BR" sz="1800" i="1">
                        <a:latin typeface="Cambria Math" panose="02040503050406030204" pitchFamily="18" charset="0"/>
                        <a:ea typeface="Arial" panose="020B0604020202020204" pitchFamily="34" charset="0"/>
                        <a:cs typeface="Times New Roman" panose="02020603050405020304" pitchFamily="18" charset="0"/>
                      </a:rPr>
                      <m:t>𝐴</m:t>
                    </m:r>
                    <m:r>
                      <a:rPr lang="en-US" sz="1800" i="1">
                        <a:latin typeface="Cambria Math" panose="02040503050406030204" pitchFamily="18" charset="0"/>
                        <a:ea typeface="Arial" panose="020B0604020202020204" pitchFamily="34" charset="0"/>
                        <a:cs typeface="Times New Roman" panose="02020603050405020304" pitchFamily="18" charset="0"/>
                      </a:rPr>
                      <m:t> = </m:t>
                    </m:r>
                    <m:r>
                      <a:rPr lang="pt-BR" sz="1800" i="1">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1</m:t>
                            </m:r>
                            <m:r>
                              <a:rPr lang="en-US" sz="1800" i="1">
                                <a:latin typeface="Cambria Math" panose="02040503050406030204" pitchFamily="18" charset="0"/>
                                <a:ea typeface="Arial" panose="020B0604020202020204" pitchFamily="34" charset="0"/>
                                <a:cs typeface="Times New Roman" panose="02020603050405020304" pitchFamily="18" charset="0"/>
                              </a:rPr>
                              <m:t> + </m:t>
                            </m:r>
                            <m:r>
                              <a:rPr lang="pt-BR" sz="1800" i="1">
                                <a:latin typeface="Cambria Math" panose="02040503050406030204" pitchFamily="18" charset="0"/>
                                <a:ea typeface="Arial" panose="020B0604020202020204" pitchFamily="34" charset="0"/>
                                <a:cs typeface="Times New Roman" panose="02020603050405020304" pitchFamily="18" charset="0"/>
                              </a:rPr>
                              <m:t>𝑟</m:t>
                            </m:r>
                          </m:e>
                        </m:d>
                      </m:e>
                      <m:sup>
                        <m:r>
                          <a:rPr lang="pt-BR" sz="1800" i="1">
                            <a:latin typeface="Cambria Math" panose="02040503050406030204" pitchFamily="18" charset="0"/>
                            <a:ea typeface="Dotum" panose="020B0600000101010101" pitchFamily="34" charset="-127"/>
                            <a:cs typeface="Times New Roman" panose="02020603050405020304" pitchFamily="18" charset="0"/>
                          </a:rPr>
                          <m:t>𝑁</m:t>
                        </m:r>
                      </m:sup>
                    </m:sSup>
                  </m:oMath>
                </a14:m>
                <a:endParaRPr lang="en-US" sz="1800">
                  <a:latin typeface="+mj-lt"/>
                  <a:ea typeface="Arial" panose="020B0604020202020204" pitchFamily="34" charset="0"/>
                  <a:cs typeface="Times New Roman" panose="02020603050405020304" pitchFamily="18" charset="0"/>
                </a:endParaRPr>
              </a:p>
            </p:txBody>
          </p:sp>
        </mc:Choice>
        <mc:Fallback xmlns="">
          <p:sp>
            <p:nvSpPr>
              <p:cNvPr id="12" name="Rounded Rectangle 11"/>
              <p:cNvSpPr>
                <a:spLocks noRot="1" noChangeAspect="1" noMove="1" noResize="1" noEditPoints="1" noAdjustHandles="1" noChangeArrowheads="1" noChangeShapeType="1" noTextEdit="1"/>
              </p:cNvSpPr>
              <p:nvPr/>
            </p:nvSpPr>
            <p:spPr>
              <a:xfrm>
                <a:off x="473826" y="1305099"/>
                <a:ext cx="8113222" cy="1529542"/>
              </a:xfrm>
              <a:prstGeom prst="roundRect">
                <a:avLst/>
              </a:prstGeom>
              <a:blipFill>
                <a:blip r:embed="rId4"/>
                <a:stretch>
                  <a:fillRect/>
                </a:stretch>
              </a:blipFill>
            </p:spPr>
            <p:txBody>
              <a:bodyPr/>
              <a:lstStyle/>
              <a:p>
                <a:r>
                  <a:rPr lang="en-US">
                    <a:noFill/>
                  </a:rPr>
                  <a:t> </a:t>
                </a:r>
              </a:p>
            </p:txBody>
          </p:sp>
        </mc:Fallback>
      </mc:AlternateContent>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27261" t="22325" r="28088" b="23515"/>
          <a:stretch/>
        </p:blipFill>
        <p:spPr>
          <a:xfrm>
            <a:off x="344100" y="2546534"/>
            <a:ext cx="598726" cy="726232"/>
          </a:xfrm>
          <a:prstGeom prst="rect">
            <a:avLst/>
          </a:prstGeom>
        </p:spPr>
      </p:pic>
    </p:spTree>
    <p:extLst>
      <p:ext uri="{BB962C8B-B14F-4D97-AF65-F5344CB8AC3E}">
        <p14:creationId xmlns:p14="http://schemas.microsoft.com/office/powerpoint/2010/main" val="3944989752"/>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45229" y="266440"/>
            <a:ext cx="8626082" cy="648324"/>
            <a:chOff x="337164" y="133436"/>
            <a:chExt cx="8626082" cy="648324"/>
          </a:xfrm>
        </p:grpSpPr>
        <p:sp>
          <p:nvSpPr>
            <p:cNvPr id="4" name="TextBox 3"/>
            <p:cNvSpPr txBox="1"/>
            <p:nvPr/>
          </p:nvSpPr>
          <p:spPr>
            <a:xfrm>
              <a:off x="967562" y="350873"/>
              <a:ext cx="7995684" cy="430887"/>
            </a:xfrm>
            <a:prstGeom prst="rect">
              <a:avLst/>
            </a:prstGeom>
            <a:noFill/>
          </p:spPr>
          <p:txBody>
            <a:bodyPr wrap="square" rtlCol="0">
              <a:spAutoFit/>
            </a:bodyPr>
            <a:lstStyle/>
            <a:p>
              <a:r>
                <a:rPr lang="en-US" sz="2200" b="1" smtClean="0">
                  <a:solidFill>
                    <a:schemeClr val="accent1">
                      <a:lumMod val="75000"/>
                    </a:schemeClr>
                  </a:solidFill>
                </a:rPr>
                <a:t>Chú ý:</a:t>
              </a:r>
              <a:endParaRPr lang="en-US" sz="2200" b="1">
                <a:solidFill>
                  <a:schemeClr val="accent1">
                    <a:lumMod val="75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64" y="133436"/>
              <a:ext cx="630398" cy="648324"/>
            </a:xfrm>
            <a:prstGeom prst="rect">
              <a:avLst/>
            </a:prstGeom>
          </p:spPr>
        </p:pic>
      </p:grpSp>
      <mc:AlternateContent xmlns:mc="http://schemas.openxmlformats.org/markup-compatibility/2006" xmlns:a14="http://schemas.microsoft.com/office/drawing/2010/main">
        <mc:Choice Requires="a14">
          <p:sp>
            <p:nvSpPr>
              <p:cNvPr id="2" name="Rectangle 1"/>
              <p:cNvSpPr/>
              <p:nvPr/>
            </p:nvSpPr>
            <p:spPr>
              <a:xfrm>
                <a:off x="561607" y="1015822"/>
                <a:ext cx="8058691" cy="3477362"/>
              </a:xfrm>
              <a:prstGeom prst="rect">
                <a:avLst/>
              </a:prstGeom>
            </p:spPr>
            <p:txBody>
              <a:bodyPr wrap="square">
                <a:spAutoFit/>
              </a:bodyPr>
              <a:lstStyle/>
              <a:p>
                <a:pPr algn="just">
                  <a:lnSpc>
                    <a:spcPct val="150000"/>
                  </a:lnSpc>
                  <a:spcBef>
                    <a:spcPts val="600"/>
                  </a:spcBef>
                  <a:spcAft>
                    <a:spcPts val="800"/>
                  </a:spcAft>
                </a:pPr>
                <a:r>
                  <a:rPr lang="en-US" sz="1800">
                    <a:latin typeface="+mj-lt"/>
                    <a:ea typeface="Arial" panose="020B0604020202020204" pitchFamily="34" charset="0"/>
                    <a:cs typeface="Times New Roman" panose="02020603050405020304" pitchFamily="18" charset="0"/>
                  </a:rPr>
                  <a:t>Trong thực tế, nếu ngân hàng có nhiều kì hạn gửi tiết kiệm để khách hàng lựa chọn và thường công bố lãi suất năm (mức lãi suất tùy thuộc vào kì hạn, nói chung kì hạn càng dài thì lại suất càng cao). Khi đó, ta có thể sử dụng công thức sau:</a:t>
                </a:r>
              </a:p>
              <a:p>
                <a:pPr algn="just">
                  <a:lnSpc>
                    <a:spcPct val="150000"/>
                  </a:lnSpc>
                  <a:spcBef>
                    <a:spcPts val="600"/>
                  </a:spcBef>
                  <a:spcAft>
                    <a:spcPts val="800"/>
                  </a:spcAft>
                </a:pPr>
                <a:r>
                  <a:rPr lang="en-US" sz="1800">
                    <a:effectLst/>
                    <a:latin typeface="+mj-lt"/>
                    <a:ea typeface="Arial" panose="020B0604020202020204" pitchFamily="34" charset="0"/>
                    <a:cs typeface="Times New Roman" panose="02020603050405020304" pitchFamily="18" charset="0"/>
                  </a:rPr>
                  <a:t>Nếu một khoản tiền gốc P được gửi tiết kiệm với lãi suất hằng năm r, được tính lãi n lần trong một năm, thì tổng số tiền A nhận được (cả vốn lẫn lãi) sau N kì gửi là: </a:t>
                </a:r>
                <a14:m>
                  <m:oMath xmlns:m="http://schemas.openxmlformats.org/officeDocument/2006/math">
                    <m:r>
                      <a:rPr lang="pt-BR" sz="1800" i="1">
                        <a:effectLst/>
                        <a:latin typeface="Cambria Math" panose="02040503050406030204" pitchFamily="18" charset="0"/>
                        <a:ea typeface="Arial" panose="020B0604020202020204" pitchFamily="34" charset="0"/>
                        <a:cs typeface="Times New Roman" panose="02020603050405020304" pitchFamily="18" charset="0"/>
                      </a:rPr>
                      <m:t>𝐴</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pt-BR" sz="1800" i="1">
                        <a:effectLst/>
                        <a:latin typeface="Cambria Math" panose="02040503050406030204" pitchFamily="18" charset="0"/>
                        <a:ea typeface="Arial" panose="020B0604020202020204" pitchFamily="34" charset="0"/>
                        <a:cs typeface="Times New Roman" panose="02020603050405020304" pitchFamily="18" charset="0"/>
                      </a:rPr>
                      <m:t>𝑃</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1+</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pt-BR" sz="1800" i="1">
                                    <a:effectLst/>
                                    <a:latin typeface="Cambria Math" panose="02040503050406030204" pitchFamily="18" charset="0"/>
                                    <a:ea typeface="Arial" panose="020B0604020202020204" pitchFamily="34" charset="0"/>
                                    <a:cs typeface="Times New Roman" panose="02020603050405020304" pitchFamily="18" charset="0"/>
                                  </a:rPr>
                                  <m:t>𝑟</m:t>
                                </m:r>
                              </m:num>
                              <m:den>
                                <m:r>
                                  <a:rPr lang="pt-BR" sz="1800" i="1">
                                    <a:effectLst/>
                                    <a:latin typeface="Cambria Math" panose="02040503050406030204" pitchFamily="18" charset="0"/>
                                    <a:ea typeface="Arial" panose="020B0604020202020204" pitchFamily="34" charset="0"/>
                                    <a:cs typeface="Times New Roman" panose="02020603050405020304" pitchFamily="18" charset="0"/>
                                  </a:rPr>
                                  <m:t>𝑛</m:t>
                                </m:r>
                              </m:den>
                            </m:f>
                          </m:e>
                        </m:d>
                      </m:e>
                      <m:sup>
                        <m:r>
                          <a:rPr lang="pt-BR" sz="1800" i="1">
                            <a:effectLst/>
                            <a:latin typeface="Cambria Math" panose="02040503050406030204" pitchFamily="18" charset="0"/>
                            <a:ea typeface="Arial" panose="020B0604020202020204" pitchFamily="34" charset="0"/>
                            <a:cs typeface="Times New Roman" panose="02020603050405020304" pitchFamily="18" charset="0"/>
                          </a:rPr>
                          <m:t>𝑁</m:t>
                        </m:r>
                      </m:sup>
                    </m:sSup>
                  </m:oMath>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61607" y="1015822"/>
                <a:ext cx="8058691" cy="3477362"/>
              </a:xfrm>
              <a:prstGeom prst="rect">
                <a:avLst/>
              </a:prstGeom>
              <a:blipFill>
                <a:blip r:embed="rId3"/>
                <a:stretch>
                  <a:fillRect l="-605" r="-681"/>
                </a:stretch>
              </a:blipFill>
            </p:spPr>
            <p:txBody>
              <a:bodyPr/>
              <a:lstStyle/>
              <a:p>
                <a:r>
                  <a:rPr lang="en-US">
                    <a:noFill/>
                  </a:rPr>
                  <a:t> </a:t>
                </a:r>
              </a:p>
            </p:txBody>
          </p:sp>
        </mc:Fallback>
      </mc:AlternateContent>
      <p:pic>
        <p:nvPicPr>
          <p:cNvPr id="3" name="Picture 2"/>
          <p:cNvPicPr>
            <a:picLocks noChangeAspect="1"/>
          </p:cNvPicPr>
          <p:nvPr/>
        </p:nvPicPr>
        <p:blipFill>
          <a:blip r:embed="rId4"/>
          <a:stretch>
            <a:fillRect/>
          </a:stretch>
        </p:blipFill>
        <p:spPr>
          <a:xfrm>
            <a:off x="8015871" y="4031831"/>
            <a:ext cx="604427" cy="892004"/>
          </a:xfrm>
          <a:prstGeom prst="rect">
            <a:avLst/>
          </a:prstGeom>
        </p:spPr>
      </p:pic>
    </p:spTree>
    <p:extLst>
      <p:ext uri="{BB962C8B-B14F-4D97-AF65-F5344CB8AC3E}">
        <p14:creationId xmlns:p14="http://schemas.microsoft.com/office/powerpoint/2010/main" val="306972045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grpSp>
        <p:nvGrpSpPr>
          <p:cNvPr id="1649" name="Google Shape;1649;p52"/>
          <p:cNvGrpSpPr/>
          <p:nvPr/>
        </p:nvGrpSpPr>
        <p:grpSpPr>
          <a:xfrm>
            <a:off x="351001" y="3952027"/>
            <a:ext cx="2003818" cy="1001625"/>
            <a:chOff x="185200" y="3097975"/>
            <a:chExt cx="1239100" cy="619375"/>
          </a:xfrm>
        </p:grpSpPr>
        <p:sp>
          <p:nvSpPr>
            <p:cNvPr id="1650" name="Google Shape;1650;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2"/>
            <p:cNvSpPr/>
            <p:nvPr/>
          </p:nvSpPr>
          <p:spPr>
            <a:xfrm>
              <a:off x="238775" y="3381000"/>
              <a:ext cx="1172550" cy="310125"/>
            </a:xfrm>
            <a:custGeom>
              <a:avLst/>
              <a:gdLst/>
              <a:ahLst/>
              <a:cxnLst/>
              <a:rect l="l" t="t" r="r" b="b"/>
              <a:pathLst>
                <a:path w="46902" h="12405" extrusionOk="0">
                  <a:moveTo>
                    <a:pt x="11434" y="1"/>
                  </a:moveTo>
                  <a:lnTo>
                    <a:pt x="1" y="1411"/>
                  </a:lnTo>
                  <a:lnTo>
                    <a:pt x="1" y="7238"/>
                  </a:lnTo>
                  <a:lnTo>
                    <a:pt x="22609" y="12405"/>
                  </a:lnTo>
                  <a:lnTo>
                    <a:pt x="46892" y="5419"/>
                  </a:lnTo>
                  <a:lnTo>
                    <a:pt x="46901" y="5293"/>
                  </a:lnTo>
                  <a:lnTo>
                    <a:pt x="46901" y="833"/>
                  </a:lnTo>
                  <a:lnTo>
                    <a:pt x="11434" y="1"/>
                  </a:ln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2"/>
            <p:cNvSpPr/>
            <p:nvPr/>
          </p:nvSpPr>
          <p:spPr>
            <a:xfrm>
              <a:off x="215825" y="3418800"/>
              <a:ext cx="617950" cy="266275"/>
            </a:xfrm>
            <a:custGeom>
              <a:avLst/>
              <a:gdLst/>
              <a:ahLst/>
              <a:cxnLst/>
              <a:rect l="l" t="t" r="r" b="b"/>
              <a:pathLst>
                <a:path w="24718" h="10651" extrusionOk="0">
                  <a:moveTo>
                    <a:pt x="2192" y="0"/>
                  </a:moveTo>
                  <a:cubicBezTo>
                    <a:pt x="1973" y="0"/>
                    <a:pt x="1811" y="22"/>
                    <a:pt x="1713" y="69"/>
                  </a:cubicBezTo>
                  <a:cubicBezTo>
                    <a:pt x="0" y="882"/>
                    <a:pt x="1280" y="5809"/>
                    <a:pt x="1280" y="5809"/>
                  </a:cubicBezTo>
                  <a:lnTo>
                    <a:pt x="24718" y="10651"/>
                  </a:lnTo>
                  <a:lnTo>
                    <a:pt x="24718" y="5954"/>
                  </a:lnTo>
                  <a:cubicBezTo>
                    <a:pt x="24718" y="5954"/>
                    <a:pt x="5794" y="0"/>
                    <a:pt x="2192" y="0"/>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2"/>
            <p:cNvSpPr/>
            <p:nvPr/>
          </p:nvSpPr>
          <p:spPr>
            <a:xfrm>
              <a:off x="247825" y="3315400"/>
              <a:ext cx="1171850" cy="252275"/>
            </a:xfrm>
            <a:custGeom>
              <a:avLst/>
              <a:gdLst/>
              <a:ahLst/>
              <a:cxnLst/>
              <a:rect l="l" t="t" r="r" b="b"/>
              <a:pathLst>
                <a:path w="46874" h="10091" extrusionOk="0">
                  <a:moveTo>
                    <a:pt x="24938" y="0"/>
                  </a:moveTo>
                  <a:lnTo>
                    <a:pt x="4630" y="4018"/>
                  </a:lnTo>
                  <a:lnTo>
                    <a:pt x="0" y="3044"/>
                  </a:lnTo>
                  <a:lnTo>
                    <a:pt x="0" y="4935"/>
                  </a:lnTo>
                  <a:lnTo>
                    <a:pt x="23438" y="10090"/>
                  </a:lnTo>
                  <a:lnTo>
                    <a:pt x="46874" y="4304"/>
                  </a:lnTo>
                  <a:lnTo>
                    <a:pt x="46874" y="2415"/>
                  </a:lnTo>
                  <a:lnTo>
                    <a:pt x="42514" y="3449"/>
                  </a:lnTo>
                  <a:lnTo>
                    <a:pt x="249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2"/>
            <p:cNvSpPr/>
            <p:nvPr/>
          </p:nvSpPr>
          <p:spPr>
            <a:xfrm>
              <a:off x="247825" y="3268175"/>
              <a:ext cx="1171850" cy="252225"/>
            </a:xfrm>
            <a:custGeom>
              <a:avLst/>
              <a:gdLst/>
              <a:ahLst/>
              <a:cxnLst/>
              <a:rect l="l" t="t" r="r" b="b"/>
              <a:pathLst>
                <a:path w="46874" h="10089" extrusionOk="0">
                  <a:moveTo>
                    <a:pt x="24938" y="0"/>
                  </a:moveTo>
                  <a:lnTo>
                    <a:pt x="0" y="4933"/>
                  </a:lnTo>
                  <a:lnTo>
                    <a:pt x="23438" y="10089"/>
                  </a:lnTo>
                  <a:lnTo>
                    <a:pt x="46874" y="4304"/>
                  </a:lnTo>
                  <a:lnTo>
                    <a:pt x="249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2"/>
            <p:cNvSpPr/>
            <p:nvPr/>
          </p:nvSpPr>
          <p:spPr>
            <a:xfrm>
              <a:off x="217375" y="3391325"/>
              <a:ext cx="1206925" cy="326025"/>
            </a:xfrm>
            <a:custGeom>
              <a:avLst/>
              <a:gdLst/>
              <a:ahLst/>
              <a:cxnLst/>
              <a:rect l="l" t="t" r="r" b="b"/>
              <a:pathLst>
                <a:path w="48277" h="13041" extrusionOk="0">
                  <a:moveTo>
                    <a:pt x="1161" y="1"/>
                  </a:moveTo>
                  <a:cubicBezTo>
                    <a:pt x="998" y="1"/>
                    <a:pt x="522" y="138"/>
                    <a:pt x="184" y="1637"/>
                  </a:cubicBezTo>
                  <a:cubicBezTo>
                    <a:pt x="47" y="2242"/>
                    <a:pt x="2" y="3069"/>
                    <a:pt x="1" y="3906"/>
                  </a:cubicBezTo>
                  <a:cubicBezTo>
                    <a:pt x="1" y="3940"/>
                    <a:pt x="49" y="6751"/>
                    <a:pt x="502" y="7428"/>
                  </a:cubicBezTo>
                  <a:lnTo>
                    <a:pt x="24241" y="13041"/>
                  </a:lnTo>
                  <a:lnTo>
                    <a:pt x="48276" y="6075"/>
                  </a:lnTo>
                  <a:lnTo>
                    <a:pt x="48276" y="4690"/>
                  </a:lnTo>
                  <a:lnTo>
                    <a:pt x="46333" y="5204"/>
                  </a:lnTo>
                  <a:cubicBezTo>
                    <a:pt x="46333" y="5204"/>
                    <a:pt x="24704" y="11047"/>
                    <a:pt x="24383" y="11047"/>
                  </a:cubicBezTo>
                  <a:cubicBezTo>
                    <a:pt x="24091" y="11047"/>
                    <a:pt x="5427" y="7220"/>
                    <a:pt x="1821" y="6524"/>
                  </a:cubicBezTo>
                  <a:cubicBezTo>
                    <a:pt x="1097" y="4762"/>
                    <a:pt x="1889" y="1894"/>
                    <a:pt x="1889" y="1894"/>
                  </a:cubicBezTo>
                  <a:lnTo>
                    <a:pt x="1655" y="1166"/>
                  </a:lnTo>
                  <a:lnTo>
                    <a:pt x="1651" y="1168"/>
                  </a:lnTo>
                  <a:cubicBezTo>
                    <a:pt x="2115" y="487"/>
                    <a:pt x="1218" y="7"/>
                    <a:pt x="1218" y="7"/>
                  </a:cubicBezTo>
                  <a:cubicBezTo>
                    <a:pt x="1218" y="7"/>
                    <a:pt x="1198" y="1"/>
                    <a:pt x="1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2"/>
            <p:cNvSpPr/>
            <p:nvPr/>
          </p:nvSpPr>
          <p:spPr>
            <a:xfrm>
              <a:off x="281025" y="3500275"/>
              <a:ext cx="103525" cy="152400"/>
            </a:xfrm>
            <a:custGeom>
              <a:avLst/>
              <a:gdLst/>
              <a:ahLst/>
              <a:cxnLst/>
              <a:rect l="l" t="t" r="r" b="b"/>
              <a:pathLst>
                <a:path w="4141" h="6096" extrusionOk="0">
                  <a:moveTo>
                    <a:pt x="568" y="1"/>
                  </a:moveTo>
                  <a:cubicBezTo>
                    <a:pt x="568" y="1"/>
                    <a:pt x="1" y="5219"/>
                    <a:pt x="270" y="5219"/>
                  </a:cubicBezTo>
                  <a:cubicBezTo>
                    <a:pt x="271" y="5219"/>
                    <a:pt x="273" y="5219"/>
                    <a:pt x="274" y="5219"/>
                  </a:cubicBezTo>
                  <a:cubicBezTo>
                    <a:pt x="555" y="5163"/>
                    <a:pt x="1851" y="4042"/>
                    <a:pt x="1851" y="4042"/>
                  </a:cubicBezTo>
                  <a:cubicBezTo>
                    <a:pt x="1851" y="4042"/>
                    <a:pt x="3336" y="6096"/>
                    <a:pt x="3508" y="6096"/>
                  </a:cubicBezTo>
                  <a:cubicBezTo>
                    <a:pt x="3519" y="6096"/>
                    <a:pt x="3524" y="6088"/>
                    <a:pt x="3524" y="6072"/>
                  </a:cubicBezTo>
                  <a:cubicBezTo>
                    <a:pt x="3524" y="5788"/>
                    <a:pt x="4141" y="787"/>
                    <a:pt x="4141" y="787"/>
                  </a:cubicBezTo>
                  <a:lnTo>
                    <a:pt x="5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2"/>
            <p:cNvSpPr/>
            <p:nvPr/>
          </p:nvSpPr>
          <p:spPr>
            <a:xfrm>
              <a:off x="198200" y="3210825"/>
              <a:ext cx="1172525" cy="310100"/>
            </a:xfrm>
            <a:custGeom>
              <a:avLst/>
              <a:gdLst/>
              <a:ahLst/>
              <a:cxnLst/>
              <a:rect l="l" t="t" r="r" b="b"/>
              <a:pathLst>
                <a:path w="46901" h="12404" extrusionOk="0">
                  <a:moveTo>
                    <a:pt x="35467" y="0"/>
                  </a:moveTo>
                  <a:lnTo>
                    <a:pt x="0" y="832"/>
                  </a:lnTo>
                  <a:lnTo>
                    <a:pt x="0" y="5292"/>
                  </a:lnTo>
                  <a:lnTo>
                    <a:pt x="10" y="5418"/>
                  </a:lnTo>
                  <a:lnTo>
                    <a:pt x="24292" y="12403"/>
                  </a:lnTo>
                  <a:lnTo>
                    <a:pt x="46901" y="7237"/>
                  </a:lnTo>
                  <a:lnTo>
                    <a:pt x="46901" y="1410"/>
                  </a:lnTo>
                  <a:lnTo>
                    <a:pt x="35467" y="0"/>
                  </a:ln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2"/>
            <p:cNvSpPr/>
            <p:nvPr/>
          </p:nvSpPr>
          <p:spPr>
            <a:xfrm>
              <a:off x="775725" y="3248600"/>
              <a:ext cx="617975" cy="266275"/>
            </a:xfrm>
            <a:custGeom>
              <a:avLst/>
              <a:gdLst/>
              <a:ahLst/>
              <a:cxnLst/>
              <a:rect l="l" t="t" r="r" b="b"/>
              <a:pathLst>
                <a:path w="24719" h="10651" extrusionOk="0">
                  <a:moveTo>
                    <a:pt x="22526" y="0"/>
                  </a:moveTo>
                  <a:cubicBezTo>
                    <a:pt x="18924" y="0"/>
                    <a:pt x="1" y="5954"/>
                    <a:pt x="1" y="5954"/>
                  </a:cubicBezTo>
                  <a:lnTo>
                    <a:pt x="1" y="10651"/>
                  </a:lnTo>
                  <a:lnTo>
                    <a:pt x="23438" y="5809"/>
                  </a:lnTo>
                  <a:cubicBezTo>
                    <a:pt x="23438" y="5809"/>
                    <a:pt x="24718" y="882"/>
                    <a:pt x="23005" y="69"/>
                  </a:cubicBezTo>
                  <a:cubicBezTo>
                    <a:pt x="22907" y="22"/>
                    <a:pt x="22745" y="0"/>
                    <a:pt x="22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2"/>
            <p:cNvSpPr/>
            <p:nvPr/>
          </p:nvSpPr>
          <p:spPr>
            <a:xfrm>
              <a:off x="189825" y="3145200"/>
              <a:ext cx="1171875" cy="252250"/>
            </a:xfrm>
            <a:custGeom>
              <a:avLst/>
              <a:gdLst/>
              <a:ahLst/>
              <a:cxnLst/>
              <a:rect l="l" t="t" r="r" b="b"/>
              <a:pathLst>
                <a:path w="46875" h="10090" extrusionOk="0">
                  <a:moveTo>
                    <a:pt x="21936" y="0"/>
                  </a:moveTo>
                  <a:lnTo>
                    <a:pt x="4360" y="3449"/>
                  </a:lnTo>
                  <a:lnTo>
                    <a:pt x="1" y="2415"/>
                  </a:lnTo>
                  <a:lnTo>
                    <a:pt x="1" y="4305"/>
                  </a:lnTo>
                  <a:lnTo>
                    <a:pt x="23437" y="10090"/>
                  </a:lnTo>
                  <a:lnTo>
                    <a:pt x="46874" y="4934"/>
                  </a:lnTo>
                  <a:lnTo>
                    <a:pt x="46874" y="3045"/>
                  </a:lnTo>
                  <a:lnTo>
                    <a:pt x="42244" y="4018"/>
                  </a:lnTo>
                  <a:lnTo>
                    <a:pt x="219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2"/>
            <p:cNvSpPr/>
            <p:nvPr/>
          </p:nvSpPr>
          <p:spPr>
            <a:xfrm>
              <a:off x="185200" y="3221150"/>
              <a:ext cx="1206925" cy="326025"/>
            </a:xfrm>
            <a:custGeom>
              <a:avLst/>
              <a:gdLst/>
              <a:ahLst/>
              <a:cxnLst/>
              <a:rect l="l" t="t" r="r" b="b"/>
              <a:pathLst>
                <a:path w="48277" h="13041" extrusionOk="0">
                  <a:moveTo>
                    <a:pt x="47116" y="0"/>
                  </a:moveTo>
                  <a:cubicBezTo>
                    <a:pt x="47080" y="0"/>
                    <a:pt x="47059" y="7"/>
                    <a:pt x="47059" y="7"/>
                  </a:cubicBezTo>
                  <a:cubicBezTo>
                    <a:pt x="47059" y="7"/>
                    <a:pt x="46162" y="487"/>
                    <a:pt x="46626" y="1167"/>
                  </a:cubicBezTo>
                  <a:lnTo>
                    <a:pt x="46622" y="1166"/>
                  </a:lnTo>
                  <a:lnTo>
                    <a:pt x="46389" y="1894"/>
                  </a:lnTo>
                  <a:cubicBezTo>
                    <a:pt x="46389" y="1894"/>
                    <a:pt x="47180" y="4761"/>
                    <a:pt x="46457" y="6523"/>
                  </a:cubicBezTo>
                  <a:cubicBezTo>
                    <a:pt x="42850" y="7219"/>
                    <a:pt x="24186" y="11046"/>
                    <a:pt x="23895" y="11046"/>
                  </a:cubicBezTo>
                  <a:cubicBezTo>
                    <a:pt x="23573" y="11046"/>
                    <a:pt x="1944" y="5203"/>
                    <a:pt x="1944" y="5203"/>
                  </a:cubicBezTo>
                  <a:lnTo>
                    <a:pt x="1" y="4690"/>
                  </a:lnTo>
                  <a:lnTo>
                    <a:pt x="1" y="6075"/>
                  </a:lnTo>
                  <a:lnTo>
                    <a:pt x="24036" y="13041"/>
                  </a:lnTo>
                  <a:lnTo>
                    <a:pt x="47776" y="7427"/>
                  </a:lnTo>
                  <a:cubicBezTo>
                    <a:pt x="48228" y="6750"/>
                    <a:pt x="48277" y="3939"/>
                    <a:pt x="48277" y="3905"/>
                  </a:cubicBezTo>
                  <a:cubicBezTo>
                    <a:pt x="48277" y="3068"/>
                    <a:pt x="48230" y="2241"/>
                    <a:pt x="48093" y="1636"/>
                  </a:cubicBezTo>
                  <a:cubicBezTo>
                    <a:pt x="47755" y="137"/>
                    <a:pt x="47279" y="0"/>
                    <a:pt x="47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2"/>
            <p:cNvSpPr/>
            <p:nvPr/>
          </p:nvSpPr>
          <p:spPr>
            <a:xfrm>
              <a:off x="189825" y="3097975"/>
              <a:ext cx="1171875" cy="252250"/>
            </a:xfrm>
            <a:custGeom>
              <a:avLst/>
              <a:gdLst/>
              <a:ahLst/>
              <a:cxnLst/>
              <a:rect l="l" t="t" r="r" b="b"/>
              <a:pathLst>
                <a:path w="46875" h="10090" extrusionOk="0">
                  <a:moveTo>
                    <a:pt x="21936" y="0"/>
                  </a:moveTo>
                  <a:lnTo>
                    <a:pt x="1" y="4304"/>
                  </a:lnTo>
                  <a:lnTo>
                    <a:pt x="23437" y="10090"/>
                  </a:lnTo>
                  <a:lnTo>
                    <a:pt x="46874" y="4934"/>
                  </a:lnTo>
                  <a:lnTo>
                    <a:pt x="219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2"/>
            <p:cNvSpPr/>
            <p:nvPr/>
          </p:nvSpPr>
          <p:spPr>
            <a:xfrm>
              <a:off x="640475" y="3192350"/>
              <a:ext cx="527525" cy="116200"/>
            </a:xfrm>
            <a:custGeom>
              <a:avLst/>
              <a:gdLst/>
              <a:ahLst/>
              <a:cxnLst/>
              <a:rect l="l" t="t" r="r" b="b"/>
              <a:pathLst>
                <a:path w="21101" h="4648" extrusionOk="0">
                  <a:moveTo>
                    <a:pt x="15056" y="0"/>
                  </a:moveTo>
                  <a:lnTo>
                    <a:pt x="1" y="3312"/>
                  </a:lnTo>
                  <a:lnTo>
                    <a:pt x="5411" y="4647"/>
                  </a:lnTo>
                  <a:lnTo>
                    <a:pt x="21101" y="1196"/>
                  </a:lnTo>
                  <a:lnTo>
                    <a:pt x="1505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5" name="Google Shape;1665;p52"/>
          <p:cNvGrpSpPr/>
          <p:nvPr/>
        </p:nvGrpSpPr>
        <p:grpSpPr>
          <a:xfrm>
            <a:off x="1819733" y="4434977"/>
            <a:ext cx="1423228" cy="652162"/>
            <a:chOff x="2188200" y="3409400"/>
            <a:chExt cx="876475" cy="401625"/>
          </a:xfrm>
        </p:grpSpPr>
        <p:sp>
          <p:nvSpPr>
            <p:cNvPr id="1666" name="Google Shape;1666;p52"/>
            <p:cNvSpPr/>
            <p:nvPr/>
          </p:nvSpPr>
          <p:spPr>
            <a:xfrm>
              <a:off x="2703775" y="3620175"/>
              <a:ext cx="292925" cy="178025"/>
            </a:xfrm>
            <a:custGeom>
              <a:avLst/>
              <a:gdLst/>
              <a:ahLst/>
              <a:cxnLst/>
              <a:rect l="l" t="t" r="r" b="b"/>
              <a:pathLst>
                <a:path w="11717" h="7121" extrusionOk="0">
                  <a:moveTo>
                    <a:pt x="1553" y="1"/>
                  </a:moveTo>
                  <a:cubicBezTo>
                    <a:pt x="1496" y="1"/>
                    <a:pt x="1447" y="8"/>
                    <a:pt x="1408" y="26"/>
                  </a:cubicBezTo>
                  <a:lnTo>
                    <a:pt x="1" y="661"/>
                  </a:lnTo>
                  <a:cubicBezTo>
                    <a:pt x="1" y="661"/>
                    <a:pt x="2635" y="1560"/>
                    <a:pt x="4516" y="3925"/>
                  </a:cubicBezTo>
                  <a:cubicBezTo>
                    <a:pt x="6396" y="6291"/>
                    <a:pt x="10022" y="7121"/>
                    <a:pt x="10022" y="7121"/>
                  </a:cubicBezTo>
                  <a:cubicBezTo>
                    <a:pt x="11716" y="6168"/>
                    <a:pt x="11388" y="3836"/>
                    <a:pt x="11388" y="3835"/>
                  </a:cubicBezTo>
                  <a:lnTo>
                    <a:pt x="11388" y="3835"/>
                  </a:lnTo>
                  <a:cubicBezTo>
                    <a:pt x="11144" y="3905"/>
                    <a:pt x="10884" y="3936"/>
                    <a:pt x="10616" y="3936"/>
                  </a:cubicBezTo>
                  <a:cubicBezTo>
                    <a:pt x="9480" y="3936"/>
                    <a:pt x="8187" y="3389"/>
                    <a:pt x="7250" y="3006"/>
                  </a:cubicBezTo>
                  <a:cubicBezTo>
                    <a:pt x="5681" y="2365"/>
                    <a:pt x="4510" y="1059"/>
                    <a:pt x="2942" y="449"/>
                  </a:cubicBezTo>
                  <a:cubicBezTo>
                    <a:pt x="2704" y="357"/>
                    <a:pt x="1943" y="1"/>
                    <a:pt x="1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2"/>
            <p:cNvSpPr/>
            <p:nvPr/>
          </p:nvSpPr>
          <p:spPr>
            <a:xfrm>
              <a:off x="2691750" y="3562750"/>
              <a:ext cx="103575" cy="236300"/>
            </a:xfrm>
            <a:custGeom>
              <a:avLst/>
              <a:gdLst/>
              <a:ahLst/>
              <a:cxnLst/>
              <a:rect l="l" t="t" r="r" b="b"/>
              <a:pathLst>
                <a:path w="4143" h="9452" extrusionOk="0">
                  <a:moveTo>
                    <a:pt x="879" y="1"/>
                  </a:moveTo>
                  <a:lnTo>
                    <a:pt x="155" y="973"/>
                  </a:lnTo>
                  <a:cubicBezTo>
                    <a:pt x="0" y="1181"/>
                    <a:pt x="185" y="1993"/>
                    <a:pt x="220" y="2220"/>
                  </a:cubicBezTo>
                  <a:cubicBezTo>
                    <a:pt x="423" y="3525"/>
                    <a:pt x="1228" y="4644"/>
                    <a:pt x="1454" y="5956"/>
                  </a:cubicBezTo>
                  <a:cubicBezTo>
                    <a:pt x="1623" y="6924"/>
                    <a:pt x="1890" y="8351"/>
                    <a:pt x="1393" y="9269"/>
                  </a:cubicBezTo>
                  <a:cubicBezTo>
                    <a:pt x="1393" y="9269"/>
                    <a:pt x="1882" y="9451"/>
                    <a:pt x="2493" y="9451"/>
                  </a:cubicBezTo>
                  <a:cubicBezTo>
                    <a:pt x="3032" y="9451"/>
                    <a:pt x="3666" y="9309"/>
                    <a:pt x="4142" y="8776"/>
                  </a:cubicBezTo>
                  <a:cubicBezTo>
                    <a:pt x="4142" y="8776"/>
                    <a:pt x="4117" y="5856"/>
                    <a:pt x="2620" y="4014"/>
                  </a:cubicBezTo>
                  <a:cubicBezTo>
                    <a:pt x="1124" y="2173"/>
                    <a:pt x="879" y="1"/>
                    <a:pt x="8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2"/>
            <p:cNvSpPr/>
            <p:nvPr/>
          </p:nvSpPr>
          <p:spPr>
            <a:xfrm>
              <a:off x="2209100" y="3528375"/>
              <a:ext cx="845950" cy="282650"/>
            </a:xfrm>
            <a:custGeom>
              <a:avLst/>
              <a:gdLst/>
              <a:ahLst/>
              <a:cxnLst/>
              <a:rect l="l" t="t" r="r" b="b"/>
              <a:pathLst>
                <a:path w="33838" h="11306" extrusionOk="0">
                  <a:moveTo>
                    <a:pt x="3813" y="0"/>
                  </a:moveTo>
                  <a:lnTo>
                    <a:pt x="0" y="4698"/>
                  </a:lnTo>
                  <a:cubicBezTo>
                    <a:pt x="0" y="4698"/>
                    <a:pt x="896" y="7517"/>
                    <a:pt x="3681" y="11306"/>
                  </a:cubicBezTo>
                  <a:cubicBezTo>
                    <a:pt x="3629" y="11158"/>
                    <a:pt x="8912" y="8585"/>
                    <a:pt x="9303" y="8386"/>
                  </a:cubicBezTo>
                  <a:cubicBezTo>
                    <a:pt x="12385" y="6813"/>
                    <a:pt x="15526" y="5492"/>
                    <a:pt x="18858" y="4581"/>
                  </a:cubicBezTo>
                  <a:cubicBezTo>
                    <a:pt x="20028" y="4261"/>
                    <a:pt x="21203" y="3977"/>
                    <a:pt x="22371" y="3647"/>
                  </a:cubicBezTo>
                  <a:cubicBezTo>
                    <a:pt x="23519" y="3322"/>
                    <a:pt x="24670" y="2996"/>
                    <a:pt x="25828" y="2709"/>
                  </a:cubicBezTo>
                  <a:cubicBezTo>
                    <a:pt x="28831" y="1963"/>
                    <a:pt x="33838" y="1723"/>
                    <a:pt x="33838" y="1723"/>
                  </a:cubicBezTo>
                  <a:lnTo>
                    <a:pt x="31949" y="331"/>
                  </a:lnTo>
                  <a:lnTo>
                    <a:pt x="6680" y="3727"/>
                  </a:lnTo>
                  <a:lnTo>
                    <a:pt x="38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2"/>
            <p:cNvSpPr/>
            <p:nvPr/>
          </p:nvSpPr>
          <p:spPr>
            <a:xfrm>
              <a:off x="2242450" y="3409400"/>
              <a:ext cx="822225" cy="331450"/>
            </a:xfrm>
            <a:custGeom>
              <a:avLst/>
              <a:gdLst/>
              <a:ahLst/>
              <a:cxnLst/>
              <a:rect l="l" t="t" r="r" b="b"/>
              <a:pathLst>
                <a:path w="32889" h="13258" extrusionOk="0">
                  <a:moveTo>
                    <a:pt x="30023" y="0"/>
                  </a:moveTo>
                  <a:cubicBezTo>
                    <a:pt x="30023" y="0"/>
                    <a:pt x="18754" y="1652"/>
                    <a:pt x="14350" y="2202"/>
                  </a:cubicBezTo>
                  <a:cubicBezTo>
                    <a:pt x="9945" y="2753"/>
                    <a:pt x="0" y="3434"/>
                    <a:pt x="0" y="3434"/>
                  </a:cubicBezTo>
                  <a:lnTo>
                    <a:pt x="2305" y="13257"/>
                  </a:lnTo>
                  <a:cubicBezTo>
                    <a:pt x="3353" y="12713"/>
                    <a:pt x="15094" y="9275"/>
                    <a:pt x="18622" y="8202"/>
                  </a:cubicBezTo>
                  <a:cubicBezTo>
                    <a:pt x="22150" y="7130"/>
                    <a:pt x="31524" y="5256"/>
                    <a:pt x="31524" y="5256"/>
                  </a:cubicBezTo>
                  <a:cubicBezTo>
                    <a:pt x="31770" y="5080"/>
                    <a:pt x="31953" y="4851"/>
                    <a:pt x="32091" y="4601"/>
                  </a:cubicBezTo>
                  <a:cubicBezTo>
                    <a:pt x="32888" y="3148"/>
                    <a:pt x="32736" y="1281"/>
                    <a:pt x="31336" y="457"/>
                  </a:cubicBezTo>
                  <a:cubicBezTo>
                    <a:pt x="30659" y="57"/>
                    <a:pt x="30023" y="0"/>
                    <a:pt x="300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2"/>
            <p:cNvSpPr/>
            <p:nvPr/>
          </p:nvSpPr>
          <p:spPr>
            <a:xfrm>
              <a:off x="2291025" y="3490575"/>
              <a:ext cx="764925" cy="250275"/>
            </a:xfrm>
            <a:custGeom>
              <a:avLst/>
              <a:gdLst/>
              <a:ahLst/>
              <a:cxnLst/>
              <a:rect l="l" t="t" r="r" b="b"/>
              <a:pathLst>
                <a:path w="30597" h="10011" extrusionOk="0">
                  <a:moveTo>
                    <a:pt x="30597" y="0"/>
                  </a:moveTo>
                  <a:cubicBezTo>
                    <a:pt x="30495" y="122"/>
                    <a:pt x="30377" y="234"/>
                    <a:pt x="30241" y="332"/>
                  </a:cubicBezTo>
                  <a:cubicBezTo>
                    <a:pt x="30241" y="332"/>
                    <a:pt x="20403" y="2272"/>
                    <a:pt x="16702" y="3386"/>
                  </a:cubicBezTo>
                  <a:cubicBezTo>
                    <a:pt x="13273" y="4419"/>
                    <a:pt x="2451" y="7560"/>
                    <a:pt x="0" y="8469"/>
                  </a:cubicBezTo>
                  <a:lnTo>
                    <a:pt x="362" y="10010"/>
                  </a:lnTo>
                  <a:cubicBezTo>
                    <a:pt x="1410" y="9466"/>
                    <a:pt x="13151" y="6028"/>
                    <a:pt x="16679" y="4955"/>
                  </a:cubicBezTo>
                  <a:cubicBezTo>
                    <a:pt x="20207" y="3883"/>
                    <a:pt x="29581" y="2009"/>
                    <a:pt x="29581" y="2009"/>
                  </a:cubicBezTo>
                  <a:cubicBezTo>
                    <a:pt x="29827" y="1833"/>
                    <a:pt x="30010" y="1603"/>
                    <a:pt x="30148" y="1354"/>
                  </a:cubicBezTo>
                  <a:cubicBezTo>
                    <a:pt x="30383" y="925"/>
                    <a:pt x="30534" y="462"/>
                    <a:pt x="30597" y="0"/>
                  </a:cubicBezTo>
                  <a:close/>
                </a:path>
              </a:pathLst>
            </a:custGeom>
            <a:solidFill>
              <a:srgbClr val="093F51">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2"/>
            <p:cNvSpPr/>
            <p:nvPr/>
          </p:nvSpPr>
          <p:spPr>
            <a:xfrm>
              <a:off x="2188200" y="3495450"/>
              <a:ext cx="140400" cy="246650"/>
            </a:xfrm>
            <a:custGeom>
              <a:avLst/>
              <a:gdLst/>
              <a:ahLst/>
              <a:cxnLst/>
              <a:rect l="l" t="t" r="r" b="b"/>
              <a:pathLst>
                <a:path w="5616" h="9866" extrusionOk="0">
                  <a:moveTo>
                    <a:pt x="2103" y="0"/>
                  </a:moveTo>
                  <a:cubicBezTo>
                    <a:pt x="2041" y="0"/>
                    <a:pt x="1980" y="8"/>
                    <a:pt x="1920" y="24"/>
                  </a:cubicBezTo>
                  <a:cubicBezTo>
                    <a:pt x="933" y="293"/>
                    <a:pt x="1" y="2769"/>
                    <a:pt x="681" y="5480"/>
                  </a:cubicBezTo>
                  <a:cubicBezTo>
                    <a:pt x="1318" y="8021"/>
                    <a:pt x="3146" y="9866"/>
                    <a:pt x="4185" y="9866"/>
                  </a:cubicBezTo>
                  <a:cubicBezTo>
                    <a:pt x="4255" y="9866"/>
                    <a:pt x="4320" y="9858"/>
                    <a:pt x="4382" y="9841"/>
                  </a:cubicBezTo>
                  <a:cubicBezTo>
                    <a:pt x="5368" y="9573"/>
                    <a:pt x="5616" y="7157"/>
                    <a:pt x="4936" y="4447"/>
                  </a:cubicBezTo>
                  <a:cubicBezTo>
                    <a:pt x="4297" y="1901"/>
                    <a:pt x="3067" y="0"/>
                    <a:pt x="21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2"/>
            <p:cNvSpPr/>
            <p:nvPr/>
          </p:nvSpPr>
          <p:spPr>
            <a:xfrm>
              <a:off x="2188200" y="3495450"/>
              <a:ext cx="140400" cy="246650"/>
            </a:xfrm>
            <a:custGeom>
              <a:avLst/>
              <a:gdLst/>
              <a:ahLst/>
              <a:cxnLst/>
              <a:rect l="l" t="t" r="r" b="b"/>
              <a:pathLst>
                <a:path w="5616" h="9866" extrusionOk="0">
                  <a:moveTo>
                    <a:pt x="2103" y="0"/>
                  </a:moveTo>
                  <a:cubicBezTo>
                    <a:pt x="2041" y="0"/>
                    <a:pt x="1980" y="8"/>
                    <a:pt x="1920" y="24"/>
                  </a:cubicBezTo>
                  <a:cubicBezTo>
                    <a:pt x="933" y="293"/>
                    <a:pt x="1" y="2769"/>
                    <a:pt x="681" y="5480"/>
                  </a:cubicBezTo>
                  <a:cubicBezTo>
                    <a:pt x="1318" y="8021"/>
                    <a:pt x="3146" y="9866"/>
                    <a:pt x="4185" y="9866"/>
                  </a:cubicBezTo>
                  <a:cubicBezTo>
                    <a:pt x="4255" y="9866"/>
                    <a:pt x="4320" y="9858"/>
                    <a:pt x="4382" y="9841"/>
                  </a:cubicBezTo>
                  <a:cubicBezTo>
                    <a:pt x="5368" y="9573"/>
                    <a:pt x="5616" y="7157"/>
                    <a:pt x="4936" y="4447"/>
                  </a:cubicBezTo>
                  <a:cubicBezTo>
                    <a:pt x="4297" y="1901"/>
                    <a:pt x="3067" y="0"/>
                    <a:pt x="2103" y="0"/>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2"/>
            <p:cNvSpPr/>
            <p:nvPr/>
          </p:nvSpPr>
          <p:spPr>
            <a:xfrm>
              <a:off x="2249400" y="3530625"/>
              <a:ext cx="72250" cy="161475"/>
            </a:xfrm>
            <a:custGeom>
              <a:avLst/>
              <a:gdLst/>
              <a:ahLst/>
              <a:cxnLst/>
              <a:rect l="l" t="t" r="r" b="b"/>
              <a:pathLst>
                <a:path w="2890" h="6459" extrusionOk="0">
                  <a:moveTo>
                    <a:pt x="1258" y="0"/>
                  </a:moveTo>
                  <a:cubicBezTo>
                    <a:pt x="1258" y="0"/>
                    <a:pt x="204" y="335"/>
                    <a:pt x="30" y="2058"/>
                  </a:cubicBezTo>
                  <a:cubicBezTo>
                    <a:pt x="1" y="2346"/>
                    <a:pt x="10" y="2631"/>
                    <a:pt x="50" y="2904"/>
                  </a:cubicBezTo>
                  <a:lnTo>
                    <a:pt x="48" y="2903"/>
                  </a:lnTo>
                  <a:lnTo>
                    <a:pt x="48" y="2903"/>
                  </a:lnTo>
                  <a:cubicBezTo>
                    <a:pt x="48" y="2903"/>
                    <a:pt x="154" y="3879"/>
                    <a:pt x="675" y="4795"/>
                  </a:cubicBezTo>
                  <a:lnTo>
                    <a:pt x="674" y="4795"/>
                  </a:lnTo>
                  <a:cubicBezTo>
                    <a:pt x="1379" y="6201"/>
                    <a:pt x="2157" y="6458"/>
                    <a:pt x="2631" y="6458"/>
                  </a:cubicBezTo>
                  <a:cubicBezTo>
                    <a:pt x="2715" y="6458"/>
                    <a:pt x="2790" y="6450"/>
                    <a:pt x="2853" y="6439"/>
                  </a:cubicBezTo>
                  <a:cubicBezTo>
                    <a:pt x="2889" y="5921"/>
                    <a:pt x="2870" y="5329"/>
                    <a:pt x="2794" y="4693"/>
                  </a:cubicBezTo>
                  <a:cubicBezTo>
                    <a:pt x="2754" y="4704"/>
                    <a:pt x="2711" y="4712"/>
                    <a:pt x="2666" y="4712"/>
                  </a:cubicBezTo>
                  <a:cubicBezTo>
                    <a:pt x="2664" y="4712"/>
                    <a:pt x="2663" y="4712"/>
                    <a:pt x="2662" y="4712"/>
                  </a:cubicBezTo>
                  <a:cubicBezTo>
                    <a:pt x="1983" y="4712"/>
                    <a:pt x="1423" y="2674"/>
                    <a:pt x="1423" y="2674"/>
                  </a:cubicBezTo>
                  <a:lnTo>
                    <a:pt x="2060" y="1656"/>
                  </a:lnTo>
                  <a:cubicBezTo>
                    <a:pt x="1827" y="1026"/>
                    <a:pt x="1559" y="464"/>
                    <a:pt x="1279" y="0"/>
                  </a:cubicBezTo>
                  <a:close/>
                </a:path>
              </a:pathLst>
            </a:custGeom>
            <a:solidFill>
              <a:srgbClr val="093F51">
                <a:alpha val="20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2"/>
            <p:cNvSpPr/>
            <p:nvPr/>
          </p:nvSpPr>
          <p:spPr>
            <a:xfrm>
              <a:off x="2284975" y="3572000"/>
              <a:ext cx="34300" cy="76425"/>
            </a:xfrm>
            <a:custGeom>
              <a:avLst/>
              <a:gdLst/>
              <a:ahLst/>
              <a:cxnLst/>
              <a:rect l="l" t="t" r="r" b="b"/>
              <a:pathLst>
                <a:path w="1372" h="3057" extrusionOk="0">
                  <a:moveTo>
                    <a:pt x="637" y="1"/>
                  </a:moveTo>
                  <a:lnTo>
                    <a:pt x="0" y="1019"/>
                  </a:lnTo>
                  <a:cubicBezTo>
                    <a:pt x="0" y="1019"/>
                    <a:pt x="562" y="3057"/>
                    <a:pt x="1239" y="3057"/>
                  </a:cubicBezTo>
                  <a:cubicBezTo>
                    <a:pt x="1240" y="3057"/>
                    <a:pt x="1241" y="3057"/>
                    <a:pt x="1243" y="3057"/>
                  </a:cubicBezTo>
                  <a:cubicBezTo>
                    <a:pt x="1288" y="3057"/>
                    <a:pt x="1331" y="3049"/>
                    <a:pt x="1371" y="3038"/>
                  </a:cubicBezTo>
                  <a:cubicBezTo>
                    <a:pt x="1309" y="2512"/>
                    <a:pt x="1207" y="1955"/>
                    <a:pt x="1065" y="1385"/>
                  </a:cubicBezTo>
                  <a:cubicBezTo>
                    <a:pt x="942" y="897"/>
                    <a:pt x="797" y="433"/>
                    <a:pt x="637" y="1"/>
                  </a:cubicBezTo>
                  <a:close/>
                </a:path>
              </a:pathLst>
            </a:custGeom>
            <a:solidFill>
              <a:srgbClr val="093F51">
                <a:alpha val="303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2"/>
            <p:cNvSpPr/>
            <p:nvPr/>
          </p:nvSpPr>
          <p:spPr>
            <a:xfrm>
              <a:off x="2652550" y="3448050"/>
              <a:ext cx="148175" cy="188900"/>
            </a:xfrm>
            <a:custGeom>
              <a:avLst/>
              <a:gdLst/>
              <a:ahLst/>
              <a:cxnLst/>
              <a:rect l="l" t="t" r="r" b="b"/>
              <a:pathLst>
                <a:path w="5927" h="7556" extrusionOk="0">
                  <a:moveTo>
                    <a:pt x="1674" y="1"/>
                  </a:moveTo>
                  <a:cubicBezTo>
                    <a:pt x="779" y="1"/>
                    <a:pt x="1" y="387"/>
                    <a:pt x="1" y="387"/>
                  </a:cubicBezTo>
                  <a:cubicBezTo>
                    <a:pt x="1" y="387"/>
                    <a:pt x="3738" y="2805"/>
                    <a:pt x="2050" y="7546"/>
                  </a:cubicBezTo>
                  <a:cubicBezTo>
                    <a:pt x="2118" y="7552"/>
                    <a:pt x="2187" y="7555"/>
                    <a:pt x="2256" y="7555"/>
                  </a:cubicBezTo>
                  <a:cubicBezTo>
                    <a:pt x="3248" y="7555"/>
                    <a:pt x="4238" y="6970"/>
                    <a:pt x="4238" y="6970"/>
                  </a:cubicBezTo>
                  <a:cubicBezTo>
                    <a:pt x="5926" y="2230"/>
                    <a:pt x="2113" y="34"/>
                    <a:pt x="2113" y="34"/>
                  </a:cubicBezTo>
                  <a:cubicBezTo>
                    <a:pt x="1966" y="11"/>
                    <a:pt x="1818" y="1"/>
                    <a:pt x="16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55071" y="248435"/>
            <a:ext cx="8906267" cy="739754"/>
          </a:xfrm>
          <a:prstGeom prst="rect">
            <a:avLst/>
          </a:prstGeom>
          <a:noFill/>
        </p:spPr>
        <p:txBody>
          <a:bodyPr wrap="square" rtlCol="0">
            <a:spAutoFit/>
          </a:bodyPr>
          <a:lstStyle/>
          <a:p>
            <a:pPr algn="ctr">
              <a:lnSpc>
                <a:spcPct val="150000"/>
              </a:lnSpc>
            </a:pPr>
            <a:r>
              <a:rPr lang="vi-VN" sz="3200" b="1" smtClean="0">
                <a:solidFill>
                  <a:srgbClr val="C00000"/>
                </a:solidFill>
              </a:rPr>
              <a:t>LUYỆN TẬP</a:t>
            </a:r>
            <a:endParaRPr lang="en-US" sz="3200" b="1" dirty="0">
              <a:solidFill>
                <a:srgbClr val="C00000"/>
              </a:solidFill>
            </a:endParaRPr>
          </a:p>
        </p:txBody>
      </p:sp>
      <p:grpSp>
        <p:nvGrpSpPr>
          <p:cNvPr id="6" name="Group 5"/>
          <p:cNvGrpSpPr/>
          <p:nvPr/>
        </p:nvGrpSpPr>
        <p:grpSpPr>
          <a:xfrm>
            <a:off x="457847" y="1269263"/>
            <a:ext cx="5924562" cy="2031813"/>
            <a:chOff x="714052" y="1448085"/>
            <a:chExt cx="5924562" cy="1854156"/>
          </a:xfrm>
        </p:grpSpPr>
        <p:grpSp>
          <p:nvGrpSpPr>
            <p:cNvPr id="52" name="Group 11"/>
            <p:cNvGrpSpPr/>
            <p:nvPr/>
          </p:nvGrpSpPr>
          <p:grpSpPr>
            <a:xfrm>
              <a:off x="714052" y="1448085"/>
              <a:ext cx="5924562" cy="1854156"/>
              <a:chOff x="-187969" y="-170340"/>
              <a:chExt cx="8372981" cy="2112010"/>
            </a:xfrm>
            <a:solidFill>
              <a:schemeClr val="accent1">
                <a:lumMod val="40000"/>
                <a:lumOff val="60000"/>
              </a:schemeClr>
            </a:solidFill>
          </p:grpSpPr>
          <p:sp>
            <p:nvSpPr>
              <p:cNvPr id="53" name="Freeform 12"/>
              <p:cNvSpPr/>
              <p:nvPr/>
            </p:nvSpPr>
            <p:spPr>
              <a:xfrm>
                <a:off x="-187969" y="-170340"/>
                <a:ext cx="8372981" cy="2112010"/>
              </a:xfrm>
              <a:custGeom>
                <a:avLst/>
                <a:gdLst/>
                <a:ahLst/>
                <a:cxnLst/>
                <a:rect l="l" t="t" r="r" b="b"/>
                <a:pathLst>
                  <a:path w="6238240" h="2112010">
                    <a:moveTo>
                      <a:pt x="5615940" y="1541780"/>
                    </a:moveTo>
                    <a:cubicBezTo>
                      <a:pt x="5615940" y="1535430"/>
                      <a:pt x="5617210" y="1530350"/>
                      <a:pt x="5617210" y="1522730"/>
                    </a:cubicBezTo>
                    <a:lnTo>
                      <a:pt x="5617210" y="490220"/>
                    </a:lnTo>
                    <a:cubicBezTo>
                      <a:pt x="5617210" y="220980"/>
                      <a:pt x="5407660" y="0"/>
                      <a:pt x="5151120" y="0"/>
                    </a:cubicBezTo>
                    <a:lnTo>
                      <a:pt x="467360" y="0"/>
                    </a:lnTo>
                    <a:cubicBezTo>
                      <a:pt x="210820" y="0"/>
                      <a:pt x="0" y="220980"/>
                      <a:pt x="0" y="490220"/>
                    </a:cubicBezTo>
                    <a:lnTo>
                      <a:pt x="0" y="1522730"/>
                    </a:lnTo>
                    <a:cubicBezTo>
                      <a:pt x="0" y="1791970"/>
                      <a:pt x="209550" y="2012950"/>
                      <a:pt x="466090" y="2012950"/>
                    </a:cubicBezTo>
                    <a:lnTo>
                      <a:pt x="5149850" y="2012950"/>
                    </a:lnTo>
                    <a:cubicBezTo>
                      <a:pt x="5262880" y="2012950"/>
                      <a:pt x="5367020" y="1969770"/>
                      <a:pt x="5447030" y="1899920"/>
                    </a:cubicBezTo>
                    <a:cubicBezTo>
                      <a:pt x="5577840" y="1971040"/>
                      <a:pt x="5890260" y="2112010"/>
                      <a:pt x="6236970" y="1905000"/>
                    </a:cubicBezTo>
                    <a:cubicBezTo>
                      <a:pt x="6238240" y="1905000"/>
                      <a:pt x="5925820" y="1906270"/>
                      <a:pt x="5615940" y="1541780"/>
                    </a:cubicBezTo>
                    <a:lnTo>
                      <a:pt x="5615940" y="1541780"/>
                    </a:lnTo>
                    <a:close/>
                  </a:path>
                </a:pathLst>
              </a:custGeom>
              <a:grpFill/>
            </p:spPr>
          </p:sp>
        </p:grpSp>
        <p:sp>
          <p:nvSpPr>
            <p:cNvPr id="3" name="Rectangle 2"/>
            <p:cNvSpPr/>
            <p:nvPr/>
          </p:nvSpPr>
          <p:spPr>
            <a:xfrm>
              <a:off x="812061" y="1506560"/>
              <a:ext cx="4953716" cy="1685846"/>
            </a:xfrm>
            <a:prstGeom prst="rect">
              <a:avLst/>
            </a:prstGeom>
          </p:spPr>
          <p:txBody>
            <a:bodyPr wrap="square">
              <a:spAutoFit/>
            </a:bodyPr>
            <a:lstStyle/>
            <a:p>
              <a:pPr algn="ctr">
                <a:lnSpc>
                  <a:spcPct val="150000"/>
                </a:lnSpc>
              </a:pPr>
              <a:r>
                <a:rPr lang="en-US" sz="2400"/>
                <a:t>L</a:t>
              </a:r>
              <a:r>
                <a:rPr lang="vi-VN" sz="2400" smtClean="0"/>
                <a:t>ớp</a:t>
              </a:r>
              <a:r>
                <a:rPr lang="en-US" sz="2400" smtClean="0"/>
                <a:t> chia</a:t>
              </a:r>
              <a:r>
                <a:rPr lang="vi-VN" sz="2400" smtClean="0"/>
                <a:t> </a:t>
              </a:r>
              <a:r>
                <a:rPr lang="vi-VN" sz="2400"/>
                <a:t>thành 4 nhóm, hai nhóm thực hiện Dự án 1, hai </a:t>
              </a:r>
              <a:r>
                <a:rPr lang="vi-VN" sz="2400" smtClean="0"/>
                <a:t>nhóm</a:t>
              </a:r>
              <a:endParaRPr lang="en-US" sz="2400" smtClean="0"/>
            </a:p>
            <a:p>
              <a:pPr algn="ctr">
                <a:lnSpc>
                  <a:spcPct val="150000"/>
                </a:lnSpc>
              </a:pPr>
              <a:r>
                <a:rPr lang="vi-VN" sz="2400" smtClean="0"/>
                <a:t> </a:t>
              </a:r>
              <a:r>
                <a:rPr lang="vi-VN" sz="2400"/>
                <a:t>thực hiện Dự án 2.</a:t>
              </a:r>
              <a:endParaRPr lang="en-US" sz="2400"/>
            </a:p>
          </p:txBody>
        </p:sp>
      </p:grpSp>
      <p:pic>
        <p:nvPicPr>
          <p:cNvPr id="35" name="Picture 34"/>
          <p:cNvPicPr>
            <a:picLocks noChangeAspect="1"/>
          </p:cNvPicPr>
          <p:nvPr/>
        </p:nvPicPr>
        <p:blipFill>
          <a:blip r:embed="rId3"/>
          <a:stretch>
            <a:fillRect/>
          </a:stretch>
        </p:blipFill>
        <p:spPr>
          <a:xfrm>
            <a:off x="4508205" y="2807147"/>
            <a:ext cx="4330168" cy="2289759"/>
          </a:xfrm>
          <a:prstGeom prst="rect">
            <a:avLst/>
          </a:prstGeom>
        </p:spPr>
      </p:pic>
    </p:spTree>
    <p:extLst>
      <p:ext uri="{BB962C8B-B14F-4D97-AF65-F5344CB8AC3E}">
        <p14:creationId xmlns:p14="http://schemas.microsoft.com/office/powerpoint/2010/main" val="391320030"/>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anim calcmode="lin" valueType="num">
                                      <p:cBhvr>
                                        <p:cTn id="18" dur="500" fill="hold"/>
                                        <p:tgtEl>
                                          <p:spTgt spid="35"/>
                                        </p:tgtEl>
                                        <p:attrNameLst>
                                          <p:attrName>ppt_x</p:attrName>
                                        </p:attrNameLst>
                                      </p:cBhvr>
                                      <p:tavLst>
                                        <p:tav tm="0">
                                          <p:val>
                                            <p:strVal val="#ppt_x"/>
                                          </p:val>
                                        </p:tav>
                                        <p:tav tm="100000">
                                          <p:val>
                                            <p:strVal val="#ppt_x"/>
                                          </p:val>
                                        </p:tav>
                                      </p:tavLst>
                                    </p:anim>
                                    <p:anim calcmode="lin" valueType="num">
                                      <p:cBhvr>
                                        <p:cTn id="19"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grpSp>
        <p:nvGrpSpPr>
          <p:cNvPr id="12" name="Group 11"/>
          <p:cNvGrpSpPr/>
          <p:nvPr/>
        </p:nvGrpSpPr>
        <p:grpSpPr>
          <a:xfrm>
            <a:off x="3219925" y="135904"/>
            <a:ext cx="2607296" cy="691116"/>
            <a:chOff x="2860159" y="127591"/>
            <a:chExt cx="4242390" cy="691116"/>
          </a:xfrm>
        </p:grpSpPr>
        <p:sp>
          <p:nvSpPr>
            <p:cNvPr id="13" name="Round Same Side Corner Rectangle 12"/>
            <p:cNvSpPr/>
            <p:nvPr/>
          </p:nvSpPr>
          <p:spPr>
            <a:xfrm flipV="1">
              <a:off x="2860159" y="127591"/>
              <a:ext cx="4242390" cy="691116"/>
            </a:xfrm>
            <a:prstGeom prst="round2SameRect">
              <a:avLst>
                <a:gd name="adj1" fmla="val 36667"/>
                <a:gd name="adj2" fmla="val 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929270" y="242316"/>
              <a:ext cx="4104168" cy="461665"/>
            </a:xfrm>
            <a:prstGeom prst="rect">
              <a:avLst/>
            </a:prstGeom>
            <a:noFill/>
          </p:spPr>
          <p:txBody>
            <a:bodyPr wrap="square" rtlCol="0">
              <a:spAutoFit/>
            </a:bodyPr>
            <a:lstStyle/>
            <a:p>
              <a:pPr algn="ctr"/>
              <a:r>
                <a:rPr lang="en-US" sz="2400" b="1" smtClean="0">
                  <a:solidFill>
                    <a:srgbClr val="C00000"/>
                  </a:solidFill>
                </a:rPr>
                <a:t>DỰ ÁN 1</a:t>
              </a:r>
              <a:endParaRPr lang="en-US" sz="2400" b="1" dirty="0">
                <a:solidFill>
                  <a:srgbClr val="C00000"/>
                </a:solidFill>
              </a:endParaRPr>
            </a:p>
          </p:txBody>
        </p:sp>
      </p:gr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7261" t="22325" r="28088" b="23515"/>
          <a:stretch/>
        </p:blipFill>
        <p:spPr>
          <a:xfrm>
            <a:off x="8149750" y="481461"/>
            <a:ext cx="598726" cy="726232"/>
          </a:xfrm>
          <a:prstGeom prst="rect">
            <a:avLst/>
          </a:prstGeom>
        </p:spPr>
      </p:pic>
      <p:sp>
        <p:nvSpPr>
          <p:cNvPr id="4" name="Rectangle 3"/>
          <p:cNvSpPr/>
          <p:nvPr/>
        </p:nvSpPr>
        <p:spPr>
          <a:xfrm>
            <a:off x="404616" y="1122121"/>
            <a:ext cx="8237912" cy="2400657"/>
          </a:xfrm>
          <a:prstGeom prst="rect">
            <a:avLst/>
          </a:prstGeom>
        </p:spPr>
        <p:txBody>
          <a:bodyPr wrap="square">
            <a:spAutoFit/>
          </a:bodyPr>
          <a:lstStyle/>
          <a:p>
            <a:pPr algn="just">
              <a:lnSpc>
                <a:spcPct val="150000"/>
              </a:lnSpc>
            </a:pPr>
            <a:r>
              <a:rPr lang="vi-VN" sz="2000">
                <a:latin typeface="+mn-lt"/>
              </a:rPr>
              <a:t>Bác Hưng muốn gửi tiết kiệm 300 triệu đồng kì hạn 12 tháng. Dựa vào bảng lãi suất mà các ngân hàng công bố tại thời điểm hiện tại, hãy tính số tiền lãi mà bác Hưng nhận được khi gửi cho mỗi ngân hàng. Từ đó tư vấn ngân hàng gửi tiết kiệm cho bác Hưng (giả sử uy tín và chất lượng dịch vụ của các ngân hàng là như nhau).</a:t>
            </a:r>
            <a:endParaRPr lang="en-US" sz="2000">
              <a:latin typeface="+mn-lt"/>
            </a:endParaRPr>
          </a:p>
        </p:txBody>
      </p:sp>
      <p:pic>
        <p:nvPicPr>
          <p:cNvPr id="5" name="Picture 4"/>
          <p:cNvPicPr>
            <a:picLocks noChangeAspect="1"/>
          </p:cNvPicPr>
          <p:nvPr/>
        </p:nvPicPr>
        <p:blipFill>
          <a:blip r:embed="rId4"/>
          <a:stretch>
            <a:fillRect/>
          </a:stretch>
        </p:blipFill>
        <p:spPr>
          <a:xfrm>
            <a:off x="6824749" y="3603524"/>
            <a:ext cx="1817779" cy="13454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par>
                                <p:cTn id="13" presetID="18" presetClass="entr" presetSubtype="1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par>
                                <p:cTn id="16" presetID="18" presetClass="entr" presetSubtype="12"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trips(downLeft)">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Student's Day in Brazil by Slidesgo">
  <a:themeElements>
    <a:clrScheme name="Simple Light">
      <a:dk1>
        <a:srgbClr val="093F51"/>
      </a:dk1>
      <a:lt1>
        <a:srgbClr val="F9EBCD"/>
      </a:lt1>
      <a:dk2>
        <a:srgbClr val="4D8445"/>
      </a:dk2>
      <a:lt2>
        <a:srgbClr val="76AF6D"/>
      </a:lt2>
      <a:accent1>
        <a:srgbClr val="2A597A"/>
      </a:accent1>
      <a:accent2>
        <a:srgbClr val="4184B5"/>
      </a:accent2>
      <a:accent3>
        <a:srgbClr val="E09515"/>
      </a:accent3>
      <a:accent4>
        <a:srgbClr val="EDAE3E"/>
      </a:accent4>
      <a:accent5>
        <a:srgbClr val="F2D491"/>
      </a:accent5>
      <a:accent6>
        <a:srgbClr val="FFFFFF"/>
      </a:accent6>
      <a:hlink>
        <a:srgbClr val="093F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TotalTime>
  <Words>1504</Words>
  <Application>Microsoft Office PowerPoint</Application>
  <PresentationFormat>On-screen Show (16:9)</PresentationFormat>
  <Paragraphs>120</Paragraphs>
  <Slides>19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Crete Round</vt:lpstr>
      <vt:lpstr>Cambria Math</vt:lpstr>
      <vt:lpstr>Times New Roman</vt:lpstr>
      <vt:lpstr>Montserrat Medium</vt:lpstr>
      <vt:lpstr>Calibri</vt:lpstr>
      <vt:lpstr>Dotum</vt:lpstr>
      <vt:lpstr>Student's Day in Brazil by Slidesgo</vt:lpstr>
      <vt:lpstr>CHÀO MỪNG CẢ LỚP  ĐẾN VỚI BÀI HỌC MÔN TOÁN!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THAM GIA TIẾT THỰC HÀNH!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CẢ LỚP  ĐẾN VỚI BÀI HỌC MỚI!</dc:title>
  <dc:creator>Xinh Đẹp Dịu Hiền Huế Thị</dc:creator>
  <cp:lastModifiedBy>Admin</cp:lastModifiedBy>
  <cp:revision>42</cp:revision>
  <dcterms:modified xsi:type="dcterms:W3CDTF">2023-09-08T03:16:39Z</dcterms:modified>
</cp:coreProperties>
</file>