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  <p:sldMasterId id="2147483670" r:id="rId2"/>
    <p:sldMasterId id="2147483682" r:id="rId3"/>
    <p:sldMasterId id="2147483694" r:id="rId4"/>
  </p:sldMasterIdLst>
  <p:notesMasterIdLst>
    <p:notesMasterId r:id="rId35"/>
  </p:notesMasterIdLst>
  <p:sldIdLst>
    <p:sldId id="309" r:id="rId5"/>
    <p:sldId id="308" r:id="rId6"/>
    <p:sldId id="329" r:id="rId7"/>
    <p:sldId id="256" r:id="rId8"/>
    <p:sldId id="257" r:id="rId9"/>
    <p:sldId id="259" r:id="rId10"/>
    <p:sldId id="260" r:id="rId11"/>
    <p:sldId id="310" r:id="rId12"/>
    <p:sldId id="311" r:id="rId13"/>
    <p:sldId id="332" r:id="rId14"/>
    <p:sldId id="262" r:id="rId15"/>
    <p:sldId id="312" r:id="rId16"/>
    <p:sldId id="313" r:id="rId17"/>
    <p:sldId id="314" r:id="rId18"/>
    <p:sldId id="316" r:id="rId19"/>
    <p:sldId id="317" r:id="rId20"/>
    <p:sldId id="333" r:id="rId21"/>
    <p:sldId id="267" r:id="rId22"/>
    <p:sldId id="318" r:id="rId23"/>
    <p:sldId id="319" r:id="rId24"/>
    <p:sldId id="272" r:id="rId25"/>
    <p:sldId id="320" r:id="rId26"/>
    <p:sldId id="334" r:id="rId27"/>
    <p:sldId id="336" r:id="rId28"/>
    <p:sldId id="337" r:id="rId29"/>
    <p:sldId id="277" r:id="rId30"/>
    <p:sldId id="321" r:id="rId31"/>
    <p:sldId id="322" r:id="rId32"/>
    <p:sldId id="326" r:id="rId33"/>
    <p:sldId id="327" r:id="rId34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36"/>
    </p:embeddedFont>
    <p:embeddedFont>
      <p:font typeface="Jua"/>
      <p:regular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Quicksand Light" panose="020B0604020202020204" charset="0"/>
      <p:regular r:id="rId44"/>
      <p:bold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A68A"/>
    <a:srgbClr val="FFFFCC"/>
    <a:srgbClr val="F8B6BB"/>
    <a:srgbClr val="F3BBDB"/>
    <a:srgbClr val="D1B2E8"/>
    <a:srgbClr val="2C7C78"/>
    <a:srgbClr val="E6BC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931F871-0FE4-4762-986F-76D384B82B2B}">
  <a:tblStyle styleId="{A931F871-0FE4-4762-986F-76D384B82B2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83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" y="1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898feb88a6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898feb88a6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898feb88a6_0_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3" name="Google Shape;1763;g898feb88a6_0_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af72e47015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af72e47015_0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7" name="Google Shape;2327;gb0ac4e247a_6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8" name="Google Shape;2328;gb0ac4e247a_6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1" name="Google Shape;3161;gb0ac4e247a_6_1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2" name="Google Shape;3162;gb0ac4e247a_6_1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7B092F-050E-4A02-83D4-DB79FA870C0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4193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6" name="Google Shape;3756;gb0ac4e247a_6_24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7" name="Google Shape;3757;gb0ac4e247a_6_24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9" name="Google Shape;4209;gb0babbdd12_1_14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0" name="Google Shape;4210;gb0babbdd12_1_14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661185" y="219519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12" name="Google Shape;12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4;p2"/>
          <p:cNvGrpSpPr/>
          <p:nvPr/>
        </p:nvGrpSpPr>
        <p:grpSpPr>
          <a:xfrm>
            <a:off x="8341543" y="1721094"/>
            <a:ext cx="569676" cy="380612"/>
            <a:chOff x="8341543" y="1721094"/>
            <a:chExt cx="569676" cy="380612"/>
          </a:xfrm>
        </p:grpSpPr>
        <p:sp>
          <p:nvSpPr>
            <p:cNvPr id="15" name="Google Shape;15;p2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18" name="Google Shape;18;p2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21" name="Google Shape;21;p2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24" name="Google Shape;24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27" name="Google Shape;27;p2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29;p2"/>
          <p:cNvSpPr/>
          <p:nvPr/>
        </p:nvSpPr>
        <p:spPr>
          <a:xfrm>
            <a:off x="8341543" y="4447718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8341543" y="4367943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395894" y="219519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>
            <a:off x="967700" y="1345750"/>
            <a:ext cx="7208700" cy="191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400"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Font typeface="Jua"/>
              <a:buNone/>
              <a:defRPr sz="7200"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subTitle" idx="1"/>
          </p:nvPr>
        </p:nvSpPr>
        <p:spPr>
          <a:xfrm>
            <a:off x="1138725" y="3114175"/>
            <a:ext cx="6866700" cy="5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Quicksand Light"/>
              <a:buNone/>
              <a:defRPr sz="24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  <p:grpSp>
        <p:nvGrpSpPr>
          <p:cNvPr id="85" name="Google Shape;85;p2"/>
          <p:cNvGrpSpPr/>
          <p:nvPr/>
        </p:nvGrpSpPr>
        <p:grpSpPr>
          <a:xfrm>
            <a:off x="7480525" y="1448400"/>
            <a:ext cx="444275" cy="398525"/>
            <a:chOff x="2495125" y="2142250"/>
            <a:chExt cx="444275" cy="398525"/>
          </a:xfrm>
        </p:grpSpPr>
        <p:sp>
          <p:nvSpPr>
            <p:cNvPr id="86" name="Google Shape;86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1018050" y="1506975"/>
            <a:ext cx="291375" cy="281375"/>
            <a:chOff x="3243875" y="2372825"/>
            <a:chExt cx="291375" cy="281375"/>
          </a:xfrm>
        </p:grpSpPr>
        <p:sp>
          <p:nvSpPr>
            <p:cNvPr id="89" name="Google Shape;8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" name="Google Shape;99;p2"/>
          <p:cNvGrpSpPr/>
          <p:nvPr/>
        </p:nvGrpSpPr>
        <p:grpSpPr>
          <a:xfrm>
            <a:off x="2071475" y="615963"/>
            <a:ext cx="166675" cy="168575"/>
            <a:chOff x="4954425" y="2036375"/>
            <a:chExt cx="166675" cy="168575"/>
          </a:xfrm>
        </p:grpSpPr>
        <p:sp>
          <p:nvSpPr>
            <p:cNvPr id="100" name="Google Shape;100;p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" name="Google Shape;102;p2"/>
          <p:cNvSpPr/>
          <p:nvPr/>
        </p:nvSpPr>
        <p:spPr>
          <a:xfrm>
            <a:off x="7571875" y="991013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1821125" y="128462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1018050" y="1000650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 rot="9553842">
            <a:off x="2124651" y="4191357"/>
            <a:ext cx="60324" cy="43049"/>
          </a:xfrm>
          <a:custGeom>
            <a:avLst/>
            <a:gdLst/>
            <a:ahLst/>
            <a:cxnLst/>
            <a:rect l="l" t="t" r="r" b="b"/>
            <a:pathLst>
              <a:path w="2413" h="1722" extrusionOk="0">
                <a:moveTo>
                  <a:pt x="1429" y="1"/>
                </a:moveTo>
                <a:cubicBezTo>
                  <a:pt x="1351" y="1"/>
                  <a:pt x="1268" y="12"/>
                  <a:pt x="1179" y="34"/>
                </a:cubicBezTo>
                <a:cubicBezTo>
                  <a:pt x="1156" y="33"/>
                  <a:pt x="1133" y="32"/>
                  <a:pt x="1110" y="32"/>
                </a:cubicBezTo>
                <a:cubicBezTo>
                  <a:pt x="20" y="32"/>
                  <a:pt x="1" y="1722"/>
                  <a:pt x="1114" y="1722"/>
                </a:cubicBezTo>
                <a:cubicBezTo>
                  <a:pt x="1159" y="1722"/>
                  <a:pt x="1206" y="1719"/>
                  <a:pt x="1254" y="1714"/>
                </a:cubicBezTo>
                <a:cubicBezTo>
                  <a:pt x="2412" y="1575"/>
                  <a:pt x="2372" y="1"/>
                  <a:pt x="142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527700" y="4181913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"/>
          <p:cNvSpPr/>
          <p:nvPr/>
        </p:nvSpPr>
        <p:spPr>
          <a:xfrm>
            <a:off x="1104175" y="3709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" name="Google Shape;108;p2"/>
          <p:cNvGrpSpPr/>
          <p:nvPr/>
        </p:nvGrpSpPr>
        <p:grpSpPr>
          <a:xfrm>
            <a:off x="6355050" y="709650"/>
            <a:ext cx="291375" cy="281375"/>
            <a:chOff x="3243875" y="2372825"/>
            <a:chExt cx="291375" cy="281375"/>
          </a:xfrm>
        </p:grpSpPr>
        <p:sp>
          <p:nvSpPr>
            <p:cNvPr id="109" name="Google Shape;109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1105050" y="4149150"/>
            <a:ext cx="444275" cy="398525"/>
            <a:chOff x="2495125" y="2142250"/>
            <a:chExt cx="444275" cy="398525"/>
          </a:xfrm>
        </p:grpSpPr>
        <p:sp>
          <p:nvSpPr>
            <p:cNvPr id="120" name="Google Shape;120;p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6975800" y="4368950"/>
            <a:ext cx="291375" cy="281375"/>
            <a:chOff x="3243875" y="2372825"/>
            <a:chExt cx="291375" cy="281375"/>
          </a:xfrm>
        </p:grpSpPr>
        <p:sp>
          <p:nvSpPr>
            <p:cNvPr id="123" name="Google Shape;123;p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802;p11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803" name="Google Shape;803;p1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4" name="Google Shape;804;p1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805" name="Google Shape;805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07" name="Google Shape;807;p1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08" name="Google Shape;808;p1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809" name="Google Shape;809;p1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1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1" name="Google Shape;811;p1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812" name="Google Shape;812;p1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1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4" name="Google Shape;814;p1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815" name="Google Shape;815;p1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1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7" name="Google Shape;817;p1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818" name="Google Shape;818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0" name="Google Shape;820;p1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821" name="Google Shape;821;p1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1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3" name="Google Shape;823;p1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5" name="Google Shape;825;p11"/>
          <p:cNvSpPr txBox="1">
            <a:spLocks noGrp="1"/>
          </p:cNvSpPr>
          <p:nvPr>
            <p:ph type="title" hasCustomPrompt="1"/>
          </p:nvPr>
        </p:nvSpPr>
        <p:spPr>
          <a:xfrm>
            <a:off x="1816863" y="1707588"/>
            <a:ext cx="5511600" cy="140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9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26" name="Google Shape;826;p11"/>
          <p:cNvSpPr txBox="1">
            <a:spLocks noGrp="1"/>
          </p:cNvSpPr>
          <p:nvPr>
            <p:ph type="subTitle" idx="1"/>
          </p:nvPr>
        </p:nvSpPr>
        <p:spPr>
          <a:xfrm>
            <a:off x="1815538" y="2971813"/>
            <a:ext cx="5511600" cy="46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1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11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11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11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11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11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11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11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11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11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11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11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11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11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11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11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11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11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11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11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11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11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11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11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11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11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11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11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11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11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11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11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11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11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11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11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11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11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11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11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11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11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11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11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11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11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11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11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11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11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_1_1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16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1187" name="Google Shape;1187;p1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88" name="Google Shape;1188;p1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189" name="Google Shape;1189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91" name="Google Shape;1191;p1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92" name="Google Shape;1192;p1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193" name="Google Shape;1193;p1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1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5" name="Google Shape;1195;p1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196" name="Google Shape;1196;p1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1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8" name="Google Shape;1198;p1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199" name="Google Shape;1199;p1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1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1" name="Google Shape;1201;p1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02" name="Google Shape;1202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4" name="Google Shape;1204;p1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05" name="Google Shape;1205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07" name="Google Shape;1207;p1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1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9" name="Google Shape;1209;p16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16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16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2" name="Google Shape;1212;p16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16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16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16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6" name="Google Shape;1216;p16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16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16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16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16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16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16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" name="Google Shape;1223;p16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4" name="Google Shape;1224;p16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5" name="Google Shape;1225;p16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" name="Google Shape;1226;p16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16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16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16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16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16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16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16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16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16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16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16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16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16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16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16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16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16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p16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16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16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16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16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16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16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16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16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3" name="Google Shape;1253;p16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16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16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16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16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16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9" name="Google Shape;1259;p16"/>
          <p:cNvGrpSpPr/>
          <p:nvPr/>
        </p:nvGrpSpPr>
        <p:grpSpPr>
          <a:xfrm>
            <a:off x="726213" y="4500425"/>
            <a:ext cx="291375" cy="281375"/>
            <a:chOff x="3243875" y="2372825"/>
            <a:chExt cx="291375" cy="281375"/>
          </a:xfrm>
        </p:grpSpPr>
        <p:sp>
          <p:nvSpPr>
            <p:cNvPr id="1260" name="Google Shape;1260;p1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1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1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1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1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1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1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1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1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0" name="Google Shape;1270;p16"/>
          <p:cNvSpPr/>
          <p:nvPr/>
        </p:nvSpPr>
        <p:spPr>
          <a:xfrm>
            <a:off x="7335600" y="508075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1" name="Google Shape;1271;p16"/>
          <p:cNvGrpSpPr/>
          <p:nvPr/>
        </p:nvGrpSpPr>
        <p:grpSpPr>
          <a:xfrm>
            <a:off x="1514950" y="454750"/>
            <a:ext cx="166675" cy="168575"/>
            <a:chOff x="4954425" y="2036375"/>
            <a:chExt cx="166675" cy="168575"/>
          </a:xfrm>
        </p:grpSpPr>
        <p:sp>
          <p:nvSpPr>
            <p:cNvPr id="1272" name="Google Shape;1272;p1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1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4" name="Google Shape;1274;p16"/>
          <p:cNvSpPr/>
          <p:nvPr/>
        </p:nvSpPr>
        <p:spPr>
          <a:xfrm>
            <a:off x="1427950" y="478178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0_1_1_1_1"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6" name="Google Shape;1276;p17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1277" name="Google Shape;1277;p1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78" name="Google Shape;1278;p1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279" name="Google Shape;1279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81" name="Google Shape;1281;p1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82" name="Google Shape;1282;p1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283" name="Google Shape;1283;p1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1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85" name="Google Shape;1285;p1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286" name="Google Shape;1286;p1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1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88" name="Google Shape;1288;p1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289" name="Google Shape;1289;p1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1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1" name="Google Shape;1291;p1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92" name="Google Shape;1292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4" name="Google Shape;1294;p1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95" name="Google Shape;1295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97" name="Google Shape;1297;p1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9" name="Google Shape;1299;p17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17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17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17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17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17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17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17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17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17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17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17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17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17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17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17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5" name="Google Shape;1315;p17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6" name="Google Shape;1316;p17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7" name="Google Shape;1317;p17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8" name="Google Shape;1318;p17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9" name="Google Shape;1319;p17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0" name="Google Shape;1320;p17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1" name="Google Shape;1321;p17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2" name="Google Shape;1322;p17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3" name="Google Shape;1323;p17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4" name="Google Shape;1324;p17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5" name="Google Shape;1325;p17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6" name="Google Shape;1326;p17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7" name="Google Shape;1327;p17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8" name="Google Shape;1328;p17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17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17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17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2" name="Google Shape;1332;p17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17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4" name="Google Shape;1334;p17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5" name="Google Shape;1335;p17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6" name="Google Shape;1336;p17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7" name="Google Shape;1337;p17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8" name="Google Shape;1338;p17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9" name="Google Shape;1339;p17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0" name="Google Shape;1340;p17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17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17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3" name="Google Shape;1343;p17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4" name="Google Shape;1344;p17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5" name="Google Shape;1345;p17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6" name="Google Shape;1346;p17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7" name="Google Shape;1347;p17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8" name="Google Shape;1348;p17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9" name="Google Shape;1349;p17"/>
          <p:cNvGrpSpPr/>
          <p:nvPr/>
        </p:nvGrpSpPr>
        <p:grpSpPr>
          <a:xfrm>
            <a:off x="504088" y="319075"/>
            <a:ext cx="444275" cy="398525"/>
            <a:chOff x="2495125" y="2142250"/>
            <a:chExt cx="444275" cy="398525"/>
          </a:xfrm>
        </p:grpSpPr>
        <p:sp>
          <p:nvSpPr>
            <p:cNvPr id="1350" name="Google Shape;1350;p17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17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2" name="Google Shape;1352;p17"/>
          <p:cNvGrpSpPr/>
          <p:nvPr/>
        </p:nvGrpSpPr>
        <p:grpSpPr>
          <a:xfrm>
            <a:off x="7942288" y="4463763"/>
            <a:ext cx="291375" cy="281375"/>
            <a:chOff x="3243875" y="2372825"/>
            <a:chExt cx="291375" cy="281375"/>
          </a:xfrm>
        </p:grpSpPr>
        <p:sp>
          <p:nvSpPr>
            <p:cNvPr id="1353" name="Google Shape;1353;p17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17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17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7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17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17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7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17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17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17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3" name="Google Shape;1363;p17"/>
          <p:cNvGrpSpPr/>
          <p:nvPr/>
        </p:nvGrpSpPr>
        <p:grpSpPr>
          <a:xfrm>
            <a:off x="1236250" y="319063"/>
            <a:ext cx="166675" cy="168575"/>
            <a:chOff x="4954425" y="2036375"/>
            <a:chExt cx="166675" cy="168575"/>
          </a:xfrm>
        </p:grpSpPr>
        <p:sp>
          <p:nvSpPr>
            <p:cNvPr id="1364" name="Google Shape;1364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66" name="Google Shape;1366;p17"/>
          <p:cNvSpPr/>
          <p:nvPr/>
        </p:nvSpPr>
        <p:spPr>
          <a:xfrm>
            <a:off x="8028425" y="362763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7" name="Google Shape;1367;p17"/>
          <p:cNvSpPr/>
          <p:nvPr/>
        </p:nvSpPr>
        <p:spPr>
          <a:xfrm>
            <a:off x="8149363" y="4193975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8" name="Google Shape;1368;p17"/>
          <p:cNvGrpSpPr/>
          <p:nvPr/>
        </p:nvGrpSpPr>
        <p:grpSpPr>
          <a:xfrm>
            <a:off x="7442275" y="4651625"/>
            <a:ext cx="166675" cy="168575"/>
            <a:chOff x="4954425" y="2036375"/>
            <a:chExt cx="166675" cy="168575"/>
          </a:xfrm>
        </p:grpSpPr>
        <p:sp>
          <p:nvSpPr>
            <p:cNvPr id="1369" name="Google Shape;1369;p17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0_1_1_1_1_1"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2" name="Google Shape;1372;p18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1373" name="Google Shape;1373;p1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74" name="Google Shape;1374;p1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75" name="Google Shape;1375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77" name="Google Shape;1377;p1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78" name="Google Shape;1378;p1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79" name="Google Shape;1379;p1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1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1" name="Google Shape;1381;p1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82" name="Google Shape;1382;p1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1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4" name="Google Shape;1384;p1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85" name="Google Shape;1385;p1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1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7" name="Google Shape;1387;p1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88" name="Google Shape;1388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0" name="Google Shape;1390;p1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91" name="Google Shape;1391;p1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1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93" name="Google Shape;1393;p1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1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5" name="Google Shape;1395;p18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6" name="Google Shape;1396;p18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7" name="Google Shape;1397;p18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8" name="Google Shape;1398;p18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9" name="Google Shape;1399;p18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0" name="Google Shape;1400;p18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1" name="Google Shape;1401;p18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2" name="Google Shape;1402;p18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3" name="Google Shape;1403;p18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4" name="Google Shape;1404;p18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5" name="Google Shape;1405;p18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6" name="Google Shape;1406;p18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7" name="Google Shape;1407;p18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8" name="Google Shape;1408;p18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9" name="Google Shape;1409;p18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0" name="Google Shape;1410;p18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1" name="Google Shape;1411;p18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2" name="Google Shape;1412;p18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3" name="Google Shape;1413;p18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4" name="Google Shape;1414;p18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5" name="Google Shape;1415;p18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6" name="Google Shape;1416;p18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7" name="Google Shape;1417;p18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8" name="Google Shape;1418;p18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9" name="Google Shape;1419;p18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0" name="Google Shape;1420;p18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1" name="Google Shape;1421;p18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2" name="Google Shape;1422;p18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3" name="Google Shape;1423;p18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4" name="Google Shape;1424;p18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" name="Google Shape;1425;p18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6" name="Google Shape;1426;p18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" name="Google Shape;1427;p18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8" name="Google Shape;1428;p18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9" name="Google Shape;1429;p18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0" name="Google Shape;1430;p18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1" name="Google Shape;1431;p18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" name="Google Shape;1432;p18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" name="Google Shape;1433;p18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18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18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" name="Google Shape;1436;p18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18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18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18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0" name="Google Shape;1440;p18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1" name="Google Shape;1441;p18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18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18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4" name="Google Shape;1444;p18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18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6" name="Google Shape;1446;p18"/>
          <p:cNvGrpSpPr/>
          <p:nvPr/>
        </p:nvGrpSpPr>
        <p:grpSpPr>
          <a:xfrm>
            <a:off x="1063250" y="831175"/>
            <a:ext cx="444275" cy="398525"/>
            <a:chOff x="2495125" y="2142250"/>
            <a:chExt cx="444275" cy="398525"/>
          </a:xfrm>
        </p:grpSpPr>
        <p:sp>
          <p:nvSpPr>
            <p:cNvPr id="1447" name="Google Shape;1447;p18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18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9" name="Google Shape;1449;p18"/>
          <p:cNvGrpSpPr/>
          <p:nvPr/>
        </p:nvGrpSpPr>
        <p:grpSpPr>
          <a:xfrm>
            <a:off x="7814250" y="4463750"/>
            <a:ext cx="291375" cy="281375"/>
            <a:chOff x="3243875" y="2372825"/>
            <a:chExt cx="291375" cy="281375"/>
          </a:xfrm>
        </p:grpSpPr>
        <p:sp>
          <p:nvSpPr>
            <p:cNvPr id="1450" name="Google Shape;1450;p18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18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18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18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18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18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18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18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18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18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0" name="Google Shape;1460;p18"/>
          <p:cNvGrpSpPr/>
          <p:nvPr/>
        </p:nvGrpSpPr>
        <p:grpSpPr>
          <a:xfrm>
            <a:off x="7553550" y="700850"/>
            <a:ext cx="166675" cy="168575"/>
            <a:chOff x="4954425" y="2036375"/>
            <a:chExt cx="166675" cy="168575"/>
          </a:xfrm>
        </p:grpSpPr>
        <p:sp>
          <p:nvSpPr>
            <p:cNvPr id="1461" name="Google Shape;1461;p18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18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3" name="Google Shape;1463;p18"/>
          <p:cNvSpPr/>
          <p:nvPr/>
        </p:nvSpPr>
        <p:spPr>
          <a:xfrm>
            <a:off x="1877550" y="539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4" name="Google Shape;1464;p18"/>
          <p:cNvSpPr/>
          <p:nvPr/>
        </p:nvSpPr>
        <p:spPr>
          <a:xfrm>
            <a:off x="8218500" y="4065000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0_1_1_1_1_1_1">
    <p:spTree>
      <p:nvGrpSpPr>
        <p:cNvPr id="1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6" name="Google Shape;1466;p19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1467" name="Google Shape;1467;p1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68" name="Google Shape;1468;p1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469" name="Google Shape;1469;p1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1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71" name="Google Shape;1471;p1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72" name="Google Shape;1472;p1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73" name="Google Shape;1473;p1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1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75" name="Google Shape;1475;p1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76" name="Google Shape;1476;p1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1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78" name="Google Shape;1478;p1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79" name="Google Shape;1479;p1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1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1" name="Google Shape;1481;p1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482" name="Google Shape;1482;p1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1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4" name="Google Shape;1484;p1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485" name="Google Shape;1485;p1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1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87" name="Google Shape;1487;p1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1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9" name="Google Shape;1489;p19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19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1" name="Google Shape;1491;p19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2" name="Google Shape;1492;p19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3" name="Google Shape;1493;p19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4" name="Google Shape;1494;p19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5" name="Google Shape;1495;p19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6" name="Google Shape;1496;p19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7" name="Google Shape;1497;p19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8" name="Google Shape;1498;p19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19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19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1" name="Google Shape;1501;p19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19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3" name="Google Shape;1503;p19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4" name="Google Shape;1504;p19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19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6" name="Google Shape;1506;p19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7" name="Google Shape;1507;p19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8" name="Google Shape;1508;p19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9" name="Google Shape;1509;p19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0" name="Google Shape;1510;p19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1" name="Google Shape;1511;p19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2" name="Google Shape;1512;p19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3" name="Google Shape;1513;p19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4" name="Google Shape;1514;p19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5" name="Google Shape;1515;p19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6" name="Google Shape;1516;p19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7" name="Google Shape;1517;p19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8" name="Google Shape;1518;p19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9" name="Google Shape;1519;p19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0" name="Google Shape;1520;p19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1" name="Google Shape;1521;p19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2" name="Google Shape;1522;p19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3" name="Google Shape;1523;p19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4" name="Google Shape;1524;p19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5" name="Google Shape;1525;p19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6" name="Google Shape;1526;p19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7" name="Google Shape;1527;p19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8" name="Google Shape;1528;p19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9" name="Google Shape;1529;p19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0" name="Google Shape;1530;p19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1" name="Google Shape;1531;p19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2" name="Google Shape;1532;p19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3" name="Google Shape;1533;p19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4" name="Google Shape;1534;p19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5" name="Google Shape;1535;p19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19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19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1538;p19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39" name="Google Shape;1539;p19"/>
          <p:cNvGrpSpPr/>
          <p:nvPr/>
        </p:nvGrpSpPr>
        <p:grpSpPr>
          <a:xfrm>
            <a:off x="7658900" y="2949438"/>
            <a:ext cx="444275" cy="398525"/>
            <a:chOff x="2495125" y="2142250"/>
            <a:chExt cx="444275" cy="398525"/>
          </a:xfrm>
        </p:grpSpPr>
        <p:sp>
          <p:nvSpPr>
            <p:cNvPr id="1540" name="Google Shape;1540;p1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1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2" name="Google Shape;1542;p19"/>
          <p:cNvGrpSpPr/>
          <p:nvPr/>
        </p:nvGrpSpPr>
        <p:grpSpPr>
          <a:xfrm>
            <a:off x="1018050" y="1506975"/>
            <a:ext cx="291375" cy="281375"/>
            <a:chOff x="3243875" y="2372825"/>
            <a:chExt cx="291375" cy="281375"/>
          </a:xfrm>
        </p:grpSpPr>
        <p:sp>
          <p:nvSpPr>
            <p:cNvPr id="1543" name="Google Shape;1543;p1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1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1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1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1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1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1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1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1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1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3" name="Google Shape;1553;p19"/>
          <p:cNvGrpSpPr/>
          <p:nvPr/>
        </p:nvGrpSpPr>
        <p:grpSpPr>
          <a:xfrm>
            <a:off x="2071475" y="615963"/>
            <a:ext cx="166675" cy="168575"/>
            <a:chOff x="4954425" y="2036375"/>
            <a:chExt cx="166675" cy="168575"/>
          </a:xfrm>
        </p:grpSpPr>
        <p:sp>
          <p:nvSpPr>
            <p:cNvPr id="1554" name="Google Shape;1554;p1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1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6" name="Google Shape;1556;p19"/>
          <p:cNvSpPr/>
          <p:nvPr/>
        </p:nvSpPr>
        <p:spPr>
          <a:xfrm>
            <a:off x="7006975" y="6596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0"/>
                </a:moveTo>
                <a:cubicBezTo>
                  <a:pt x="255" y="0"/>
                  <a:pt x="1" y="2834"/>
                  <a:pt x="2006" y="3221"/>
                </a:cubicBezTo>
                <a:cubicBezTo>
                  <a:pt x="2122" y="3239"/>
                  <a:pt x="2233" y="3247"/>
                  <a:pt x="2340" y="3247"/>
                </a:cubicBezTo>
                <a:cubicBezTo>
                  <a:pt x="4296" y="3247"/>
                  <a:pt x="4764" y="345"/>
                  <a:pt x="2483" y="12"/>
                </a:cubicBezTo>
                <a:cubicBezTo>
                  <a:pt x="2404" y="4"/>
                  <a:pt x="2327" y="0"/>
                  <a:pt x="22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7" name="Google Shape;1557;p19"/>
          <p:cNvSpPr/>
          <p:nvPr/>
        </p:nvSpPr>
        <p:spPr>
          <a:xfrm>
            <a:off x="1821125" y="128462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8" name="Google Shape;1558;p19"/>
          <p:cNvSpPr/>
          <p:nvPr/>
        </p:nvSpPr>
        <p:spPr>
          <a:xfrm>
            <a:off x="1018050" y="1000650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9" name="Google Shape;1559;p19"/>
          <p:cNvSpPr/>
          <p:nvPr/>
        </p:nvSpPr>
        <p:spPr>
          <a:xfrm>
            <a:off x="7527700" y="4181913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0" name="Google Shape;1560;p19"/>
          <p:cNvSpPr/>
          <p:nvPr/>
        </p:nvSpPr>
        <p:spPr>
          <a:xfrm>
            <a:off x="1104175" y="3709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61" name="Google Shape;1561;p19"/>
          <p:cNvGrpSpPr/>
          <p:nvPr/>
        </p:nvGrpSpPr>
        <p:grpSpPr>
          <a:xfrm>
            <a:off x="1529750" y="4285375"/>
            <a:ext cx="291375" cy="281375"/>
            <a:chOff x="3243875" y="2372825"/>
            <a:chExt cx="291375" cy="281375"/>
          </a:xfrm>
        </p:grpSpPr>
        <p:sp>
          <p:nvSpPr>
            <p:cNvPr id="1562" name="Google Shape;1562;p1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1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1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1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1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1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1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1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1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2" name="Google Shape;1572;p19"/>
          <p:cNvGrpSpPr/>
          <p:nvPr/>
        </p:nvGrpSpPr>
        <p:grpSpPr>
          <a:xfrm>
            <a:off x="1254238" y="2592525"/>
            <a:ext cx="444275" cy="398525"/>
            <a:chOff x="2495125" y="2142250"/>
            <a:chExt cx="444275" cy="398525"/>
          </a:xfrm>
        </p:grpSpPr>
        <p:sp>
          <p:nvSpPr>
            <p:cNvPr id="1573" name="Google Shape;1573;p1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5" name="Google Shape;1575;p19"/>
          <p:cNvGrpSpPr/>
          <p:nvPr/>
        </p:nvGrpSpPr>
        <p:grpSpPr>
          <a:xfrm>
            <a:off x="6975800" y="4368950"/>
            <a:ext cx="291375" cy="281375"/>
            <a:chOff x="3243875" y="2372825"/>
            <a:chExt cx="291375" cy="281375"/>
          </a:xfrm>
        </p:grpSpPr>
        <p:sp>
          <p:nvSpPr>
            <p:cNvPr id="1576" name="Google Shape;1576;p19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19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19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19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9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19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19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19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19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19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6" name="Google Shape;1586;p19"/>
          <p:cNvGrpSpPr/>
          <p:nvPr/>
        </p:nvGrpSpPr>
        <p:grpSpPr>
          <a:xfrm>
            <a:off x="7185250" y="2202150"/>
            <a:ext cx="166675" cy="168575"/>
            <a:chOff x="4954425" y="2036375"/>
            <a:chExt cx="166675" cy="168575"/>
          </a:xfrm>
        </p:grpSpPr>
        <p:sp>
          <p:nvSpPr>
            <p:cNvPr id="1587" name="Google Shape;1587;p19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19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9" name="Google Shape;1589;p19"/>
          <p:cNvGrpSpPr/>
          <p:nvPr/>
        </p:nvGrpSpPr>
        <p:grpSpPr>
          <a:xfrm>
            <a:off x="7658888" y="1125963"/>
            <a:ext cx="444275" cy="398525"/>
            <a:chOff x="2495125" y="2142250"/>
            <a:chExt cx="444275" cy="398525"/>
          </a:xfrm>
        </p:grpSpPr>
        <p:sp>
          <p:nvSpPr>
            <p:cNvPr id="1590" name="Google Shape;1590;p19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19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029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070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34515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160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5" name="Google Shape;135;p3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136" name="Google Shape;136;p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7" name="Google Shape;137;p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8" name="Google Shape;138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0" name="Google Shape;140;p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1" name="Google Shape;141;p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" name="Google Shape;144;p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45" name="Google Shape;145;p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7" name="Google Shape;147;p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48" name="Google Shape;148;p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0" name="Google Shape;150;p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1" name="Google Shape;151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6" name="Google Shape;156;p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" name="Google Shape;158;p3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3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3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3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3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3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3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3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3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3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3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3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3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3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3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3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3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3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3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3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3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3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3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3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3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3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3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3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3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3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3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"/>
          <p:cNvSpPr txBox="1">
            <a:spLocks noGrp="1"/>
          </p:cNvSpPr>
          <p:nvPr>
            <p:ph type="title"/>
          </p:nvPr>
        </p:nvSpPr>
        <p:spPr>
          <a:xfrm>
            <a:off x="2497874" y="2156593"/>
            <a:ext cx="39681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209" name="Google Shape;209;p3"/>
          <p:cNvSpPr txBox="1">
            <a:spLocks noGrp="1"/>
          </p:cNvSpPr>
          <p:nvPr>
            <p:ph type="title" idx="2" hasCustomPrompt="1"/>
          </p:nvPr>
        </p:nvSpPr>
        <p:spPr>
          <a:xfrm>
            <a:off x="3965650" y="1122450"/>
            <a:ext cx="10326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43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3"/>
          <p:cNvSpPr txBox="1">
            <a:spLocks noGrp="1"/>
          </p:cNvSpPr>
          <p:nvPr>
            <p:ph type="subTitle" idx="1"/>
          </p:nvPr>
        </p:nvSpPr>
        <p:spPr>
          <a:xfrm>
            <a:off x="2233575" y="3144850"/>
            <a:ext cx="4496700" cy="6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11" name="Google Shape;211;p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12" name="Google Shape;212;p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" name="Google Shape;214;p3"/>
          <p:cNvGrpSpPr/>
          <p:nvPr/>
        </p:nvGrpSpPr>
        <p:grpSpPr>
          <a:xfrm>
            <a:off x="7353450" y="3955275"/>
            <a:ext cx="291375" cy="281375"/>
            <a:chOff x="3243875" y="2372825"/>
            <a:chExt cx="291375" cy="281375"/>
          </a:xfrm>
        </p:grpSpPr>
        <p:sp>
          <p:nvSpPr>
            <p:cNvPr id="215" name="Google Shape;215;p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" name="Google Shape;225;p3"/>
          <p:cNvGrpSpPr/>
          <p:nvPr/>
        </p:nvGrpSpPr>
        <p:grpSpPr>
          <a:xfrm>
            <a:off x="7510400" y="1254438"/>
            <a:ext cx="166675" cy="168575"/>
            <a:chOff x="4954425" y="2036375"/>
            <a:chExt cx="166675" cy="168575"/>
          </a:xfrm>
        </p:grpSpPr>
        <p:sp>
          <p:nvSpPr>
            <p:cNvPr id="226" name="Google Shape;226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3"/>
          <p:cNvSpPr/>
          <p:nvPr/>
        </p:nvSpPr>
        <p:spPr>
          <a:xfrm>
            <a:off x="1531350" y="30170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"/>
          <p:cNvSpPr/>
          <p:nvPr/>
        </p:nvSpPr>
        <p:spPr>
          <a:xfrm>
            <a:off x="8069225" y="270838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0" name="Google Shape;230;p3"/>
          <p:cNvGrpSpPr/>
          <p:nvPr/>
        </p:nvGrpSpPr>
        <p:grpSpPr>
          <a:xfrm>
            <a:off x="1168975" y="4065000"/>
            <a:ext cx="166675" cy="168575"/>
            <a:chOff x="4954425" y="2036375"/>
            <a:chExt cx="166675" cy="168575"/>
          </a:xfrm>
        </p:grpSpPr>
        <p:sp>
          <p:nvSpPr>
            <p:cNvPr id="231" name="Google Shape;231;p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087438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767556"/>
            <a:ext cx="2020888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087438"/>
            <a:ext cx="2020888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75699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93634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40752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36525"/>
            <a:ext cx="2555875" cy="292655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17550"/>
            <a:ext cx="1504157" cy="2345532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33263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69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9682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5248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319"/>
            <a:ext cx="1028700" cy="2925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37112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7500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23775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405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4"/>
          <p:cNvSpPr/>
          <p:nvPr/>
        </p:nvSpPr>
        <p:spPr>
          <a:xfrm>
            <a:off x="661185" y="219519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4"/>
          <p:cNvSpPr/>
          <p:nvPr/>
        </p:nvSpPr>
        <p:spPr>
          <a:xfrm>
            <a:off x="8341543" y="4447718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7" name="Google Shape;237;p4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238" name="Google Shape;238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" name="Google Shape;240;p4"/>
          <p:cNvGrpSpPr/>
          <p:nvPr/>
        </p:nvGrpSpPr>
        <p:grpSpPr>
          <a:xfrm>
            <a:off x="8341543" y="1721094"/>
            <a:ext cx="569676" cy="380612"/>
            <a:chOff x="8341543" y="1721094"/>
            <a:chExt cx="569676" cy="380612"/>
          </a:xfrm>
        </p:grpSpPr>
        <p:sp>
          <p:nvSpPr>
            <p:cNvPr id="241" name="Google Shape;241;p4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3" name="Google Shape;243;p4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244" name="Google Shape;244;p4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" name="Google Shape;246;p4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247" name="Google Shape;247;p4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" name="Google Shape;249;p4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250" name="Google Shape;250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" name="Google Shape;252;p4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253" name="Google Shape;253;p4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255;p4"/>
          <p:cNvSpPr/>
          <p:nvPr/>
        </p:nvSpPr>
        <p:spPr>
          <a:xfrm>
            <a:off x="8341543" y="4367943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4"/>
          <p:cNvSpPr/>
          <p:nvPr/>
        </p:nvSpPr>
        <p:spPr>
          <a:xfrm>
            <a:off x="395894" y="219519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4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4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4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4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4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4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4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4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4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4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4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4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4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4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4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4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4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4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4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4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4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4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4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4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4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4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4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4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4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4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4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4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4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4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4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4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4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4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4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4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4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4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"/>
          <p:cNvSpPr txBox="1">
            <a:spLocks noGrp="1"/>
          </p:cNvSpPr>
          <p:nvPr>
            <p:ph type="subTitle" idx="1"/>
          </p:nvPr>
        </p:nvSpPr>
        <p:spPr>
          <a:xfrm>
            <a:off x="821325" y="1232150"/>
            <a:ext cx="7501200" cy="33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310" name="Google Shape;310;p4"/>
          <p:cNvSpPr/>
          <p:nvPr/>
        </p:nvSpPr>
        <p:spPr>
          <a:xfrm rot="4238894">
            <a:off x="287196" y="4383386"/>
            <a:ext cx="794710" cy="68675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4"/>
          <p:cNvSpPr/>
          <p:nvPr/>
        </p:nvSpPr>
        <p:spPr>
          <a:xfrm>
            <a:off x="7109750" y="732675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4"/>
          <p:cNvSpPr/>
          <p:nvPr/>
        </p:nvSpPr>
        <p:spPr>
          <a:xfrm>
            <a:off x="1324400" y="551063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3" name="Google Shape;313;p4"/>
          <p:cNvGrpSpPr/>
          <p:nvPr/>
        </p:nvGrpSpPr>
        <p:grpSpPr>
          <a:xfrm>
            <a:off x="7636900" y="441350"/>
            <a:ext cx="291375" cy="281375"/>
            <a:chOff x="3243875" y="2372825"/>
            <a:chExt cx="291375" cy="281375"/>
          </a:xfrm>
        </p:grpSpPr>
        <p:sp>
          <p:nvSpPr>
            <p:cNvPr id="314" name="Google Shape;314;p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4" name="Google Shape;324;p4"/>
          <p:cNvSpPr/>
          <p:nvPr/>
        </p:nvSpPr>
        <p:spPr>
          <a:xfrm>
            <a:off x="8088375" y="123213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4"/>
          <p:cNvSpPr/>
          <p:nvPr/>
        </p:nvSpPr>
        <p:spPr>
          <a:xfrm>
            <a:off x="1023000" y="1014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4393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087438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767556"/>
            <a:ext cx="2020888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087438"/>
            <a:ext cx="2020888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3027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33888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7320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36525"/>
            <a:ext cx="2555875" cy="292655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17550"/>
            <a:ext cx="1504157" cy="2345532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8575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69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66834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6885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319"/>
            <a:ext cx="1028700" cy="2925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3829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F0E295A-5EA8-4BF6-8232-422E71E01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C547EC5C-B77A-417F-931E-62F587341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300A4C7-43CF-423F-B238-B54FD9776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ACEE43E-7931-4C9F-9AC3-F8C5DE49706F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8409D1C-0DF0-43A5-911B-BCB4C61D4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C6C34FD-87A0-4728-86AA-4AC3598B5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C778706-AC8E-4478-9E3D-FE82A0EDBBA4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1885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20F2AE8-0526-48DC-9EE5-1A43DF6D5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937AA046-1D4D-4A33-B004-F91265464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8277BAF-ADE1-4DE2-8513-8E9DD8992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ACEE43E-7931-4C9F-9AC3-F8C5DE49706F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923027B-ADD1-42BF-B536-E9A3F3823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327742B-93D3-4976-9862-0376A2266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C778706-AC8E-4478-9E3D-FE82A0EDBBA4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6272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327;p5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328" name="Google Shape;328;p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9" name="Google Shape;329;p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330" name="Google Shape;330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2" name="Google Shape;332;p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3" name="Google Shape;333;p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334" name="Google Shape;334;p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6" name="Google Shape;336;p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9" name="Google Shape;339;p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340" name="Google Shape;340;p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2" name="Google Shape;342;p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43" name="Google Shape;343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5" name="Google Shape;345;p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46" name="Google Shape;346;p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8" name="Google Shape;348;p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0" name="Google Shape;350;p5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"/>
          <p:cNvSpPr txBox="1">
            <a:spLocks noGrp="1"/>
          </p:cNvSpPr>
          <p:nvPr>
            <p:ph type="subTitle" idx="1"/>
          </p:nvPr>
        </p:nvSpPr>
        <p:spPr>
          <a:xfrm>
            <a:off x="1979838" y="2245525"/>
            <a:ext cx="23427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2" name="Google Shape;352;p5"/>
          <p:cNvSpPr txBox="1">
            <a:spLocks noGrp="1"/>
          </p:cNvSpPr>
          <p:nvPr>
            <p:ph type="subTitle" idx="2"/>
          </p:nvPr>
        </p:nvSpPr>
        <p:spPr>
          <a:xfrm>
            <a:off x="1979838" y="2603400"/>
            <a:ext cx="2342700" cy="9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5"/>
          <p:cNvSpPr txBox="1">
            <a:spLocks noGrp="1"/>
          </p:cNvSpPr>
          <p:nvPr>
            <p:ph type="subTitle" idx="3"/>
          </p:nvPr>
        </p:nvSpPr>
        <p:spPr>
          <a:xfrm>
            <a:off x="4821463" y="2245525"/>
            <a:ext cx="23427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54" name="Google Shape;354;p5"/>
          <p:cNvSpPr txBox="1">
            <a:spLocks noGrp="1"/>
          </p:cNvSpPr>
          <p:nvPr>
            <p:ph type="subTitle" idx="4"/>
          </p:nvPr>
        </p:nvSpPr>
        <p:spPr>
          <a:xfrm>
            <a:off x="4821463" y="2603404"/>
            <a:ext cx="2342700" cy="9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5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5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5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5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5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5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5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5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5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5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5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5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5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5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5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5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5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5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5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5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5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5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5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5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5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5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5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5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5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5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5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5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5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5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5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5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5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5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5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5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5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5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5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5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5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5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5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5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5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5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553F994-563B-47AD-AFC6-1BF5D91E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F2AB542-798D-4974-B1AA-C6BE8D4FF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1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75BAB74-C581-4990-B856-769CE5020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ACEE43E-7931-4C9F-9AC3-F8C5DE49706F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AA888B8-D481-4726-9C8A-AFA9BC085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EBB7CD4-ADE5-4497-9062-940EF297B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C778706-AC8E-4478-9E3D-FE82A0EDBBA4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96572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7C4C93A-C950-4316-8E23-7BDAB6F2D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A155B05C-39F0-46C5-9512-FF9FE7EDBC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39CFBDB2-D0FD-4AEF-BFD2-AF323E1F74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A31E4588-957A-480F-9722-902587248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ACEE43E-7931-4C9F-9AC3-F8C5DE49706F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7D136861-DC76-4B42-BFFE-607650205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2EEA1098-EADE-4D7A-802E-75426A7C6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C778706-AC8E-4478-9E3D-FE82A0EDBBA4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3712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62D5A9C-18A7-451E-ADD4-F6E324FF1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BBCE26A5-D671-477C-8C34-1F9F438C7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3"/>
            <a:ext cx="386834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56386B09-0C76-4AA5-971D-F6AEA67AD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1" cy="276344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A312A792-0451-4FAD-A7A2-0F73371AAB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8323C0DC-9F95-417A-871B-C8F94EF9E0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BDA6A6CD-11C4-4BBB-BD53-BA5CA96D6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ACEE43E-7931-4C9F-9AC3-F8C5DE49706F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8F94D54A-802B-49AA-8743-CCA21E8EC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A0E11ADF-249F-447F-9414-88B0D1F37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C778706-AC8E-4478-9E3D-FE82A0EDBBA4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8039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351C60C-D7F6-4C5D-9DF7-3803CFDAB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02FD96C8-E77C-440D-B4D6-C521AAA9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ACEE43E-7931-4C9F-9AC3-F8C5DE49706F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343CE8A0-0160-4ACF-A001-B2C7DBEBF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5957E701-9994-4A4F-99D2-E0BB15A3E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C778706-AC8E-4478-9E3D-FE82A0EDBBA4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472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9F97EE03-E00A-4237-8182-6162796CD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ACEE43E-7931-4C9F-9AC3-F8C5DE49706F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A4B9FB5F-797D-4D00-B9BA-79698C6C3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05EB369B-1FBC-42A4-8215-2886B6365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C778706-AC8E-4478-9E3D-FE82A0EDBBA4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41541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A36A990-170B-41F1-AD62-C73442C8A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85A6838A-7EE4-4D93-B4A4-18BB5AC6A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0D64A194-925D-46B4-A325-CFDCDD3E07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703E0F1-AEBE-4471-B0E6-FB5D694B3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ACEE43E-7931-4C9F-9AC3-F8C5DE49706F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86407817-3F2A-4973-9050-A9586A74E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3A30813-E2F9-44B4-A3E0-46680E25E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C778706-AC8E-4478-9E3D-FE82A0EDBBA4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8853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7A17343-90F7-4B4D-B34B-230C90D85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2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5CF995B1-E429-4941-83CB-86CAE41E98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570A86E-2CC7-4B60-B847-601B8CA41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893FDC60-946E-449C-B85D-A1F3AFD34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ACEE43E-7931-4C9F-9AC3-F8C5DE49706F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A37A95E-836E-4618-B8C5-9207184A2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30EDF6C-FD79-4DE3-879E-7A83B1D90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C778706-AC8E-4478-9E3D-FE82A0EDBBA4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8984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AA9E115-DEBD-4E44-A152-12799A4D9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65779431-08A7-46D1-B776-64FB5B1E0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5CC4F94-AD43-4A75-8B34-4F7F1C588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ACEE43E-7931-4C9F-9AC3-F8C5DE49706F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3AB8875-6520-491B-A2EF-79F978C0A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10B51FE-46FD-46B3-8ECD-3050ACF50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C778706-AC8E-4478-9E3D-FE82A0EDBBA4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06084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36FE089E-B2D5-47A3-8CCD-A67DD99F9F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6C5D20BA-F04A-428E-9F06-1739C789C7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A453063-97D1-49C3-80F7-B6D3AF999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6ACEE43E-7931-4C9F-9AC3-F8C5DE49706F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25D104E-1E77-4730-9C20-486A00894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478E742-74A6-4319-A83D-1D80D6329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C778706-AC8E-4478-9E3D-FE82A0EDBBA4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96730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DD8269C-A9C6-4B5C-86DC-73E9FA2B22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B14E3E1-70F8-45F6-99DF-103E26BE0A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C0B6B2E-E875-4D7F-81DB-7B150D088F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685800">
              <a:buClrTx/>
            </a:pPr>
            <a:fld id="{62F65376-C47F-432F-BF86-D77C43EFA668}" type="slidenum">
              <a:rPr lang="en-US" alt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alt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6616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6"/>
          <p:cNvSpPr/>
          <p:nvPr/>
        </p:nvSpPr>
        <p:spPr>
          <a:xfrm>
            <a:off x="661185" y="219519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6"/>
          <p:cNvSpPr/>
          <p:nvPr/>
        </p:nvSpPr>
        <p:spPr>
          <a:xfrm>
            <a:off x="8341543" y="4447718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6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410" name="Google Shape;410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2" name="Google Shape;412;p6"/>
          <p:cNvGrpSpPr/>
          <p:nvPr/>
        </p:nvGrpSpPr>
        <p:grpSpPr>
          <a:xfrm>
            <a:off x="8341543" y="1721094"/>
            <a:ext cx="569676" cy="380612"/>
            <a:chOff x="8341543" y="1721094"/>
            <a:chExt cx="569676" cy="380612"/>
          </a:xfrm>
        </p:grpSpPr>
        <p:sp>
          <p:nvSpPr>
            <p:cNvPr id="413" name="Google Shape;413;p6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6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416" name="Google Shape;416;p6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8" name="Google Shape;418;p6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419" name="Google Shape;419;p6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1" name="Google Shape;421;p6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422" name="Google Shape;422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4" name="Google Shape;424;p6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425" name="Google Shape;425;p6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7" name="Google Shape;427;p6"/>
          <p:cNvSpPr/>
          <p:nvPr/>
        </p:nvSpPr>
        <p:spPr>
          <a:xfrm>
            <a:off x="8341543" y="4367943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6"/>
          <p:cNvSpPr/>
          <p:nvPr/>
        </p:nvSpPr>
        <p:spPr>
          <a:xfrm>
            <a:off x="395894" y="219519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6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6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6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6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6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6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6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6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6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6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6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6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6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6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6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6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6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6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6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6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6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6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6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6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6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6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6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6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6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6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6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6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6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6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6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6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6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6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6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6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6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6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6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6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6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6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6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6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6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6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6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" name="Google Shape;480;p6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81" name="Google Shape;481;p6"/>
          <p:cNvGrpSpPr/>
          <p:nvPr/>
        </p:nvGrpSpPr>
        <p:grpSpPr>
          <a:xfrm>
            <a:off x="726213" y="4500425"/>
            <a:ext cx="291375" cy="281375"/>
            <a:chOff x="3243875" y="2372825"/>
            <a:chExt cx="291375" cy="281375"/>
          </a:xfrm>
        </p:grpSpPr>
        <p:sp>
          <p:nvSpPr>
            <p:cNvPr id="482" name="Google Shape;482;p6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2" name="Google Shape;492;p6"/>
          <p:cNvSpPr/>
          <p:nvPr/>
        </p:nvSpPr>
        <p:spPr>
          <a:xfrm>
            <a:off x="7335600" y="508075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3" name="Google Shape;493;p6"/>
          <p:cNvGrpSpPr/>
          <p:nvPr/>
        </p:nvGrpSpPr>
        <p:grpSpPr>
          <a:xfrm>
            <a:off x="1514950" y="454750"/>
            <a:ext cx="166675" cy="168575"/>
            <a:chOff x="4954425" y="2036375"/>
            <a:chExt cx="166675" cy="168575"/>
          </a:xfrm>
        </p:grpSpPr>
        <p:sp>
          <p:nvSpPr>
            <p:cNvPr id="494" name="Google Shape;494;p6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6" name="Google Shape;496;p6"/>
          <p:cNvSpPr/>
          <p:nvPr/>
        </p:nvSpPr>
        <p:spPr>
          <a:xfrm>
            <a:off x="1427950" y="4781788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7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499" name="Google Shape;499;p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0" name="Google Shape;500;p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01" name="Google Shape;501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3" name="Google Shape;503;p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4" name="Google Shape;504;p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05" name="Google Shape;505;p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7" name="Google Shape;507;p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08" name="Google Shape;508;p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0" name="Google Shape;510;p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11" name="Google Shape;511;p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3" name="Google Shape;513;p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14" name="Google Shape;514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6" name="Google Shape;516;p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17" name="Google Shape;517;p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9" name="Google Shape;519;p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1" name="Google Shape;521;p7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7"/>
          <p:cNvSpPr txBox="1">
            <a:spLocks noGrp="1"/>
          </p:cNvSpPr>
          <p:nvPr>
            <p:ph type="subTitle" idx="1"/>
          </p:nvPr>
        </p:nvSpPr>
        <p:spPr>
          <a:xfrm>
            <a:off x="5558685" y="2109350"/>
            <a:ext cx="24174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23" name="Google Shape;523;p7"/>
          <p:cNvSpPr txBox="1">
            <a:spLocks noGrp="1"/>
          </p:cNvSpPr>
          <p:nvPr>
            <p:ph type="subTitle" idx="2"/>
          </p:nvPr>
        </p:nvSpPr>
        <p:spPr>
          <a:xfrm>
            <a:off x="5556263" y="2463297"/>
            <a:ext cx="2417400" cy="132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524" name="Google Shape;524;p7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7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7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7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7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7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7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7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7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7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7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7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7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7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7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7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7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7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7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7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7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7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7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7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7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7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7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7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7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7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7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7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7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7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7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7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7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7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7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7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7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7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7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7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7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7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7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7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7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7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8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576" name="Google Shape;576;p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7" name="Google Shape;577;p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578" name="Google Shape;578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80" name="Google Shape;580;p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1" name="Google Shape;581;p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582" name="Google Shape;582;p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4" name="Google Shape;584;p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585" name="Google Shape;585;p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7" name="Google Shape;587;p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588" name="Google Shape;588;p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0" name="Google Shape;590;p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591" name="Google Shape;591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3" name="Google Shape;593;p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594" name="Google Shape;594;p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96" name="Google Shape;596;p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8" name="Google Shape;598;p8"/>
          <p:cNvSpPr txBox="1">
            <a:spLocks noGrp="1"/>
          </p:cNvSpPr>
          <p:nvPr>
            <p:ph type="title"/>
          </p:nvPr>
        </p:nvSpPr>
        <p:spPr>
          <a:xfrm>
            <a:off x="1529550" y="1682550"/>
            <a:ext cx="60849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99" name="Google Shape;599;p8"/>
          <p:cNvSpPr txBox="1">
            <a:spLocks noGrp="1"/>
          </p:cNvSpPr>
          <p:nvPr>
            <p:ph type="subTitle" idx="1"/>
          </p:nvPr>
        </p:nvSpPr>
        <p:spPr>
          <a:xfrm>
            <a:off x="1534825" y="2405250"/>
            <a:ext cx="6084900" cy="105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8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8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8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8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8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8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8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8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8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8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8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8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8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8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8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8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8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8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8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8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8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8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8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8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8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8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8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8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8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8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8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8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8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8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8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8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8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8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8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8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8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8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8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8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8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8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8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8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8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8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9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652" name="Google Shape;652;p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3" name="Google Shape;653;p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654" name="Google Shape;654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56" name="Google Shape;656;p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7" name="Google Shape;657;p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658" name="Google Shape;658;p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0" name="Google Shape;660;p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661" name="Google Shape;661;p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3" name="Google Shape;663;p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664" name="Google Shape;664;p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6" name="Google Shape;666;p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667" name="Google Shape;667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9" name="Google Shape;669;p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670" name="Google Shape;670;p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72" name="Google Shape;672;p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4" name="Google Shape;674;p9"/>
          <p:cNvSpPr txBox="1">
            <a:spLocks noGrp="1"/>
          </p:cNvSpPr>
          <p:nvPr>
            <p:ph type="title"/>
          </p:nvPr>
        </p:nvSpPr>
        <p:spPr>
          <a:xfrm>
            <a:off x="2014800" y="1482700"/>
            <a:ext cx="5114400" cy="13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0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5" name="Google Shape;675;p9"/>
          <p:cNvSpPr txBox="1">
            <a:spLocks noGrp="1"/>
          </p:cNvSpPr>
          <p:nvPr>
            <p:ph type="subTitle" idx="1"/>
          </p:nvPr>
        </p:nvSpPr>
        <p:spPr>
          <a:xfrm>
            <a:off x="2594250" y="2750800"/>
            <a:ext cx="3955500" cy="9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00"/>
            </a:lvl9pPr>
          </a:lstStyle>
          <a:p>
            <a:endParaRPr/>
          </a:p>
        </p:txBody>
      </p:sp>
      <p:sp>
        <p:nvSpPr>
          <p:cNvPr id="676" name="Google Shape;676;p9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9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9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9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9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9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9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9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9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9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9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9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9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9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9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9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9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9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9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9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9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9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9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9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9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9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9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9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9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9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9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9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9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9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9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9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9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9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9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9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9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9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9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9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9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9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9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9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9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" name="Google Shape;727;p10"/>
          <p:cNvGrpSpPr/>
          <p:nvPr/>
        </p:nvGrpSpPr>
        <p:grpSpPr>
          <a:xfrm>
            <a:off x="395894" y="219519"/>
            <a:ext cx="8518865" cy="4788281"/>
            <a:chOff x="395894" y="219519"/>
            <a:chExt cx="8518865" cy="4788281"/>
          </a:xfrm>
        </p:grpSpPr>
        <p:sp>
          <p:nvSpPr>
            <p:cNvPr id="728" name="Google Shape;728;p1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9" name="Google Shape;729;p1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30" name="Google Shape;730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2" name="Google Shape;732;p1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33" name="Google Shape;733;p1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34" name="Google Shape;734;p1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1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6" name="Google Shape;736;p1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37" name="Google Shape;737;p1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1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9" name="Google Shape;739;p1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40" name="Google Shape;740;p1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1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2" name="Google Shape;742;p1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43" name="Google Shape;743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5" name="Google Shape;745;p1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46" name="Google Shape;746;p1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1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48" name="Google Shape;748;p1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1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0" name="Google Shape;750;p10"/>
          <p:cNvSpPr txBox="1">
            <a:spLocks noGrp="1"/>
          </p:cNvSpPr>
          <p:nvPr>
            <p:ph type="title"/>
          </p:nvPr>
        </p:nvSpPr>
        <p:spPr>
          <a:xfrm>
            <a:off x="3438550" y="2009550"/>
            <a:ext cx="4979400" cy="11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1" name="Google Shape;751;p10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10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10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10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10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10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10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10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10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10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10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10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0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10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10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10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10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10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10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10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10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10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10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10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10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10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10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10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10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10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10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10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10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10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10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10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10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10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10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10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10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10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10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10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10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10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10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10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10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10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6225" y="441350"/>
            <a:ext cx="7691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Jua"/>
              <a:buNone/>
              <a:defRPr sz="2800" b="1">
                <a:solidFill>
                  <a:schemeClr val="accent6"/>
                </a:solidFill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●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○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4A80"/>
              </a:buClr>
              <a:buSzPts val="1600"/>
              <a:buFont typeface="Quicksand Light"/>
              <a:buChar char="■"/>
              <a:defRPr sz="1600">
                <a:solidFill>
                  <a:srgbClr val="174A80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2" r:id="rId12"/>
    <p:sldLayoutId id="2147483663" r:id="rId13"/>
    <p:sldLayoutId id="2147483664" r:id="rId14"/>
    <p:sldLayoutId id="2147483665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540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4572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369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98779262-68BA-4CF3-894E-F03A2302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E6A4043-A40A-4A58-A1A4-E05423B5D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E696DDA-EF69-4472-BDA4-7080A338D1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6ACEE43E-7931-4C9F-9AC3-F8C5DE49706F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10/4/2021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E00D802-6C30-44AA-81CF-28B3E1716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2169D23-D47C-41CA-AB17-EABCEC770E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EC778706-AC8E-4478-9E3D-FE82A0EDBBA4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8462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9.xml"/><Relationship Id="rId7" Type="http://schemas.openxmlformats.org/officeDocument/2006/relationships/slide" Target="slide2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slide" Target="slide18.xml"/><Relationship Id="rId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slide" Target="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" Target="slide26.xml"/><Relationship Id="rId7" Type="http://schemas.openxmlformats.org/officeDocument/2006/relationships/slide" Target="slide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slide" Target="slide18.xml"/><Relationship Id="rId4" Type="http://schemas.openxmlformats.org/officeDocument/2006/relationships/slide" Target="slide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6.xml"/><Relationship Id="rId7" Type="http://schemas.openxmlformats.org/officeDocument/2006/relationships/slide" Target="slide2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slide" Target="slide18.xml"/><Relationship Id="rId4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6.xml"/><Relationship Id="rId7" Type="http://schemas.openxmlformats.org/officeDocument/2006/relationships/slide" Target="slide2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slide" Target="slide18.xml"/><Relationship Id="rId5" Type="http://schemas.openxmlformats.org/officeDocument/2006/relationships/slide" Target="slide11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00421" y="888642"/>
            <a:ext cx="4484825" cy="24552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CHÀO MỪNG CÁC EM ĐẾN VỚI BUỔI HỌC!</a:t>
            </a:r>
            <a:endParaRPr lang="en-US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128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445534" y="322559"/>
            <a:ext cx="2389517" cy="5715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VẬN DỤNG 1</a:t>
            </a:r>
            <a:endParaRPr lang="vi-VN" sz="2000" b="1" dirty="0"/>
          </a:p>
        </p:txBody>
      </p:sp>
      <p:sp>
        <p:nvSpPr>
          <p:cNvPr id="5" name="AutoShape 29"/>
          <p:cNvSpPr/>
          <p:nvPr/>
        </p:nvSpPr>
        <p:spPr>
          <a:xfrm>
            <a:off x="3549051" y="936326"/>
            <a:ext cx="2286000" cy="0"/>
          </a:xfrm>
          <a:prstGeom prst="line">
            <a:avLst/>
          </a:prstGeom>
          <a:ln w="66675" cap="flat">
            <a:solidFill>
              <a:srgbClr val="EA604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5"/>
          <p:cNvSpPr txBox="1"/>
          <p:nvPr/>
        </p:nvSpPr>
        <p:spPr>
          <a:xfrm>
            <a:off x="967181" y="978594"/>
            <a:ext cx="7638199" cy="93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err="1" smtClean="0"/>
              <a:t>Sử</a:t>
            </a:r>
            <a:r>
              <a:rPr lang="en-US" sz="2400" dirty="0" smtClean="0"/>
              <a:t> </a:t>
            </a:r>
            <a:r>
              <a:rPr lang="en-US" sz="2400" dirty="0" err="1" smtClean="0"/>
              <a:t>dụng</a:t>
            </a:r>
            <a:r>
              <a:rPr lang="en-US" sz="2400" dirty="0" smtClean="0"/>
              <a:t> </a:t>
            </a:r>
            <a:r>
              <a:rPr lang="en-US" sz="2400" dirty="0" err="1" smtClean="0"/>
              <a:t>phép</a:t>
            </a:r>
            <a:r>
              <a:rPr lang="en-US" sz="2400" dirty="0" smtClean="0"/>
              <a:t> </a:t>
            </a:r>
            <a:r>
              <a:rPr lang="en-US" sz="2400" dirty="0" err="1" smtClean="0"/>
              <a:t>nhân</a:t>
            </a:r>
            <a:r>
              <a:rPr lang="en-US" sz="2400" dirty="0" smtClean="0"/>
              <a:t> </a:t>
            </a:r>
            <a:r>
              <a:rPr lang="en-US" sz="2400" dirty="0" err="1" smtClean="0"/>
              <a:t>hai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nguyên</a:t>
            </a:r>
            <a:r>
              <a:rPr lang="en-US" sz="2400" dirty="0" smtClean="0"/>
              <a:t> </a:t>
            </a:r>
            <a:r>
              <a:rPr lang="en-US" sz="2400" dirty="0" err="1" smtClean="0"/>
              <a:t>khác</a:t>
            </a:r>
            <a:r>
              <a:rPr lang="en-US" sz="2400" dirty="0" smtClean="0"/>
              <a:t> </a:t>
            </a:r>
            <a:r>
              <a:rPr lang="en-US" sz="2400" dirty="0" err="1" smtClean="0"/>
              <a:t>dấu</a:t>
            </a:r>
            <a:r>
              <a:rPr lang="en-US" sz="2400" dirty="0" smtClean="0"/>
              <a:t> </a:t>
            </a:r>
            <a:r>
              <a:rPr lang="en-US" sz="2400" dirty="0" err="1" smtClean="0"/>
              <a:t>để</a:t>
            </a:r>
            <a:r>
              <a:rPr lang="en-US" sz="2400" dirty="0" smtClean="0"/>
              <a:t> </a:t>
            </a:r>
            <a:r>
              <a:rPr lang="en-US" sz="2400" dirty="0" err="1" smtClean="0"/>
              <a:t>giải</a:t>
            </a:r>
            <a:r>
              <a:rPr lang="en-US" sz="2400" dirty="0" smtClean="0"/>
              <a:t> </a:t>
            </a:r>
            <a:r>
              <a:rPr lang="en-US" sz="2400" dirty="0" err="1" smtClean="0"/>
              <a:t>bài</a:t>
            </a:r>
            <a:r>
              <a:rPr lang="en-US" sz="2400" dirty="0" smtClean="0"/>
              <a:t> </a:t>
            </a:r>
            <a:r>
              <a:rPr lang="en-US" sz="2400" dirty="0" err="1" smtClean="0"/>
              <a:t>toán</a:t>
            </a:r>
            <a:r>
              <a:rPr lang="en-US" sz="2400" dirty="0" smtClean="0"/>
              <a:t> </a:t>
            </a:r>
            <a:r>
              <a:rPr lang="en-US" sz="2400" dirty="0" err="1" smtClean="0"/>
              <a:t>mở</a:t>
            </a:r>
            <a:r>
              <a:rPr lang="en-US" sz="2400" dirty="0" smtClean="0"/>
              <a:t> </a:t>
            </a:r>
            <a:r>
              <a:rPr lang="en-US" sz="2400" dirty="0" err="1" smtClean="0"/>
              <a:t>đầu</a:t>
            </a:r>
            <a:r>
              <a:rPr lang="en-US" sz="2400" dirty="0" smtClean="0"/>
              <a:t>.</a:t>
            </a:r>
            <a:endParaRPr lang="vi-V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997139" y="1770245"/>
            <a:ext cx="1025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solidFill>
                  <a:srgbClr val="FF0000"/>
                </a:solidFill>
              </a:rPr>
              <a:t>Giải</a:t>
            </a:r>
            <a:r>
              <a:rPr lang="en-US" sz="2400" b="1" u="sng" dirty="0" smtClean="0">
                <a:solidFill>
                  <a:srgbClr val="FF0000"/>
                </a:solidFill>
              </a:rPr>
              <a:t>:</a:t>
            </a:r>
            <a:endParaRPr lang="vi-VN" sz="2400" b="1" u="sng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9703" y="2333926"/>
            <a:ext cx="7540667" cy="172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dirty="0">
                <a:latin typeface="+mn-lt"/>
                <a:ea typeface="Calibri" panose="020F0502020204030204" pitchFamily="34" charset="0"/>
              </a:rPr>
              <a:t>Trong ba lần ấy, bạn Cao đã chi tất cả số tiền là: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dirty="0">
                <a:latin typeface="+mn-lt"/>
                <a:ea typeface="Calibri" panose="020F0502020204030204" pitchFamily="34" charset="0"/>
              </a:rPr>
              <a:t>-15 000 . 3 = </a:t>
            </a:r>
            <a:r>
              <a:rPr lang="nl-NL" sz="2400" dirty="0" smtClean="0">
                <a:latin typeface="+mn-lt"/>
                <a:ea typeface="Calibri" panose="020F0502020204030204" pitchFamily="34" charset="0"/>
              </a:rPr>
              <a:t>-(15 000 . 3) = 45 </a:t>
            </a:r>
            <a:r>
              <a:rPr lang="nl-NL" sz="2400" dirty="0">
                <a:latin typeface="+mn-lt"/>
                <a:ea typeface="Calibri" panose="020F0502020204030204" pitchFamily="34" charset="0"/>
              </a:rPr>
              <a:t>000 ( đồng</a:t>
            </a:r>
            <a:r>
              <a:rPr lang="nl-NL" sz="2400" dirty="0" smtClean="0">
                <a:latin typeface="+mn-lt"/>
                <a:ea typeface="Calibri" panose="020F0502020204030204" pitchFamily="34" charset="0"/>
              </a:rPr>
              <a:t>)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dirty="0" smtClean="0">
                <a:latin typeface="+mn-lt"/>
                <a:ea typeface="Calibri" panose="020F0502020204030204" pitchFamily="34" charset="0"/>
              </a:rPr>
              <a:t>Vậy bạn Cao để chi tất cả số tiền là 45 000 đồng.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4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0" name="Google Shape;2330;p29"/>
          <p:cNvSpPr/>
          <p:nvPr/>
        </p:nvSpPr>
        <p:spPr>
          <a:xfrm rot="-272599">
            <a:off x="2143282" y="1013901"/>
            <a:ext cx="4703781" cy="33281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31" name="Google Shape;2331;p29"/>
          <p:cNvSpPr/>
          <p:nvPr/>
        </p:nvSpPr>
        <p:spPr>
          <a:xfrm rot="-535295">
            <a:off x="1764682" y="968501"/>
            <a:ext cx="1088284" cy="94043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32" name="Google Shape;2332;p29"/>
          <p:cNvSpPr/>
          <p:nvPr/>
        </p:nvSpPr>
        <p:spPr>
          <a:xfrm rot="4430286">
            <a:off x="5860303" y="645089"/>
            <a:ext cx="1088253" cy="940366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33" name="Google Shape;2333;p29"/>
          <p:cNvSpPr txBox="1">
            <a:spLocks noGrp="1"/>
          </p:cNvSpPr>
          <p:nvPr>
            <p:ph type="title"/>
          </p:nvPr>
        </p:nvSpPr>
        <p:spPr>
          <a:xfrm>
            <a:off x="2171701" y="2430948"/>
            <a:ext cx="4367122" cy="74624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sz="3600" dirty="0" err="1" smtClean="0">
                <a:solidFill>
                  <a:srgbClr val="2C7C78"/>
                </a:solidFill>
                <a:latin typeface="+mn-lt"/>
              </a:rPr>
              <a:t>Nhân</a:t>
            </a:r>
            <a:r>
              <a:rPr lang="en-US" sz="3600" dirty="0" smtClean="0">
                <a:solidFill>
                  <a:srgbClr val="2C7C78"/>
                </a:solidFill>
                <a:latin typeface="+mn-lt"/>
              </a:rPr>
              <a:t> </a:t>
            </a:r>
            <a:r>
              <a:rPr lang="en-US" sz="3600" dirty="0" err="1" smtClean="0">
                <a:solidFill>
                  <a:srgbClr val="2C7C78"/>
                </a:solidFill>
                <a:latin typeface="+mn-lt"/>
              </a:rPr>
              <a:t>hai</a:t>
            </a:r>
            <a:r>
              <a:rPr lang="en-US" sz="3600" dirty="0" smtClean="0">
                <a:solidFill>
                  <a:srgbClr val="2C7C78"/>
                </a:solidFill>
                <a:latin typeface="+mn-lt"/>
              </a:rPr>
              <a:t> </a:t>
            </a:r>
            <a:r>
              <a:rPr lang="en-US" sz="3600" dirty="0" err="1" smtClean="0">
                <a:solidFill>
                  <a:srgbClr val="2C7C78"/>
                </a:solidFill>
                <a:latin typeface="+mn-lt"/>
              </a:rPr>
              <a:t>số</a:t>
            </a:r>
            <a:r>
              <a:rPr lang="en-US" sz="3600" dirty="0" smtClean="0">
                <a:solidFill>
                  <a:srgbClr val="2C7C78"/>
                </a:solidFill>
                <a:latin typeface="+mn-lt"/>
              </a:rPr>
              <a:t> </a:t>
            </a:r>
            <a:r>
              <a:rPr lang="en-US" sz="3600" dirty="0" err="1" smtClean="0">
                <a:solidFill>
                  <a:srgbClr val="2C7C78"/>
                </a:solidFill>
                <a:latin typeface="+mn-lt"/>
              </a:rPr>
              <a:t>nguyên</a:t>
            </a:r>
            <a:r>
              <a:rPr lang="en-US" sz="3600" dirty="0" smtClean="0">
                <a:solidFill>
                  <a:srgbClr val="2C7C78"/>
                </a:solidFill>
                <a:latin typeface="+mn-lt"/>
              </a:rPr>
              <a:t> </a:t>
            </a:r>
            <a:r>
              <a:rPr lang="en-US" sz="3600" dirty="0" err="1" smtClean="0">
                <a:solidFill>
                  <a:srgbClr val="2C7C78"/>
                </a:solidFill>
                <a:latin typeface="+mn-lt"/>
              </a:rPr>
              <a:t>cùng</a:t>
            </a:r>
            <a:r>
              <a:rPr lang="en-US" sz="3600" dirty="0" smtClean="0">
                <a:solidFill>
                  <a:srgbClr val="2C7C78"/>
                </a:solidFill>
                <a:latin typeface="+mn-lt"/>
              </a:rPr>
              <a:t> </a:t>
            </a:r>
            <a:r>
              <a:rPr lang="en-US" sz="3600" dirty="0" err="1" smtClean="0">
                <a:solidFill>
                  <a:srgbClr val="2C7C78"/>
                </a:solidFill>
                <a:latin typeface="+mn-lt"/>
              </a:rPr>
              <a:t>dấu</a:t>
            </a:r>
            <a:r>
              <a:rPr lang="en-US" sz="3600" dirty="0" smtClean="0">
                <a:solidFill>
                  <a:srgbClr val="2C7C78"/>
                </a:solidFill>
                <a:latin typeface="+mn-lt"/>
              </a:rPr>
              <a:t>.</a:t>
            </a:r>
            <a:endParaRPr lang="en-US" sz="3600" dirty="0">
              <a:solidFill>
                <a:srgbClr val="2C7C78"/>
              </a:solidFill>
              <a:latin typeface="+mn-lt"/>
            </a:endParaRPr>
          </a:p>
        </p:txBody>
      </p:sp>
      <p:sp>
        <p:nvSpPr>
          <p:cNvPr id="2334" name="Google Shape;2334;p29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>
                <a:solidFill>
                  <a:srgbClr val="2C7C78"/>
                </a:solidFill>
                <a:latin typeface="+mn-lt"/>
              </a:rPr>
              <a:t>2</a:t>
            </a:r>
            <a:endParaRPr sz="4400" dirty="0">
              <a:solidFill>
                <a:srgbClr val="2C7C78"/>
              </a:solidFill>
              <a:latin typeface="+mn-lt"/>
            </a:endParaRPr>
          </a:p>
        </p:txBody>
      </p:sp>
      <p:sp>
        <p:nvSpPr>
          <p:cNvPr id="2337" name="Google Shape;2337;p29">
            <a:hlinkClick r:id="rId3" action="ppaction://hlinksldjump"/>
          </p:cNvPr>
          <p:cNvSpPr/>
          <p:nvPr/>
        </p:nvSpPr>
        <p:spPr>
          <a:xfrm rot="-2700000">
            <a:off x="94578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8" name="Google Shape;2338;p29">
            <a:hlinkClick r:id=""/>
          </p:cNvPr>
          <p:cNvSpPr/>
          <p:nvPr/>
        </p:nvSpPr>
        <p:spPr>
          <a:xfrm rot="8100000">
            <a:off x="802723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39" name="Google Shape;2339;p29"/>
          <p:cNvGrpSpPr/>
          <p:nvPr/>
        </p:nvGrpSpPr>
        <p:grpSpPr>
          <a:xfrm>
            <a:off x="8569288" y="4423863"/>
            <a:ext cx="194021" cy="191487"/>
            <a:chOff x="6232000" y="1435050"/>
            <a:chExt cx="488225" cy="481850"/>
          </a:xfrm>
        </p:grpSpPr>
        <p:sp>
          <p:nvSpPr>
            <p:cNvPr id="2340" name="Google Shape;2340;p29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341" name="Google Shape;2341;p29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342" name="Google Shape;2342;p29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343" name="Google Shape;2343;p29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344" name="Google Shape;2344;p29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345" name="Google Shape;2345;p29">
            <a:hlinkClick r:id="rId4" action="ppaction://hlinksldjump"/>
          </p:cNvPr>
          <p:cNvSpPr txBox="1"/>
          <p:nvPr/>
        </p:nvSpPr>
        <p:spPr>
          <a:xfrm>
            <a:off x="8416250" y="607452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rPr>
              <a:t>01</a:t>
            </a:r>
            <a:endParaRPr sz="1500" b="1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2346" name="Google Shape;2346;p29">
            <a:hlinkClick r:id="rId4" action="ppaction://hlinksldjump"/>
          </p:cNvPr>
          <p:cNvSpPr txBox="1"/>
          <p:nvPr/>
        </p:nvSpPr>
        <p:spPr>
          <a:xfrm>
            <a:off x="8416250" y="1171777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rPr>
              <a:t>02</a:t>
            </a:r>
            <a:endParaRPr sz="1500" b="1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2347" name="Google Shape;2347;p29">
            <a:hlinkClick r:id="rId5" action="ppaction://hlinksldjump"/>
          </p:cNvPr>
          <p:cNvSpPr txBox="1"/>
          <p:nvPr/>
        </p:nvSpPr>
        <p:spPr>
          <a:xfrm>
            <a:off x="8416250" y="1709824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rPr>
              <a:t>03</a:t>
            </a:r>
            <a:endParaRPr sz="1500" b="1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2348" name="Google Shape;2348;p29">
            <a:hlinkClick r:id="rId6" action="ppaction://hlinksldjump"/>
          </p:cNvPr>
          <p:cNvSpPr txBox="1"/>
          <p:nvPr/>
        </p:nvSpPr>
        <p:spPr>
          <a:xfrm>
            <a:off x="8416250" y="2263998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rPr>
              <a:t>04</a:t>
            </a:r>
            <a:endParaRPr sz="1500" b="1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2349" name="Google Shape;2349;p29">
            <a:hlinkClick r:id="rId7" action="ppaction://hlinksldjump"/>
          </p:cNvPr>
          <p:cNvSpPr txBox="1"/>
          <p:nvPr/>
        </p:nvSpPr>
        <p:spPr>
          <a:xfrm>
            <a:off x="8416250" y="2834297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rPr>
              <a:t>05</a:t>
            </a:r>
            <a:endParaRPr sz="1500" b="1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2350" name="Google Shape;2350;p29">
            <a:hlinkClick r:id="" action="ppaction://noaction"/>
          </p:cNvPr>
          <p:cNvSpPr txBox="1"/>
          <p:nvPr/>
        </p:nvSpPr>
        <p:spPr>
          <a:xfrm>
            <a:off x="8416250" y="3396535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rPr>
              <a:t>06</a:t>
            </a:r>
            <a:endParaRPr sz="1500" b="1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2351" name="Google Shape;2351;p29">
            <a:hlinkClick r:id="rId8" action="ppaction://hlinksldjump"/>
          </p:cNvPr>
          <p:cNvSpPr/>
          <p:nvPr/>
        </p:nvSpPr>
        <p:spPr>
          <a:xfrm>
            <a:off x="8473075" y="4372025"/>
            <a:ext cx="443400" cy="29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2975" y="357188"/>
            <a:ext cx="64436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* </a:t>
            </a:r>
            <a:r>
              <a:rPr lang="en-US" sz="2000" b="1" dirty="0" err="1" smtClean="0">
                <a:solidFill>
                  <a:schemeClr val="tx1"/>
                </a:solidFill>
              </a:rPr>
              <a:t>Tích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của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số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nguyên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dương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5377" y="1102458"/>
            <a:ext cx="2596326" cy="461665"/>
          </a:xfrm>
          <a:prstGeom prst="rect">
            <a:avLst/>
          </a:prstGeom>
          <a:solidFill>
            <a:srgbClr val="D1B2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(+5) . (+8) = </a:t>
            </a:r>
            <a:r>
              <a:rPr lang="en-US" sz="2400" b="1" dirty="0" smtClean="0"/>
              <a:t>?</a:t>
            </a:r>
            <a:r>
              <a:rPr lang="en-US" sz="2400" dirty="0" smtClean="0"/>
              <a:t> </a:t>
            </a:r>
            <a:endParaRPr lang="vi-VN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177404" y="1087597"/>
            <a:ext cx="3572272" cy="461665"/>
          </a:xfrm>
          <a:prstGeom prst="rect">
            <a:avLst/>
          </a:prstGeom>
          <a:solidFill>
            <a:srgbClr val="D1B2E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(+5).(+8) = 5 . 8 = </a:t>
            </a:r>
            <a:r>
              <a:rPr lang="en-US" sz="2400" b="1" dirty="0" smtClean="0"/>
              <a:t>40</a:t>
            </a:r>
            <a:r>
              <a:rPr lang="en-US" sz="2400" dirty="0" smtClean="0"/>
              <a:t> </a:t>
            </a:r>
            <a:endParaRPr lang="vi-VN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662821" y="1980129"/>
            <a:ext cx="6535626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Nhân</a:t>
            </a:r>
            <a:r>
              <a:rPr lang="en-US" sz="2400" dirty="0" smtClean="0"/>
              <a:t> </a:t>
            </a:r>
            <a:r>
              <a:rPr lang="en-US" sz="2400" dirty="0" err="1" smtClean="0"/>
              <a:t>hai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nguyên</a:t>
            </a:r>
            <a:r>
              <a:rPr lang="en-US" sz="2400" dirty="0" smtClean="0"/>
              <a:t> </a:t>
            </a:r>
            <a:r>
              <a:rPr lang="en-US" sz="2400" dirty="0" err="1" smtClean="0"/>
              <a:t>dương</a:t>
            </a:r>
            <a:r>
              <a:rPr lang="en-US" sz="2400" dirty="0" smtClean="0"/>
              <a:t> </a:t>
            </a:r>
            <a:r>
              <a:rPr lang="en-US" sz="2400" dirty="0" err="1" smtClean="0"/>
              <a:t>chính</a:t>
            </a:r>
            <a:r>
              <a:rPr lang="en-US" sz="2400" dirty="0" smtClean="0"/>
              <a:t> </a:t>
            </a:r>
            <a:r>
              <a:rPr lang="en-US" sz="2400" dirty="0" err="1" smtClean="0"/>
              <a:t>là</a:t>
            </a:r>
            <a:r>
              <a:rPr lang="en-US" sz="2400" dirty="0" smtClean="0"/>
              <a:t> </a:t>
            </a:r>
            <a:r>
              <a:rPr lang="en-US" sz="2400" dirty="0" err="1" smtClean="0"/>
              <a:t>nhân</a:t>
            </a:r>
            <a:r>
              <a:rPr lang="en-US" sz="2400" dirty="0" smtClean="0"/>
              <a:t> </a:t>
            </a:r>
            <a:r>
              <a:rPr lang="en-US" sz="2400" dirty="0" err="1" smtClean="0"/>
              <a:t>hai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tự</a:t>
            </a:r>
            <a:r>
              <a:rPr lang="en-US" sz="2400" dirty="0" smtClean="0"/>
              <a:t> </a:t>
            </a:r>
            <a:r>
              <a:rPr lang="en-US" sz="2400" dirty="0" err="1" smtClean="0"/>
              <a:t>nhiên</a:t>
            </a:r>
            <a:r>
              <a:rPr lang="en-US" sz="2400" dirty="0" smtClean="0"/>
              <a:t> </a:t>
            </a:r>
            <a:r>
              <a:rPr lang="en-US" sz="2400" dirty="0" err="1" smtClean="0"/>
              <a:t>khác</a:t>
            </a:r>
            <a:r>
              <a:rPr lang="en-US" sz="2400" dirty="0" smtClean="0"/>
              <a:t> 0.</a:t>
            </a:r>
            <a:endParaRPr lang="vi-VN" sz="2400" dirty="0"/>
          </a:p>
        </p:txBody>
      </p:sp>
      <p:sp>
        <p:nvSpPr>
          <p:cNvPr id="14" name="Curved Right Arrow 13"/>
          <p:cNvSpPr/>
          <p:nvPr/>
        </p:nvSpPr>
        <p:spPr>
          <a:xfrm>
            <a:off x="655558" y="1683389"/>
            <a:ext cx="758758" cy="751477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16" name="Cloud 15"/>
          <p:cNvSpPr/>
          <p:nvPr/>
        </p:nvSpPr>
        <p:spPr>
          <a:xfrm>
            <a:off x="942975" y="3026530"/>
            <a:ext cx="6897519" cy="1498060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dirty="0" err="1" smtClean="0">
                <a:solidFill>
                  <a:srgbClr val="002060"/>
                </a:solidFill>
              </a:rPr>
              <a:t>Em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hãy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tự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lấy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ví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dụ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về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nhân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hai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số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nguyên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dương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14316" y="3637456"/>
            <a:ext cx="6443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VD: </a:t>
            </a:r>
            <a:r>
              <a:rPr lang="en-US" sz="2400" dirty="0" smtClean="0"/>
              <a:t>11 .  9 = 99; 100 .99 = 9 900; 5. 7 =35; …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1079245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8" grpId="0" animBg="1"/>
      <p:bldP spid="14" grpId="0" animBg="1"/>
      <p:bldP spid="16" grpId="0" animBg="1"/>
      <p:bldP spid="16" grpId="1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4721" y="371645"/>
            <a:ext cx="3727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tx1"/>
                </a:solidFill>
              </a:rPr>
              <a:t>Tích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của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số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nguyên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âm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0671" y="794972"/>
            <a:ext cx="6653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 smtClean="0"/>
              <a:t>Quan</a:t>
            </a:r>
            <a:r>
              <a:rPr lang="en-US" sz="2000" dirty="0" smtClean="0"/>
              <a:t> </a:t>
            </a:r>
            <a:r>
              <a:rPr lang="en-US" sz="2000" dirty="0" err="1" smtClean="0"/>
              <a:t>sát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ba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đầu</a:t>
            </a:r>
            <a:r>
              <a:rPr lang="en-US" sz="2000" dirty="0" smtClean="0"/>
              <a:t>, ở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lần</a:t>
            </a:r>
            <a:r>
              <a:rPr lang="en-US" sz="2000" dirty="0" smtClean="0"/>
              <a:t> ta </a:t>
            </a:r>
            <a:r>
              <a:rPr lang="en-US" sz="2000" dirty="0" err="1" smtClean="0"/>
              <a:t>giảm</a:t>
            </a:r>
            <a:r>
              <a:rPr lang="en-US" sz="2000" dirty="0" smtClean="0"/>
              <a:t> 1 </a:t>
            </a:r>
            <a:r>
              <a:rPr lang="en-US" sz="2000" dirty="0" err="1" smtClean="0"/>
              <a:t>đơn</a:t>
            </a:r>
            <a:r>
              <a:rPr lang="en-US" sz="2000" dirty="0" smtClean="0"/>
              <a:t> </a:t>
            </a:r>
            <a:r>
              <a:rPr lang="en-US" sz="2000" dirty="0" err="1" smtClean="0"/>
              <a:t>vị</a:t>
            </a:r>
            <a:r>
              <a:rPr lang="en-US" sz="2000" dirty="0" smtClean="0"/>
              <a:t> ở </a:t>
            </a:r>
            <a:r>
              <a:rPr lang="en-US" sz="2000" dirty="0" err="1" smtClean="0"/>
              <a:t>thừa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thứ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. </a:t>
            </a:r>
            <a:r>
              <a:rPr lang="en-US" sz="2000" dirty="0" err="1" smtClean="0"/>
              <a:t>Tìm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</a:t>
            </a:r>
            <a:r>
              <a:rPr lang="en-US" sz="2000" dirty="0" err="1" smtClean="0"/>
              <a:t>cuối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19" name="Rectangle 18"/>
          <p:cNvSpPr/>
          <p:nvPr/>
        </p:nvSpPr>
        <p:spPr>
          <a:xfrm>
            <a:off x="3286908" y="1521808"/>
            <a:ext cx="24910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>
                <a:solidFill>
                  <a:srgbClr val="7030A0"/>
                </a:solidFill>
              </a:rPr>
              <a:t>(-3) </a:t>
            </a:r>
            <a:r>
              <a:rPr lang="en-US" altLang="en-US" sz="2000" dirty="0"/>
              <a:t>. </a:t>
            </a:r>
            <a:r>
              <a:rPr lang="en-US" altLang="en-US" sz="2000" dirty="0" smtClean="0">
                <a:solidFill>
                  <a:schemeClr val="tx1"/>
                </a:solidFill>
              </a:rPr>
              <a:t>7 </a:t>
            </a:r>
            <a:r>
              <a:rPr lang="en-US" altLang="en-US" sz="2000" dirty="0"/>
              <a:t>= </a:t>
            </a:r>
            <a:r>
              <a:rPr lang="en-US" altLang="en-US" sz="2000" dirty="0">
                <a:solidFill>
                  <a:srgbClr val="C00000"/>
                </a:solidFill>
              </a:rPr>
              <a:t>- </a:t>
            </a:r>
            <a:r>
              <a:rPr lang="en-US" altLang="en-US" sz="2000" dirty="0" smtClean="0">
                <a:solidFill>
                  <a:srgbClr val="C00000"/>
                </a:solidFill>
              </a:rPr>
              <a:t>21</a:t>
            </a:r>
            <a:endParaRPr lang="vi-VN" sz="2000" dirty="0">
              <a:solidFill>
                <a:srgbClr val="C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490428" y="2354141"/>
            <a:ext cx="1943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 smtClean="0">
                <a:solidFill>
                  <a:schemeClr val="tx1"/>
                </a:solidFill>
              </a:rPr>
              <a:t>3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. </a:t>
            </a:r>
            <a:r>
              <a:rPr lang="en-US" altLang="en-US" sz="2000" dirty="0" smtClean="0">
                <a:solidFill>
                  <a:schemeClr val="tx1"/>
                </a:solidFill>
              </a:rPr>
              <a:t>7</a:t>
            </a:r>
            <a:r>
              <a:rPr lang="en-US" altLang="en-US" sz="2000" dirty="0" smtClean="0"/>
              <a:t> </a:t>
            </a:r>
            <a:r>
              <a:rPr lang="en-US" altLang="en-US" sz="2000" dirty="0"/>
              <a:t>= </a:t>
            </a:r>
            <a:r>
              <a:rPr lang="en-US" altLang="en-US" sz="2000" dirty="0" smtClean="0">
                <a:solidFill>
                  <a:schemeClr val="tx1"/>
                </a:solidFill>
              </a:rPr>
              <a:t>21</a:t>
            </a:r>
            <a:endParaRPr lang="vi-VN" sz="20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76125" y="3074973"/>
            <a:ext cx="1943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 smtClean="0"/>
              <a:t>3 </a:t>
            </a:r>
            <a:r>
              <a:rPr lang="en-US" altLang="en-US" sz="2000" dirty="0"/>
              <a:t>. </a:t>
            </a:r>
            <a:r>
              <a:rPr lang="en-US" altLang="en-US" sz="2000" dirty="0" smtClean="0">
                <a:solidFill>
                  <a:srgbClr val="7030A0"/>
                </a:solidFill>
              </a:rPr>
              <a:t>(-7)</a:t>
            </a:r>
            <a:r>
              <a:rPr lang="en-US" altLang="en-US" sz="2000" dirty="0" smtClean="0"/>
              <a:t> </a:t>
            </a:r>
            <a:r>
              <a:rPr lang="en-US" altLang="en-US" sz="2000" dirty="0">
                <a:solidFill>
                  <a:schemeClr val="tx1"/>
                </a:solidFill>
              </a:rPr>
              <a:t>= </a:t>
            </a:r>
            <a:r>
              <a:rPr lang="en-US" altLang="en-US" sz="2000" dirty="0" smtClean="0">
                <a:solidFill>
                  <a:srgbClr val="C00000"/>
                </a:solidFill>
              </a:rPr>
              <a:t>-21</a:t>
            </a:r>
            <a:endParaRPr lang="vi-VN" sz="2000" dirty="0">
              <a:solidFill>
                <a:srgbClr val="C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46426" y="3875377"/>
            <a:ext cx="19430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dirty="0">
                <a:solidFill>
                  <a:srgbClr val="7030A0"/>
                </a:solidFill>
              </a:rPr>
              <a:t>(-3</a:t>
            </a:r>
            <a:r>
              <a:rPr lang="en-US" altLang="en-US" sz="2000" dirty="0" smtClean="0">
                <a:solidFill>
                  <a:srgbClr val="7030A0"/>
                </a:solidFill>
              </a:rPr>
              <a:t>) .(-7)</a:t>
            </a:r>
            <a:r>
              <a:rPr lang="en-US" altLang="en-US" sz="2000" dirty="0" smtClean="0">
                <a:solidFill>
                  <a:schemeClr val="tx1"/>
                </a:solidFill>
              </a:rPr>
              <a:t> </a:t>
            </a:r>
            <a:r>
              <a:rPr lang="en-US" altLang="en-US" sz="2000" dirty="0" smtClean="0"/>
              <a:t>=</a:t>
            </a:r>
            <a:endParaRPr lang="vi-VN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4574734" y="3859277"/>
            <a:ext cx="514352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?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71444" y="1894656"/>
            <a:ext cx="1581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(</a:t>
            </a:r>
            <a:r>
              <a:rPr lang="en-US" sz="2000" dirty="0" err="1" smtClean="0">
                <a:solidFill>
                  <a:srgbClr val="FF0000"/>
                </a:solidFill>
              </a:rPr>
              <a:t>đổi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dấu</a:t>
            </a:r>
            <a:r>
              <a:rPr lang="en-US" sz="2000" dirty="0" smtClean="0">
                <a:solidFill>
                  <a:srgbClr val="FF0000"/>
                </a:solidFill>
              </a:rPr>
              <a:t>)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79752" y="2656081"/>
            <a:ext cx="1616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FF0000"/>
                </a:solidFill>
              </a:rPr>
              <a:t>(</a:t>
            </a:r>
            <a:r>
              <a:rPr lang="en-US" sz="2000" dirty="0" err="1">
                <a:solidFill>
                  <a:srgbClr val="FF0000"/>
                </a:solidFill>
              </a:rPr>
              <a:t>đổi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dấu</a:t>
            </a:r>
            <a:r>
              <a:rPr lang="en-US" sz="2000" dirty="0">
                <a:solidFill>
                  <a:srgbClr val="FF0000"/>
                </a:solidFill>
              </a:rPr>
              <a:t>)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57140" y="3443282"/>
            <a:ext cx="1632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FF0000"/>
                </a:solidFill>
              </a:rPr>
              <a:t>(</a:t>
            </a:r>
            <a:r>
              <a:rPr lang="en-US" sz="2000" dirty="0" err="1">
                <a:solidFill>
                  <a:srgbClr val="FF0000"/>
                </a:solidFill>
              </a:rPr>
              <a:t>đổi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dấu</a:t>
            </a:r>
            <a:r>
              <a:rPr lang="en-US" sz="2000" dirty="0">
                <a:solidFill>
                  <a:srgbClr val="FF0000"/>
                </a:solidFill>
              </a:rPr>
              <a:t>)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3971" y="3857219"/>
            <a:ext cx="535308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21</a:t>
            </a:r>
            <a:endParaRPr lang="vi-VN" sz="2000" dirty="0">
              <a:solidFill>
                <a:srgbClr val="C00000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000086">
            <a:off x="1046126" y="333698"/>
            <a:ext cx="567008" cy="623708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684786" y="895543"/>
            <a:ext cx="989556" cy="40642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HĐ3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638788" y="1926648"/>
            <a:ext cx="16328" cy="38984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3963424" y="2710660"/>
            <a:ext cx="16328" cy="38984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3540812" y="3411297"/>
            <a:ext cx="16328" cy="38984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49783" y="4222964"/>
            <a:ext cx="7694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nl-NL" sz="2000" dirty="0" smtClean="0"/>
              <a:t>* </a:t>
            </a:r>
            <a:r>
              <a:rPr lang="nl-NL" sz="2000" b="1" u="sng" dirty="0" smtClean="0"/>
              <a:t>Nhận xét: </a:t>
            </a:r>
            <a:r>
              <a:rPr lang="nl-NL" sz="2000" i="1" dirty="0" smtClean="0">
                <a:solidFill>
                  <a:srgbClr val="002060"/>
                </a:solidFill>
              </a:rPr>
              <a:t>Khi </a:t>
            </a:r>
            <a:r>
              <a:rPr lang="nl-NL" sz="2000" b="1" i="1" dirty="0">
                <a:solidFill>
                  <a:srgbClr val="002060"/>
                </a:solidFill>
              </a:rPr>
              <a:t>đổi dấu một thừa số </a:t>
            </a:r>
            <a:r>
              <a:rPr lang="nl-NL" sz="2000" i="1" dirty="0">
                <a:solidFill>
                  <a:srgbClr val="002060"/>
                </a:solidFill>
              </a:rPr>
              <a:t>và giữ nguyên thừa số còn lại thì </a:t>
            </a:r>
            <a:r>
              <a:rPr lang="nl-NL" sz="2000" b="1" i="1" dirty="0">
                <a:solidFill>
                  <a:srgbClr val="002060"/>
                </a:solidFill>
              </a:rPr>
              <a:t>tích cũng đổi dấu</a:t>
            </a:r>
            <a:r>
              <a:rPr lang="nl-NL" sz="2000" i="1" dirty="0">
                <a:solidFill>
                  <a:srgbClr val="002060"/>
                </a:solidFill>
              </a:rPr>
              <a:t>.</a:t>
            </a:r>
            <a:endParaRPr lang="vi-VN" sz="2000" i="1" dirty="0">
              <a:solidFill>
                <a:srgbClr val="002060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01115" y="929554"/>
            <a:ext cx="989556" cy="40642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HĐ4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690671" y="762931"/>
            <a:ext cx="7061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 smtClean="0"/>
              <a:t>Dựa</a:t>
            </a:r>
            <a:r>
              <a:rPr lang="en-US" sz="2000" dirty="0" smtClean="0"/>
              <a:t>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nhận</a:t>
            </a:r>
            <a:r>
              <a:rPr lang="en-US" sz="2000" dirty="0" smtClean="0"/>
              <a:t> </a:t>
            </a:r>
            <a:r>
              <a:rPr lang="en-US" sz="2000" dirty="0" err="1" smtClean="0"/>
              <a:t>xét</a:t>
            </a:r>
            <a:r>
              <a:rPr lang="en-US" sz="2000" dirty="0" smtClean="0"/>
              <a:t> ở HĐ3,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dự</a:t>
            </a:r>
            <a:r>
              <a:rPr lang="en-US" sz="2000" dirty="0" smtClean="0"/>
              <a:t> </a:t>
            </a:r>
            <a:r>
              <a:rPr lang="en-US" sz="2000" dirty="0" err="1" smtClean="0"/>
              <a:t>đoán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endParaRPr lang="en-US" sz="2000" dirty="0" smtClean="0"/>
          </a:p>
          <a:p>
            <a:pPr algn="ctr">
              <a:lnSpc>
                <a:spcPct val="120000"/>
              </a:lnSpc>
            </a:pPr>
            <a:r>
              <a:rPr lang="en-US" sz="2000" b="1" dirty="0" smtClean="0"/>
              <a:t>(-</a:t>
            </a:r>
            <a:r>
              <a:rPr lang="en-US" sz="2000" b="1" dirty="0" smtClean="0"/>
              <a:t>3) . (-7)</a:t>
            </a:r>
            <a:endParaRPr lang="vi-VN" sz="2000" b="1" dirty="0"/>
          </a:p>
        </p:txBody>
      </p:sp>
    </p:spTree>
    <p:extLst>
      <p:ext uri="{BB962C8B-B14F-4D97-AF65-F5344CB8AC3E}">
        <p14:creationId xmlns:p14="http://schemas.microsoft.com/office/powerpoint/2010/main" val="113389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6" grpId="1"/>
      <p:bldP spid="19" grpId="0"/>
      <p:bldP spid="20" grpId="0"/>
      <p:bldP spid="21" grpId="0"/>
      <p:bldP spid="22" grpId="0"/>
      <p:bldP spid="23" grpId="0" animBg="1"/>
      <p:bldP spid="23" grpId="1" animBg="1"/>
      <p:bldP spid="27" grpId="0"/>
      <p:bldP spid="29" grpId="0"/>
      <p:bldP spid="31" grpId="0"/>
      <p:bldP spid="32" grpId="0" animBg="1"/>
      <p:bldP spid="37" grpId="0" animBg="1"/>
      <p:bldP spid="37" grpId="1" animBg="1"/>
      <p:bldP spid="7" grpId="0"/>
      <p:bldP spid="40" grpId="0" animBg="1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1504545" y="379658"/>
            <a:ext cx="6096000" cy="1675513"/>
          </a:xfrm>
          <a:prstGeom prst="roundRect">
            <a:avLst/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just" defTabSz="4572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Tích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cùng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dấu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Calibri" panose="020F0502020204030204" pitchFamily="34" charset="0"/>
                <a:cs typeface="Arial" panose="020B0604020202020204" pitchFamily="34" charset="0"/>
              </a:rPr>
              <a:t>dương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Cloud 6"/>
          <p:cNvSpPr/>
          <p:nvPr/>
        </p:nvSpPr>
        <p:spPr>
          <a:xfrm>
            <a:off x="285357" y="2195643"/>
            <a:ext cx="8359278" cy="1303330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800" b="1" i="1" dirty="0" smtClean="0">
                <a:solidFill>
                  <a:schemeClr val="tx1"/>
                </a:solidFill>
              </a:rPr>
              <a:t>=&gt; </a:t>
            </a:r>
            <a:r>
              <a:rPr lang="en-US" sz="2800" b="1" i="1" dirty="0" err="1" smtClean="0">
                <a:solidFill>
                  <a:schemeClr val="tx1"/>
                </a:solidFill>
              </a:rPr>
              <a:t>Để</a:t>
            </a:r>
            <a:r>
              <a:rPr lang="en-US" sz="2800" b="1" i="1" dirty="0" smtClean="0">
                <a:solidFill>
                  <a:schemeClr val="tx1"/>
                </a:solidFill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</a:rPr>
              <a:t>nhân</a:t>
            </a:r>
            <a:r>
              <a:rPr lang="en-US" sz="2800" b="1" i="1" dirty="0" smtClean="0">
                <a:solidFill>
                  <a:schemeClr val="tx1"/>
                </a:solidFill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</a:rPr>
              <a:t>hai</a:t>
            </a:r>
            <a:r>
              <a:rPr lang="en-US" sz="2800" b="1" i="1" dirty="0" smtClean="0">
                <a:solidFill>
                  <a:schemeClr val="tx1"/>
                </a:solidFill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</a:rPr>
              <a:t>số</a:t>
            </a:r>
            <a:r>
              <a:rPr lang="en-US" sz="2800" b="1" i="1" dirty="0" smtClean="0">
                <a:solidFill>
                  <a:schemeClr val="tx1"/>
                </a:solidFill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</a:rPr>
              <a:t>nguyên</a:t>
            </a:r>
            <a:r>
              <a:rPr lang="en-US" sz="2800" b="1" i="1" dirty="0" smtClean="0">
                <a:solidFill>
                  <a:schemeClr val="tx1"/>
                </a:solidFill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</a:rPr>
              <a:t>âm</a:t>
            </a:r>
            <a:r>
              <a:rPr lang="en-US" sz="2800" b="1" i="1" dirty="0" smtClean="0">
                <a:solidFill>
                  <a:schemeClr val="tx1"/>
                </a:solidFill>
              </a:rPr>
              <a:t>, ta </a:t>
            </a:r>
            <a:r>
              <a:rPr lang="en-US" sz="2800" b="1" i="1" dirty="0" err="1" smtClean="0">
                <a:solidFill>
                  <a:schemeClr val="tx1"/>
                </a:solidFill>
              </a:rPr>
              <a:t>làm</a:t>
            </a:r>
            <a:r>
              <a:rPr lang="en-US" sz="2800" b="1" i="1" dirty="0" smtClean="0">
                <a:solidFill>
                  <a:schemeClr val="tx1"/>
                </a:solidFill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</a:rPr>
              <a:t>như</a:t>
            </a:r>
            <a:r>
              <a:rPr lang="en-US" sz="2800" b="1" i="1" dirty="0" smtClean="0">
                <a:solidFill>
                  <a:schemeClr val="tx1"/>
                </a:solidFill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</a:rPr>
              <a:t>thế</a:t>
            </a:r>
            <a:r>
              <a:rPr lang="en-US" sz="2800" b="1" i="1" dirty="0" smtClean="0">
                <a:solidFill>
                  <a:schemeClr val="tx1"/>
                </a:solidFill>
              </a:rPr>
              <a:t> </a:t>
            </a:r>
            <a:r>
              <a:rPr lang="en-US" sz="2800" b="1" i="1" dirty="0" err="1" smtClean="0">
                <a:solidFill>
                  <a:schemeClr val="tx1"/>
                </a:solidFill>
              </a:rPr>
              <a:t>nào</a:t>
            </a:r>
            <a:r>
              <a:rPr lang="en-US" sz="2800" b="1" i="1" dirty="0" smtClean="0">
                <a:solidFill>
                  <a:schemeClr val="tx1"/>
                </a:solidFill>
              </a:rPr>
              <a:t>?</a:t>
            </a:r>
            <a:endParaRPr lang="vi-VN" sz="2800" b="1" i="1" dirty="0">
              <a:solidFill>
                <a:schemeClr val="tx1"/>
              </a:solidFill>
            </a:endParaRPr>
          </a:p>
        </p:txBody>
      </p:sp>
      <p:grpSp>
        <p:nvGrpSpPr>
          <p:cNvPr id="9" name="Group 2"/>
          <p:cNvGrpSpPr/>
          <p:nvPr/>
        </p:nvGrpSpPr>
        <p:grpSpPr>
          <a:xfrm>
            <a:off x="787475" y="2563442"/>
            <a:ext cx="7591246" cy="2332725"/>
            <a:chOff x="-194153" y="115568"/>
            <a:chExt cx="2278127" cy="1692727"/>
          </a:xfrm>
          <a:solidFill>
            <a:srgbClr val="CCFF99"/>
          </a:solidFill>
        </p:grpSpPr>
        <p:sp>
          <p:nvSpPr>
            <p:cNvPr id="11" name="Freeform 3"/>
            <p:cNvSpPr/>
            <p:nvPr/>
          </p:nvSpPr>
          <p:spPr>
            <a:xfrm>
              <a:off x="-194153" y="115568"/>
              <a:ext cx="2278127" cy="1692727"/>
            </a:xfrm>
            <a:custGeom>
              <a:avLst/>
              <a:gdLst/>
              <a:ahLst/>
              <a:cxnLst/>
              <a:rect l="l" t="t" r="r" b="b"/>
              <a:pathLst>
                <a:path w="2063458" h="2203873">
                  <a:moveTo>
                    <a:pt x="0" y="0"/>
                  </a:moveTo>
                  <a:lnTo>
                    <a:pt x="2063458" y="0"/>
                  </a:lnTo>
                  <a:lnTo>
                    <a:pt x="2063458" y="2203873"/>
                  </a:lnTo>
                  <a:lnTo>
                    <a:pt x="0" y="2203873"/>
                  </a:lnTo>
                  <a:close/>
                </a:path>
              </a:pathLst>
            </a:custGeom>
            <a:solidFill>
              <a:srgbClr val="FFFFCC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sp>
      </p:grpSp>
      <p:sp>
        <p:nvSpPr>
          <p:cNvPr id="12" name="TextBox 11"/>
          <p:cNvSpPr txBox="1"/>
          <p:nvPr/>
        </p:nvSpPr>
        <p:spPr>
          <a:xfrm>
            <a:off x="1254515" y="2580695"/>
            <a:ext cx="6944264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 err="1" smtClean="0"/>
              <a:t>Quy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tắc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nhân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số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nguyên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khác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dấu</a:t>
            </a:r>
            <a:endParaRPr lang="vi-VN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860873" y="3092699"/>
            <a:ext cx="7398367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Muốn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nhân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hai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nguyên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khác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dấu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, ta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nhân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phần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tự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nhiên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hai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nl-NL" sz="2400" dirty="0"/>
              <a:t>của hai số đó với nhau</a:t>
            </a:r>
            <a:r>
              <a:rPr lang="nl-NL" sz="2400" dirty="0" smtClean="0"/>
              <a:t>.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883914" y="4143632"/>
                <a:ext cx="739836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l-NL" sz="2400" dirty="0">
                    <a:latin typeface="+mn-lt"/>
                  </a:rPr>
                  <a:t>Nếu m, n </a:t>
                </a:r>
                <a14:m>
                  <m:oMath xmlns:m="http://schemas.openxmlformats.org/officeDocument/2006/math">
                    <m:r>
                      <a:rPr lang="nl-NL" sz="2400" i="1">
                        <a:latin typeface="+mn-lt"/>
                      </a:rPr>
                      <m:t>∈</m:t>
                    </m:r>
                  </m:oMath>
                </a14:m>
                <a:r>
                  <a:rPr lang="nl-NL" sz="2400" dirty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a:rPr lang="nl-NL" sz="2400" i="1" dirty="0" smtClean="0">
                        <a:latin typeface="+mn-lt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nl-NL" sz="2400" baseline="30000" dirty="0">
                    <a:latin typeface="+mn-lt"/>
                  </a:rPr>
                  <a:t>*</a:t>
                </a:r>
                <a:r>
                  <a:rPr lang="nl-NL" sz="2400" dirty="0">
                    <a:latin typeface="+mn-lt"/>
                  </a:rPr>
                  <a:t> thì (-m).(-n) = (-n).(-m) = m.n</a:t>
                </a:r>
                <a:endParaRPr lang="en-US" sz="2400" dirty="0">
                  <a:latin typeface="+mn-lt"/>
                </a:endParaRPr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14" y="4143632"/>
                <a:ext cx="7398367" cy="461665"/>
              </a:xfrm>
              <a:prstGeom prst="rect">
                <a:avLst/>
              </a:prstGeom>
              <a:blipFill>
                <a:blip r:embed="rId2"/>
                <a:stretch>
                  <a:fillRect t="-9333" b="-32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656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7" grpId="0" animBg="1"/>
      <p:bldP spid="7" grpId="1" animBg="1"/>
      <p:bldP spid="12" grpId="0"/>
      <p:bldP spid="13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67750" y="364826"/>
            <a:ext cx="2389517" cy="5715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LUYỆN TẬP </a:t>
            </a:r>
            <a:r>
              <a:rPr lang="en-US" sz="2400" b="1" dirty="0" smtClean="0"/>
              <a:t>2</a:t>
            </a:r>
            <a:endParaRPr lang="vi-VN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157267" y="403200"/>
            <a:ext cx="5156799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 smtClean="0"/>
              <a:t>Thực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phép</a:t>
            </a:r>
            <a:r>
              <a:rPr lang="en-US" sz="2400" dirty="0" smtClean="0"/>
              <a:t> </a:t>
            </a:r>
            <a:r>
              <a:rPr lang="en-US" sz="2400" dirty="0" err="1" smtClean="0"/>
              <a:t>nhân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:</a:t>
            </a:r>
            <a:endParaRPr lang="vi-VN" sz="2400" dirty="0"/>
          </a:p>
        </p:txBody>
      </p:sp>
      <p:sp>
        <p:nvSpPr>
          <p:cNvPr id="8" name="Rectangle 7"/>
          <p:cNvSpPr/>
          <p:nvPr/>
        </p:nvSpPr>
        <p:spPr>
          <a:xfrm>
            <a:off x="1124873" y="1194606"/>
            <a:ext cx="30146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(-12) .(-12)</a:t>
            </a:r>
            <a:endParaRPr lang="vi-V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98492" y="1115654"/>
            <a:ext cx="3300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/>
              <a:t>b) </a:t>
            </a:r>
            <a:r>
              <a:rPr lang="en-US" sz="2400" dirty="0" smtClean="0"/>
              <a:t>(-137) . (-15)</a:t>
            </a:r>
            <a:endParaRPr lang="vi-V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26633" y="1466172"/>
            <a:ext cx="1562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>
                <a:solidFill>
                  <a:srgbClr val="C00000"/>
                </a:solidFill>
              </a:rPr>
              <a:t>Giải</a:t>
            </a:r>
            <a:r>
              <a:rPr lang="en-US" sz="2400" b="1" i="1" u="sng" dirty="0">
                <a:solidFill>
                  <a:srgbClr val="C00000"/>
                </a:solidFill>
              </a:rPr>
              <a:t>:</a:t>
            </a:r>
            <a:endParaRPr lang="vi-VN" sz="2400" b="1" i="1" u="sng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93330" y="1975596"/>
            <a:ext cx="3046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defRPr/>
            </a:pPr>
            <a:r>
              <a:rPr lang="en-US" sz="2400" b="1" kern="1200" dirty="0" smtClean="0">
                <a:solidFill>
                  <a:srgbClr val="002060"/>
                </a:solidFill>
              </a:rPr>
              <a:t>a) (-12) . (-12)</a:t>
            </a:r>
            <a:endParaRPr lang="vi-VN" sz="2400" b="1" kern="12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32347" y="2610647"/>
            <a:ext cx="2279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defRPr/>
            </a:pPr>
            <a:r>
              <a:rPr lang="en-US" sz="2400" b="1" kern="1200" dirty="0">
                <a:solidFill>
                  <a:srgbClr val="002060"/>
                </a:solidFill>
                <a:ea typeface="+mn-ea"/>
                <a:cs typeface="+mn-cs"/>
              </a:rPr>
              <a:t>=  </a:t>
            </a:r>
            <a:r>
              <a:rPr lang="en-US" sz="2400" b="1" kern="1200" dirty="0" smtClean="0">
                <a:solidFill>
                  <a:srgbClr val="002060"/>
                </a:solidFill>
                <a:ea typeface="+mn-ea"/>
                <a:cs typeface="+mn-cs"/>
              </a:rPr>
              <a:t>12 . 12</a:t>
            </a:r>
            <a:endParaRPr lang="vi-VN" sz="24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26131" y="2633196"/>
            <a:ext cx="282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defRPr/>
            </a:pPr>
            <a:r>
              <a:rPr lang="en-US" sz="2400" b="1" kern="1200" dirty="0">
                <a:solidFill>
                  <a:srgbClr val="002060"/>
                </a:solidFill>
                <a:ea typeface="+mn-ea"/>
                <a:cs typeface="+mn-cs"/>
              </a:rPr>
              <a:t>= </a:t>
            </a:r>
            <a:r>
              <a:rPr lang="en-US" sz="2400" b="1" kern="1200" dirty="0" smtClean="0">
                <a:solidFill>
                  <a:srgbClr val="002060"/>
                </a:solidFill>
                <a:ea typeface="+mn-ea"/>
                <a:cs typeface="+mn-cs"/>
              </a:rPr>
              <a:t>137 . 15</a:t>
            </a:r>
            <a:endParaRPr lang="vi-VN" sz="24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26131" y="3312564"/>
            <a:ext cx="2279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defRPr/>
            </a:pPr>
            <a:r>
              <a:rPr lang="en-US" sz="2400" b="1" kern="1200" dirty="0">
                <a:solidFill>
                  <a:srgbClr val="002060"/>
                </a:solidFill>
                <a:ea typeface="+mn-ea"/>
                <a:cs typeface="+mn-cs"/>
              </a:rPr>
              <a:t>= </a:t>
            </a:r>
            <a:r>
              <a:rPr lang="en-US" sz="2400" b="1" kern="1200" dirty="0" smtClean="0">
                <a:solidFill>
                  <a:srgbClr val="002060"/>
                </a:solidFill>
                <a:ea typeface="+mn-ea"/>
                <a:cs typeface="+mn-cs"/>
              </a:rPr>
              <a:t>2 055</a:t>
            </a:r>
            <a:endParaRPr lang="vi-VN" sz="24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532839" y="2054433"/>
            <a:ext cx="0" cy="20116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239173" y="3245698"/>
            <a:ext cx="2279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defRPr/>
            </a:pPr>
            <a:r>
              <a:rPr lang="en-US" sz="2400" b="1" kern="1200" dirty="0">
                <a:solidFill>
                  <a:srgbClr val="002060"/>
                </a:solidFill>
                <a:ea typeface="+mn-ea"/>
                <a:cs typeface="+mn-cs"/>
              </a:rPr>
              <a:t>=  </a:t>
            </a:r>
            <a:r>
              <a:rPr lang="en-US" sz="2400" b="1" kern="1200" dirty="0" smtClean="0">
                <a:solidFill>
                  <a:srgbClr val="002060"/>
                </a:solidFill>
                <a:ea typeface="+mn-ea"/>
                <a:cs typeface="+mn-cs"/>
              </a:rPr>
              <a:t>144</a:t>
            </a:r>
            <a:endParaRPr lang="vi-VN" sz="24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17234" y="1953828"/>
            <a:ext cx="3046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defRPr/>
            </a:pPr>
            <a:r>
              <a:rPr lang="en-US" sz="2400" b="1" kern="1200" dirty="0" smtClean="0">
                <a:solidFill>
                  <a:srgbClr val="002060"/>
                </a:solidFill>
              </a:rPr>
              <a:t>b) (-137) . (-15)</a:t>
            </a:r>
            <a:endParaRPr lang="vi-VN" sz="2400" b="1" kern="12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70534" y="4008559"/>
            <a:ext cx="7324609" cy="10025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nl-NL" sz="2400" b="1" i="1" u="sng" dirty="0"/>
              <a:t>* Chú ý: </a:t>
            </a:r>
            <a:r>
              <a:rPr lang="nl-NL" sz="2400" dirty="0"/>
              <a:t>Tích của một số nguyên với 0 luôn bằng 0</a:t>
            </a:r>
            <a:endParaRPr lang="en-US" sz="2400" dirty="0"/>
          </a:p>
          <a:p>
            <a:pPr algn="ctr">
              <a:lnSpc>
                <a:spcPct val="130000"/>
              </a:lnSpc>
            </a:pPr>
            <a:r>
              <a:rPr lang="nl-NL" sz="2400" dirty="0"/>
              <a:t>a.0 = 0.a = </a:t>
            </a:r>
            <a:r>
              <a:rPr lang="nl-NL" sz="2400" dirty="0" smtClean="0"/>
              <a:t>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10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9" grpId="0"/>
      <p:bldP spid="10" grpId="0"/>
      <p:bldP spid="12" grpId="0"/>
      <p:bldP spid="13" grpId="0"/>
      <p:bldP spid="15" grpId="0"/>
      <p:bldP spid="16" grpId="0"/>
      <p:bldP spid="18" grpId="0"/>
      <p:bldP spid="19" grpId="0"/>
      <p:bldP spid="2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2"/>
          <p:cNvGrpSpPr/>
          <p:nvPr/>
        </p:nvGrpSpPr>
        <p:grpSpPr>
          <a:xfrm>
            <a:off x="761327" y="1542110"/>
            <a:ext cx="7591246" cy="2716529"/>
            <a:chOff x="-194153" y="115568"/>
            <a:chExt cx="2278127" cy="1692727"/>
          </a:xfrm>
          <a:solidFill>
            <a:srgbClr val="CCFF99"/>
          </a:solidFill>
        </p:grpSpPr>
        <p:sp>
          <p:nvSpPr>
            <p:cNvPr id="41" name="Freeform 3"/>
            <p:cNvSpPr/>
            <p:nvPr/>
          </p:nvSpPr>
          <p:spPr>
            <a:xfrm>
              <a:off x="-194153" y="115568"/>
              <a:ext cx="2278127" cy="1692727"/>
            </a:xfrm>
            <a:custGeom>
              <a:avLst/>
              <a:gdLst/>
              <a:ahLst/>
              <a:cxnLst/>
              <a:rect l="l" t="t" r="r" b="b"/>
              <a:pathLst>
                <a:path w="2063458" h="2203873">
                  <a:moveTo>
                    <a:pt x="0" y="0"/>
                  </a:moveTo>
                  <a:lnTo>
                    <a:pt x="2063458" y="0"/>
                  </a:lnTo>
                  <a:lnTo>
                    <a:pt x="2063458" y="2203873"/>
                  </a:lnTo>
                  <a:lnTo>
                    <a:pt x="0" y="2203873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</p:spPr>
        </p:sp>
      </p:grpSp>
      <p:sp>
        <p:nvSpPr>
          <p:cNvPr id="42" name="TextBox 41"/>
          <p:cNvSpPr txBox="1"/>
          <p:nvPr/>
        </p:nvSpPr>
        <p:spPr>
          <a:xfrm>
            <a:off x="1228367" y="1559363"/>
            <a:ext cx="6944264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Cách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nhận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biết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dấu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của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tích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740743" y="2071367"/>
            <a:ext cx="3816661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/>
                <a:sym typeface="Arial"/>
              </a:rPr>
              <a:t>(+) . (+) = (+)</a:t>
            </a:r>
            <a:endParaRPr kumimoji="0" lang="en-US" sz="2400" b="1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228367" y="456276"/>
            <a:ext cx="2173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sng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Chú</a:t>
            </a:r>
            <a:r>
              <a:rPr kumimoji="0" lang="en-US" sz="2400" b="1" i="1" u="sng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ý:</a:t>
            </a:r>
            <a:endParaRPr kumimoji="0" lang="vi-VN" sz="2400" b="1" i="1" u="sng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40742" y="2577091"/>
            <a:ext cx="3816661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/>
                <a:sym typeface="Arial"/>
              </a:rPr>
              <a:t>(-) . (-) = (+)</a:t>
            </a:r>
            <a:endParaRPr kumimoji="0" lang="en-US" sz="2400" b="1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40742" y="3082815"/>
            <a:ext cx="3816661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/>
                <a:sym typeface="Arial"/>
              </a:rPr>
              <a:t>(+) . (-) = (-)</a:t>
            </a:r>
            <a:endParaRPr kumimoji="0" lang="en-US" sz="2400" b="1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Calibri" panose="020F0502020204030204" pitchFamily="34" charset="0"/>
              <a:cs typeface="Arial"/>
              <a:sym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40742" y="3588539"/>
            <a:ext cx="3816661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/>
                <a:sym typeface="Arial"/>
              </a:rPr>
              <a:t>(-) . (+) = (-)</a:t>
            </a:r>
            <a:endParaRPr kumimoji="0" lang="en-US" sz="2400" b="1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Calibri" panose="020F050202020403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653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5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7121" y="12358"/>
            <a:ext cx="876300" cy="790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3421" y="267402"/>
            <a:ext cx="251732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 err="1" smtClean="0">
                <a:solidFill>
                  <a:srgbClr val="FF0000"/>
                </a:solidFill>
              </a:rPr>
              <a:t>Thử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thách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nhỏ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5271" y="802933"/>
            <a:ext cx="6809014" cy="1381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 smtClean="0"/>
              <a:t>Thay</a:t>
            </a:r>
            <a:r>
              <a:rPr lang="en-US" sz="2400" dirty="0" smtClean="0"/>
              <a:t> </a:t>
            </a:r>
            <a:r>
              <a:rPr lang="en-US" sz="2400" dirty="0" err="1" smtClean="0"/>
              <a:t>mỗi</a:t>
            </a:r>
            <a:r>
              <a:rPr lang="en-US" sz="2400" dirty="0" smtClean="0"/>
              <a:t> </a:t>
            </a:r>
            <a:r>
              <a:rPr lang="en-US" sz="2400" dirty="0" err="1" smtClean="0"/>
              <a:t>dấu</a:t>
            </a:r>
            <a:r>
              <a:rPr lang="en-US" sz="2400" dirty="0" smtClean="0"/>
              <a:t> “?” </a:t>
            </a:r>
            <a:r>
              <a:rPr lang="en-US" sz="2400" dirty="0" err="1" smtClean="0"/>
              <a:t>bằng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sao</a:t>
            </a:r>
            <a:r>
              <a:rPr lang="en-US" sz="2400" dirty="0" smtClean="0"/>
              <a:t> </a:t>
            </a:r>
            <a:r>
              <a:rPr lang="en-US" sz="2400" dirty="0" err="1" smtClean="0"/>
              <a:t>cho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mỗi</a:t>
            </a:r>
            <a:r>
              <a:rPr lang="en-US" sz="2400" dirty="0" smtClean="0"/>
              <a:t> ô ở </a:t>
            </a:r>
            <a:r>
              <a:rPr lang="en-US" sz="2400" dirty="0" err="1" smtClean="0"/>
              <a:t>hàng</a:t>
            </a:r>
            <a:r>
              <a:rPr lang="en-US" sz="2400" dirty="0" smtClean="0"/>
              <a:t> </a:t>
            </a:r>
            <a:r>
              <a:rPr lang="en-US" sz="2400" dirty="0" err="1" smtClean="0"/>
              <a:t>trên</a:t>
            </a:r>
            <a:r>
              <a:rPr lang="en-US" sz="2400" dirty="0" smtClean="0"/>
              <a:t> </a:t>
            </a:r>
            <a:r>
              <a:rPr lang="en-US" sz="2400" dirty="0" err="1" smtClean="0"/>
              <a:t>bằng</a:t>
            </a:r>
            <a:r>
              <a:rPr lang="en-US" sz="2400" dirty="0" smtClean="0"/>
              <a:t> </a:t>
            </a:r>
            <a:r>
              <a:rPr lang="en-US" sz="2400" dirty="0" err="1" smtClean="0"/>
              <a:t>tích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hai</a:t>
            </a:r>
            <a:r>
              <a:rPr lang="en-US" sz="2400" dirty="0" smtClean="0"/>
              <a:t> ô </a:t>
            </a:r>
            <a:r>
              <a:rPr lang="en-US" sz="2400" dirty="0" err="1" smtClean="0"/>
              <a:t>kề</a:t>
            </a:r>
            <a:r>
              <a:rPr lang="en-US" sz="2400" dirty="0" smtClean="0"/>
              <a:t> </a:t>
            </a:r>
            <a:r>
              <a:rPr lang="en-US" sz="2400" dirty="0" err="1" smtClean="0"/>
              <a:t>với</a:t>
            </a:r>
            <a:r>
              <a:rPr lang="en-US" sz="2400" dirty="0" smtClean="0"/>
              <a:t> </a:t>
            </a:r>
            <a:r>
              <a:rPr lang="en-US" sz="2400" dirty="0" err="1" smtClean="0"/>
              <a:t>nó</a:t>
            </a:r>
            <a:r>
              <a:rPr lang="en-US" sz="2400" dirty="0" smtClean="0"/>
              <a:t> ở </a:t>
            </a:r>
            <a:r>
              <a:rPr lang="en-US" sz="2400" dirty="0" err="1" smtClean="0"/>
              <a:t>hàng</a:t>
            </a:r>
            <a:r>
              <a:rPr lang="en-US" sz="2400" dirty="0" smtClean="0"/>
              <a:t> </a:t>
            </a:r>
            <a:r>
              <a:rPr lang="en-US" sz="2400" dirty="0" err="1" smtClean="0"/>
              <a:t>dưới</a:t>
            </a:r>
            <a:r>
              <a:rPr lang="en-US" sz="2400" dirty="0" smtClean="0"/>
              <a:t>. (H.3.18).</a:t>
            </a:r>
            <a:endParaRPr lang="vi-VN" sz="2400" dirty="0"/>
          </a:p>
        </p:txBody>
      </p:sp>
      <p:sp>
        <p:nvSpPr>
          <p:cNvPr id="5" name="Rectangle 4"/>
          <p:cNvSpPr/>
          <p:nvPr/>
        </p:nvSpPr>
        <p:spPr>
          <a:xfrm>
            <a:off x="2649992" y="4310750"/>
            <a:ext cx="670832" cy="604157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-1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7973" y="4310750"/>
            <a:ext cx="670832" cy="60415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/>
          <p:cNvSpPr/>
          <p:nvPr/>
        </p:nvSpPr>
        <p:spPr>
          <a:xfrm>
            <a:off x="4105954" y="4310750"/>
            <a:ext cx="670832" cy="60415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4808079" y="4310750"/>
            <a:ext cx="670832" cy="604157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-</a:t>
            </a:r>
            <a:r>
              <a:rPr lang="en-US" sz="2400" dirty="0" smtClean="0">
                <a:solidFill>
                  <a:schemeClr val="tx1"/>
                </a:solidFill>
              </a:rPr>
              <a:t>1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02753" y="3673936"/>
            <a:ext cx="670832" cy="604157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-</a:t>
            </a:r>
            <a:r>
              <a:rPr lang="en-US" sz="2400" dirty="0" smtClean="0">
                <a:solidFill>
                  <a:schemeClr val="tx1"/>
                </a:solidFill>
              </a:rPr>
              <a:t>1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32183" y="3673934"/>
            <a:ext cx="670832" cy="604157"/>
          </a:xfrm>
          <a:prstGeom prst="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1</a:t>
            </a:r>
            <a:endParaRPr lang="vi-VN" sz="24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725632" y="3673935"/>
            <a:ext cx="670832" cy="60415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ectangle 11"/>
          <p:cNvSpPr/>
          <p:nvPr/>
        </p:nvSpPr>
        <p:spPr>
          <a:xfrm>
            <a:off x="3350695" y="3037120"/>
            <a:ext cx="670832" cy="60415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Rectangle 12"/>
          <p:cNvSpPr/>
          <p:nvPr/>
        </p:nvSpPr>
        <p:spPr>
          <a:xfrm>
            <a:off x="4080096" y="3035735"/>
            <a:ext cx="670832" cy="60415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ectangle 13"/>
          <p:cNvSpPr/>
          <p:nvPr/>
        </p:nvSpPr>
        <p:spPr>
          <a:xfrm>
            <a:off x="3706243" y="2398228"/>
            <a:ext cx="670832" cy="60415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TextBox 14"/>
          <p:cNvSpPr txBox="1"/>
          <p:nvPr/>
        </p:nvSpPr>
        <p:spPr>
          <a:xfrm>
            <a:off x="3465043" y="4381995"/>
            <a:ext cx="521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?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80781" y="4379881"/>
            <a:ext cx="521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?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9395" y="3709023"/>
            <a:ext cx="521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?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12996" y="3087475"/>
            <a:ext cx="521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?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71594" y="3076269"/>
            <a:ext cx="521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?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81070" y="2398228"/>
            <a:ext cx="521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</a:rPr>
              <a:t>?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792897" y="2520872"/>
            <a:ext cx="2253342" cy="67804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HOẠT ĐỘNG NHÓM</a:t>
            </a:r>
            <a:endParaRPr lang="vi-V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78911" y="3460523"/>
            <a:ext cx="28813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/>
              <a:t>- </a:t>
            </a:r>
            <a:r>
              <a:rPr lang="en-US" sz="2000" b="1" u="sng" dirty="0" err="1" smtClean="0"/>
              <a:t>Thời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gian</a:t>
            </a:r>
            <a:r>
              <a:rPr lang="en-US" sz="2000" dirty="0" smtClean="0"/>
              <a:t>: 2 </a:t>
            </a:r>
            <a:r>
              <a:rPr lang="en-US" sz="2000" dirty="0" err="1" smtClean="0"/>
              <a:t>phút</a:t>
            </a:r>
            <a:endParaRPr lang="en-US" sz="2000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3553611" y="4349337"/>
            <a:ext cx="432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1</a:t>
            </a:r>
            <a:endParaRPr lang="vi-VN" sz="24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60162" y="4349337"/>
            <a:ext cx="432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1</a:t>
            </a:r>
            <a:endParaRPr lang="vi-VN" sz="2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89649" y="3651761"/>
            <a:ext cx="432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1</a:t>
            </a:r>
            <a:endParaRPr lang="vi-VN" sz="2400" b="1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41796" y="3076268"/>
            <a:ext cx="432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1</a:t>
            </a:r>
            <a:endParaRPr lang="vi-VN" sz="2400" b="1" dirty="0">
              <a:solidFill>
                <a:srgbClr val="C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12996" y="3116106"/>
            <a:ext cx="521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-1</a:t>
            </a:r>
            <a:endParaRPr lang="vi-VN" sz="2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88216" y="2405899"/>
            <a:ext cx="521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-1</a:t>
            </a:r>
            <a:endParaRPr lang="vi-VN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37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" name="Google Shape;3164;p34"/>
          <p:cNvSpPr/>
          <p:nvPr/>
        </p:nvSpPr>
        <p:spPr>
          <a:xfrm rot="126755">
            <a:off x="2130001" y="1012294"/>
            <a:ext cx="4703897" cy="3328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65" name="Google Shape;3165;p34"/>
          <p:cNvSpPr/>
          <p:nvPr/>
        </p:nvSpPr>
        <p:spPr>
          <a:xfrm rot="-135875">
            <a:off x="1909815" y="721845"/>
            <a:ext cx="1088272" cy="940432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3166" name="Google Shape;3166;p34"/>
          <p:cNvSpPr/>
          <p:nvPr/>
        </p:nvSpPr>
        <p:spPr>
          <a:xfrm rot="4829593">
            <a:off x="6015304" y="875314"/>
            <a:ext cx="1088288" cy="94038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3167" name="Google Shape;3167;p34"/>
          <p:cNvSpPr txBox="1">
            <a:spLocks noGrp="1"/>
          </p:cNvSpPr>
          <p:nvPr>
            <p:ph type="title"/>
          </p:nvPr>
        </p:nvSpPr>
        <p:spPr>
          <a:xfrm>
            <a:off x="2262104" y="2308237"/>
            <a:ext cx="4439690" cy="128557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TÍNH CHẤT CỦA PHÉP </a:t>
            </a:r>
            <a:r>
              <a:rPr lang="en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NHÂN</a:t>
            </a:r>
            <a:endParaRPr sz="36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168" name="Google Shape;3168;p34"/>
          <p:cNvSpPr txBox="1">
            <a:spLocks noGrp="1"/>
          </p:cNvSpPr>
          <p:nvPr>
            <p:ph type="title" idx="2"/>
          </p:nvPr>
        </p:nvSpPr>
        <p:spPr>
          <a:xfrm>
            <a:off x="3966928" y="1234601"/>
            <a:ext cx="1032600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</a:t>
            </a:r>
            <a:endParaRPr sz="5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3171" name="Google Shape;3171;p34"/>
          <p:cNvGrpSpPr/>
          <p:nvPr/>
        </p:nvGrpSpPr>
        <p:grpSpPr>
          <a:xfrm>
            <a:off x="8569288" y="4423863"/>
            <a:ext cx="194021" cy="191487"/>
            <a:chOff x="6232000" y="1435050"/>
            <a:chExt cx="488225" cy="481850"/>
          </a:xfrm>
        </p:grpSpPr>
        <p:sp>
          <p:nvSpPr>
            <p:cNvPr id="3172" name="Google Shape;3172;p3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173" name="Google Shape;3173;p3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174" name="Google Shape;3174;p3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175" name="Google Shape;3175;p3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176" name="Google Shape;3176;p3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3183" name="Google Shape;3183;p34">
            <a:hlinkClick r:id="rId3" action="ppaction://hlinksldjump"/>
          </p:cNvPr>
          <p:cNvSpPr/>
          <p:nvPr/>
        </p:nvSpPr>
        <p:spPr>
          <a:xfrm>
            <a:off x="8473075" y="4372025"/>
            <a:ext cx="443400" cy="29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4" name="Google Shape;3184;p34">
            <a:hlinkClick r:id="rId4" action="ppaction://hlinksldjump"/>
          </p:cNvPr>
          <p:cNvSpPr/>
          <p:nvPr/>
        </p:nvSpPr>
        <p:spPr>
          <a:xfrm rot="-2700000">
            <a:off x="94578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5" name="Google Shape;3185;p34">
            <a:hlinkClick r:id="rId5" action="ppaction://hlinksldjump"/>
          </p:cNvPr>
          <p:cNvSpPr/>
          <p:nvPr/>
        </p:nvSpPr>
        <p:spPr>
          <a:xfrm rot="8100000">
            <a:off x="802723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96551" y="123461"/>
            <a:ext cx="4254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</a:pPr>
            <a:r>
              <a:rPr lang="en-US" sz="2400" b="1" kern="1200" dirty="0" err="1" smtClean="0">
                <a:solidFill>
                  <a:prstClr val="black"/>
                </a:solidFill>
                <a:ea typeface="+mn-ea"/>
                <a:cs typeface="+mn-cs"/>
              </a:rPr>
              <a:t>Tính</a:t>
            </a:r>
            <a:r>
              <a:rPr lang="en-US" sz="2400" b="1" kern="1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2400" b="1" kern="1200" dirty="0" err="1" smtClean="0">
                <a:solidFill>
                  <a:prstClr val="black"/>
                </a:solidFill>
                <a:ea typeface="+mn-ea"/>
                <a:cs typeface="+mn-cs"/>
              </a:rPr>
              <a:t>và</a:t>
            </a:r>
            <a:r>
              <a:rPr lang="en-US" sz="2400" b="1" kern="1200" dirty="0" smtClean="0">
                <a:solidFill>
                  <a:prstClr val="black"/>
                </a:solidFill>
                <a:ea typeface="+mn-ea"/>
                <a:cs typeface="+mn-cs"/>
              </a:rPr>
              <a:t> so </a:t>
            </a:r>
            <a:r>
              <a:rPr lang="en-US" sz="2400" b="1" kern="1200" dirty="0" err="1" smtClean="0">
                <a:solidFill>
                  <a:prstClr val="black"/>
                </a:solidFill>
                <a:ea typeface="+mn-ea"/>
                <a:cs typeface="+mn-cs"/>
              </a:rPr>
              <a:t>sánh</a:t>
            </a:r>
            <a:r>
              <a:rPr lang="en-US" sz="2400" b="1" kern="1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2400" b="1" kern="1200" dirty="0" err="1" smtClean="0">
                <a:solidFill>
                  <a:prstClr val="black"/>
                </a:solidFill>
                <a:ea typeface="+mn-ea"/>
                <a:cs typeface="+mn-cs"/>
              </a:rPr>
              <a:t>kết</a:t>
            </a:r>
            <a:r>
              <a:rPr lang="en-US" sz="2400" b="1" kern="1200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en-US" sz="2400" b="1" kern="1200" dirty="0" err="1" smtClean="0">
                <a:solidFill>
                  <a:prstClr val="black"/>
                </a:solidFill>
                <a:ea typeface="+mn-ea"/>
                <a:cs typeface="+mn-cs"/>
              </a:rPr>
              <a:t>quả</a:t>
            </a:r>
            <a:r>
              <a:rPr lang="en-US" sz="2400" b="1" kern="1200" dirty="0" smtClean="0">
                <a:solidFill>
                  <a:prstClr val="black"/>
                </a:solidFill>
                <a:ea typeface="+mn-ea"/>
                <a:cs typeface="+mn-cs"/>
              </a:rPr>
              <a:t>: </a:t>
            </a:r>
            <a:r>
              <a:rPr lang="en-US" sz="2400" b="1" kern="1200" dirty="0">
                <a:solidFill>
                  <a:prstClr val="black"/>
                </a:solidFill>
                <a:ea typeface="+mn-ea"/>
                <a:cs typeface="+mn-cs"/>
              </a:rPr>
              <a:t>	</a:t>
            </a:r>
            <a:endParaRPr lang="vi-VN" sz="2400" b="1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803107"/>
            <a:ext cx="29354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buClrTx/>
            </a:pPr>
            <a:r>
              <a:rPr lang="vi-VN" sz="24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(- </a:t>
            </a:r>
            <a:r>
              <a:rPr lang="en-US" sz="2400" kern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vi-VN" sz="2400" kern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en-US" sz="2400" kern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7 </a:t>
            </a:r>
            <a:r>
              <a:rPr lang="en-US" sz="2400" kern="1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kern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 . (-4);</a:t>
            </a:r>
            <a:endParaRPr lang="vi-VN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00598" y="803107"/>
            <a:ext cx="45005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buClrTx/>
            </a:pPr>
            <a:r>
              <a:rPr lang="vi-VN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cs"/>
              </a:rPr>
              <a:t>b) 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[(-3) . 4] . (-5) </a:t>
            </a:r>
            <a:r>
              <a:rPr lang="en-US" sz="2400" kern="1200" dirty="0" err="1" smtClean="0">
                <a:solidFill>
                  <a:prstClr val="black"/>
                </a:solidFill>
                <a:ea typeface="+mn-ea"/>
                <a:cs typeface="+mn-cs"/>
              </a:rPr>
              <a:t>và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 (-3). [(4.-5)]</a:t>
            </a:r>
            <a:endParaRPr lang="vi-VN" sz="4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9600" y="1414084"/>
            <a:ext cx="24673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>
              <a:buClrTx/>
            </a:pPr>
            <a:r>
              <a:rPr lang="en-US" sz="24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vi-VN" sz="24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2400" kern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49 – [15+ (-6)]</a:t>
            </a:r>
            <a:endParaRPr lang="vi-VN" sz="2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0598" y="1420900"/>
            <a:ext cx="45005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buClrTx/>
            </a:pPr>
            <a:r>
              <a:rPr lang="en-US" sz="2400" kern="1200" dirty="0">
                <a:solidFill>
                  <a:prstClr val="black"/>
                </a:solidFill>
                <a:ea typeface="+mn-ea"/>
                <a:cs typeface="+mn-cs"/>
              </a:rPr>
              <a:t>d</a:t>
            </a:r>
            <a:r>
              <a:rPr lang="vi-VN" sz="2400" kern="12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cs"/>
              </a:rPr>
              <a:t>) </a:t>
            </a:r>
            <a:r>
              <a:rPr lang="en-US" sz="2400" kern="1200" dirty="0">
                <a:solidFill>
                  <a:prstClr val="black"/>
                </a:solidFill>
                <a:ea typeface="+mn-ea"/>
                <a:cs typeface="+mn-cs"/>
              </a:rPr>
              <a:t>(-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4). (7+3) </a:t>
            </a:r>
            <a:r>
              <a:rPr lang="en-US" sz="2400" kern="1200" dirty="0" err="1" smtClean="0">
                <a:solidFill>
                  <a:prstClr val="black"/>
                </a:solidFill>
                <a:ea typeface="+mn-ea"/>
                <a:cs typeface="+mn-cs"/>
              </a:rPr>
              <a:t>và</a:t>
            </a:r>
            <a:r>
              <a:rPr lang="en-US" sz="2400" kern="1200" dirty="0" smtClean="0">
                <a:solidFill>
                  <a:prstClr val="black"/>
                </a:solidFill>
                <a:ea typeface="+mn-ea"/>
                <a:cs typeface="+mn-cs"/>
              </a:rPr>
              <a:t> (-4) .7 + (-4) .3</a:t>
            </a:r>
            <a:endParaRPr lang="vi-VN" sz="44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2414230" y="1923924"/>
            <a:ext cx="3586520" cy="836151"/>
          </a:xfrm>
          <a:prstGeom prst="cloud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</a:pPr>
            <a:r>
              <a:rPr lang="en-US" sz="2400" b="1" kern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</a:t>
            </a:r>
            <a:endParaRPr lang="vi-VN" sz="2400" b="1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91937" y="2852050"/>
            <a:ext cx="735776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685800">
              <a:buClrTx/>
            </a:pPr>
            <a:r>
              <a:rPr lang="en-US" sz="2400" u="sng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lang="en-US" sz="2400" u="sng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lang="en-US" sz="2400" u="sng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u="sng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thức</a:t>
            </a:r>
            <a:r>
              <a:rPr lang="en-US" sz="2400" u="sng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US" sz="24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Hoạt</a:t>
            </a:r>
            <a:r>
              <a:rPr lang="en-US" sz="24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động</a:t>
            </a:r>
            <a:r>
              <a:rPr lang="en-US" sz="24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</a:t>
            </a:r>
            <a:r>
              <a:rPr lang="en-US" sz="24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tổ</a:t>
            </a:r>
            <a:r>
              <a:rPr lang="en-US" sz="24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+ </a:t>
            </a:r>
            <a:r>
              <a:rPr lang="en-US" sz="24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viết</a:t>
            </a:r>
            <a:r>
              <a:rPr lang="en-US" sz="24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bảng</a:t>
            </a:r>
            <a:r>
              <a:rPr lang="en-US" sz="2400" b="1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nhóm</a:t>
            </a:r>
            <a:endParaRPr lang="vi-VN" sz="24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65596" y="3473189"/>
            <a:ext cx="51054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 defTabSz="685800">
              <a:buClrTx/>
            </a:pPr>
            <a:r>
              <a:rPr lang="en-US" sz="2400" u="sng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lang="en-US" sz="2400" u="sng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Thời</a:t>
            </a:r>
            <a:r>
              <a:rPr lang="en-US" sz="2400" u="sng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400" u="sng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gian</a:t>
            </a:r>
            <a:r>
              <a:rPr lang="en-US" sz="2400" u="sng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</a:t>
            </a:r>
            <a:r>
              <a:rPr lang="en-US" sz="24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phút</a:t>
            </a:r>
            <a:endParaRPr lang="vi-VN" sz="24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2064636" y="1850046"/>
            <a:ext cx="7079364" cy="1497240"/>
          </a:xfrm>
          <a:prstGeom prst="cloudCallout">
            <a:avLst>
              <a:gd name="adj1" fmla="val -35532"/>
              <a:gd name="adj2" fmla="val 6287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b="1" dirty="0" smtClean="0">
                <a:solidFill>
                  <a:srgbClr val="002060"/>
                </a:solidFill>
              </a:rPr>
              <a:t>Ở </a:t>
            </a:r>
            <a:r>
              <a:rPr lang="en-US" sz="2400" b="1" dirty="0" err="1" smtClean="0">
                <a:solidFill>
                  <a:srgbClr val="002060"/>
                </a:solidFill>
              </a:rPr>
              <a:t>mỗi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trường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hợp</a:t>
            </a:r>
            <a:r>
              <a:rPr lang="en-US" sz="2400" b="1" dirty="0" smtClean="0">
                <a:solidFill>
                  <a:srgbClr val="002060"/>
                </a:solidFill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</a:rPr>
              <a:t>hai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kết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quả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bằng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nhau</a:t>
            </a:r>
            <a:endParaRPr lang="vi-VN" sz="2400" b="1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4783" y="2852050"/>
            <a:ext cx="34290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7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22" grpId="0" animBg="1"/>
      <p:bldP spid="22" grpId="1" animBg="1"/>
      <p:bldP spid="23" grpId="0"/>
      <p:bldP spid="23" grpId="1"/>
      <p:bldP spid="24" grpId="0"/>
      <p:bldP spid="24" grpId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7592" y="300598"/>
            <a:ext cx="3644721" cy="70788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 ĐỘNG</a:t>
            </a:r>
            <a:endParaRPr lang="vi-VN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2900" y="1092417"/>
            <a:ext cx="2086378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3 . 2 = </a:t>
            </a:r>
            <a:r>
              <a:rPr lang="en-US" sz="3600" b="1" dirty="0" smtClean="0"/>
              <a:t>?</a:t>
            </a:r>
            <a:r>
              <a:rPr lang="en-US" sz="3600" dirty="0" smtClean="0"/>
              <a:t> </a:t>
            </a:r>
            <a:endParaRPr lang="vi-VN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412900" y="1139000"/>
            <a:ext cx="2086378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3 . 2 = </a:t>
            </a:r>
            <a:r>
              <a:rPr lang="en-US" sz="3600" b="1" dirty="0" smtClean="0"/>
              <a:t>6</a:t>
            </a:r>
            <a:r>
              <a:rPr lang="en-US" sz="3600" dirty="0" smtClean="0"/>
              <a:t> </a:t>
            </a:r>
            <a:endParaRPr lang="vi-VN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627288" y="2014496"/>
            <a:ext cx="3657601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(-3) . (-2) = </a:t>
            </a:r>
            <a:r>
              <a:rPr lang="en-US" sz="3600" b="1" dirty="0" smtClean="0"/>
              <a:t>?</a:t>
            </a:r>
            <a:r>
              <a:rPr lang="en-US" sz="3600" dirty="0" smtClean="0"/>
              <a:t> </a:t>
            </a:r>
            <a:endParaRPr lang="vi-VN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972352" y="3337101"/>
            <a:ext cx="3309872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(-3) . (-2) = </a:t>
            </a:r>
            <a:r>
              <a:rPr lang="en-US" sz="3600" b="1" dirty="0" smtClean="0"/>
              <a:t>6</a:t>
            </a:r>
            <a:r>
              <a:rPr lang="en-US" sz="3600" dirty="0" smtClean="0"/>
              <a:t> </a:t>
            </a:r>
            <a:endParaRPr lang="vi-VN" sz="3600" dirty="0"/>
          </a:p>
        </p:txBody>
      </p:sp>
      <p:cxnSp>
        <p:nvCxnSpPr>
          <p:cNvPr id="8" name="Straight Arrow Connector 7"/>
          <p:cNvCxnSpPr>
            <a:stCxn id="5" idx="2"/>
            <a:endCxn id="6" idx="0"/>
          </p:cNvCxnSpPr>
          <p:nvPr/>
        </p:nvCxnSpPr>
        <p:spPr>
          <a:xfrm flipH="1">
            <a:off x="2627288" y="2660827"/>
            <a:ext cx="1828801" cy="6762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629953" y="3337101"/>
            <a:ext cx="3309872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(-3) . (-2) = -</a:t>
            </a:r>
            <a:r>
              <a:rPr lang="en-US" sz="3600" b="1" dirty="0" smtClean="0"/>
              <a:t>6</a:t>
            </a:r>
            <a:r>
              <a:rPr lang="en-US" sz="3600" dirty="0" smtClean="0"/>
              <a:t> </a:t>
            </a:r>
            <a:endParaRPr lang="vi-VN" sz="3600" dirty="0"/>
          </a:p>
        </p:txBody>
      </p:sp>
      <p:cxnSp>
        <p:nvCxnSpPr>
          <p:cNvPr id="10" name="Straight Arrow Connector 9"/>
          <p:cNvCxnSpPr>
            <a:stCxn id="5" idx="2"/>
            <a:endCxn id="9" idx="0"/>
          </p:cNvCxnSpPr>
          <p:nvPr/>
        </p:nvCxnSpPr>
        <p:spPr>
          <a:xfrm>
            <a:off x="4456089" y="2660827"/>
            <a:ext cx="1828800" cy="6762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0326" y="3389244"/>
            <a:ext cx="771525" cy="1600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051568" y="2681358"/>
            <a:ext cx="1156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hay</a:t>
            </a:r>
            <a:endParaRPr lang="vi-VN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9827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4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" grpId="1" animBg="1"/>
      <p:bldP spid="4" grpId="0" animBg="1"/>
      <p:bldP spid="5" grpId="0" animBg="1"/>
      <p:bldP spid="6" grpId="0" animBg="1"/>
      <p:bldP spid="9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2"/>
          <p:cNvGrpSpPr/>
          <p:nvPr/>
        </p:nvGrpSpPr>
        <p:grpSpPr>
          <a:xfrm>
            <a:off x="695561" y="262882"/>
            <a:ext cx="7591246" cy="2836341"/>
            <a:chOff x="-194153" y="115567"/>
            <a:chExt cx="2278127" cy="1767384"/>
          </a:xfrm>
          <a:solidFill>
            <a:srgbClr val="CCFF99"/>
          </a:solidFill>
        </p:grpSpPr>
        <p:sp>
          <p:nvSpPr>
            <p:cNvPr id="41" name="Freeform 3"/>
            <p:cNvSpPr/>
            <p:nvPr/>
          </p:nvSpPr>
          <p:spPr>
            <a:xfrm>
              <a:off x="-194153" y="115567"/>
              <a:ext cx="2278127" cy="1767384"/>
            </a:xfrm>
            <a:custGeom>
              <a:avLst/>
              <a:gdLst/>
              <a:ahLst/>
              <a:cxnLst/>
              <a:rect l="l" t="t" r="r" b="b"/>
              <a:pathLst>
                <a:path w="2063458" h="2203873">
                  <a:moveTo>
                    <a:pt x="0" y="0"/>
                  </a:moveTo>
                  <a:lnTo>
                    <a:pt x="2063458" y="0"/>
                  </a:lnTo>
                  <a:lnTo>
                    <a:pt x="2063458" y="2203873"/>
                  </a:lnTo>
                  <a:lnTo>
                    <a:pt x="0" y="2203873"/>
                  </a:lnTo>
                  <a:close/>
                </a:path>
              </a:pathLst>
            </a:custGeom>
            <a:solidFill>
              <a:srgbClr val="FFFFCC"/>
            </a:solidFill>
          </p:spPr>
        </p:sp>
      </p:grpSp>
      <p:sp>
        <p:nvSpPr>
          <p:cNvPr id="42" name="TextBox 41"/>
          <p:cNvSpPr txBox="1"/>
          <p:nvPr/>
        </p:nvSpPr>
        <p:spPr>
          <a:xfrm>
            <a:off x="1342543" y="376213"/>
            <a:ext cx="6944264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Phép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nhân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các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số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nguyên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có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các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tính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1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chất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695561" y="3120629"/>
            <a:ext cx="7591246" cy="18191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82470" y="950723"/>
            <a:ext cx="423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i="1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+ </a:t>
            </a:r>
            <a:r>
              <a:rPr kumimoji="0" lang="en-US" sz="2000" i="1" u="sng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Giao</a:t>
            </a:r>
            <a:r>
              <a:rPr kumimoji="0" lang="en-US" sz="2000" i="1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i="1" u="sng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hoán</a:t>
            </a:r>
            <a:r>
              <a:rPr kumimoji="0" lang="en-US" sz="2000" i="1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. b = b . a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4022" y="1367451"/>
            <a:ext cx="4204414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i="1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+ </a:t>
            </a:r>
            <a:r>
              <a:rPr kumimoji="0" lang="en-US" sz="2000" i="1" u="sng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Kết</a:t>
            </a:r>
            <a:r>
              <a:rPr kumimoji="0" lang="en-US" sz="2000" i="1" u="sng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i="1" u="sng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hợp</a:t>
            </a:r>
            <a:r>
              <a:rPr kumimoji="0" lang="en-US" sz="2000" i="1" u="sng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 </a:t>
            </a:r>
            <a:r>
              <a:rPr lang="en-US" sz="2000" b="1" dirty="0" smtClean="0"/>
              <a:t>(a . b) . c = a . (b .c)</a:t>
            </a:r>
            <a:endParaRPr kumimoji="0" lang="vi-VN" sz="2000" b="1" i="1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02330" y="3099225"/>
            <a:ext cx="4027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a . 0 = 0 . a = 0</a:t>
            </a:r>
            <a:endParaRPr lang="vi-VN" sz="20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48206" y="3550547"/>
            <a:ext cx="4394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a . b = 0 </a:t>
            </a:r>
            <a:r>
              <a:rPr lang="en-US" sz="2000" b="1" dirty="0" err="1" smtClean="0">
                <a:solidFill>
                  <a:srgbClr val="002060"/>
                </a:solidFill>
              </a:rPr>
              <a:t>thì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hoặc</a:t>
            </a:r>
            <a:r>
              <a:rPr lang="en-US" sz="2000" b="1" dirty="0" smtClean="0">
                <a:solidFill>
                  <a:srgbClr val="002060"/>
                </a:solidFill>
              </a:rPr>
              <a:t> a = 0 </a:t>
            </a:r>
            <a:r>
              <a:rPr lang="en-US" sz="2000" b="1" dirty="0" err="1" smtClean="0">
                <a:solidFill>
                  <a:srgbClr val="002060"/>
                </a:solidFill>
              </a:rPr>
              <a:t>hoặc</a:t>
            </a:r>
            <a:r>
              <a:rPr lang="en-US" sz="2000" b="1" dirty="0" smtClean="0">
                <a:solidFill>
                  <a:srgbClr val="002060"/>
                </a:solidFill>
              </a:rPr>
              <a:t> b = 0.</a:t>
            </a:r>
            <a:endParaRPr lang="vi-VN" sz="2000" b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14022" y="1829116"/>
            <a:ext cx="73300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i="1" u="sng" noProof="0" dirty="0" smtClean="0"/>
              <a:t>+ </a:t>
            </a:r>
            <a:r>
              <a:rPr lang="en-US" sz="2000" i="1" u="sng" noProof="0" dirty="0" err="1" smtClean="0"/>
              <a:t>Phân</a:t>
            </a:r>
            <a:r>
              <a:rPr lang="en-US" sz="2000" i="1" u="sng" noProof="0" dirty="0" smtClean="0"/>
              <a:t> </a:t>
            </a:r>
            <a:r>
              <a:rPr lang="en-US" sz="2000" i="1" u="sng" noProof="0" dirty="0" err="1" smtClean="0"/>
              <a:t>phối</a:t>
            </a:r>
            <a:r>
              <a:rPr lang="en-US" sz="2000" i="1" u="sng" noProof="0" dirty="0" smtClean="0"/>
              <a:t> </a:t>
            </a:r>
            <a:r>
              <a:rPr lang="en-US" sz="2000" i="1" u="sng" noProof="0" dirty="0" err="1" smtClean="0"/>
              <a:t>của</a:t>
            </a:r>
            <a:r>
              <a:rPr lang="en-US" sz="2000" i="1" u="sng" noProof="0" dirty="0" smtClean="0"/>
              <a:t> </a:t>
            </a:r>
            <a:r>
              <a:rPr lang="en-US" sz="2000" i="1" u="sng" noProof="0" dirty="0" err="1" smtClean="0"/>
              <a:t>phép</a:t>
            </a:r>
            <a:r>
              <a:rPr lang="en-US" sz="2000" i="1" u="sng" noProof="0" dirty="0" smtClean="0"/>
              <a:t> </a:t>
            </a:r>
            <a:r>
              <a:rPr lang="en-US" sz="2000" i="1" u="sng" noProof="0" dirty="0" err="1" smtClean="0"/>
              <a:t>nhân</a:t>
            </a:r>
            <a:r>
              <a:rPr lang="en-US" sz="2000" i="1" u="sng" noProof="0" dirty="0" smtClean="0"/>
              <a:t> </a:t>
            </a:r>
            <a:r>
              <a:rPr lang="en-US" sz="2000" i="1" u="sng" noProof="0" dirty="0" err="1" smtClean="0"/>
              <a:t>đối</a:t>
            </a:r>
            <a:r>
              <a:rPr lang="en-US" sz="2000" i="1" u="sng" noProof="0" dirty="0" smtClean="0"/>
              <a:t> </a:t>
            </a:r>
            <a:r>
              <a:rPr lang="en-US" sz="2000" i="1" u="sng" noProof="0" dirty="0" err="1" smtClean="0"/>
              <a:t>với</a:t>
            </a:r>
            <a:r>
              <a:rPr lang="en-US" sz="2000" i="1" u="sng" noProof="0" dirty="0" smtClean="0"/>
              <a:t> </a:t>
            </a:r>
            <a:r>
              <a:rPr lang="en-US" sz="2000" i="1" u="sng" noProof="0" dirty="0" err="1" smtClean="0"/>
              <a:t>phép</a:t>
            </a:r>
            <a:r>
              <a:rPr lang="en-US" sz="2000" i="1" u="sng" noProof="0" dirty="0" smtClean="0"/>
              <a:t> </a:t>
            </a:r>
            <a:r>
              <a:rPr lang="en-US" sz="2000" i="1" u="sng" noProof="0" dirty="0" err="1" smtClean="0"/>
              <a:t>cộng</a:t>
            </a:r>
            <a:r>
              <a:rPr lang="en-US" sz="2000" i="1" u="sng" noProof="0" dirty="0" smtClean="0"/>
              <a:t>, </a:t>
            </a:r>
            <a:r>
              <a:rPr lang="en-US" sz="2000" i="1" u="sng" noProof="0" dirty="0" err="1" smtClean="0"/>
              <a:t>phép</a:t>
            </a:r>
            <a:r>
              <a:rPr lang="en-US" sz="2000" i="1" u="sng" noProof="0" dirty="0" smtClean="0"/>
              <a:t> </a:t>
            </a:r>
            <a:r>
              <a:rPr lang="en-US" sz="2000" i="1" u="sng" noProof="0" dirty="0" err="1" smtClean="0"/>
              <a:t>trừ</a:t>
            </a:r>
            <a:r>
              <a:rPr lang="en-US" sz="2000" i="1" u="sng" noProof="0" dirty="0" smtClean="0"/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b="1" noProof="0" dirty="0" smtClean="0"/>
              <a:t>a . (b + c) = a . b + a . </a:t>
            </a:r>
            <a:r>
              <a:rPr lang="en-US" sz="2000" b="1" noProof="0" dirty="0" smtClean="0"/>
              <a:t>c</a:t>
            </a:r>
          </a:p>
          <a:p>
            <a:pPr algn="ctr">
              <a:lnSpc>
                <a:spcPct val="120000"/>
              </a:lnSpc>
              <a:defRPr/>
            </a:pPr>
            <a:r>
              <a:rPr lang="en-US" sz="2000" b="1" dirty="0"/>
              <a:t>a . (b </a:t>
            </a:r>
            <a:r>
              <a:rPr lang="en-US" sz="2000" b="1" dirty="0" smtClean="0"/>
              <a:t>- </a:t>
            </a:r>
            <a:r>
              <a:rPr lang="en-US" sz="2000" b="1" dirty="0"/>
              <a:t>c) = a . b </a:t>
            </a:r>
            <a:r>
              <a:rPr lang="en-US" sz="2000" b="1" dirty="0" smtClean="0"/>
              <a:t>- </a:t>
            </a:r>
            <a:r>
              <a:rPr lang="en-US" sz="2000" b="1" dirty="0"/>
              <a:t>a . c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2000" b="1" noProof="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704072" y="3978294"/>
            <a:ext cx="7582735" cy="79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 err="1" smtClean="0">
                <a:solidFill>
                  <a:srgbClr val="002060"/>
                </a:solidFill>
              </a:rPr>
              <a:t>Tích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của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nhiều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số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nguyên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cũng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được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hiểu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tương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tự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như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tích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của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nhiều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số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tự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nhiên</a:t>
            </a:r>
            <a:r>
              <a:rPr lang="en-US" sz="2000" b="1" dirty="0" smtClean="0">
                <a:solidFill>
                  <a:srgbClr val="002060"/>
                </a:solidFill>
              </a:rPr>
              <a:t>.</a:t>
            </a:r>
            <a:endParaRPr lang="vi-VN" sz="2000" b="1" dirty="0">
              <a:solidFill>
                <a:srgbClr val="00206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51430" y="3050849"/>
            <a:ext cx="1182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1" u="sng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Lưu</a:t>
            </a:r>
            <a:r>
              <a:rPr kumimoji="0" lang="en-US" sz="2000" b="1" i="1" u="sng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ý:</a:t>
            </a:r>
            <a:endParaRPr kumimoji="0" lang="vi-VN" sz="2000" b="1" i="1" u="sng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435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52" grpId="0" animBg="1"/>
      <p:bldP spid="12" grpId="0"/>
      <p:bldP spid="13" grpId="0"/>
      <p:bldP spid="2" grpId="0"/>
      <p:bldP spid="17" grpId="0"/>
      <p:bldP spid="18" grpId="0"/>
      <p:bldP spid="15" grpId="0"/>
      <p:bldP spid="5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9" name="Google Shape;3759;p39"/>
          <p:cNvSpPr/>
          <p:nvPr/>
        </p:nvSpPr>
        <p:spPr>
          <a:xfrm rot="-163182">
            <a:off x="2139664" y="1013657"/>
            <a:ext cx="4703898" cy="332805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3760" name="Google Shape;3760;p39"/>
          <p:cNvSpPr/>
          <p:nvPr/>
        </p:nvSpPr>
        <p:spPr>
          <a:xfrm rot="-425836">
            <a:off x="1801548" y="899329"/>
            <a:ext cx="1088276" cy="940428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3761" name="Google Shape;3761;p39"/>
          <p:cNvSpPr/>
          <p:nvPr/>
        </p:nvSpPr>
        <p:spPr>
          <a:xfrm rot="4539555">
            <a:off x="5905376" y="706314"/>
            <a:ext cx="1088288" cy="940397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3762" name="Google Shape;3762;p39"/>
          <p:cNvSpPr txBox="1">
            <a:spLocks noGrp="1"/>
          </p:cNvSpPr>
          <p:nvPr>
            <p:ph type="title"/>
          </p:nvPr>
        </p:nvSpPr>
        <p:spPr>
          <a:xfrm>
            <a:off x="2280614" y="2017052"/>
            <a:ext cx="4421997" cy="13070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C00000"/>
                </a:solidFill>
              </a:rPr>
              <a:t>LUYỆN TẬP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3779" name="Google Shape;3779;p39">
            <a:hlinkClick r:id="rId3" action="ppaction://hlinksldjump"/>
          </p:cNvPr>
          <p:cNvSpPr/>
          <p:nvPr/>
        </p:nvSpPr>
        <p:spPr>
          <a:xfrm rot="-2700000">
            <a:off x="94578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0" name="Google Shape;3780;p39">
            <a:hlinkClick r:id="rId4" action="ppaction://hlinksldjump"/>
          </p:cNvPr>
          <p:cNvSpPr/>
          <p:nvPr/>
        </p:nvSpPr>
        <p:spPr>
          <a:xfrm rot="8100000">
            <a:off x="802723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600411" y="278524"/>
            <a:ext cx="2337758" cy="44923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rPr>
              <a:t>LUYỆN TẬP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/>
              </a:rPr>
              <a:t>3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1698" y="903144"/>
            <a:ext cx="5504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a)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Tính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giá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trị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của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tích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P = 3.(-4).5.(-6);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AutoShape 29"/>
          <p:cNvSpPr/>
          <p:nvPr/>
        </p:nvSpPr>
        <p:spPr>
          <a:xfrm>
            <a:off x="3652168" y="864900"/>
            <a:ext cx="2286000" cy="0"/>
          </a:xfrm>
          <a:prstGeom prst="line">
            <a:avLst/>
          </a:prstGeom>
          <a:ln w="66675" cap="flat">
            <a:solidFill>
              <a:srgbClr val="EA604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Rectangle 7"/>
          <p:cNvSpPr/>
          <p:nvPr/>
        </p:nvSpPr>
        <p:spPr>
          <a:xfrm>
            <a:off x="1626436" y="1324164"/>
            <a:ext cx="67823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b</a:t>
            </a:r>
            <a:r>
              <a:rPr kumimoji="0" lang="vi-VN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)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Tích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sẽ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thay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đổi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thế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nếu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đổi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dấu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tất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cả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thừa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26436" y="2103039"/>
            <a:ext cx="42597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000" dirty="0" err="1" smtClean="0"/>
              <a:t>Tính</a:t>
            </a:r>
            <a:r>
              <a:rPr lang="en-US" sz="2000" dirty="0" smtClean="0"/>
              <a:t> 4 . (-39) – 4 . (-14)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155467" y="873721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1</a:t>
            </a:r>
            <a:endParaRPr lang="vi-VN" sz="2000" b="1" dirty="0">
              <a:solidFill>
                <a:schemeClr val="bg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1141698" y="2095748"/>
            <a:ext cx="457200" cy="4572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2</a:t>
            </a:r>
            <a:endParaRPr lang="vi-VN" sz="20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77264" y="2863872"/>
            <a:ext cx="3309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HOẠT ĐỘNG NHÓM 3.</a:t>
            </a:r>
            <a:endParaRPr lang="vi-V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7137" y="3362873"/>
            <a:ext cx="59474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30000"/>
              </a:lnSpc>
              <a:buFontTx/>
              <a:buChar char="-"/>
            </a:pPr>
            <a:r>
              <a:rPr lang="en-US" sz="2000" b="1" u="sng" dirty="0" err="1" smtClean="0"/>
              <a:t>Yêu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cầu</a:t>
            </a:r>
            <a:r>
              <a:rPr lang="en-US" sz="2000" b="1" dirty="0" smtClean="0"/>
              <a:t>: </a:t>
            </a:r>
            <a:r>
              <a:rPr lang="en-US" sz="2000" dirty="0" err="1" smtClean="0"/>
              <a:t>Trao</a:t>
            </a:r>
            <a:r>
              <a:rPr lang="en-US" sz="2000" dirty="0" smtClean="0"/>
              <a:t> </a:t>
            </a:r>
            <a:r>
              <a:rPr lang="en-US" sz="2000" dirty="0" err="1" smtClean="0"/>
              <a:t>đổi</a:t>
            </a:r>
            <a:r>
              <a:rPr lang="en-US" sz="2000" dirty="0" smtClean="0"/>
              <a:t>, </a:t>
            </a: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Luyện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3.</a:t>
            </a:r>
          </a:p>
          <a:p>
            <a:pPr marL="342900" indent="-342900" algn="just">
              <a:lnSpc>
                <a:spcPct val="130000"/>
              </a:lnSpc>
              <a:buFontTx/>
              <a:buChar char="-"/>
            </a:pPr>
            <a:r>
              <a:rPr lang="en-US" sz="2000" b="1" u="sng" dirty="0" err="1" smtClean="0"/>
              <a:t>Thời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gian</a:t>
            </a:r>
            <a:r>
              <a:rPr lang="en-US" sz="2000" b="1" u="sng" dirty="0" smtClean="0"/>
              <a:t>: </a:t>
            </a:r>
            <a:r>
              <a:rPr lang="en-US" sz="2000" dirty="0" smtClean="0"/>
              <a:t>3 </a:t>
            </a:r>
            <a:r>
              <a:rPr lang="en-US" sz="2000" dirty="0" err="1" smtClean="0"/>
              <a:t>phút</a:t>
            </a:r>
            <a:endParaRPr lang="vi-VN" sz="2000" dirty="0"/>
          </a:p>
        </p:txBody>
      </p:sp>
    </p:spTree>
    <p:extLst>
      <p:ext uri="{BB962C8B-B14F-4D97-AF65-F5344CB8AC3E}">
        <p14:creationId xmlns:p14="http://schemas.microsoft.com/office/powerpoint/2010/main" val="284190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5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9" grpId="0"/>
      <p:bldP spid="21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796" y="275553"/>
            <a:ext cx="1562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sng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Kết</a:t>
            </a:r>
            <a:r>
              <a:rPr kumimoji="0" lang="en-US" sz="2400" b="1" i="1" u="sng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1" i="1" u="sng" strike="noStrike" kern="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quả</a:t>
            </a:r>
            <a:r>
              <a:rPr kumimoji="0" lang="en-US" sz="2400" b="1" i="1" u="sng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lang="vi-VN" sz="2400" b="1" i="1" u="sng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6472" y="980733"/>
            <a:ext cx="728896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+mn-ea"/>
                <a:sym typeface="Arial"/>
              </a:rPr>
              <a:t>1.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sym typeface="Arial"/>
              </a:rPr>
              <a:t>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sym typeface="Arial"/>
              </a:rPr>
              <a:t>) </a:t>
            </a:r>
            <a:r>
              <a:rPr lang="nl-NL" sz="2400" b="1" dirty="0">
                <a:solidFill>
                  <a:srgbClr val="002060"/>
                </a:solidFill>
              </a:rPr>
              <a:t>P = 3.(-4).5.(-6) </a:t>
            </a:r>
            <a:r>
              <a:rPr lang="nl-NL" sz="2400" b="1" dirty="0" smtClean="0">
                <a:solidFill>
                  <a:srgbClr val="002060"/>
                </a:solidFill>
              </a:rPr>
              <a:t>= (-</a:t>
            </a:r>
            <a:r>
              <a:rPr lang="nl-NL" sz="2400" b="1" dirty="0">
                <a:solidFill>
                  <a:srgbClr val="002060"/>
                </a:solidFill>
              </a:rPr>
              <a:t>12).(-30</a:t>
            </a:r>
            <a:r>
              <a:rPr lang="nl-NL" sz="2400" b="1" dirty="0" smtClean="0">
                <a:solidFill>
                  <a:srgbClr val="002060"/>
                </a:solidFill>
              </a:rPr>
              <a:t>) = 12 . 30 = 360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8010" y="1715642"/>
            <a:ext cx="7288964" cy="937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nl-NL" sz="2400" b="1" dirty="0">
                <a:solidFill>
                  <a:srgbClr val="002060"/>
                </a:solidFill>
              </a:rPr>
              <a:t>b) Tích P sẽ không thay đổi nếu đổi dấu tất cả các thừa số.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5999" y="2813633"/>
            <a:ext cx="9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2400" b="1" dirty="0">
                <a:solidFill>
                  <a:srgbClr val="00B050"/>
                </a:solidFill>
              </a:rPr>
              <a:t>2</a:t>
            </a:r>
            <a:r>
              <a:rPr lang="nl-NL" sz="2400" b="1" dirty="0" smtClean="0">
                <a:solidFill>
                  <a:srgbClr val="00B050"/>
                </a:solidFill>
              </a:rPr>
              <a:t>.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14600" y="2852970"/>
            <a:ext cx="4637315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nl-NL" sz="2400" dirty="0"/>
              <a:t> </a:t>
            </a:r>
            <a:r>
              <a:rPr lang="nl-NL" sz="2400" b="1" dirty="0">
                <a:solidFill>
                  <a:srgbClr val="002060"/>
                </a:solidFill>
              </a:rPr>
              <a:t>4. (-39) – 4.(-14) </a:t>
            </a:r>
          </a:p>
          <a:p>
            <a:pPr algn="just">
              <a:lnSpc>
                <a:spcPct val="130000"/>
              </a:lnSpc>
            </a:pPr>
            <a:r>
              <a:rPr lang="nl-NL" sz="2400" b="1" dirty="0">
                <a:solidFill>
                  <a:srgbClr val="002060"/>
                </a:solidFill>
              </a:rPr>
              <a:t>= 4.(-39+14) </a:t>
            </a:r>
          </a:p>
          <a:p>
            <a:pPr algn="just">
              <a:lnSpc>
                <a:spcPct val="130000"/>
              </a:lnSpc>
            </a:pPr>
            <a:r>
              <a:rPr lang="nl-NL" sz="2400" b="1" dirty="0">
                <a:solidFill>
                  <a:srgbClr val="002060"/>
                </a:solidFill>
              </a:rPr>
              <a:t>= 4 . (-25) </a:t>
            </a:r>
            <a:r>
              <a:rPr lang="nl-NL" sz="2400" b="1" dirty="0" smtClean="0">
                <a:solidFill>
                  <a:srgbClr val="002060"/>
                </a:solidFill>
              </a:rPr>
              <a:t> =  </a:t>
            </a:r>
            <a:r>
              <a:rPr lang="nl-NL" sz="2400" b="1" dirty="0">
                <a:solidFill>
                  <a:srgbClr val="002060"/>
                </a:solidFill>
              </a:rPr>
              <a:t>-100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32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 build="allAtOnce"/>
      <p:bldP spid="4" grpId="0" build="allAtOnce"/>
      <p:bldP spid="5" grpId="0" build="allAtOnce"/>
      <p:bldP spid="6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9715" y="153423"/>
            <a:ext cx="7821385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3.35.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Tính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một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cách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hợp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lý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836334"/>
            <a:ext cx="4392387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 4. (1930 + 2019) + 4.(-2019) 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1569258"/>
            <a:ext cx="4523016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b) (-3). (-17)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+ 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3.(120 -17).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84171" y="2051286"/>
            <a:ext cx="1812471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Giải</a:t>
            </a:r>
            <a:r>
              <a:rPr kumimoji="0" lang="fr-FR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lang="vi-VN" sz="2400" b="1" i="0" u="sng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1133" y="2784210"/>
            <a:ext cx="4415878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 4. (1930 + 2019) + 4.(-2019) 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133" y="3498334"/>
            <a:ext cx="4415878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=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4. (1930 + 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2019+ (-2019)) 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133" y="4142750"/>
            <a:ext cx="3430923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=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4. 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1930 = 7 720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821513" y="2573737"/>
            <a:ext cx="0" cy="2439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821513" y="2785747"/>
            <a:ext cx="4415878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b)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(-3). (-17) + 3.(120 -17).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51613" y="3426698"/>
            <a:ext cx="4392387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= (-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3). (-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17 -120 +17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).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18220" y="3951232"/>
            <a:ext cx="3412672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=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(-3). (-17 - 120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+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17)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36471" y="4526487"/>
            <a:ext cx="3412672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=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(-3).(-120) = 360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389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/>
      <p:bldP spid="10" grpId="0"/>
      <p:bldP spid="13" grpId="0"/>
      <p:bldP spid="14" grpId="0"/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9715" y="153423"/>
            <a:ext cx="7821385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3.37.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Tính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giá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trị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biểu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thức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sau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một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cách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hợp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lí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836334"/>
            <a:ext cx="5811253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 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-8. 72 + (-19)</a:t>
            </a:r>
            <a:r>
              <a:rPr kumimoji="0" lang="fr-FR" sz="2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– (-8)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799" y="1569258"/>
            <a:ext cx="6517105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sym typeface="Arial"/>
              </a:rPr>
              <a:t>b) </a:t>
            </a:r>
            <a:r>
              <a:rPr lang="fr-FR" sz="2400" dirty="0"/>
              <a:t>(-27).1 011 -27 .(-12) + 27.(-1) 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84171" y="2051286"/>
            <a:ext cx="1812471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Giải</a:t>
            </a:r>
            <a:r>
              <a:rPr kumimoji="0" lang="fr-FR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:</a:t>
            </a:r>
            <a:endParaRPr kumimoji="0" lang="vi-VN" sz="2400" b="1" i="0" u="sng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1133" y="2784210"/>
            <a:ext cx="4415878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  <a:defRPr/>
            </a:pPr>
            <a:r>
              <a:rPr lang="fr-FR" sz="2400" dirty="0" smtClean="0"/>
              <a:t>a) -</a:t>
            </a:r>
            <a:r>
              <a:rPr lang="fr-FR" sz="2400" dirty="0"/>
              <a:t>8. 72 + (-19) – (-8)</a:t>
            </a:r>
            <a:endParaRPr lang="vi-VN" sz="24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1133" y="3498334"/>
            <a:ext cx="4415878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</a:pPr>
            <a:r>
              <a:rPr lang="fr-FR" sz="2400" dirty="0" smtClean="0"/>
              <a:t>= -</a:t>
            </a:r>
            <a:r>
              <a:rPr lang="fr-FR" sz="2400" dirty="0"/>
              <a:t>8.(72+19-1) </a:t>
            </a:r>
            <a:endParaRPr kumimoji="0" lang="vi-VN" sz="4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3428" y="4156148"/>
            <a:ext cx="3430923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=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- 8. 90 = - 720</a:t>
            </a:r>
            <a:endParaRPr kumimoji="0" lang="vi-V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984171" y="2575710"/>
            <a:ext cx="0" cy="24391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04098" y="2638867"/>
            <a:ext cx="4797001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30000"/>
              </a:lnSpc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b) </a:t>
            </a:r>
            <a:r>
              <a:rPr lang="fr-FR" sz="2400" dirty="0"/>
              <a:t>(-27).</a:t>
            </a:r>
            <a:r>
              <a:rPr lang="fr-FR" sz="2400" dirty="0" smtClean="0"/>
              <a:t>1011 </a:t>
            </a:r>
            <a:r>
              <a:rPr lang="fr-FR" sz="2400" dirty="0"/>
              <a:t>-27 .(-12) + 27.(-1) </a:t>
            </a:r>
            <a:endParaRPr lang="vi-VN" sz="24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12369" y="3148075"/>
            <a:ext cx="4788730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30000"/>
              </a:lnSpc>
            </a:pPr>
            <a:r>
              <a:rPr lang="fr-FR" sz="2400" dirty="0" smtClean="0"/>
              <a:t>= 27</a:t>
            </a:r>
            <a:r>
              <a:rPr lang="fr-FR" sz="2400" dirty="0"/>
              <a:t>. (-</a:t>
            </a:r>
            <a:r>
              <a:rPr lang="fr-FR" sz="2400" dirty="0" smtClean="0"/>
              <a:t>1011</a:t>
            </a:r>
            <a:r>
              <a:rPr lang="fr-FR" sz="2400" dirty="0"/>
              <a:t>) +27.12 + 27</a:t>
            </a:r>
            <a:r>
              <a:rPr lang="fr-FR" sz="2400" dirty="0" smtClean="0"/>
              <a:t>.(-</a:t>
            </a:r>
            <a:r>
              <a:rPr lang="fr-FR" sz="2400" dirty="0"/>
              <a:t>1) </a:t>
            </a:r>
            <a:endParaRPr kumimoji="0" lang="vi-VN" sz="4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04099" y="3768470"/>
            <a:ext cx="3412672" cy="522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30000"/>
              </a:lnSpc>
            </a:pPr>
            <a:r>
              <a:rPr lang="fr-FR" sz="2400" dirty="0" smtClean="0"/>
              <a:t>= 27</a:t>
            </a:r>
            <a:r>
              <a:rPr lang="fr-FR" sz="2400" dirty="0"/>
              <a:t>.(-1011 +12 -1) </a:t>
            </a:r>
            <a:endParaRPr kumimoji="0" lang="vi-VN" sz="4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76434" y="4395841"/>
            <a:ext cx="3412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= 27</a:t>
            </a:r>
            <a:r>
              <a:rPr lang="fr-FR" sz="2400" dirty="0"/>
              <a:t>. (-1000) = -27000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6930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/>
      <p:bldP spid="10" grpId="0"/>
      <p:bldP spid="13" grpId="0"/>
      <p:bldP spid="14" grpId="0"/>
      <p:bldP spid="15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2" name="Google Shape;4212;p44"/>
          <p:cNvSpPr/>
          <p:nvPr/>
        </p:nvSpPr>
        <p:spPr>
          <a:xfrm rot="126755">
            <a:off x="2130001" y="1012294"/>
            <a:ext cx="4703897" cy="33280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4213" name="Google Shape;4213;p44"/>
          <p:cNvSpPr/>
          <p:nvPr/>
        </p:nvSpPr>
        <p:spPr>
          <a:xfrm rot="-135875">
            <a:off x="1909815" y="721845"/>
            <a:ext cx="1088272" cy="940432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4214" name="Google Shape;4214;p44"/>
          <p:cNvSpPr/>
          <p:nvPr/>
        </p:nvSpPr>
        <p:spPr>
          <a:xfrm rot="4829593">
            <a:off x="6015304" y="875314"/>
            <a:ext cx="1088288" cy="94038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4215" name="Google Shape;4215;p44"/>
          <p:cNvSpPr txBox="1">
            <a:spLocks noGrp="1"/>
          </p:cNvSpPr>
          <p:nvPr>
            <p:ph type="title"/>
          </p:nvPr>
        </p:nvSpPr>
        <p:spPr>
          <a:xfrm>
            <a:off x="2070258" y="2102898"/>
            <a:ext cx="4823383" cy="6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7030A0"/>
                </a:solidFill>
                <a:latin typeface="+mn-lt"/>
              </a:rPr>
              <a:t>VẬN DỤNG</a:t>
            </a:r>
            <a:endParaRPr dirty="0">
              <a:solidFill>
                <a:srgbClr val="7030A0"/>
              </a:solidFill>
              <a:latin typeface="+mn-lt"/>
            </a:endParaRPr>
          </a:p>
        </p:txBody>
      </p:sp>
      <p:grpSp>
        <p:nvGrpSpPr>
          <p:cNvPr id="4219" name="Google Shape;4219;p44"/>
          <p:cNvGrpSpPr/>
          <p:nvPr/>
        </p:nvGrpSpPr>
        <p:grpSpPr>
          <a:xfrm>
            <a:off x="8569288" y="4423863"/>
            <a:ext cx="194021" cy="191487"/>
            <a:chOff x="6232000" y="1435050"/>
            <a:chExt cx="488225" cy="481850"/>
          </a:xfrm>
        </p:grpSpPr>
        <p:sp>
          <p:nvSpPr>
            <p:cNvPr id="4220" name="Google Shape;4220;p44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221" name="Google Shape;4221;p44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222" name="Google Shape;4222;p44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223" name="Google Shape;4223;p44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224" name="Google Shape;4224;p44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4225" name="Google Shape;4225;p44">
            <a:hlinkClick r:id="rId3" action="ppaction://hlinksldjump"/>
          </p:cNvPr>
          <p:cNvSpPr txBox="1"/>
          <p:nvPr/>
        </p:nvSpPr>
        <p:spPr>
          <a:xfrm>
            <a:off x="8416250" y="607452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rPr>
              <a:t>01</a:t>
            </a:r>
            <a:endParaRPr sz="1500" b="1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4226" name="Google Shape;4226;p44">
            <a:hlinkClick r:id="rId4" action="ppaction://hlinksldjump"/>
          </p:cNvPr>
          <p:cNvSpPr txBox="1"/>
          <p:nvPr/>
        </p:nvSpPr>
        <p:spPr>
          <a:xfrm>
            <a:off x="8416250" y="1171777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rPr>
              <a:t>02</a:t>
            </a:r>
            <a:endParaRPr sz="1500" b="1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4227" name="Google Shape;4227;p44">
            <a:hlinkClick r:id="rId5" action="ppaction://hlinksldjump"/>
          </p:cNvPr>
          <p:cNvSpPr txBox="1"/>
          <p:nvPr/>
        </p:nvSpPr>
        <p:spPr>
          <a:xfrm>
            <a:off x="8416250" y="1709824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rPr>
              <a:t>03</a:t>
            </a:r>
            <a:endParaRPr sz="1500" b="1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4228" name="Google Shape;4228;p44">
            <a:hlinkClick r:id="rId6" action="ppaction://hlinksldjump"/>
          </p:cNvPr>
          <p:cNvSpPr txBox="1"/>
          <p:nvPr/>
        </p:nvSpPr>
        <p:spPr>
          <a:xfrm>
            <a:off x="8416250" y="2263998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rPr>
              <a:t>04</a:t>
            </a:r>
            <a:endParaRPr sz="1500" b="1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4229" name="Google Shape;4229;p44">
            <a:hlinkClick r:id="rId3" action="ppaction://hlinksldjump"/>
          </p:cNvPr>
          <p:cNvSpPr txBox="1"/>
          <p:nvPr/>
        </p:nvSpPr>
        <p:spPr>
          <a:xfrm>
            <a:off x="8416250" y="2834297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rPr>
              <a:t>05</a:t>
            </a:r>
            <a:endParaRPr sz="1500" b="1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4230" name="Google Shape;4230;p44">
            <a:hlinkClick r:id="" action="ppaction://noaction"/>
          </p:cNvPr>
          <p:cNvSpPr txBox="1"/>
          <p:nvPr/>
        </p:nvSpPr>
        <p:spPr>
          <a:xfrm>
            <a:off x="8416250" y="3396535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Jua"/>
                <a:ea typeface="Jua"/>
                <a:cs typeface="Jua"/>
                <a:sym typeface="Jua"/>
              </a:rPr>
              <a:t>06</a:t>
            </a:r>
            <a:endParaRPr sz="1500" b="1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4231" name="Google Shape;4231;p44">
            <a:hlinkClick r:id="rId7" action="ppaction://hlinksldjump"/>
          </p:cNvPr>
          <p:cNvSpPr/>
          <p:nvPr/>
        </p:nvSpPr>
        <p:spPr>
          <a:xfrm>
            <a:off x="8473075" y="4372025"/>
            <a:ext cx="443400" cy="29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2" name="Google Shape;4232;p44">
            <a:hlinkClick r:id="rId3" action="ppaction://hlinksldjump"/>
          </p:cNvPr>
          <p:cNvSpPr/>
          <p:nvPr/>
        </p:nvSpPr>
        <p:spPr>
          <a:xfrm rot="-2700000">
            <a:off x="94578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3" name="Google Shape;4233;p44">
            <a:hlinkClick r:id="rId8" action="ppaction://hlinksldjump"/>
          </p:cNvPr>
          <p:cNvSpPr/>
          <p:nvPr/>
        </p:nvSpPr>
        <p:spPr>
          <a:xfrm rot="8100000">
            <a:off x="802723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0022" y="334128"/>
            <a:ext cx="7234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2060"/>
                </a:solidFill>
              </a:rPr>
              <a:t>3.38. </a:t>
            </a:r>
            <a:r>
              <a:rPr lang="en-US" sz="2000" dirty="0" smtClean="0">
                <a:solidFill>
                  <a:schemeClr val="tx1"/>
                </a:solidFill>
              </a:rPr>
              <a:t>Ba </a:t>
            </a:r>
            <a:r>
              <a:rPr lang="en-US" sz="2000" dirty="0" err="1" smtClean="0">
                <a:solidFill>
                  <a:schemeClr val="tx1"/>
                </a:solidFill>
              </a:rPr>
              <a:t>bạn</a:t>
            </a:r>
            <a:r>
              <a:rPr lang="en-US" sz="2000" dirty="0" smtClean="0">
                <a:solidFill>
                  <a:schemeClr val="tx1"/>
                </a:solidFill>
              </a:rPr>
              <a:t> An, </a:t>
            </a:r>
            <a:r>
              <a:rPr lang="en-US" sz="2000" dirty="0" err="1" smtClean="0">
                <a:solidFill>
                  <a:schemeClr val="tx1"/>
                </a:solidFill>
              </a:rPr>
              <a:t>Bình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Cường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chơi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ném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tiêu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với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bia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gồm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năm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vòng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như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hình</a:t>
            </a:r>
            <a:r>
              <a:rPr lang="en-US" sz="2000" dirty="0" smtClean="0">
                <a:solidFill>
                  <a:schemeClr val="tx1"/>
                </a:solidFill>
              </a:rPr>
              <a:t> 3.19. </a:t>
            </a:r>
            <a:r>
              <a:rPr lang="en-US" sz="2000" dirty="0" err="1" smtClean="0">
                <a:solidFill>
                  <a:schemeClr val="tx1"/>
                </a:solidFill>
              </a:rPr>
              <a:t>Kết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quả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được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ghi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lại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trong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bảng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sau</a:t>
            </a:r>
            <a:r>
              <a:rPr lang="en-US" sz="2000" dirty="0" smtClean="0">
                <a:solidFill>
                  <a:schemeClr val="tx1"/>
                </a:solidFill>
              </a:rPr>
              <a:t>:</a:t>
            </a:r>
            <a:endParaRPr lang="vi-VN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225203"/>
              </p:ext>
            </p:extLst>
          </p:nvPr>
        </p:nvGraphicFramePr>
        <p:xfrm>
          <a:off x="1008020" y="1208169"/>
          <a:ext cx="6758994" cy="2533652"/>
        </p:xfrm>
        <a:graphic>
          <a:graphicData uri="http://schemas.openxmlformats.org/drawingml/2006/table">
            <a:tbl>
              <a:tblPr firstRow="1" firstCol="1" bandRow="1"/>
              <a:tblGrid>
                <a:gridCol w="1126499">
                  <a:extLst>
                    <a:ext uri="{9D8B030D-6E8A-4147-A177-3AD203B41FA5}">
                      <a16:colId xmlns:a16="http://schemas.microsoft.com/office/drawing/2014/main" val="1302722252"/>
                    </a:ext>
                  </a:extLst>
                </a:gridCol>
                <a:gridCol w="1126499">
                  <a:extLst>
                    <a:ext uri="{9D8B030D-6E8A-4147-A177-3AD203B41FA5}">
                      <a16:colId xmlns:a16="http://schemas.microsoft.com/office/drawing/2014/main" val="1930084435"/>
                    </a:ext>
                  </a:extLst>
                </a:gridCol>
                <a:gridCol w="1126499">
                  <a:extLst>
                    <a:ext uri="{9D8B030D-6E8A-4147-A177-3AD203B41FA5}">
                      <a16:colId xmlns:a16="http://schemas.microsoft.com/office/drawing/2014/main" val="716329661"/>
                    </a:ext>
                  </a:extLst>
                </a:gridCol>
                <a:gridCol w="1126499">
                  <a:extLst>
                    <a:ext uri="{9D8B030D-6E8A-4147-A177-3AD203B41FA5}">
                      <a16:colId xmlns:a16="http://schemas.microsoft.com/office/drawing/2014/main" val="3000456497"/>
                    </a:ext>
                  </a:extLst>
                </a:gridCol>
                <a:gridCol w="1126499">
                  <a:extLst>
                    <a:ext uri="{9D8B030D-6E8A-4147-A177-3AD203B41FA5}">
                      <a16:colId xmlns:a16="http://schemas.microsoft.com/office/drawing/2014/main" val="167414040"/>
                    </a:ext>
                  </a:extLst>
                </a:gridCol>
                <a:gridCol w="1126499">
                  <a:extLst>
                    <a:ext uri="{9D8B030D-6E8A-4147-A177-3AD203B41FA5}">
                      <a16:colId xmlns:a16="http://schemas.microsoft.com/office/drawing/2014/main" val="3116399582"/>
                    </a:ext>
                  </a:extLst>
                </a:gridCol>
              </a:tblGrid>
              <a:tr h="6334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err="1" smtClean="0">
                          <a:solidFill>
                            <a:srgbClr val="2F5496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Vòng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0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0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-3 </a:t>
                      </a:r>
                      <a:r>
                        <a:rPr lang="en-US" sz="20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2733669"/>
                  </a:ext>
                </a:extLst>
              </a:tr>
              <a:tr h="6334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smtClean="0">
                          <a:solidFill>
                            <a:srgbClr val="2F5496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155722"/>
                  </a:ext>
                </a:extLst>
              </a:tr>
              <a:tr h="6334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Bình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9035633"/>
                  </a:ext>
                </a:extLst>
              </a:tr>
              <a:tr h="6334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000" b="1" dirty="0" err="1" smtClean="0">
                          <a:solidFill>
                            <a:srgbClr val="2F5496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Cường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992482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138990" y="3824898"/>
            <a:ext cx="7234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>
                <a:solidFill>
                  <a:srgbClr val="002060"/>
                </a:solidFill>
              </a:rPr>
              <a:t>Hỏi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trong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ba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bạn</a:t>
            </a:r>
            <a:r>
              <a:rPr lang="en-US" sz="2000" b="1" dirty="0" smtClean="0">
                <a:solidFill>
                  <a:srgbClr val="002060"/>
                </a:solidFill>
              </a:rPr>
              <a:t>, </a:t>
            </a:r>
            <a:r>
              <a:rPr lang="en-US" sz="2000" b="1" dirty="0" err="1" smtClean="0">
                <a:solidFill>
                  <a:srgbClr val="002060"/>
                </a:solidFill>
              </a:rPr>
              <a:t>bạn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nào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điểm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cao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nhất</a:t>
            </a:r>
            <a:r>
              <a:rPr lang="en-US" sz="2000" b="1" dirty="0" smtClean="0">
                <a:solidFill>
                  <a:srgbClr val="002060"/>
                </a:solidFill>
              </a:rPr>
              <a:t>?</a:t>
            </a:r>
            <a:endParaRPr lang="vi-VN" sz="2000" b="1" dirty="0">
              <a:solidFill>
                <a:schemeClr val="tx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695074" y="4308087"/>
            <a:ext cx="2935705" cy="5526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HOẠT ĐỘNG NHÓM</a:t>
            </a:r>
            <a:endParaRPr lang="vi-VN" sz="2000" b="1" dirty="0"/>
          </a:p>
        </p:txBody>
      </p:sp>
    </p:spTree>
    <p:extLst>
      <p:ext uri="{BB962C8B-B14F-4D97-AF65-F5344CB8AC3E}">
        <p14:creationId xmlns:p14="http://schemas.microsoft.com/office/powerpoint/2010/main" val="328423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16" grpId="0" build="allAtOnce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02105" y="465221"/>
            <a:ext cx="2326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i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vi-VN" sz="28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2104" y="1648421"/>
            <a:ext cx="77964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điểm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của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An là : 1.10 + 2.7 + 0.3+ 1. (-1) + 1.(-3) = </a:t>
            </a:r>
            <a:r>
              <a:rPr lang="fr-FR" sz="2000" b="1" dirty="0" smtClean="0">
                <a:latin typeface="+mn-lt"/>
                <a:ea typeface="Calibri" panose="020F0502020204030204" pitchFamily="34" charset="0"/>
              </a:rPr>
              <a:t>20 (</a:t>
            </a:r>
            <a:r>
              <a:rPr lang="fr-FR" sz="2000" b="1" dirty="0" err="1" smtClean="0">
                <a:latin typeface="+mn-lt"/>
                <a:ea typeface="Calibri" panose="020F0502020204030204" pitchFamily="34" charset="0"/>
              </a:rPr>
              <a:t>điểm</a:t>
            </a:r>
            <a:r>
              <a:rPr lang="fr-FR" sz="2000" b="1" dirty="0" smtClean="0">
                <a:latin typeface="+mn-lt"/>
                <a:ea typeface="Calibri" panose="020F0502020204030204" pitchFamily="34" charset="0"/>
              </a:rPr>
              <a:t>)</a:t>
            </a:r>
            <a:endParaRPr lang="en-US" sz="2000" b="1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điểm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của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Bình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là :2.10+ 0.7 + 1.3 + 0. (-1)+ 2.(-3) = </a:t>
            </a:r>
            <a:r>
              <a:rPr lang="fr-FR" sz="2000" b="1" dirty="0" smtClean="0">
                <a:latin typeface="+mn-lt"/>
                <a:ea typeface="Calibri" panose="020F0502020204030204" pitchFamily="34" charset="0"/>
              </a:rPr>
              <a:t>17 </a:t>
            </a:r>
            <a:r>
              <a:rPr lang="fr-FR" sz="2000" b="1" dirty="0" smtClean="0">
                <a:ea typeface="Calibri" panose="020F0502020204030204" pitchFamily="34" charset="0"/>
              </a:rPr>
              <a:t>(</a:t>
            </a:r>
            <a:r>
              <a:rPr lang="fr-FR" sz="2000" b="1" dirty="0" err="1">
                <a:ea typeface="Calibri" panose="020F0502020204030204" pitchFamily="34" charset="0"/>
              </a:rPr>
              <a:t>điểm</a:t>
            </a:r>
            <a:r>
              <a:rPr lang="fr-FR" sz="2000" b="1" dirty="0" smtClean="0">
                <a:ea typeface="Calibri" panose="020F0502020204030204" pitchFamily="34" charset="0"/>
              </a:rPr>
              <a:t>)</a:t>
            </a:r>
            <a:endParaRPr lang="en-US" sz="2000" b="1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điểm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của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Cường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là : 3.7 + 1.3 + 1.(-1) + 0.  (-3) =  </a:t>
            </a:r>
            <a:r>
              <a:rPr lang="fr-FR" sz="2000" b="1" dirty="0" smtClean="0">
                <a:latin typeface="+mn-lt"/>
                <a:ea typeface="Calibri" panose="020F0502020204030204" pitchFamily="34" charset="0"/>
              </a:rPr>
              <a:t>23 </a:t>
            </a:r>
            <a:r>
              <a:rPr lang="fr-FR" sz="2000" b="1" dirty="0" smtClean="0">
                <a:ea typeface="Calibri" panose="020F0502020204030204" pitchFamily="34" charset="0"/>
              </a:rPr>
              <a:t>(</a:t>
            </a:r>
            <a:r>
              <a:rPr lang="fr-FR" sz="2000" b="1" dirty="0" err="1">
                <a:ea typeface="Calibri" panose="020F0502020204030204" pitchFamily="34" charset="0"/>
              </a:rPr>
              <a:t>điểm</a:t>
            </a:r>
            <a:r>
              <a:rPr lang="fr-FR" sz="2000" b="1" dirty="0">
                <a:ea typeface="Calibri" panose="020F0502020204030204" pitchFamily="34" charset="0"/>
              </a:rPr>
              <a:t>)</a:t>
            </a:r>
            <a:endParaRPr lang="en-US" sz="2000" b="1" dirty="0">
              <a:ea typeface="Calibri" panose="020F0502020204030204" pitchFamily="34" charset="0"/>
            </a:endParaRPr>
          </a:p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endParaRPr lang="en-US" sz="2000" b="1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2000" dirty="0" err="1">
                <a:latin typeface="+mn-lt"/>
                <a:ea typeface="Calibri" panose="020F0502020204030204" pitchFamily="34" charset="0"/>
              </a:rPr>
              <a:t>Vậy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</a:rPr>
              <a:t>bạn</a:t>
            </a:r>
            <a:r>
              <a:rPr lang="fr-FR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b="1" dirty="0" err="1">
                <a:latin typeface="+mn-lt"/>
                <a:ea typeface="Calibri" panose="020F0502020204030204" pitchFamily="34" charset="0"/>
              </a:rPr>
              <a:t>Cường</a:t>
            </a:r>
            <a:r>
              <a:rPr lang="fr-FR" sz="2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b="1" dirty="0" err="1">
                <a:latin typeface="+mn-lt"/>
                <a:ea typeface="Calibri" panose="020F0502020204030204" pitchFamily="34" charset="0"/>
              </a:rPr>
              <a:t>đạt</a:t>
            </a:r>
            <a:r>
              <a:rPr lang="fr-FR" sz="2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b="1" dirty="0" err="1">
                <a:latin typeface="+mn-lt"/>
                <a:ea typeface="Calibri" panose="020F0502020204030204" pitchFamily="34" charset="0"/>
              </a:rPr>
              <a:t>điểm</a:t>
            </a:r>
            <a:r>
              <a:rPr lang="fr-FR" sz="2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b="1" dirty="0" err="1">
                <a:latin typeface="+mn-lt"/>
                <a:ea typeface="Calibri" panose="020F0502020204030204" pitchFamily="34" charset="0"/>
              </a:rPr>
              <a:t>cao</a:t>
            </a:r>
            <a:r>
              <a:rPr lang="fr-FR" sz="20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000" b="1" dirty="0" err="1">
                <a:latin typeface="+mn-lt"/>
                <a:ea typeface="Calibri" panose="020F0502020204030204" pitchFamily="34" charset="0"/>
              </a:rPr>
              <a:t>nhất</a:t>
            </a:r>
            <a:r>
              <a:rPr lang="fr-FR" sz="2000" b="1" dirty="0">
                <a:latin typeface="+mn-lt"/>
                <a:ea typeface="Calibri" panose="020F0502020204030204" pitchFamily="34" charset="0"/>
              </a:rPr>
              <a:t>.</a:t>
            </a:r>
            <a:endParaRPr lang="en-US" sz="2000" b="1" dirty="0"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87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762000" y="1064505"/>
            <a:ext cx="8115300" cy="3301756"/>
            <a:chOff x="0" y="0"/>
            <a:chExt cx="3033349" cy="27838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33349" cy="2783840"/>
            </a:xfrm>
            <a:custGeom>
              <a:avLst/>
              <a:gdLst/>
              <a:ahLst/>
              <a:cxnLst/>
              <a:rect l="l" t="t" r="r" b="b"/>
              <a:pathLst>
                <a:path w="3033349" h="2783840">
                  <a:moveTo>
                    <a:pt x="2908889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08889" y="0"/>
                  </a:lnTo>
                  <a:cubicBezTo>
                    <a:pt x="2977469" y="0"/>
                    <a:pt x="3033349" y="55880"/>
                    <a:pt x="3033349" y="124460"/>
                  </a:cubicBezTo>
                  <a:lnTo>
                    <a:pt x="3033349" y="2659380"/>
                  </a:lnTo>
                  <a:cubicBezTo>
                    <a:pt x="3033349" y="2727960"/>
                    <a:pt x="2977469" y="2783840"/>
                    <a:pt x="2908889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373878" y="1410069"/>
            <a:ext cx="7995883" cy="4801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04825" lvl="1" indent="-342900" algn="just" defTabSz="457200">
              <a:lnSpc>
                <a:spcPct val="130000"/>
              </a:lnSpc>
              <a:buClrTx/>
              <a:buFont typeface="Arial" panose="020B0604020202020204" pitchFamily="34" charset="0"/>
              <a:buChar char="•"/>
            </a:pPr>
            <a:r>
              <a:rPr lang="vi-VN" sz="2400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Ghi nhớ </a:t>
            </a:r>
            <a:r>
              <a:rPr lang="en-US" sz="2400" kern="1200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các</a:t>
            </a:r>
            <a:r>
              <a:rPr lang="en-US" sz="2400" kern="12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quy</a:t>
            </a:r>
            <a:r>
              <a:rPr lang="en-US" sz="2400" kern="12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tắc</a:t>
            </a:r>
            <a:r>
              <a:rPr lang="en-US" sz="2400" kern="12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và</a:t>
            </a:r>
            <a:r>
              <a:rPr lang="en-US" sz="2400" kern="12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các</a:t>
            </a:r>
            <a:r>
              <a:rPr lang="en-US" sz="2400" kern="12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tính</a:t>
            </a:r>
            <a:r>
              <a:rPr lang="en-US" sz="2400" kern="12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chất</a:t>
            </a:r>
            <a:r>
              <a:rPr lang="en-US" sz="2400" kern="12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của</a:t>
            </a:r>
            <a:r>
              <a:rPr lang="en-US" sz="2400" kern="12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phép</a:t>
            </a:r>
            <a:r>
              <a:rPr lang="en-US" sz="2400" kern="12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2400" kern="1200" dirty="0" err="1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nhân</a:t>
            </a:r>
            <a:r>
              <a:rPr lang="en-US" sz="2400" kern="1200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+mn-cs"/>
              </a:rPr>
              <a:t>.</a:t>
            </a:r>
            <a:endParaRPr lang="en-US" sz="6900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373878" y="2205429"/>
            <a:ext cx="8503422" cy="96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04825" lvl="1" indent="-342900" algn="just" defTabSz="457200">
              <a:lnSpc>
                <a:spcPct val="130000"/>
              </a:lnSpc>
              <a:buClrTx/>
              <a:buFont typeface="Arial" panose="020B0604020202020204" pitchFamily="34" charset="0"/>
              <a:buChar char="•"/>
            </a:pP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Hoàn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thành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nốt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các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bài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tập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còn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lại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400" kern="1200" dirty="0" smtClean="0">
                <a:solidFill>
                  <a:srgbClr val="002060"/>
                </a:solidFill>
                <a:ea typeface="+mn-ea"/>
                <a:cs typeface="+mn-cs"/>
              </a:rPr>
              <a:t>SGK </a:t>
            </a:r>
            <a:r>
              <a:rPr lang="en-US" sz="2400" kern="1200" dirty="0" err="1" smtClean="0">
                <a:solidFill>
                  <a:srgbClr val="002060"/>
                </a:solidFill>
                <a:ea typeface="+mn-ea"/>
                <a:cs typeface="+mn-cs"/>
              </a:rPr>
              <a:t>và</a:t>
            </a:r>
            <a:r>
              <a:rPr lang="en-US" sz="2400" kern="1200" dirty="0" smtClean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làm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thêm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trong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 SBT.</a:t>
            </a:r>
            <a:endParaRPr lang="en-US" sz="6900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TextBox 9"/>
          <p:cNvSpPr txBox="1"/>
          <p:nvPr/>
        </p:nvSpPr>
        <p:spPr>
          <a:xfrm>
            <a:off x="348827" y="3203173"/>
            <a:ext cx="8115300" cy="96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04825" lvl="1" indent="-342900" algn="just" defTabSz="457200">
              <a:lnSpc>
                <a:spcPct val="130000"/>
              </a:lnSpc>
              <a:buClrTx/>
              <a:buFont typeface="Arial" panose="020B0604020202020204" pitchFamily="34" charset="0"/>
              <a:buChar char="•"/>
            </a:pP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Chuẩn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bị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bài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 </a:t>
            </a:r>
            <a:r>
              <a:rPr lang="en-US" sz="2400" kern="1200" dirty="0" err="1">
                <a:solidFill>
                  <a:srgbClr val="002060"/>
                </a:solidFill>
                <a:ea typeface="+mn-ea"/>
                <a:cs typeface="+mn-cs"/>
              </a:rPr>
              <a:t>mới</a:t>
            </a:r>
            <a:r>
              <a:rPr lang="en-US" sz="2400" kern="1200" dirty="0">
                <a:solidFill>
                  <a:srgbClr val="002060"/>
                </a:solidFill>
                <a:ea typeface="+mn-ea"/>
                <a:cs typeface="+mn-cs"/>
              </a:rPr>
              <a:t>: </a:t>
            </a:r>
            <a:r>
              <a:rPr lang="en-US" sz="2400" kern="1200" dirty="0" smtClean="0">
                <a:solidFill>
                  <a:srgbClr val="002060"/>
                </a:solidFill>
                <a:ea typeface="+mn-ea"/>
                <a:cs typeface="+mn-cs"/>
              </a:rPr>
              <a:t>“</a:t>
            </a:r>
            <a:r>
              <a:rPr lang="en-US" sz="2400" b="1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PHÉP CHIA HẾT SỐ NGUYÊN. </a:t>
            </a:r>
            <a:r>
              <a:rPr lang="en-US" sz="2400" b="1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ƯỚC VÀ BỘI C</a:t>
            </a:r>
            <a:r>
              <a:rPr lang="en-US" sz="2400" b="1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TẬP </a:t>
            </a:r>
            <a:r>
              <a:rPr lang="en-US" sz="2400" b="1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ea"/>
                <a:cs typeface="+mn-cs"/>
              </a:rPr>
              <a:t>HỢP SỐ NGUYÊN</a:t>
            </a:r>
            <a:r>
              <a:rPr lang="en-US" sz="2400" kern="1200" dirty="0" smtClean="0">
                <a:solidFill>
                  <a:srgbClr val="002060"/>
                </a:solidFill>
                <a:ea typeface="+mn-ea"/>
                <a:cs typeface="+mn-cs"/>
              </a:rPr>
              <a:t>”</a:t>
            </a:r>
            <a:endParaRPr lang="en-US" sz="6900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Google Shape;4212;p44"/>
          <p:cNvSpPr/>
          <p:nvPr/>
        </p:nvSpPr>
        <p:spPr>
          <a:xfrm>
            <a:off x="2298826" y="126169"/>
            <a:ext cx="4703897" cy="101123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800" b="1" kern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HƯỚNG DẪN VỀ NHÀ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Google Shape;4213;p44"/>
          <p:cNvSpPr/>
          <p:nvPr/>
        </p:nvSpPr>
        <p:spPr>
          <a:xfrm rot="-135875">
            <a:off x="1754691" y="-105206"/>
            <a:ext cx="1088272" cy="940432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14" name="Google Shape;4214;p44"/>
          <p:cNvSpPr/>
          <p:nvPr/>
        </p:nvSpPr>
        <p:spPr>
          <a:xfrm rot="4829593">
            <a:off x="6288647" y="-132661"/>
            <a:ext cx="1088288" cy="94038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</p:spTree>
    <p:extLst>
      <p:ext uri="{BB962C8B-B14F-4D97-AF65-F5344CB8AC3E}">
        <p14:creationId xmlns:p14="http://schemas.microsoft.com/office/powerpoint/2010/main" val="346196012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0082" y="453312"/>
            <a:ext cx="7282541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dirty="0" err="1" smtClean="0"/>
              <a:t>Để</a:t>
            </a:r>
            <a:r>
              <a:rPr lang="en-US" sz="2400" dirty="0" smtClean="0"/>
              <a:t> </a:t>
            </a:r>
            <a:r>
              <a:rPr lang="en-US" sz="2400" dirty="0" err="1" smtClean="0"/>
              <a:t>quản</a:t>
            </a:r>
            <a:r>
              <a:rPr lang="en-US" sz="2400" dirty="0" smtClean="0"/>
              <a:t> </a:t>
            </a:r>
            <a:r>
              <a:rPr lang="en-US" sz="2400" dirty="0" err="1" smtClean="0"/>
              <a:t>lí</a:t>
            </a:r>
            <a:r>
              <a:rPr lang="en-US" sz="2400" dirty="0" smtClean="0"/>
              <a:t> chi </a:t>
            </a:r>
            <a:r>
              <a:rPr lang="en-US" sz="2400" dirty="0" err="1" smtClean="0"/>
              <a:t>tiêu</a:t>
            </a:r>
            <a:r>
              <a:rPr lang="en-US" sz="2400" dirty="0" smtClean="0"/>
              <a:t> </a:t>
            </a:r>
            <a:r>
              <a:rPr lang="en-US" sz="2400" dirty="0" err="1" smtClean="0"/>
              <a:t>cá</a:t>
            </a:r>
            <a:r>
              <a:rPr lang="en-US" sz="2400" dirty="0" smtClean="0"/>
              <a:t> </a:t>
            </a:r>
            <a:r>
              <a:rPr lang="en-US" sz="2400" dirty="0" err="1" smtClean="0"/>
              <a:t>nhân</a:t>
            </a:r>
            <a:r>
              <a:rPr lang="en-US" sz="2400" dirty="0" smtClean="0"/>
              <a:t>, </a:t>
            </a:r>
            <a:r>
              <a:rPr lang="en-US" sz="2400" dirty="0" err="1" smtClean="0"/>
              <a:t>bạn</a:t>
            </a:r>
            <a:r>
              <a:rPr lang="en-US" sz="2400" dirty="0" smtClean="0"/>
              <a:t> Cao </a:t>
            </a:r>
            <a:r>
              <a:rPr lang="en-US" sz="2400" dirty="0" err="1" smtClean="0"/>
              <a:t>dùng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nguyên</a:t>
            </a:r>
            <a:r>
              <a:rPr lang="en-US" sz="2400" dirty="0" smtClean="0"/>
              <a:t> </a:t>
            </a:r>
            <a:r>
              <a:rPr lang="en-US" sz="2400" dirty="0" err="1" smtClean="0"/>
              <a:t>âm</a:t>
            </a:r>
            <a:r>
              <a:rPr lang="en-US" sz="2400" dirty="0" smtClean="0"/>
              <a:t> </a:t>
            </a:r>
            <a:r>
              <a:rPr lang="en-US" sz="2400" dirty="0" err="1" smtClean="0"/>
              <a:t>để</a:t>
            </a:r>
            <a:r>
              <a:rPr lang="en-US" sz="2400" dirty="0" smtClean="0"/>
              <a:t> </a:t>
            </a:r>
            <a:r>
              <a:rPr lang="en-US" sz="2400" dirty="0" err="1" smtClean="0"/>
              <a:t>ghi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dirty="0" err="1" smtClean="0"/>
              <a:t>sổ</a:t>
            </a:r>
            <a:r>
              <a:rPr lang="en-US" sz="2400" dirty="0" smtClean="0"/>
              <a:t> </a:t>
            </a:r>
            <a:r>
              <a:rPr lang="en-US" sz="2400" dirty="0" err="1" smtClean="0"/>
              <a:t>tay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khoản</a:t>
            </a:r>
            <a:r>
              <a:rPr lang="en-US" sz="2400" dirty="0" smtClean="0"/>
              <a:t> chi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mình</a:t>
            </a:r>
            <a:r>
              <a:rPr lang="en-US" sz="2400" dirty="0" smtClean="0"/>
              <a:t>. </a:t>
            </a:r>
            <a:r>
              <a:rPr lang="en-US" sz="2400" dirty="0" err="1" smtClean="0"/>
              <a:t>Cuối</a:t>
            </a:r>
            <a:r>
              <a:rPr lang="en-US" sz="2400" dirty="0" smtClean="0"/>
              <a:t> </a:t>
            </a:r>
            <a:r>
              <a:rPr lang="en-US" sz="2400" dirty="0" err="1" smtClean="0"/>
              <a:t>tháng</a:t>
            </a:r>
            <a:r>
              <a:rPr lang="en-US" sz="2400" dirty="0" smtClean="0"/>
              <a:t>, </a:t>
            </a:r>
            <a:r>
              <a:rPr lang="en-US" sz="2400" dirty="0" err="1" smtClean="0"/>
              <a:t>bạn</a:t>
            </a:r>
            <a:r>
              <a:rPr lang="en-US" sz="2400" dirty="0" smtClean="0"/>
              <a:t> Cao </a:t>
            </a:r>
            <a:r>
              <a:rPr lang="en-US" sz="2400" dirty="0" err="1" smtClean="0"/>
              <a:t>thấy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có</a:t>
            </a:r>
            <a:r>
              <a:rPr lang="en-US" sz="2400" dirty="0" smtClean="0"/>
              <a:t> </a:t>
            </a:r>
            <a:r>
              <a:rPr lang="en-US" sz="2400" dirty="0" err="1" smtClean="0"/>
              <a:t>ba</a:t>
            </a:r>
            <a:r>
              <a:rPr lang="en-US" sz="2400" dirty="0" smtClean="0"/>
              <a:t>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ghi</a:t>
            </a:r>
            <a:r>
              <a:rPr lang="en-US" sz="2400" dirty="0" smtClean="0"/>
              <a:t> -15 000 </a:t>
            </a:r>
            <a:r>
              <a:rPr lang="en-US" sz="2400" dirty="0" err="1" smtClean="0"/>
              <a:t>đồng</a:t>
            </a:r>
            <a:r>
              <a:rPr lang="en-US" sz="2400" dirty="0" smtClean="0"/>
              <a:t>.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ba</a:t>
            </a:r>
            <a:r>
              <a:rPr lang="en-US" sz="2400" dirty="0" smtClean="0"/>
              <a:t> </a:t>
            </a:r>
            <a:r>
              <a:rPr lang="en-US" sz="2400" dirty="0" err="1" smtClean="0"/>
              <a:t>lần</a:t>
            </a:r>
            <a:r>
              <a:rPr lang="en-US" sz="2400" dirty="0" smtClean="0"/>
              <a:t> </a:t>
            </a:r>
            <a:r>
              <a:rPr lang="en-US" sz="2400" dirty="0" err="1" smtClean="0"/>
              <a:t>ấy</a:t>
            </a:r>
            <a:r>
              <a:rPr lang="en-US" sz="2400" dirty="0" smtClean="0"/>
              <a:t>, </a:t>
            </a:r>
            <a:r>
              <a:rPr lang="en-US" sz="2400" dirty="0" err="1" smtClean="0"/>
              <a:t>bạn</a:t>
            </a:r>
            <a:r>
              <a:rPr lang="en-US" sz="2400" dirty="0" smtClean="0"/>
              <a:t> Cao </a:t>
            </a:r>
            <a:r>
              <a:rPr lang="en-US" sz="2400" dirty="0" err="1" smtClean="0"/>
              <a:t>ghi</a:t>
            </a:r>
            <a:r>
              <a:rPr lang="en-US" sz="2400" dirty="0" smtClean="0"/>
              <a:t> </a:t>
            </a:r>
            <a:r>
              <a:rPr lang="en-US" sz="2400" dirty="0" err="1" smtClean="0"/>
              <a:t>đã</a:t>
            </a:r>
            <a:r>
              <a:rPr lang="en-US" sz="2400" dirty="0" smtClean="0"/>
              <a:t> chi </a:t>
            </a:r>
            <a:r>
              <a:rPr lang="en-US" sz="2400" dirty="0" err="1" smtClean="0"/>
              <a:t>tất</a:t>
            </a:r>
            <a:r>
              <a:rPr lang="en-US" sz="2400" dirty="0" smtClean="0"/>
              <a:t> </a:t>
            </a:r>
            <a:r>
              <a:rPr lang="en-US" sz="2400" dirty="0" err="1" smtClean="0"/>
              <a:t>cả</a:t>
            </a:r>
            <a:r>
              <a:rPr lang="en-US" sz="2400" dirty="0" smtClean="0"/>
              <a:t> </a:t>
            </a:r>
            <a:r>
              <a:rPr lang="en-US" sz="2400" dirty="0" err="1" smtClean="0"/>
              <a:t>bao</a:t>
            </a:r>
            <a:r>
              <a:rPr lang="en-US" sz="2400" dirty="0" smtClean="0"/>
              <a:t> </a:t>
            </a:r>
            <a:r>
              <a:rPr lang="en-US" sz="2400" dirty="0" err="1" smtClean="0"/>
              <a:t>nhiêu</a:t>
            </a:r>
            <a:r>
              <a:rPr lang="en-US" sz="2400" dirty="0" smtClean="0"/>
              <a:t> </a:t>
            </a:r>
            <a:r>
              <a:rPr lang="en-US" sz="2400" dirty="0" err="1" smtClean="0"/>
              <a:t>tiền</a:t>
            </a:r>
            <a:r>
              <a:rPr lang="en-US" sz="2400" dirty="0" smtClean="0"/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02980" y="3135087"/>
            <a:ext cx="6825343" cy="124097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 sz="2400" i="1" dirty="0" smtClean="0">
              <a:solidFill>
                <a:srgbClr val="002060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en-US" sz="2400" i="1" dirty="0" err="1" smtClean="0">
                <a:solidFill>
                  <a:srgbClr val="002060"/>
                </a:solidFill>
              </a:rPr>
              <a:t>Em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có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thể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giải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bài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toán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trên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mà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không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</a:rPr>
              <a:t>dùng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phép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cộng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các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số</a:t>
            </a:r>
            <a:r>
              <a:rPr lang="en-US" sz="2400" i="1" dirty="0">
                <a:solidFill>
                  <a:srgbClr val="002060"/>
                </a:solidFill>
              </a:rPr>
              <a:t> </a:t>
            </a:r>
            <a:r>
              <a:rPr lang="en-US" sz="2400" i="1" dirty="0" err="1">
                <a:solidFill>
                  <a:srgbClr val="002060"/>
                </a:solidFill>
              </a:rPr>
              <a:t>âm</a:t>
            </a:r>
            <a:r>
              <a:rPr lang="en-US" sz="2400" i="1" dirty="0">
                <a:solidFill>
                  <a:srgbClr val="002060"/>
                </a:solidFill>
              </a:rPr>
              <a:t> hay </a:t>
            </a:r>
            <a:r>
              <a:rPr lang="en-US" sz="2400" i="1" dirty="0" err="1">
                <a:solidFill>
                  <a:srgbClr val="002060"/>
                </a:solidFill>
              </a:rPr>
              <a:t>không</a:t>
            </a:r>
            <a:r>
              <a:rPr lang="en-US" sz="2400" i="1" dirty="0">
                <a:solidFill>
                  <a:srgbClr val="002060"/>
                </a:solidFill>
              </a:rPr>
              <a:t>? </a:t>
            </a:r>
            <a:endParaRPr lang="vi-VN" sz="2400" i="1" dirty="0">
              <a:solidFill>
                <a:srgbClr val="002060"/>
              </a:solidFill>
            </a:endParaRPr>
          </a:p>
          <a:p>
            <a:pPr algn="ctr">
              <a:lnSpc>
                <a:spcPct val="130000"/>
              </a:lnSpc>
            </a:pPr>
            <a:endParaRPr lang="vi-VN" sz="24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214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1882" y="1349403"/>
            <a:ext cx="6239718" cy="1820563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0" tIns="0" rIns="0" bIns="0" rtlCol="0">
            <a:spAutoFit/>
          </a:bodyPr>
          <a:lstStyle/>
          <a:p>
            <a:pPr algn="ctr" defTabSz="685800">
              <a:lnSpc>
                <a:spcPct val="130000"/>
              </a:lnSpc>
              <a:buClrTx/>
            </a:pPr>
            <a:r>
              <a:rPr lang="en-US" sz="4800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CẢM ƠN CÁC EM ĐÃ CHÚ Ý BÀI GIẢNG!</a:t>
            </a:r>
            <a:endParaRPr lang="vi-VN" sz="4800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53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23"/>
          <p:cNvSpPr txBox="1">
            <a:spLocks noGrp="1"/>
          </p:cNvSpPr>
          <p:nvPr>
            <p:ph type="ctrTitle"/>
          </p:nvPr>
        </p:nvSpPr>
        <p:spPr>
          <a:xfrm>
            <a:off x="651353" y="574307"/>
            <a:ext cx="7578248" cy="400265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 smtClean="0">
                <a:solidFill>
                  <a:srgbClr val="FF0000"/>
                </a:solidFill>
                <a:latin typeface="+mn-lt"/>
              </a:rPr>
              <a:t>BÀI 16:</a:t>
            </a:r>
            <a:br>
              <a:rPr lang="en" sz="4800" dirty="0" smtClean="0">
                <a:solidFill>
                  <a:srgbClr val="FF0000"/>
                </a:solidFill>
                <a:latin typeface="+mn-lt"/>
              </a:rPr>
            </a:br>
            <a:r>
              <a:rPr lang="en" sz="4800" dirty="0" smtClean="0">
                <a:solidFill>
                  <a:srgbClr val="FF0000"/>
                </a:solidFill>
                <a:latin typeface="+mn-lt"/>
              </a:rPr>
              <a:t>PHÉP NHÂN </a:t>
            </a:r>
            <a:br>
              <a:rPr lang="en" sz="4800" dirty="0" smtClean="0">
                <a:solidFill>
                  <a:srgbClr val="FF0000"/>
                </a:solidFill>
                <a:latin typeface="+mn-lt"/>
              </a:rPr>
            </a:br>
            <a:r>
              <a:rPr lang="en" sz="4800" dirty="0" smtClean="0">
                <a:solidFill>
                  <a:srgbClr val="FF0000"/>
                </a:solidFill>
                <a:latin typeface="+mn-lt"/>
              </a:rPr>
              <a:t>SỐ NGUYÊN</a:t>
            </a:r>
            <a:br>
              <a:rPr lang="en" sz="4800" dirty="0" smtClean="0">
                <a:solidFill>
                  <a:srgbClr val="FF0000"/>
                </a:solidFill>
                <a:latin typeface="+mn-lt"/>
              </a:rPr>
            </a:br>
            <a:r>
              <a:rPr lang="en" sz="4800" b="0" dirty="0" smtClean="0">
                <a:solidFill>
                  <a:srgbClr val="002060"/>
                </a:solidFill>
                <a:latin typeface="+mn-lt"/>
              </a:rPr>
              <a:t>(2 tiết)</a:t>
            </a:r>
            <a:endParaRPr sz="4800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+mn-lt"/>
              </a:rPr>
              <a:t>NỘI DUNG</a:t>
            </a:r>
            <a:endParaRPr lang="vi-VN" sz="4400" dirty="0">
              <a:latin typeface="+mn-lt"/>
            </a:endParaRPr>
          </a:p>
        </p:txBody>
      </p:sp>
      <p:sp>
        <p:nvSpPr>
          <p:cNvPr id="14" name="Google Shape;8860;p63"/>
          <p:cNvSpPr/>
          <p:nvPr/>
        </p:nvSpPr>
        <p:spPr>
          <a:xfrm>
            <a:off x="4428215" y="2768174"/>
            <a:ext cx="123113" cy="67314"/>
          </a:xfrm>
          <a:custGeom>
            <a:avLst/>
            <a:gdLst/>
            <a:ahLst/>
            <a:cxnLst/>
            <a:rect l="l" t="t" r="r" b="b"/>
            <a:pathLst>
              <a:path w="3373" h="3374" extrusionOk="0">
                <a:moveTo>
                  <a:pt x="1687" y="0"/>
                </a:moveTo>
                <a:cubicBezTo>
                  <a:pt x="755" y="0"/>
                  <a:pt x="1" y="755"/>
                  <a:pt x="1" y="1687"/>
                </a:cubicBezTo>
                <a:cubicBezTo>
                  <a:pt x="1" y="2619"/>
                  <a:pt x="755" y="3373"/>
                  <a:pt x="1687" y="3373"/>
                </a:cubicBezTo>
                <a:cubicBezTo>
                  <a:pt x="2618" y="3373"/>
                  <a:pt x="3372" y="2619"/>
                  <a:pt x="3372" y="1687"/>
                </a:cubicBezTo>
                <a:cubicBezTo>
                  <a:pt x="3372" y="755"/>
                  <a:pt x="2618" y="0"/>
                  <a:pt x="1687" y="0"/>
                </a:cubicBezTo>
                <a:close/>
              </a:path>
            </a:pathLst>
          </a:custGeom>
          <a:solidFill>
            <a:srgbClr val="435D7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8861;p63"/>
          <p:cNvSpPr/>
          <p:nvPr/>
        </p:nvSpPr>
        <p:spPr>
          <a:xfrm>
            <a:off x="6787844" y="2906197"/>
            <a:ext cx="123147" cy="67314"/>
          </a:xfrm>
          <a:custGeom>
            <a:avLst/>
            <a:gdLst/>
            <a:ahLst/>
            <a:cxnLst/>
            <a:rect l="l" t="t" r="r" b="b"/>
            <a:pathLst>
              <a:path w="3374" h="3374" extrusionOk="0">
                <a:moveTo>
                  <a:pt x="1687" y="0"/>
                </a:moveTo>
                <a:cubicBezTo>
                  <a:pt x="755" y="0"/>
                  <a:pt x="0" y="755"/>
                  <a:pt x="0" y="1687"/>
                </a:cubicBezTo>
                <a:cubicBezTo>
                  <a:pt x="0" y="2619"/>
                  <a:pt x="755" y="3373"/>
                  <a:pt x="1687" y="3373"/>
                </a:cubicBezTo>
                <a:cubicBezTo>
                  <a:pt x="2619" y="3373"/>
                  <a:pt x="3373" y="2619"/>
                  <a:pt x="3373" y="1687"/>
                </a:cubicBezTo>
                <a:cubicBezTo>
                  <a:pt x="3373" y="755"/>
                  <a:pt x="2619" y="0"/>
                  <a:pt x="1687" y="0"/>
                </a:cubicBezTo>
                <a:close/>
              </a:path>
            </a:pathLst>
          </a:custGeom>
          <a:solidFill>
            <a:srgbClr val="435D7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8862;p63"/>
          <p:cNvSpPr/>
          <p:nvPr/>
        </p:nvSpPr>
        <p:spPr>
          <a:xfrm>
            <a:off x="2068476" y="2906197"/>
            <a:ext cx="123147" cy="67314"/>
          </a:xfrm>
          <a:custGeom>
            <a:avLst/>
            <a:gdLst/>
            <a:ahLst/>
            <a:cxnLst/>
            <a:rect l="l" t="t" r="r" b="b"/>
            <a:pathLst>
              <a:path w="3374" h="3374" extrusionOk="0">
                <a:moveTo>
                  <a:pt x="1687" y="0"/>
                </a:moveTo>
                <a:cubicBezTo>
                  <a:pt x="755" y="0"/>
                  <a:pt x="1" y="755"/>
                  <a:pt x="1" y="1687"/>
                </a:cubicBezTo>
                <a:cubicBezTo>
                  <a:pt x="1" y="2619"/>
                  <a:pt x="755" y="3373"/>
                  <a:pt x="1687" y="3373"/>
                </a:cubicBezTo>
                <a:cubicBezTo>
                  <a:pt x="2619" y="3373"/>
                  <a:pt x="3374" y="2619"/>
                  <a:pt x="3374" y="1687"/>
                </a:cubicBezTo>
                <a:cubicBezTo>
                  <a:pt x="3374" y="755"/>
                  <a:pt x="2619" y="0"/>
                  <a:pt x="1687" y="0"/>
                </a:cubicBezTo>
                <a:close/>
              </a:path>
            </a:pathLst>
          </a:custGeom>
          <a:solidFill>
            <a:srgbClr val="435D7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8878;p63"/>
          <p:cNvSpPr/>
          <p:nvPr/>
        </p:nvSpPr>
        <p:spPr>
          <a:xfrm>
            <a:off x="1558671" y="727697"/>
            <a:ext cx="1125067" cy="4848"/>
          </a:xfrm>
          <a:custGeom>
            <a:avLst/>
            <a:gdLst/>
            <a:ahLst/>
            <a:cxnLst/>
            <a:rect l="l" t="t" r="r" b="b"/>
            <a:pathLst>
              <a:path w="30824" h="243" extrusionOk="0">
                <a:moveTo>
                  <a:pt x="121" y="1"/>
                </a:moveTo>
                <a:cubicBezTo>
                  <a:pt x="55" y="1"/>
                  <a:pt x="0" y="55"/>
                  <a:pt x="0" y="121"/>
                </a:cubicBezTo>
                <a:cubicBezTo>
                  <a:pt x="0" y="187"/>
                  <a:pt x="55" y="243"/>
                  <a:pt x="121" y="243"/>
                </a:cubicBezTo>
                <a:lnTo>
                  <a:pt x="30703" y="243"/>
                </a:lnTo>
                <a:cubicBezTo>
                  <a:pt x="30769" y="243"/>
                  <a:pt x="30823" y="187"/>
                  <a:pt x="30823" y="121"/>
                </a:cubicBezTo>
                <a:cubicBezTo>
                  <a:pt x="30823" y="55"/>
                  <a:pt x="30767" y="1"/>
                  <a:pt x="3070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8880;p63"/>
          <p:cNvSpPr/>
          <p:nvPr/>
        </p:nvSpPr>
        <p:spPr>
          <a:xfrm>
            <a:off x="6292776" y="727697"/>
            <a:ext cx="1125067" cy="4848"/>
          </a:xfrm>
          <a:custGeom>
            <a:avLst/>
            <a:gdLst/>
            <a:ahLst/>
            <a:cxnLst/>
            <a:rect l="l" t="t" r="r" b="b"/>
            <a:pathLst>
              <a:path w="30824" h="243" extrusionOk="0">
                <a:moveTo>
                  <a:pt x="123" y="1"/>
                </a:moveTo>
                <a:cubicBezTo>
                  <a:pt x="57" y="1"/>
                  <a:pt x="1" y="55"/>
                  <a:pt x="1" y="121"/>
                </a:cubicBezTo>
                <a:cubicBezTo>
                  <a:pt x="1" y="187"/>
                  <a:pt x="57" y="243"/>
                  <a:pt x="123" y="243"/>
                </a:cubicBezTo>
                <a:lnTo>
                  <a:pt x="30703" y="243"/>
                </a:lnTo>
                <a:cubicBezTo>
                  <a:pt x="30769" y="243"/>
                  <a:pt x="30824" y="187"/>
                  <a:pt x="30824" y="121"/>
                </a:cubicBezTo>
                <a:cubicBezTo>
                  <a:pt x="30824" y="55"/>
                  <a:pt x="30769" y="1"/>
                  <a:pt x="3070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8881;p63"/>
          <p:cNvSpPr/>
          <p:nvPr/>
        </p:nvSpPr>
        <p:spPr>
          <a:xfrm>
            <a:off x="3921398" y="3442709"/>
            <a:ext cx="1125101" cy="4848"/>
          </a:xfrm>
          <a:custGeom>
            <a:avLst/>
            <a:gdLst/>
            <a:ahLst/>
            <a:cxnLst/>
            <a:rect l="l" t="t" r="r" b="b"/>
            <a:pathLst>
              <a:path w="30825" h="243" extrusionOk="0">
                <a:moveTo>
                  <a:pt x="121" y="0"/>
                </a:moveTo>
                <a:cubicBezTo>
                  <a:pt x="55" y="0"/>
                  <a:pt x="0" y="55"/>
                  <a:pt x="0" y="122"/>
                </a:cubicBezTo>
                <a:cubicBezTo>
                  <a:pt x="0" y="188"/>
                  <a:pt x="55" y="242"/>
                  <a:pt x="121" y="242"/>
                </a:cubicBezTo>
                <a:lnTo>
                  <a:pt x="30701" y="242"/>
                </a:lnTo>
                <a:cubicBezTo>
                  <a:pt x="30769" y="242"/>
                  <a:pt x="30824" y="190"/>
                  <a:pt x="30823" y="122"/>
                </a:cubicBezTo>
                <a:cubicBezTo>
                  <a:pt x="30823" y="56"/>
                  <a:pt x="30767" y="0"/>
                  <a:pt x="3070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8882;p63"/>
          <p:cNvSpPr/>
          <p:nvPr/>
        </p:nvSpPr>
        <p:spPr>
          <a:xfrm>
            <a:off x="1561439" y="3442709"/>
            <a:ext cx="1125101" cy="4848"/>
          </a:xfrm>
          <a:custGeom>
            <a:avLst/>
            <a:gdLst/>
            <a:ahLst/>
            <a:cxnLst/>
            <a:rect l="l" t="t" r="r" b="b"/>
            <a:pathLst>
              <a:path w="30825" h="243" extrusionOk="0">
                <a:moveTo>
                  <a:pt x="123" y="0"/>
                </a:moveTo>
                <a:cubicBezTo>
                  <a:pt x="57" y="0"/>
                  <a:pt x="1" y="55"/>
                  <a:pt x="1" y="122"/>
                </a:cubicBezTo>
                <a:cubicBezTo>
                  <a:pt x="1" y="188"/>
                  <a:pt x="57" y="242"/>
                  <a:pt x="123" y="242"/>
                </a:cubicBezTo>
                <a:lnTo>
                  <a:pt x="30702" y="242"/>
                </a:lnTo>
                <a:cubicBezTo>
                  <a:pt x="30771" y="242"/>
                  <a:pt x="30825" y="190"/>
                  <a:pt x="30823" y="122"/>
                </a:cubicBezTo>
                <a:cubicBezTo>
                  <a:pt x="30823" y="56"/>
                  <a:pt x="30769" y="0"/>
                  <a:pt x="3070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" name="Group 39"/>
          <p:cNvGrpSpPr/>
          <p:nvPr/>
        </p:nvGrpSpPr>
        <p:grpSpPr>
          <a:xfrm>
            <a:off x="2068476" y="727697"/>
            <a:ext cx="5349580" cy="2719943"/>
            <a:chOff x="2068476" y="727697"/>
            <a:chExt cx="5349580" cy="2719943"/>
          </a:xfrm>
        </p:grpSpPr>
        <p:sp>
          <p:nvSpPr>
            <p:cNvPr id="6" name="Google Shape;8852;p63"/>
            <p:cNvSpPr/>
            <p:nvPr/>
          </p:nvSpPr>
          <p:spPr>
            <a:xfrm>
              <a:off x="2376488" y="1276756"/>
              <a:ext cx="4253994" cy="726167"/>
            </a:xfrm>
            <a:custGeom>
              <a:avLst/>
              <a:gdLst/>
              <a:ahLst/>
              <a:cxnLst/>
              <a:rect l="l" t="t" r="r" b="b"/>
              <a:pathLst>
                <a:path w="116549" h="36397" extrusionOk="0">
                  <a:moveTo>
                    <a:pt x="18199" y="1"/>
                  </a:moveTo>
                  <a:cubicBezTo>
                    <a:pt x="8148" y="1"/>
                    <a:pt x="1" y="8148"/>
                    <a:pt x="1" y="18198"/>
                  </a:cubicBezTo>
                  <a:cubicBezTo>
                    <a:pt x="1" y="28249"/>
                    <a:pt x="8148" y="36396"/>
                    <a:pt x="18199" y="36396"/>
                  </a:cubicBezTo>
                  <a:lnTo>
                    <a:pt x="98350" y="36396"/>
                  </a:lnTo>
                  <a:cubicBezTo>
                    <a:pt x="108401" y="36396"/>
                    <a:pt x="116548" y="28249"/>
                    <a:pt x="116548" y="18198"/>
                  </a:cubicBezTo>
                  <a:cubicBezTo>
                    <a:pt x="116548" y="8148"/>
                    <a:pt x="108401" y="1"/>
                    <a:pt x="98350" y="1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 err="1" smtClean="0">
                  <a:solidFill>
                    <a:srgbClr val="002060"/>
                  </a:solidFill>
                </a:rPr>
                <a:t>Phép</a:t>
              </a:r>
              <a:r>
                <a:rPr lang="en-US" sz="24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</a:rPr>
                <a:t>nhân</a:t>
              </a:r>
              <a:r>
                <a:rPr lang="en-US" sz="24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</a:rPr>
                <a:t>các</a:t>
              </a:r>
              <a:r>
                <a:rPr lang="en-US" sz="24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</a:rPr>
                <a:t>số</a:t>
              </a:r>
              <a:r>
                <a:rPr lang="en-US" sz="2400" b="1" dirty="0" smtClean="0">
                  <a:solidFill>
                    <a:srgbClr val="002060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002060"/>
                  </a:solidFill>
                </a:rPr>
                <a:t>nguyên</a:t>
              </a:r>
              <a:endParaRPr sz="2400" b="1" dirty="0">
                <a:solidFill>
                  <a:srgbClr val="002060"/>
                </a:solidFill>
              </a:endParaRPr>
            </a:p>
          </p:txBody>
        </p:sp>
        <p:sp>
          <p:nvSpPr>
            <p:cNvPr id="7" name="Google Shape;8853;p63"/>
            <p:cNvSpPr/>
            <p:nvPr/>
          </p:nvSpPr>
          <p:spPr>
            <a:xfrm>
              <a:off x="2068476" y="1136404"/>
              <a:ext cx="1707198" cy="1006882"/>
            </a:xfrm>
            <a:custGeom>
              <a:avLst/>
              <a:gdLst/>
              <a:ahLst/>
              <a:cxnLst/>
              <a:rect l="l" t="t" r="r" b="b"/>
              <a:pathLst>
                <a:path w="46773" h="50467" extrusionOk="0">
                  <a:moveTo>
                    <a:pt x="25232" y="1"/>
                  </a:moveTo>
                  <a:cubicBezTo>
                    <a:pt x="11319" y="1"/>
                    <a:pt x="0" y="11322"/>
                    <a:pt x="0" y="25233"/>
                  </a:cubicBezTo>
                  <a:cubicBezTo>
                    <a:pt x="0" y="39146"/>
                    <a:pt x="11319" y="50466"/>
                    <a:pt x="25232" y="50466"/>
                  </a:cubicBezTo>
                  <a:lnTo>
                    <a:pt x="46773" y="50466"/>
                  </a:lnTo>
                  <a:lnTo>
                    <a:pt x="46773" y="49007"/>
                  </a:lnTo>
                  <a:lnTo>
                    <a:pt x="25232" y="49007"/>
                  </a:lnTo>
                  <a:cubicBezTo>
                    <a:pt x="12124" y="49007"/>
                    <a:pt x="1456" y="38344"/>
                    <a:pt x="1456" y="25233"/>
                  </a:cubicBezTo>
                  <a:cubicBezTo>
                    <a:pt x="1456" y="12123"/>
                    <a:pt x="12124" y="1457"/>
                    <a:pt x="25232" y="1457"/>
                  </a:cubicBezTo>
                  <a:lnTo>
                    <a:pt x="46773" y="1457"/>
                  </a:lnTo>
                  <a:lnTo>
                    <a:pt x="46773" y="1"/>
                  </a:lnTo>
                  <a:close/>
                </a:path>
              </a:pathLst>
            </a:custGeom>
            <a:solidFill>
              <a:srgbClr val="969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863;p63"/>
            <p:cNvSpPr/>
            <p:nvPr/>
          </p:nvSpPr>
          <p:spPr>
            <a:xfrm>
              <a:off x="4428215" y="2094303"/>
              <a:ext cx="123113" cy="67295"/>
            </a:xfrm>
            <a:custGeom>
              <a:avLst/>
              <a:gdLst/>
              <a:ahLst/>
              <a:cxnLst/>
              <a:rect l="l" t="t" r="r" b="b"/>
              <a:pathLst>
                <a:path w="3373" h="3373" extrusionOk="0">
                  <a:moveTo>
                    <a:pt x="1687" y="1"/>
                  </a:moveTo>
                  <a:cubicBezTo>
                    <a:pt x="755" y="1"/>
                    <a:pt x="1" y="754"/>
                    <a:pt x="1" y="1686"/>
                  </a:cubicBezTo>
                  <a:cubicBezTo>
                    <a:pt x="1" y="2618"/>
                    <a:pt x="755" y="3372"/>
                    <a:pt x="1687" y="3372"/>
                  </a:cubicBezTo>
                  <a:cubicBezTo>
                    <a:pt x="2618" y="3372"/>
                    <a:pt x="3372" y="2618"/>
                    <a:pt x="3372" y="1686"/>
                  </a:cubicBezTo>
                  <a:cubicBezTo>
                    <a:pt x="3372" y="754"/>
                    <a:pt x="2618" y="1"/>
                    <a:pt x="1687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864;p63"/>
            <p:cNvSpPr/>
            <p:nvPr/>
          </p:nvSpPr>
          <p:spPr>
            <a:xfrm>
              <a:off x="4832366" y="2094303"/>
              <a:ext cx="123078" cy="67295"/>
            </a:xfrm>
            <a:custGeom>
              <a:avLst/>
              <a:gdLst/>
              <a:ahLst/>
              <a:cxnLst/>
              <a:rect l="l" t="t" r="r" b="b"/>
              <a:pathLst>
                <a:path w="3372" h="3373" extrusionOk="0">
                  <a:moveTo>
                    <a:pt x="1685" y="1"/>
                  </a:moveTo>
                  <a:cubicBezTo>
                    <a:pt x="753" y="1"/>
                    <a:pt x="0" y="754"/>
                    <a:pt x="0" y="1686"/>
                  </a:cubicBezTo>
                  <a:cubicBezTo>
                    <a:pt x="0" y="2618"/>
                    <a:pt x="753" y="3372"/>
                    <a:pt x="1685" y="3372"/>
                  </a:cubicBezTo>
                  <a:cubicBezTo>
                    <a:pt x="2617" y="3372"/>
                    <a:pt x="3372" y="2618"/>
                    <a:pt x="3372" y="1686"/>
                  </a:cubicBezTo>
                  <a:cubicBezTo>
                    <a:pt x="3372" y="754"/>
                    <a:pt x="2617" y="1"/>
                    <a:pt x="168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865;p63"/>
            <p:cNvSpPr/>
            <p:nvPr/>
          </p:nvSpPr>
          <p:spPr>
            <a:xfrm>
              <a:off x="4024030" y="2094303"/>
              <a:ext cx="123078" cy="67295"/>
            </a:xfrm>
            <a:custGeom>
              <a:avLst/>
              <a:gdLst/>
              <a:ahLst/>
              <a:cxnLst/>
              <a:rect l="l" t="t" r="r" b="b"/>
              <a:pathLst>
                <a:path w="3372" h="3373" extrusionOk="0">
                  <a:moveTo>
                    <a:pt x="1687" y="1"/>
                  </a:moveTo>
                  <a:cubicBezTo>
                    <a:pt x="755" y="1"/>
                    <a:pt x="1" y="754"/>
                    <a:pt x="1" y="1686"/>
                  </a:cubicBezTo>
                  <a:cubicBezTo>
                    <a:pt x="1" y="2618"/>
                    <a:pt x="755" y="3372"/>
                    <a:pt x="1687" y="3372"/>
                  </a:cubicBezTo>
                  <a:cubicBezTo>
                    <a:pt x="2619" y="3372"/>
                    <a:pt x="3372" y="2618"/>
                    <a:pt x="3372" y="1686"/>
                  </a:cubicBezTo>
                  <a:cubicBezTo>
                    <a:pt x="3372" y="754"/>
                    <a:pt x="2619" y="1"/>
                    <a:pt x="1687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875;p63"/>
            <p:cNvSpPr/>
            <p:nvPr/>
          </p:nvSpPr>
          <p:spPr>
            <a:xfrm>
              <a:off x="4441901" y="1117311"/>
              <a:ext cx="123113" cy="67295"/>
            </a:xfrm>
            <a:custGeom>
              <a:avLst/>
              <a:gdLst/>
              <a:ahLst/>
              <a:cxnLst/>
              <a:rect l="l" t="t" r="r" b="b"/>
              <a:pathLst>
                <a:path w="3373" h="3373" extrusionOk="0">
                  <a:moveTo>
                    <a:pt x="1687" y="1"/>
                  </a:moveTo>
                  <a:cubicBezTo>
                    <a:pt x="755" y="1"/>
                    <a:pt x="1" y="754"/>
                    <a:pt x="1" y="1686"/>
                  </a:cubicBezTo>
                  <a:cubicBezTo>
                    <a:pt x="1" y="2618"/>
                    <a:pt x="755" y="3372"/>
                    <a:pt x="1687" y="3372"/>
                  </a:cubicBezTo>
                  <a:cubicBezTo>
                    <a:pt x="2618" y="3372"/>
                    <a:pt x="3372" y="2616"/>
                    <a:pt x="3372" y="1686"/>
                  </a:cubicBezTo>
                  <a:cubicBezTo>
                    <a:pt x="3372" y="754"/>
                    <a:pt x="2618" y="1"/>
                    <a:pt x="1687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876;p63"/>
            <p:cNvSpPr/>
            <p:nvPr/>
          </p:nvSpPr>
          <p:spPr>
            <a:xfrm>
              <a:off x="4846052" y="1117311"/>
              <a:ext cx="123078" cy="67295"/>
            </a:xfrm>
            <a:custGeom>
              <a:avLst/>
              <a:gdLst/>
              <a:ahLst/>
              <a:cxnLst/>
              <a:rect l="l" t="t" r="r" b="b"/>
              <a:pathLst>
                <a:path w="3372" h="3373" extrusionOk="0">
                  <a:moveTo>
                    <a:pt x="1685" y="1"/>
                  </a:moveTo>
                  <a:cubicBezTo>
                    <a:pt x="753" y="1"/>
                    <a:pt x="0" y="754"/>
                    <a:pt x="0" y="1686"/>
                  </a:cubicBezTo>
                  <a:cubicBezTo>
                    <a:pt x="0" y="2618"/>
                    <a:pt x="753" y="3372"/>
                    <a:pt x="1685" y="3372"/>
                  </a:cubicBezTo>
                  <a:cubicBezTo>
                    <a:pt x="2617" y="3372"/>
                    <a:pt x="3372" y="2616"/>
                    <a:pt x="3372" y="1686"/>
                  </a:cubicBezTo>
                  <a:cubicBezTo>
                    <a:pt x="3372" y="754"/>
                    <a:pt x="2617" y="1"/>
                    <a:pt x="1685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877;p63"/>
            <p:cNvSpPr/>
            <p:nvPr/>
          </p:nvSpPr>
          <p:spPr>
            <a:xfrm>
              <a:off x="4037716" y="1117311"/>
              <a:ext cx="123078" cy="67295"/>
            </a:xfrm>
            <a:custGeom>
              <a:avLst/>
              <a:gdLst/>
              <a:ahLst/>
              <a:cxnLst/>
              <a:rect l="l" t="t" r="r" b="b"/>
              <a:pathLst>
                <a:path w="3372" h="3373" extrusionOk="0">
                  <a:moveTo>
                    <a:pt x="1687" y="1"/>
                  </a:moveTo>
                  <a:cubicBezTo>
                    <a:pt x="755" y="1"/>
                    <a:pt x="1" y="754"/>
                    <a:pt x="1" y="1686"/>
                  </a:cubicBezTo>
                  <a:cubicBezTo>
                    <a:pt x="1" y="2618"/>
                    <a:pt x="755" y="3372"/>
                    <a:pt x="1687" y="3372"/>
                  </a:cubicBezTo>
                  <a:cubicBezTo>
                    <a:pt x="2619" y="3372"/>
                    <a:pt x="3372" y="2616"/>
                    <a:pt x="3372" y="1686"/>
                  </a:cubicBezTo>
                  <a:cubicBezTo>
                    <a:pt x="3372" y="754"/>
                    <a:pt x="2619" y="1"/>
                    <a:pt x="1687" y="1"/>
                  </a:cubicBez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879;p63"/>
            <p:cNvSpPr/>
            <p:nvPr/>
          </p:nvSpPr>
          <p:spPr>
            <a:xfrm>
              <a:off x="3921398" y="727697"/>
              <a:ext cx="1125026" cy="4848"/>
            </a:xfrm>
            <a:custGeom>
              <a:avLst/>
              <a:gdLst/>
              <a:ahLst/>
              <a:cxnLst/>
              <a:rect l="l" t="t" r="r" b="b"/>
              <a:pathLst>
                <a:path w="30823" h="243" extrusionOk="0">
                  <a:moveTo>
                    <a:pt x="121" y="1"/>
                  </a:moveTo>
                  <a:cubicBezTo>
                    <a:pt x="55" y="1"/>
                    <a:pt x="0" y="55"/>
                    <a:pt x="0" y="121"/>
                  </a:cubicBezTo>
                  <a:cubicBezTo>
                    <a:pt x="0" y="187"/>
                    <a:pt x="55" y="243"/>
                    <a:pt x="121" y="243"/>
                  </a:cubicBezTo>
                  <a:lnTo>
                    <a:pt x="30701" y="243"/>
                  </a:lnTo>
                  <a:cubicBezTo>
                    <a:pt x="30769" y="243"/>
                    <a:pt x="30823" y="187"/>
                    <a:pt x="30823" y="121"/>
                  </a:cubicBezTo>
                  <a:cubicBezTo>
                    <a:pt x="30823" y="55"/>
                    <a:pt x="30767" y="1"/>
                    <a:pt x="307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883;p63"/>
            <p:cNvSpPr/>
            <p:nvPr/>
          </p:nvSpPr>
          <p:spPr>
            <a:xfrm>
              <a:off x="6292989" y="3442792"/>
              <a:ext cx="1125067" cy="4848"/>
            </a:xfrm>
            <a:custGeom>
              <a:avLst/>
              <a:gdLst/>
              <a:ahLst/>
              <a:cxnLst/>
              <a:rect l="l" t="t" r="r" b="b"/>
              <a:pathLst>
                <a:path w="30824" h="243" extrusionOk="0">
                  <a:moveTo>
                    <a:pt x="123" y="1"/>
                  </a:moveTo>
                  <a:cubicBezTo>
                    <a:pt x="57" y="1"/>
                    <a:pt x="1" y="55"/>
                    <a:pt x="1" y="121"/>
                  </a:cubicBezTo>
                  <a:cubicBezTo>
                    <a:pt x="1" y="187"/>
                    <a:pt x="57" y="243"/>
                    <a:pt x="123" y="243"/>
                  </a:cubicBezTo>
                  <a:lnTo>
                    <a:pt x="30703" y="243"/>
                  </a:lnTo>
                  <a:cubicBezTo>
                    <a:pt x="30769" y="243"/>
                    <a:pt x="30824" y="187"/>
                    <a:pt x="30824" y="121"/>
                  </a:cubicBezTo>
                  <a:cubicBezTo>
                    <a:pt x="30824" y="55"/>
                    <a:pt x="30769" y="1"/>
                    <a:pt x="307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884;p63"/>
            <p:cNvSpPr/>
            <p:nvPr/>
          </p:nvSpPr>
          <p:spPr>
            <a:xfrm>
              <a:off x="5231144" y="1136404"/>
              <a:ext cx="1707343" cy="1006882"/>
            </a:xfrm>
            <a:custGeom>
              <a:avLst/>
              <a:gdLst/>
              <a:ahLst/>
              <a:cxnLst/>
              <a:rect l="l" t="t" r="r" b="b"/>
              <a:pathLst>
                <a:path w="46777" h="50467" extrusionOk="0">
                  <a:moveTo>
                    <a:pt x="1" y="1"/>
                  </a:moveTo>
                  <a:lnTo>
                    <a:pt x="1" y="1458"/>
                  </a:lnTo>
                  <a:lnTo>
                    <a:pt x="21544" y="1458"/>
                  </a:lnTo>
                  <a:cubicBezTo>
                    <a:pt x="34653" y="1458"/>
                    <a:pt x="45320" y="12123"/>
                    <a:pt x="45320" y="25233"/>
                  </a:cubicBezTo>
                  <a:cubicBezTo>
                    <a:pt x="45320" y="38344"/>
                    <a:pt x="34653" y="49009"/>
                    <a:pt x="21544" y="49009"/>
                  </a:cubicBezTo>
                  <a:lnTo>
                    <a:pt x="1" y="49009"/>
                  </a:lnTo>
                  <a:lnTo>
                    <a:pt x="1" y="50466"/>
                  </a:lnTo>
                  <a:lnTo>
                    <a:pt x="21544" y="50466"/>
                  </a:lnTo>
                  <a:cubicBezTo>
                    <a:pt x="35457" y="50466"/>
                    <a:pt x="46776" y="39146"/>
                    <a:pt x="46776" y="25233"/>
                  </a:cubicBezTo>
                  <a:cubicBezTo>
                    <a:pt x="46776" y="11322"/>
                    <a:pt x="35457" y="1"/>
                    <a:pt x="21544" y="1"/>
                  </a:cubicBezTo>
                  <a:close/>
                </a:path>
              </a:pathLst>
            </a:custGeom>
            <a:solidFill>
              <a:srgbClr val="969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90690" y="2106290"/>
            <a:ext cx="3569808" cy="2224168"/>
            <a:chOff x="490690" y="2106290"/>
            <a:chExt cx="3569808" cy="2224168"/>
          </a:xfrm>
        </p:grpSpPr>
        <p:grpSp>
          <p:nvGrpSpPr>
            <p:cNvPr id="41" name="Group 40"/>
            <p:cNvGrpSpPr/>
            <p:nvPr/>
          </p:nvGrpSpPr>
          <p:grpSpPr>
            <a:xfrm>
              <a:off x="588204" y="2106290"/>
              <a:ext cx="3472294" cy="2224168"/>
              <a:chOff x="588204" y="2106290"/>
              <a:chExt cx="3472294" cy="2224168"/>
            </a:xfrm>
          </p:grpSpPr>
          <p:sp>
            <p:nvSpPr>
              <p:cNvPr id="10" name="Google Shape;8856;p63"/>
              <p:cNvSpPr/>
              <p:nvPr/>
            </p:nvSpPr>
            <p:spPr>
              <a:xfrm>
                <a:off x="2121221" y="2106290"/>
                <a:ext cx="1939277" cy="838405"/>
              </a:xfrm>
              <a:custGeom>
                <a:avLst/>
                <a:gdLst/>
                <a:ahLst/>
                <a:cxnLst/>
                <a:rect l="l" t="t" r="r" b="b"/>
                <a:pathLst>
                  <a:path w="54064" h="18698" extrusionOk="0">
                    <a:moveTo>
                      <a:pt x="53821" y="0"/>
                    </a:moveTo>
                    <a:cubicBezTo>
                      <a:pt x="53686" y="0"/>
                      <a:pt x="53579" y="109"/>
                      <a:pt x="53579" y="242"/>
                    </a:cubicBezTo>
                    <a:lnTo>
                      <a:pt x="53579" y="5286"/>
                    </a:lnTo>
                    <a:cubicBezTo>
                      <a:pt x="53579" y="8576"/>
                      <a:pt x="50903" y="11250"/>
                      <a:pt x="47614" y="11250"/>
                    </a:cubicBezTo>
                    <a:lnTo>
                      <a:pt x="7205" y="11250"/>
                    </a:lnTo>
                    <a:cubicBezTo>
                      <a:pt x="3232" y="11250"/>
                      <a:pt x="0" y="14484"/>
                      <a:pt x="0" y="18456"/>
                    </a:cubicBezTo>
                    <a:cubicBezTo>
                      <a:pt x="0" y="18589"/>
                      <a:pt x="109" y="18698"/>
                      <a:pt x="242" y="18698"/>
                    </a:cubicBezTo>
                    <a:cubicBezTo>
                      <a:pt x="376" y="18698"/>
                      <a:pt x="485" y="18589"/>
                      <a:pt x="485" y="18456"/>
                    </a:cubicBezTo>
                    <a:cubicBezTo>
                      <a:pt x="485" y="14751"/>
                      <a:pt x="3499" y="11736"/>
                      <a:pt x="7202" y="11736"/>
                    </a:cubicBezTo>
                    <a:lnTo>
                      <a:pt x="47612" y="11736"/>
                    </a:lnTo>
                    <a:cubicBezTo>
                      <a:pt x="51169" y="11736"/>
                      <a:pt x="54063" y="8843"/>
                      <a:pt x="54063" y="5286"/>
                    </a:cubicBezTo>
                    <a:lnTo>
                      <a:pt x="54063" y="242"/>
                    </a:lnTo>
                    <a:cubicBezTo>
                      <a:pt x="54063" y="109"/>
                      <a:pt x="53955" y="0"/>
                      <a:pt x="53821" y="0"/>
                    </a:cubicBezTo>
                    <a:close/>
                  </a:path>
                </a:pathLst>
              </a:custGeom>
              <a:solidFill>
                <a:srgbClr val="9FA0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8859;p63"/>
              <p:cNvSpPr/>
              <p:nvPr/>
            </p:nvSpPr>
            <p:spPr>
              <a:xfrm>
                <a:off x="588204" y="3113172"/>
                <a:ext cx="2385105" cy="1217286"/>
              </a:xfrm>
              <a:custGeom>
                <a:avLst/>
                <a:gdLst/>
                <a:ahLst/>
                <a:cxnLst/>
                <a:rect l="l" t="t" r="r" b="b"/>
                <a:pathLst>
                  <a:path w="49279" h="39988" extrusionOk="0">
                    <a:moveTo>
                      <a:pt x="7997" y="0"/>
                    </a:moveTo>
                    <a:cubicBezTo>
                      <a:pt x="3580" y="0"/>
                      <a:pt x="0" y="3579"/>
                      <a:pt x="0" y="7995"/>
                    </a:cubicBezTo>
                    <a:lnTo>
                      <a:pt x="0" y="31993"/>
                    </a:lnTo>
                    <a:cubicBezTo>
                      <a:pt x="0" y="36409"/>
                      <a:pt x="3580" y="39988"/>
                      <a:pt x="7997" y="39988"/>
                    </a:cubicBezTo>
                    <a:lnTo>
                      <a:pt x="41282" y="39988"/>
                    </a:lnTo>
                    <a:cubicBezTo>
                      <a:pt x="45697" y="39988"/>
                      <a:pt x="49277" y="36409"/>
                      <a:pt x="49277" y="31993"/>
                    </a:cubicBezTo>
                    <a:lnTo>
                      <a:pt x="49277" y="7995"/>
                    </a:lnTo>
                    <a:cubicBezTo>
                      <a:pt x="49278" y="3579"/>
                      <a:pt x="45697" y="0"/>
                      <a:pt x="41282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1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3" name="Rectangle 2"/>
            <p:cNvSpPr/>
            <p:nvPr/>
          </p:nvSpPr>
          <p:spPr>
            <a:xfrm>
              <a:off x="490690" y="3271048"/>
              <a:ext cx="257526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lang="en-US" sz="2000" b="1" dirty="0" smtClean="0">
                  <a:solidFill>
                    <a:schemeClr val="tx1"/>
                  </a:solidFill>
                </a:rPr>
                <a:t>1. </a:t>
              </a:r>
              <a:r>
                <a:rPr lang="en-US" sz="2000" b="1" dirty="0" err="1">
                  <a:solidFill>
                    <a:schemeClr val="tx1"/>
                  </a:solidFill>
                </a:rPr>
                <a:t>N</a:t>
              </a:r>
              <a:r>
                <a:rPr lang="en-US" sz="2000" b="1" dirty="0" err="1" smtClean="0">
                  <a:solidFill>
                    <a:schemeClr val="tx1"/>
                  </a:solidFill>
                </a:rPr>
                <a:t>hân</a:t>
              </a:r>
              <a:r>
                <a:rPr lang="en-US" sz="2000" b="1" dirty="0" smtClean="0">
                  <a:solidFill>
                    <a:schemeClr val="tx1"/>
                  </a:solidFill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</a:rPr>
                <a:t>hai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</a:rPr>
                <a:t>số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</a:rPr>
                <a:t>nguyên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</a:rPr>
                <a:t>khác</a:t>
              </a:r>
              <a:r>
                <a:rPr lang="en-US" sz="2000" b="1" dirty="0">
                  <a:solidFill>
                    <a:schemeClr val="tx1"/>
                  </a:solidFill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</a:rPr>
                <a:t>dấu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007919" y="2141510"/>
            <a:ext cx="2762522" cy="2188948"/>
            <a:chOff x="3007919" y="2141510"/>
            <a:chExt cx="2762522" cy="2188948"/>
          </a:xfrm>
        </p:grpSpPr>
        <p:grpSp>
          <p:nvGrpSpPr>
            <p:cNvPr id="43" name="Group 42"/>
            <p:cNvGrpSpPr/>
            <p:nvPr/>
          </p:nvGrpSpPr>
          <p:grpSpPr>
            <a:xfrm>
              <a:off x="3168624" y="2141510"/>
              <a:ext cx="2441113" cy="2188948"/>
              <a:chOff x="3168624" y="2141510"/>
              <a:chExt cx="2441113" cy="2188948"/>
            </a:xfrm>
          </p:grpSpPr>
          <p:sp>
            <p:nvSpPr>
              <p:cNvPr id="8" name="Google Shape;8854;p63"/>
              <p:cNvSpPr/>
              <p:nvPr/>
            </p:nvSpPr>
            <p:spPr>
              <a:xfrm flipH="1">
                <a:off x="4464622" y="2141510"/>
                <a:ext cx="52669" cy="679730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8697" extrusionOk="0">
                    <a:moveTo>
                      <a:pt x="243" y="1"/>
                    </a:moveTo>
                    <a:cubicBezTo>
                      <a:pt x="108" y="1"/>
                      <a:pt x="1" y="109"/>
                      <a:pt x="1" y="243"/>
                    </a:cubicBezTo>
                    <a:lnTo>
                      <a:pt x="1" y="18455"/>
                    </a:lnTo>
                    <a:cubicBezTo>
                      <a:pt x="1" y="18588"/>
                      <a:pt x="108" y="18697"/>
                      <a:pt x="243" y="18697"/>
                    </a:cubicBezTo>
                    <a:cubicBezTo>
                      <a:pt x="377" y="18697"/>
                      <a:pt x="485" y="18588"/>
                      <a:pt x="485" y="18455"/>
                    </a:cubicBezTo>
                    <a:lnTo>
                      <a:pt x="485" y="243"/>
                    </a:lnTo>
                    <a:cubicBezTo>
                      <a:pt x="485" y="109"/>
                      <a:pt x="377" y="1"/>
                      <a:pt x="243" y="1"/>
                    </a:cubicBezTo>
                    <a:close/>
                  </a:path>
                </a:pathLst>
              </a:custGeom>
              <a:solidFill>
                <a:srgbClr val="9FA0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8857;p63"/>
              <p:cNvSpPr/>
              <p:nvPr/>
            </p:nvSpPr>
            <p:spPr>
              <a:xfrm>
                <a:off x="3168624" y="3094274"/>
                <a:ext cx="2441113" cy="1236184"/>
              </a:xfrm>
              <a:custGeom>
                <a:avLst/>
                <a:gdLst/>
                <a:ahLst/>
                <a:cxnLst/>
                <a:rect l="l" t="t" r="r" b="b"/>
                <a:pathLst>
                  <a:path w="49277" h="39988" extrusionOk="0">
                    <a:moveTo>
                      <a:pt x="7996" y="0"/>
                    </a:moveTo>
                    <a:cubicBezTo>
                      <a:pt x="3580" y="0"/>
                      <a:pt x="0" y="3579"/>
                      <a:pt x="0" y="7995"/>
                    </a:cubicBezTo>
                    <a:lnTo>
                      <a:pt x="0" y="31993"/>
                    </a:lnTo>
                    <a:cubicBezTo>
                      <a:pt x="0" y="36409"/>
                      <a:pt x="3580" y="39988"/>
                      <a:pt x="7996" y="39988"/>
                    </a:cubicBezTo>
                    <a:lnTo>
                      <a:pt x="41280" y="39988"/>
                    </a:lnTo>
                    <a:cubicBezTo>
                      <a:pt x="45697" y="39988"/>
                      <a:pt x="49277" y="36409"/>
                      <a:pt x="49277" y="31993"/>
                    </a:cubicBezTo>
                    <a:lnTo>
                      <a:pt x="49277" y="7995"/>
                    </a:lnTo>
                    <a:cubicBezTo>
                      <a:pt x="49277" y="3579"/>
                      <a:pt x="45697" y="0"/>
                      <a:pt x="41280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 b="1" dirty="0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4" name="Rectangle 3"/>
            <p:cNvSpPr/>
            <p:nvPr/>
          </p:nvSpPr>
          <p:spPr>
            <a:xfrm>
              <a:off x="3007919" y="3271048"/>
              <a:ext cx="276252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lang="en-US" sz="2000" b="1" dirty="0">
                  <a:solidFill>
                    <a:srgbClr val="C00000"/>
                  </a:solidFill>
                </a:rPr>
                <a:t>2</a:t>
              </a:r>
              <a:r>
                <a:rPr lang="en-US" sz="2000" b="1" dirty="0" smtClean="0">
                  <a:solidFill>
                    <a:srgbClr val="C00000"/>
                  </a:solidFill>
                </a:rPr>
                <a:t>. </a:t>
              </a:r>
              <a:r>
                <a:rPr lang="en-US" sz="2000" b="1" dirty="0" err="1">
                  <a:solidFill>
                    <a:srgbClr val="C00000"/>
                  </a:solidFill>
                </a:rPr>
                <a:t>N</a:t>
              </a:r>
              <a:r>
                <a:rPr lang="en-US" sz="2000" b="1" dirty="0" err="1" smtClean="0">
                  <a:solidFill>
                    <a:srgbClr val="C00000"/>
                  </a:solidFill>
                </a:rPr>
                <a:t>hân</a:t>
              </a:r>
              <a:r>
                <a:rPr lang="en-US" sz="2000" b="1" dirty="0" smtClean="0">
                  <a:solidFill>
                    <a:srgbClr val="C00000"/>
                  </a:solidFill>
                </a:rPr>
                <a:t> </a:t>
              </a:r>
              <a:r>
                <a:rPr lang="en-US" sz="2000" b="1" dirty="0" err="1">
                  <a:solidFill>
                    <a:srgbClr val="C00000"/>
                  </a:solidFill>
                </a:rPr>
                <a:t>hai</a:t>
              </a:r>
              <a:r>
                <a:rPr lang="en-US" sz="2000" b="1" dirty="0">
                  <a:solidFill>
                    <a:srgbClr val="C00000"/>
                  </a:solidFill>
                </a:rPr>
                <a:t> </a:t>
              </a:r>
              <a:r>
                <a:rPr lang="en-US" sz="2000" b="1" dirty="0" err="1">
                  <a:solidFill>
                    <a:srgbClr val="C00000"/>
                  </a:solidFill>
                </a:rPr>
                <a:t>số</a:t>
              </a:r>
              <a:r>
                <a:rPr lang="en-US" sz="2000" b="1" dirty="0">
                  <a:solidFill>
                    <a:srgbClr val="C00000"/>
                  </a:solidFill>
                </a:rPr>
                <a:t> </a:t>
              </a:r>
              <a:r>
                <a:rPr lang="en-US" sz="2000" b="1" dirty="0" err="1">
                  <a:solidFill>
                    <a:srgbClr val="C00000"/>
                  </a:solidFill>
                </a:rPr>
                <a:t>nguyên</a:t>
              </a:r>
              <a:r>
                <a:rPr lang="en-US" sz="2000" b="1" dirty="0">
                  <a:solidFill>
                    <a:srgbClr val="C00000"/>
                  </a:solidFill>
                </a:rPr>
                <a:t> </a:t>
              </a:r>
              <a:r>
                <a:rPr lang="en-US" sz="2000" b="1" dirty="0" err="1">
                  <a:solidFill>
                    <a:srgbClr val="C00000"/>
                  </a:solidFill>
                </a:rPr>
                <a:t>cùng</a:t>
              </a:r>
              <a:r>
                <a:rPr lang="en-US" sz="2000" b="1" dirty="0">
                  <a:solidFill>
                    <a:srgbClr val="C00000"/>
                  </a:solidFill>
                </a:rPr>
                <a:t> </a:t>
              </a:r>
              <a:r>
                <a:rPr lang="en-US" sz="2000" b="1" dirty="0" err="1">
                  <a:solidFill>
                    <a:srgbClr val="C00000"/>
                  </a:solidFill>
                </a:rPr>
                <a:t>dấu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885008" y="2124602"/>
            <a:ext cx="3221521" cy="2205856"/>
            <a:chOff x="4885008" y="2124602"/>
            <a:chExt cx="3221521" cy="2205856"/>
          </a:xfrm>
        </p:grpSpPr>
        <p:sp>
          <p:nvSpPr>
            <p:cNvPr id="9" name="Google Shape;8855;p63"/>
            <p:cNvSpPr/>
            <p:nvPr/>
          </p:nvSpPr>
          <p:spPr>
            <a:xfrm>
              <a:off x="4885008" y="2124602"/>
              <a:ext cx="1973369" cy="820093"/>
            </a:xfrm>
            <a:custGeom>
              <a:avLst/>
              <a:gdLst/>
              <a:ahLst/>
              <a:cxnLst/>
              <a:rect l="l" t="t" r="r" b="b"/>
              <a:pathLst>
                <a:path w="54065" h="18698" extrusionOk="0">
                  <a:moveTo>
                    <a:pt x="242" y="0"/>
                  </a:moveTo>
                  <a:cubicBezTo>
                    <a:pt x="109" y="0"/>
                    <a:pt x="0" y="109"/>
                    <a:pt x="0" y="242"/>
                  </a:cubicBezTo>
                  <a:lnTo>
                    <a:pt x="0" y="5286"/>
                  </a:lnTo>
                  <a:cubicBezTo>
                    <a:pt x="0" y="8843"/>
                    <a:pt x="2895" y="11736"/>
                    <a:pt x="6451" y="11736"/>
                  </a:cubicBezTo>
                  <a:lnTo>
                    <a:pt x="46862" y="11736"/>
                  </a:lnTo>
                  <a:cubicBezTo>
                    <a:pt x="50567" y="11736"/>
                    <a:pt x="53580" y="14751"/>
                    <a:pt x="53580" y="18456"/>
                  </a:cubicBezTo>
                  <a:cubicBezTo>
                    <a:pt x="53580" y="18589"/>
                    <a:pt x="53689" y="18698"/>
                    <a:pt x="53822" y="18698"/>
                  </a:cubicBezTo>
                  <a:cubicBezTo>
                    <a:pt x="53957" y="18698"/>
                    <a:pt x="54064" y="18589"/>
                    <a:pt x="54063" y="18456"/>
                  </a:cubicBezTo>
                  <a:cubicBezTo>
                    <a:pt x="54063" y="14484"/>
                    <a:pt x="50831" y="11250"/>
                    <a:pt x="46858" y="11250"/>
                  </a:cubicBezTo>
                  <a:lnTo>
                    <a:pt x="6449" y="11250"/>
                  </a:lnTo>
                  <a:cubicBezTo>
                    <a:pt x="3160" y="11250"/>
                    <a:pt x="484" y="8576"/>
                    <a:pt x="484" y="5286"/>
                  </a:cubicBezTo>
                  <a:lnTo>
                    <a:pt x="484" y="242"/>
                  </a:lnTo>
                  <a:cubicBezTo>
                    <a:pt x="484" y="109"/>
                    <a:pt x="376" y="0"/>
                    <a:pt x="242" y="0"/>
                  </a:cubicBezTo>
                  <a:close/>
                </a:path>
              </a:pathLst>
            </a:custGeom>
            <a:solidFill>
              <a:srgbClr val="9FA0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858;p63"/>
            <p:cNvSpPr/>
            <p:nvPr/>
          </p:nvSpPr>
          <p:spPr>
            <a:xfrm>
              <a:off x="5815069" y="3113172"/>
              <a:ext cx="2291460" cy="1217286"/>
            </a:xfrm>
            <a:custGeom>
              <a:avLst/>
              <a:gdLst/>
              <a:ahLst/>
              <a:cxnLst/>
              <a:rect l="l" t="t" r="r" b="b"/>
              <a:pathLst>
                <a:path w="49279" h="39988" extrusionOk="0">
                  <a:moveTo>
                    <a:pt x="7995" y="0"/>
                  </a:moveTo>
                  <a:cubicBezTo>
                    <a:pt x="3580" y="0"/>
                    <a:pt x="0" y="3579"/>
                    <a:pt x="0" y="7995"/>
                  </a:cubicBezTo>
                  <a:lnTo>
                    <a:pt x="0" y="31993"/>
                  </a:lnTo>
                  <a:cubicBezTo>
                    <a:pt x="0" y="36409"/>
                    <a:pt x="3580" y="39988"/>
                    <a:pt x="7995" y="39988"/>
                  </a:cubicBezTo>
                  <a:lnTo>
                    <a:pt x="41282" y="39988"/>
                  </a:lnTo>
                  <a:cubicBezTo>
                    <a:pt x="45698" y="39988"/>
                    <a:pt x="49278" y="36409"/>
                    <a:pt x="49278" y="31993"/>
                  </a:cubicBezTo>
                  <a:lnTo>
                    <a:pt x="49278" y="7995"/>
                  </a:lnTo>
                  <a:cubicBezTo>
                    <a:pt x="49278" y="3579"/>
                    <a:pt x="45698" y="0"/>
                    <a:pt x="41282" y="0"/>
                  </a:cubicBezTo>
                  <a:close/>
                </a:path>
              </a:pathLst>
            </a:custGeom>
            <a:solidFill>
              <a:srgbClr val="E6BC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 b="1" dirty="0">
                <a:solidFill>
                  <a:srgbClr val="7030A0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859700" y="3252713"/>
              <a:ext cx="224682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lang="en-US" sz="2000" b="1" dirty="0" smtClean="0">
                  <a:solidFill>
                    <a:srgbClr val="7030A0"/>
                  </a:solidFill>
                </a:rPr>
                <a:t>3. </a:t>
              </a:r>
              <a:r>
                <a:rPr lang="en-US" sz="2000" b="1" dirty="0" err="1">
                  <a:solidFill>
                    <a:srgbClr val="7030A0"/>
                  </a:solidFill>
                </a:rPr>
                <a:t>Tính</a:t>
              </a:r>
              <a:r>
                <a:rPr lang="en-US" sz="2000" b="1" dirty="0">
                  <a:solidFill>
                    <a:srgbClr val="7030A0"/>
                  </a:solidFill>
                </a:rPr>
                <a:t> </a:t>
              </a:r>
              <a:r>
                <a:rPr lang="en-US" sz="2000" b="1" dirty="0" err="1">
                  <a:solidFill>
                    <a:srgbClr val="7030A0"/>
                  </a:solidFill>
                </a:rPr>
                <a:t>chất</a:t>
              </a:r>
              <a:r>
                <a:rPr lang="en-US" sz="2000" b="1" dirty="0">
                  <a:solidFill>
                    <a:srgbClr val="7030A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7030A0"/>
                  </a:solidFill>
                </a:rPr>
                <a:t>của</a:t>
              </a:r>
              <a:r>
                <a:rPr lang="en-US" sz="2000" b="1" dirty="0">
                  <a:solidFill>
                    <a:srgbClr val="7030A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7030A0"/>
                  </a:solidFill>
                </a:rPr>
                <a:t>phép</a:t>
              </a:r>
              <a:r>
                <a:rPr lang="en-US" sz="2000" b="1" dirty="0" smtClean="0">
                  <a:solidFill>
                    <a:srgbClr val="7030A0"/>
                  </a:solidFill>
                </a:rPr>
                <a:t> </a:t>
              </a:r>
              <a:r>
                <a:rPr lang="en-US" sz="2000" b="1" dirty="0" err="1" smtClean="0">
                  <a:solidFill>
                    <a:srgbClr val="7030A0"/>
                  </a:solidFill>
                </a:rPr>
                <a:t>nhân</a:t>
              </a:r>
              <a:endParaRPr lang="en-US" sz="2000" b="1" dirty="0">
                <a:solidFill>
                  <a:srgbClr val="7030A0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" name="Google Shape;1765;p26"/>
          <p:cNvSpPr/>
          <p:nvPr/>
        </p:nvSpPr>
        <p:spPr>
          <a:xfrm rot="126755">
            <a:off x="1891844" y="1013061"/>
            <a:ext cx="5219445" cy="34563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latin typeface="+mn-lt"/>
            </a:endParaRPr>
          </a:p>
        </p:txBody>
      </p:sp>
      <p:sp>
        <p:nvSpPr>
          <p:cNvPr id="1766" name="Google Shape;1766;p26"/>
          <p:cNvSpPr/>
          <p:nvPr/>
        </p:nvSpPr>
        <p:spPr>
          <a:xfrm rot="-135875">
            <a:off x="1791354" y="893515"/>
            <a:ext cx="1088272" cy="940432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latin typeface="+mn-lt"/>
            </a:endParaRPr>
          </a:p>
        </p:txBody>
      </p:sp>
      <p:sp>
        <p:nvSpPr>
          <p:cNvPr id="1767" name="Google Shape;1767;p26"/>
          <p:cNvSpPr/>
          <p:nvPr/>
        </p:nvSpPr>
        <p:spPr>
          <a:xfrm rot="4829593">
            <a:off x="6171784" y="1085488"/>
            <a:ext cx="1088288" cy="940389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>
              <a:latin typeface="+mn-lt"/>
            </a:endParaRPr>
          </a:p>
        </p:txBody>
      </p:sp>
      <p:sp>
        <p:nvSpPr>
          <p:cNvPr id="1768" name="Google Shape;1768;p26"/>
          <p:cNvSpPr txBox="1">
            <a:spLocks noGrp="1"/>
          </p:cNvSpPr>
          <p:nvPr>
            <p:ph type="title"/>
          </p:nvPr>
        </p:nvSpPr>
        <p:spPr>
          <a:xfrm>
            <a:off x="1995649" y="2177160"/>
            <a:ext cx="4972601" cy="15738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sz="4000" dirty="0" err="1">
                <a:solidFill>
                  <a:srgbClr val="002060"/>
                </a:solidFill>
                <a:latin typeface="+mn-lt"/>
              </a:rPr>
              <a:t>N</a:t>
            </a:r>
            <a:r>
              <a:rPr lang="en-US" sz="4000" dirty="0" err="1" smtClean="0">
                <a:solidFill>
                  <a:srgbClr val="002060"/>
                </a:solidFill>
                <a:latin typeface="+mn-lt"/>
              </a:rPr>
              <a:t>hân</a:t>
            </a:r>
            <a:r>
              <a:rPr lang="en-US" sz="4000" dirty="0" smtClean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+mn-lt"/>
              </a:rPr>
              <a:t>hai</a:t>
            </a:r>
            <a:r>
              <a:rPr lang="en-US" sz="40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+mn-lt"/>
              </a:rPr>
              <a:t>số</a:t>
            </a:r>
            <a:r>
              <a:rPr lang="en-US" sz="40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+mn-lt"/>
              </a:rPr>
              <a:t>nguyên</a:t>
            </a:r>
            <a:r>
              <a:rPr lang="en-US" sz="40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+mn-lt"/>
              </a:rPr>
              <a:t>khác</a:t>
            </a:r>
            <a:r>
              <a:rPr lang="en-US" sz="400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+mn-lt"/>
              </a:rPr>
              <a:t>dấu</a:t>
            </a:r>
            <a:endParaRPr lang="en-US" sz="4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769" name="Google Shape;1769;p26"/>
          <p:cNvSpPr txBox="1">
            <a:spLocks noGrp="1"/>
          </p:cNvSpPr>
          <p:nvPr>
            <p:ph type="title" idx="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002060"/>
                </a:solidFill>
                <a:latin typeface="+mn-lt"/>
              </a:rPr>
              <a:t>1</a:t>
            </a:r>
            <a:endParaRPr dirty="0">
              <a:solidFill>
                <a:srgbClr val="002060"/>
              </a:solidFill>
              <a:latin typeface="+mn-lt"/>
            </a:endParaRPr>
          </a:p>
        </p:txBody>
      </p:sp>
      <p:grpSp>
        <p:nvGrpSpPr>
          <p:cNvPr id="1771" name="Google Shape;1771;p26"/>
          <p:cNvGrpSpPr/>
          <p:nvPr/>
        </p:nvGrpSpPr>
        <p:grpSpPr>
          <a:xfrm>
            <a:off x="8569288" y="4423863"/>
            <a:ext cx="194021" cy="191487"/>
            <a:chOff x="6232000" y="1435050"/>
            <a:chExt cx="488225" cy="481850"/>
          </a:xfrm>
        </p:grpSpPr>
        <p:sp>
          <p:nvSpPr>
            <p:cNvPr id="1772" name="Google Shape;1772;p26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  <a:latin typeface="+mn-lt"/>
              </a:endParaRPr>
            </a:p>
          </p:txBody>
        </p:sp>
        <p:sp>
          <p:nvSpPr>
            <p:cNvPr id="1773" name="Google Shape;1773;p26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  <a:latin typeface="+mn-lt"/>
              </a:endParaRPr>
            </a:p>
          </p:txBody>
        </p:sp>
        <p:sp>
          <p:nvSpPr>
            <p:cNvPr id="1774" name="Google Shape;1774;p26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  <a:latin typeface="+mn-lt"/>
              </a:endParaRPr>
            </a:p>
          </p:txBody>
        </p:sp>
        <p:sp>
          <p:nvSpPr>
            <p:cNvPr id="1775" name="Google Shape;1775;p26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  <a:latin typeface="+mn-lt"/>
              </a:endParaRPr>
            </a:p>
          </p:txBody>
        </p:sp>
        <p:sp>
          <p:nvSpPr>
            <p:cNvPr id="1776" name="Google Shape;1776;p26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  <a:latin typeface="+mn-lt"/>
              </a:endParaRPr>
            </a:p>
          </p:txBody>
        </p:sp>
      </p:grpSp>
      <p:sp>
        <p:nvSpPr>
          <p:cNvPr id="1777" name="Google Shape;1777;p26">
            <a:hlinkClick r:id="rId3" action="ppaction://hlinksldjump"/>
          </p:cNvPr>
          <p:cNvSpPr txBox="1"/>
          <p:nvPr/>
        </p:nvSpPr>
        <p:spPr>
          <a:xfrm>
            <a:off x="8416250" y="607452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+mn-lt"/>
                <a:ea typeface="Jua"/>
                <a:cs typeface="Jua"/>
                <a:sym typeface="Jua"/>
              </a:rPr>
              <a:t>01</a:t>
            </a:r>
            <a:endParaRPr sz="1500" b="1">
              <a:solidFill>
                <a:schemeClr val="dk1"/>
              </a:solidFill>
              <a:latin typeface="+mn-lt"/>
              <a:ea typeface="Jua"/>
              <a:cs typeface="Jua"/>
              <a:sym typeface="Jua"/>
            </a:endParaRPr>
          </a:p>
        </p:txBody>
      </p:sp>
      <p:sp>
        <p:nvSpPr>
          <p:cNvPr id="1778" name="Google Shape;1778;p26">
            <a:hlinkClick r:id="rId4" action="ppaction://hlinksldjump"/>
          </p:cNvPr>
          <p:cNvSpPr txBox="1"/>
          <p:nvPr/>
        </p:nvSpPr>
        <p:spPr>
          <a:xfrm>
            <a:off x="8416250" y="1171777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+mn-lt"/>
                <a:ea typeface="Jua"/>
                <a:cs typeface="Jua"/>
                <a:sym typeface="Jua"/>
              </a:rPr>
              <a:t>02</a:t>
            </a:r>
            <a:endParaRPr sz="1500" b="1">
              <a:solidFill>
                <a:schemeClr val="dk1"/>
              </a:solidFill>
              <a:latin typeface="+mn-lt"/>
              <a:ea typeface="Jua"/>
              <a:cs typeface="Jua"/>
              <a:sym typeface="Jua"/>
            </a:endParaRPr>
          </a:p>
        </p:txBody>
      </p:sp>
      <p:sp>
        <p:nvSpPr>
          <p:cNvPr id="1779" name="Google Shape;1779;p26">
            <a:hlinkClick r:id="rId5" action="ppaction://hlinksldjump"/>
          </p:cNvPr>
          <p:cNvSpPr txBox="1"/>
          <p:nvPr/>
        </p:nvSpPr>
        <p:spPr>
          <a:xfrm>
            <a:off x="8416250" y="1709824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+mn-lt"/>
                <a:ea typeface="Jua"/>
                <a:cs typeface="Jua"/>
                <a:sym typeface="Jua"/>
              </a:rPr>
              <a:t>03</a:t>
            </a:r>
            <a:endParaRPr sz="1500" b="1">
              <a:solidFill>
                <a:schemeClr val="dk1"/>
              </a:solidFill>
              <a:latin typeface="+mn-lt"/>
              <a:ea typeface="Jua"/>
              <a:cs typeface="Jua"/>
              <a:sym typeface="Jua"/>
            </a:endParaRPr>
          </a:p>
        </p:txBody>
      </p:sp>
      <p:sp>
        <p:nvSpPr>
          <p:cNvPr id="1780" name="Google Shape;1780;p26">
            <a:hlinkClick r:id="rId6" action="ppaction://hlinksldjump"/>
          </p:cNvPr>
          <p:cNvSpPr txBox="1"/>
          <p:nvPr/>
        </p:nvSpPr>
        <p:spPr>
          <a:xfrm>
            <a:off x="8416250" y="2263998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+mn-lt"/>
                <a:ea typeface="Jua"/>
                <a:cs typeface="Jua"/>
                <a:sym typeface="Jua"/>
              </a:rPr>
              <a:t>04</a:t>
            </a:r>
            <a:endParaRPr sz="1500" b="1">
              <a:solidFill>
                <a:schemeClr val="dk1"/>
              </a:solidFill>
              <a:latin typeface="+mn-lt"/>
              <a:ea typeface="Jua"/>
              <a:cs typeface="Jua"/>
              <a:sym typeface="Jua"/>
            </a:endParaRPr>
          </a:p>
        </p:txBody>
      </p:sp>
      <p:sp>
        <p:nvSpPr>
          <p:cNvPr id="1781" name="Google Shape;1781;p26">
            <a:hlinkClick r:id="rId7" action="ppaction://hlinksldjump"/>
          </p:cNvPr>
          <p:cNvSpPr txBox="1"/>
          <p:nvPr/>
        </p:nvSpPr>
        <p:spPr>
          <a:xfrm>
            <a:off x="8416250" y="2834297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+mn-lt"/>
                <a:ea typeface="Jua"/>
                <a:cs typeface="Jua"/>
                <a:sym typeface="Jua"/>
              </a:rPr>
              <a:t>05</a:t>
            </a:r>
            <a:endParaRPr sz="1500" b="1">
              <a:solidFill>
                <a:schemeClr val="dk1"/>
              </a:solidFill>
              <a:latin typeface="+mn-lt"/>
              <a:ea typeface="Jua"/>
              <a:cs typeface="Jua"/>
              <a:sym typeface="Jua"/>
            </a:endParaRPr>
          </a:p>
        </p:txBody>
      </p:sp>
      <p:sp>
        <p:nvSpPr>
          <p:cNvPr id="1782" name="Google Shape;1782;p26">
            <a:hlinkClick r:id="" action="ppaction://noaction"/>
          </p:cNvPr>
          <p:cNvSpPr txBox="1"/>
          <p:nvPr/>
        </p:nvSpPr>
        <p:spPr>
          <a:xfrm>
            <a:off x="8416250" y="3396535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+mn-lt"/>
                <a:ea typeface="Jua"/>
                <a:cs typeface="Jua"/>
                <a:sym typeface="Jua"/>
              </a:rPr>
              <a:t>06</a:t>
            </a:r>
            <a:endParaRPr sz="1500" b="1">
              <a:solidFill>
                <a:schemeClr val="dk1"/>
              </a:solidFill>
              <a:latin typeface="+mn-lt"/>
              <a:ea typeface="Jua"/>
              <a:cs typeface="Jua"/>
              <a:sym typeface="Jua"/>
            </a:endParaRPr>
          </a:p>
        </p:txBody>
      </p:sp>
      <p:sp>
        <p:nvSpPr>
          <p:cNvPr id="1783" name="Google Shape;1783;p26">
            <a:hlinkClick r:id="rId3" action="ppaction://hlinksldjump"/>
          </p:cNvPr>
          <p:cNvSpPr/>
          <p:nvPr/>
        </p:nvSpPr>
        <p:spPr>
          <a:xfrm>
            <a:off x="8473075" y="4372025"/>
            <a:ext cx="443400" cy="29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+mn-lt"/>
            </a:endParaRPr>
          </a:p>
        </p:txBody>
      </p:sp>
      <p:sp>
        <p:nvSpPr>
          <p:cNvPr id="1784" name="Google Shape;1784;p26">
            <a:hlinkClick r:id="rId3" action="ppaction://hlinksldjump"/>
          </p:cNvPr>
          <p:cNvSpPr/>
          <p:nvPr/>
        </p:nvSpPr>
        <p:spPr>
          <a:xfrm rot="-2700000">
            <a:off x="94578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1785" name="Google Shape;1785;p26">
            <a:hlinkClick r:id="rId8" action="ppaction://hlinksldjump"/>
          </p:cNvPr>
          <p:cNvSpPr/>
          <p:nvPr/>
        </p:nvSpPr>
        <p:spPr>
          <a:xfrm rot="8100000">
            <a:off x="8027236" y="642199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0" name="Google Shape;2010;p27"/>
          <p:cNvSpPr/>
          <p:nvPr/>
        </p:nvSpPr>
        <p:spPr>
          <a:xfrm rot="4965428">
            <a:off x="7837973" y="188459"/>
            <a:ext cx="761148" cy="657681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011" name="Google Shape;2011;p27"/>
          <p:cNvSpPr/>
          <p:nvPr/>
        </p:nvSpPr>
        <p:spPr>
          <a:xfrm rot="-4965428" flipH="1">
            <a:off x="8188713" y="4462181"/>
            <a:ext cx="761148" cy="657681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016" name="Google Shape;2016;p27">
            <a:hlinkClick r:id="rId3" action="ppaction://hlinksldjump"/>
          </p:cNvPr>
          <p:cNvSpPr/>
          <p:nvPr/>
        </p:nvSpPr>
        <p:spPr>
          <a:xfrm rot="-2700000">
            <a:off x="791376" y="850807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7" name="Google Shape;2017;p27">
            <a:hlinkClick r:id="rId4" action="ppaction://hlinksldjump"/>
          </p:cNvPr>
          <p:cNvSpPr/>
          <p:nvPr/>
        </p:nvSpPr>
        <p:spPr>
          <a:xfrm rot="8100000">
            <a:off x="8158521" y="1245955"/>
            <a:ext cx="170978" cy="17097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18" name="Google Shape;2018;p27"/>
          <p:cNvGrpSpPr/>
          <p:nvPr/>
        </p:nvGrpSpPr>
        <p:grpSpPr>
          <a:xfrm>
            <a:off x="8569288" y="4423863"/>
            <a:ext cx="194021" cy="191487"/>
            <a:chOff x="6232000" y="1435050"/>
            <a:chExt cx="488225" cy="481850"/>
          </a:xfrm>
        </p:grpSpPr>
        <p:sp>
          <p:nvSpPr>
            <p:cNvPr id="2019" name="Google Shape;2019;p27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20" name="Google Shape;2020;p27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21" name="Google Shape;2021;p27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22" name="Google Shape;2022;p27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023" name="Google Shape;2023;p27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solidFill>
              <a:srgbClr val="0E2A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2025" name="Google Shape;2025;p27">
            <a:hlinkClick r:id="rId5" action="ppaction://hlinksldjump"/>
          </p:cNvPr>
          <p:cNvSpPr txBox="1"/>
          <p:nvPr/>
        </p:nvSpPr>
        <p:spPr>
          <a:xfrm>
            <a:off x="8416250" y="1171777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2026" name="Google Shape;2026;p27">
            <a:hlinkClick r:id="rId6" action="ppaction://hlinksldjump"/>
          </p:cNvPr>
          <p:cNvSpPr txBox="1"/>
          <p:nvPr/>
        </p:nvSpPr>
        <p:spPr>
          <a:xfrm>
            <a:off x="8416250" y="1709824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2027" name="Google Shape;2027;p27">
            <a:hlinkClick r:id="rId7" action="ppaction://hlinksldjump"/>
          </p:cNvPr>
          <p:cNvSpPr txBox="1"/>
          <p:nvPr/>
        </p:nvSpPr>
        <p:spPr>
          <a:xfrm>
            <a:off x="8416250" y="2263998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2028" name="Google Shape;2028;p27">
            <a:hlinkClick r:id="rId8" action="ppaction://hlinksldjump"/>
          </p:cNvPr>
          <p:cNvSpPr txBox="1"/>
          <p:nvPr/>
        </p:nvSpPr>
        <p:spPr>
          <a:xfrm>
            <a:off x="8416250" y="2834297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2029" name="Google Shape;2029;p27">
            <a:hlinkClick r:id="" action="ppaction://noaction"/>
          </p:cNvPr>
          <p:cNvSpPr txBox="1"/>
          <p:nvPr/>
        </p:nvSpPr>
        <p:spPr>
          <a:xfrm>
            <a:off x="8416250" y="3396535"/>
            <a:ext cx="5001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dk1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2030" name="Google Shape;2030;p27">
            <a:hlinkClick r:id="rId3" action="ppaction://hlinksldjump"/>
          </p:cNvPr>
          <p:cNvSpPr/>
          <p:nvPr/>
        </p:nvSpPr>
        <p:spPr>
          <a:xfrm>
            <a:off x="8473075" y="4372025"/>
            <a:ext cx="443400" cy="29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93556" y="256837"/>
            <a:ext cx="6116948" cy="797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 smtClean="0"/>
              <a:t>Dựa</a:t>
            </a:r>
            <a:r>
              <a:rPr lang="en-US" sz="2000" dirty="0" smtClean="0"/>
              <a:t>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phép</a:t>
            </a:r>
            <a:r>
              <a:rPr lang="en-US" sz="2000" dirty="0" smtClean="0"/>
              <a:t> </a:t>
            </a:r>
            <a:r>
              <a:rPr lang="en-US" sz="2000" dirty="0" err="1" smtClean="0"/>
              <a:t>cộng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âm</a:t>
            </a:r>
            <a:r>
              <a:rPr lang="en-US" sz="2000" dirty="0" smtClean="0"/>
              <a:t>,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tích</a:t>
            </a:r>
            <a:r>
              <a:rPr lang="en-US" sz="2000" dirty="0" smtClean="0"/>
              <a:t> (-11) . 3 </a:t>
            </a:r>
            <a:r>
              <a:rPr lang="en-US" sz="2000" dirty="0" err="1" smtClean="0"/>
              <a:t>rồi</a:t>
            </a:r>
            <a:r>
              <a:rPr lang="en-US" sz="2000" dirty="0" smtClean="0"/>
              <a:t> so </a:t>
            </a:r>
            <a:r>
              <a:rPr lang="en-US" sz="2000" dirty="0" err="1" smtClean="0"/>
              <a:t>sánh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– (11.3)</a:t>
            </a:r>
            <a:endParaRPr lang="vi-VN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379615" y="1211473"/>
            <a:ext cx="46276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(-11) . 3 = (-11) + (-11) + (-11) =</a:t>
            </a:r>
            <a:endParaRPr lang="vi-VN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090076" y="1189328"/>
            <a:ext cx="569344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?</a:t>
            </a:r>
            <a:endParaRPr lang="vi-VN" sz="2000" dirty="0"/>
          </a:p>
        </p:txBody>
      </p:sp>
      <p:sp>
        <p:nvSpPr>
          <p:cNvPr id="250" name="TextBox 249"/>
          <p:cNvSpPr txBox="1"/>
          <p:nvPr/>
        </p:nvSpPr>
        <p:spPr>
          <a:xfrm>
            <a:off x="6043242" y="1015929"/>
            <a:ext cx="574049" cy="40011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-33</a:t>
            </a:r>
            <a:endParaRPr lang="vi-VN" sz="2000" b="1" dirty="0">
              <a:solidFill>
                <a:srgbClr val="FF0000"/>
              </a:solidFill>
            </a:endParaRPr>
          </a:p>
        </p:txBody>
      </p:sp>
      <p:sp>
        <p:nvSpPr>
          <p:cNvPr id="253" name="TextBox 252"/>
          <p:cNvSpPr txBox="1"/>
          <p:nvPr/>
        </p:nvSpPr>
        <p:spPr>
          <a:xfrm>
            <a:off x="1379615" y="1807126"/>
            <a:ext cx="5237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/>
              <a:t>Có</a:t>
            </a:r>
            <a:r>
              <a:rPr lang="en-US" sz="2400" dirty="0" smtClean="0"/>
              <a:t> -(11 . 3) = -  (11 + 11 + 11) = </a:t>
            </a:r>
            <a:r>
              <a:rPr lang="en-US" sz="2400" b="1" dirty="0" smtClean="0">
                <a:solidFill>
                  <a:srgbClr val="FF0000"/>
                </a:solidFill>
              </a:rPr>
              <a:t>-33</a:t>
            </a:r>
            <a:endParaRPr lang="vi-VN" sz="2400" b="1" dirty="0">
              <a:solidFill>
                <a:srgbClr val="FF0000"/>
              </a:solidFill>
            </a:endParaRPr>
          </a:p>
        </p:txBody>
      </p:sp>
      <p:sp>
        <p:nvSpPr>
          <p:cNvPr id="255" name="TextBox 254"/>
          <p:cNvSpPr txBox="1"/>
          <p:nvPr/>
        </p:nvSpPr>
        <p:spPr>
          <a:xfrm>
            <a:off x="1379615" y="2385080"/>
            <a:ext cx="5303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=&gt; (-11) . 3 = -(11 . 3)  </a:t>
            </a:r>
            <a:r>
              <a:rPr lang="en-US" sz="2400" b="1" dirty="0" smtClean="0">
                <a:solidFill>
                  <a:srgbClr val="FF0000"/>
                </a:solidFill>
              </a:rPr>
              <a:t>= -33</a:t>
            </a:r>
            <a:endParaRPr lang="vi-VN" sz="2400" dirty="0"/>
          </a:p>
        </p:txBody>
      </p:sp>
      <p:sp>
        <p:nvSpPr>
          <p:cNvPr id="2" name="Rounded Rectangle 1"/>
          <p:cNvSpPr/>
          <p:nvPr/>
        </p:nvSpPr>
        <p:spPr>
          <a:xfrm>
            <a:off x="1133403" y="397658"/>
            <a:ext cx="724180" cy="33801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HĐ1</a:t>
            </a:r>
            <a:endParaRPr lang="vi-VN" sz="18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1996688" y="3001247"/>
            <a:ext cx="6116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đoán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phép</a:t>
            </a:r>
            <a:r>
              <a:rPr lang="en-US" sz="2000" dirty="0" smtClean="0"/>
              <a:t> </a:t>
            </a:r>
            <a:r>
              <a:rPr lang="en-US" sz="2000" dirty="0" err="1" smtClean="0"/>
              <a:t>nhân</a:t>
            </a:r>
            <a:r>
              <a:rPr lang="en-US" sz="2000" dirty="0" smtClean="0"/>
              <a:t> 5.(-7) </a:t>
            </a:r>
            <a:r>
              <a:rPr lang="en-US" sz="2000" dirty="0" err="1" smtClean="0"/>
              <a:t>và</a:t>
            </a:r>
            <a:r>
              <a:rPr lang="en-US" sz="2000" dirty="0" smtClean="0"/>
              <a:t> (-6).8</a:t>
            </a:r>
            <a:endParaRPr lang="vi-VN" sz="2000" dirty="0"/>
          </a:p>
        </p:txBody>
      </p:sp>
      <p:sp>
        <p:nvSpPr>
          <p:cNvPr id="36" name="Rounded Rectangle 35"/>
          <p:cNvSpPr/>
          <p:nvPr/>
        </p:nvSpPr>
        <p:spPr>
          <a:xfrm>
            <a:off x="1236535" y="3015803"/>
            <a:ext cx="724180" cy="33801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/>
              <a:t>HĐ2</a:t>
            </a:r>
            <a:endParaRPr lang="vi-VN" sz="18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2967197" y="3528674"/>
            <a:ext cx="3040072" cy="64114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2060"/>
                </a:solidFill>
              </a:rPr>
              <a:t>HOẠT ĐỘNG CẶP ĐÔI</a:t>
            </a:r>
            <a:endParaRPr lang="vi-VN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6" grpId="1" animBg="1"/>
      <p:bldP spid="250" grpId="0" animBg="1"/>
      <p:bldP spid="253" grpId="0"/>
      <p:bldP spid="255" grpId="0"/>
      <p:bldP spid="2" grpId="0" uiExpand="1" build="allAtOnce" animBg="1"/>
      <p:bldP spid="35" grpId="0"/>
      <p:bldP spid="36" grpId="0" uiExpand="1" build="allAtOnce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2"/>
          <p:cNvGrpSpPr/>
          <p:nvPr/>
        </p:nvGrpSpPr>
        <p:grpSpPr>
          <a:xfrm>
            <a:off x="741872" y="569346"/>
            <a:ext cx="7591246" cy="2048596"/>
            <a:chOff x="-194153" y="115569"/>
            <a:chExt cx="2278127" cy="1276524"/>
          </a:xfrm>
          <a:solidFill>
            <a:srgbClr val="CCFF99"/>
          </a:solidFill>
        </p:grpSpPr>
        <p:sp>
          <p:nvSpPr>
            <p:cNvPr id="41" name="Freeform 3"/>
            <p:cNvSpPr/>
            <p:nvPr/>
          </p:nvSpPr>
          <p:spPr>
            <a:xfrm>
              <a:off x="-194153" y="115569"/>
              <a:ext cx="2278127" cy="1276524"/>
            </a:xfrm>
            <a:custGeom>
              <a:avLst/>
              <a:gdLst/>
              <a:ahLst/>
              <a:cxnLst/>
              <a:rect l="l" t="t" r="r" b="b"/>
              <a:pathLst>
                <a:path w="2063458" h="2203873">
                  <a:moveTo>
                    <a:pt x="0" y="0"/>
                  </a:moveTo>
                  <a:lnTo>
                    <a:pt x="2063458" y="0"/>
                  </a:lnTo>
                  <a:lnTo>
                    <a:pt x="2063458" y="2203873"/>
                  </a:lnTo>
                  <a:lnTo>
                    <a:pt x="0" y="2203873"/>
                  </a:lnTo>
                  <a:close/>
                </a:path>
              </a:pathLst>
            </a:custGeom>
            <a:solidFill>
              <a:srgbClr val="FFFFCC"/>
            </a:solidFill>
          </p:spPr>
        </p:sp>
      </p:grpSp>
      <p:sp>
        <p:nvSpPr>
          <p:cNvPr id="42" name="TextBox 41"/>
          <p:cNvSpPr txBox="1"/>
          <p:nvPr/>
        </p:nvSpPr>
        <p:spPr>
          <a:xfrm>
            <a:off x="1065363" y="579662"/>
            <a:ext cx="6944264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 err="1" smtClean="0"/>
              <a:t>Quy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tắc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nhân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số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nguyên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khác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dấu</a:t>
            </a:r>
            <a:endParaRPr lang="vi-VN" sz="2000" b="1" dirty="0"/>
          </a:p>
        </p:txBody>
      </p:sp>
      <p:sp>
        <p:nvSpPr>
          <p:cNvPr id="43" name="Rectangle 42"/>
          <p:cNvSpPr/>
          <p:nvPr/>
        </p:nvSpPr>
        <p:spPr>
          <a:xfrm>
            <a:off x="930436" y="1099549"/>
            <a:ext cx="73983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1000"/>
              </a:spcAft>
            </a:pP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Muốn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nhân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hai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nguyên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khác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dấu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, ta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nhân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phần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tự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nhiên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của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hai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số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đó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với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nhau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rồi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đặt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dấu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“-”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trước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kết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quả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nhận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dirty="0" err="1" smtClean="0">
                <a:latin typeface="+mn-lt"/>
                <a:ea typeface="Calibri" panose="020F0502020204030204" pitchFamily="34" charset="0"/>
              </a:rPr>
              <a:t>được</a:t>
            </a:r>
            <a:r>
              <a:rPr lang="en-US" sz="2000" dirty="0" smtClean="0">
                <a:latin typeface="+mn-lt"/>
                <a:ea typeface="Calibri" panose="020F0502020204030204" pitchFamily="34" charset="0"/>
              </a:rPr>
              <a:t>.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41872" y="2966123"/>
            <a:ext cx="2173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sng" dirty="0" err="1" smtClean="0">
                <a:solidFill>
                  <a:srgbClr val="C00000"/>
                </a:solidFill>
              </a:rPr>
              <a:t>Lưu</a:t>
            </a:r>
            <a:r>
              <a:rPr lang="en-US" sz="2000" b="1" i="1" u="sng" dirty="0" smtClean="0">
                <a:solidFill>
                  <a:srgbClr val="C00000"/>
                </a:solidFill>
              </a:rPr>
              <a:t> ý:</a:t>
            </a:r>
            <a:endParaRPr lang="vi-VN" sz="2000" b="1" i="1" u="sng" dirty="0">
              <a:solidFill>
                <a:srgbClr val="C00000"/>
              </a:solidFill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1409962" y="3649058"/>
            <a:ext cx="6439314" cy="78037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000" b="1" dirty="0" err="1" smtClean="0">
                <a:solidFill>
                  <a:schemeClr val="tx1"/>
                </a:solidFill>
              </a:rPr>
              <a:t>Tích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của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số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nguyên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khác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dấu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là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số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nguyên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âm</a:t>
            </a:r>
            <a:r>
              <a:rPr lang="en-US" sz="2000" b="1" dirty="0" smtClean="0">
                <a:solidFill>
                  <a:schemeClr val="tx1"/>
                </a:solidFill>
              </a:rPr>
              <a:t>.</a:t>
            </a:r>
            <a:endParaRPr lang="vi-VN" sz="20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930436" y="2107759"/>
                <a:ext cx="739836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l-NL" sz="2000" b="1" dirty="0"/>
                  <a:t>Nếu m, n </a:t>
                </a:r>
                <a14:m>
                  <m:oMath xmlns:m="http://schemas.openxmlformats.org/officeDocument/2006/math">
                    <m:r>
                      <a:rPr lang="nl-NL" sz="2000" b="1" i="1"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2000" b="1" dirty="0"/>
                  <a:t> N</a:t>
                </a:r>
                <a:r>
                  <a:rPr lang="nl-NL" sz="2000" b="1" baseline="30000" dirty="0"/>
                  <a:t>*</a:t>
                </a:r>
                <a:r>
                  <a:rPr lang="nl-NL" sz="2000" b="1" dirty="0"/>
                  <a:t> thì m. (-n) = (-n</a:t>
                </a:r>
                <a:r>
                  <a:rPr lang="nl-NL" sz="2000" b="1" dirty="0" smtClean="0"/>
                  <a:t>) . m</a:t>
                </a:r>
                <a:r>
                  <a:rPr lang="nl-NL" sz="2000" b="1" dirty="0"/>
                  <a:t>= -(</a:t>
                </a:r>
                <a:r>
                  <a:rPr lang="nl-NL" sz="2000" b="1" dirty="0" smtClean="0"/>
                  <a:t>m . n</a:t>
                </a:r>
                <a:r>
                  <a:rPr lang="nl-NL" sz="2000" b="1" dirty="0"/>
                  <a:t>)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436" y="2107759"/>
                <a:ext cx="7398367" cy="400110"/>
              </a:xfrm>
              <a:prstGeom prst="rect">
                <a:avLst/>
              </a:prstGeom>
              <a:blipFill>
                <a:blip r:embed="rId2"/>
                <a:stretch>
                  <a:fillRect t="-7692" b="-2923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858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51" grpId="0"/>
      <p:bldP spid="52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411235" y="284483"/>
            <a:ext cx="2389517" cy="5715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LUYỆN TẬP </a:t>
            </a:r>
            <a:r>
              <a:rPr lang="en-US" sz="2400" b="1" dirty="0" smtClean="0"/>
              <a:t>1</a:t>
            </a:r>
            <a:endParaRPr lang="vi-VN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78563" y="977208"/>
            <a:ext cx="4888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/>
              <a:t>Thực</a:t>
            </a:r>
            <a:r>
              <a:rPr lang="en-US" sz="2400" dirty="0" smtClean="0"/>
              <a:t> </a:t>
            </a:r>
            <a:r>
              <a:rPr lang="en-US" sz="2400" dirty="0" err="1" smtClean="0"/>
              <a:t>hiện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phép</a:t>
            </a:r>
            <a:r>
              <a:rPr lang="en-US" sz="2400" dirty="0" smtClean="0"/>
              <a:t> </a:t>
            </a:r>
            <a:r>
              <a:rPr lang="en-US" sz="2400" dirty="0" err="1" smtClean="0"/>
              <a:t>nhân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:</a:t>
            </a:r>
            <a:endParaRPr lang="vi-VN" sz="2400" dirty="0"/>
          </a:p>
        </p:txBody>
      </p:sp>
      <p:sp>
        <p:nvSpPr>
          <p:cNvPr id="7" name="AutoShape 29"/>
          <p:cNvSpPr/>
          <p:nvPr/>
        </p:nvSpPr>
        <p:spPr>
          <a:xfrm>
            <a:off x="3549051" y="936326"/>
            <a:ext cx="2286000" cy="0"/>
          </a:xfrm>
          <a:prstGeom prst="line">
            <a:avLst/>
          </a:prstGeom>
          <a:ln w="66675" cap="flat">
            <a:solidFill>
              <a:srgbClr val="EA604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Rectangle 7"/>
          <p:cNvSpPr/>
          <p:nvPr/>
        </p:nvSpPr>
        <p:spPr>
          <a:xfrm>
            <a:off x="1304780" y="1489159"/>
            <a:ext cx="17924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(- 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r>
              <a:rPr lang="vi-VN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.12</a:t>
            </a:r>
            <a:endParaRPr lang="vi-V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24263" y="1489159"/>
            <a:ext cx="1963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dirty="0"/>
              <a:t>b) </a:t>
            </a:r>
            <a:r>
              <a:rPr lang="en-US" sz="2400" dirty="0" smtClean="0"/>
              <a:t>137. </a:t>
            </a:r>
            <a:r>
              <a:rPr lang="vi-VN" sz="2400" dirty="0" smtClean="0"/>
              <a:t>(- </a:t>
            </a:r>
            <a:r>
              <a:rPr lang="en-US" sz="2400" dirty="0" smtClean="0"/>
              <a:t>15)</a:t>
            </a:r>
            <a:endParaRPr lang="vi-V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90233" y="1836139"/>
            <a:ext cx="1562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>
                <a:solidFill>
                  <a:srgbClr val="C00000"/>
                </a:solidFill>
              </a:rPr>
              <a:t>Giải</a:t>
            </a:r>
            <a:r>
              <a:rPr lang="en-US" sz="2400" b="1" i="1" u="sng" dirty="0">
                <a:solidFill>
                  <a:srgbClr val="C00000"/>
                </a:solidFill>
              </a:rPr>
              <a:t>:</a:t>
            </a:r>
            <a:endParaRPr lang="vi-VN" sz="2400" b="1" i="1" u="sng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8367" y="2270774"/>
            <a:ext cx="3165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kern="1200" dirty="0">
                <a:ea typeface="+mn-ea"/>
                <a:cs typeface="+mn-cs"/>
              </a:rPr>
              <a:t>a) </a:t>
            </a:r>
            <a:r>
              <a:rPr lang="en-US" sz="2400" kern="1200" dirty="0" smtClean="0">
                <a:ea typeface="+mn-ea"/>
                <a:cs typeface="+mn-cs"/>
              </a:rPr>
              <a:t>(-12) . 12</a:t>
            </a:r>
            <a:endParaRPr lang="vi-VN" sz="2400" kern="1200" dirty="0"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2813" y="2808123"/>
            <a:ext cx="3046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defRPr/>
            </a:pPr>
            <a:r>
              <a:rPr lang="en-US" sz="2400" b="1" kern="1200" dirty="0">
                <a:solidFill>
                  <a:srgbClr val="002060"/>
                </a:solidFill>
              </a:rPr>
              <a:t>= </a:t>
            </a:r>
            <a:r>
              <a:rPr lang="en-US" sz="2400" b="1" kern="1200" dirty="0" smtClean="0">
                <a:solidFill>
                  <a:srgbClr val="002060"/>
                </a:solidFill>
              </a:rPr>
              <a:t>- (12 .12)</a:t>
            </a:r>
            <a:endParaRPr lang="vi-VN" sz="2400" b="1" kern="12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21657" y="3346427"/>
            <a:ext cx="2279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defRPr/>
            </a:pPr>
            <a:r>
              <a:rPr lang="en-US" sz="2400" b="1" kern="1200" dirty="0">
                <a:solidFill>
                  <a:srgbClr val="002060"/>
                </a:solidFill>
                <a:ea typeface="+mn-ea"/>
                <a:cs typeface="+mn-cs"/>
              </a:rPr>
              <a:t>=  - </a:t>
            </a:r>
            <a:r>
              <a:rPr lang="en-US" sz="2400" b="1" kern="1200" dirty="0" smtClean="0">
                <a:solidFill>
                  <a:srgbClr val="002060"/>
                </a:solidFill>
                <a:ea typeface="+mn-ea"/>
                <a:cs typeface="+mn-cs"/>
              </a:rPr>
              <a:t>144</a:t>
            </a:r>
            <a:endParaRPr lang="vi-VN" sz="24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35948" y="2225041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dirty="0">
                <a:ea typeface="+mn-ea"/>
                <a:cs typeface="+mn-cs"/>
              </a:rPr>
              <a:t>b</a:t>
            </a:r>
            <a:r>
              <a:rPr lang="en-US" sz="2400" dirty="0"/>
              <a:t>) 137. </a:t>
            </a:r>
            <a:r>
              <a:rPr lang="vi-VN" sz="2400" dirty="0"/>
              <a:t>(- </a:t>
            </a:r>
            <a:r>
              <a:rPr lang="en-US" sz="2400" dirty="0"/>
              <a:t>15)</a:t>
            </a:r>
            <a:endParaRPr lang="vi-V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37747" y="2732439"/>
            <a:ext cx="282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defRPr/>
            </a:pPr>
            <a:r>
              <a:rPr lang="en-US" sz="2400" b="1" kern="1200" dirty="0">
                <a:solidFill>
                  <a:srgbClr val="002060"/>
                </a:solidFill>
                <a:ea typeface="+mn-ea"/>
                <a:cs typeface="+mn-cs"/>
              </a:rPr>
              <a:t>= </a:t>
            </a:r>
            <a:r>
              <a:rPr lang="en-US" sz="2400" b="1" kern="1200" dirty="0" smtClean="0">
                <a:solidFill>
                  <a:srgbClr val="002060"/>
                </a:solidFill>
                <a:ea typeface="+mn-ea"/>
                <a:cs typeface="+mn-cs"/>
              </a:rPr>
              <a:t>- (137 . 15)</a:t>
            </a:r>
            <a:endParaRPr lang="vi-VN" sz="24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61150" y="3238907"/>
            <a:ext cx="2279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defRPr/>
            </a:pPr>
            <a:r>
              <a:rPr lang="en-US" sz="2400" b="1" kern="1200" dirty="0">
                <a:solidFill>
                  <a:srgbClr val="002060"/>
                </a:solidFill>
                <a:ea typeface="+mn-ea"/>
                <a:cs typeface="+mn-cs"/>
              </a:rPr>
              <a:t>= </a:t>
            </a:r>
            <a:r>
              <a:rPr lang="en-US" sz="2400" b="1" kern="1200" dirty="0" smtClean="0">
                <a:solidFill>
                  <a:srgbClr val="002060"/>
                </a:solidFill>
                <a:ea typeface="+mn-ea"/>
                <a:cs typeface="+mn-cs"/>
              </a:rPr>
              <a:t>- 2 055</a:t>
            </a:r>
            <a:endParaRPr lang="vi-VN" sz="2400" b="1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352277" y="2270774"/>
            <a:ext cx="0" cy="15544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756140" y="913567"/>
            <a:ext cx="548640" cy="55855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1</a:t>
            </a:r>
            <a:endParaRPr lang="vi-VN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07882" y="3949189"/>
            <a:ext cx="4888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/>
              <a:t>Tính</a:t>
            </a:r>
            <a:r>
              <a:rPr lang="en-US" sz="2400" dirty="0" smtClean="0"/>
              <a:t> </a:t>
            </a:r>
            <a:r>
              <a:rPr lang="en-US" sz="2400" dirty="0" err="1" smtClean="0"/>
              <a:t>nhẩm</a:t>
            </a:r>
            <a:r>
              <a:rPr lang="en-US" sz="2400" dirty="0" smtClean="0"/>
              <a:t>: 5 . (-12).</a:t>
            </a:r>
            <a:endParaRPr lang="vi-VN" sz="2400" dirty="0"/>
          </a:p>
        </p:txBody>
      </p:sp>
      <p:sp>
        <p:nvSpPr>
          <p:cNvPr id="19" name="Oval 18"/>
          <p:cNvSpPr/>
          <p:nvPr/>
        </p:nvSpPr>
        <p:spPr>
          <a:xfrm>
            <a:off x="785459" y="3885548"/>
            <a:ext cx="548640" cy="55855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2</a:t>
            </a:r>
            <a:endParaRPr lang="vi-VN" sz="20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08180" y="4532271"/>
            <a:ext cx="4888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/>
              <a:t>= -(5 .12) = -60</a:t>
            </a:r>
            <a:endParaRPr lang="vi-VN" sz="2400" b="1" dirty="0"/>
          </a:p>
        </p:txBody>
      </p:sp>
    </p:spTree>
    <p:extLst>
      <p:ext uri="{BB962C8B-B14F-4D97-AF65-F5344CB8AC3E}">
        <p14:creationId xmlns:p14="http://schemas.microsoft.com/office/powerpoint/2010/main" val="84523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" grpId="0" animBg="1"/>
      <p:bldP spid="18" grpId="0"/>
      <p:bldP spid="19" grpId="0" animBg="1"/>
      <p:bldP spid="20" grpId="0" build="allAtOnce"/>
    </p:bldLst>
  </p:timing>
</p:sld>
</file>

<file path=ppt/theme/theme1.xml><?xml version="1.0" encoding="utf-8"?>
<a:theme xmlns:a="http://schemas.openxmlformats.org/drawingml/2006/main" name="Nature Activities Binder by Slides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4000"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4000"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algn="just" defTabSz="1371600">
          <a:defRPr sz="4400"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</TotalTime>
  <Words>1747</Words>
  <Application>Microsoft Office PowerPoint</Application>
  <PresentationFormat>On-screen Show (16:9)</PresentationFormat>
  <Paragraphs>241</Paragraphs>
  <Slides>30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Cambria Math</vt:lpstr>
      <vt:lpstr>Arial</vt:lpstr>
      <vt:lpstr>Times New Roman</vt:lpstr>
      <vt:lpstr>Jua</vt:lpstr>
      <vt:lpstr>Calibri Light</vt:lpstr>
      <vt:lpstr>Calibri</vt:lpstr>
      <vt:lpstr>Quicksand Light</vt:lpstr>
      <vt:lpstr>Nature Activities Binder by Slidesgo</vt:lpstr>
      <vt:lpstr>Office Theme</vt:lpstr>
      <vt:lpstr>1_Office Theme</vt:lpstr>
      <vt:lpstr>Chủ đề Office</vt:lpstr>
      <vt:lpstr>PowerPoint Presentation</vt:lpstr>
      <vt:lpstr>PowerPoint Presentation</vt:lpstr>
      <vt:lpstr>PowerPoint Presentation</vt:lpstr>
      <vt:lpstr>BÀI 16: PHÉP NHÂN  SỐ NGUYÊN (2 tiết)</vt:lpstr>
      <vt:lpstr>NỘI DUNG</vt:lpstr>
      <vt:lpstr>Nhân hai số nguyên khác dấu</vt:lpstr>
      <vt:lpstr>PowerPoint Presentation</vt:lpstr>
      <vt:lpstr>PowerPoint Presentation</vt:lpstr>
      <vt:lpstr>PowerPoint Presentation</vt:lpstr>
      <vt:lpstr>PowerPoint Presentation</vt:lpstr>
      <vt:lpstr>Nhân hai số nguyên cùng dấu.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TÍNH CHẤT CỦA PHÉP NHÂN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Nature Activities Binder</dc:title>
  <dc:creator>LaptopAZ.vn</dc:creator>
  <cp:lastModifiedBy>ntd</cp:lastModifiedBy>
  <cp:revision>90</cp:revision>
  <dcterms:modified xsi:type="dcterms:W3CDTF">2021-10-04T22:08:37Z</dcterms:modified>
</cp:coreProperties>
</file>