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6" r:id="rId4"/>
    <p:sldId id="267" r:id="rId5"/>
    <p:sldId id="268" r:id="rId6"/>
    <p:sldId id="269" r:id="rId7"/>
    <p:sldId id="270" r:id="rId8"/>
    <p:sldId id="271" r:id="rId9"/>
    <p:sldId id="272" r:id="rId10"/>
    <p:sldId id="273" r:id="rId11"/>
    <p:sldId id="274" r:id="rId12"/>
    <p:sldId id="275" r:id="rId13"/>
    <p:sldId id="276" r:id="rId14"/>
    <p:sldId id="277" r:id="rId15"/>
    <p:sldId id="278" r:id="rId16"/>
    <p:sldId id="279" r:id="rId17"/>
    <p:sldId id="280" r:id="rId18"/>
    <p:sldId id="281" r:id="rId19"/>
    <p:sldId id="282" r:id="rId20"/>
    <p:sldId id="283" r:id="rId21"/>
    <p:sldId id="284" r:id="rId2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775DCB02-9BB8-47FD-8907-85C794F793BA}" styleName="Themed Style 1 - Accent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08FB837D-C827-4EFA-A057-4D05807E0F7C}" styleName="Themed Style 1 -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EB9631B5-78F2-41C9-869B-9F39066F8104}" styleName="Medium Style 3 - 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25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741D517-C582-4807-BBE1-B17A4546C50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62BD7DEE-A9D7-4520-959D-D43462455FD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809E4B72-251B-467D-B5E5-88E9E08C00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9026E5-1EEA-4B35-A837-9E5ADB539BE7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B4D33937-7CC6-4C85-91A2-56F056477F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FE9E2BFF-C964-4C28-B98D-1965494412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6BCF2-01E9-4D7A-A92D-6DD6EC26C5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79582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FDC5424-617F-4164-802F-8DB71FCD78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0704C09E-EA9E-477F-9AB3-83087004774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32C047B1-0416-476D-8E8F-3941BAEC8A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9026E5-1EEA-4B35-A837-9E5ADB539BE7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1E83AF6D-27E0-4344-B207-3052E2F86C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9BB50657-6597-4B2A-A640-9A236985B4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6BCF2-01E9-4D7A-A92D-6DD6EC26C5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98991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0EAF55A7-884F-487B-88B3-4E07FE4E70C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82C7114D-0009-4593-8737-619A8402982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07777ACE-684A-4198-89D1-8FB882FAAB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9026E5-1EEA-4B35-A837-9E5ADB539BE7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5C8EB0C0-BF43-4E0C-AC24-CBA54CA899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ED1CF847-99EF-42D2-B6A1-00726F122B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6BCF2-01E9-4D7A-A92D-6DD6EC26C5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39624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BD1C2F5-D29B-4051-BBF2-70C1A3A8E6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64A4E409-9C4F-4D46-8914-113D5362371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A96D530F-005B-4607-9FF8-9919599A12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9026E5-1EEA-4B35-A837-9E5ADB539BE7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BB43ED3D-C9A2-47F9-9F5B-0C5126F64F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10A85CFD-F24E-4664-AF1F-D87E88D5BC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6BCF2-01E9-4D7A-A92D-6DD6EC26C5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16824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A064F32-7E40-41AC-8CF7-55B1E37DA4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49DF6856-38C1-4C6A-81F4-FF42270EB04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D54ECF90-8298-4A64-88C5-201663D10A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9026E5-1EEA-4B35-A837-9E5ADB539BE7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FE68DB96-E277-44A5-BF53-C8915B35BA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99733A53-CD02-4EF6-93F2-C17D2A699A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6BCF2-01E9-4D7A-A92D-6DD6EC26C5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43146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926C4F7-7098-4D66-8684-A3753F4B55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CC3A830E-B70B-4206-8AB3-43265146AC5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7C50FB41-E2BC-4007-A3A2-E09C7632142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FBE19044-7221-4ADD-94C2-4C10A60390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9026E5-1EEA-4B35-A837-9E5ADB539BE7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CEE8C278-06E1-4F98-AB12-3F525628CC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CC7535C5-90AF-453B-B4CA-8457610713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6BCF2-01E9-4D7A-A92D-6DD6EC26C5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1757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35A59A7-AFCC-4E0D-AA96-A8611C0581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86C5D554-EED7-4463-823F-BFB614E85B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07C0FFFA-8A4F-4AE3-A8BF-37133AD90FE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A15A32C7-1C47-4912-B571-FD13E8E1B2B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16F9CFCA-ED6A-46BE-BE3E-C5FC068F2F7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E311248F-3CB9-43C4-8181-0610AC4FB0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9026E5-1EEA-4B35-A837-9E5ADB539BE7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8C5FE265-2C74-4D35-B753-20E37E8DFB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FD42A6BF-065A-4715-A797-401E060436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6BCF2-01E9-4D7A-A92D-6DD6EC26C5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33990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CAF4193-E624-4EA1-A216-06C522E5A1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840C64F8-19C1-430B-A7DA-B5BC252B3B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9026E5-1EEA-4B35-A837-9E5ADB539BE7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2124CDDB-6874-48E6-AC07-496FDF5293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213BF5A5-CE50-4A48-ADED-A02A031A16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6BCF2-01E9-4D7A-A92D-6DD6EC26C5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69806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3CDF0B6C-A6F9-4FEE-840A-239C8A3E19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9026E5-1EEA-4B35-A837-9E5ADB539BE7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617F6E98-6CB3-44C4-AC25-D948A670BD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EAA86580-5441-4298-90D5-360493494F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6BCF2-01E9-4D7A-A92D-6DD6EC26C5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24936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FD1EADC-F2DE-45EB-B3C3-DF6CB89B03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8EFFBA70-3B4F-42E8-986C-09FC97C2CA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3A33D2D1-AE79-4E25-9276-43C3E517216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0D7D06D2-29B6-4353-812E-949144B0D9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9026E5-1EEA-4B35-A837-9E5ADB539BE7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3EBCC0D4-1D48-48F4-82C8-2A3EB75AB6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911C0A0C-24B9-4173-A9AF-BE80CC3F4C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6BCF2-01E9-4D7A-A92D-6DD6EC26C5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82706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46D14CB-4E25-445B-B751-D7288FBB87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8B35DAB7-6E3A-4B65-A296-48EEEA97CBB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E55D150A-C75D-435A-9707-7FE4121D126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9EB65047-C55B-45E9-AA33-29B5280B6A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9026E5-1EEA-4B35-A837-9E5ADB539BE7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03EA5625-37D3-418B-B05C-F51BD166E9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6E80B3D8-A6A9-4E46-87DA-3C01507958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6BCF2-01E9-4D7A-A92D-6DD6EC26C5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60130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D464DB87-E94C-48DA-8BD8-E257D01547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4DE60B1B-8C84-417B-918A-FED37A43FFE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2CCB02D0-25DD-4964-92A4-F524A6E049E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9026E5-1EEA-4B35-A837-9E5ADB539BE7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DE915F28-645B-4E75-B46A-80C45B9C033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553BC07F-D027-4DCB-A94F-DBF922747CB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6BCF2-01E9-4D7A-A92D-6DD6EC26C5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38411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16.png"/><Relationship Id="rId4" Type="http://schemas.openxmlformats.org/officeDocument/2006/relationships/image" Target="../media/image8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gif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doctailieu.com/trac-nghiem/nguon-chinh-cung-cap-hoi-nuoc-cho-khi-quyen-la-d-bien-va-dai-duong-trac-59414" TargetMode="External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doctailieu.com/trac-nghiem/sau-khi-bo-nuoc-da-vao-trong-coc-dung-nuoc-ta-thay-co-nhung-giot-nuoc-bam-ben-59424" TargetMode="External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gif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gif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5738BB47-3B8C-4059-943C-725728FBB6D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C9B41452-BF62-467C-8222-ED80DD3AB25B}"/>
              </a:ext>
            </a:extLst>
          </p:cNvPr>
          <p:cNvSpPr txBox="1"/>
          <p:nvPr/>
        </p:nvSpPr>
        <p:spPr>
          <a:xfrm>
            <a:off x="1245703" y="2601626"/>
            <a:ext cx="9700592" cy="16547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6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BÀI 16: NHIỆT ĐỘ KHÔNG KHÍ. </a:t>
            </a:r>
          </a:p>
          <a:p>
            <a:pPr algn="ctr">
              <a:lnSpc>
                <a:spcPct val="150000"/>
              </a:lnSpc>
            </a:pPr>
            <a:r>
              <a:rPr lang="en-US" sz="36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MÂY VÀ MƯA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24F877EF-A6E5-4EBD-81A4-02E38F1366D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092" y="5392335"/>
            <a:ext cx="1465665" cy="1465665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C9B41452-BF62-467C-8222-ED80DD3AB25B}"/>
              </a:ext>
            </a:extLst>
          </p:cNvPr>
          <p:cNvSpPr txBox="1"/>
          <p:nvPr/>
        </p:nvSpPr>
        <p:spPr>
          <a:xfrm>
            <a:off x="1245703" y="378898"/>
            <a:ext cx="9700592" cy="7425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TRƯỜNG THCS YÊN VIÊN</a:t>
            </a:r>
          </a:p>
        </p:txBody>
      </p:sp>
    </p:spTree>
    <p:extLst>
      <p:ext uri="{BB962C8B-B14F-4D97-AF65-F5344CB8AC3E}">
        <p14:creationId xmlns:p14="http://schemas.microsoft.com/office/powerpoint/2010/main" val="172020136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xmlns="" id="{3E62FFE7-9853-471C-8B03-8B084B80271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49696"/>
            <a:ext cx="12191999" cy="6907696"/>
          </a:xfrm>
        </p:spPr>
      </p:pic>
      <p:pic>
        <p:nvPicPr>
          <p:cNvPr id="2" name="Tư liệu dạy học Địa lí 6 - Sự hình thành mưa (Bài 20- Hơi nước trong không khí. Mưa.">
            <a:hlinkClick r:id="" action="ppaction://media"/>
            <a:extLst>
              <a:ext uri="{FF2B5EF4-FFF2-40B4-BE49-F238E27FC236}">
                <a16:creationId xmlns:a16="http://schemas.microsoft.com/office/drawing/2014/main" xmlns="" id="{6CF0977C-49FD-424C-962C-31EAB653A57D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45237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363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xmlns="" id="{3E62FFE7-9853-471C-8B03-8B084B80271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49696"/>
            <a:ext cx="12191999" cy="6907696"/>
          </a:xfr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782C5599-E850-43D7-8FA0-D38FEA4CE754}"/>
              </a:ext>
            </a:extLst>
          </p:cNvPr>
          <p:cNvSpPr txBox="1"/>
          <p:nvPr/>
        </p:nvSpPr>
        <p:spPr>
          <a:xfrm>
            <a:off x="901147" y="817458"/>
            <a:ext cx="75272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a.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Quá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mây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mưa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sử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ẩm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kế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C2A4C5D9-B7C6-4A09-92E5-075CC6B28263}"/>
              </a:ext>
            </a:extLst>
          </p:cNvPr>
          <p:cNvSpPr txBox="1"/>
          <p:nvPr/>
        </p:nvSpPr>
        <p:spPr>
          <a:xfrm>
            <a:off x="675861" y="156651"/>
            <a:ext cx="531412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Mây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mưa</a:t>
            </a:r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0F29972C-B80E-490B-B974-00AB1242D8E2}"/>
              </a:ext>
            </a:extLst>
          </p:cNvPr>
          <p:cNvSpPr txBox="1"/>
          <p:nvPr/>
        </p:nvSpPr>
        <p:spPr>
          <a:xfrm>
            <a:off x="1192696" y="2239617"/>
            <a:ext cx="5009321" cy="2905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nl-NL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Hơi nước bốc lên cao gặp lạnh ngưng tụ thành các hạt nước (mây), gặp điều kiện thuận lơi hạt nước to dần và rơi xuống, gọi là mưa .</a:t>
            </a:r>
            <a:endParaRPr lang="en-US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nl-NL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- Dụng cụ đo mưa là vũ kế .</a:t>
            </a:r>
            <a:endParaRPr lang="en-US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Thời tiết - Dụng cụ đo mưa - Vũ lượng kế">
            <a:extLst>
              <a:ext uri="{FF2B5EF4-FFF2-40B4-BE49-F238E27FC236}">
                <a16:creationId xmlns:a16="http://schemas.microsoft.com/office/drawing/2014/main" xmlns="" id="{8D03ECD3-AF29-4E23-8F7E-8C67A9A3D5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9808" y="1527935"/>
            <a:ext cx="3498366" cy="48203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xmlns="" id="{E0C310D6-8937-4E6B-90A9-100120C6B1BE}"/>
              </a:ext>
            </a:extLst>
          </p:cNvPr>
          <p:cNvSpPr/>
          <p:nvPr/>
        </p:nvSpPr>
        <p:spPr>
          <a:xfrm>
            <a:off x="8786191" y="6348264"/>
            <a:ext cx="2358887" cy="397093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Vũ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kế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19441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xmlns="" id="{3E62FFE7-9853-471C-8B03-8B084B80271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49696"/>
            <a:ext cx="12191999" cy="6907696"/>
          </a:xfr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DB82FBAE-A3DC-418F-B73F-843782B58225}"/>
              </a:ext>
            </a:extLst>
          </p:cNvPr>
          <p:cNvSpPr txBox="1"/>
          <p:nvPr/>
        </p:nvSpPr>
        <p:spPr>
          <a:xfrm>
            <a:off x="675861" y="156651"/>
            <a:ext cx="531412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Mây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mưa</a:t>
            </a:r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819C8293-AD87-4CFB-A712-178171926D2F}"/>
              </a:ext>
            </a:extLst>
          </p:cNvPr>
          <p:cNvSpPr txBox="1"/>
          <p:nvPr/>
        </p:nvSpPr>
        <p:spPr>
          <a:xfrm>
            <a:off x="1073428" y="697133"/>
            <a:ext cx="5314122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b. </a:t>
            </a:r>
            <a:r>
              <a:rPr lang="vi-VN" sz="23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Sự</a:t>
            </a:r>
            <a:r>
              <a:rPr lang="vi-VN" sz="23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phân </a:t>
            </a:r>
            <a:r>
              <a:rPr lang="vi-VN" sz="23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bố</a:t>
            </a:r>
            <a:r>
              <a:rPr lang="vi-VN" sz="23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vi-VN" sz="23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lượng</a:t>
            </a:r>
            <a:r>
              <a:rPr lang="vi-VN" sz="23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mưa trung </a:t>
            </a:r>
            <a:r>
              <a:rPr lang="vi-VN" sz="23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bình</a:t>
            </a:r>
            <a:r>
              <a:rPr lang="vi-VN" sz="23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năm</a:t>
            </a:r>
            <a:endParaRPr lang="en-US" sz="2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Speech Bubble: Oval 6">
            <a:extLst>
              <a:ext uri="{FF2B5EF4-FFF2-40B4-BE49-F238E27FC236}">
                <a16:creationId xmlns:a16="http://schemas.microsoft.com/office/drawing/2014/main" xmlns="" id="{EA20698C-2B23-45CB-8B07-9918B4478959}"/>
              </a:ext>
            </a:extLst>
          </p:cNvPr>
          <p:cNvSpPr/>
          <p:nvPr/>
        </p:nvSpPr>
        <p:spPr>
          <a:xfrm>
            <a:off x="5300870" y="1722783"/>
            <a:ext cx="6029740" cy="3260034"/>
          </a:xfrm>
          <a:prstGeom prst="wedgeEllipseCallout">
            <a:avLst>
              <a:gd name="adj1" fmla="val -56401"/>
              <a:gd name="adj2" fmla="val 7216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spcAft>
                <a:spcPts val="800"/>
              </a:spcAft>
            </a:pPr>
            <a:r>
              <a:rPr lang="nl-NL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Hãy xác định trên bản đồ Hình 6:</a:t>
            </a:r>
            <a:endParaRPr lang="en-US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800"/>
              </a:spcAft>
            </a:pPr>
            <a:r>
              <a:rPr lang="nl-NL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Những vùng có lượng mưa trung bình năm trên 2 000 mm.</a:t>
            </a:r>
            <a:endParaRPr lang="en-US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800"/>
              </a:spcAft>
            </a:pPr>
            <a:r>
              <a:rPr lang="nl-NL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Những vùng có lượng mưa trung bình năm dưới 200 mm</a:t>
            </a:r>
            <a:endParaRPr lang="en-US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BF367C08-A7E8-486A-8CB6-76BE8992D15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344849" y="2900832"/>
            <a:ext cx="1956021" cy="32600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35312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xmlns="" id="{2923132C-3724-4E7F-B1ED-344496AB5BD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2723" y="0"/>
            <a:ext cx="9786553" cy="6881349"/>
          </a:xfrm>
        </p:spPr>
      </p:pic>
    </p:spTree>
    <p:extLst>
      <p:ext uri="{BB962C8B-B14F-4D97-AF65-F5344CB8AC3E}">
        <p14:creationId xmlns:p14="http://schemas.microsoft.com/office/powerpoint/2010/main" val="1838757539"/>
      </p:ext>
    </p:extLst>
  </p:cSld>
  <p:clrMapOvr>
    <a:masterClrMapping/>
  </p:clrMapOvr>
  <p:transition spd="slow">
    <p:push dir="u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4">
            <a:extLst>
              <a:ext uri="{FF2B5EF4-FFF2-40B4-BE49-F238E27FC236}">
                <a16:creationId xmlns:a16="http://schemas.microsoft.com/office/drawing/2014/main" xmlns="" id="{2AE15AFF-128C-43EE-899C-C6083D88EA5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49696"/>
            <a:ext cx="12191999" cy="6907696"/>
          </a:xfr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35308834-3DB3-49C8-910A-5D12DD3B0426}"/>
              </a:ext>
            </a:extLst>
          </p:cNvPr>
          <p:cNvSpPr txBox="1"/>
          <p:nvPr/>
        </p:nvSpPr>
        <p:spPr>
          <a:xfrm>
            <a:off x="675861" y="156651"/>
            <a:ext cx="531412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Mây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mưa</a:t>
            </a:r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3302E8C4-2ABF-4C78-B329-AEC3DDF8DAD8}"/>
              </a:ext>
            </a:extLst>
          </p:cNvPr>
          <p:cNvSpPr txBox="1"/>
          <p:nvPr/>
        </p:nvSpPr>
        <p:spPr>
          <a:xfrm>
            <a:off x="1073428" y="697133"/>
            <a:ext cx="5314122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b. </a:t>
            </a:r>
            <a:r>
              <a:rPr lang="vi-VN" sz="23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Sự</a:t>
            </a:r>
            <a:r>
              <a:rPr lang="vi-VN" sz="23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phân </a:t>
            </a:r>
            <a:r>
              <a:rPr lang="vi-VN" sz="23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bố</a:t>
            </a:r>
            <a:r>
              <a:rPr lang="vi-VN" sz="23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vi-VN" sz="23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lượng</a:t>
            </a:r>
            <a:r>
              <a:rPr lang="vi-VN" sz="23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mưa trung </a:t>
            </a:r>
            <a:r>
              <a:rPr lang="vi-VN" sz="23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bình</a:t>
            </a:r>
            <a:r>
              <a:rPr lang="vi-VN" sz="23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năm</a:t>
            </a:r>
            <a:endParaRPr lang="en-US" sz="2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E2AB8AA7-F3B4-4DC0-81D4-577ECF4C7AFF}"/>
              </a:ext>
            </a:extLst>
          </p:cNvPr>
          <p:cNvSpPr txBox="1"/>
          <p:nvPr/>
        </p:nvSpPr>
        <p:spPr>
          <a:xfrm>
            <a:off x="1305339" y="1987580"/>
            <a:ext cx="9369287" cy="28828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Aft>
                <a:spcPts val="800"/>
              </a:spcAft>
            </a:pPr>
            <a:r>
              <a:rPr lang="nl-NL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Khu vực có lượng mưa nhiều từ 1000 -&gt; 2000 mm phân bố ở hai bên đường xích đạo .</a:t>
            </a:r>
            <a:endParaRPr lang="en-US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800"/>
              </a:spcAft>
            </a:pPr>
            <a:r>
              <a:rPr lang="nl-NL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- Khu vực ít mưa , lượng mưa TB &lt; 200 mm tập trung ở vùng có vĩ độ cao.</a:t>
            </a:r>
            <a:endParaRPr lang="en-US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nl-NL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=&gt; Lượng mưa trên TRÁI ĐẤT phân bố ko đều, giảm dần từ xích đạo -&gt; 2 cực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14452615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4">
            <a:extLst>
              <a:ext uri="{FF2B5EF4-FFF2-40B4-BE49-F238E27FC236}">
                <a16:creationId xmlns:a16="http://schemas.microsoft.com/office/drawing/2014/main" xmlns="" id="{2AE15AFF-128C-43EE-899C-C6083D88EA5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49696"/>
            <a:ext cx="12191999" cy="6907696"/>
          </a:xfr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EADA88B1-83CC-45BF-AFE5-58D0BB5B886E}"/>
              </a:ext>
            </a:extLst>
          </p:cNvPr>
          <p:cNvSpPr txBox="1"/>
          <p:nvPr/>
        </p:nvSpPr>
        <p:spPr>
          <a:xfrm>
            <a:off x="4704521" y="132521"/>
            <a:ext cx="34985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LUYỆN TẬP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FC921D34-4457-4CFE-B0B3-E1FE2EFD28CE}"/>
              </a:ext>
            </a:extLst>
          </p:cNvPr>
          <p:cNvSpPr txBox="1"/>
          <p:nvPr/>
        </p:nvSpPr>
        <p:spPr>
          <a:xfrm>
            <a:off x="1669773" y="2112670"/>
            <a:ext cx="9568069" cy="34115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0480" marR="30480" algn="just">
              <a:lnSpc>
                <a:spcPct val="150000"/>
              </a:lnSpc>
              <a:spcAft>
                <a:spcPts val="1200"/>
              </a:spcAft>
            </a:pP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Câu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1: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Để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tính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lượng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mưa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rơi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ở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một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địa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phương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người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ta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dùng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dụng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cụ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gì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?</a:t>
            </a:r>
            <a:endParaRPr lang="en-US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0480" marR="30480" algn="just">
              <a:lnSpc>
                <a:spcPct val="150000"/>
              </a:lnSpc>
              <a:spcAft>
                <a:spcPts val="1200"/>
              </a:spcAft>
            </a:pP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  A. 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Nhiệt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kế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0480" marR="30480" algn="just">
              <a:lnSpc>
                <a:spcPct val="150000"/>
              </a:lnSpc>
              <a:spcAft>
                <a:spcPts val="1200"/>
              </a:spcAft>
            </a:pP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  B. 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Áp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kế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0480" marR="30480" algn="just">
              <a:lnSpc>
                <a:spcPct val="150000"/>
              </a:lnSpc>
              <a:spcAft>
                <a:spcPts val="1200"/>
              </a:spcAft>
            </a:pP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  C. 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Ẩm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kế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0480" marR="30480" algn="just">
              <a:lnSpc>
                <a:spcPct val="150000"/>
              </a:lnSpc>
              <a:spcAft>
                <a:spcPts val="1200"/>
              </a:spcAft>
            </a:pP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  D. 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Vũ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kế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xmlns="" id="{853B48A8-9E74-4420-8E11-828DC9CB8B72}"/>
              </a:ext>
            </a:extLst>
          </p:cNvPr>
          <p:cNvSpPr/>
          <p:nvPr/>
        </p:nvSpPr>
        <p:spPr>
          <a:xfrm>
            <a:off x="1775791" y="4982817"/>
            <a:ext cx="543339" cy="541364"/>
          </a:xfrm>
          <a:prstGeom prst="ellipse">
            <a:avLst/>
          </a:prstGeom>
          <a:noFill/>
          <a:ln w="9525" cap="flat" cmpd="sng" algn="ctr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9196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6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4">
            <a:extLst>
              <a:ext uri="{FF2B5EF4-FFF2-40B4-BE49-F238E27FC236}">
                <a16:creationId xmlns:a16="http://schemas.microsoft.com/office/drawing/2014/main" xmlns="" id="{2AE15AFF-128C-43EE-899C-C6083D88EA5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49696"/>
            <a:ext cx="12191999" cy="6907696"/>
          </a:xfr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1D14938E-BAF8-4E83-8E07-C5E150AC0D98}"/>
              </a:ext>
            </a:extLst>
          </p:cNvPr>
          <p:cNvSpPr txBox="1"/>
          <p:nvPr/>
        </p:nvSpPr>
        <p:spPr>
          <a:xfrm>
            <a:off x="1470992" y="1829278"/>
            <a:ext cx="9687339" cy="39655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0480" marR="30480" algn="just">
              <a:lnSpc>
                <a:spcPct val="150000"/>
              </a:lnSpc>
              <a:spcAft>
                <a:spcPts val="1200"/>
              </a:spcAft>
            </a:pP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Câu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2: 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Việt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Nam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nằm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trong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khu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vực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có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lượng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mưa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trung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bình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năm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là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bao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nhiêu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?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0480" marR="30480" algn="just">
              <a:lnSpc>
                <a:spcPct val="150000"/>
              </a:lnSpc>
              <a:spcAft>
                <a:spcPts val="1200"/>
              </a:spcAft>
            </a:pP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  A. 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Từ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201 - 500 mm.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0480" marR="30480" algn="just">
              <a:lnSpc>
                <a:spcPct val="150000"/>
              </a:lnSpc>
              <a:spcAft>
                <a:spcPts val="1200"/>
              </a:spcAft>
            </a:pP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  B. 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Từ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501- l.000mm.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0480" marR="30480" algn="just">
              <a:lnSpc>
                <a:spcPct val="150000"/>
              </a:lnSpc>
              <a:spcAft>
                <a:spcPts val="1200"/>
              </a:spcAft>
            </a:pP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  C. 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Từ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1.000 - 2.000 mm.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0480" marR="30480" algn="just">
              <a:lnSpc>
                <a:spcPct val="150000"/>
              </a:lnSpc>
              <a:spcAft>
                <a:spcPts val="1200"/>
              </a:spcAft>
            </a:pP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  D. 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Trên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2.000 mm.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xmlns="" id="{788AA24F-EAC3-4616-8E71-C70ADB67AF4D}"/>
              </a:ext>
            </a:extLst>
          </p:cNvPr>
          <p:cNvSpPr/>
          <p:nvPr/>
        </p:nvSpPr>
        <p:spPr>
          <a:xfrm>
            <a:off x="1616765" y="4585252"/>
            <a:ext cx="543339" cy="541364"/>
          </a:xfrm>
          <a:prstGeom prst="ellipse">
            <a:avLst/>
          </a:prstGeom>
          <a:noFill/>
          <a:ln w="9525" cap="flat" cmpd="sng" algn="ctr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40933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4">
            <a:extLst>
              <a:ext uri="{FF2B5EF4-FFF2-40B4-BE49-F238E27FC236}">
                <a16:creationId xmlns:a16="http://schemas.microsoft.com/office/drawing/2014/main" xmlns="" id="{2AE15AFF-128C-43EE-899C-C6083D88EA5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49696"/>
            <a:ext cx="12191999" cy="6907696"/>
          </a:xfr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6135C9D8-A7CC-4726-8E40-A33D032BB361}"/>
              </a:ext>
            </a:extLst>
          </p:cNvPr>
          <p:cNvSpPr txBox="1"/>
          <p:nvPr/>
        </p:nvSpPr>
        <p:spPr>
          <a:xfrm>
            <a:off x="1272209" y="2474784"/>
            <a:ext cx="9316278" cy="34115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0480" marR="30480" algn="just">
              <a:lnSpc>
                <a:spcPct val="150000"/>
              </a:lnSpc>
              <a:spcAft>
                <a:spcPts val="1200"/>
              </a:spcAft>
            </a:pP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Câu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3: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Tại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sao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không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khí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có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độ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ẩm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0480" marR="30480" algn="just">
              <a:lnSpc>
                <a:spcPct val="150000"/>
              </a:lnSpc>
              <a:spcAft>
                <a:spcPts val="1200"/>
              </a:spcAft>
            </a:pP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  A. Do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càng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lên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cao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nhiệt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độ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càng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giảm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0480" marR="30480" algn="just">
              <a:lnSpc>
                <a:spcPct val="150000"/>
              </a:lnSpc>
              <a:spcAft>
                <a:spcPts val="1200"/>
              </a:spcAft>
            </a:pP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  B. Do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mưa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rơi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xuyên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qua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không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khí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0480" marR="30480" algn="just">
              <a:lnSpc>
                <a:spcPct val="150000"/>
              </a:lnSpc>
              <a:spcAft>
                <a:spcPts val="1200"/>
              </a:spcAft>
            </a:pP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  C. Do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không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khí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chứa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một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lượng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hơi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nước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nhất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định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0480" marR="30480" algn="just">
              <a:lnSpc>
                <a:spcPct val="150000"/>
              </a:lnSpc>
              <a:spcAft>
                <a:spcPts val="1200"/>
              </a:spcAft>
            </a:pP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  D. Do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không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khí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chứa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nhiều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mây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xmlns="" id="{0F03ED2E-AAC9-48C6-86C3-7D925E813469}"/>
              </a:ext>
            </a:extLst>
          </p:cNvPr>
          <p:cNvSpPr/>
          <p:nvPr/>
        </p:nvSpPr>
        <p:spPr>
          <a:xfrm>
            <a:off x="1391479" y="4638261"/>
            <a:ext cx="543339" cy="541364"/>
          </a:xfrm>
          <a:prstGeom prst="ellipse">
            <a:avLst/>
          </a:prstGeom>
          <a:noFill/>
          <a:ln w="9525" cap="flat" cmpd="sng" algn="ctr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66881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4">
            <a:extLst>
              <a:ext uri="{FF2B5EF4-FFF2-40B4-BE49-F238E27FC236}">
                <a16:creationId xmlns:a16="http://schemas.microsoft.com/office/drawing/2014/main" xmlns="" id="{2AE15AFF-128C-43EE-899C-C6083D88EA5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49696"/>
            <a:ext cx="12191999" cy="6907696"/>
          </a:xfr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29D13199-AA1F-47B4-90B1-977DE1CB7706}"/>
              </a:ext>
            </a:extLst>
          </p:cNvPr>
          <p:cNvSpPr txBox="1"/>
          <p:nvPr/>
        </p:nvSpPr>
        <p:spPr>
          <a:xfrm>
            <a:off x="1470990" y="1780833"/>
            <a:ext cx="9250017" cy="40906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lnSpc>
                <a:spcPct val="200000"/>
              </a:lnSpc>
              <a:spcAft>
                <a:spcPts val="800"/>
              </a:spcAft>
            </a:pPr>
            <a:r>
              <a:rPr lang="vi-VN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Câu 4: </a:t>
            </a:r>
            <a:r>
              <a:rPr lang="en-US" sz="2400" strike="noStrike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3" tooltip="Xem chi tiết câu hỏi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Nguồn</a:t>
            </a:r>
            <a:r>
              <a:rPr lang="en-US" sz="2400" strike="noStrike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3" tooltip="Xem chi tiết câu hỏi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-US" sz="2400" strike="noStrike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3" tooltip="Xem chi tiết câu hỏi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chính</a:t>
            </a:r>
            <a:r>
              <a:rPr lang="en-US" sz="2400" strike="noStrike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3" tooltip="Xem chi tiết câu hỏi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-US" sz="2400" strike="noStrike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3" tooltip="Xem chi tiết câu hỏi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cung</a:t>
            </a:r>
            <a:r>
              <a:rPr lang="en-US" sz="2400" strike="noStrike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3" tooltip="Xem chi tiết câu hỏi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-US" sz="2400" strike="noStrike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3" tooltip="Xem chi tiết câu hỏi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cấp</a:t>
            </a:r>
            <a:r>
              <a:rPr lang="en-US" sz="2400" strike="noStrike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3" tooltip="Xem chi tiết câu hỏi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-US" sz="2400" strike="noStrike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3" tooltip="Xem chi tiết câu hỏi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hơi</a:t>
            </a:r>
            <a:r>
              <a:rPr lang="en-US" sz="2400" strike="noStrike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3" tooltip="Xem chi tiết câu hỏi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-US" sz="2400" strike="noStrike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3" tooltip="Xem chi tiết câu hỏi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nước</a:t>
            </a:r>
            <a:r>
              <a:rPr lang="en-US" sz="2400" strike="noStrike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3" tooltip="Xem chi tiết câu hỏi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-US" sz="2400" strike="noStrike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3" tooltip="Xem chi tiết câu hỏi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cho</a:t>
            </a:r>
            <a:r>
              <a:rPr lang="en-US" sz="2400" strike="noStrike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3" tooltip="Xem chi tiết câu hỏi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-US" sz="2400" strike="noStrike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3" tooltip="Xem chi tiết câu hỏi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khí</a:t>
            </a:r>
            <a:r>
              <a:rPr lang="en-US" sz="2400" strike="noStrike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3" tooltip="Xem chi tiết câu hỏi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-US" sz="2400" strike="noStrike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3" tooltip="Xem chi tiết câu hỏi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quyển</a:t>
            </a:r>
            <a:r>
              <a:rPr lang="en-US" sz="2400" strike="noStrike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3" tooltip="Xem chi tiết câu hỏi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-US" sz="2400" strike="noStrike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3" tooltip="Xem chi tiết câu hỏi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là</a:t>
            </a:r>
            <a:endParaRPr lang="en-US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 fontAlgn="auto">
              <a:lnSpc>
                <a:spcPct val="200000"/>
              </a:lnSpc>
              <a:spcAft>
                <a:spcPts val="800"/>
              </a:spcAft>
            </a:pP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A.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sông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ngòi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 fontAlgn="auto">
              <a:lnSpc>
                <a:spcPct val="200000"/>
              </a:lnSpc>
              <a:spcAft>
                <a:spcPts val="800"/>
              </a:spcAft>
            </a:pP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B.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ao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hồ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 fontAlgn="auto">
              <a:lnSpc>
                <a:spcPct val="200000"/>
              </a:lnSpc>
              <a:spcAft>
                <a:spcPts val="800"/>
              </a:spcAft>
            </a:pP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C.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 fontAlgn="auto">
              <a:lnSpc>
                <a:spcPct val="200000"/>
              </a:lnSpc>
              <a:spcAft>
                <a:spcPts val="800"/>
              </a:spcAft>
            </a:pP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D.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biển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đại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dương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xmlns="" id="{BD5E763C-2B04-4F45-83D0-FBBB8CEEC635}"/>
              </a:ext>
            </a:extLst>
          </p:cNvPr>
          <p:cNvSpPr/>
          <p:nvPr/>
        </p:nvSpPr>
        <p:spPr>
          <a:xfrm>
            <a:off x="1351720" y="5330141"/>
            <a:ext cx="543339" cy="541364"/>
          </a:xfrm>
          <a:prstGeom prst="ellipse">
            <a:avLst/>
          </a:prstGeom>
          <a:noFill/>
          <a:ln w="9525" cap="flat" cmpd="sng" algn="ctr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60603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4">
            <a:extLst>
              <a:ext uri="{FF2B5EF4-FFF2-40B4-BE49-F238E27FC236}">
                <a16:creationId xmlns:a16="http://schemas.microsoft.com/office/drawing/2014/main" xmlns="" id="{2AE15AFF-128C-43EE-899C-C6083D88EA5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49696"/>
            <a:ext cx="12191999" cy="6907696"/>
          </a:xfr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EE6D35BE-2BE5-480F-AD82-620EE9EFE521}"/>
              </a:ext>
            </a:extLst>
          </p:cNvPr>
          <p:cNvSpPr txBox="1"/>
          <p:nvPr/>
        </p:nvSpPr>
        <p:spPr>
          <a:xfrm>
            <a:off x="1424607" y="1651263"/>
            <a:ext cx="9342783" cy="44687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lnSpc>
                <a:spcPct val="200000"/>
              </a:lnSpc>
              <a:spcAft>
                <a:spcPts val="800"/>
              </a:spcAft>
            </a:pPr>
            <a:r>
              <a:rPr lang="en-US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5: </a:t>
            </a:r>
            <a:r>
              <a:rPr lang="en-US" sz="2200" u="none" strike="noStrike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3" tooltip="Xem chi tiết câu hỏi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Sau </a:t>
            </a:r>
            <a:r>
              <a:rPr lang="en-US" sz="2200" u="none" strike="noStrike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3" tooltip="Xem chi tiết câu hỏi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khi</a:t>
            </a:r>
            <a:r>
              <a:rPr lang="en-US" sz="2200" u="none" strike="noStrike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3" tooltip="Xem chi tiết câu hỏi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-US" sz="2200" u="none" strike="noStrike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3" tooltip="Xem chi tiết câu hỏi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bỏ</a:t>
            </a:r>
            <a:r>
              <a:rPr lang="en-US" sz="2200" u="none" strike="noStrike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3" tooltip="Xem chi tiết câu hỏi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-US" sz="2200" u="none" strike="noStrike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3" tooltip="Xem chi tiết câu hỏi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nước</a:t>
            </a:r>
            <a:r>
              <a:rPr lang="en-US" sz="2200" u="none" strike="noStrike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3" tooltip="Xem chi tiết câu hỏi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-US" sz="2200" u="none" strike="noStrike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3" tooltip="Xem chi tiết câu hỏi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đá</a:t>
            </a:r>
            <a:r>
              <a:rPr lang="en-US" sz="2200" u="none" strike="noStrike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3" tooltip="Xem chi tiết câu hỏi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-US" sz="2200" u="none" strike="noStrike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3" tooltip="Xem chi tiết câu hỏi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vào</a:t>
            </a:r>
            <a:r>
              <a:rPr lang="en-US" sz="2200" u="none" strike="noStrike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3" tooltip="Xem chi tiết câu hỏi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-US" sz="2200" u="none" strike="noStrike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3" tooltip="Xem chi tiết câu hỏi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trong</a:t>
            </a:r>
            <a:r>
              <a:rPr lang="en-US" sz="2200" u="none" strike="noStrike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3" tooltip="Xem chi tiết câu hỏi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-US" sz="2200" u="none" strike="noStrike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3" tooltip="Xem chi tiết câu hỏi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cốc</a:t>
            </a:r>
            <a:r>
              <a:rPr lang="en-US" sz="2200" u="none" strike="noStrike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3" tooltip="Xem chi tiết câu hỏi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-US" sz="2200" u="none" strike="noStrike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3" tooltip="Xem chi tiết câu hỏi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đựng</a:t>
            </a:r>
            <a:r>
              <a:rPr lang="en-US" sz="2200" u="none" strike="noStrike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3" tooltip="Xem chi tiết câu hỏi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-US" sz="2200" u="none" strike="noStrike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3" tooltip="Xem chi tiết câu hỏi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nước</a:t>
            </a:r>
            <a:r>
              <a:rPr lang="en-US" sz="2200" u="none" strike="noStrike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3" tooltip="Xem chi tiết câu hỏi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, ta </a:t>
            </a:r>
            <a:r>
              <a:rPr lang="en-US" sz="2200" u="none" strike="noStrike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3" tooltip="Xem chi tiết câu hỏi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thấy</a:t>
            </a:r>
            <a:r>
              <a:rPr lang="en-US" sz="2200" u="none" strike="noStrike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3" tooltip="Xem chi tiết câu hỏi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-US" sz="2200" u="none" strike="noStrike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3" tooltip="Xem chi tiết câu hỏi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có</a:t>
            </a:r>
            <a:r>
              <a:rPr lang="en-US" sz="2200" u="none" strike="noStrike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3" tooltip="Xem chi tiết câu hỏi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-US" sz="2200" u="none" strike="noStrike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3" tooltip="Xem chi tiết câu hỏi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những</a:t>
            </a:r>
            <a:r>
              <a:rPr lang="en-US" sz="2200" u="none" strike="noStrike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3" tooltip="Xem chi tiết câu hỏi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-US" sz="2200" u="none" strike="noStrike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3" tooltip="Xem chi tiết câu hỏi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giọt</a:t>
            </a:r>
            <a:r>
              <a:rPr lang="en-US" sz="2200" u="none" strike="noStrike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3" tooltip="Xem chi tiết câu hỏi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-US" sz="2200" u="none" strike="noStrike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3" tooltip="Xem chi tiết câu hỏi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nước</a:t>
            </a:r>
            <a:r>
              <a:rPr lang="en-US" sz="2200" u="none" strike="noStrike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3" tooltip="Xem chi tiết câu hỏi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-US" sz="2200" u="none" strike="noStrike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3" tooltip="Xem chi tiết câu hỏi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bám</a:t>
            </a:r>
            <a:r>
              <a:rPr lang="en-US" sz="2200" u="none" strike="noStrike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3" tooltip="Xem chi tiết câu hỏi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-US" sz="2200" u="none" strike="noStrike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3" tooltip="Xem chi tiết câu hỏi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bên</a:t>
            </a:r>
            <a:r>
              <a:rPr lang="en-US" sz="2200" u="none" strike="noStrike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3" tooltip="Xem chi tiết câu hỏi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-US" sz="2200" u="none" strike="noStrike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3" tooltip="Xem chi tiết câu hỏi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ngoài</a:t>
            </a:r>
            <a:r>
              <a:rPr lang="en-US" sz="2200" u="none" strike="noStrike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3" tooltip="Xem chi tiết câu hỏi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-US" sz="2200" u="none" strike="noStrike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3" tooltip="Xem chi tiết câu hỏi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thành</a:t>
            </a:r>
            <a:r>
              <a:rPr lang="en-US" sz="2200" u="none" strike="noStrike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3" tooltip="Xem chi tiết câu hỏi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-US" sz="2200" u="none" strike="noStrike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3" tooltip="Xem chi tiết câu hỏi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cốc</a:t>
            </a:r>
            <a:r>
              <a:rPr lang="en-US" sz="2200" u="none" strike="noStrike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3" tooltip="Xem chi tiết câu hỏi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-US" sz="2200" u="none" strike="noStrike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3" tooltip="Xem chi tiết câu hỏi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là</a:t>
            </a:r>
            <a:r>
              <a:rPr lang="en-US" sz="2200" u="none" strike="noStrike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3" tooltip="Xem chi tiết câu hỏi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 do:</a:t>
            </a:r>
            <a:endParaRPr lang="en-US" sz="2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 fontAlgn="auto">
              <a:lnSpc>
                <a:spcPct val="200000"/>
              </a:lnSpc>
              <a:spcAft>
                <a:spcPts val="800"/>
              </a:spcAft>
            </a:pPr>
            <a:r>
              <a:rPr lang="en-US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A. </a:t>
            </a:r>
            <a:r>
              <a:rPr lang="en-US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Nhiệt</a:t>
            </a:r>
            <a:r>
              <a:rPr lang="en-US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độ</a:t>
            </a:r>
            <a:r>
              <a:rPr lang="en-US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thấp</a:t>
            </a:r>
            <a:r>
              <a:rPr lang="en-US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hơn</a:t>
            </a:r>
            <a:r>
              <a:rPr lang="en-US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ly</a:t>
            </a:r>
            <a:r>
              <a:rPr lang="en-US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 fontAlgn="auto">
              <a:lnSpc>
                <a:spcPct val="200000"/>
              </a:lnSpc>
              <a:spcAft>
                <a:spcPts val="800"/>
              </a:spcAft>
            </a:pPr>
            <a:r>
              <a:rPr lang="en-US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B. </a:t>
            </a:r>
            <a:r>
              <a:rPr lang="en-US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ly</a:t>
            </a:r>
            <a:r>
              <a:rPr lang="en-US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nhiệt</a:t>
            </a:r>
            <a:r>
              <a:rPr lang="en-US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độ</a:t>
            </a:r>
            <a:r>
              <a:rPr lang="en-US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thấp</a:t>
            </a:r>
            <a:r>
              <a:rPr lang="en-US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hơn</a:t>
            </a:r>
            <a:r>
              <a:rPr lang="en-US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khí</a:t>
            </a:r>
            <a:r>
              <a:rPr lang="en-US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 fontAlgn="auto">
              <a:lnSpc>
                <a:spcPct val="200000"/>
              </a:lnSpc>
              <a:spcAft>
                <a:spcPts val="800"/>
              </a:spcAft>
            </a:pPr>
            <a:r>
              <a:rPr lang="en-US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C. </a:t>
            </a:r>
            <a:r>
              <a:rPr lang="en-US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cốc</a:t>
            </a:r>
            <a:r>
              <a:rPr lang="en-US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rỉ</a:t>
            </a:r>
            <a:r>
              <a:rPr lang="en-US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ra </a:t>
            </a:r>
            <a:r>
              <a:rPr lang="en-US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ngoài</a:t>
            </a:r>
            <a:r>
              <a:rPr lang="en-US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 fontAlgn="auto">
              <a:lnSpc>
                <a:spcPct val="200000"/>
              </a:lnSpc>
              <a:spcAft>
                <a:spcPts val="800"/>
              </a:spcAft>
            </a:pPr>
            <a:r>
              <a:rPr lang="en-US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D. </a:t>
            </a:r>
            <a:r>
              <a:rPr lang="en-US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Nhiệt</a:t>
            </a:r>
            <a:r>
              <a:rPr lang="en-US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độ</a:t>
            </a:r>
            <a:r>
              <a:rPr lang="en-US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khí</a:t>
            </a:r>
            <a:r>
              <a:rPr lang="en-US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thấp</a:t>
            </a:r>
            <a:r>
              <a:rPr lang="en-US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hơn</a:t>
            </a:r>
            <a:r>
              <a:rPr lang="en-US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nhiệt</a:t>
            </a:r>
            <a:r>
              <a:rPr lang="en-US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độ</a:t>
            </a:r>
            <a:r>
              <a:rPr lang="en-US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ly</a:t>
            </a:r>
            <a:r>
              <a:rPr lang="en-US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xmlns="" id="{9FA0338A-45D6-4FCC-BC74-AA430B78F839}"/>
              </a:ext>
            </a:extLst>
          </p:cNvPr>
          <p:cNvSpPr/>
          <p:nvPr/>
        </p:nvSpPr>
        <p:spPr>
          <a:xfrm>
            <a:off x="1272209" y="4081670"/>
            <a:ext cx="543339" cy="541364"/>
          </a:xfrm>
          <a:prstGeom prst="ellipse">
            <a:avLst/>
          </a:prstGeom>
          <a:noFill/>
          <a:ln w="9525" cap="flat" cmpd="sng" algn="ctr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57562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hought Bubble: Cloud 12">
            <a:extLst>
              <a:ext uri="{FF2B5EF4-FFF2-40B4-BE49-F238E27FC236}">
                <a16:creationId xmlns:a16="http://schemas.microsoft.com/office/drawing/2014/main" xmlns="" id="{F2F64F78-D1A4-4883-B496-6ECB09DAC98F}"/>
              </a:ext>
            </a:extLst>
          </p:cNvPr>
          <p:cNvSpPr/>
          <p:nvPr/>
        </p:nvSpPr>
        <p:spPr>
          <a:xfrm>
            <a:off x="662608" y="528967"/>
            <a:ext cx="5433392" cy="3420179"/>
          </a:xfrm>
          <a:prstGeom prst="cloudCallout">
            <a:avLst>
              <a:gd name="adj1" fmla="val -20833"/>
              <a:gd name="adj2" fmla="val 69087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just">
              <a:lnSpc>
                <a:spcPct val="150000"/>
              </a:lnSpc>
            </a:pPr>
            <a:r>
              <a:rPr lang="vi-VN" sz="22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Nhiệt</a:t>
            </a:r>
            <a:r>
              <a:rPr lang="vi-VN" sz="2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vi-VN" sz="22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độ</a:t>
            </a:r>
            <a:r>
              <a:rPr lang="vi-VN" sz="2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không </a:t>
            </a:r>
            <a:r>
              <a:rPr lang="vi-VN" sz="22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khí</a:t>
            </a:r>
            <a:r>
              <a:rPr lang="vi-VN" sz="2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vi-VN" sz="22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và</a:t>
            </a:r>
            <a:r>
              <a:rPr lang="vi-VN" sz="2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m</a:t>
            </a:r>
            <a:r>
              <a:rPr lang="en-US" sz="2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ư</a:t>
            </a:r>
            <a:r>
              <a:rPr lang="vi-VN" sz="2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 do đâu </a:t>
            </a:r>
            <a:r>
              <a:rPr lang="vi-VN" sz="22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mà</a:t>
            </a:r>
            <a:r>
              <a:rPr lang="vi-VN" sz="2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vi-VN" sz="22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có</a:t>
            </a:r>
            <a:r>
              <a:rPr lang="vi-VN" sz="2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? </a:t>
            </a:r>
            <a:r>
              <a:rPr lang="vi-VN" sz="22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Tại</a:t>
            </a:r>
            <a:r>
              <a:rPr lang="vi-VN" sz="2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sao </a:t>
            </a:r>
            <a:r>
              <a:rPr lang="vi-VN" sz="22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nhiệt</a:t>
            </a:r>
            <a:r>
              <a:rPr lang="vi-VN" sz="2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vi-VN" sz="22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độ</a:t>
            </a:r>
            <a:r>
              <a:rPr lang="vi-VN" sz="2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không </a:t>
            </a:r>
            <a:r>
              <a:rPr lang="vi-VN" sz="22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khí</a:t>
            </a:r>
            <a:r>
              <a:rPr lang="vi-VN" sz="2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vi-VN" sz="22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và</a:t>
            </a:r>
            <a:r>
              <a:rPr lang="vi-VN" sz="2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m</a:t>
            </a:r>
            <a:r>
              <a:rPr lang="en-US" sz="2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ư</a:t>
            </a:r>
            <a:r>
              <a:rPr lang="vi-VN" sz="2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 </a:t>
            </a:r>
            <a:r>
              <a:rPr lang="vi-VN" sz="22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lại</a:t>
            </a:r>
            <a:r>
              <a:rPr lang="vi-VN" sz="2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vi-VN" sz="22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khác</a:t>
            </a:r>
            <a:r>
              <a:rPr lang="vi-VN" sz="2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nhau ở </a:t>
            </a:r>
            <a:r>
              <a:rPr lang="vi-VN" sz="22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mọi</a:t>
            </a:r>
            <a:r>
              <a:rPr lang="vi-VN" sz="2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nơi trên </a:t>
            </a:r>
            <a:r>
              <a:rPr lang="vi-VN" sz="22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Trái</a:t>
            </a:r>
            <a:r>
              <a:rPr lang="vi-VN" sz="2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vi-VN" sz="22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Đất</a:t>
            </a:r>
            <a:r>
              <a:rPr lang="vi-VN" sz="2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?</a:t>
            </a:r>
            <a:endParaRPr lang="en-US" sz="2200" b="1" dirty="0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xmlns="" id="{411D590B-994B-41BE-90AE-E167C81B6A8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536300"/>
            <a:ext cx="2905125" cy="2461970"/>
          </a:xfrm>
          <a:prstGeom prst="rect">
            <a:avLst/>
          </a:prstGeom>
        </p:spPr>
      </p:pic>
      <p:pic>
        <p:nvPicPr>
          <p:cNvPr id="1026" name="Picture 2" descr="Tin tức dự báo thời tiết mới nhất hôm nay 29/5/2019: Hà Nội mưa dông, đề  phòng lốc, sét">
            <a:extLst>
              <a:ext uri="{FF2B5EF4-FFF2-40B4-BE49-F238E27FC236}">
                <a16:creationId xmlns:a16="http://schemas.microsoft.com/office/drawing/2014/main" xmlns="" id="{F0961FEC-E7C3-4B14-A832-96546E0BC3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0438" y="3429000"/>
            <a:ext cx="4788953" cy="26992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ác bệnh thường gặp trong mùa nắng nóng và cách phòng chống">
            <a:extLst>
              <a:ext uri="{FF2B5EF4-FFF2-40B4-BE49-F238E27FC236}">
                <a16:creationId xmlns:a16="http://schemas.microsoft.com/office/drawing/2014/main" xmlns="" id="{23F8AA94-8445-44EE-901A-582EDCAAEC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0439" y="793570"/>
            <a:ext cx="4788953" cy="25062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9171126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4">
            <a:extLst>
              <a:ext uri="{FF2B5EF4-FFF2-40B4-BE49-F238E27FC236}">
                <a16:creationId xmlns:a16="http://schemas.microsoft.com/office/drawing/2014/main" xmlns="" id="{2AE15AFF-128C-43EE-899C-C6083D88EA5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49696"/>
            <a:ext cx="12191999" cy="6907696"/>
          </a:xfr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03E06FC7-6692-4E49-962A-D7DBE4F09BF8}"/>
              </a:ext>
            </a:extLst>
          </p:cNvPr>
          <p:cNvSpPr txBox="1"/>
          <p:nvPr/>
        </p:nvSpPr>
        <p:spPr>
          <a:xfrm>
            <a:off x="1510745" y="1857464"/>
            <a:ext cx="3008246" cy="41549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vi-VN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Theo </a:t>
            </a:r>
            <a:r>
              <a:rPr lang="vi-VN" sz="24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dõi</a:t>
            </a:r>
            <a:r>
              <a:rPr lang="vi-VN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vi-VN" sz="24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bản</a:t>
            </a:r>
            <a:r>
              <a:rPr lang="vi-VN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tin </a:t>
            </a:r>
            <a:r>
              <a:rPr lang="vi-VN" sz="24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dự</a:t>
            </a:r>
            <a:r>
              <a:rPr lang="vi-VN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báo </a:t>
            </a:r>
            <a:r>
              <a:rPr lang="vi-VN" sz="24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thời</a:t>
            </a:r>
            <a:r>
              <a:rPr lang="vi-VN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vi-VN" sz="24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tiết</a:t>
            </a:r>
            <a:r>
              <a:rPr lang="vi-VN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trong </a:t>
            </a:r>
            <a:r>
              <a:rPr lang="vi-VN" sz="24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một</a:t>
            </a:r>
            <a:r>
              <a:rPr lang="vi-VN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vi-VN" sz="24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ngày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(</a:t>
            </a:r>
            <a:r>
              <a:rPr lang="en-US" sz="24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vào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lúc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6h, 12h, 19h </a:t>
            </a:r>
            <a:r>
              <a:rPr lang="en-US" sz="24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kênh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vtv1)</a:t>
            </a:r>
            <a:r>
              <a:rPr lang="vi-VN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 Cho </a:t>
            </a:r>
            <a:r>
              <a:rPr lang="vi-VN" sz="24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biết</a:t>
            </a:r>
            <a:r>
              <a:rPr lang="vi-VN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vi-VN" sz="24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nhiệt</a:t>
            </a:r>
            <a:r>
              <a:rPr lang="vi-VN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vi-VN" sz="24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độ</a:t>
            </a:r>
            <a:r>
              <a:rPr lang="vi-VN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không </a:t>
            </a:r>
            <a:r>
              <a:rPr lang="vi-VN" sz="24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khí</a:t>
            </a:r>
            <a:r>
              <a:rPr lang="vi-VN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cao nhất </a:t>
            </a:r>
            <a:r>
              <a:rPr lang="vi-VN" sz="24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và</a:t>
            </a:r>
            <a:r>
              <a:rPr lang="vi-VN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vi-VN" sz="24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nhiệt</a:t>
            </a:r>
            <a:r>
              <a:rPr lang="vi-VN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vi-VN" sz="24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độ</a:t>
            </a:r>
            <a:r>
              <a:rPr lang="vi-VN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không </a:t>
            </a:r>
            <a:r>
              <a:rPr lang="vi-VN" sz="24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khí</a:t>
            </a:r>
            <a:r>
              <a:rPr lang="vi-VN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vi-VN" sz="24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thấp</a:t>
            </a:r>
            <a:r>
              <a:rPr lang="vi-VN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nhất, </a:t>
            </a:r>
            <a:r>
              <a:rPr lang="vi-VN" sz="24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sự</a:t>
            </a:r>
            <a:r>
              <a:rPr lang="vi-VN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chênh </a:t>
            </a:r>
            <a:r>
              <a:rPr lang="vi-VN" sz="24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lệch</a:t>
            </a:r>
            <a:r>
              <a:rPr lang="vi-VN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vi-VN" sz="24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nhiệt</a:t>
            </a:r>
            <a:r>
              <a:rPr lang="vi-VN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vi-VN" sz="24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độ</a:t>
            </a:r>
            <a:r>
              <a:rPr lang="vi-VN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trong </a:t>
            </a:r>
            <a:r>
              <a:rPr lang="vi-VN" sz="24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ngày</a:t>
            </a:r>
            <a:r>
              <a:rPr lang="vi-VN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ở </a:t>
            </a:r>
            <a:r>
              <a:rPr lang="vi-VN" sz="24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bản</a:t>
            </a:r>
            <a:r>
              <a:rPr lang="vi-VN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tin </a:t>
            </a:r>
            <a:r>
              <a:rPr lang="vi-VN" sz="24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đó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  <a:endParaRPr lang="en-US" sz="2400" b="1" dirty="0"/>
          </a:p>
        </p:txBody>
      </p:sp>
      <p:pic>
        <p:nvPicPr>
          <p:cNvPr id="2050" name="Picture 2" descr="Dự báo thời tiết trên Alexa với giọng đọc tiếng Việt">
            <a:extLst>
              <a:ext uri="{FF2B5EF4-FFF2-40B4-BE49-F238E27FC236}">
                <a16:creationId xmlns:a16="http://schemas.microsoft.com/office/drawing/2014/main" xmlns="" id="{8F538E9A-7656-4BE4-9158-5D29FA78A1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3433" y="2302565"/>
            <a:ext cx="5730828" cy="32235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3985874"/>
      </p:ext>
    </p:extLst>
  </p:cSld>
  <p:clrMapOvr>
    <a:masterClrMapping/>
  </p:clrMapOvr>
  <p:transition spd="slow">
    <p:wipe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4" name="Picture 4" descr="Những câu nói lời cảm ơn Ngọt ngào ý nghĩa nhất - BYTUONG">
            <a:extLst>
              <a:ext uri="{FF2B5EF4-FFF2-40B4-BE49-F238E27FC236}">
                <a16:creationId xmlns:a16="http://schemas.microsoft.com/office/drawing/2014/main" xmlns="" id="{E4FECB65-BF2E-46BE-9183-AEC83B0408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6975" y="0"/>
            <a:ext cx="979646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405333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63F00A08-F371-4C42-AA70-8D8B53467FC9}"/>
              </a:ext>
            </a:extLst>
          </p:cNvPr>
          <p:cNvSpPr txBox="1"/>
          <p:nvPr/>
        </p:nvSpPr>
        <p:spPr>
          <a:xfrm>
            <a:off x="456571" y="198782"/>
            <a:ext cx="53671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Nhiệt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khí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00231EE1-B20F-4CE7-A29E-6D889F5ACBC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6961" y="198782"/>
            <a:ext cx="4335037" cy="6569765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E69BEC6A-33E6-4B3F-931F-8786F7384713}"/>
              </a:ext>
            </a:extLst>
          </p:cNvPr>
          <p:cNvSpPr txBox="1"/>
          <p:nvPr/>
        </p:nvSpPr>
        <p:spPr>
          <a:xfrm>
            <a:off x="1722783" y="951995"/>
            <a:ext cx="734833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r>
              <a:rPr lang="nl-NL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Em hãy đọc giá trị nhiệt độ không khí hiển thị trên nhiệt kế ở Hình 1</a:t>
            </a:r>
            <a:endParaRPr lang="en-US" sz="4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5" name="Table 15">
            <a:extLst>
              <a:ext uri="{FF2B5EF4-FFF2-40B4-BE49-F238E27FC236}">
                <a16:creationId xmlns:a16="http://schemas.microsoft.com/office/drawing/2014/main" xmlns="" id="{F845E60B-BD56-43E5-A753-3C1369AA364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59699225"/>
              </p:ext>
            </p:extLst>
          </p:nvPr>
        </p:nvGraphicFramePr>
        <p:xfrm>
          <a:off x="443319" y="3811593"/>
          <a:ext cx="8128002" cy="1010920"/>
        </p:xfrm>
        <a:graphic>
          <a:graphicData uri="http://schemas.openxmlformats.org/drawingml/2006/table">
            <a:tbl>
              <a:tblPr firstRow="1" bandRow="1">
                <a:tableStyleId>{EB9631B5-78F2-41C9-869B-9F39066F8104}</a:tableStyleId>
              </a:tblPr>
              <a:tblGrid>
                <a:gridCol w="1599096">
                  <a:extLst>
                    <a:ext uri="{9D8B030D-6E8A-4147-A177-3AD203B41FA5}">
                      <a16:colId xmlns:a16="http://schemas.microsoft.com/office/drawing/2014/main" xmlns="" val="432740599"/>
                    </a:ext>
                  </a:extLst>
                </a:gridCol>
                <a:gridCol w="1110238">
                  <a:extLst>
                    <a:ext uri="{9D8B030D-6E8A-4147-A177-3AD203B41FA5}">
                      <a16:colId xmlns:a16="http://schemas.microsoft.com/office/drawing/2014/main" xmlns="" val="1182581829"/>
                    </a:ext>
                  </a:extLst>
                </a:gridCol>
                <a:gridCol w="1354667">
                  <a:extLst>
                    <a:ext uri="{9D8B030D-6E8A-4147-A177-3AD203B41FA5}">
                      <a16:colId xmlns:a16="http://schemas.microsoft.com/office/drawing/2014/main" xmlns="" val="612701097"/>
                    </a:ext>
                  </a:extLst>
                </a:gridCol>
                <a:gridCol w="1354667">
                  <a:extLst>
                    <a:ext uri="{9D8B030D-6E8A-4147-A177-3AD203B41FA5}">
                      <a16:colId xmlns:a16="http://schemas.microsoft.com/office/drawing/2014/main" xmlns="" val="1693896412"/>
                    </a:ext>
                  </a:extLst>
                </a:gridCol>
                <a:gridCol w="1354667">
                  <a:extLst>
                    <a:ext uri="{9D8B030D-6E8A-4147-A177-3AD203B41FA5}">
                      <a16:colId xmlns:a16="http://schemas.microsoft.com/office/drawing/2014/main" xmlns="" val="2858557139"/>
                    </a:ext>
                  </a:extLst>
                </a:gridCol>
                <a:gridCol w="1354667">
                  <a:extLst>
                    <a:ext uri="{9D8B030D-6E8A-4147-A177-3AD203B41FA5}">
                      <a16:colId xmlns:a16="http://schemas.microsoft.com/office/drawing/2014/main" xmlns="" val="164994951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Ngày</a:t>
                      </a:r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25/07/2019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Lần</a:t>
                      </a:r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Lần</a:t>
                      </a:r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Lần</a:t>
                      </a:r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Lần</a:t>
                      </a:r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Trung</a:t>
                      </a:r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bình</a:t>
                      </a:r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94820426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Nhiệt</a:t>
                      </a:r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độ</a:t>
                      </a:r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</a:t>
                      </a:r>
                      <a:r>
                        <a:rPr lang="en-US" sz="1800" b="0" i="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°C)</a:t>
                      </a:r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736164481"/>
                  </a:ext>
                </a:extLst>
              </a:tr>
            </a:tbl>
          </a:graphicData>
        </a:graphic>
      </p:graphicFrame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B74C32C4-40FF-47AB-A39C-2940527766D9}"/>
              </a:ext>
            </a:extLst>
          </p:cNvPr>
          <p:cNvSpPr txBox="1"/>
          <p:nvPr/>
        </p:nvSpPr>
        <p:spPr>
          <a:xfrm>
            <a:off x="7724438" y="4453181"/>
            <a:ext cx="6376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29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EC45D70C-3BC4-4527-B6B7-9EFCBBF3F817}"/>
              </a:ext>
            </a:extLst>
          </p:cNvPr>
          <p:cNvSpPr txBox="1"/>
          <p:nvPr/>
        </p:nvSpPr>
        <p:spPr>
          <a:xfrm>
            <a:off x="271039" y="2029213"/>
            <a:ext cx="8128002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Dựa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bảng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quả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nhiệt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ngày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trạm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khí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tượng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Láng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Hà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Nội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ngày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25/07/2019.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nhiệt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trung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bình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ngày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hôm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31A6CD0E-17FB-4101-BFEC-D1C5F9C4FE69}"/>
              </a:ext>
            </a:extLst>
          </p:cNvPr>
          <p:cNvSpPr txBox="1"/>
          <p:nvPr/>
        </p:nvSpPr>
        <p:spPr>
          <a:xfrm>
            <a:off x="456571" y="3429000"/>
            <a:ext cx="847839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Bảng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quả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đo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nhiệt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ngày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trạm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khí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tượng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Láng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Hà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Nội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ngày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25/07/2019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4" name="Picture 6" descr="Trạm khí tượng thủy văn">
            <a:extLst>
              <a:ext uri="{FF2B5EF4-FFF2-40B4-BE49-F238E27FC236}">
                <a16:creationId xmlns:a16="http://schemas.microsoft.com/office/drawing/2014/main" xmlns="" id="{0CBACA3E-BBC8-4121-8D7E-1BAEC570A0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43279" y="176673"/>
            <a:ext cx="4059835" cy="3044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165A7D91-6A87-49C5-BB86-1F1373D39590}"/>
              </a:ext>
            </a:extLst>
          </p:cNvPr>
          <p:cNvSpPr txBox="1"/>
          <p:nvPr/>
        </p:nvSpPr>
        <p:spPr>
          <a:xfrm>
            <a:off x="702365" y="665032"/>
            <a:ext cx="50225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a.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Nhiệt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khí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sử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nhiệt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kế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207105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6" grpId="0"/>
      <p:bldP spid="18" grpId="0"/>
      <p:bldP spid="1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xmlns="" id="{3E62FFE7-9853-471C-8B03-8B084B80271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49696"/>
            <a:ext cx="9090991" cy="6907696"/>
          </a:xfr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F78134D5-0A51-4514-89D2-83F102547188}"/>
              </a:ext>
            </a:extLst>
          </p:cNvPr>
          <p:cNvSpPr txBox="1"/>
          <p:nvPr/>
        </p:nvSpPr>
        <p:spPr>
          <a:xfrm>
            <a:off x="456570" y="498107"/>
            <a:ext cx="536713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Nhiệt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khí</a:t>
            </a:r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6627598F-D0AE-44BB-AF01-32354315AF59}"/>
              </a:ext>
            </a:extLst>
          </p:cNvPr>
          <p:cNvSpPr txBox="1"/>
          <p:nvPr/>
        </p:nvSpPr>
        <p:spPr>
          <a:xfrm>
            <a:off x="616343" y="1107465"/>
            <a:ext cx="565142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a.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Nhiệt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khí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sử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nhiệt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kế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488D4A02-F95E-40C3-9D5E-EB029F26C2B2}"/>
              </a:ext>
            </a:extLst>
          </p:cNvPr>
          <p:cNvSpPr txBox="1"/>
          <p:nvPr/>
        </p:nvSpPr>
        <p:spPr>
          <a:xfrm>
            <a:off x="821635" y="2108392"/>
            <a:ext cx="79248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vi-VN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Mặt</a:t>
            </a:r>
            <a:r>
              <a:rPr lang="vi-VN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vi-VN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Trời</a:t>
            </a:r>
            <a:r>
              <a:rPr lang="vi-VN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vi-VN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là</a:t>
            </a:r>
            <a:r>
              <a:rPr lang="vi-VN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vi-VN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nguồn</a:t>
            </a:r>
            <a:r>
              <a:rPr lang="vi-VN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cung </a:t>
            </a:r>
            <a:r>
              <a:rPr lang="vi-VN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cấp</a:t>
            </a:r>
            <a:r>
              <a:rPr lang="vi-VN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vi-VN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ánh</a:t>
            </a:r>
            <a:r>
              <a:rPr lang="vi-VN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vi-VN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sáng</a:t>
            </a:r>
            <a:r>
              <a:rPr lang="vi-VN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vi-VN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và</a:t>
            </a:r>
            <a:r>
              <a:rPr lang="vi-VN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vi-VN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nhiệt</a:t>
            </a:r>
            <a:endParaRPr lang="en-US" sz="2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r>
              <a:rPr lang="vi-VN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cho </a:t>
            </a:r>
            <a:r>
              <a:rPr lang="vi-VN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Trái</a:t>
            </a:r>
            <a:r>
              <a:rPr lang="vi-VN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vi-VN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Đất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</a:p>
          <a:p>
            <a:pPr marL="285750" indent="-285750">
              <a:buFontTx/>
              <a:buChar char="-"/>
            </a:pPr>
            <a:r>
              <a:rPr lang="vi-VN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Dụng</a:t>
            </a:r>
            <a:r>
              <a:rPr lang="vi-VN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vi-VN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cụ</a:t>
            </a:r>
            <a:r>
              <a:rPr lang="vi-VN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đo </a:t>
            </a:r>
            <a:r>
              <a:rPr lang="vi-VN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nhiệt</a:t>
            </a:r>
            <a:r>
              <a:rPr lang="vi-VN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vi-VN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độ</a:t>
            </a:r>
            <a:r>
              <a:rPr lang="vi-VN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không </a:t>
            </a:r>
            <a:r>
              <a:rPr lang="vi-VN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khí</a:t>
            </a:r>
            <a:r>
              <a:rPr lang="vi-VN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vi-VN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là</a:t>
            </a:r>
            <a:r>
              <a:rPr lang="vi-VN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vi-VN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nhiệt</a:t>
            </a:r>
            <a:r>
              <a:rPr lang="vi-VN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vi-VN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kế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</a:p>
          <a:p>
            <a:pPr marL="285750" indent="-285750">
              <a:buFontTx/>
              <a:buChar char="-"/>
            </a:pPr>
            <a:r>
              <a:rPr lang="vi-VN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Có</a:t>
            </a:r>
            <a:r>
              <a:rPr lang="vi-VN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hai </a:t>
            </a:r>
            <a:r>
              <a:rPr lang="vi-VN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loại</a:t>
            </a:r>
            <a:r>
              <a:rPr lang="vi-VN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vi-VN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nhiệt</a:t>
            </a:r>
            <a:r>
              <a:rPr lang="vi-VN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vi-VN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kế</a:t>
            </a:r>
            <a:r>
              <a:rPr lang="vi-VN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vi-VN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thường</a:t>
            </a:r>
            <a:r>
              <a:rPr lang="vi-VN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vi-VN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dùng</a:t>
            </a:r>
            <a:endParaRPr lang="en-US" sz="24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85750" indent="-285750">
              <a:buFont typeface="Times New Roman" panose="02020603050405020304" pitchFamily="18" charset="0"/>
              <a:buChar char="+"/>
            </a:pPr>
            <a:r>
              <a:rPr lang="vi-VN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nhiệt</a:t>
            </a:r>
            <a:r>
              <a:rPr lang="vi-VN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vi-VN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kế</a:t>
            </a:r>
            <a:r>
              <a:rPr lang="vi-VN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vi-VN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có</a:t>
            </a:r>
            <a:r>
              <a:rPr lang="vi-VN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vi-VN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bầu</a:t>
            </a:r>
            <a:r>
              <a:rPr lang="vi-VN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vi-VN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thuỷ</a:t>
            </a:r>
            <a:r>
              <a:rPr lang="vi-VN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ngân (</a:t>
            </a:r>
            <a:r>
              <a:rPr lang="vi-VN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hoặc</a:t>
            </a:r>
            <a:r>
              <a:rPr lang="vi-VN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vi-VN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rượu</a:t>
            </a:r>
            <a:r>
              <a:rPr lang="vi-VN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)</a:t>
            </a:r>
            <a:endParaRPr lang="en-US" sz="2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85750" indent="-285750">
              <a:buFont typeface="Times New Roman" panose="02020603050405020304" pitchFamily="18" charset="0"/>
              <a:buChar char="+"/>
            </a:pPr>
            <a:r>
              <a:rPr lang="vi-VN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nhiệt</a:t>
            </a:r>
            <a:r>
              <a:rPr lang="vi-VN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vi-VN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kế</a:t>
            </a:r>
            <a:r>
              <a:rPr lang="vi-VN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vi-VN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điện</a:t>
            </a:r>
            <a:r>
              <a:rPr lang="vi-VN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vi-VN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tử</a:t>
            </a:r>
            <a:r>
              <a:rPr lang="vi-VN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  <a:endParaRPr lang="en-US" sz="2400" dirty="0"/>
          </a:p>
        </p:txBody>
      </p:sp>
      <p:pic>
        <p:nvPicPr>
          <p:cNvPr id="3074" name="Picture 2" descr="Nhiệt kế thủy ngân là gì? Dùng để làm gì? Nên mua loại nào?">
            <a:extLst>
              <a:ext uri="{FF2B5EF4-FFF2-40B4-BE49-F238E27FC236}">
                <a16:creationId xmlns:a16="http://schemas.microsoft.com/office/drawing/2014/main" xmlns="" id="{4C875A02-9909-43AE-B0CD-04D283F88F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50095" y="12291"/>
            <a:ext cx="4598396" cy="30655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A6662E1C-8397-4EAD-B04A-A0F18793E399}"/>
              </a:ext>
            </a:extLst>
          </p:cNvPr>
          <p:cNvSpPr/>
          <p:nvPr/>
        </p:nvSpPr>
        <p:spPr>
          <a:xfrm>
            <a:off x="9342783" y="2665354"/>
            <a:ext cx="2610678" cy="363404"/>
          </a:xfrm>
          <a:prstGeom prst="rect">
            <a:avLst/>
          </a:prstGeom>
          <a:noFill/>
          <a:ln w="9525" cap="flat" cmpd="sng" algn="ctr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 err="1"/>
              <a:t>Nhiệt</a:t>
            </a:r>
            <a:r>
              <a:rPr lang="en-US" sz="2000" dirty="0"/>
              <a:t> </a:t>
            </a:r>
            <a:r>
              <a:rPr lang="en-US" sz="2000" dirty="0" err="1"/>
              <a:t>kế</a:t>
            </a:r>
            <a:r>
              <a:rPr lang="en-US" sz="2000" dirty="0"/>
              <a:t> </a:t>
            </a:r>
            <a:r>
              <a:rPr lang="en-US" sz="2000" dirty="0" err="1"/>
              <a:t>thủy</a:t>
            </a:r>
            <a:r>
              <a:rPr lang="en-US" sz="2000" dirty="0"/>
              <a:t> </a:t>
            </a:r>
            <a:r>
              <a:rPr lang="en-US" sz="2000" dirty="0" err="1"/>
              <a:t>ngân</a:t>
            </a:r>
            <a:endParaRPr lang="en-US" sz="2000" dirty="0"/>
          </a:p>
        </p:txBody>
      </p:sp>
      <p:pic>
        <p:nvPicPr>
          <p:cNvPr id="3076" name="Picture 4" descr="Nhiệt kế điện tử là gì? Top 10 nhiệt kế tốt, bán chạy nhất 2020">
            <a:extLst>
              <a:ext uri="{FF2B5EF4-FFF2-40B4-BE49-F238E27FC236}">
                <a16:creationId xmlns:a16="http://schemas.microsoft.com/office/drawing/2014/main" xmlns="" id="{B76A42D0-98E1-44EC-BC7E-EC1A6BA694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3491" y="3585720"/>
            <a:ext cx="5715000" cy="2790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F20D0DF8-14CF-472C-8C16-F6923C61615C}"/>
              </a:ext>
            </a:extLst>
          </p:cNvPr>
          <p:cNvSpPr/>
          <p:nvPr/>
        </p:nvSpPr>
        <p:spPr>
          <a:xfrm>
            <a:off x="9342783" y="6376545"/>
            <a:ext cx="2610678" cy="363404"/>
          </a:xfrm>
          <a:prstGeom prst="rect">
            <a:avLst/>
          </a:prstGeom>
          <a:noFill/>
          <a:ln w="9525" cap="flat" cmpd="sng" algn="ctr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 err="1"/>
              <a:t>Nhiệt</a:t>
            </a:r>
            <a:r>
              <a:rPr lang="en-US" sz="2000" dirty="0"/>
              <a:t> </a:t>
            </a:r>
            <a:r>
              <a:rPr lang="en-US" sz="2000" dirty="0" err="1"/>
              <a:t>kế</a:t>
            </a:r>
            <a:r>
              <a:rPr lang="en-US" sz="2000" dirty="0"/>
              <a:t> </a:t>
            </a:r>
            <a:r>
              <a:rPr lang="en-US" sz="2000" dirty="0" err="1"/>
              <a:t>điện</a:t>
            </a:r>
            <a:r>
              <a:rPr lang="en-US" sz="2000" dirty="0"/>
              <a:t> </a:t>
            </a:r>
            <a:r>
              <a:rPr lang="en-US" sz="2000" dirty="0" err="1"/>
              <a:t>tử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6769447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xmlns="" id="{3E62FFE7-9853-471C-8B03-8B084B80271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49696"/>
            <a:ext cx="12191999" cy="6907696"/>
          </a:xfr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EE004D6E-025B-4ED8-829E-68358D21161A}"/>
              </a:ext>
            </a:extLst>
          </p:cNvPr>
          <p:cNvSpPr txBox="1"/>
          <p:nvPr/>
        </p:nvSpPr>
        <p:spPr>
          <a:xfrm>
            <a:off x="781878" y="1033670"/>
            <a:ext cx="756699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b/ Sự thay đồi nhiệt độ không khí trên bể mặt Trái Đất theo vĩ độ</a:t>
            </a:r>
            <a:endParaRPr lang="en-US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sz="20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B760ECCF-CB07-42EE-9041-8D956F21F5AE}"/>
              </a:ext>
            </a:extLst>
          </p:cNvPr>
          <p:cNvSpPr txBox="1"/>
          <p:nvPr/>
        </p:nvSpPr>
        <p:spPr>
          <a:xfrm>
            <a:off x="456570" y="498107"/>
            <a:ext cx="536713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Nhiệt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khí</a:t>
            </a:r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2DCB083E-C900-4B00-9C19-FA65B2A6354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8" b="1"/>
          <a:stretch/>
        </p:blipFill>
        <p:spPr>
          <a:xfrm>
            <a:off x="456570" y="1566070"/>
            <a:ext cx="7140409" cy="4747187"/>
          </a:xfrm>
          <a:prstGeom prst="rect">
            <a:avLst/>
          </a:prstGeom>
        </p:spPr>
      </p:pic>
      <p:sp>
        <p:nvSpPr>
          <p:cNvPr id="3" name="Speech Bubble: Rectangle with Corners Rounded 2">
            <a:extLst>
              <a:ext uri="{FF2B5EF4-FFF2-40B4-BE49-F238E27FC236}">
                <a16:creationId xmlns:a16="http://schemas.microsoft.com/office/drawing/2014/main" xmlns="" id="{C4CC423F-DAEE-4791-994D-92F1A5B6B779}"/>
              </a:ext>
            </a:extLst>
          </p:cNvPr>
          <p:cNvSpPr/>
          <p:nvPr/>
        </p:nvSpPr>
        <p:spPr>
          <a:xfrm>
            <a:off x="8203096" y="1566070"/>
            <a:ext cx="3763617" cy="2383078"/>
          </a:xfrm>
          <a:prstGeom prst="wedgeRoundRectCallout">
            <a:avLst>
              <a:gd name="adj1" fmla="val -19777"/>
              <a:gd name="adj2" fmla="val 71397"/>
              <a:gd name="adj3" fmla="val 16667"/>
            </a:avLst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nl-NL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N</a:t>
            </a:r>
            <a:r>
              <a:rPr lang="nl-NL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hận xét sự thay đổi nhiệt độ trung bình năm của không khí giữa các địa điểm. Giải thích nguyên nhân của sự thay đổi đó.</a:t>
            </a:r>
            <a:endParaRPr lang="en-US" sz="24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E0059C24-D041-47C0-AE5C-9D9459096DC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5928" y="3949148"/>
            <a:ext cx="2939130" cy="23830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95282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xmlns="" id="{3E62FFE7-9853-471C-8B03-8B084B80271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-49696"/>
            <a:ext cx="12191999" cy="6907696"/>
          </a:xfr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FB5C9A92-60D4-4159-8099-776EB10ED69E}"/>
              </a:ext>
            </a:extLst>
          </p:cNvPr>
          <p:cNvSpPr txBox="1"/>
          <p:nvPr/>
        </p:nvSpPr>
        <p:spPr>
          <a:xfrm>
            <a:off x="583095" y="1008692"/>
            <a:ext cx="861391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b/ Sự thay đồi nhiệt độ không khí trên bể mặt Trái Đất theo vĩ độ</a:t>
            </a:r>
            <a:endParaRPr lang="en-US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sz="24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774AB5A5-6330-4506-BFE3-81403125EE50}"/>
              </a:ext>
            </a:extLst>
          </p:cNvPr>
          <p:cNvSpPr txBox="1"/>
          <p:nvPr/>
        </p:nvSpPr>
        <p:spPr>
          <a:xfrm>
            <a:off x="390309" y="267326"/>
            <a:ext cx="536713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Nhiệt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khí</a:t>
            </a:r>
            <a:endParaRPr lang="en-US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B3711A3E-A8AE-4D4F-B617-FE95614A8257}"/>
              </a:ext>
            </a:extLst>
          </p:cNvPr>
          <p:cNvSpPr txBox="1"/>
          <p:nvPr/>
        </p:nvSpPr>
        <p:spPr>
          <a:xfrm>
            <a:off x="1119810" y="2051685"/>
            <a:ext cx="9667460" cy="39497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Aft>
                <a:spcPts val="800"/>
              </a:spcAft>
            </a:pP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vi-VN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Không </a:t>
            </a:r>
            <a:r>
              <a:rPr lang="vi-VN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í</a:t>
            </a:r>
            <a:r>
              <a:rPr lang="vi-VN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ở </a:t>
            </a:r>
            <a:r>
              <a:rPr lang="vi-VN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các</a:t>
            </a:r>
            <a:r>
              <a:rPr lang="vi-VN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vùng</a:t>
            </a:r>
            <a:r>
              <a:rPr lang="vi-VN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vĩ</a:t>
            </a:r>
            <a:r>
              <a:rPr lang="vi-VN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độ</a:t>
            </a:r>
            <a:r>
              <a:rPr lang="vi-VN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thấp</a:t>
            </a:r>
            <a:r>
              <a:rPr lang="vi-VN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nóng</a:t>
            </a:r>
            <a:r>
              <a:rPr lang="vi-VN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hơn không </a:t>
            </a:r>
            <a:r>
              <a:rPr lang="vi-VN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í</a:t>
            </a:r>
            <a:r>
              <a:rPr lang="vi-VN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ở </a:t>
            </a:r>
            <a:r>
              <a:rPr lang="vi-VN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các</a:t>
            </a:r>
            <a:r>
              <a:rPr lang="vi-VN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vùng</a:t>
            </a:r>
            <a:r>
              <a:rPr lang="vi-VN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vĩ</a:t>
            </a:r>
            <a:r>
              <a:rPr lang="vi-VN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độ</a:t>
            </a:r>
            <a:r>
              <a:rPr lang="vi-VN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cao. </a:t>
            </a:r>
            <a:endParaRPr lang="en-US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800"/>
              </a:spcAft>
            </a:pP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vi-VN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Ở </a:t>
            </a:r>
            <a:r>
              <a:rPr lang="vi-VN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các</a:t>
            </a:r>
            <a:r>
              <a:rPr lang="vi-VN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vùng</a:t>
            </a:r>
            <a:r>
              <a:rPr lang="vi-VN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vĩ</a:t>
            </a:r>
            <a:r>
              <a:rPr lang="vi-VN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độ</a:t>
            </a:r>
            <a:r>
              <a:rPr lang="vi-VN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thấp</a:t>
            </a:r>
            <a:r>
              <a:rPr lang="vi-VN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quanh năm </a:t>
            </a:r>
            <a:r>
              <a:rPr lang="vi-VN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có</a:t>
            </a:r>
            <a:r>
              <a:rPr lang="vi-VN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góc</a:t>
            </a:r>
            <a:r>
              <a:rPr lang="vi-VN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chiếu</a:t>
            </a:r>
            <a:r>
              <a:rPr lang="vi-VN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vi-VN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tia </a:t>
            </a:r>
            <a:r>
              <a:rPr lang="vi-VN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sáng</a:t>
            </a:r>
            <a:r>
              <a:rPr lang="vi-VN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mặt</a:t>
            </a:r>
            <a:r>
              <a:rPr lang="vi-VN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trời</a:t>
            </a:r>
            <a:r>
              <a:rPr lang="vi-VN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với</a:t>
            </a:r>
            <a:r>
              <a:rPr lang="vi-VN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mặt</a:t>
            </a:r>
            <a:r>
              <a:rPr lang="vi-VN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đất</a:t>
            </a:r>
            <a:r>
              <a:rPr lang="vi-VN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lớn</a:t>
            </a:r>
            <a:r>
              <a:rPr lang="vi-VN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nên </a:t>
            </a:r>
            <a:r>
              <a:rPr lang="vi-VN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nhận</a:t>
            </a:r>
            <a:r>
              <a:rPr lang="vi-VN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được</a:t>
            </a:r>
            <a:r>
              <a:rPr lang="vi-VN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nhiều</a:t>
            </a:r>
            <a:r>
              <a:rPr lang="vi-VN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nhiệt</a:t>
            </a: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ánh</a:t>
            </a: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sáng</a:t>
            </a: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</a:p>
          <a:p>
            <a:pPr algn="just">
              <a:spcAft>
                <a:spcPts val="800"/>
              </a:spcAft>
            </a:pP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=&gt; </a:t>
            </a:r>
            <a:r>
              <a:rPr lang="vi-VN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không </a:t>
            </a:r>
            <a:r>
              <a:rPr lang="vi-VN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khí</a:t>
            </a:r>
            <a:r>
              <a:rPr lang="vi-VN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trên </a:t>
            </a:r>
            <a:r>
              <a:rPr lang="vi-VN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mặt</a:t>
            </a:r>
            <a:r>
              <a:rPr lang="vi-VN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đất</a:t>
            </a:r>
            <a:r>
              <a:rPr lang="vi-VN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nóng</a:t>
            </a:r>
            <a:r>
              <a:rPr lang="vi-VN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endParaRPr lang="en-US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800"/>
              </a:spcAft>
            </a:pP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vi-VN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Càng</a:t>
            </a:r>
            <a:r>
              <a:rPr lang="vi-VN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lên </a:t>
            </a:r>
            <a:r>
              <a:rPr lang="vi-VN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gần</a:t>
            </a:r>
            <a:r>
              <a:rPr lang="vi-VN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cực</a:t>
            </a:r>
            <a:r>
              <a:rPr lang="vi-VN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vi-VN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góc</a:t>
            </a:r>
            <a:r>
              <a:rPr lang="vi-VN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chiếu</a:t>
            </a:r>
            <a:r>
              <a:rPr lang="vi-VN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vi-VN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tia </a:t>
            </a:r>
            <a:r>
              <a:rPr lang="vi-VN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sáng</a:t>
            </a:r>
            <a:r>
              <a:rPr lang="vi-VN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mặt</a:t>
            </a:r>
            <a:r>
              <a:rPr lang="vi-VN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trời</a:t>
            </a:r>
            <a:r>
              <a:rPr lang="vi-VN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càng</a:t>
            </a:r>
            <a:r>
              <a:rPr lang="vi-VN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nhỏ</a:t>
            </a:r>
            <a:r>
              <a:rPr lang="vi-VN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vi-VN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mặt</a:t>
            </a:r>
            <a:r>
              <a:rPr lang="vi-VN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đất</a:t>
            </a:r>
            <a:r>
              <a:rPr lang="vi-VN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nhận</a:t>
            </a:r>
            <a:r>
              <a:rPr lang="vi-VN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được</a:t>
            </a:r>
            <a:r>
              <a:rPr lang="vi-VN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ít</a:t>
            </a:r>
            <a:r>
              <a:rPr lang="vi-VN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nhiệt</a:t>
            </a:r>
            <a:r>
              <a:rPr lang="vi-VN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hơn</a:t>
            </a: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28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800"/>
              </a:spcAft>
            </a:pP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=&gt; </a:t>
            </a:r>
            <a:r>
              <a:rPr lang="vi-VN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không </a:t>
            </a:r>
            <a:r>
              <a:rPr lang="vi-VN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khí</a:t>
            </a:r>
            <a:r>
              <a:rPr lang="vi-VN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trên </a:t>
            </a:r>
            <a:r>
              <a:rPr lang="vi-VN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mặt</a:t>
            </a:r>
            <a:r>
              <a:rPr lang="vi-VN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đất</a:t>
            </a:r>
            <a:r>
              <a:rPr lang="vi-VN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cũng</a:t>
            </a:r>
            <a:r>
              <a:rPr lang="vi-VN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ít</a:t>
            </a:r>
            <a:r>
              <a:rPr lang="vi-VN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nóng</a:t>
            </a:r>
            <a:r>
              <a:rPr lang="vi-VN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hơn</a:t>
            </a: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35533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xmlns="" id="{3E62FFE7-9853-471C-8B03-8B084B80271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49696"/>
            <a:ext cx="12191999" cy="6907696"/>
          </a:xfr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35AABBEC-4237-4146-B3AB-DD86F5A2AA7F}"/>
              </a:ext>
            </a:extLst>
          </p:cNvPr>
          <p:cNvSpPr txBox="1"/>
          <p:nvPr/>
        </p:nvSpPr>
        <p:spPr>
          <a:xfrm>
            <a:off x="675861" y="156651"/>
            <a:ext cx="531412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Mây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mưa</a:t>
            </a:r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843E0C7D-2232-4D4C-8D07-174439813FCD}"/>
              </a:ext>
            </a:extLst>
          </p:cNvPr>
          <p:cNvSpPr txBox="1"/>
          <p:nvPr/>
        </p:nvSpPr>
        <p:spPr>
          <a:xfrm>
            <a:off x="901147" y="817458"/>
            <a:ext cx="75272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a.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Quá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mây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mưa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sử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ẩm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kế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F002D701-2E4F-42EB-A511-238C6284745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46504" y="1616765"/>
            <a:ext cx="3975100" cy="4704521"/>
          </a:xfrm>
          <a:prstGeom prst="rect">
            <a:avLst/>
          </a:prstGeom>
        </p:spPr>
      </p:pic>
      <p:sp>
        <p:nvSpPr>
          <p:cNvPr id="7" name="Speech Bubble: Oval 6">
            <a:extLst>
              <a:ext uri="{FF2B5EF4-FFF2-40B4-BE49-F238E27FC236}">
                <a16:creationId xmlns:a16="http://schemas.microsoft.com/office/drawing/2014/main" xmlns="" id="{013DF7C2-CD5A-4B58-A2D5-5D72B2B84EFE}"/>
              </a:ext>
            </a:extLst>
          </p:cNvPr>
          <p:cNvSpPr/>
          <p:nvPr/>
        </p:nvSpPr>
        <p:spPr>
          <a:xfrm>
            <a:off x="675861" y="1828799"/>
            <a:ext cx="4691270" cy="2517913"/>
          </a:xfrm>
          <a:prstGeom prst="wedgeEllipseCallout">
            <a:avLst>
              <a:gd name="adj1" fmla="val 45833"/>
              <a:gd name="adj2" fmla="val 39342"/>
            </a:avLst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Cho biết giá trị độ ẩm không khí hiển thị trên hình 4. Còn bao nhiêu % nữa thì độ ẩm không khí sẽ đạt mức bão hoà?</a:t>
            </a:r>
            <a:endParaRPr lang="en-US" sz="2400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79BBAD2D-10DE-4866-BAAD-5C4949A058A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3510" y="3363223"/>
            <a:ext cx="1786559" cy="29775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59727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xmlns="" id="{3E62FFE7-9853-471C-8B03-8B084B80271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49696"/>
            <a:ext cx="12191999" cy="6907696"/>
          </a:xfr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DF746704-2BF5-4FFD-8B02-3B688078F116}"/>
              </a:ext>
            </a:extLst>
          </p:cNvPr>
          <p:cNvSpPr txBox="1"/>
          <p:nvPr/>
        </p:nvSpPr>
        <p:spPr>
          <a:xfrm>
            <a:off x="675861" y="156651"/>
            <a:ext cx="531412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Mây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mưa</a:t>
            </a:r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21A5A9AF-FA1E-406D-8870-9214DAB325F4}"/>
              </a:ext>
            </a:extLst>
          </p:cNvPr>
          <p:cNvSpPr txBox="1"/>
          <p:nvPr/>
        </p:nvSpPr>
        <p:spPr>
          <a:xfrm>
            <a:off x="901147" y="817458"/>
            <a:ext cx="75272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a.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Quá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mây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mưa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sử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ẩm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kế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5F43BA32-35B7-4627-9252-CC2D9B6B4A37}"/>
              </a:ext>
            </a:extLst>
          </p:cNvPr>
          <p:cNvSpPr txBox="1"/>
          <p:nvPr/>
        </p:nvSpPr>
        <p:spPr>
          <a:xfrm>
            <a:off x="1484242" y="2014609"/>
            <a:ext cx="9515061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Aft>
                <a:spcPts val="800"/>
              </a:spcAft>
            </a:pPr>
            <a:r>
              <a:rPr lang="nl-NL" sz="2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Trong không khí có hơi nước </a:t>
            </a:r>
            <a:endParaRPr lang="en-US" sz="2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800"/>
              </a:spcAft>
            </a:pPr>
            <a:r>
              <a:rPr lang="nl-NL" sz="2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- Hơi nước trong không khí tạo ra độ ẩm của không khí.</a:t>
            </a:r>
            <a:endParaRPr lang="en-US" sz="2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800"/>
              </a:spcAft>
            </a:pPr>
            <a:r>
              <a:rPr lang="nl-NL" sz="2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Dụng cụ để đo độ ẩm của </a:t>
            </a:r>
            <a:r>
              <a:rPr lang="nl-NL" sz="2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KHÔNG KHÍ </a:t>
            </a:r>
            <a:r>
              <a:rPr lang="nl-NL" sz="2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gọi là ẩm kế .</a:t>
            </a:r>
            <a:endParaRPr lang="en-US" sz="2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800"/>
              </a:spcAft>
            </a:pPr>
            <a:r>
              <a:rPr lang="nl-NL" sz="2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Nhiệt độ không khí càng cao thì khả năng chứa hơi nước của không khí càng lớn.</a:t>
            </a:r>
            <a:endParaRPr lang="en-US" sz="2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9769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2FDB6043-6097-4963-9974-305A56293B4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457" y="142460"/>
            <a:ext cx="11765085" cy="65730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020235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914</Words>
  <Application>Microsoft Office PowerPoint</Application>
  <PresentationFormat>Widescreen</PresentationFormat>
  <Paragraphs>92</Paragraphs>
  <Slides>21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6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Thu An Hoà</dc:creator>
  <cp:lastModifiedBy>Laptop MT</cp:lastModifiedBy>
  <cp:revision>8</cp:revision>
  <dcterms:created xsi:type="dcterms:W3CDTF">2021-08-18T04:09:42Z</dcterms:created>
  <dcterms:modified xsi:type="dcterms:W3CDTF">2024-02-21T14:12:31Z</dcterms:modified>
</cp:coreProperties>
</file>