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0" r:id="rId11"/>
    <p:sldId id="295" r:id="rId12"/>
    <p:sldId id="269" r:id="rId13"/>
    <p:sldId id="271" r:id="rId14"/>
    <p:sldId id="268" r:id="rId15"/>
    <p:sldId id="273" r:id="rId16"/>
    <p:sldId id="275" r:id="rId17"/>
    <p:sldId id="278" r:id="rId18"/>
    <p:sldId id="277" r:id="rId19"/>
    <p:sldId id="279" r:id="rId20"/>
    <p:sldId id="286" r:id="rId21"/>
    <p:sldId id="287" r:id="rId22"/>
    <p:sldId id="288" r:id="rId23"/>
    <p:sldId id="291" r:id="rId24"/>
    <p:sldId id="292" r:id="rId25"/>
    <p:sldId id="293" r:id="rId26"/>
    <p:sldId id="294" r:id="rId27"/>
    <p:sldId id="284" r:id="rId28"/>
    <p:sldId id="283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B82"/>
    <a:srgbClr val="F7993A"/>
    <a:srgbClr val="EA5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4.png"/><Relationship Id="rId3" Type="http://schemas.openxmlformats.org/officeDocument/2006/relationships/image" Target="../media/image1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2.png"/><Relationship Id="rId14" Type="http://schemas.openxmlformats.org/officeDocument/2006/relationships/image" Target="../media/image138.png"/></Relationships>
</file>

<file path=ppt/slides/_rels/slide1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42.png"/><Relationship Id="rId3" Type="http://schemas.openxmlformats.org/officeDocument/2006/relationships/image" Target="../media/image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17" Type="http://schemas.openxmlformats.org/officeDocument/2006/relationships/image" Target="../media/image27.png"/><Relationship Id="rId2" Type="http://schemas.openxmlformats.org/officeDocument/2006/relationships/image" Target="../media/image25.png"/><Relationship Id="rId16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15" Type="http://schemas.openxmlformats.org/officeDocument/2006/relationships/image" Target="../media/image145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17" Type="http://schemas.openxmlformats.org/officeDocument/2006/relationships/image" Target="../media/image32.png"/><Relationship Id="rId2" Type="http://schemas.openxmlformats.org/officeDocument/2006/relationships/image" Target="../media/image4.png"/><Relationship Id="rId16" Type="http://schemas.openxmlformats.org/officeDocument/2006/relationships/image" Target="../media/image14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9.svg"/><Relationship Id="rId19" Type="http://schemas.openxmlformats.org/officeDocument/2006/relationships/image" Target="../media/image154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18.svg"/><Relationship Id="rId15" Type="http://schemas.openxmlformats.org/officeDocument/2006/relationships/image" Target="../media/image15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8.png"/><Relationship Id="rId3" Type="http://schemas.openxmlformats.org/officeDocument/2006/relationships/image" Target="../media/image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15" Type="http://schemas.openxmlformats.org/officeDocument/2006/relationships/image" Target="../media/image160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61.png"/><Relationship Id="rId3" Type="http://schemas.openxmlformats.org/officeDocument/2006/relationships/image" Target="../media/image1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image" Target="../media/image32.svg"/><Relationship Id="rId7" Type="http://schemas.openxmlformats.org/officeDocument/2006/relationships/image" Target="../media/image15.svg"/><Relationship Id="rId12" Type="http://schemas.openxmlformats.org/officeDocument/2006/relationships/image" Target="../media/image16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38.svg"/><Relationship Id="rId5" Type="http://schemas.openxmlformats.org/officeDocument/2006/relationships/image" Target="../media/image34.svg"/><Relationship Id="rId15" Type="http://schemas.openxmlformats.org/officeDocument/2006/relationships/image" Target="../media/image41.sv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36.svg"/><Relationship Id="rId1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sv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44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svg"/><Relationship Id="rId7" Type="http://schemas.openxmlformats.org/officeDocument/2006/relationships/image" Target="../media/image6.png"/><Relationship Id="rId17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" Type="http://schemas.openxmlformats.org/officeDocument/2006/relationships/image" Target="../media/image13.svg"/><Relationship Id="rId21" Type="http://schemas.openxmlformats.org/officeDocument/2006/relationships/image" Target="../media/image88.png"/><Relationship Id="rId7" Type="http://schemas.openxmlformats.org/officeDocument/2006/relationships/image" Target="../media/image15.svg"/><Relationship Id="rId25" Type="http://schemas.openxmlformats.org/officeDocument/2006/relationships/image" Target="../media/image92.png"/><Relationship Id="rId2" Type="http://schemas.openxmlformats.org/officeDocument/2006/relationships/image" Target="../media/image10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5" Type="http://schemas.openxmlformats.org/officeDocument/2006/relationships/image" Target="../media/image9.sv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" Type="http://schemas.openxmlformats.org/officeDocument/2006/relationships/image" Target="../media/image6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4" Type="http://schemas.openxmlformats.org/officeDocument/2006/relationships/image" Target="../media/image108.png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6.png"/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6.png"/><Relationship Id="rId15" Type="http://schemas.openxmlformats.org/officeDocument/2006/relationships/image" Target="../media/image120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25.png"/><Relationship Id="rId3" Type="http://schemas.openxmlformats.org/officeDocument/2006/relationships/image" Target="../media/image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>
            <a:off x="4029685" y="2292574"/>
            <a:ext cx="870308" cy="227985"/>
            <a:chOff x="0" y="0"/>
            <a:chExt cx="1160410" cy="30398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307155" cy="303980"/>
              <a:chOff x="0" y="0"/>
              <a:chExt cx="430289" cy="42584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EA552B">
                  <a:alpha val="64706"/>
                </a:srgbClr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426628" y="0"/>
              <a:ext cx="307155" cy="303980"/>
              <a:chOff x="0" y="0"/>
              <a:chExt cx="430289" cy="42584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FECD1A">
                  <a:alpha val="64706"/>
                </a:srgbClr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0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853255" y="0"/>
              <a:ext cx="307155" cy="303980"/>
              <a:chOff x="0" y="0"/>
              <a:chExt cx="430289" cy="425841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4CA96D">
                  <a:alpha val="64706"/>
                </a:srgbClr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00"/>
                  </a:lnSpc>
                </a:pPr>
                <a:endParaRPr/>
              </a:p>
            </p:txBody>
          </p:sp>
        </p:grpSp>
      </p:grp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xmlns="" id="{93E86D31-27D4-C3FD-747C-9201EA384BF3}"/>
              </a:ext>
            </a:extLst>
          </p:cNvPr>
          <p:cNvSpPr txBox="1"/>
          <p:nvPr/>
        </p:nvSpPr>
        <p:spPr>
          <a:xfrm>
            <a:off x="3113625" y="2500083"/>
            <a:ext cx="12039600" cy="540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 HÔM NAY</a:t>
            </a: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177798" y="1992706"/>
            <a:ext cx="418630" cy="50513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092963" y="2651016"/>
            <a:ext cx="283547" cy="3421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E6456F1-C717-59B0-3423-70235E98B4DC}"/>
              </a:ext>
            </a:extLst>
          </p:cNvPr>
          <p:cNvSpPr txBox="1"/>
          <p:nvPr/>
        </p:nvSpPr>
        <p:spPr>
          <a:xfrm>
            <a:off x="7605907" y="2822085"/>
            <a:ext cx="7697396" cy="4866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 chất:</a:t>
            </a:r>
            <a:endParaRPr lang="en-US" sz="4400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 một tam giác cân, hai góc ở đáy bằng nhau. Ngược lại, một tam giác có hai góc bằng nhau thì tam giác đó là tam giác cân.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177798" y="1992706"/>
            <a:ext cx="418630" cy="50513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092963" y="2651016"/>
            <a:ext cx="283547" cy="3421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E6456F1-C717-59B0-3423-70235E98B4DC}"/>
              </a:ext>
            </a:extLst>
          </p:cNvPr>
          <p:cNvSpPr txBox="1"/>
          <p:nvPr/>
        </p:nvSpPr>
        <p:spPr>
          <a:xfrm>
            <a:off x="1387113" y="1257300"/>
            <a:ext cx="14693703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en-US" sz="44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HƯỚNG DẪN VỀ NHÀ</a:t>
            </a:r>
            <a:endParaRPr lang="en-US" sz="4400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-Làm BT phần LT 1 và thử thách nhỏ</a:t>
            </a:r>
          </a:p>
          <a:p>
            <a:pPr marL="571500" marR="0" indent="-5715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FontTx/>
              <a:buChar char="-"/>
              <a:tabLst>
                <a:tab pos="360045" algn="l"/>
                <a:tab pos="720090" algn="l"/>
              </a:tabLst>
            </a:pPr>
            <a:r>
              <a:rPr lang="nl-NL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Chép định nghĩa và tính chất(SGK-80-81) x5 lần</a:t>
            </a:r>
          </a:p>
          <a:p>
            <a:pPr marL="571500" marR="0" indent="-5715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FontTx/>
              <a:buChar char="-"/>
              <a:tabLst>
                <a:tab pos="360045" algn="l"/>
                <a:tab pos="720090" algn="l"/>
              </a:tabLst>
            </a:pPr>
            <a:r>
              <a:rPr lang="nl-NL" sz="400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BT 4,23,4.24(Sgk-84)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13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9099235" y="8721799"/>
            <a:ext cx="747656" cy="871209"/>
          </a:xfrm>
          <a:prstGeom prst="rect">
            <a:avLst/>
          </a:prstGeom>
        </p:spPr>
      </p:pic>
      <p:grpSp>
        <p:nvGrpSpPr>
          <p:cNvPr id="71" name="Group 71"/>
          <p:cNvGrpSpPr/>
          <p:nvPr/>
        </p:nvGrpSpPr>
        <p:grpSpPr>
          <a:xfrm>
            <a:off x="521401" y="346821"/>
            <a:ext cx="230366" cy="227985"/>
            <a:chOff x="0" y="0"/>
            <a:chExt cx="430289" cy="425841"/>
          </a:xfrm>
        </p:grpSpPr>
        <p:sp>
          <p:nvSpPr>
            <p:cNvPr id="72" name="Freeform 72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841372" y="346821"/>
            <a:ext cx="230366" cy="227985"/>
            <a:chOff x="0" y="0"/>
            <a:chExt cx="430289" cy="425841"/>
          </a:xfrm>
        </p:grpSpPr>
        <p:sp>
          <p:nvSpPr>
            <p:cNvPr id="75" name="Freeform 75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161343" y="346821"/>
            <a:ext cx="230366" cy="227985"/>
            <a:chOff x="0" y="0"/>
            <a:chExt cx="430289" cy="425841"/>
          </a:xfrm>
        </p:grpSpPr>
        <p:sp>
          <p:nvSpPr>
            <p:cNvPr id="78" name="Freeform 78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79" name="TextBox 7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94E2CC84-D69E-C92E-65A3-A388A873BF76}"/>
              </a:ext>
            </a:extLst>
          </p:cNvPr>
          <p:cNvSpPr/>
          <p:nvPr/>
        </p:nvSpPr>
        <p:spPr>
          <a:xfrm>
            <a:off x="7148940" y="1874098"/>
            <a:ext cx="3978494" cy="113805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D51B165-8671-2529-8312-A7368798E9E4}"/>
                  </a:ext>
                </a:extLst>
              </p:cNvPr>
              <p:cNvSpPr txBox="1"/>
              <p:nvPr/>
            </p:nvSpPr>
            <p:spPr>
              <a:xfrm>
                <a:off x="2503139" y="4174538"/>
                <a:ext cx="7231581" cy="274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chưa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4.62.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D51B165-8671-2529-8312-A7368798E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139" y="4174538"/>
                <a:ext cx="7231581" cy="2748253"/>
              </a:xfrm>
              <a:prstGeom prst="rect">
                <a:avLst/>
              </a:prstGeom>
              <a:blipFill>
                <a:blip r:embed="rId18"/>
                <a:stretch>
                  <a:fillRect l="-3035" r="-2951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07410D3-B182-806C-F8E7-D6DC739ADF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95601" y="3824269"/>
            <a:ext cx="6302219" cy="4745377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36">
            <a:extLst>
              <a:ext uri="{FF2B5EF4-FFF2-40B4-BE49-F238E27FC236}">
                <a16:creationId xmlns:a16="http://schemas.microsoft.com/office/drawing/2014/main" xmlns="" id="{58AA10C8-7B07-5006-AE64-DC44240F205F}"/>
              </a:ext>
            </a:extLst>
          </p:cNvPr>
          <p:cNvSpPr txBox="1"/>
          <p:nvPr/>
        </p:nvSpPr>
        <p:spPr>
          <a:xfrm>
            <a:off x="8152759" y="1294828"/>
            <a:ext cx="1982482" cy="1081980"/>
          </a:xfrm>
          <a:prstGeom prst="wedgeEllipseCallout">
            <a:avLst/>
          </a:prstGeom>
          <a:solidFill>
            <a:srgbClr val="FEAB8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064AF03F-6A2D-F82D-90E3-16D2432560DA}"/>
                  </a:ext>
                </a:extLst>
              </p:cNvPr>
              <p:cNvSpPr txBox="1"/>
              <p:nvPr/>
            </p:nvSpPr>
            <p:spPr>
              <a:xfrm>
                <a:off x="2822830" y="2980590"/>
                <a:ext cx="7935084" cy="4260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=18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cũng cân tại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𝐷𝐸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𝐷𝐹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64AF03F-6A2D-F82D-90E3-16D243256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830" y="2980590"/>
                <a:ext cx="7935084" cy="4260077"/>
              </a:xfrm>
              <a:prstGeom prst="rect">
                <a:avLst/>
              </a:prstGeom>
              <a:blipFill>
                <a:blip r:embed="rId14"/>
                <a:stretch>
                  <a:fillRect l="-2688" r="-998" b="-5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5E2235D9-C956-87B4-465B-99847969EE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85321" y="2550738"/>
            <a:ext cx="6302219" cy="47453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E060A826-ECD6-7AB1-81F7-FA1EB1A349BD}"/>
                  </a:ext>
                </a:extLst>
              </p:cNvPr>
              <p:cNvSpPr txBox="1"/>
              <p:nvPr/>
            </p:nvSpPr>
            <p:spPr>
              <a:xfrm>
                <a:off x="2135315" y="7432916"/>
                <a:ext cx="14017370" cy="1824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b="1" i="1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Nhận xét:</a:t>
                </a:r>
                <a:r>
                  <a:rPr lang="en-US" sz="40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các cạnh bằng nhau và các góc bằng nhau. Đó là tam giác đều.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60A826-ECD6-7AB1-81F7-FA1EB1A34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315" y="7432916"/>
                <a:ext cx="14017370" cy="1824923"/>
              </a:xfrm>
              <a:prstGeom prst="rect">
                <a:avLst/>
              </a:prstGeom>
              <a:blipFill>
                <a:blip r:embed="rId16"/>
                <a:stretch>
                  <a:fillRect l="-1522" r="-152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05147">
            <a:off x="-466889" y="1850985"/>
            <a:ext cx="409495" cy="494112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63248">
            <a:off x="-107589" y="2289780"/>
            <a:ext cx="277360" cy="334673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16665294" y="4469763"/>
            <a:ext cx="747656" cy="871209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>
            <a:off x="1133720" y="2398065"/>
            <a:ext cx="230366" cy="227985"/>
            <a:chOff x="0" y="0"/>
            <a:chExt cx="430289" cy="425841"/>
          </a:xfrm>
        </p:grpSpPr>
        <p:sp>
          <p:nvSpPr>
            <p:cNvPr id="45" name="Freeform 45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010760" y="2079479"/>
            <a:ext cx="230366" cy="227985"/>
            <a:chOff x="0" y="0"/>
            <a:chExt cx="430289" cy="425841"/>
          </a:xfrm>
        </p:grpSpPr>
        <p:sp>
          <p:nvSpPr>
            <p:cNvPr id="48" name="Freeform 48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2330730" y="2079479"/>
            <a:ext cx="230366" cy="227985"/>
            <a:chOff x="0" y="0"/>
            <a:chExt cx="430289" cy="425841"/>
          </a:xfrm>
        </p:grpSpPr>
        <p:sp>
          <p:nvSpPr>
            <p:cNvPr id="51" name="Freeform 51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xmlns="" id="{047714A5-D701-9DF9-362D-3CE4064C546D}"/>
              </a:ext>
            </a:extLst>
          </p:cNvPr>
          <p:cNvSpPr txBox="1"/>
          <p:nvPr/>
        </p:nvSpPr>
        <p:spPr>
          <a:xfrm>
            <a:off x="1397289" y="720696"/>
            <a:ext cx="1484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ĐƯỜNG TRUNG TRỰC CỦA MỘT ĐOẠN THẲNG</a:t>
            </a:r>
          </a:p>
        </p:txBody>
      </p:sp>
      <p:sp>
        <p:nvSpPr>
          <p:cNvPr id="27" name="Hình chữ nhật: Góc Tròn 26">
            <a:extLst>
              <a:ext uri="{FF2B5EF4-FFF2-40B4-BE49-F238E27FC236}">
                <a16:creationId xmlns:a16="http://schemas.microsoft.com/office/drawing/2014/main" xmlns="" id="{7A9EE339-928B-2065-66D7-AABF0A8EF375}"/>
              </a:ext>
            </a:extLst>
          </p:cNvPr>
          <p:cNvSpPr/>
          <p:nvPr/>
        </p:nvSpPr>
        <p:spPr>
          <a:xfrm>
            <a:off x="8659696" y="3023647"/>
            <a:ext cx="1731939" cy="845698"/>
          </a:xfrm>
          <a:prstGeom prst="roundRect">
            <a:avLst/>
          </a:prstGeom>
          <a:solidFill>
            <a:srgbClr val="EA552B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265CAC-CF6E-C507-DAAF-E77BF71BFBD4}"/>
              </a:ext>
            </a:extLst>
          </p:cNvPr>
          <p:cNvSpPr txBox="1"/>
          <p:nvPr/>
        </p:nvSpPr>
        <p:spPr>
          <a:xfrm>
            <a:off x="1254396" y="1668619"/>
            <a:ext cx="4075509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Định nghĩa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142C3A07-33DB-839A-EA84-C4E04440CC1C}"/>
                  </a:ext>
                </a:extLst>
              </p:cNvPr>
              <p:cNvSpPr txBox="1"/>
              <p:nvPr/>
            </p:nvSpPr>
            <p:spPr>
              <a:xfrm>
                <a:off x="2782359" y="4130353"/>
                <a:ext cx="13486615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dấu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mép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A4,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nối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2C3A07-33DB-839A-EA84-C4E04440C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359" y="4130353"/>
                <a:ext cx="13486615" cy="1824923"/>
              </a:xfrm>
              <a:prstGeom prst="rect">
                <a:avLst/>
              </a:prstGeom>
              <a:blipFill>
                <a:blip r:embed="rId18"/>
                <a:stretch>
                  <a:fillRect l="-1582" r="-1582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D32D03D-523C-8489-905E-5C75B9AC73B8}"/>
              </a:ext>
            </a:extLst>
          </p:cNvPr>
          <p:cNvSpPr txBox="1"/>
          <p:nvPr/>
        </p:nvSpPr>
        <p:spPr>
          <a:xfrm>
            <a:off x="2782360" y="6006415"/>
            <a:ext cx="13486615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4.63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kẻ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3376137" y="2235110"/>
            <a:ext cx="425971" cy="51399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2990980" y="1968513"/>
            <a:ext cx="288520" cy="348138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>
            <a:off x="992043" y="889746"/>
            <a:ext cx="870308" cy="227985"/>
            <a:chOff x="0" y="0"/>
            <a:chExt cx="1160410" cy="303980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307155" cy="303980"/>
              <a:chOff x="0" y="0"/>
              <a:chExt cx="430289" cy="425841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EA552B">
                  <a:alpha val="64706"/>
                </a:srgbClr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426628" y="0"/>
              <a:ext cx="307155" cy="303980"/>
              <a:chOff x="0" y="0"/>
              <a:chExt cx="430289" cy="425841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FECD1A">
                  <a:alpha val="64706"/>
                </a:srgbClr>
              </a:solidFill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853255" y="0"/>
              <a:ext cx="307155" cy="303980"/>
              <a:chOff x="0" y="0"/>
              <a:chExt cx="430289" cy="425841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4CA96D">
                  <a:alpha val="64706"/>
                </a:srgbClr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AF8AF7-1AA6-FB2A-6AB4-9EA4F9D58381}"/>
                  </a:ext>
                </a:extLst>
              </p:cNvPr>
              <p:cNvSpPr txBox="1"/>
              <p:nvPr/>
            </p:nvSpPr>
            <p:spPr>
              <a:xfrm>
                <a:off x="2353796" y="618105"/>
                <a:ext cx="13918498" cy="36715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AF8AF7-1AA6-FB2A-6AB4-9EA4F9D58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796" y="618105"/>
                <a:ext cx="13918498" cy="3671583"/>
              </a:xfrm>
              <a:prstGeom prst="rect">
                <a:avLst/>
              </a:prstGeom>
              <a:blipFill>
                <a:blip r:embed="rId16"/>
                <a:stretch>
                  <a:fillRect l="-1533" r="-1577" b="-6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A293FB-6FEC-319B-6AA0-13935C2C8AA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36267" y="4278687"/>
            <a:ext cx="11559479" cy="476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98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521401" y="346821"/>
            <a:ext cx="230366" cy="227985"/>
            <a:chOff x="0" y="0"/>
            <a:chExt cx="430289" cy="425841"/>
          </a:xfrm>
        </p:grpSpPr>
        <p:sp>
          <p:nvSpPr>
            <p:cNvPr id="13" name="Freeform 1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1372" y="346821"/>
            <a:ext cx="230366" cy="227985"/>
            <a:chOff x="0" y="0"/>
            <a:chExt cx="430289" cy="425841"/>
          </a:xfrm>
        </p:grpSpPr>
        <p:sp>
          <p:nvSpPr>
            <p:cNvPr id="16" name="Freeform 1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61343" y="346821"/>
            <a:ext cx="230366" cy="227985"/>
            <a:chOff x="0" y="0"/>
            <a:chExt cx="430289" cy="425841"/>
          </a:xfrm>
        </p:grpSpPr>
        <p:sp>
          <p:nvSpPr>
            <p:cNvPr id="19" name="Freeform 1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153208">
            <a:off x="3464668" y="1712224"/>
            <a:ext cx="370797" cy="447417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153208">
            <a:off x="2721176" y="2174705"/>
            <a:ext cx="251149" cy="30304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7EDBF11-C4E3-D654-C904-85DE107B3D53}"/>
              </a:ext>
            </a:extLst>
          </p:cNvPr>
          <p:cNvSpPr txBox="1"/>
          <p:nvPr/>
        </p:nvSpPr>
        <p:spPr>
          <a:xfrm>
            <a:off x="2514600" y="2390527"/>
            <a:ext cx="13563599" cy="2850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 nghĩa</a:t>
            </a:r>
            <a:endParaRPr lang="en-US" sz="40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 thẳng vuông góc với một đoạn thẳng tại trung điểm của nó được gọi là đường trung trực của đoạn thẳng đó.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5889B37B-6598-738C-1B70-7DB18E872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376" y="5367713"/>
            <a:ext cx="5461555" cy="35099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7DACB487-B32E-7915-2470-ACBCC7071995}"/>
                  </a:ext>
                </a:extLst>
              </p:cNvPr>
              <p:cNvSpPr txBox="1"/>
              <p:nvPr/>
            </p:nvSpPr>
            <p:spPr>
              <a:xfrm>
                <a:off x="8536884" y="5619501"/>
                <a:ext cx="6537754" cy="28508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i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nl-NL" sz="4000" i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đi qua trung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nl-NL" sz="4000" i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của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nl-NL" sz="4000" i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là trung trực đoạn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DACB487-B32E-7915-2470-ACBCC7071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6884" y="5619501"/>
                <a:ext cx="6537754" cy="2850845"/>
              </a:xfrm>
              <a:prstGeom prst="rect">
                <a:avLst/>
              </a:prstGeom>
              <a:blipFill>
                <a:blip r:embed="rId15"/>
                <a:stretch>
                  <a:fillRect r="-3262" b="-8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73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5934" y="2230861"/>
            <a:ext cx="15681898" cy="10486349"/>
            <a:chOff x="0" y="0"/>
            <a:chExt cx="20909198" cy="139817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6990899"/>
              <a:ext cx="6990899" cy="699089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0"/>
              <a:ext cx="6990899" cy="699089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6990899"/>
              <a:ext cx="6990899" cy="69908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0"/>
              <a:ext cx="6990899" cy="699089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990899"/>
              <a:ext cx="6990899" cy="699089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990899" cy="6990899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1960733" y="4909211"/>
            <a:ext cx="6903179" cy="3480444"/>
            <a:chOff x="0" y="0"/>
            <a:chExt cx="1533239" cy="773028"/>
          </a:xfrm>
        </p:grpSpPr>
        <p:sp>
          <p:nvSpPr>
            <p:cNvPr id="16" name="Freeform 16"/>
            <p:cNvSpPr/>
            <p:nvPr/>
          </p:nvSpPr>
          <p:spPr>
            <a:xfrm>
              <a:off x="0" y="-1270"/>
              <a:ext cx="1534509" cy="771758"/>
            </a:xfrm>
            <a:custGeom>
              <a:avLst/>
              <a:gdLst/>
              <a:ahLst/>
              <a:cxnLst/>
              <a:rect l="l" t="t" r="r" b="b"/>
              <a:pathLst>
                <a:path w="1534509" h="771758">
                  <a:moveTo>
                    <a:pt x="1523079" y="27940"/>
                  </a:moveTo>
                  <a:cubicBezTo>
                    <a:pt x="1514189" y="24130"/>
                    <a:pt x="1505299" y="21590"/>
                    <a:pt x="1496409" y="21590"/>
                  </a:cubicBezTo>
                  <a:cubicBezTo>
                    <a:pt x="1469739" y="20320"/>
                    <a:pt x="1446830" y="20320"/>
                    <a:pt x="1423029" y="17780"/>
                  </a:cubicBezTo>
                  <a:cubicBezTo>
                    <a:pt x="1368626" y="12700"/>
                    <a:pt x="1315356" y="6350"/>
                    <a:pt x="1260953" y="3810"/>
                  </a:cubicBezTo>
                  <a:cubicBezTo>
                    <a:pt x="1216751" y="1270"/>
                    <a:pt x="1173681" y="3810"/>
                    <a:pt x="1129479" y="2540"/>
                  </a:cubicBezTo>
                  <a:cubicBezTo>
                    <a:pt x="1110211" y="2540"/>
                    <a:pt x="1090943" y="0"/>
                    <a:pt x="1071675" y="2540"/>
                  </a:cubicBezTo>
                  <a:cubicBezTo>
                    <a:pt x="1025206" y="10160"/>
                    <a:pt x="978737" y="11430"/>
                    <a:pt x="931134" y="8890"/>
                  </a:cubicBezTo>
                  <a:cubicBezTo>
                    <a:pt x="907333" y="7620"/>
                    <a:pt x="883531" y="7620"/>
                    <a:pt x="859730" y="7620"/>
                  </a:cubicBezTo>
                  <a:cubicBezTo>
                    <a:pt x="816661" y="7620"/>
                    <a:pt x="773591" y="7620"/>
                    <a:pt x="730522" y="6350"/>
                  </a:cubicBezTo>
                  <a:cubicBezTo>
                    <a:pt x="685186" y="5080"/>
                    <a:pt x="238627" y="2540"/>
                    <a:pt x="194425" y="1270"/>
                  </a:cubicBezTo>
                  <a:cubicBezTo>
                    <a:pt x="158156" y="0"/>
                    <a:pt x="123020" y="1270"/>
                    <a:pt x="86752" y="1270"/>
                  </a:cubicBezTo>
                  <a:cubicBezTo>
                    <a:pt x="61817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87145"/>
                    <a:pt x="16510" y="116604"/>
                    <a:pt x="17780" y="145547"/>
                  </a:cubicBezTo>
                  <a:cubicBezTo>
                    <a:pt x="19050" y="175006"/>
                    <a:pt x="17780" y="204465"/>
                    <a:pt x="16510" y="234441"/>
                  </a:cubicBezTo>
                  <a:cubicBezTo>
                    <a:pt x="15240" y="264934"/>
                    <a:pt x="2540" y="584852"/>
                    <a:pt x="2540" y="615345"/>
                  </a:cubicBezTo>
                  <a:cubicBezTo>
                    <a:pt x="2540" y="645321"/>
                    <a:pt x="1270" y="675297"/>
                    <a:pt x="0" y="705273"/>
                  </a:cubicBezTo>
                  <a:cubicBezTo>
                    <a:pt x="0" y="717148"/>
                    <a:pt x="3810" y="727308"/>
                    <a:pt x="15240" y="732388"/>
                  </a:cubicBezTo>
                  <a:cubicBezTo>
                    <a:pt x="22860" y="736198"/>
                    <a:pt x="31750" y="738738"/>
                    <a:pt x="40640" y="740008"/>
                  </a:cubicBezTo>
                  <a:cubicBezTo>
                    <a:pt x="85618" y="745088"/>
                    <a:pt x="128687" y="748898"/>
                    <a:pt x="171757" y="753978"/>
                  </a:cubicBezTo>
                  <a:cubicBezTo>
                    <a:pt x="195558" y="756518"/>
                    <a:pt x="219359" y="761598"/>
                    <a:pt x="243161" y="762868"/>
                  </a:cubicBezTo>
                  <a:cubicBezTo>
                    <a:pt x="282830" y="765408"/>
                    <a:pt x="724855" y="766678"/>
                    <a:pt x="764524" y="767948"/>
                  </a:cubicBezTo>
                  <a:cubicBezTo>
                    <a:pt x="770191" y="767948"/>
                    <a:pt x="775858" y="767948"/>
                    <a:pt x="781525" y="767948"/>
                  </a:cubicBezTo>
                  <a:cubicBezTo>
                    <a:pt x="808727" y="767948"/>
                    <a:pt x="837062" y="766678"/>
                    <a:pt x="864263" y="766678"/>
                  </a:cubicBezTo>
                  <a:cubicBezTo>
                    <a:pt x="895999" y="766678"/>
                    <a:pt x="926600" y="767948"/>
                    <a:pt x="958335" y="767948"/>
                  </a:cubicBezTo>
                  <a:cubicBezTo>
                    <a:pt x="1004805" y="767948"/>
                    <a:pt x="1052408" y="767948"/>
                    <a:pt x="1098877" y="767948"/>
                  </a:cubicBezTo>
                  <a:cubicBezTo>
                    <a:pt x="1141946" y="767948"/>
                    <a:pt x="1185015" y="769218"/>
                    <a:pt x="1228084" y="770488"/>
                  </a:cubicBezTo>
                  <a:cubicBezTo>
                    <a:pt x="1247352" y="770488"/>
                    <a:pt x="1267753" y="771758"/>
                    <a:pt x="1287021" y="771758"/>
                  </a:cubicBezTo>
                  <a:cubicBezTo>
                    <a:pt x="1349358" y="770488"/>
                    <a:pt x="1410562" y="764138"/>
                    <a:pt x="1473549" y="764138"/>
                  </a:cubicBezTo>
                  <a:cubicBezTo>
                    <a:pt x="1477359" y="764138"/>
                    <a:pt x="1482439" y="761598"/>
                    <a:pt x="1486249" y="759058"/>
                  </a:cubicBezTo>
                  <a:cubicBezTo>
                    <a:pt x="1491329" y="755248"/>
                    <a:pt x="1493869" y="748898"/>
                    <a:pt x="1496409" y="746358"/>
                  </a:cubicBezTo>
                  <a:cubicBezTo>
                    <a:pt x="1497679" y="701655"/>
                    <a:pt x="1498949" y="679949"/>
                    <a:pt x="1500219" y="658242"/>
                  </a:cubicBezTo>
                  <a:cubicBezTo>
                    <a:pt x="1501489" y="624648"/>
                    <a:pt x="1511649" y="302146"/>
                    <a:pt x="1512919" y="268552"/>
                  </a:cubicBezTo>
                  <a:cubicBezTo>
                    <a:pt x="1512919" y="248396"/>
                    <a:pt x="1514189" y="228240"/>
                    <a:pt x="1515459" y="208083"/>
                  </a:cubicBezTo>
                  <a:cubicBezTo>
                    <a:pt x="1516729" y="186376"/>
                    <a:pt x="1517999" y="164669"/>
                    <a:pt x="1520539" y="142963"/>
                  </a:cubicBezTo>
                  <a:cubicBezTo>
                    <a:pt x="1521809" y="130042"/>
                    <a:pt x="1521809" y="116604"/>
                    <a:pt x="1526889" y="103684"/>
                  </a:cubicBezTo>
                  <a:cubicBezTo>
                    <a:pt x="1531969" y="88179"/>
                    <a:pt x="1534509" y="73191"/>
                    <a:pt x="1533239" y="44450"/>
                  </a:cubicBezTo>
                  <a:cubicBezTo>
                    <a:pt x="1533239" y="38100"/>
                    <a:pt x="1529429" y="30480"/>
                    <a:pt x="1523079" y="279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470767" y="1367103"/>
            <a:ext cx="230366" cy="227985"/>
            <a:chOff x="0" y="0"/>
            <a:chExt cx="430289" cy="425841"/>
          </a:xfrm>
        </p:grpSpPr>
        <p:sp>
          <p:nvSpPr>
            <p:cNvPr id="23" name="Freeform 2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90737" y="1367103"/>
            <a:ext cx="230366" cy="227985"/>
            <a:chOff x="0" y="0"/>
            <a:chExt cx="430289" cy="425841"/>
          </a:xfrm>
        </p:grpSpPr>
        <p:sp>
          <p:nvSpPr>
            <p:cNvPr id="26" name="Freeform 2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110708" y="1367103"/>
            <a:ext cx="230366" cy="227985"/>
            <a:chOff x="0" y="0"/>
            <a:chExt cx="430289" cy="425841"/>
          </a:xfrm>
        </p:grpSpPr>
        <p:sp>
          <p:nvSpPr>
            <p:cNvPr id="29" name="Freeform 2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xmlns="" id="{8B7AF3B2-0BA4-01D9-092A-0B583F7172ED}"/>
              </a:ext>
            </a:extLst>
          </p:cNvPr>
          <p:cNvSpPr/>
          <p:nvPr/>
        </p:nvSpPr>
        <p:spPr>
          <a:xfrm>
            <a:off x="1542948" y="1768800"/>
            <a:ext cx="1266648" cy="940677"/>
          </a:xfrm>
          <a:prstGeom prst="wedgeRoundRectCallout">
            <a:avLst>
              <a:gd name="adj1" fmla="val 40321"/>
              <a:gd name="adj2" fmla="val 67057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1666B50-EDCA-6667-0754-1913BB2A7E56}"/>
              </a:ext>
            </a:extLst>
          </p:cNvPr>
          <p:cNvSpPr txBox="1"/>
          <p:nvPr/>
        </p:nvSpPr>
        <p:spPr>
          <a:xfrm>
            <a:off x="3066335" y="1326678"/>
            <a:ext cx="1197451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4.64,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Theo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4BA7134B-FE44-50EC-F8C4-4B7F959C6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20" y="3526508"/>
            <a:ext cx="12558871" cy="435650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44CC658-DC40-550D-477A-D9E2BEC2727E}"/>
              </a:ext>
            </a:extLst>
          </p:cNvPr>
          <p:cNvSpPr txBox="1"/>
          <p:nvPr/>
        </p:nvSpPr>
        <p:spPr>
          <a:xfrm>
            <a:off x="2667000" y="79629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B13D6C-A0BA-AC8B-2878-AA39B625C66D}"/>
              </a:ext>
            </a:extLst>
          </p:cNvPr>
          <p:cNvSpPr txBox="1"/>
          <p:nvPr/>
        </p:nvSpPr>
        <p:spPr>
          <a:xfrm>
            <a:off x="6807417" y="7959737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F2A4EE0-124B-2F23-03B0-B6326D86C71C}"/>
              </a:ext>
            </a:extLst>
          </p:cNvPr>
          <p:cNvSpPr txBox="1"/>
          <p:nvPr/>
        </p:nvSpPr>
        <p:spPr>
          <a:xfrm>
            <a:off x="10908603" y="7959565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2959417730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32" grpId="0"/>
      <p:bldP spid="33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73368">
            <a:off x="11318439" y="1688072"/>
            <a:ext cx="325022" cy="392183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742858" y="8712275"/>
            <a:ext cx="1183825" cy="9276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F50C79-9937-791B-CF28-90A282ED348C}"/>
              </a:ext>
            </a:extLst>
          </p:cNvPr>
          <p:cNvSpPr txBox="1"/>
          <p:nvPr/>
        </p:nvSpPr>
        <p:spPr>
          <a:xfrm>
            <a:off x="1456712" y="1789471"/>
            <a:ext cx="4075509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nl-NL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 chất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Hình chữ nhật: Góc Tròn 26">
            <a:extLst>
              <a:ext uri="{FF2B5EF4-FFF2-40B4-BE49-F238E27FC236}">
                <a16:creationId xmlns:a16="http://schemas.microsoft.com/office/drawing/2014/main" xmlns="" id="{7814F0F0-C9C3-3FD0-279D-92AA8B91B482}"/>
              </a:ext>
            </a:extLst>
          </p:cNvPr>
          <p:cNvSpPr/>
          <p:nvPr/>
        </p:nvSpPr>
        <p:spPr>
          <a:xfrm>
            <a:off x="4545341" y="3151669"/>
            <a:ext cx="1731939" cy="845698"/>
          </a:xfrm>
          <a:prstGeom prst="roundRect">
            <a:avLst/>
          </a:prstGeom>
          <a:solidFill>
            <a:srgbClr val="EA552B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8A055D4A-4974-BDC0-8955-BE31F12FDD68}"/>
                  </a:ext>
                </a:extLst>
              </p:cNvPr>
              <p:cNvSpPr txBox="1"/>
              <p:nvPr/>
            </p:nvSpPr>
            <p:spPr>
              <a:xfrm>
                <a:off x="1224894" y="3997368"/>
                <a:ext cx="8457758" cy="367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mảnh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HĐ3,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bất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kì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vạch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xem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A055D4A-4974-BDC0-8955-BE31F12FD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894" y="3997368"/>
                <a:ext cx="8457758" cy="3671583"/>
              </a:xfrm>
              <a:prstGeom prst="rect">
                <a:avLst/>
              </a:prstGeom>
              <a:blipFill>
                <a:blip r:embed="rId16"/>
                <a:stretch>
                  <a:fillRect l="-2596" r="-2523" b="-6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218F1F-E54C-8EF1-C13F-2BE1C22745F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885809" y="3710497"/>
            <a:ext cx="4080380" cy="494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651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72873">
            <a:off x="12409005" y="595303"/>
            <a:ext cx="689038" cy="764536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210728">
            <a:off x="16201041" y="2886999"/>
            <a:ext cx="561099" cy="8251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ACAA8BA-EE9F-3E60-0FB9-7CA545554769}"/>
              </a:ext>
            </a:extLst>
          </p:cNvPr>
          <p:cNvSpPr txBox="1"/>
          <p:nvPr/>
        </p:nvSpPr>
        <p:spPr>
          <a:xfrm>
            <a:off x="4218550" y="3213152"/>
            <a:ext cx="10164483" cy="4224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 chất:</a:t>
            </a:r>
            <a:endParaRPr lang="en-US" sz="4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 nằm trên đường trung trực của một đoạn thẳng thì cách đều hai mút của đoạn thẳng đó.</a:t>
            </a:r>
            <a:endParaRPr lang="en-US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7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09202" y="-712266"/>
            <a:ext cx="14958087" cy="10002343"/>
            <a:chOff x="0" y="0"/>
            <a:chExt cx="19944117" cy="1333645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275888" y="6668229"/>
              <a:ext cx="6668229" cy="666822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275888" y="0"/>
              <a:ext cx="6668229" cy="666822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644001" y="6668229"/>
              <a:ext cx="6668229" cy="666822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644001" y="0"/>
              <a:ext cx="6668229" cy="666822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668229"/>
              <a:ext cx="6668229" cy="666822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668229" cy="6668229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2264274" y="2296968"/>
            <a:ext cx="230366" cy="227985"/>
            <a:chOff x="0" y="0"/>
            <a:chExt cx="430289" cy="425841"/>
          </a:xfrm>
        </p:grpSpPr>
        <p:sp>
          <p:nvSpPr>
            <p:cNvPr id="18" name="Freeform 18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584245" y="2296968"/>
            <a:ext cx="230366" cy="227985"/>
            <a:chOff x="0" y="0"/>
            <a:chExt cx="430289" cy="425841"/>
          </a:xfrm>
        </p:grpSpPr>
        <p:sp>
          <p:nvSpPr>
            <p:cNvPr id="21" name="Freeform 21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904215" y="2296968"/>
            <a:ext cx="230366" cy="227985"/>
            <a:chOff x="0" y="0"/>
            <a:chExt cx="430289" cy="425841"/>
          </a:xfrm>
        </p:grpSpPr>
        <p:sp>
          <p:nvSpPr>
            <p:cNvPr id="24" name="Freeform 24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xmlns="" id="{3AEDA38D-B2B3-ED2C-2D7D-AF295057DC44}"/>
              </a:ext>
            </a:extLst>
          </p:cNvPr>
          <p:cNvSpPr txBox="1"/>
          <p:nvPr/>
        </p:nvSpPr>
        <p:spPr>
          <a:xfrm>
            <a:off x="2239047" y="2375347"/>
            <a:ext cx="13809904" cy="593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16: TAM GIÁC CÂN. ĐƯỜNG TRUNG TRỰC CỦA ĐOẠN THẲNG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5934" y="2230861"/>
            <a:ext cx="15681898" cy="10486349"/>
            <a:chOff x="0" y="0"/>
            <a:chExt cx="20909198" cy="139817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6990899"/>
              <a:ext cx="6990899" cy="699089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0"/>
              <a:ext cx="6990899" cy="699089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6990899"/>
              <a:ext cx="6990899" cy="69908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0"/>
              <a:ext cx="6990899" cy="699089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990899"/>
              <a:ext cx="6990899" cy="699089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990899" cy="6990899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470767" y="1367103"/>
            <a:ext cx="230366" cy="227985"/>
            <a:chOff x="0" y="0"/>
            <a:chExt cx="430289" cy="425841"/>
          </a:xfrm>
        </p:grpSpPr>
        <p:sp>
          <p:nvSpPr>
            <p:cNvPr id="23" name="Freeform 2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90737" y="1367103"/>
            <a:ext cx="230366" cy="227985"/>
            <a:chOff x="0" y="0"/>
            <a:chExt cx="430289" cy="425841"/>
          </a:xfrm>
        </p:grpSpPr>
        <p:sp>
          <p:nvSpPr>
            <p:cNvPr id="26" name="Freeform 2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110708" y="1367103"/>
            <a:ext cx="230366" cy="227985"/>
            <a:chOff x="0" y="0"/>
            <a:chExt cx="430289" cy="425841"/>
          </a:xfrm>
        </p:grpSpPr>
        <p:sp>
          <p:nvSpPr>
            <p:cNvPr id="29" name="Freeform 2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7A62B71-BCCC-982E-45B2-91BE1238CD6D}"/>
              </a:ext>
            </a:extLst>
          </p:cNvPr>
          <p:cNvSpPr txBox="1"/>
          <p:nvPr/>
        </p:nvSpPr>
        <p:spPr>
          <a:xfrm>
            <a:off x="3242463" y="4080967"/>
            <a:ext cx="11913394" cy="3208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 chất:</a:t>
            </a:r>
            <a:endParaRPr lang="en-US" sz="4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Mọi điểm cách đều hai mút của đoạn thẳng thì nằm trên đường trung trực của đoạn thẳng đó.</a:t>
            </a:r>
            <a:endParaRPr lang="en-US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0146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72873">
            <a:off x="12409005" y="595303"/>
            <a:ext cx="689038" cy="76453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842467" y="8982926"/>
            <a:ext cx="1183825" cy="927688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>
            <a:off x="1532102" y="2738951"/>
            <a:ext cx="230366" cy="227985"/>
            <a:chOff x="0" y="0"/>
            <a:chExt cx="430289" cy="425841"/>
          </a:xfrm>
        </p:grpSpPr>
        <p:sp>
          <p:nvSpPr>
            <p:cNvPr id="43" name="Freeform 4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852072" y="2738951"/>
            <a:ext cx="230366" cy="227985"/>
            <a:chOff x="0" y="0"/>
            <a:chExt cx="430289" cy="425841"/>
          </a:xfrm>
        </p:grpSpPr>
        <p:sp>
          <p:nvSpPr>
            <p:cNvPr id="46" name="Freeform 4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172043" y="2738951"/>
            <a:ext cx="230366" cy="227985"/>
            <a:chOff x="0" y="0"/>
            <a:chExt cx="430289" cy="425841"/>
          </a:xfrm>
        </p:grpSpPr>
        <p:sp>
          <p:nvSpPr>
            <p:cNvPr id="49" name="Freeform 4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A92FB56-77A7-557F-D4D0-ABE31F62BA91}"/>
              </a:ext>
            </a:extLst>
          </p:cNvPr>
          <p:cNvSpPr/>
          <p:nvPr/>
        </p:nvSpPr>
        <p:spPr>
          <a:xfrm>
            <a:off x="7148940" y="1874098"/>
            <a:ext cx="3978494" cy="113805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D23B1F2-4F9E-C580-F270-4C5D8BFE9D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22511" y="3343086"/>
            <a:ext cx="5791738" cy="4547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9CD8E272-70CF-AA0B-DA6E-8FF23A19CF27}"/>
                  </a:ext>
                </a:extLst>
              </p:cNvPr>
              <p:cNvSpPr txBox="1"/>
              <p:nvPr/>
            </p:nvSpPr>
            <p:spPr>
              <a:xfrm>
                <a:off x="3251227" y="3713418"/>
                <a:ext cx="8288101" cy="370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Gọi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trực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𝑀𝐴𝐵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CD8E272-70CF-AA0B-DA6E-8FF23A19C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227" y="3713418"/>
                <a:ext cx="8288101" cy="3702552"/>
              </a:xfrm>
              <a:prstGeom prst="rect">
                <a:avLst/>
              </a:prstGeom>
              <a:blipFill>
                <a:blip r:embed="rId19"/>
                <a:stretch>
                  <a:fillRect l="-2574" r="-2574" b="-6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4779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85929" y="-876057"/>
            <a:ext cx="15681898" cy="10486349"/>
            <a:chOff x="0" y="0"/>
            <a:chExt cx="20909198" cy="139817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6990899"/>
              <a:ext cx="6990899" cy="699089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0"/>
              <a:ext cx="6990899" cy="699089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6990899"/>
              <a:ext cx="6990899" cy="69908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0"/>
              <a:ext cx="6990899" cy="699089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990899"/>
              <a:ext cx="6990899" cy="699089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990899" cy="6990899"/>
            </a:xfrm>
            <a:prstGeom prst="rect">
              <a:avLst/>
            </a:prstGeom>
          </p:spPr>
        </p:pic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289416" flipH="1">
            <a:off x="15434024" y="976268"/>
            <a:ext cx="626387" cy="729900"/>
          </a:xfrm>
          <a:prstGeom prst="rect">
            <a:avLst/>
          </a:prstGeom>
        </p:spPr>
      </p:pic>
      <p:grpSp>
        <p:nvGrpSpPr>
          <p:cNvPr id="39" name="Group 39"/>
          <p:cNvGrpSpPr/>
          <p:nvPr/>
        </p:nvGrpSpPr>
        <p:grpSpPr>
          <a:xfrm>
            <a:off x="521401" y="346821"/>
            <a:ext cx="230366" cy="227985"/>
            <a:chOff x="0" y="0"/>
            <a:chExt cx="430289" cy="425841"/>
          </a:xfrm>
        </p:grpSpPr>
        <p:sp>
          <p:nvSpPr>
            <p:cNvPr id="40" name="Freeform 40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41372" y="346821"/>
            <a:ext cx="230366" cy="227985"/>
            <a:chOff x="0" y="0"/>
            <a:chExt cx="430289" cy="425841"/>
          </a:xfrm>
        </p:grpSpPr>
        <p:sp>
          <p:nvSpPr>
            <p:cNvPr id="43" name="Freeform 4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161343" y="346821"/>
            <a:ext cx="230366" cy="227985"/>
            <a:chOff x="0" y="0"/>
            <a:chExt cx="430289" cy="425841"/>
          </a:xfrm>
        </p:grpSpPr>
        <p:sp>
          <p:nvSpPr>
            <p:cNvPr id="46" name="Freeform 4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Hộp Văn bản 36">
            <a:extLst>
              <a:ext uri="{FF2B5EF4-FFF2-40B4-BE49-F238E27FC236}">
                <a16:creationId xmlns:a16="http://schemas.microsoft.com/office/drawing/2014/main" xmlns="" id="{8FD037F4-F294-AE27-BBD6-EA5314BC5EE0}"/>
              </a:ext>
            </a:extLst>
          </p:cNvPr>
          <p:cNvSpPr txBox="1"/>
          <p:nvPr/>
        </p:nvSpPr>
        <p:spPr>
          <a:xfrm>
            <a:off x="8108245" y="1097314"/>
            <a:ext cx="1982482" cy="1081980"/>
          </a:xfrm>
          <a:prstGeom prst="wedgeEllipseCallout">
            <a:avLst/>
          </a:prstGeom>
          <a:solidFill>
            <a:srgbClr val="FEAB8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3CB7231-74D1-AEEF-C8F6-51BC26FAE1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9520" y="3158253"/>
            <a:ext cx="5791738" cy="4547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7B6495E4-AD00-9A3E-84BA-C182C727DC00}"/>
                  </a:ext>
                </a:extLst>
              </p:cNvPr>
              <p:cNvSpPr txBox="1"/>
              <p:nvPr/>
            </p:nvSpPr>
            <p:spPr>
              <a:xfrm>
                <a:off x="2301983" y="3536878"/>
                <a:ext cx="8242697" cy="3703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nằm trên đường trung trực của đoạn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</a:t>
                </a: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𝑀𝐵𝐴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𝑀𝐴𝐵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6495E4-AD00-9A3E-84BA-C182C727D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1983" y="3536878"/>
                <a:ext cx="8242697" cy="3703706"/>
              </a:xfrm>
              <a:prstGeom prst="rect">
                <a:avLst/>
              </a:prstGeom>
              <a:blipFill>
                <a:blip r:embed="rId15"/>
                <a:stretch>
                  <a:fillRect l="-2663" r="-2589" b="-5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86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738930" y="932599"/>
            <a:ext cx="870308" cy="227985"/>
            <a:chOff x="0" y="0"/>
            <a:chExt cx="1160410" cy="30398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307155" cy="303980"/>
              <a:chOff x="0" y="0"/>
              <a:chExt cx="430289" cy="42584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EA552B">
                  <a:alpha val="64706"/>
                </a:srgbClr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426628" y="0"/>
              <a:ext cx="307155" cy="303980"/>
              <a:chOff x="0" y="0"/>
              <a:chExt cx="430289" cy="42584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FECD1A">
                  <a:alpha val="64706"/>
                </a:srgbClr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853255" y="0"/>
              <a:ext cx="307155" cy="303980"/>
              <a:chOff x="0" y="0"/>
              <a:chExt cx="430289" cy="42584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4CA96D">
                  <a:alpha val="64706"/>
                </a:srgbClr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031516" y="8581386"/>
            <a:ext cx="1112350" cy="87167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71AE69C-4107-E97B-BDA5-F8FB577DFB75}"/>
              </a:ext>
            </a:extLst>
          </p:cNvPr>
          <p:cNvSpPr txBox="1"/>
          <p:nvPr/>
        </p:nvSpPr>
        <p:spPr>
          <a:xfrm>
            <a:off x="5978382" y="1406175"/>
            <a:ext cx="6324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C185C473-38CC-D84A-DEA1-8790E92F7C4C}"/>
                  </a:ext>
                </a:extLst>
              </p:cNvPr>
              <p:cNvSpPr txBox="1"/>
              <p:nvPr/>
            </p:nvSpPr>
            <p:spPr>
              <a:xfrm>
                <a:off x="2099696" y="3253163"/>
                <a:ext cx="14359503" cy="367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4.23 (SGK – tr.84)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𝐶𝐹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𝐵𝐸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𝐶𝐹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185C473-38CC-D84A-DEA1-8790E92F7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696" y="3253163"/>
                <a:ext cx="14359503" cy="3671583"/>
              </a:xfrm>
              <a:prstGeom prst="rect">
                <a:avLst/>
              </a:prstGeom>
              <a:blipFill>
                <a:blip r:embed="rId18"/>
                <a:stretch>
                  <a:fillRect l="-1486" r="-1528" b="-6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4644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177798" y="1992706"/>
            <a:ext cx="418630" cy="50513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98115">
            <a:off x="1092963" y="2651016"/>
            <a:ext cx="283547" cy="342139"/>
          </a:xfrm>
          <a:prstGeom prst="rect">
            <a:avLst/>
          </a:prstGeom>
        </p:spPr>
      </p:pic>
      <p:sp>
        <p:nvSpPr>
          <p:cNvPr id="9" name="Hộp Văn bản 36">
            <a:extLst>
              <a:ext uri="{FF2B5EF4-FFF2-40B4-BE49-F238E27FC236}">
                <a16:creationId xmlns:a16="http://schemas.microsoft.com/office/drawing/2014/main" xmlns="" id="{8649858B-82DF-E166-FAD7-C5300FC9E935}"/>
              </a:ext>
            </a:extLst>
          </p:cNvPr>
          <p:cNvSpPr txBox="1"/>
          <p:nvPr/>
        </p:nvSpPr>
        <p:spPr>
          <a:xfrm>
            <a:off x="8175142" y="1740105"/>
            <a:ext cx="1982482" cy="1081980"/>
          </a:xfrm>
          <a:prstGeom prst="wedgeEllipseCallout">
            <a:avLst/>
          </a:prstGeom>
          <a:solidFill>
            <a:srgbClr val="FEAB8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FCB28BE-61A0-5EDD-D137-51009D523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0424" y="3398503"/>
            <a:ext cx="5618505" cy="47672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8FABB94B-CA3D-CA05-AC0F-E3CE10EF14F0}"/>
                  </a:ext>
                </a:extLst>
              </p:cNvPr>
              <p:cNvSpPr txBox="1"/>
              <p:nvPr/>
            </p:nvSpPr>
            <p:spPr>
              <a:xfrm>
                <a:off x="1567595" y="3137622"/>
                <a:ext cx="10938288" cy="519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hai tam giác vuông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𝐵𝐹𝐶</m:t>
                    </m:r>
                  </m:oMath>
                </a14:m>
                <a:r>
                  <a:rPr lang="nl-NL" sz="4000" i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𝐶𝐸𝐵</m:t>
                    </m:r>
                  </m:oMath>
                </a14:m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chung, 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𝐹𝐵𝐶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𝐸𝐶𝐵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(tam giác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)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𝐵𝐹𝐶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𝐶𝐸𝐵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huyền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𝐵𝐸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𝐶𝐹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ABB94B-CA3D-CA05-AC0F-E3CE10EF1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595" y="3137622"/>
                <a:ext cx="10938288" cy="5190139"/>
              </a:xfrm>
              <a:prstGeom prst="rect">
                <a:avLst/>
              </a:prstGeom>
              <a:blipFill>
                <a:blip r:embed="rId15"/>
                <a:stretch>
                  <a:fillRect l="-1951" b="-4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47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9099235" y="8721799"/>
            <a:ext cx="747656" cy="871209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V="1">
            <a:off x="15931192" y="49754"/>
            <a:ext cx="1838457" cy="2509060"/>
          </a:xfrm>
          <a:prstGeom prst="rect">
            <a:avLst/>
          </a:prstGeom>
        </p:spPr>
      </p:pic>
      <p:grpSp>
        <p:nvGrpSpPr>
          <p:cNvPr id="71" name="Group 71"/>
          <p:cNvGrpSpPr/>
          <p:nvPr/>
        </p:nvGrpSpPr>
        <p:grpSpPr>
          <a:xfrm>
            <a:off x="521401" y="346821"/>
            <a:ext cx="230366" cy="227985"/>
            <a:chOff x="0" y="0"/>
            <a:chExt cx="430289" cy="425841"/>
          </a:xfrm>
        </p:grpSpPr>
        <p:sp>
          <p:nvSpPr>
            <p:cNvPr id="72" name="Freeform 72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841372" y="346821"/>
            <a:ext cx="230366" cy="227985"/>
            <a:chOff x="0" y="0"/>
            <a:chExt cx="430289" cy="425841"/>
          </a:xfrm>
        </p:grpSpPr>
        <p:sp>
          <p:nvSpPr>
            <p:cNvPr id="75" name="Freeform 75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161343" y="346821"/>
            <a:ext cx="230366" cy="227985"/>
            <a:chOff x="0" y="0"/>
            <a:chExt cx="430289" cy="425841"/>
          </a:xfrm>
        </p:grpSpPr>
        <p:sp>
          <p:nvSpPr>
            <p:cNvPr id="78" name="Freeform 78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79" name="TextBox 7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595E609C-BAE0-8BAC-F64E-EED8C40DD457}"/>
                  </a:ext>
                </a:extLst>
              </p:cNvPr>
              <p:cNvSpPr txBox="1"/>
              <p:nvPr/>
            </p:nvSpPr>
            <p:spPr>
              <a:xfrm>
                <a:off x="3476031" y="3625131"/>
                <a:ext cx="11994063" cy="367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4.24 (SGK – tr.84)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5E609C-BAE0-8BAC-F64E-EED8C40DD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031" y="3625131"/>
                <a:ext cx="11994063" cy="3671583"/>
              </a:xfrm>
              <a:prstGeom prst="rect">
                <a:avLst/>
              </a:prstGeom>
              <a:blipFill>
                <a:blip r:embed="rId18"/>
                <a:stretch>
                  <a:fillRect l="-1778" r="-1829" b="-6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093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72" y="599868"/>
            <a:ext cx="18083656" cy="9087264"/>
            <a:chOff x="0" y="0"/>
            <a:chExt cx="24111541" cy="1211635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30291" y="30291"/>
              <a:ext cx="12116352" cy="12055771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12025480" y="30291"/>
              <a:ext cx="12116352" cy="1205577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8624761">
            <a:off x="6081773" y="-1710103"/>
            <a:ext cx="4002368" cy="342020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232993">
            <a:off x="16811715" y="517024"/>
            <a:ext cx="486337" cy="715201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xmlns="" id="{9A74FA1A-A526-4BFD-7EEA-E67F1F04E7EE}"/>
              </a:ext>
            </a:extLst>
          </p:cNvPr>
          <p:cNvGrpSpPr/>
          <p:nvPr/>
        </p:nvGrpSpPr>
        <p:grpSpPr>
          <a:xfrm>
            <a:off x="521401" y="1160583"/>
            <a:ext cx="17245198" cy="8249627"/>
            <a:chOff x="0" y="0"/>
            <a:chExt cx="4541945" cy="2172741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xmlns="" id="{85DD4660-D124-46EF-861E-91232F65BF1D}"/>
                </a:ext>
              </a:extLst>
            </p:cNvPr>
            <p:cNvSpPr/>
            <p:nvPr/>
          </p:nvSpPr>
          <p:spPr>
            <a:xfrm>
              <a:off x="0" y="0"/>
              <a:ext cx="4541945" cy="2172741"/>
            </a:xfrm>
            <a:custGeom>
              <a:avLst/>
              <a:gdLst/>
              <a:ahLst/>
              <a:cxnLst/>
              <a:rect l="l" t="t" r="r" b="b"/>
              <a:pathLst>
                <a:path w="4541945" h="2172741">
                  <a:moveTo>
                    <a:pt x="0" y="0"/>
                  </a:moveTo>
                  <a:lnTo>
                    <a:pt x="4541945" y="0"/>
                  </a:lnTo>
                  <a:lnTo>
                    <a:pt x="4541945" y="2172741"/>
                  </a:lnTo>
                  <a:lnTo>
                    <a:pt x="0" y="217274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xmlns="" id="{70CEE183-8D70-71E7-7D5D-BE602F0202BA}"/>
                </a:ext>
              </a:extLst>
            </p:cNvPr>
            <p:cNvSpPr txBox="1"/>
            <p:nvPr/>
          </p:nvSpPr>
          <p:spPr>
            <a:xfrm>
              <a:off x="0" y="-142875"/>
              <a:ext cx="812800" cy="955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465170" y="7821708"/>
            <a:ext cx="4310854" cy="37308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374666" y="-51183"/>
            <a:ext cx="2821311" cy="2978351"/>
          </a:xfrm>
          <a:prstGeom prst="rect">
            <a:avLst/>
          </a:prstGeom>
        </p:spPr>
      </p:pic>
      <p:sp>
        <p:nvSpPr>
          <p:cNvPr id="5" name="Hộp Văn bản 36">
            <a:extLst>
              <a:ext uri="{FF2B5EF4-FFF2-40B4-BE49-F238E27FC236}">
                <a16:creationId xmlns:a16="http://schemas.microsoft.com/office/drawing/2014/main" xmlns="" id="{58AA10C8-7B07-5006-AE64-DC44240F205F}"/>
              </a:ext>
            </a:extLst>
          </p:cNvPr>
          <p:cNvSpPr txBox="1"/>
          <p:nvPr/>
        </p:nvSpPr>
        <p:spPr>
          <a:xfrm>
            <a:off x="8199760" y="1437993"/>
            <a:ext cx="1982482" cy="1081980"/>
          </a:xfrm>
          <a:prstGeom prst="wedgeEllipseCallout">
            <a:avLst/>
          </a:prstGeom>
          <a:solidFill>
            <a:srgbClr val="FEAB8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E8B6EE43-EE95-9D34-CB6C-D857DB9ED94E}"/>
                  </a:ext>
                </a:extLst>
              </p:cNvPr>
              <p:cNvSpPr txBox="1"/>
              <p:nvPr/>
            </p:nvSpPr>
            <p:spPr>
              <a:xfrm>
                <a:off x="1093531" y="2462738"/>
                <a:ext cx="12781443" cy="6787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𝐴𝐵𝑀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 vì: </a:t>
                </a: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nl-NL" sz="40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𝐵𝑀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𝐶𝑀</m:t>
                    </m:r>
                  </m:oMath>
                </a14:m>
                <a:r>
                  <a:rPr lang="nl-NL" sz="40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;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𝐴𝐶𝑀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(do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).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𝑀𝐴𝐵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𝑀𝐴𝐶</m:t>
                        </m:r>
                      </m:e>
                    </m:acc>
                  </m:oMath>
                </a14:m>
                <a:endParaRPr lang="nl-NL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hay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tia phân giác của góc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Đồng thời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num>
                      <m:den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hay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6EE43-EE95-9D34-CB6C-D857DB9ED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531" y="2462738"/>
                <a:ext cx="12781443" cy="6787307"/>
              </a:xfrm>
              <a:prstGeom prst="rect">
                <a:avLst/>
              </a:prstGeom>
              <a:blipFill>
                <a:blip r:embed="rId12"/>
                <a:stretch>
                  <a:fillRect l="-1669" b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C5DB3ED-187A-C1CC-C139-E784D3EE8A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09843" y="2191599"/>
            <a:ext cx="5811933" cy="56508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5377580" y="-198421"/>
            <a:ext cx="4932649" cy="54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0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05147">
            <a:off x="5685058" y="3579260"/>
            <a:ext cx="409495" cy="494112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63248">
            <a:off x="6044358" y="4018055"/>
            <a:ext cx="277360" cy="334673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624761">
            <a:off x="-246115" y="-877446"/>
            <a:ext cx="2205681" cy="1884854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7753175" y="5097114"/>
            <a:ext cx="747656" cy="871209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>
            <a:off x="1690789" y="2079479"/>
            <a:ext cx="230366" cy="227985"/>
            <a:chOff x="0" y="0"/>
            <a:chExt cx="430289" cy="425841"/>
          </a:xfrm>
        </p:grpSpPr>
        <p:sp>
          <p:nvSpPr>
            <p:cNvPr id="45" name="Freeform 45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010760" y="2079479"/>
            <a:ext cx="230366" cy="227985"/>
            <a:chOff x="0" y="0"/>
            <a:chExt cx="430289" cy="425841"/>
          </a:xfrm>
        </p:grpSpPr>
        <p:sp>
          <p:nvSpPr>
            <p:cNvPr id="48" name="Freeform 48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2330730" y="2079479"/>
            <a:ext cx="230366" cy="227985"/>
            <a:chOff x="0" y="0"/>
            <a:chExt cx="430289" cy="425841"/>
          </a:xfrm>
        </p:grpSpPr>
        <p:sp>
          <p:nvSpPr>
            <p:cNvPr id="51" name="Freeform 51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xmlns="" id="{7DC7DCF7-DF11-49B1-49CD-8E8CF5ECBAFA}"/>
              </a:ext>
            </a:extLst>
          </p:cNvPr>
          <p:cNvSpPr txBox="1"/>
          <p:nvPr/>
        </p:nvSpPr>
        <p:spPr>
          <a:xfrm>
            <a:off x="1156609" y="4059930"/>
            <a:ext cx="5784423" cy="295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grpSp>
        <p:nvGrpSpPr>
          <p:cNvPr id="53" name="Nhóm 52">
            <a:extLst>
              <a:ext uri="{FF2B5EF4-FFF2-40B4-BE49-F238E27FC236}">
                <a16:creationId xmlns:a16="http://schemas.microsoft.com/office/drawing/2014/main" xmlns="" id="{A9B4B665-AFF8-403F-4040-0C2DCB5538D8}"/>
              </a:ext>
            </a:extLst>
          </p:cNvPr>
          <p:cNvGrpSpPr/>
          <p:nvPr/>
        </p:nvGrpSpPr>
        <p:grpSpPr>
          <a:xfrm>
            <a:off x="9335537" y="1333507"/>
            <a:ext cx="9200616" cy="2450111"/>
            <a:chOff x="9335537" y="1333507"/>
            <a:chExt cx="9200616" cy="2450111"/>
          </a:xfrm>
        </p:grpSpPr>
        <p:grpSp>
          <p:nvGrpSpPr>
            <p:cNvPr id="25" name="Group 25"/>
            <p:cNvGrpSpPr/>
            <p:nvPr/>
          </p:nvGrpSpPr>
          <p:grpSpPr>
            <a:xfrm rot="-5400000">
              <a:off x="12710789" y="-2041745"/>
              <a:ext cx="2450111" cy="9200616"/>
              <a:chOff x="0" y="0"/>
              <a:chExt cx="459843" cy="1323257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-1270"/>
                <a:ext cx="461113" cy="1321987"/>
              </a:xfrm>
              <a:custGeom>
                <a:avLst/>
                <a:gdLst/>
                <a:ahLst/>
                <a:cxnLst/>
                <a:rect l="l" t="t" r="r" b="b"/>
                <a:pathLst>
                  <a:path w="461113" h="1321987">
                    <a:moveTo>
                      <a:pt x="449684" y="27940"/>
                    </a:moveTo>
                    <a:cubicBezTo>
                      <a:pt x="440793" y="24130"/>
                      <a:pt x="431904" y="21590"/>
                      <a:pt x="423014" y="21590"/>
                    </a:cubicBezTo>
                    <a:cubicBezTo>
                      <a:pt x="396344" y="20320"/>
                      <a:pt x="389185" y="20320"/>
                      <a:pt x="383514" y="17780"/>
                    </a:cubicBezTo>
                    <a:cubicBezTo>
                      <a:pt x="370553" y="12700"/>
                      <a:pt x="357861" y="6350"/>
                      <a:pt x="344900" y="3810"/>
                    </a:cubicBezTo>
                    <a:cubicBezTo>
                      <a:pt x="334368" y="1270"/>
                      <a:pt x="324107" y="3810"/>
                      <a:pt x="313576" y="2540"/>
                    </a:cubicBezTo>
                    <a:cubicBezTo>
                      <a:pt x="308985" y="2540"/>
                      <a:pt x="304395" y="0"/>
                      <a:pt x="299804" y="2540"/>
                    </a:cubicBezTo>
                    <a:cubicBezTo>
                      <a:pt x="288733" y="10160"/>
                      <a:pt x="277662" y="11430"/>
                      <a:pt x="266320" y="8890"/>
                    </a:cubicBezTo>
                    <a:cubicBezTo>
                      <a:pt x="260650" y="7620"/>
                      <a:pt x="254979" y="7620"/>
                      <a:pt x="249308" y="7620"/>
                    </a:cubicBezTo>
                    <a:cubicBezTo>
                      <a:pt x="239047" y="7620"/>
                      <a:pt x="228786" y="7620"/>
                      <a:pt x="218525" y="6350"/>
                    </a:cubicBezTo>
                    <a:cubicBezTo>
                      <a:pt x="207723" y="5080"/>
                      <a:pt x="101330" y="2540"/>
                      <a:pt x="90799" y="1270"/>
                    </a:cubicBezTo>
                    <a:cubicBezTo>
                      <a:pt x="82158" y="0"/>
                      <a:pt x="73787" y="1270"/>
                      <a:pt x="65146" y="1270"/>
                    </a:cubicBezTo>
                    <a:cubicBezTo>
                      <a:pt x="59205" y="1270"/>
                      <a:pt x="33020" y="3810"/>
                      <a:pt x="5080" y="5080"/>
                    </a:cubicBezTo>
                    <a:cubicBezTo>
                      <a:pt x="3810" y="5080"/>
                      <a:pt x="2540" y="7620"/>
                      <a:pt x="0" y="8890"/>
                    </a:cubicBezTo>
                    <a:cubicBezTo>
                      <a:pt x="1270" y="21590"/>
                      <a:pt x="3810" y="34290"/>
                      <a:pt x="5080" y="46990"/>
                    </a:cubicBezTo>
                    <a:cubicBezTo>
                      <a:pt x="15240" y="105340"/>
                      <a:pt x="16510" y="160026"/>
                      <a:pt x="17780" y="213752"/>
                    </a:cubicBezTo>
                    <a:cubicBezTo>
                      <a:pt x="19050" y="268438"/>
                      <a:pt x="17780" y="323123"/>
                      <a:pt x="16510" y="378768"/>
                    </a:cubicBezTo>
                    <a:cubicBezTo>
                      <a:pt x="15240" y="435373"/>
                      <a:pt x="2540" y="1029239"/>
                      <a:pt x="2540" y="1085844"/>
                    </a:cubicBezTo>
                    <a:cubicBezTo>
                      <a:pt x="2540" y="1141489"/>
                      <a:pt x="1270" y="1197134"/>
                      <a:pt x="0" y="1252779"/>
                    </a:cubicBezTo>
                    <a:cubicBezTo>
                      <a:pt x="0" y="1267377"/>
                      <a:pt x="3810" y="1277537"/>
                      <a:pt x="15240" y="1282617"/>
                    </a:cubicBezTo>
                    <a:cubicBezTo>
                      <a:pt x="22860" y="1286427"/>
                      <a:pt x="31750" y="1288967"/>
                      <a:pt x="40640" y="1290237"/>
                    </a:cubicBezTo>
                    <a:cubicBezTo>
                      <a:pt x="64876" y="1295317"/>
                      <a:pt x="75137" y="1299127"/>
                      <a:pt x="85398" y="1304207"/>
                    </a:cubicBezTo>
                    <a:cubicBezTo>
                      <a:pt x="91069" y="1306747"/>
                      <a:pt x="96740" y="1311827"/>
                      <a:pt x="102410" y="1313097"/>
                    </a:cubicBezTo>
                    <a:cubicBezTo>
                      <a:pt x="111862" y="1315637"/>
                      <a:pt x="217174" y="1316907"/>
                      <a:pt x="226625" y="1318177"/>
                    </a:cubicBezTo>
                    <a:cubicBezTo>
                      <a:pt x="227976" y="1318177"/>
                      <a:pt x="229326" y="1318177"/>
                      <a:pt x="230676" y="1318177"/>
                    </a:cubicBezTo>
                    <a:cubicBezTo>
                      <a:pt x="237157" y="1318177"/>
                      <a:pt x="243908" y="1316907"/>
                      <a:pt x="250388" y="1316907"/>
                    </a:cubicBezTo>
                    <a:cubicBezTo>
                      <a:pt x="257949" y="1316907"/>
                      <a:pt x="265240" y="1318177"/>
                      <a:pt x="272801" y="1318177"/>
                    </a:cubicBezTo>
                    <a:cubicBezTo>
                      <a:pt x="283872" y="1318177"/>
                      <a:pt x="295214" y="1318177"/>
                      <a:pt x="306285" y="1318177"/>
                    </a:cubicBezTo>
                    <a:cubicBezTo>
                      <a:pt x="316546" y="1318177"/>
                      <a:pt x="326808" y="1319447"/>
                      <a:pt x="337069" y="1320717"/>
                    </a:cubicBezTo>
                    <a:cubicBezTo>
                      <a:pt x="341659" y="1320717"/>
                      <a:pt x="346520" y="1321987"/>
                      <a:pt x="351110" y="1321987"/>
                    </a:cubicBezTo>
                    <a:cubicBezTo>
                      <a:pt x="365962" y="1320717"/>
                      <a:pt x="380544" y="1314367"/>
                      <a:pt x="400153" y="1314367"/>
                    </a:cubicBezTo>
                    <a:cubicBezTo>
                      <a:pt x="403963" y="1314367"/>
                      <a:pt x="409043" y="1311827"/>
                      <a:pt x="412853" y="1309287"/>
                    </a:cubicBezTo>
                    <a:cubicBezTo>
                      <a:pt x="417933" y="1305477"/>
                      <a:pt x="420473" y="1299127"/>
                      <a:pt x="423013" y="1296587"/>
                    </a:cubicBezTo>
                    <a:cubicBezTo>
                      <a:pt x="424283" y="1246063"/>
                      <a:pt x="425553" y="1205768"/>
                      <a:pt x="426823" y="1165474"/>
                    </a:cubicBezTo>
                    <a:cubicBezTo>
                      <a:pt x="428093" y="1103113"/>
                      <a:pt x="438253" y="504449"/>
                      <a:pt x="439523" y="442088"/>
                    </a:cubicBezTo>
                    <a:cubicBezTo>
                      <a:pt x="439523" y="404672"/>
                      <a:pt x="440793" y="367256"/>
                      <a:pt x="442063" y="329839"/>
                    </a:cubicBezTo>
                    <a:cubicBezTo>
                      <a:pt x="443333" y="289544"/>
                      <a:pt x="444603" y="249250"/>
                      <a:pt x="447143" y="208955"/>
                    </a:cubicBezTo>
                    <a:cubicBezTo>
                      <a:pt x="448413" y="184970"/>
                      <a:pt x="448413" y="160026"/>
                      <a:pt x="453493" y="136041"/>
                    </a:cubicBezTo>
                    <a:cubicBezTo>
                      <a:pt x="458573" y="107259"/>
                      <a:pt x="461113" y="79436"/>
                      <a:pt x="459843" y="44450"/>
                    </a:cubicBezTo>
                    <a:cubicBezTo>
                      <a:pt x="459844" y="38100"/>
                      <a:pt x="456034" y="30480"/>
                      <a:pt x="449684" y="27940"/>
                    </a:cubicBezTo>
                    <a:close/>
                  </a:path>
                </a:pathLst>
              </a:custGeom>
              <a:solidFill>
                <a:srgbClr val="E1EFDE"/>
              </a:solidFill>
            </p:spPr>
          </p:sp>
        </p:grpSp>
        <p:sp>
          <p:nvSpPr>
            <p:cNvPr id="38" name="Hộp Văn bản 37">
              <a:extLst>
                <a:ext uri="{FF2B5EF4-FFF2-40B4-BE49-F238E27FC236}">
                  <a16:creationId xmlns:a16="http://schemas.microsoft.com/office/drawing/2014/main" xmlns="" id="{9FAD5FFD-FEA3-91D7-233B-E1DD0FA63717}"/>
                </a:ext>
              </a:extLst>
            </p:cNvPr>
            <p:cNvSpPr txBox="1"/>
            <p:nvPr/>
          </p:nvSpPr>
          <p:spPr>
            <a:xfrm>
              <a:off x="9585422" y="2089181"/>
              <a:ext cx="8623152" cy="9015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dirty="0" err="1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Ghi</a:t>
              </a:r>
              <a:r>
                <a:rPr lang="en-US" sz="4000" dirty="0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nhớ</a:t>
              </a:r>
              <a:r>
                <a:rPr lang="en-US" sz="4000" dirty="0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kiến</a:t>
              </a:r>
              <a:r>
                <a:rPr lang="en-US" sz="4000" dirty="0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thức</a:t>
              </a:r>
              <a:r>
                <a:rPr lang="en-US" sz="4000" dirty="0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trong</a:t>
              </a:r>
              <a:r>
                <a:rPr lang="en-US" sz="4000" dirty="0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Arial (Thân)"/>
                  <a:ea typeface="Calibri" panose="020F0502020204030204" pitchFamily="34" charset="0"/>
                </a:rPr>
                <a:t>bài</a:t>
              </a:r>
              <a:endParaRPr lang="en-US" sz="4000" dirty="0">
                <a:latin typeface="Arial (Thân)"/>
              </a:endParaRPr>
            </a:p>
          </p:txBody>
        </p:sp>
      </p:grpSp>
      <p:grpSp>
        <p:nvGrpSpPr>
          <p:cNvPr id="57" name="Nhóm 56">
            <a:extLst>
              <a:ext uri="{FF2B5EF4-FFF2-40B4-BE49-F238E27FC236}">
                <a16:creationId xmlns:a16="http://schemas.microsoft.com/office/drawing/2014/main" xmlns="" id="{DAA61E4E-3857-BB28-1A6D-09BBDD9E83B9}"/>
              </a:ext>
            </a:extLst>
          </p:cNvPr>
          <p:cNvGrpSpPr/>
          <p:nvPr/>
        </p:nvGrpSpPr>
        <p:grpSpPr>
          <a:xfrm>
            <a:off x="9326708" y="4016631"/>
            <a:ext cx="9191783" cy="2253740"/>
            <a:chOff x="9326708" y="4016631"/>
            <a:chExt cx="9191783" cy="2253740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12795730" y="547609"/>
              <a:ext cx="2253740" cy="9191783"/>
              <a:chOff x="0" y="0"/>
              <a:chExt cx="459843" cy="1323257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-1270"/>
                <a:ext cx="461113" cy="1321987"/>
              </a:xfrm>
              <a:custGeom>
                <a:avLst/>
                <a:gdLst/>
                <a:ahLst/>
                <a:cxnLst/>
                <a:rect l="l" t="t" r="r" b="b"/>
                <a:pathLst>
                  <a:path w="461113" h="1321987">
                    <a:moveTo>
                      <a:pt x="449684" y="27940"/>
                    </a:moveTo>
                    <a:cubicBezTo>
                      <a:pt x="440793" y="24130"/>
                      <a:pt x="431904" y="21590"/>
                      <a:pt x="423014" y="21590"/>
                    </a:cubicBezTo>
                    <a:cubicBezTo>
                      <a:pt x="396344" y="20320"/>
                      <a:pt x="389185" y="20320"/>
                      <a:pt x="383514" y="17780"/>
                    </a:cubicBezTo>
                    <a:cubicBezTo>
                      <a:pt x="370553" y="12700"/>
                      <a:pt x="357861" y="6350"/>
                      <a:pt x="344900" y="3810"/>
                    </a:cubicBezTo>
                    <a:cubicBezTo>
                      <a:pt x="334368" y="1270"/>
                      <a:pt x="324107" y="3810"/>
                      <a:pt x="313576" y="2540"/>
                    </a:cubicBezTo>
                    <a:cubicBezTo>
                      <a:pt x="308985" y="2540"/>
                      <a:pt x="304395" y="0"/>
                      <a:pt x="299804" y="2540"/>
                    </a:cubicBezTo>
                    <a:cubicBezTo>
                      <a:pt x="288733" y="10160"/>
                      <a:pt x="277662" y="11430"/>
                      <a:pt x="266320" y="8890"/>
                    </a:cubicBezTo>
                    <a:cubicBezTo>
                      <a:pt x="260650" y="7620"/>
                      <a:pt x="254979" y="7620"/>
                      <a:pt x="249308" y="7620"/>
                    </a:cubicBezTo>
                    <a:cubicBezTo>
                      <a:pt x="239047" y="7620"/>
                      <a:pt x="228786" y="7620"/>
                      <a:pt x="218525" y="6350"/>
                    </a:cubicBezTo>
                    <a:cubicBezTo>
                      <a:pt x="207723" y="5080"/>
                      <a:pt x="101330" y="2540"/>
                      <a:pt x="90799" y="1270"/>
                    </a:cubicBezTo>
                    <a:cubicBezTo>
                      <a:pt x="82158" y="0"/>
                      <a:pt x="73787" y="1270"/>
                      <a:pt x="65146" y="1270"/>
                    </a:cubicBezTo>
                    <a:cubicBezTo>
                      <a:pt x="59205" y="1270"/>
                      <a:pt x="33020" y="3810"/>
                      <a:pt x="5080" y="5080"/>
                    </a:cubicBezTo>
                    <a:cubicBezTo>
                      <a:pt x="3810" y="5080"/>
                      <a:pt x="2540" y="7620"/>
                      <a:pt x="0" y="8890"/>
                    </a:cubicBezTo>
                    <a:cubicBezTo>
                      <a:pt x="1270" y="21590"/>
                      <a:pt x="3810" y="34290"/>
                      <a:pt x="5080" y="46990"/>
                    </a:cubicBezTo>
                    <a:cubicBezTo>
                      <a:pt x="15240" y="105340"/>
                      <a:pt x="16510" y="160026"/>
                      <a:pt x="17780" y="213752"/>
                    </a:cubicBezTo>
                    <a:cubicBezTo>
                      <a:pt x="19050" y="268438"/>
                      <a:pt x="17780" y="323123"/>
                      <a:pt x="16510" y="378768"/>
                    </a:cubicBezTo>
                    <a:cubicBezTo>
                      <a:pt x="15240" y="435373"/>
                      <a:pt x="2540" y="1029239"/>
                      <a:pt x="2540" y="1085844"/>
                    </a:cubicBezTo>
                    <a:cubicBezTo>
                      <a:pt x="2540" y="1141489"/>
                      <a:pt x="1270" y="1197134"/>
                      <a:pt x="0" y="1252779"/>
                    </a:cubicBezTo>
                    <a:cubicBezTo>
                      <a:pt x="0" y="1267377"/>
                      <a:pt x="3810" y="1277537"/>
                      <a:pt x="15240" y="1282617"/>
                    </a:cubicBezTo>
                    <a:cubicBezTo>
                      <a:pt x="22860" y="1286427"/>
                      <a:pt x="31750" y="1288967"/>
                      <a:pt x="40640" y="1290237"/>
                    </a:cubicBezTo>
                    <a:cubicBezTo>
                      <a:pt x="64876" y="1295317"/>
                      <a:pt x="75137" y="1299127"/>
                      <a:pt x="85398" y="1304207"/>
                    </a:cubicBezTo>
                    <a:cubicBezTo>
                      <a:pt x="91069" y="1306747"/>
                      <a:pt x="96740" y="1311827"/>
                      <a:pt x="102410" y="1313097"/>
                    </a:cubicBezTo>
                    <a:cubicBezTo>
                      <a:pt x="111862" y="1315637"/>
                      <a:pt x="217174" y="1316907"/>
                      <a:pt x="226625" y="1318177"/>
                    </a:cubicBezTo>
                    <a:cubicBezTo>
                      <a:pt x="227976" y="1318177"/>
                      <a:pt x="229326" y="1318177"/>
                      <a:pt x="230676" y="1318177"/>
                    </a:cubicBezTo>
                    <a:cubicBezTo>
                      <a:pt x="237157" y="1318177"/>
                      <a:pt x="243908" y="1316907"/>
                      <a:pt x="250388" y="1316907"/>
                    </a:cubicBezTo>
                    <a:cubicBezTo>
                      <a:pt x="257949" y="1316907"/>
                      <a:pt x="265240" y="1318177"/>
                      <a:pt x="272801" y="1318177"/>
                    </a:cubicBezTo>
                    <a:cubicBezTo>
                      <a:pt x="283872" y="1318177"/>
                      <a:pt x="295214" y="1318177"/>
                      <a:pt x="306285" y="1318177"/>
                    </a:cubicBezTo>
                    <a:cubicBezTo>
                      <a:pt x="316546" y="1318177"/>
                      <a:pt x="326808" y="1319447"/>
                      <a:pt x="337069" y="1320717"/>
                    </a:cubicBezTo>
                    <a:cubicBezTo>
                      <a:pt x="341659" y="1320717"/>
                      <a:pt x="346520" y="1321987"/>
                      <a:pt x="351110" y="1321987"/>
                    </a:cubicBezTo>
                    <a:cubicBezTo>
                      <a:pt x="365962" y="1320717"/>
                      <a:pt x="380544" y="1314367"/>
                      <a:pt x="400153" y="1314367"/>
                    </a:cubicBezTo>
                    <a:cubicBezTo>
                      <a:pt x="403963" y="1314367"/>
                      <a:pt x="409043" y="1311827"/>
                      <a:pt x="412853" y="1309287"/>
                    </a:cubicBezTo>
                    <a:cubicBezTo>
                      <a:pt x="417933" y="1305477"/>
                      <a:pt x="420473" y="1299127"/>
                      <a:pt x="423013" y="1296587"/>
                    </a:cubicBezTo>
                    <a:cubicBezTo>
                      <a:pt x="424283" y="1246063"/>
                      <a:pt x="425553" y="1205768"/>
                      <a:pt x="426823" y="1165474"/>
                    </a:cubicBezTo>
                    <a:cubicBezTo>
                      <a:pt x="428093" y="1103113"/>
                      <a:pt x="438253" y="504449"/>
                      <a:pt x="439523" y="442088"/>
                    </a:cubicBezTo>
                    <a:cubicBezTo>
                      <a:pt x="439523" y="404672"/>
                      <a:pt x="440793" y="367256"/>
                      <a:pt x="442063" y="329839"/>
                    </a:cubicBezTo>
                    <a:cubicBezTo>
                      <a:pt x="443333" y="289544"/>
                      <a:pt x="444603" y="249250"/>
                      <a:pt x="447143" y="208955"/>
                    </a:cubicBezTo>
                    <a:cubicBezTo>
                      <a:pt x="448413" y="184970"/>
                      <a:pt x="448413" y="160026"/>
                      <a:pt x="453493" y="136041"/>
                    </a:cubicBezTo>
                    <a:cubicBezTo>
                      <a:pt x="458573" y="107259"/>
                      <a:pt x="461113" y="79436"/>
                      <a:pt x="459843" y="44450"/>
                    </a:cubicBezTo>
                    <a:cubicBezTo>
                      <a:pt x="459844" y="38100"/>
                      <a:pt x="456034" y="30480"/>
                      <a:pt x="449684" y="27940"/>
                    </a:cubicBezTo>
                    <a:close/>
                  </a:path>
                </a:pathLst>
              </a:custGeom>
              <a:solidFill>
                <a:srgbClr val="E1EFDE"/>
              </a:solidFill>
            </p:spPr>
          </p:sp>
        </p:grpSp>
        <p:sp>
          <p:nvSpPr>
            <p:cNvPr id="56" name="Hộp Văn bản 55">
              <a:extLst>
                <a:ext uri="{FF2B5EF4-FFF2-40B4-BE49-F238E27FC236}">
                  <a16:creationId xmlns:a16="http://schemas.microsoft.com/office/drawing/2014/main" xmlns="" id="{BFD906F9-9C3A-5F95-3A7E-E5590A97AA3E}"/>
                </a:ext>
              </a:extLst>
            </p:cNvPr>
            <p:cNvSpPr txBox="1"/>
            <p:nvPr/>
          </p:nvSpPr>
          <p:spPr>
            <a:xfrm>
              <a:off x="9596308" y="4775302"/>
              <a:ext cx="801869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4000" dirty="0">
                  <a:solidFill>
                    <a:srgbClr val="000000"/>
                  </a:solidFill>
                  <a:effectLst/>
                  <a:latin typeface="Arial (Thân)"/>
                  <a:ea typeface="Calibri" panose="020F0502020204030204" pitchFamily="34" charset="0"/>
                </a:rPr>
                <a:t>Hoàn thành các bài tập trong SBT.</a:t>
              </a:r>
              <a:endParaRPr lang="en-US" sz="4000" dirty="0">
                <a:latin typeface="Arial (Thân)"/>
              </a:endParaRPr>
            </a:p>
          </p:txBody>
        </p:sp>
      </p:grpSp>
      <p:grpSp>
        <p:nvGrpSpPr>
          <p:cNvPr id="61" name="Nhóm 60">
            <a:extLst>
              <a:ext uri="{FF2B5EF4-FFF2-40B4-BE49-F238E27FC236}">
                <a16:creationId xmlns:a16="http://schemas.microsoft.com/office/drawing/2014/main" xmlns="" id="{C476276B-B082-C91D-2623-F74B44B789C4}"/>
              </a:ext>
            </a:extLst>
          </p:cNvPr>
          <p:cNvGrpSpPr/>
          <p:nvPr/>
        </p:nvGrpSpPr>
        <p:grpSpPr>
          <a:xfrm>
            <a:off x="9317888" y="6556121"/>
            <a:ext cx="9200603" cy="2253740"/>
            <a:chOff x="9317888" y="6556121"/>
            <a:chExt cx="9200603" cy="2253740"/>
          </a:xfrm>
        </p:grpSpPr>
        <p:grpSp>
          <p:nvGrpSpPr>
            <p:cNvPr id="31" name="Group 31"/>
            <p:cNvGrpSpPr/>
            <p:nvPr/>
          </p:nvGrpSpPr>
          <p:grpSpPr>
            <a:xfrm rot="-5400000">
              <a:off x="12791320" y="3082689"/>
              <a:ext cx="2253740" cy="9200603"/>
              <a:chOff x="0" y="0"/>
              <a:chExt cx="459843" cy="132325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-1270"/>
                <a:ext cx="461113" cy="1321987"/>
              </a:xfrm>
              <a:custGeom>
                <a:avLst/>
                <a:gdLst/>
                <a:ahLst/>
                <a:cxnLst/>
                <a:rect l="l" t="t" r="r" b="b"/>
                <a:pathLst>
                  <a:path w="461113" h="1321987">
                    <a:moveTo>
                      <a:pt x="449684" y="27940"/>
                    </a:moveTo>
                    <a:cubicBezTo>
                      <a:pt x="440793" y="24130"/>
                      <a:pt x="431904" y="21590"/>
                      <a:pt x="423014" y="21590"/>
                    </a:cubicBezTo>
                    <a:cubicBezTo>
                      <a:pt x="396344" y="20320"/>
                      <a:pt x="389185" y="20320"/>
                      <a:pt x="383514" y="17780"/>
                    </a:cubicBezTo>
                    <a:cubicBezTo>
                      <a:pt x="370553" y="12700"/>
                      <a:pt x="357861" y="6350"/>
                      <a:pt x="344900" y="3810"/>
                    </a:cubicBezTo>
                    <a:cubicBezTo>
                      <a:pt x="334368" y="1270"/>
                      <a:pt x="324107" y="3810"/>
                      <a:pt x="313576" y="2540"/>
                    </a:cubicBezTo>
                    <a:cubicBezTo>
                      <a:pt x="308985" y="2540"/>
                      <a:pt x="304395" y="0"/>
                      <a:pt x="299804" y="2540"/>
                    </a:cubicBezTo>
                    <a:cubicBezTo>
                      <a:pt x="288733" y="10160"/>
                      <a:pt x="277662" y="11430"/>
                      <a:pt x="266320" y="8890"/>
                    </a:cubicBezTo>
                    <a:cubicBezTo>
                      <a:pt x="260650" y="7620"/>
                      <a:pt x="254979" y="7620"/>
                      <a:pt x="249308" y="7620"/>
                    </a:cubicBezTo>
                    <a:cubicBezTo>
                      <a:pt x="239047" y="7620"/>
                      <a:pt x="228786" y="7620"/>
                      <a:pt x="218525" y="6350"/>
                    </a:cubicBezTo>
                    <a:cubicBezTo>
                      <a:pt x="207723" y="5080"/>
                      <a:pt x="101330" y="2540"/>
                      <a:pt x="90799" y="1270"/>
                    </a:cubicBezTo>
                    <a:cubicBezTo>
                      <a:pt x="82158" y="0"/>
                      <a:pt x="73787" y="1270"/>
                      <a:pt x="65146" y="1270"/>
                    </a:cubicBezTo>
                    <a:cubicBezTo>
                      <a:pt x="59205" y="1270"/>
                      <a:pt x="33020" y="3810"/>
                      <a:pt x="5080" y="5080"/>
                    </a:cubicBezTo>
                    <a:cubicBezTo>
                      <a:pt x="3810" y="5080"/>
                      <a:pt x="2540" y="7620"/>
                      <a:pt x="0" y="8890"/>
                    </a:cubicBezTo>
                    <a:cubicBezTo>
                      <a:pt x="1270" y="21590"/>
                      <a:pt x="3810" y="34290"/>
                      <a:pt x="5080" y="46990"/>
                    </a:cubicBezTo>
                    <a:cubicBezTo>
                      <a:pt x="15240" y="105340"/>
                      <a:pt x="16510" y="160026"/>
                      <a:pt x="17780" y="213752"/>
                    </a:cubicBezTo>
                    <a:cubicBezTo>
                      <a:pt x="19050" y="268438"/>
                      <a:pt x="17780" y="323123"/>
                      <a:pt x="16510" y="378768"/>
                    </a:cubicBezTo>
                    <a:cubicBezTo>
                      <a:pt x="15240" y="435373"/>
                      <a:pt x="2540" y="1029239"/>
                      <a:pt x="2540" y="1085844"/>
                    </a:cubicBezTo>
                    <a:cubicBezTo>
                      <a:pt x="2540" y="1141489"/>
                      <a:pt x="1270" y="1197134"/>
                      <a:pt x="0" y="1252779"/>
                    </a:cubicBezTo>
                    <a:cubicBezTo>
                      <a:pt x="0" y="1267377"/>
                      <a:pt x="3810" y="1277537"/>
                      <a:pt x="15240" y="1282617"/>
                    </a:cubicBezTo>
                    <a:cubicBezTo>
                      <a:pt x="22860" y="1286427"/>
                      <a:pt x="31750" y="1288967"/>
                      <a:pt x="40640" y="1290237"/>
                    </a:cubicBezTo>
                    <a:cubicBezTo>
                      <a:pt x="64876" y="1295317"/>
                      <a:pt x="75137" y="1299127"/>
                      <a:pt x="85398" y="1304207"/>
                    </a:cubicBezTo>
                    <a:cubicBezTo>
                      <a:pt x="91069" y="1306747"/>
                      <a:pt x="96740" y="1311827"/>
                      <a:pt x="102410" y="1313097"/>
                    </a:cubicBezTo>
                    <a:cubicBezTo>
                      <a:pt x="111862" y="1315637"/>
                      <a:pt x="217174" y="1316907"/>
                      <a:pt x="226625" y="1318177"/>
                    </a:cubicBezTo>
                    <a:cubicBezTo>
                      <a:pt x="227976" y="1318177"/>
                      <a:pt x="229326" y="1318177"/>
                      <a:pt x="230676" y="1318177"/>
                    </a:cubicBezTo>
                    <a:cubicBezTo>
                      <a:pt x="237157" y="1318177"/>
                      <a:pt x="243908" y="1316907"/>
                      <a:pt x="250388" y="1316907"/>
                    </a:cubicBezTo>
                    <a:cubicBezTo>
                      <a:pt x="257949" y="1316907"/>
                      <a:pt x="265240" y="1318177"/>
                      <a:pt x="272801" y="1318177"/>
                    </a:cubicBezTo>
                    <a:cubicBezTo>
                      <a:pt x="283872" y="1318177"/>
                      <a:pt x="295214" y="1318177"/>
                      <a:pt x="306285" y="1318177"/>
                    </a:cubicBezTo>
                    <a:cubicBezTo>
                      <a:pt x="316546" y="1318177"/>
                      <a:pt x="326808" y="1319447"/>
                      <a:pt x="337069" y="1320717"/>
                    </a:cubicBezTo>
                    <a:cubicBezTo>
                      <a:pt x="341659" y="1320717"/>
                      <a:pt x="346520" y="1321987"/>
                      <a:pt x="351110" y="1321987"/>
                    </a:cubicBezTo>
                    <a:cubicBezTo>
                      <a:pt x="365962" y="1320717"/>
                      <a:pt x="380544" y="1314367"/>
                      <a:pt x="400153" y="1314367"/>
                    </a:cubicBezTo>
                    <a:cubicBezTo>
                      <a:pt x="403963" y="1314367"/>
                      <a:pt x="409043" y="1311827"/>
                      <a:pt x="412853" y="1309287"/>
                    </a:cubicBezTo>
                    <a:cubicBezTo>
                      <a:pt x="417933" y="1305477"/>
                      <a:pt x="420473" y="1299127"/>
                      <a:pt x="423013" y="1296587"/>
                    </a:cubicBezTo>
                    <a:cubicBezTo>
                      <a:pt x="424283" y="1246063"/>
                      <a:pt x="425553" y="1205768"/>
                      <a:pt x="426823" y="1165474"/>
                    </a:cubicBezTo>
                    <a:cubicBezTo>
                      <a:pt x="428093" y="1103113"/>
                      <a:pt x="438253" y="504449"/>
                      <a:pt x="439523" y="442088"/>
                    </a:cubicBezTo>
                    <a:cubicBezTo>
                      <a:pt x="439523" y="404672"/>
                      <a:pt x="440793" y="367256"/>
                      <a:pt x="442063" y="329839"/>
                    </a:cubicBezTo>
                    <a:cubicBezTo>
                      <a:pt x="443333" y="289544"/>
                      <a:pt x="444603" y="249250"/>
                      <a:pt x="447143" y="208955"/>
                    </a:cubicBezTo>
                    <a:cubicBezTo>
                      <a:pt x="448413" y="184970"/>
                      <a:pt x="448413" y="160026"/>
                      <a:pt x="453493" y="136041"/>
                    </a:cubicBezTo>
                    <a:cubicBezTo>
                      <a:pt x="458573" y="107259"/>
                      <a:pt x="461113" y="79436"/>
                      <a:pt x="459843" y="44450"/>
                    </a:cubicBezTo>
                    <a:cubicBezTo>
                      <a:pt x="459844" y="38100"/>
                      <a:pt x="456034" y="30480"/>
                      <a:pt x="449684" y="27940"/>
                    </a:cubicBezTo>
                    <a:close/>
                  </a:path>
                </a:pathLst>
              </a:custGeom>
              <a:solidFill>
                <a:srgbClr val="E1EFDE"/>
              </a:solidFill>
            </p:spPr>
          </p:sp>
        </p:grpSp>
        <p:sp>
          <p:nvSpPr>
            <p:cNvPr id="60" name="Hộp Văn bản 59">
              <a:extLst>
                <a:ext uri="{FF2B5EF4-FFF2-40B4-BE49-F238E27FC236}">
                  <a16:creationId xmlns:a16="http://schemas.microsoft.com/office/drawing/2014/main" xmlns="" id="{119BD660-BB84-511F-E0E8-3B640E601BC4}"/>
                </a:ext>
              </a:extLst>
            </p:cNvPr>
            <p:cNvSpPr txBox="1"/>
            <p:nvPr/>
          </p:nvSpPr>
          <p:spPr>
            <a:xfrm>
              <a:off x="9676941" y="7132842"/>
              <a:ext cx="8735346" cy="9015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BR" sz="4000" dirty="0">
                  <a:solidFill>
                    <a:srgbClr val="000000"/>
                  </a:solidFill>
                  <a:effectLst/>
                  <a:latin typeface="Arial (Thân)"/>
                  <a:ea typeface="Calibri" panose="020F0502020204030204" pitchFamily="34" charset="0"/>
                </a:rPr>
                <a:t>Chuẩn bị bài mới “</a:t>
              </a:r>
              <a:r>
                <a:rPr lang="pt-BR" sz="4000" b="1" i="1" dirty="0">
                  <a:solidFill>
                    <a:srgbClr val="000000"/>
                  </a:solidFill>
                  <a:effectLst/>
                  <a:latin typeface="Arial (Thân)"/>
                  <a:ea typeface="Calibri" panose="020F0502020204030204" pitchFamily="34" charset="0"/>
                </a:rPr>
                <a:t>Luyện tập chung”</a:t>
              </a:r>
              <a:endParaRPr lang="en-US" sz="4000" dirty="0">
                <a:latin typeface="Arial (Thân)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73419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132624" y="1373213"/>
            <a:ext cx="1112350" cy="871678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xmlns="" id="{D1177D53-7BA3-BA40-7C2E-2BDD99ABD126}"/>
              </a:ext>
            </a:extLst>
          </p:cNvPr>
          <p:cNvSpPr txBox="1"/>
          <p:nvPr/>
        </p:nvSpPr>
        <p:spPr>
          <a:xfrm>
            <a:off x="2980887" y="2918484"/>
            <a:ext cx="12322632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</a:t>
            </a:r>
          </a:p>
        </p:txBody>
      </p:sp>
    </p:spTree>
    <p:extLst>
      <p:ext uri="{BB962C8B-B14F-4D97-AF65-F5344CB8AC3E}">
        <p14:creationId xmlns:p14="http://schemas.microsoft.com/office/powerpoint/2010/main" val="3836377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715" y="102578"/>
            <a:ext cx="18083656" cy="9087264"/>
            <a:chOff x="0" y="0"/>
            <a:chExt cx="24111541" cy="1211635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30291" y="30291"/>
              <a:ext cx="12116352" cy="12055771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12025480" y="30291"/>
              <a:ext cx="12116352" cy="1205577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3368">
            <a:off x="11318439" y="1688072"/>
            <a:ext cx="325022" cy="39218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3368">
            <a:off x="11722747" y="1514497"/>
            <a:ext cx="220144" cy="26563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406315" y="3521042"/>
            <a:ext cx="7861682" cy="147283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600"/>
              </a:lnSpc>
            </a:pPr>
            <a:endParaRPr/>
          </a:p>
        </p:txBody>
      </p:sp>
      <p:grpSp>
        <p:nvGrpSpPr>
          <p:cNvPr id="36" name="Group 36"/>
          <p:cNvGrpSpPr/>
          <p:nvPr/>
        </p:nvGrpSpPr>
        <p:grpSpPr>
          <a:xfrm>
            <a:off x="16626013" y="1969686"/>
            <a:ext cx="230366" cy="227985"/>
            <a:chOff x="0" y="0"/>
            <a:chExt cx="430289" cy="425841"/>
          </a:xfrm>
        </p:grpSpPr>
        <p:sp>
          <p:nvSpPr>
            <p:cNvPr id="37" name="Freeform 37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1742858" y="8712275"/>
            <a:ext cx="1183825" cy="927688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>
            <a:off x="16710582" y="8089329"/>
            <a:ext cx="230366" cy="227985"/>
            <a:chOff x="0" y="0"/>
            <a:chExt cx="430289" cy="425841"/>
          </a:xfrm>
        </p:grpSpPr>
        <p:sp>
          <p:nvSpPr>
            <p:cNvPr id="65" name="Freeform 65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80" name="Hộp Văn bản 79">
            <a:extLst>
              <a:ext uri="{FF2B5EF4-FFF2-40B4-BE49-F238E27FC236}">
                <a16:creationId xmlns:a16="http://schemas.microsoft.com/office/drawing/2014/main" xmlns="" id="{6975B76A-80DD-64A7-941C-4BEE08686390}"/>
              </a:ext>
            </a:extLst>
          </p:cNvPr>
          <p:cNvSpPr txBox="1"/>
          <p:nvPr/>
        </p:nvSpPr>
        <p:spPr>
          <a:xfrm>
            <a:off x="2117030" y="1924019"/>
            <a:ext cx="8053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TAM GIÁC CÂN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955ECB-5380-51AD-E73D-B9A5C1C36D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58459" y="3773643"/>
            <a:ext cx="5138738" cy="48715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49A410E-221A-6B41-C955-8E26B4896482}"/>
              </a:ext>
            </a:extLst>
          </p:cNvPr>
          <p:cNvSpPr txBox="1"/>
          <p:nvPr/>
        </p:nvSpPr>
        <p:spPr>
          <a:xfrm>
            <a:off x="2056384" y="3851492"/>
            <a:ext cx="11507216" cy="118872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Tam giác cân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tam giác có hai cạnh bằng nhau.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23CC5F8-BE41-1B98-2BA9-622AC63872D3}"/>
              </a:ext>
            </a:extLst>
          </p:cNvPr>
          <p:cNvSpPr txBox="1"/>
          <p:nvPr/>
        </p:nvSpPr>
        <p:spPr>
          <a:xfrm>
            <a:off x="2056384" y="2751870"/>
            <a:ext cx="4075509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Định nghĩa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AFA502CC-527F-765D-FF26-04CA8FB43D32}"/>
                  </a:ext>
                </a:extLst>
              </p:cNvPr>
              <p:cNvSpPr txBox="1"/>
              <p:nvPr/>
            </p:nvSpPr>
            <p:spPr>
              <a:xfrm>
                <a:off x="2086729" y="5242853"/>
                <a:ext cx="8796216" cy="31303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vì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 cạnh bên: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Cạnh đáy: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 góc ở đáy: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Góc ở đỉnh: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A502CC-527F-765D-FF26-04CA8FB43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729" y="5242853"/>
                <a:ext cx="8796216" cy="3130344"/>
              </a:xfrm>
              <a:prstGeom prst="rect">
                <a:avLst/>
              </a:prstGeom>
              <a:blipFill>
                <a:blip r:embed="rId17"/>
                <a:stretch>
                  <a:fillRect l="-2426" b="-7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5934" y="2230861"/>
            <a:ext cx="15681898" cy="10486349"/>
            <a:chOff x="0" y="0"/>
            <a:chExt cx="20909198" cy="139817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6990899"/>
              <a:ext cx="6990899" cy="699089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0"/>
              <a:ext cx="6990899" cy="699089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6990899"/>
              <a:ext cx="6990899" cy="69908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0"/>
              <a:ext cx="6990899" cy="699089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990899"/>
              <a:ext cx="6990899" cy="699089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990899" cy="6990899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470767" y="1367103"/>
            <a:ext cx="230366" cy="227985"/>
            <a:chOff x="0" y="0"/>
            <a:chExt cx="430289" cy="425841"/>
          </a:xfrm>
        </p:grpSpPr>
        <p:sp>
          <p:nvSpPr>
            <p:cNvPr id="23" name="Freeform 2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90737" y="1367103"/>
            <a:ext cx="230366" cy="227985"/>
            <a:chOff x="0" y="0"/>
            <a:chExt cx="430289" cy="425841"/>
          </a:xfrm>
        </p:grpSpPr>
        <p:sp>
          <p:nvSpPr>
            <p:cNvPr id="26" name="Freeform 2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110708" y="1367103"/>
            <a:ext cx="230366" cy="227985"/>
            <a:chOff x="0" y="0"/>
            <a:chExt cx="430289" cy="425841"/>
          </a:xfrm>
        </p:grpSpPr>
        <p:sp>
          <p:nvSpPr>
            <p:cNvPr id="29" name="Freeform 2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C1003725-EC34-12B2-FFB9-E54D14EF5D6B}"/>
              </a:ext>
            </a:extLst>
          </p:cNvPr>
          <p:cNvSpPr/>
          <p:nvPr/>
        </p:nvSpPr>
        <p:spPr>
          <a:xfrm>
            <a:off x="8467095" y="2361491"/>
            <a:ext cx="1266648" cy="940677"/>
          </a:xfrm>
          <a:prstGeom prst="wedgeRoundRectCallout">
            <a:avLst>
              <a:gd name="adj1" fmla="val 40321"/>
              <a:gd name="adj2" fmla="val 67057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63D49CE-E94A-B3F2-EEAC-D5B00A219608}"/>
              </a:ext>
            </a:extLst>
          </p:cNvPr>
          <p:cNvSpPr txBox="1"/>
          <p:nvPr/>
        </p:nvSpPr>
        <p:spPr>
          <a:xfrm>
            <a:off x="1857036" y="3750180"/>
            <a:ext cx="7243383" cy="45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4.59.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7EEF7F8-ABD7-E2C8-2EF0-1F466F0E3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63" y="4141628"/>
            <a:ext cx="6679686" cy="4203464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72873">
            <a:off x="12409005" y="595303"/>
            <a:ext cx="689038" cy="76453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842467" y="8982926"/>
            <a:ext cx="1183825" cy="927688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210728">
            <a:off x="14350996" y="1426576"/>
            <a:ext cx="561099" cy="825145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>
            <a:off x="1532102" y="2738951"/>
            <a:ext cx="230366" cy="227985"/>
            <a:chOff x="0" y="0"/>
            <a:chExt cx="430289" cy="425841"/>
          </a:xfrm>
        </p:grpSpPr>
        <p:sp>
          <p:nvSpPr>
            <p:cNvPr id="43" name="Freeform 4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852072" y="2738951"/>
            <a:ext cx="230366" cy="227985"/>
            <a:chOff x="0" y="0"/>
            <a:chExt cx="430289" cy="425841"/>
          </a:xfrm>
        </p:grpSpPr>
        <p:sp>
          <p:nvSpPr>
            <p:cNvPr id="46" name="Freeform 4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172043" y="2738951"/>
            <a:ext cx="230366" cy="227985"/>
            <a:chOff x="0" y="0"/>
            <a:chExt cx="430289" cy="425841"/>
          </a:xfrm>
        </p:grpSpPr>
        <p:sp>
          <p:nvSpPr>
            <p:cNvPr id="49" name="Freeform 4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410E894-1F64-5874-B113-A4445E4A6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880219"/>
              </p:ext>
            </p:extLst>
          </p:nvPr>
        </p:nvGraphicFramePr>
        <p:xfrm>
          <a:off x="3275557" y="2304732"/>
          <a:ext cx="13633350" cy="5134128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4123831">
                  <a:extLst>
                    <a:ext uri="{9D8B030D-6E8A-4147-A177-3AD203B41FA5}">
                      <a16:colId xmlns:a16="http://schemas.microsoft.com/office/drawing/2014/main" xmlns="" val="2016498550"/>
                    </a:ext>
                  </a:extLst>
                </a:gridCol>
                <a:gridCol w="2376644">
                  <a:extLst>
                    <a:ext uri="{9D8B030D-6E8A-4147-A177-3AD203B41FA5}">
                      <a16:colId xmlns:a16="http://schemas.microsoft.com/office/drawing/2014/main" xmlns="" val="2990907160"/>
                    </a:ext>
                  </a:extLst>
                </a:gridCol>
                <a:gridCol w="2376644">
                  <a:extLst>
                    <a:ext uri="{9D8B030D-6E8A-4147-A177-3AD203B41FA5}">
                      <a16:colId xmlns:a16="http://schemas.microsoft.com/office/drawing/2014/main" xmlns="" val="3935734523"/>
                    </a:ext>
                  </a:extLst>
                </a:gridCol>
                <a:gridCol w="2294285">
                  <a:extLst>
                    <a:ext uri="{9D8B030D-6E8A-4147-A177-3AD203B41FA5}">
                      <a16:colId xmlns:a16="http://schemas.microsoft.com/office/drawing/2014/main" xmlns="" val="3600248507"/>
                    </a:ext>
                  </a:extLst>
                </a:gridCol>
                <a:gridCol w="2461946">
                  <a:extLst>
                    <a:ext uri="{9D8B030D-6E8A-4147-A177-3AD203B41FA5}">
                      <a16:colId xmlns:a16="http://schemas.microsoft.com/office/drawing/2014/main" xmlns="" val="4181893917"/>
                    </a:ext>
                  </a:extLst>
                </a:gridCol>
              </a:tblGrid>
              <a:tr h="21381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r>
                        <a:rPr lang="nl-NL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 giác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EAB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r>
                        <a:rPr lang="nl-NL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Cạnh bên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EAB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r>
                        <a:rPr lang="nl-NL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Cạnh đáy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EAB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r>
                        <a:rPr lang="nl-NL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Góc ở đỉnh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EAB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r>
                        <a:rPr lang="nl-NL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Góc ở đáy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EA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0464383"/>
                  </a:ext>
                </a:extLst>
              </a:tr>
              <a:tr h="998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89180945"/>
                  </a:ext>
                </a:extLst>
              </a:tr>
              <a:tr h="998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6310612"/>
                  </a:ext>
                </a:extLst>
              </a:tr>
              <a:tr h="998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tabLst>
                          <a:tab pos="360045" algn="l"/>
                          <a:tab pos="720090" algn="l"/>
                        </a:tabLs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6532719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AC6E2827-83DC-7F53-15F2-A9D251A7CB51}"/>
                  </a:ext>
                </a:extLst>
              </p:cNvPr>
              <p:cNvSpPr txBox="1"/>
              <p:nvPr/>
            </p:nvSpPr>
            <p:spPr>
              <a:xfrm>
                <a:off x="3588587" y="4447906"/>
                <a:ext cx="3691584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nl-NL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𝛥</m:t>
                    </m:r>
                    <m:r>
                      <a:rPr kumimoji="0" lang="nl-NL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kumimoji="0" lang="nl-NL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6E2827-83DC-7F53-15F2-A9D251A7C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587" y="4447906"/>
                <a:ext cx="3691584" cy="901593"/>
              </a:xfrm>
              <a:prstGeom prst="rect">
                <a:avLst/>
              </a:prstGeom>
              <a:blipFill>
                <a:blip r:embed="rId18"/>
                <a:stretch>
                  <a:fillRect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433B9A48-05BD-DCB8-9981-8E280844C08C}"/>
                  </a:ext>
                </a:extLst>
              </p:cNvPr>
              <p:cNvSpPr txBox="1"/>
              <p:nvPr/>
            </p:nvSpPr>
            <p:spPr>
              <a:xfrm>
                <a:off x="3522899" y="5530851"/>
                <a:ext cx="3691584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nl-NL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𝛥</m:t>
                    </m:r>
                    <m:r>
                      <a:rPr kumimoji="0" lang="nl-NL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𝐷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kumimoji="0" lang="nl-NL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3B9A48-05BD-DCB8-9981-8E280844C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899" y="5530851"/>
                <a:ext cx="3691584" cy="901593"/>
              </a:xfrm>
              <a:prstGeom prst="rect">
                <a:avLst/>
              </a:prstGeom>
              <a:blipFill>
                <a:blip r:embed="rId19"/>
                <a:stretch>
                  <a:fillRect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F8D70DD0-16CA-6088-EDA4-19E9A5FBF767}"/>
                  </a:ext>
                </a:extLst>
              </p:cNvPr>
              <p:cNvSpPr txBox="1"/>
              <p:nvPr/>
            </p:nvSpPr>
            <p:spPr>
              <a:xfrm>
                <a:off x="3480964" y="6440900"/>
                <a:ext cx="3691584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nl-NL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𝛥</m:t>
                    </m:r>
                    <m:r>
                      <a:rPr kumimoji="0" lang="nl-NL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𝐶𝐷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kumimoji="0" lang="nl-NL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8D70DD0-16CA-6088-EDA4-19E9A5FBF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964" y="6440900"/>
                <a:ext cx="3691584" cy="901593"/>
              </a:xfrm>
              <a:prstGeom prst="rect">
                <a:avLst/>
              </a:prstGeom>
              <a:blipFill>
                <a:blip r:embed="rId20"/>
                <a:stretch>
                  <a:fillRect b="-29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D48A3035-4731-8C7D-BAAC-75782660511C}"/>
                  </a:ext>
                </a:extLst>
              </p:cNvPr>
              <p:cNvSpPr txBox="1"/>
              <p:nvPr/>
            </p:nvSpPr>
            <p:spPr>
              <a:xfrm>
                <a:off x="7624134" y="4628763"/>
                <a:ext cx="2025253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𝐴𝐵</m:t>
                      </m:r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, </m:t>
                      </m:r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𝐴𝐶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8A3035-4731-8C7D-BAAC-757826605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134" y="4628763"/>
                <a:ext cx="2025253" cy="81047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2E929A02-6EA2-0D11-BAF3-0D29184C391D}"/>
                  </a:ext>
                </a:extLst>
              </p:cNvPr>
              <p:cNvSpPr txBox="1"/>
              <p:nvPr/>
            </p:nvSpPr>
            <p:spPr>
              <a:xfrm>
                <a:off x="7575536" y="5609267"/>
                <a:ext cx="2025253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𝐴𝐵</m:t>
                      </m:r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, 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𝐴𝐷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E929A02-6EA2-0D11-BAF3-0D29184C3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536" y="5609267"/>
                <a:ext cx="2025253" cy="81047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22935C5D-2046-90F4-4779-6867DD8AB22F}"/>
                  </a:ext>
                </a:extLst>
              </p:cNvPr>
              <p:cNvSpPr txBox="1"/>
              <p:nvPr/>
            </p:nvSpPr>
            <p:spPr>
              <a:xfrm>
                <a:off x="7680574" y="6600846"/>
                <a:ext cx="2025253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𝐴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𝐶</m:t>
                      </m:r>
                      <m:r>
                        <a:rPr kumimoji="0" lang="nl-NL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, 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𝐴𝐷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935C5D-2046-90F4-4779-6867DD8AB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574" y="6600846"/>
                <a:ext cx="2025253" cy="81047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779F28E-C232-CF80-67C6-188A83C14040}"/>
                  </a:ext>
                </a:extLst>
              </p:cNvPr>
              <p:cNvSpPr txBox="1"/>
              <p:nvPr/>
            </p:nvSpPr>
            <p:spPr>
              <a:xfrm>
                <a:off x="10560782" y="4616064"/>
                <a:ext cx="985350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𝐵𝐶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79F28E-C232-CF80-67C6-188A83C1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782" y="4616064"/>
                <a:ext cx="985350" cy="81047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4389C85-A3E4-FBC4-62F9-AB78E94C6407}"/>
                  </a:ext>
                </a:extLst>
              </p:cNvPr>
              <p:cNvSpPr txBox="1"/>
              <p:nvPr/>
            </p:nvSpPr>
            <p:spPr>
              <a:xfrm>
                <a:off x="10507351" y="5583648"/>
                <a:ext cx="1032052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𝐵𝐷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4389C85-A3E4-FBC4-62F9-AB78E94C6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351" y="5583648"/>
                <a:ext cx="1032052" cy="81047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4F76A7D4-FB3C-8F60-296D-3B0B1AAE5EFC}"/>
                  </a:ext>
                </a:extLst>
              </p:cNvPr>
              <p:cNvSpPr txBox="1"/>
              <p:nvPr/>
            </p:nvSpPr>
            <p:spPr>
              <a:xfrm>
                <a:off x="10507351" y="6622661"/>
                <a:ext cx="935431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𝐶𝐷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F76A7D4-FB3C-8F60-296D-3B0B1AAE5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351" y="6622661"/>
                <a:ext cx="935431" cy="81047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9A976244-4EE2-DA08-364B-E6EE23ACBB84}"/>
                  </a:ext>
                </a:extLst>
              </p:cNvPr>
              <p:cNvSpPr txBox="1"/>
              <p:nvPr/>
            </p:nvSpPr>
            <p:spPr>
              <a:xfrm>
                <a:off x="12668075" y="4628763"/>
                <a:ext cx="1193545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𝐵𝐴𝐶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976244-4EE2-DA08-364B-E6EE23ACB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8075" y="4628763"/>
                <a:ext cx="1193545" cy="72853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9512ABA9-C33C-5F29-12E9-BB81614CA52E}"/>
                  </a:ext>
                </a:extLst>
              </p:cNvPr>
              <p:cNvSpPr txBox="1"/>
              <p:nvPr/>
            </p:nvSpPr>
            <p:spPr>
              <a:xfrm>
                <a:off x="12606660" y="5622730"/>
                <a:ext cx="1236034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𝐵𝐴𝐷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12ABA9-C33C-5F29-12E9-BB81614CA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6660" y="5622730"/>
                <a:ext cx="1236034" cy="72853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E27A7D00-8A37-8405-881B-F49F475B8548}"/>
                  </a:ext>
                </a:extLst>
              </p:cNvPr>
              <p:cNvSpPr txBox="1"/>
              <p:nvPr/>
            </p:nvSpPr>
            <p:spPr>
              <a:xfrm>
                <a:off x="12564725" y="6557596"/>
                <a:ext cx="1236034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𝐶𝐴𝐷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27A7D00-8A37-8405-881B-F49F475B8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725" y="6557596"/>
                <a:ext cx="1236034" cy="72853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F4742AF6-09D2-1B38-5E2B-280C61EA5815}"/>
                  </a:ext>
                </a:extLst>
              </p:cNvPr>
              <p:cNvSpPr txBox="1"/>
              <p:nvPr/>
            </p:nvSpPr>
            <p:spPr>
              <a:xfrm>
                <a:off x="14514553" y="4615677"/>
                <a:ext cx="2339801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𝐴𝐵𝐶</m:t>
                          </m:r>
                        </m:e>
                      </m:acc>
                      <m:r>
                        <a:rPr kumimoji="0" lang="nl-NL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𝐴𝐶𝐵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4742AF6-09D2-1B38-5E2B-280C61EA5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553" y="4615677"/>
                <a:ext cx="2339801" cy="728533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80059160-969A-B326-17FC-DED02B1559CD}"/>
                  </a:ext>
                </a:extLst>
              </p:cNvPr>
              <p:cNvSpPr txBox="1"/>
              <p:nvPr/>
            </p:nvSpPr>
            <p:spPr>
              <a:xfrm>
                <a:off x="14309094" y="5609267"/>
                <a:ext cx="2736834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𝐴𝐵𝐷</m:t>
                          </m:r>
                        </m:e>
                      </m:acc>
                      <m:r>
                        <a:rPr kumimoji="0" lang="nl-NL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𝐴𝐷𝐵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0059160-969A-B326-17FC-DED02B155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9094" y="5609267"/>
                <a:ext cx="2736834" cy="728533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ACDDA9F4-E41A-D6FF-F64E-B023168B07EB}"/>
                  </a:ext>
                </a:extLst>
              </p:cNvPr>
              <p:cNvSpPr txBox="1"/>
              <p:nvPr/>
            </p:nvSpPr>
            <p:spPr>
              <a:xfrm>
                <a:off x="14469316" y="6594905"/>
                <a:ext cx="2447424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𝐴𝐶𝐷</m:t>
                          </m:r>
                        </m:e>
                      </m:acc>
                      <m:r>
                        <a:rPr kumimoji="0" lang="nl-NL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nl-NL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𝐴𝐷𝐶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CDDA9F4-E41A-D6FF-F64E-B023168B0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9316" y="6594905"/>
                <a:ext cx="2447424" cy="72853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4" grpId="0"/>
      <p:bldP spid="26" grpId="0"/>
      <p:bldP spid="39" grpId="0"/>
      <p:bldP spid="41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53436" y="-813393"/>
            <a:ext cx="15681898" cy="10486349"/>
            <a:chOff x="0" y="0"/>
            <a:chExt cx="20909198" cy="139817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6990899"/>
              <a:ext cx="6990899" cy="699089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918298" y="0"/>
              <a:ext cx="6990899" cy="699089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6990899"/>
              <a:ext cx="6990899" cy="69908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965499" y="0"/>
              <a:ext cx="6990899" cy="699089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990899"/>
              <a:ext cx="6990899" cy="699089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990899" cy="6990899"/>
            </a:xfrm>
            <a:prstGeom prst="rect">
              <a:avLst/>
            </a:prstGeom>
          </p:spPr>
        </p:pic>
      </p:grpSp>
      <p:grpSp>
        <p:nvGrpSpPr>
          <p:cNvPr id="39" name="Group 39"/>
          <p:cNvGrpSpPr/>
          <p:nvPr/>
        </p:nvGrpSpPr>
        <p:grpSpPr>
          <a:xfrm>
            <a:off x="521401" y="346821"/>
            <a:ext cx="230366" cy="227985"/>
            <a:chOff x="0" y="0"/>
            <a:chExt cx="430289" cy="425841"/>
          </a:xfrm>
        </p:grpSpPr>
        <p:sp>
          <p:nvSpPr>
            <p:cNvPr id="40" name="Freeform 40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41372" y="346821"/>
            <a:ext cx="230366" cy="227985"/>
            <a:chOff x="0" y="0"/>
            <a:chExt cx="430289" cy="425841"/>
          </a:xfrm>
        </p:grpSpPr>
        <p:sp>
          <p:nvSpPr>
            <p:cNvPr id="43" name="Freeform 4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161343" y="346821"/>
            <a:ext cx="230366" cy="227985"/>
            <a:chOff x="0" y="0"/>
            <a:chExt cx="430289" cy="425841"/>
          </a:xfrm>
        </p:grpSpPr>
        <p:sp>
          <p:nvSpPr>
            <p:cNvPr id="46" name="Freeform 4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21" name="Hình chữ nhật: Góc Tròn 20">
            <a:extLst>
              <a:ext uri="{FF2B5EF4-FFF2-40B4-BE49-F238E27FC236}">
                <a16:creationId xmlns:a16="http://schemas.microsoft.com/office/drawing/2014/main" xmlns="" id="{6AAA3E56-67AF-09CF-3A99-05EAFA072290}"/>
              </a:ext>
            </a:extLst>
          </p:cNvPr>
          <p:cNvSpPr/>
          <p:nvPr/>
        </p:nvSpPr>
        <p:spPr>
          <a:xfrm>
            <a:off x="8278030" y="1799802"/>
            <a:ext cx="1731939" cy="845698"/>
          </a:xfrm>
          <a:prstGeom prst="roundRect">
            <a:avLst/>
          </a:prstGeom>
          <a:solidFill>
            <a:srgbClr val="EA552B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xmlns="" id="{9CE59D1E-607F-8CDD-4974-9B49238F38AB}"/>
                  </a:ext>
                </a:extLst>
              </p:cNvPr>
              <p:cNvSpPr txBox="1"/>
              <p:nvPr/>
            </p:nvSpPr>
            <p:spPr>
              <a:xfrm>
                <a:off x="1421221" y="2565316"/>
                <a:ext cx="9241321" cy="6441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Quan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4.60.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Hai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9CE59D1E-607F-8CDD-4974-9B49238F3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221" y="2565316"/>
                <a:ext cx="9241321" cy="6441572"/>
              </a:xfrm>
              <a:prstGeom prst="rect">
                <a:avLst/>
              </a:prstGeom>
              <a:blipFill>
                <a:blip r:embed="rId14"/>
                <a:stretch>
                  <a:fillRect l="-2309" r="-2375" b="-3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DCAC742-6FDB-DC33-2280-8DB90F9C8A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09884" y="3477289"/>
            <a:ext cx="6404249" cy="44668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2792650-7CC7-6F40-EC4F-28A8DDAE4729}"/>
              </a:ext>
            </a:extLst>
          </p:cNvPr>
          <p:cNvSpPr txBox="1"/>
          <p:nvPr/>
        </p:nvSpPr>
        <p:spPr>
          <a:xfrm>
            <a:off x="2035799" y="176796"/>
            <a:ext cx="4075509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nl-NL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 chất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6673693" y="8262535"/>
            <a:ext cx="1053182" cy="12272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89897">
            <a:off x="15403733" y="1677124"/>
            <a:ext cx="378513" cy="45672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89897">
            <a:off x="15055089" y="1423240"/>
            <a:ext cx="256375" cy="309351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1368487" y="2029960"/>
            <a:ext cx="230366" cy="227985"/>
            <a:chOff x="0" y="0"/>
            <a:chExt cx="430289" cy="425841"/>
          </a:xfrm>
        </p:grpSpPr>
        <p:sp>
          <p:nvSpPr>
            <p:cNvPr id="20" name="Freeform 20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688458" y="2029960"/>
            <a:ext cx="230366" cy="227985"/>
            <a:chOff x="0" y="0"/>
            <a:chExt cx="430289" cy="425841"/>
          </a:xfrm>
        </p:grpSpPr>
        <p:sp>
          <p:nvSpPr>
            <p:cNvPr id="23" name="Freeform 2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FECD1A">
                <a:alpha val="6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008429" y="2029960"/>
            <a:ext cx="230366" cy="227985"/>
            <a:chOff x="0" y="0"/>
            <a:chExt cx="430289" cy="425841"/>
          </a:xfrm>
        </p:grpSpPr>
        <p:sp>
          <p:nvSpPr>
            <p:cNvPr id="26" name="Freeform 2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4CA96D">
                <a:alpha val="6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xmlns="" id="{4664C722-5869-58C1-CB9A-73A97FBB9B20}"/>
                  </a:ext>
                </a:extLst>
              </p:cNvPr>
              <p:cNvSpPr txBox="1"/>
              <p:nvPr/>
            </p:nvSpPr>
            <p:spPr>
              <a:xfrm>
                <a:off x="2618145" y="3295966"/>
                <a:ext cx="7407610" cy="4617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nl-NL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latin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(c.c.c) vì: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là cạnh chung.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Do đó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nl-NL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  <m:r>
                      <a:rPr lang="nl-NL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4664C722-5869-58C1-CB9A-73A97FBB9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145" y="3295966"/>
                <a:ext cx="7407610" cy="4617931"/>
              </a:xfrm>
              <a:prstGeom prst="rect">
                <a:avLst/>
              </a:prstGeom>
              <a:blipFill>
                <a:blip r:embed="rId18"/>
                <a:stretch>
                  <a:fillRect l="-2878" b="-4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Hộp Văn bản 29">
            <a:extLst>
              <a:ext uri="{FF2B5EF4-FFF2-40B4-BE49-F238E27FC236}">
                <a16:creationId xmlns:a16="http://schemas.microsoft.com/office/drawing/2014/main" xmlns="" id="{0F1ED084-96AA-86C1-50B8-2D54B67EAAAB}"/>
              </a:ext>
            </a:extLst>
          </p:cNvPr>
          <p:cNvSpPr txBox="1"/>
          <p:nvPr/>
        </p:nvSpPr>
        <p:spPr>
          <a:xfrm>
            <a:off x="4800600" y="2134427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/>
          <p:cNvGrpSpPr/>
          <p:nvPr/>
        </p:nvGrpSpPr>
        <p:grpSpPr>
          <a:xfrm>
            <a:off x="411393" y="1140036"/>
            <a:ext cx="230366" cy="227985"/>
            <a:chOff x="0" y="0"/>
            <a:chExt cx="430289" cy="425841"/>
          </a:xfrm>
        </p:grpSpPr>
        <p:sp>
          <p:nvSpPr>
            <p:cNvPr id="23" name="Freeform 23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448105" y="3820548"/>
            <a:ext cx="230366" cy="227985"/>
            <a:chOff x="0" y="0"/>
            <a:chExt cx="430289" cy="425841"/>
          </a:xfrm>
        </p:grpSpPr>
        <p:sp>
          <p:nvSpPr>
            <p:cNvPr id="26" name="Freeform 26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1772870" y="5470030"/>
            <a:ext cx="230366" cy="227985"/>
            <a:chOff x="0" y="0"/>
            <a:chExt cx="430289" cy="425841"/>
          </a:xfrm>
        </p:grpSpPr>
        <p:sp>
          <p:nvSpPr>
            <p:cNvPr id="29" name="Freeform 29"/>
            <p:cNvSpPr/>
            <p:nvPr/>
          </p:nvSpPr>
          <p:spPr>
            <a:xfrm>
              <a:off x="134823" y="0"/>
              <a:ext cx="160643" cy="425841"/>
            </a:xfrm>
            <a:custGeom>
              <a:avLst/>
              <a:gdLst/>
              <a:ahLst/>
              <a:cxnLst/>
              <a:rect l="l" t="t" r="r" b="b"/>
              <a:pathLst>
                <a:path w="160643" h="425841">
                  <a:moveTo>
                    <a:pt x="80321" y="0"/>
                  </a:moveTo>
                  <a:cubicBezTo>
                    <a:pt x="160643" y="130584"/>
                    <a:pt x="160643" y="295257"/>
                    <a:pt x="80321" y="425841"/>
                  </a:cubicBezTo>
                  <a:cubicBezTo>
                    <a:pt x="0" y="295257"/>
                    <a:pt x="0" y="130584"/>
                    <a:pt x="80321" y="0"/>
                  </a:cubicBezTo>
                  <a:close/>
                </a:path>
              </a:pathLst>
            </a:custGeom>
            <a:solidFill>
              <a:srgbClr val="EA552B">
                <a:alpha val="64706"/>
              </a:srgbClr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0526373">
            <a:off x="12653591" y="692101"/>
            <a:ext cx="378513" cy="456728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0526373">
            <a:off x="12994729" y="1213534"/>
            <a:ext cx="256375" cy="309351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963106" flipV="1">
            <a:off x="8886222" y="532518"/>
            <a:ext cx="1670809" cy="472004"/>
          </a:xfrm>
          <a:prstGeom prst="rect">
            <a:avLst/>
          </a:prstGeom>
        </p:spPr>
      </p:pic>
      <p:sp>
        <p:nvSpPr>
          <p:cNvPr id="7" name="Hình chữ nhật: Góc Tròn 20">
            <a:extLst>
              <a:ext uri="{FF2B5EF4-FFF2-40B4-BE49-F238E27FC236}">
                <a16:creationId xmlns:a16="http://schemas.microsoft.com/office/drawing/2014/main" xmlns="" id="{901FE39A-CBAA-2458-D1DA-3062A124FF01}"/>
              </a:ext>
            </a:extLst>
          </p:cNvPr>
          <p:cNvSpPr/>
          <p:nvPr/>
        </p:nvSpPr>
        <p:spPr>
          <a:xfrm>
            <a:off x="8728512" y="1458387"/>
            <a:ext cx="1731939" cy="845698"/>
          </a:xfrm>
          <a:prstGeom prst="roundRect">
            <a:avLst/>
          </a:prstGeom>
          <a:solidFill>
            <a:srgbClr val="EA552B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1614FA0-4FD9-1CB4-E064-5F90A0C107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6279" y="4444088"/>
            <a:ext cx="8918113" cy="46390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xmlns="" id="{8E78FDFA-8944-17C4-3211-40011F90584F}"/>
                  </a:ext>
                </a:extLst>
              </p:cNvPr>
              <p:cNvSpPr txBox="1"/>
              <p:nvPr/>
            </p:nvSpPr>
            <p:spPr>
              <a:xfrm>
                <a:off x="1530865" y="2466510"/>
                <a:ext cx="15226269" cy="46447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𝑃𝐾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𝑀𝑃𝑁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𝑀𝐾𝑃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𝑁𝐾𝑃</m:t>
                        </m:r>
                      </m:e>
                    </m:acc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𝑀𝑃𝐾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𝑁𝑃𝐾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c)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8E78FDFA-8944-17C4-3211-40011F905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865" y="2466510"/>
                <a:ext cx="15226269" cy="4644798"/>
              </a:xfrm>
              <a:prstGeom prst="rect">
                <a:avLst/>
              </a:prstGeom>
              <a:blipFill>
                <a:blip r:embed="rId15"/>
                <a:stretch>
                  <a:fillRect l="-1401" b="-4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738930" y="932599"/>
            <a:ext cx="870308" cy="227985"/>
            <a:chOff x="0" y="0"/>
            <a:chExt cx="1160410" cy="30398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307155" cy="303980"/>
              <a:chOff x="0" y="0"/>
              <a:chExt cx="430289" cy="42584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EA552B">
                  <a:alpha val="64706"/>
                </a:srgbClr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426628" y="0"/>
              <a:ext cx="307155" cy="303980"/>
              <a:chOff x="0" y="0"/>
              <a:chExt cx="430289" cy="42584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FECD1A">
                  <a:alpha val="64706"/>
                </a:srgbClr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0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853255" y="0"/>
              <a:ext cx="307155" cy="303980"/>
              <a:chOff x="0" y="0"/>
              <a:chExt cx="430289" cy="42584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34823" y="0"/>
                <a:ext cx="160643" cy="425841"/>
              </a:xfrm>
              <a:custGeom>
                <a:avLst/>
                <a:gdLst/>
                <a:ahLst/>
                <a:cxnLst/>
                <a:rect l="l" t="t" r="r" b="b"/>
                <a:pathLst>
                  <a:path w="160643" h="425841">
                    <a:moveTo>
                      <a:pt x="80321" y="0"/>
                    </a:moveTo>
                    <a:cubicBezTo>
                      <a:pt x="160643" y="130584"/>
                      <a:pt x="160643" y="295257"/>
                      <a:pt x="80321" y="425841"/>
                    </a:cubicBezTo>
                    <a:cubicBezTo>
                      <a:pt x="0" y="295257"/>
                      <a:pt x="0" y="130584"/>
                      <a:pt x="80321" y="0"/>
                    </a:cubicBezTo>
                    <a:close/>
                  </a:path>
                </a:pathLst>
              </a:custGeom>
              <a:solidFill>
                <a:srgbClr val="4CA96D">
                  <a:alpha val="64706"/>
                </a:srgbClr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-66675"/>
                <a:ext cx="6604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00"/>
                  </a:lnSpc>
                </a:pPr>
                <a:endParaRPr/>
              </a:p>
            </p:txBody>
          </p:sp>
        </p:grp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031516" y="8581386"/>
            <a:ext cx="1112350" cy="871678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068693">
            <a:off x="5210703" y="930566"/>
            <a:ext cx="689038" cy="764536"/>
          </a:xfrm>
          <a:prstGeom prst="rect">
            <a:avLst/>
          </a:prstGeom>
        </p:spPr>
      </p:pic>
      <p:sp>
        <p:nvSpPr>
          <p:cNvPr id="37" name="Hộp Văn bản 36">
            <a:extLst>
              <a:ext uri="{FF2B5EF4-FFF2-40B4-BE49-F238E27FC236}">
                <a16:creationId xmlns:a16="http://schemas.microsoft.com/office/drawing/2014/main" xmlns="" id="{8375C778-7A3D-06E5-5B15-AB061456FC71}"/>
              </a:ext>
            </a:extLst>
          </p:cNvPr>
          <p:cNvSpPr txBox="1"/>
          <p:nvPr/>
        </p:nvSpPr>
        <p:spPr>
          <a:xfrm>
            <a:off x="8152759" y="944989"/>
            <a:ext cx="1982482" cy="1081980"/>
          </a:xfrm>
          <a:prstGeom prst="wedgeEllipseCallout">
            <a:avLst/>
          </a:prstGeom>
          <a:solidFill>
            <a:srgbClr val="FEAB8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9DF0E18A-F38A-608E-C71D-38AA2578803F}"/>
                  </a:ext>
                </a:extLst>
              </p:cNvPr>
              <p:cNvSpPr txBox="1"/>
              <p:nvPr/>
            </p:nvSpPr>
            <p:spPr>
              <a:xfrm>
                <a:off x="3151099" y="2446697"/>
                <a:ext cx="11985802" cy="5387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𝑀𝐾𝑃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𝑀𝑃𝐾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	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𝑁𝑃𝐾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𝑁𝐾𝑃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𝑀𝑃𝐾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𝑁𝑃𝐾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vì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𝑀𝑃𝐾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𝑁𝑃𝐾</m:t>
                        </m:r>
                      </m:e>
                    </m:acc>
                  </m:oMath>
                </a14:m>
                <a:r>
                  <a:rPr lang="nl-NL" sz="40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𝑀𝐾𝑃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𝑁𝐾𝑃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𝑃𝐾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 cạnh chung.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𝑀𝑃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F0E18A-F38A-608E-C71D-38AA25788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099" y="2446697"/>
                <a:ext cx="11985802" cy="5387885"/>
              </a:xfrm>
              <a:prstGeom prst="rect">
                <a:avLst/>
              </a:prstGeom>
              <a:blipFill>
                <a:blip r:embed="rId18"/>
                <a:stretch>
                  <a:fillRect l="-1831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820</Words>
  <Application>Microsoft Office PowerPoint</Application>
  <PresentationFormat>Custom</PresentationFormat>
  <Paragraphs>119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Times New Roman</vt:lpstr>
      <vt:lpstr>Arial (Thân)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Playful E-Course Slide Deck Presentation</dc:title>
  <dc:creator>Lê Thảo</dc:creator>
  <cp:lastModifiedBy>Microsoft account</cp:lastModifiedBy>
  <cp:revision>15</cp:revision>
  <dcterms:created xsi:type="dcterms:W3CDTF">2006-08-16T00:00:00Z</dcterms:created>
  <dcterms:modified xsi:type="dcterms:W3CDTF">2022-12-10T01:20:05Z</dcterms:modified>
  <dc:identifier>DAFNmfvgkP4</dc:identifier>
</cp:coreProperties>
</file>