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sldIdLst>
    <p:sldId id="697" r:id="rId2"/>
    <p:sldId id="663" r:id="rId3"/>
    <p:sldId id="675" r:id="rId4"/>
    <p:sldId id="698" r:id="rId5"/>
    <p:sldId id="676" r:id="rId6"/>
    <p:sldId id="701" r:id="rId7"/>
    <p:sldId id="699" r:id="rId8"/>
    <p:sldId id="702" r:id="rId9"/>
    <p:sldId id="700" r:id="rId10"/>
    <p:sldId id="703" r:id="rId11"/>
    <p:sldId id="704" r:id="rId12"/>
    <p:sldId id="705" r:id="rId13"/>
    <p:sldId id="707" r:id="rId14"/>
    <p:sldId id="709" r:id="rId15"/>
    <p:sldId id="708" r:id="rId16"/>
    <p:sldId id="712" r:id="rId17"/>
    <p:sldId id="711" r:id="rId18"/>
    <p:sldId id="713" r:id="rId19"/>
    <p:sldId id="714" r:id="rId20"/>
    <p:sldId id="715" r:id="rId21"/>
    <p:sldId id="716" r:id="rId22"/>
    <p:sldId id="710" r:id="rId23"/>
  </p:sldIdLst>
  <p:sldSz cx="12192000" cy="6858000"/>
  <p:notesSz cx="6858000" cy="9144000"/>
  <p:embeddedFontLst>
    <p:embeddedFont>
      <p:font typeface="#9Slide07 IcielKoni" panose="020B0604020202020204" charset="0"/>
      <p:bold r:id="rId25"/>
    </p:embeddedFont>
    <p:embeddedFont>
      <p:font typeface="Tahoma" panose="020B0604030504040204" pitchFamily="34" charset="0"/>
      <p:regular r:id="rId26"/>
      <p:bold r:id="rId27"/>
    </p:embeddedFont>
    <p:embeddedFont>
      <p:font typeface="Calibri Light" panose="020F0302020204030204" pitchFamily="34" charset="0"/>
      <p:regular r:id="rId28"/>
      <p:italic r:id="rId29"/>
    </p:embeddedFont>
    <p:embeddedFont>
      <p:font typeface="Cambria" panose="02040503050406030204" pitchFamily="18"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9Slide03 SFU Futura_12"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ạm Trang" initials="PT" lastIdx="1" clrIdx="0">
    <p:extLst>
      <p:ext uri="{19B8F6BF-5375-455C-9EA6-DF929625EA0E}">
        <p15:presenceInfo xmlns:p15="http://schemas.microsoft.com/office/powerpoint/2012/main" userId="S::phamtrang@c2kl.onmicrosoft.com::4e706872-a0ef-4a7c-8e3c-1c70ce6dec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00"/>
    <a:srgbClr val="00C505"/>
    <a:srgbClr val="0033CC"/>
    <a:srgbClr val="2B8D3A"/>
    <a:srgbClr val="0078A0"/>
    <a:srgbClr val="DEFFF9"/>
    <a:srgbClr val="14213F"/>
    <a:srgbClr val="BBE0FF"/>
    <a:srgbClr val="944D2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93455" autoAdjust="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a:t>
            </a:fld>
            <a:endParaRPr lang="en-US"/>
          </a:p>
        </p:txBody>
      </p:sp>
    </p:spTree>
    <p:extLst>
      <p:ext uri="{BB962C8B-B14F-4D97-AF65-F5344CB8AC3E}">
        <p14:creationId xmlns:p14="http://schemas.microsoft.com/office/powerpoint/2010/main" val="2073962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10</a:t>
            </a:fld>
            <a:endParaRPr lang="en-US"/>
          </a:p>
        </p:txBody>
      </p:sp>
    </p:spTree>
    <p:extLst>
      <p:ext uri="{BB962C8B-B14F-4D97-AF65-F5344CB8AC3E}">
        <p14:creationId xmlns:p14="http://schemas.microsoft.com/office/powerpoint/2010/main" val="386693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11</a:t>
            </a:fld>
            <a:endParaRPr lang="en-US"/>
          </a:p>
        </p:txBody>
      </p:sp>
    </p:spTree>
    <p:extLst>
      <p:ext uri="{BB962C8B-B14F-4D97-AF65-F5344CB8AC3E}">
        <p14:creationId xmlns:p14="http://schemas.microsoft.com/office/powerpoint/2010/main" val="2203773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12</a:t>
            </a:fld>
            <a:endParaRPr lang="en-US"/>
          </a:p>
        </p:txBody>
      </p:sp>
    </p:spTree>
    <p:extLst>
      <p:ext uri="{BB962C8B-B14F-4D97-AF65-F5344CB8AC3E}">
        <p14:creationId xmlns:p14="http://schemas.microsoft.com/office/powerpoint/2010/main" val="2174202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13</a:t>
            </a:fld>
            <a:endParaRPr lang="en-US"/>
          </a:p>
        </p:txBody>
      </p:sp>
    </p:spTree>
    <p:extLst>
      <p:ext uri="{BB962C8B-B14F-4D97-AF65-F5344CB8AC3E}">
        <p14:creationId xmlns:p14="http://schemas.microsoft.com/office/powerpoint/2010/main" val="1404378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15</a:t>
            </a:fld>
            <a:endParaRPr lang="en-US"/>
          </a:p>
        </p:txBody>
      </p:sp>
    </p:spTree>
    <p:extLst>
      <p:ext uri="{BB962C8B-B14F-4D97-AF65-F5344CB8AC3E}">
        <p14:creationId xmlns:p14="http://schemas.microsoft.com/office/powerpoint/2010/main" val="2970969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D03F92-1099-41D2-9E8E-88ADAE2EAE65}" type="slidenum">
              <a:rPr lang="en-US" smtClean="0"/>
              <a:t>22</a:t>
            </a:fld>
            <a:endParaRPr lang="en-US"/>
          </a:p>
        </p:txBody>
      </p:sp>
    </p:spTree>
    <p:extLst>
      <p:ext uri="{BB962C8B-B14F-4D97-AF65-F5344CB8AC3E}">
        <p14:creationId xmlns:p14="http://schemas.microsoft.com/office/powerpoint/2010/main" val="4114253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2</a:t>
            </a:fld>
            <a:endParaRPr lang="en-US"/>
          </a:p>
        </p:txBody>
      </p:sp>
    </p:spTree>
    <p:extLst>
      <p:ext uri="{BB962C8B-B14F-4D97-AF65-F5344CB8AC3E}">
        <p14:creationId xmlns:p14="http://schemas.microsoft.com/office/powerpoint/2010/main" val="3334456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3</a:t>
            </a:fld>
            <a:endParaRPr lang="en-US"/>
          </a:p>
        </p:txBody>
      </p:sp>
    </p:spTree>
    <p:extLst>
      <p:ext uri="{BB962C8B-B14F-4D97-AF65-F5344CB8AC3E}">
        <p14:creationId xmlns:p14="http://schemas.microsoft.com/office/powerpoint/2010/main" val="2429638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4</a:t>
            </a:fld>
            <a:endParaRPr lang="en-US"/>
          </a:p>
        </p:txBody>
      </p:sp>
    </p:spTree>
    <p:extLst>
      <p:ext uri="{BB962C8B-B14F-4D97-AF65-F5344CB8AC3E}">
        <p14:creationId xmlns:p14="http://schemas.microsoft.com/office/powerpoint/2010/main" val="2906257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5</a:t>
            </a:fld>
            <a:endParaRPr lang="en-US"/>
          </a:p>
        </p:txBody>
      </p:sp>
    </p:spTree>
    <p:extLst>
      <p:ext uri="{BB962C8B-B14F-4D97-AF65-F5344CB8AC3E}">
        <p14:creationId xmlns:p14="http://schemas.microsoft.com/office/powerpoint/2010/main" val="826732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6</a:t>
            </a:fld>
            <a:endParaRPr lang="en-US"/>
          </a:p>
        </p:txBody>
      </p:sp>
    </p:spTree>
    <p:extLst>
      <p:ext uri="{BB962C8B-B14F-4D97-AF65-F5344CB8AC3E}">
        <p14:creationId xmlns:p14="http://schemas.microsoft.com/office/powerpoint/2010/main" val="374956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7</a:t>
            </a:fld>
            <a:endParaRPr lang="en-US"/>
          </a:p>
        </p:txBody>
      </p:sp>
    </p:spTree>
    <p:extLst>
      <p:ext uri="{BB962C8B-B14F-4D97-AF65-F5344CB8AC3E}">
        <p14:creationId xmlns:p14="http://schemas.microsoft.com/office/powerpoint/2010/main" val="1904431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8</a:t>
            </a:fld>
            <a:endParaRPr lang="en-US"/>
          </a:p>
        </p:txBody>
      </p:sp>
    </p:spTree>
    <p:extLst>
      <p:ext uri="{BB962C8B-B14F-4D97-AF65-F5344CB8AC3E}">
        <p14:creationId xmlns:p14="http://schemas.microsoft.com/office/powerpoint/2010/main" val="3694806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9</a:t>
            </a:fld>
            <a:endParaRPr lang="en-US"/>
          </a:p>
        </p:txBody>
      </p:sp>
    </p:spTree>
    <p:extLst>
      <p:ext uri="{BB962C8B-B14F-4D97-AF65-F5344CB8AC3E}">
        <p14:creationId xmlns:p14="http://schemas.microsoft.com/office/powerpoint/2010/main" val="248582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BDBAE35-4AF4-4519-A968-806D9E59725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FA2234C-D72C-46F3-A2D6-20475363484F}"/>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8F9E335-9E86-406E-88CF-229C428492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8B2DF44-7807-42C3-B45C-39B1AB516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8F1474C-DCAD-411B-AF4D-0CBD9EB5A636}"/>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DBF9D9-3D85-4F50-B482-2799AAE5FFCA}"/>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D492BE-C4E6-4517-8DA0-E56FDDD5E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88B670C-8AF1-44FA-8660-783E4B27C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9C3A1BC-566C-4269-B685-26C4AC62851E}"/>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B7F8F2B-E362-45E2-B396-CFC8EB4F74E4}"/>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44C968-1569-471A-A09E-26BBEF817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CD3683D-C799-4EE5-9D42-9362D9C5D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9E86C35-7E50-41B8-863C-6DA7D7FE6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CDD0A66-B78E-4F40-95DF-1FA0D49D7D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BDBC4FF-08E2-4837-B335-529AE2AB3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2EEBED0-D2D7-4417-B306-837209F710A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8" name="Footer Placeholder 7">
            <a:extLst>
              <a:ext uri="{FF2B5EF4-FFF2-40B4-BE49-F238E27FC236}">
                <a16:creationId xmlns:a16="http://schemas.microsoft.com/office/drawing/2014/main" xmlns=""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4BD0591-0175-4144-9CB8-C26C7CBBC4DA}"/>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4" name="Footer Placeholder 3">
            <a:extLst>
              <a:ext uri="{FF2B5EF4-FFF2-40B4-BE49-F238E27FC236}">
                <a16:creationId xmlns:a16="http://schemas.microsoft.com/office/drawing/2014/main" xmlns=""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3011306-E80E-441B-B8D0-DE38E9DEE4A3}"/>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3" name="Footer Placeholder 2">
            <a:extLst>
              <a:ext uri="{FF2B5EF4-FFF2-40B4-BE49-F238E27FC236}">
                <a16:creationId xmlns:a16="http://schemas.microsoft.com/office/drawing/2014/main" xmlns=""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16624F3-B141-4011-9FD3-E51C98771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46DB210-35C4-4084-BFF3-9038B00CCA7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4CB4759-2AEC-4339-B329-F735180A9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A931A0F-212A-4FDB-9B0E-F87E996D82A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0225115-4321-4C30-A9B3-52B08CD52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AD68BDF-58C6-44EC-91D3-4AAFB0AF1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33C19779-A4BD-4DBE-8F1E-3299841D4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B999600-D4B6-47BC-A711-56C07DBED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4.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17.wdp"/><Relationship Id="rId5" Type="http://schemas.openxmlformats.org/officeDocument/2006/relationships/image" Target="../media/image33.png"/><Relationship Id="rId10" Type="http://schemas.microsoft.com/office/2007/relationships/hdphoto" Target="../media/hdphoto7.wdp"/><Relationship Id="rId4" Type="http://schemas.openxmlformats.org/officeDocument/2006/relationships/image" Target="../media/image24.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7.xml"/><Relationship Id="rId7" Type="http://schemas.openxmlformats.org/officeDocument/2006/relationships/image" Target="../media/image7.png"/><Relationship Id="rId2" Type="http://schemas.microsoft.com/office/2007/relationships/media" Target="../media/media2.mp4"/><Relationship Id="rId1" Type="http://schemas.openxmlformats.org/officeDocument/2006/relationships/video" Target="NULL" TargetMode="External"/><Relationship Id="rId6" Type="http://schemas.microsoft.com/office/2007/relationships/hdphoto" Target="../media/hdphoto7.wdp"/><Relationship Id="rId11" Type="http://schemas.openxmlformats.org/officeDocument/2006/relationships/image" Target="../media/image36.png"/><Relationship Id="rId5" Type="http://schemas.openxmlformats.org/officeDocument/2006/relationships/image" Target="../media/image10.png"/><Relationship Id="rId10" Type="http://schemas.microsoft.com/office/2007/relationships/hdphoto" Target="../media/hdphoto8.wdp"/><Relationship Id="rId4" Type="http://schemas.openxmlformats.org/officeDocument/2006/relationships/notesSlide" Target="../notesSlides/notesSlide12.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0.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11.png"/><Relationship Id="rId10" Type="http://schemas.microsoft.com/office/2007/relationships/hdphoto" Target="../media/hdphoto18.wdp"/><Relationship Id="rId4" Type="http://schemas.microsoft.com/office/2007/relationships/hdphoto" Target="../media/hdphoto7.wdp"/><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18.wdp"/><Relationship Id="rId7" Type="http://schemas.microsoft.com/office/2007/relationships/hdphoto" Target="../media/hdphoto19.wdp"/><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0.png"/><Relationship Id="rId5" Type="http://schemas.microsoft.com/office/2007/relationships/hdphoto" Target="../media/hdphoto7.wdp"/><Relationship Id="rId10" Type="http://schemas.openxmlformats.org/officeDocument/2006/relationships/image" Target="../media/image42.png"/><Relationship Id="rId4" Type="http://schemas.openxmlformats.org/officeDocument/2006/relationships/image" Target="../media/image10.png"/><Relationship Id="rId9" Type="http://schemas.microsoft.com/office/2007/relationships/hdphoto" Target="../media/hdphoto17.wdp"/></Relationships>
</file>

<file path=ppt/slides/_rels/slide15.xml.rels><?xml version="1.0" encoding="UTF-8" standalone="yes"?>
<Relationships xmlns="http://schemas.openxmlformats.org/package/2006/relationships"><Relationship Id="rId8" Type="http://schemas.microsoft.com/office/2007/relationships/hdphoto" Target="../media/hdphoto20.wdp"/><Relationship Id="rId13" Type="http://schemas.openxmlformats.org/officeDocument/2006/relationships/image" Target="../media/image47.png"/><Relationship Id="rId18" Type="http://schemas.microsoft.com/office/2007/relationships/hdphoto" Target="../media/hdphoto25.wdp"/><Relationship Id="rId3" Type="http://schemas.openxmlformats.org/officeDocument/2006/relationships/image" Target="../media/image10.png"/><Relationship Id="rId21" Type="http://schemas.openxmlformats.org/officeDocument/2006/relationships/image" Target="../media/image52.jpeg"/><Relationship Id="rId7" Type="http://schemas.openxmlformats.org/officeDocument/2006/relationships/image" Target="../media/image44.png"/><Relationship Id="rId12" Type="http://schemas.microsoft.com/office/2007/relationships/hdphoto" Target="../media/hdphoto22.wdp"/><Relationship Id="rId17" Type="http://schemas.openxmlformats.org/officeDocument/2006/relationships/image" Target="../media/image49.png"/><Relationship Id="rId2" Type="http://schemas.openxmlformats.org/officeDocument/2006/relationships/notesSlide" Target="../notesSlides/notesSlide14.xml"/><Relationship Id="rId16" Type="http://schemas.microsoft.com/office/2007/relationships/hdphoto" Target="../media/hdphoto24.wdp"/><Relationship Id="rId20"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43.jpeg"/><Relationship Id="rId11" Type="http://schemas.openxmlformats.org/officeDocument/2006/relationships/image" Target="../media/image46.png"/><Relationship Id="rId5" Type="http://schemas.openxmlformats.org/officeDocument/2006/relationships/image" Target="../media/image37.png"/><Relationship Id="rId15" Type="http://schemas.openxmlformats.org/officeDocument/2006/relationships/image" Target="../media/image48.png"/><Relationship Id="rId10" Type="http://schemas.microsoft.com/office/2007/relationships/hdphoto" Target="../media/hdphoto21.wdp"/><Relationship Id="rId19" Type="http://schemas.openxmlformats.org/officeDocument/2006/relationships/image" Target="../media/image50.jpeg"/><Relationship Id="rId4" Type="http://schemas.microsoft.com/office/2007/relationships/hdphoto" Target="../media/hdphoto7.wdp"/><Relationship Id="rId9" Type="http://schemas.openxmlformats.org/officeDocument/2006/relationships/image" Target="../media/image45.png"/><Relationship Id="rId14" Type="http://schemas.microsoft.com/office/2007/relationships/hdphoto" Target="../media/hdphoto23.wdp"/></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14.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26.wdp"/></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26.wdp"/></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26.wdp"/></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2.wdp"/><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26.wdp"/></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26.wdp"/></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9.png"/><Relationship Id="rId5" Type="http://schemas.microsoft.com/office/2007/relationships/hdphoto" Target="../media/hdphoto6.wdp"/><Relationship Id="rId4" Type="http://schemas.openxmlformats.org/officeDocument/2006/relationships/image" Target="../media/image9.png"/><Relationship Id="rId9" Type="http://schemas.microsoft.com/office/2007/relationships/hdphoto" Target="../media/hdphoto27.wdp"/></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8.wdp"/><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11.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7.png"/><Relationship Id="rId10" Type="http://schemas.openxmlformats.org/officeDocument/2006/relationships/image" Target="../media/image10.png"/><Relationship Id="rId4" Type="http://schemas.openxmlformats.org/officeDocument/2006/relationships/notesSlide" Target="../notesSlides/notesSlide3.xml"/><Relationship Id="rId9" Type="http://schemas.microsoft.com/office/2007/relationships/hdphoto" Target="../media/hdphoto6.wdp"/></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pn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2.png"/><Relationship Id="rId4" Type="http://schemas.microsoft.com/office/2007/relationships/hdphoto" Target="../media/hdphoto8.wdp"/><Relationship Id="rId9" Type="http://schemas.microsoft.com/office/2007/relationships/hdphoto" Target="../media/hdphoto7.wdp"/></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png"/><Relationship Id="rId7" Type="http://schemas.microsoft.com/office/2007/relationships/hdphoto" Target="../media/hdphoto9.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image" Target="../media/image14.png"/><Relationship Id="rId9" Type="http://schemas.microsoft.com/office/2007/relationships/hdphoto" Target="../media/hdphoto7.wdp"/></Relationships>
</file>

<file path=ppt/slides/_rels/slide6.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19.png"/><Relationship Id="rId12" Type="http://schemas.microsoft.com/office/2007/relationships/hdphoto" Target="../media/hdphoto6.wdp"/><Relationship Id="rId17" Type="http://schemas.microsoft.com/office/2007/relationships/hdphoto" Target="../media/hdphoto13.wdp"/><Relationship Id="rId2" Type="http://schemas.openxmlformats.org/officeDocument/2006/relationships/notesSlide" Target="../notesSlides/notesSlide6.xml"/><Relationship Id="rId16" Type="http://schemas.openxmlformats.org/officeDocument/2006/relationships/image" Target="../media/image23.png"/><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image" Target="../media/image9.png"/><Relationship Id="rId5" Type="http://schemas.openxmlformats.org/officeDocument/2006/relationships/image" Target="../media/image11.png"/><Relationship Id="rId15" Type="http://schemas.microsoft.com/office/2007/relationships/hdphoto" Target="../media/hdphoto12.wdp"/><Relationship Id="rId10" Type="http://schemas.microsoft.com/office/2007/relationships/hdphoto" Target="../media/hdphoto11.wdp"/><Relationship Id="rId4" Type="http://schemas.microsoft.com/office/2007/relationships/hdphoto" Target="../media/hdphoto7.wdp"/><Relationship Id="rId9" Type="http://schemas.openxmlformats.org/officeDocument/2006/relationships/image" Target="../media/image20.png"/><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10.png"/><Relationship Id="rId7" Type="http://schemas.openxmlformats.org/officeDocument/2006/relationships/image" Target="../media/image25.png"/><Relationship Id="rId12" Type="http://schemas.microsoft.com/office/2007/relationships/hdphoto" Target="../media/hdphoto15.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8.png"/><Relationship Id="rId5" Type="http://schemas.openxmlformats.org/officeDocument/2006/relationships/image" Target="../media/image24.png"/><Relationship Id="rId10" Type="http://schemas.openxmlformats.org/officeDocument/2006/relationships/image" Target="../media/image27.png"/><Relationship Id="rId4" Type="http://schemas.microsoft.com/office/2007/relationships/hdphoto" Target="../media/hdphoto7.wdp"/><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29.png"/><Relationship Id="rId4" Type="http://schemas.microsoft.com/office/2007/relationships/hdphoto" Target="../media/hdphoto7.wdp"/><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0.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11.png"/><Relationship Id="rId4" Type="http://schemas.microsoft.com/office/2007/relationships/hdphoto" Target="../media/hdphoto7.wdp"/><Relationship Id="rId9" Type="http://schemas.microsoft.com/office/2007/relationships/hdphoto" Target="../media/hdphoto1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7" name="Straight Connector 616">
            <a:extLst>
              <a:ext uri="{FF2B5EF4-FFF2-40B4-BE49-F238E27FC236}">
                <a16:creationId xmlns:a16="http://schemas.microsoft.com/office/drawing/2014/main" xmlns="" id="{8529DE91-F9A3-4AAE-9D59-914616AB64F5}"/>
              </a:ext>
            </a:extLst>
          </p:cNvPr>
          <p:cNvCxnSpPr/>
          <p:nvPr/>
        </p:nvCxnSpPr>
        <p:spPr>
          <a:xfrm>
            <a:off x="2459634" y="0"/>
            <a:ext cx="0" cy="685800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0" name="TextBox 619">
            <a:extLst>
              <a:ext uri="{FF2B5EF4-FFF2-40B4-BE49-F238E27FC236}">
                <a16:creationId xmlns:a16="http://schemas.microsoft.com/office/drawing/2014/main" xmlns="" id="{6DE35741-2083-4377-8A9B-E9E3E4A863A9}"/>
              </a:ext>
            </a:extLst>
          </p:cNvPr>
          <p:cNvSpPr txBox="1"/>
          <p:nvPr/>
        </p:nvSpPr>
        <p:spPr>
          <a:xfrm>
            <a:off x="230652" y="-173364"/>
            <a:ext cx="2228981" cy="5509200"/>
          </a:xfrm>
          <a:prstGeom prst="rect">
            <a:avLst/>
          </a:prstGeom>
          <a:noFill/>
        </p:spPr>
        <p:txBody>
          <a:bodyPr wrap="square" rtlCol="0">
            <a:spAutoFit/>
          </a:bodyPr>
          <a:lstStyle/>
          <a:p>
            <a:r>
              <a:rPr lang="en-US" sz="8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Thử</a:t>
            </a:r>
            <a:r>
              <a:rPr lang="en-US" sz="8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8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tài</a:t>
            </a:r>
            <a:r>
              <a:rPr lang="en-US" sz="8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8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đặt</a:t>
            </a:r>
            <a:r>
              <a:rPr lang="en-US" sz="8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8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tên</a:t>
            </a:r>
            <a:endParaRPr lang="en-US" sz="72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026" name="Picture 2" descr="Biến đổi khí hậu tác động đến an ninh và hòa bình thế giới | VOV.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569" y="505364"/>
            <a:ext cx="9239870" cy="56460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Thinking Person PNG Image &amp;amp; PSD File Free Download - Lovepik | 401333021"/>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79070" y1="26163" x2="79070" y2="26163"/>
                        <a14:foregroundMark x1="76395" y1="36628" x2="76395" y2="36628"/>
                        <a14:foregroundMark x1="75930" y1="32791" x2="75930" y2="32791"/>
                        <a14:foregroundMark x1="76744" y1="31628" x2="76977" y2="30930"/>
                        <a14:foregroundMark x1="76977" y1="30930" x2="77093" y2="30349"/>
                        <a14:foregroundMark x1="73605" y1="25814" x2="73605" y2="25814"/>
                        <a14:foregroundMark x1="75349" y1="24651" x2="75349" y2="24651"/>
                        <a14:foregroundMark x1="66628" y1="18023" x2="66628" y2="18023"/>
                        <a14:foregroundMark x1="64767" y1="15349" x2="64767" y2="15349"/>
                        <a14:foregroundMark x1="22209" y1="28953" x2="22209" y2="28953"/>
                        <a14:foregroundMark x1="22326" y1="24070" x2="22326" y2="24070"/>
                      </a14:backgroundRemoval>
                    </a14:imgEffect>
                  </a14:imgLayer>
                </a14:imgProps>
              </a:ext>
              <a:ext uri="{28A0092B-C50C-407E-A947-70E740481C1C}">
                <a14:useLocalDpi xmlns:a14="http://schemas.microsoft.com/office/drawing/2010/main" val="0"/>
              </a:ext>
            </a:extLst>
          </a:blip>
          <a:srcRect l="15020" t="4831" r="16684" b="10969"/>
          <a:stretch/>
        </p:blipFill>
        <p:spPr bwMode="auto">
          <a:xfrm>
            <a:off x="385588" y="4971110"/>
            <a:ext cx="1530478" cy="188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1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7846" y="-105603"/>
            <a:ext cx="12429982" cy="1162428"/>
            <a:chOff x="-227846" y="-103144"/>
            <a:chExt cx="12429982"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0" y="43621"/>
              <a:ext cx="12202136"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9Slide07 IcielKoni" pitchFamily="2" charset="0"/>
                </a:rPr>
                <a:t>  2. CÁC ĐỚI KHÍ HẬU TRÊN TĐ</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9Slide07 IcielKoni" pitchFamily="2" charset="0"/>
              </a:endParaRPr>
            </a:p>
          </p:txBody>
        </p:sp>
        <p:pic>
          <p:nvPicPr>
            <p:cNvPr id="3076"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27846" y="-103144"/>
              <a:ext cx="1151805" cy="1162428"/>
            </a:xfrm>
            <a:prstGeom prst="rect">
              <a:avLst/>
            </a:prstGeom>
            <a:noFill/>
            <a:extLst>
              <a:ext uri="{909E8E84-426E-40DD-AFC4-6F175D3DCCD1}">
                <a14:hiddenFill xmlns:a14="http://schemas.microsoft.com/office/drawing/2010/main">
                  <a:solidFill>
                    <a:srgbClr val="FFFFFF"/>
                  </a:solidFill>
                </a14:hiddenFill>
              </a:ext>
            </a:extLst>
          </p:spPr>
        </p:pic>
      </p:grpSp>
      <p:pic>
        <p:nvPicPr>
          <p:cNvPr id="5123"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0561" y="2668649"/>
            <a:ext cx="3508663" cy="3557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508569" y="6310468"/>
            <a:ext cx="3830536" cy="427296"/>
          </a:xfrm>
          <a:prstGeom prst="rect">
            <a:avLst/>
          </a:prstGeom>
        </p:spPr>
        <p:txBody>
          <a:bodyPr wrap="none">
            <a:spAutoFit/>
          </a:bodyPr>
          <a:lstStyle/>
          <a:p>
            <a:pPr marR="194310" algn="ctr">
              <a:lnSpc>
                <a:spcPct val="120000"/>
              </a:lnSpc>
            </a:pPr>
            <a:r>
              <a:rPr lang="en-US" sz="2000" b="1" dirty="0" err="1">
                <a:solidFill>
                  <a:srgbClr val="006C00"/>
                </a:solidFill>
                <a:latin typeface="#9Slide03 SFU Futura_12" panose="020B0604020202020204" charset="0"/>
                <a:ea typeface="Tahoma" panose="020B0604030504040204" pitchFamily="34" charset="0"/>
              </a:rPr>
              <a:t>Hình</a:t>
            </a:r>
            <a:r>
              <a:rPr lang="en-US" sz="2000" b="1" dirty="0">
                <a:solidFill>
                  <a:srgbClr val="006C00"/>
                </a:solidFill>
                <a:latin typeface="#9Slide03 SFU Futura_12" panose="020B0604020202020204" charset="0"/>
                <a:ea typeface="Tahoma" panose="020B0604030504040204" pitchFamily="34" charset="0"/>
              </a:rPr>
              <a:t> 1: </a:t>
            </a:r>
            <a:r>
              <a:rPr lang="en-US" sz="2000" b="1" dirty="0" err="1">
                <a:solidFill>
                  <a:srgbClr val="006C00"/>
                </a:solidFill>
                <a:latin typeface="#9Slide03 SFU Futura_12" panose="020B0604020202020204" charset="0"/>
                <a:ea typeface="Tahoma" panose="020B0604030504040204" pitchFamily="34" charset="0"/>
              </a:rPr>
              <a:t>Các</a:t>
            </a:r>
            <a:r>
              <a:rPr lang="en-US" sz="2000" b="1" dirty="0">
                <a:solidFill>
                  <a:srgbClr val="006C00"/>
                </a:solidFill>
                <a:latin typeface="#9Slide03 SFU Futura_12" panose="020B0604020202020204" charset="0"/>
                <a:ea typeface="Tahoma" panose="020B0604030504040204" pitchFamily="34" charset="0"/>
              </a:rPr>
              <a:t> </a:t>
            </a:r>
            <a:r>
              <a:rPr lang="en-US" sz="2000" b="1" dirty="0" err="1">
                <a:solidFill>
                  <a:srgbClr val="006C00"/>
                </a:solidFill>
                <a:latin typeface="#9Slide03 SFU Futura_12" panose="020B0604020202020204" charset="0"/>
                <a:ea typeface="Tahoma" panose="020B0604030504040204" pitchFamily="34" charset="0"/>
              </a:rPr>
              <a:t>đới</a:t>
            </a:r>
            <a:r>
              <a:rPr lang="en-US" sz="2000" b="1" dirty="0">
                <a:solidFill>
                  <a:srgbClr val="006C00"/>
                </a:solidFill>
                <a:latin typeface="#9Slide03 SFU Futura_12" panose="020B0604020202020204" charset="0"/>
                <a:ea typeface="Tahoma" panose="020B0604030504040204" pitchFamily="34" charset="0"/>
              </a:rPr>
              <a:t> </a:t>
            </a:r>
            <a:r>
              <a:rPr lang="en-US" sz="2000" b="1" dirty="0" err="1">
                <a:solidFill>
                  <a:srgbClr val="006C00"/>
                </a:solidFill>
                <a:latin typeface="#9Slide03 SFU Futura_12" panose="020B0604020202020204" charset="0"/>
                <a:ea typeface="Tahoma" panose="020B0604030504040204" pitchFamily="34" charset="0"/>
              </a:rPr>
              <a:t>khí</a:t>
            </a:r>
            <a:r>
              <a:rPr lang="en-US" sz="2000" b="1" dirty="0">
                <a:solidFill>
                  <a:srgbClr val="006C00"/>
                </a:solidFill>
                <a:latin typeface="#9Slide03 SFU Futura_12" panose="020B0604020202020204" charset="0"/>
                <a:ea typeface="Tahoma" panose="020B0604030504040204" pitchFamily="34" charset="0"/>
              </a:rPr>
              <a:t> </a:t>
            </a:r>
            <a:r>
              <a:rPr lang="en-US" sz="2000" b="1" dirty="0" err="1">
                <a:solidFill>
                  <a:srgbClr val="006C00"/>
                </a:solidFill>
                <a:latin typeface="#9Slide03 SFU Futura_12" panose="020B0604020202020204" charset="0"/>
                <a:ea typeface="Tahoma" panose="020B0604030504040204" pitchFamily="34" charset="0"/>
              </a:rPr>
              <a:t>hậu</a:t>
            </a:r>
            <a:r>
              <a:rPr lang="en-US" sz="2000" b="1" dirty="0">
                <a:solidFill>
                  <a:srgbClr val="006C00"/>
                </a:solidFill>
                <a:latin typeface="#9Slide03 SFU Futura_12" panose="020B0604020202020204" charset="0"/>
                <a:ea typeface="Tahoma" panose="020B0604030504040204" pitchFamily="34" charset="0"/>
              </a:rPr>
              <a:t> </a:t>
            </a:r>
            <a:r>
              <a:rPr lang="en-US" sz="2000" b="1" dirty="0" err="1">
                <a:solidFill>
                  <a:srgbClr val="006C00"/>
                </a:solidFill>
                <a:latin typeface="#9Slide03 SFU Futura_12" panose="020B0604020202020204" charset="0"/>
                <a:ea typeface="Tahoma" panose="020B0604030504040204" pitchFamily="34" charset="0"/>
              </a:rPr>
              <a:t>trên</a:t>
            </a:r>
            <a:r>
              <a:rPr lang="en-US" sz="2000" b="1" dirty="0">
                <a:solidFill>
                  <a:srgbClr val="006C00"/>
                </a:solidFill>
                <a:latin typeface="#9Slide03 SFU Futura_12" panose="020B0604020202020204" charset="0"/>
                <a:ea typeface="Tahoma" panose="020B0604030504040204" pitchFamily="34" charset="0"/>
              </a:rPr>
              <a:t> TĐ</a:t>
            </a:r>
            <a:endParaRPr lang="en-US" b="1" dirty="0">
              <a:solidFill>
                <a:srgbClr val="006C00"/>
              </a:solidFill>
              <a:effectLst/>
              <a:latin typeface="#9Slide03 SFU Futura_12" panose="020B0604020202020204" charset="0"/>
              <a:ea typeface="Tahoma" panose="020B060403050404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16640832"/>
              </p:ext>
            </p:extLst>
          </p:nvPr>
        </p:nvGraphicFramePr>
        <p:xfrm>
          <a:off x="243770" y="1374697"/>
          <a:ext cx="8264799" cy="4725256"/>
        </p:xfrm>
        <a:graphic>
          <a:graphicData uri="http://schemas.openxmlformats.org/drawingml/2006/table">
            <a:tbl>
              <a:tblPr firstRow="1" firstCol="1" bandRow="1">
                <a:tableStyleId>{616DA210-FB5B-4158-B5E0-FEB733F419BA}</a:tableStyleId>
              </a:tblPr>
              <a:tblGrid>
                <a:gridCol w="1600528">
                  <a:extLst>
                    <a:ext uri="{9D8B030D-6E8A-4147-A177-3AD203B41FA5}">
                      <a16:colId xmlns:a16="http://schemas.microsoft.com/office/drawing/2014/main" xmlns="" val="783694620"/>
                    </a:ext>
                  </a:extLst>
                </a:gridCol>
                <a:gridCol w="1890794">
                  <a:extLst>
                    <a:ext uri="{9D8B030D-6E8A-4147-A177-3AD203B41FA5}">
                      <a16:colId xmlns:a16="http://schemas.microsoft.com/office/drawing/2014/main" xmlns="" val="1427728237"/>
                    </a:ext>
                  </a:extLst>
                </a:gridCol>
                <a:gridCol w="1658318">
                  <a:extLst>
                    <a:ext uri="{9D8B030D-6E8A-4147-A177-3AD203B41FA5}">
                      <a16:colId xmlns:a16="http://schemas.microsoft.com/office/drawing/2014/main" xmlns="" val="3903237492"/>
                    </a:ext>
                  </a:extLst>
                </a:gridCol>
                <a:gridCol w="1689315">
                  <a:extLst>
                    <a:ext uri="{9D8B030D-6E8A-4147-A177-3AD203B41FA5}">
                      <a16:colId xmlns:a16="http://schemas.microsoft.com/office/drawing/2014/main" xmlns="" val="3685861997"/>
                    </a:ext>
                  </a:extLst>
                </a:gridCol>
                <a:gridCol w="1425844">
                  <a:extLst>
                    <a:ext uri="{9D8B030D-6E8A-4147-A177-3AD203B41FA5}">
                      <a16:colId xmlns:a16="http://schemas.microsoft.com/office/drawing/2014/main" xmlns="" val="1216821837"/>
                    </a:ext>
                  </a:extLst>
                </a:gridCol>
              </a:tblGrid>
              <a:tr h="810564">
                <a:tc>
                  <a:txBody>
                    <a:bodyPr/>
                    <a:lstStyle/>
                    <a:p>
                      <a:pPr marL="0" marR="0" indent="0" algn="ctr">
                        <a:lnSpc>
                          <a:spcPct val="106000"/>
                        </a:lnSpc>
                        <a:spcBef>
                          <a:spcPts val="0"/>
                        </a:spcBef>
                        <a:spcAft>
                          <a:spcPts val="0"/>
                        </a:spcAft>
                      </a:pPr>
                      <a:r>
                        <a:rPr lang="nl-NL" sz="3200" b="1" dirty="0">
                          <a:solidFill>
                            <a:srgbClr val="FFFF00"/>
                          </a:solidFill>
                          <a:effectLst/>
                          <a:latin typeface="#9Slide03 SFU Futura_12" panose="020B0604020202020204" charset="0"/>
                        </a:rPr>
                        <a:t>Đới khí hậu</a:t>
                      </a:r>
                      <a:endParaRPr lang="en-US" sz="3200" b="1" dirty="0">
                        <a:solidFill>
                          <a:srgbClr val="FFFF00"/>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3200" b="1" dirty="0">
                          <a:solidFill>
                            <a:schemeClr val="bg1"/>
                          </a:solidFill>
                          <a:effectLst/>
                          <a:latin typeface="#9Slide03 SFU Futura_12" panose="020B0604020202020204" charset="0"/>
                        </a:rPr>
                        <a:t>Phạm vi</a:t>
                      </a:r>
                      <a:endParaRPr lang="en-US" sz="32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3200" b="1" dirty="0">
                          <a:solidFill>
                            <a:srgbClr val="FFFF00"/>
                          </a:solidFill>
                          <a:effectLst/>
                          <a:latin typeface="#9Slide03 SFU Futura_12" panose="020B0604020202020204" charset="0"/>
                        </a:rPr>
                        <a:t>Nhiệt </a:t>
                      </a:r>
                      <a:r>
                        <a:rPr lang="nl-NL" sz="3200" b="1" dirty="0" smtClean="0">
                          <a:solidFill>
                            <a:srgbClr val="FFFF00"/>
                          </a:solidFill>
                          <a:effectLst/>
                          <a:latin typeface="#9Slide03 SFU Futura_12" panose="020B0604020202020204" charset="0"/>
                        </a:rPr>
                        <a:t>độ</a:t>
                      </a:r>
                      <a:endParaRPr lang="en-US" sz="3200" b="1" dirty="0">
                        <a:solidFill>
                          <a:srgbClr val="FFFF00"/>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3200" b="1" dirty="0">
                          <a:solidFill>
                            <a:schemeClr val="bg1"/>
                          </a:solidFill>
                          <a:effectLst/>
                          <a:latin typeface="#9Slide03 SFU Futura_12" panose="020B0604020202020204" charset="0"/>
                        </a:rPr>
                        <a:t>Lượng </a:t>
                      </a:r>
                      <a:r>
                        <a:rPr lang="nl-NL" sz="3200" b="1" dirty="0" smtClean="0">
                          <a:solidFill>
                            <a:schemeClr val="bg1"/>
                          </a:solidFill>
                          <a:effectLst/>
                          <a:latin typeface="#9Slide03 SFU Futura_12" panose="020B0604020202020204" charset="0"/>
                        </a:rPr>
                        <a:t>mưa</a:t>
                      </a:r>
                      <a:endParaRPr lang="en-US" sz="32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3200" b="1" dirty="0" smtClean="0">
                          <a:solidFill>
                            <a:srgbClr val="FFFF00"/>
                          </a:solidFill>
                          <a:effectLst/>
                          <a:latin typeface="#9Slide03 SFU Futura_12" panose="020B0604020202020204" charset="0"/>
                        </a:rPr>
                        <a:t>Gió</a:t>
                      </a:r>
                      <a:endParaRPr lang="en-US" sz="3200" b="1" dirty="0">
                        <a:solidFill>
                          <a:srgbClr val="FFFF00"/>
                        </a:solidFill>
                        <a:effectLst/>
                        <a:latin typeface="#9Slide03 SFU Futura_12" panose="020B0604020202020204" charset="0"/>
                        <a:ea typeface="Tahoma" panose="020B0604030504040204" pitchFamily="34" charset="0"/>
                      </a:endParaRPr>
                    </a:p>
                  </a:txBody>
                  <a:tcPr marL="68580" marR="68580" marT="0" marB="0">
                    <a:solidFill>
                      <a:srgbClr val="006C00"/>
                    </a:solidFill>
                  </a:tcPr>
                </a:tc>
                <a:extLst>
                  <a:ext uri="{0D108BD9-81ED-4DB2-BD59-A6C34878D82A}">
                    <a16:rowId xmlns:a16="http://schemas.microsoft.com/office/drawing/2014/main" xmlns="" val="3423484749"/>
                  </a:ext>
                </a:extLst>
              </a:tr>
              <a:tr h="977232">
                <a:tc>
                  <a:txBody>
                    <a:bodyPr/>
                    <a:lstStyle/>
                    <a:p>
                      <a:pPr marL="0" marR="0" indent="0" algn="ctr">
                        <a:lnSpc>
                          <a:spcPct val="106000"/>
                        </a:lnSpc>
                        <a:spcBef>
                          <a:spcPts val="0"/>
                        </a:spcBef>
                        <a:spcAft>
                          <a:spcPts val="0"/>
                        </a:spcAft>
                      </a:pPr>
                      <a:r>
                        <a:rPr lang="nl-NL" sz="2400" b="1" dirty="0">
                          <a:solidFill>
                            <a:schemeClr val="bg1"/>
                          </a:solidFill>
                          <a:effectLst/>
                          <a:latin typeface="#9Slide03 SFU Futura_12" panose="020B0604020202020204" charset="0"/>
                        </a:rPr>
                        <a:t>Đới nóng (Nhiệt đới)</a:t>
                      </a:r>
                      <a:endParaRPr lang="en-US" sz="24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Giữa 2 chí tuyến</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Trên 20</a:t>
                      </a:r>
                      <a:r>
                        <a:rPr lang="nl-NL" sz="2400" b="1" baseline="30000" dirty="0">
                          <a:effectLst/>
                          <a:latin typeface="#9Slide03 SFU Futura_12" panose="020B0604020202020204" charset="0"/>
                        </a:rPr>
                        <a:t>0</a:t>
                      </a:r>
                      <a:r>
                        <a:rPr lang="nl-NL" sz="2400" b="1" dirty="0">
                          <a:effectLst/>
                          <a:latin typeface="#9Slide03 SFU Futura_12" panose="020B0604020202020204" charset="0"/>
                        </a:rPr>
                        <a:t>C</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1000 -2000 mm</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a:effectLst/>
                          <a:latin typeface="#9Slide03 SFU Futura_12" panose="020B0604020202020204" charset="0"/>
                        </a:rPr>
                        <a:t>Mậu dịch</a:t>
                      </a:r>
                      <a:endParaRPr lang="en-US" sz="2400" b="1">
                        <a:effectLst/>
                        <a:latin typeface="#9Slide03 SFU Futura_12" panose="020B0604020202020204" charset="0"/>
                        <a:ea typeface="Tahoma" panose="020B0604030504040204" pitchFamily="34" charset="0"/>
                      </a:endParaRPr>
                    </a:p>
                  </a:txBody>
                  <a:tcPr marL="68580" marR="68580" marT="0" marB="0">
                    <a:solidFill>
                      <a:schemeClr val="bg1"/>
                    </a:solidFill>
                  </a:tcPr>
                </a:tc>
                <a:extLst>
                  <a:ext uri="{0D108BD9-81ED-4DB2-BD59-A6C34878D82A}">
                    <a16:rowId xmlns:a16="http://schemas.microsoft.com/office/drawing/2014/main" xmlns="" val="2391686479"/>
                  </a:ext>
                </a:extLst>
              </a:tr>
              <a:tr h="0">
                <a:tc>
                  <a:txBody>
                    <a:bodyPr/>
                    <a:lstStyle/>
                    <a:p>
                      <a:pPr marL="0" marR="0" indent="0" algn="ctr">
                        <a:lnSpc>
                          <a:spcPct val="106000"/>
                        </a:lnSpc>
                        <a:spcBef>
                          <a:spcPts val="0"/>
                        </a:spcBef>
                        <a:spcAft>
                          <a:spcPts val="0"/>
                        </a:spcAft>
                      </a:pPr>
                      <a:r>
                        <a:rPr lang="nl-NL" sz="2400" b="1" dirty="0">
                          <a:solidFill>
                            <a:srgbClr val="FFFF00"/>
                          </a:solidFill>
                          <a:effectLst/>
                          <a:latin typeface="#9Slide03 SFU Futura_12" panose="020B0604020202020204" charset="0"/>
                        </a:rPr>
                        <a:t>2 đới ôn hoà (Ôn đới)</a:t>
                      </a:r>
                      <a:endParaRPr lang="en-US" sz="2400" b="1" dirty="0">
                        <a:solidFill>
                          <a:srgbClr val="FFFF00"/>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Từ chí tuyến đến vòng cực ở cả 2 bán cầu</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Dưới 20</a:t>
                      </a:r>
                      <a:r>
                        <a:rPr lang="nl-NL" sz="2400" b="1" baseline="30000" dirty="0">
                          <a:effectLst/>
                          <a:latin typeface="#9Slide03 SFU Futura_12" panose="020B0604020202020204" charset="0"/>
                        </a:rPr>
                        <a:t>0</a:t>
                      </a:r>
                      <a:r>
                        <a:rPr lang="nl-NL" sz="2400" b="1" dirty="0">
                          <a:effectLst/>
                          <a:latin typeface="#9Slide03 SFU Futura_12" panose="020B0604020202020204" charset="0"/>
                        </a:rPr>
                        <a:t>C</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500 – 1000 mm</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Tây ôn đới</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extLst>
                  <a:ext uri="{0D108BD9-81ED-4DB2-BD59-A6C34878D82A}">
                    <a16:rowId xmlns:a16="http://schemas.microsoft.com/office/drawing/2014/main" xmlns="" val="3248201948"/>
                  </a:ext>
                </a:extLst>
              </a:tr>
              <a:tr h="0">
                <a:tc>
                  <a:txBody>
                    <a:bodyPr/>
                    <a:lstStyle/>
                    <a:p>
                      <a:pPr marL="0" marR="0" indent="0" algn="ctr">
                        <a:lnSpc>
                          <a:spcPct val="106000"/>
                        </a:lnSpc>
                        <a:spcBef>
                          <a:spcPts val="0"/>
                        </a:spcBef>
                        <a:spcAft>
                          <a:spcPts val="0"/>
                        </a:spcAft>
                      </a:pPr>
                      <a:r>
                        <a:rPr lang="nl-NL" sz="2400" b="1" dirty="0">
                          <a:solidFill>
                            <a:schemeClr val="bg1"/>
                          </a:solidFill>
                          <a:effectLst/>
                          <a:latin typeface="#9Slide03 SFU Futura_12" panose="020B0604020202020204" charset="0"/>
                        </a:rPr>
                        <a:t>2 đới ôn lạnh (Hàn đới)</a:t>
                      </a:r>
                      <a:endParaRPr lang="en-US" sz="24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Từ vòng cực đến cực ở cả 2 bán cầu</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a:effectLst/>
                          <a:latin typeface="#9Slide03 SFU Futura_12" panose="020B0604020202020204" charset="0"/>
                        </a:rPr>
                        <a:t>Dưới 10</a:t>
                      </a:r>
                      <a:r>
                        <a:rPr lang="nl-NL" sz="2400" b="1" baseline="30000">
                          <a:effectLst/>
                          <a:latin typeface="#9Slide03 SFU Futura_12" panose="020B0604020202020204" charset="0"/>
                        </a:rPr>
                        <a:t>0</a:t>
                      </a:r>
                      <a:r>
                        <a:rPr lang="nl-NL" sz="2400" b="1">
                          <a:effectLst/>
                          <a:latin typeface="#9Slide03 SFU Futura_12" panose="020B0604020202020204" charset="0"/>
                        </a:rPr>
                        <a:t>C</a:t>
                      </a:r>
                      <a:endParaRPr lang="en-US" sz="24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Dưới 500 mm</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ctr">
                        <a:lnSpc>
                          <a:spcPct val="106000"/>
                        </a:lnSpc>
                        <a:spcBef>
                          <a:spcPts val="0"/>
                        </a:spcBef>
                        <a:spcAft>
                          <a:spcPts val="0"/>
                        </a:spcAft>
                      </a:pPr>
                      <a:r>
                        <a:rPr lang="nl-NL" sz="2400" b="1" dirty="0">
                          <a:effectLst/>
                          <a:latin typeface="#9Slide03 SFU Futura_12" panose="020B0604020202020204" charset="0"/>
                        </a:rPr>
                        <a:t>Đông cực</a:t>
                      </a:r>
                      <a:endParaRPr lang="en-US" sz="2400" b="1" dirty="0">
                        <a:effectLst/>
                        <a:latin typeface="#9Slide03 SFU Futura_12" panose="020B0604020202020204" charset="0"/>
                        <a:ea typeface="Tahoma" panose="020B0604030504040204" pitchFamily="34" charset="0"/>
                      </a:endParaRPr>
                    </a:p>
                  </a:txBody>
                  <a:tcPr marL="68580" marR="68580" marT="0" marB="0">
                    <a:solidFill>
                      <a:schemeClr val="bg1"/>
                    </a:solidFill>
                  </a:tcPr>
                </a:tc>
                <a:extLst>
                  <a:ext uri="{0D108BD9-81ED-4DB2-BD59-A6C34878D82A}">
                    <a16:rowId xmlns:a16="http://schemas.microsoft.com/office/drawing/2014/main" xmlns="" val="2437138995"/>
                  </a:ext>
                </a:extLst>
              </a:tr>
            </a:tbl>
          </a:graphicData>
        </a:graphic>
      </p:graphicFrame>
      <p:pic>
        <p:nvPicPr>
          <p:cNvPr id="17" name="Picture 2" descr="Vẽ Tay Biểu Tượng Vật Liệu Khí Hậu Tự Nhiên Hình ảnh | Định dạng hình ảnh  PSD 401568414| vn.lovepik.com">
            <a:extLst>
              <a:ext uri="{FF2B5EF4-FFF2-40B4-BE49-F238E27FC236}">
                <a16:creationId xmlns:a16="http://schemas.microsoft.com/office/drawing/2014/main" xmlns="" id="{E6F9FE0C-127F-40B8-B853-EAAAEDB436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4180" b="50000"/>
          <a:stretch/>
        </p:blipFill>
        <p:spPr bwMode="auto">
          <a:xfrm>
            <a:off x="8570561" y="1056825"/>
            <a:ext cx="2075805" cy="15276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Vẽ Tay Biểu Tượng Vật Liệu Khí Hậu Tự Nhiên Hình ảnh | Định dạng hình ảnh  PSD 401568414| vn.lovepik.com">
            <a:extLst>
              <a:ext uri="{FF2B5EF4-FFF2-40B4-BE49-F238E27FC236}">
                <a16:creationId xmlns:a16="http://schemas.microsoft.com/office/drawing/2014/main" xmlns="" id="{E6F9FE0C-127F-40B8-B853-EAAAEDB436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1018" b="50000"/>
          <a:stretch/>
        </p:blipFill>
        <p:spPr bwMode="auto">
          <a:xfrm>
            <a:off x="10441568" y="1140978"/>
            <a:ext cx="1637656" cy="1416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64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7">
            <a:extLst>
              <a:ext uri="{FF2B5EF4-FFF2-40B4-BE49-F238E27FC236}">
                <a16:creationId xmlns:a16="http://schemas.microsoft.com/office/drawing/2014/main" xmlns="" id="{A3BA8D6A-4D01-49E4-8C32-23CAA2363653}"/>
              </a:ext>
            </a:extLst>
          </p:cNvPr>
          <p:cNvSpPr/>
          <p:nvPr/>
        </p:nvSpPr>
        <p:spPr>
          <a:xfrm>
            <a:off x="108878" y="1569753"/>
            <a:ext cx="3851531" cy="1011591"/>
          </a:xfrm>
          <a:prstGeom prst="roundRect">
            <a:avLst/>
          </a:prstGeom>
          <a:solidFill>
            <a:srgbClr val="006C00"/>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latin typeface="Times New Roman" panose="02020603050405020304" pitchFamily="18" charset="0"/>
                <a:cs typeface="Times New Roman" panose="02020603050405020304" pitchFamily="18" charset="0"/>
              </a:rPr>
              <a:t>Hoạt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động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nhóm</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36" name="Rectangle: Rounded Corners 7">
            <a:extLst>
              <a:ext uri="{FF2B5EF4-FFF2-40B4-BE49-F238E27FC236}">
                <a16:creationId xmlns:a16="http://schemas.microsoft.com/office/drawing/2014/main" xmlns="" id="{D2B680DB-E633-4DF1-9493-1C62B4D6F032}"/>
              </a:ext>
            </a:extLst>
          </p:cNvPr>
          <p:cNvSpPr/>
          <p:nvPr/>
        </p:nvSpPr>
        <p:spPr>
          <a:xfrm>
            <a:off x="83303" y="5435547"/>
            <a:ext cx="3851531" cy="1319366"/>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6C00"/>
                </a:solidFill>
                <a:latin typeface="Times New Roman" panose="02020603050405020304" pitchFamily="18" charset="0"/>
                <a:cs typeface="Times New Roman" panose="02020603050405020304" pitchFamily="18" charset="0"/>
              </a:rPr>
              <a:t>Thời</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err="1">
                <a:solidFill>
                  <a:srgbClr val="006C00"/>
                </a:solidFill>
                <a:latin typeface="Times New Roman" panose="02020603050405020304" pitchFamily="18" charset="0"/>
                <a:cs typeface="Times New Roman" panose="02020603050405020304" pitchFamily="18" charset="0"/>
              </a:rPr>
              <a:t>gian</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smtClean="0">
                <a:solidFill>
                  <a:srgbClr val="006C00"/>
                </a:solidFill>
                <a:latin typeface="Times New Roman" panose="02020603050405020304" pitchFamily="18" charset="0"/>
                <a:cs typeface="Times New Roman" panose="02020603050405020304" pitchFamily="18" charset="0"/>
              </a:rPr>
              <a:t>15 </a:t>
            </a:r>
            <a:r>
              <a:rPr lang="en-US" sz="2800" b="1" dirty="0" err="1">
                <a:solidFill>
                  <a:srgbClr val="006C00"/>
                </a:solidFill>
                <a:latin typeface="Times New Roman" panose="02020603050405020304" pitchFamily="18" charset="0"/>
                <a:cs typeface="Times New Roman" panose="02020603050405020304" pitchFamily="18" charset="0"/>
              </a:rPr>
              <a:t>phút</a:t>
            </a:r>
            <a:r>
              <a:rPr lang="en-US" sz="2800" b="1" dirty="0">
                <a:solidFill>
                  <a:srgbClr val="006C00"/>
                </a:solidFill>
                <a:latin typeface="Times New Roman" panose="02020603050405020304" pitchFamily="18" charset="0"/>
                <a:cs typeface="Times New Roman" panose="02020603050405020304" pitchFamily="18" charset="0"/>
              </a:rPr>
              <a:t>. Sau </a:t>
            </a:r>
            <a:r>
              <a:rPr lang="en-US" sz="2800" b="1" dirty="0" err="1">
                <a:solidFill>
                  <a:srgbClr val="006C00"/>
                </a:solidFill>
                <a:latin typeface="Times New Roman" panose="02020603050405020304" pitchFamily="18" charset="0"/>
                <a:cs typeface="Times New Roman" panose="02020603050405020304" pitchFamily="18" charset="0"/>
              </a:rPr>
              <a:t>đó</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err="1">
                <a:solidFill>
                  <a:srgbClr val="006C00"/>
                </a:solidFill>
                <a:latin typeface="Times New Roman" panose="02020603050405020304" pitchFamily="18" charset="0"/>
                <a:cs typeface="Times New Roman" panose="02020603050405020304" pitchFamily="18" charset="0"/>
              </a:rPr>
              <a:t>trưng</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err="1">
                <a:solidFill>
                  <a:srgbClr val="006C00"/>
                </a:solidFill>
                <a:latin typeface="Times New Roman" panose="02020603050405020304" pitchFamily="18" charset="0"/>
                <a:cs typeface="Times New Roman" panose="02020603050405020304" pitchFamily="18" charset="0"/>
              </a:rPr>
              <a:t>bày</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err="1">
                <a:solidFill>
                  <a:srgbClr val="006C00"/>
                </a:solidFill>
                <a:latin typeface="Times New Roman" panose="02020603050405020304" pitchFamily="18" charset="0"/>
                <a:cs typeface="Times New Roman" panose="02020603050405020304" pitchFamily="18" charset="0"/>
              </a:rPr>
              <a:t>báo</a:t>
            </a:r>
            <a:r>
              <a:rPr lang="en-US" sz="2800" b="1" dirty="0">
                <a:solidFill>
                  <a:srgbClr val="006C00"/>
                </a:solidFill>
                <a:latin typeface="Times New Roman" panose="02020603050405020304" pitchFamily="18" charset="0"/>
                <a:cs typeface="Times New Roman" panose="02020603050405020304" pitchFamily="18" charset="0"/>
              </a:rPr>
              <a:t> </a:t>
            </a:r>
            <a:r>
              <a:rPr lang="en-US" sz="2800" b="1" dirty="0" err="1">
                <a:solidFill>
                  <a:srgbClr val="006C00"/>
                </a:solidFill>
                <a:latin typeface="Times New Roman" panose="02020603050405020304" pitchFamily="18" charset="0"/>
                <a:cs typeface="Times New Roman" panose="02020603050405020304" pitchFamily="18" charset="0"/>
              </a:rPr>
              <a:t>cáo</a:t>
            </a:r>
            <a:endParaRPr lang="en-US" sz="2800" b="1" dirty="0">
              <a:solidFill>
                <a:srgbClr val="006C00"/>
              </a:solidFill>
              <a:latin typeface="Times New Roman" panose="02020603050405020304" pitchFamily="18" charset="0"/>
              <a:cs typeface="Times New Roman" panose="02020603050405020304" pitchFamily="18" charset="0"/>
            </a:endParaRPr>
          </a:p>
        </p:txBody>
      </p:sp>
      <p:pic>
        <p:nvPicPr>
          <p:cNvPr id="44" name="Picture 8" descr="Hình ảnh Đồng Hồ Báo Thức Biểu Tượng, đồng Hồ Clipart, Đồng Hồ Biểu Tượng,  Biểu Tượng Báo động Vector và PNG với nền trong suốt để tải xuống miễn phí">
            <a:extLst>
              <a:ext uri="{FF2B5EF4-FFF2-40B4-BE49-F238E27FC236}">
                <a16:creationId xmlns:a16="http://schemas.microsoft.com/office/drawing/2014/main" xmlns="" id="{0ED8DB4E-9DDA-4542-ABD4-79DAEDDCBA3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198" t="8932" r="15052" b="9818"/>
          <a:stretch/>
        </p:blipFill>
        <p:spPr bwMode="auto">
          <a:xfrm>
            <a:off x="4600022" y="5547879"/>
            <a:ext cx="967639" cy="1143573"/>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7">
            <a:extLst>
              <a:ext uri="{FF2B5EF4-FFF2-40B4-BE49-F238E27FC236}">
                <a16:creationId xmlns:a16="http://schemas.microsoft.com/office/drawing/2014/main" xmlns="" id="{35BCD24A-4913-44D7-94A9-74CC6DD1FCBC}"/>
              </a:ext>
            </a:extLst>
          </p:cNvPr>
          <p:cNvSpPr/>
          <p:nvPr/>
        </p:nvSpPr>
        <p:spPr>
          <a:xfrm>
            <a:off x="83303" y="3771877"/>
            <a:ext cx="3886979" cy="1473663"/>
          </a:xfrm>
          <a:prstGeom prst="roundRect">
            <a:avLst/>
          </a:prstGeom>
          <a:solidFill>
            <a:srgbClr val="006C00"/>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latin typeface="Times New Roman" panose="02020603050405020304" pitchFamily="18" charset="0"/>
                <a:cs typeface="Times New Roman" panose="02020603050405020304" pitchFamily="18" charset="0"/>
              </a:rPr>
              <a:t>Hình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thức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mindmap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trên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giấy</a:t>
            </a:r>
            <a:r>
              <a:rPr lang="en-US" sz="3200" b="1" dirty="0">
                <a:solidFill>
                  <a:schemeClr val="bg1"/>
                </a:solidFill>
                <a:latin typeface="Times New Roman" panose="02020603050405020304" pitchFamily="18" charset="0"/>
                <a:cs typeface="Times New Roman" panose="02020603050405020304" pitchFamily="18" charset="0"/>
              </a:rPr>
              <a:t> A1</a:t>
            </a:r>
          </a:p>
        </p:txBody>
      </p:sp>
      <p:cxnSp>
        <p:nvCxnSpPr>
          <p:cNvPr id="32" name="Straight Connector 31">
            <a:extLst>
              <a:ext uri="{FF2B5EF4-FFF2-40B4-BE49-F238E27FC236}">
                <a16:creationId xmlns:a16="http://schemas.microsoft.com/office/drawing/2014/main" xmlns="" id="{9DFE21BC-8AE5-4330-9371-E5BCFAFC8E02}"/>
              </a:ext>
            </a:extLst>
          </p:cNvPr>
          <p:cNvCxnSpPr>
            <a:cxnSpLocks/>
          </p:cNvCxnSpPr>
          <p:nvPr/>
        </p:nvCxnSpPr>
        <p:spPr>
          <a:xfrm>
            <a:off x="6167898" y="1085928"/>
            <a:ext cx="20943" cy="5668985"/>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Rectangle: Rounded Corners 7">
            <a:extLst>
              <a:ext uri="{FF2B5EF4-FFF2-40B4-BE49-F238E27FC236}">
                <a16:creationId xmlns:a16="http://schemas.microsoft.com/office/drawing/2014/main" xmlns="" id="{23DEA3F1-E3AB-4ED6-A8B3-B124B97FD588}"/>
              </a:ext>
            </a:extLst>
          </p:cNvPr>
          <p:cNvSpPr/>
          <p:nvPr/>
        </p:nvSpPr>
        <p:spPr>
          <a:xfrm>
            <a:off x="6178369" y="1256837"/>
            <a:ext cx="5908262" cy="904407"/>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err="1">
                <a:solidFill>
                  <a:srgbClr val="006C00"/>
                </a:solidFill>
                <a:latin typeface="Times New Roman" panose="02020603050405020304" pitchFamily="18" charset="0"/>
                <a:cs typeface="Times New Roman" panose="02020603050405020304" pitchFamily="18" charset="0"/>
              </a:rPr>
              <a:t>Tôi</a:t>
            </a:r>
            <a:r>
              <a:rPr lang="en-US" sz="8000" b="1" dirty="0">
                <a:solidFill>
                  <a:srgbClr val="006C00"/>
                </a:solidFill>
                <a:latin typeface="Times New Roman" panose="02020603050405020304" pitchFamily="18" charset="0"/>
                <a:cs typeface="Times New Roman" panose="02020603050405020304" pitchFamily="18" charset="0"/>
              </a:rPr>
              <a:t> </a:t>
            </a:r>
            <a:r>
              <a:rPr lang="en-US" sz="8000" b="1" dirty="0" err="1">
                <a:solidFill>
                  <a:srgbClr val="006C00"/>
                </a:solidFill>
                <a:latin typeface="Times New Roman" panose="02020603050405020304" pitchFamily="18" charset="0"/>
                <a:cs typeface="Times New Roman" panose="02020603050405020304" pitchFamily="18" charset="0"/>
              </a:rPr>
              <a:t>lên</a:t>
            </a:r>
            <a:r>
              <a:rPr lang="en-US" sz="8000" b="1" dirty="0">
                <a:solidFill>
                  <a:srgbClr val="006C00"/>
                </a:solidFill>
                <a:latin typeface="Times New Roman" panose="02020603050405020304" pitchFamily="18" charset="0"/>
                <a:cs typeface="Times New Roman" panose="02020603050405020304" pitchFamily="18" charset="0"/>
              </a:rPr>
              <a:t> </a:t>
            </a:r>
            <a:r>
              <a:rPr lang="en-US" sz="8000" b="1" dirty="0" err="1">
                <a:solidFill>
                  <a:srgbClr val="006C00"/>
                </a:solidFill>
                <a:latin typeface="Times New Roman" panose="02020603050405020304" pitchFamily="18" charset="0"/>
                <a:cs typeface="Times New Roman" panose="02020603050405020304" pitchFamily="18" charset="0"/>
              </a:rPr>
              <a:t>tiếng</a:t>
            </a:r>
            <a:endParaRPr lang="en-US" sz="8000" b="1" dirty="0">
              <a:solidFill>
                <a:srgbClr val="006C00"/>
              </a:solidFill>
              <a:latin typeface="Times New Roman" panose="020206030504050203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xmlns="" id="{7EA01110-2EC2-4492-9CCA-753A1D76627A}"/>
              </a:ext>
            </a:extLst>
          </p:cNvPr>
          <p:cNvPicPr>
            <a:picLocks noChangeAspect="1"/>
          </p:cNvPicPr>
          <p:nvPr/>
        </p:nvPicPr>
        <p:blipFill rotWithShape="1">
          <a:blip r:embed="rId4">
            <a:extLst/>
          </a:blip>
          <a:srcRect l="10057" r="4605" b="13546"/>
          <a:stretch/>
        </p:blipFill>
        <p:spPr>
          <a:xfrm>
            <a:off x="4117553" y="1519372"/>
            <a:ext cx="2050345" cy="1094399"/>
          </a:xfrm>
          <a:prstGeom prst="rect">
            <a:avLst/>
          </a:prstGeom>
        </p:spPr>
      </p:pic>
      <p:sp>
        <p:nvSpPr>
          <p:cNvPr id="27" name="Rectangle: Rounded Corners 7">
            <a:extLst>
              <a:ext uri="{FF2B5EF4-FFF2-40B4-BE49-F238E27FC236}">
                <a16:creationId xmlns:a16="http://schemas.microsoft.com/office/drawing/2014/main" xmlns="" id="{BA82641E-3201-4492-91D4-87379E758E19}"/>
              </a:ext>
            </a:extLst>
          </p:cNvPr>
          <p:cNvSpPr/>
          <p:nvPr/>
        </p:nvSpPr>
        <p:spPr>
          <a:xfrm>
            <a:off x="108878" y="2671085"/>
            <a:ext cx="3851531" cy="1011591"/>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6C00"/>
                </a:solidFill>
                <a:latin typeface="Times New Roman" panose="02020603050405020304" pitchFamily="18" charset="0"/>
                <a:cs typeface="Times New Roman" panose="02020603050405020304" pitchFamily="18" charset="0"/>
              </a:rPr>
              <a:t>Xem</a:t>
            </a:r>
            <a:r>
              <a:rPr lang="en-US" sz="3200" b="1" dirty="0">
                <a:solidFill>
                  <a:srgbClr val="006C00"/>
                </a:solidFill>
                <a:latin typeface="Times New Roman" panose="02020603050405020304" pitchFamily="18" charset="0"/>
                <a:cs typeface="Times New Roman" panose="02020603050405020304" pitchFamily="18" charset="0"/>
              </a:rPr>
              <a:t> video, </a:t>
            </a:r>
            <a:r>
              <a:rPr lang="en-US" sz="3200" b="1" dirty="0" err="1">
                <a:solidFill>
                  <a:srgbClr val="006C00"/>
                </a:solidFill>
                <a:latin typeface="Times New Roman" panose="02020603050405020304" pitchFamily="18" charset="0"/>
                <a:cs typeface="Times New Roman" panose="02020603050405020304" pitchFamily="18" charset="0"/>
              </a:rPr>
              <a:t>trả</a:t>
            </a:r>
            <a:r>
              <a:rPr lang="en-US" sz="3200" b="1" dirty="0">
                <a:solidFill>
                  <a:srgbClr val="006C00"/>
                </a:solidFill>
                <a:latin typeface="Times New Roman" panose="02020603050405020304" pitchFamily="18" charset="0"/>
                <a:cs typeface="Times New Roman" panose="02020603050405020304" pitchFamily="18" charset="0"/>
              </a:rPr>
              <a:t> </a:t>
            </a:r>
            <a:r>
              <a:rPr lang="en-US" sz="3200" b="1" dirty="0" err="1">
                <a:solidFill>
                  <a:srgbClr val="006C00"/>
                </a:solidFill>
                <a:latin typeface="Times New Roman" panose="02020603050405020304" pitchFamily="18" charset="0"/>
                <a:cs typeface="Times New Roman" panose="02020603050405020304" pitchFamily="18" charset="0"/>
              </a:rPr>
              <a:t>lời</a:t>
            </a:r>
            <a:r>
              <a:rPr lang="en-US" sz="3200" b="1" dirty="0">
                <a:solidFill>
                  <a:srgbClr val="006C00"/>
                </a:solidFill>
                <a:latin typeface="Times New Roman" panose="02020603050405020304" pitchFamily="18" charset="0"/>
                <a:cs typeface="Times New Roman" panose="02020603050405020304" pitchFamily="18" charset="0"/>
              </a:rPr>
              <a:t> </a:t>
            </a:r>
            <a:r>
              <a:rPr lang="en-US" sz="3200" b="1" dirty="0" err="1">
                <a:solidFill>
                  <a:srgbClr val="006C00"/>
                </a:solidFill>
                <a:latin typeface="Times New Roman" panose="02020603050405020304" pitchFamily="18" charset="0"/>
                <a:cs typeface="Times New Roman" panose="02020603050405020304" pitchFamily="18" charset="0"/>
              </a:rPr>
              <a:t>câu</a:t>
            </a:r>
            <a:r>
              <a:rPr lang="en-US" sz="3200" b="1" dirty="0">
                <a:solidFill>
                  <a:srgbClr val="006C00"/>
                </a:solidFill>
                <a:latin typeface="Times New Roman" panose="02020603050405020304" pitchFamily="18" charset="0"/>
                <a:cs typeface="Times New Roman" panose="02020603050405020304" pitchFamily="18" charset="0"/>
              </a:rPr>
              <a:t> </a:t>
            </a:r>
            <a:r>
              <a:rPr lang="en-US" sz="3200" b="1" dirty="0" err="1">
                <a:solidFill>
                  <a:srgbClr val="006C00"/>
                </a:solidFill>
                <a:latin typeface="Times New Roman" panose="02020603050405020304" pitchFamily="18" charset="0"/>
                <a:cs typeface="Times New Roman" panose="02020603050405020304" pitchFamily="18" charset="0"/>
              </a:rPr>
              <a:t>hỏi</a:t>
            </a:r>
            <a:endParaRPr lang="en-US" sz="3200" b="1" dirty="0">
              <a:solidFill>
                <a:srgbClr val="006C00"/>
              </a:solidFill>
              <a:latin typeface="Times New Roman" panose="02020603050405020304" pitchFamily="18" charset="0"/>
              <a:cs typeface="Times New Roman" panose="02020603050405020304" pitchFamily="18" charset="0"/>
            </a:endParaRPr>
          </a:p>
        </p:txBody>
      </p:sp>
      <p:pic>
        <p:nvPicPr>
          <p:cNvPr id="1026" name="Picture 2" descr="Rouge, Ligne PNG - Rouge, Ligne transparentes | PNG gratuit">
            <a:extLst>
              <a:ext uri="{FF2B5EF4-FFF2-40B4-BE49-F238E27FC236}">
                <a16:creationId xmlns:a16="http://schemas.microsoft.com/office/drawing/2014/main" xmlns="" id="{05CF3DFA-CD90-4B5D-8AB5-683CCA971FE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306" b="97778" l="10000" r="90000">
                        <a14:foregroundMark x1="33000" y1="43750" x2="33000" y2="43750"/>
                        <a14:foregroundMark x1="24000" y1="44861" x2="24000" y2="44861"/>
                        <a14:foregroundMark x1="23333" y1="34861" x2="23333" y2="34861"/>
                        <a14:foregroundMark x1="35556" y1="32361" x2="35556" y2="32361"/>
                        <a14:foregroundMark x1="49111" y1="25417" x2="49111" y2="25417"/>
                        <a14:foregroundMark x1="41222" y1="6944" x2="44556" y2="5139"/>
                        <a14:foregroundMark x1="50000" y1="4444" x2="50000" y2="4444"/>
                        <a14:foregroundMark x1="57444" y1="7639" x2="57444" y2="7639"/>
                        <a14:foregroundMark x1="68111" y1="45139" x2="68111" y2="45139"/>
                        <a14:foregroundMark x1="68333" y1="33056" x2="68333" y2="33056"/>
                        <a14:foregroundMark x1="78222" y1="45139" x2="77889" y2="43333"/>
                        <a14:foregroundMark x1="76889" y1="32361" x2="76889" y2="32361"/>
                        <a14:foregroundMark x1="50889" y1="92083" x2="50889" y2="92083"/>
                        <a14:foregroundMark x1="52556" y1="88056" x2="52556" y2="88056"/>
                        <a14:foregroundMark x1="55222" y1="93889" x2="55222" y2="93889"/>
                        <a14:foregroundMark x1="55222" y1="96389" x2="55222" y2="96389"/>
                        <a14:foregroundMark x1="54333" y1="97778" x2="54333" y2="97778"/>
                      </a14:backgroundRemoval>
                    </a14:imgEffect>
                  </a14:imgLayer>
                </a14:imgProps>
              </a:ext>
              <a:ext uri="{28A0092B-C50C-407E-A947-70E740481C1C}">
                <a14:useLocalDpi xmlns:a14="http://schemas.microsoft.com/office/drawing/2010/main" val="0"/>
              </a:ext>
            </a:extLst>
          </a:blip>
          <a:srcRect l="18310" r="16413"/>
          <a:stretch/>
        </p:blipFill>
        <p:spPr bwMode="auto">
          <a:xfrm>
            <a:off x="7695798" y="3099661"/>
            <a:ext cx="2982534" cy="36552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y Icons Button Youtube Subscribe Computer - Play Video - Free  Transparent PNG Download - PNGkey">
            <a:extLst>
              <a:ext uri="{FF2B5EF4-FFF2-40B4-BE49-F238E27FC236}">
                <a16:creationId xmlns:a16="http://schemas.microsoft.com/office/drawing/2014/main" xmlns="" id="{62B28AF5-00A5-492F-A7BF-BB1AF3CD2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1374" y="2684898"/>
            <a:ext cx="1316836" cy="10390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nd Map Template PNG, Clipart, Angle, Area, Being, Brainstorming, Circle  Free PNG Download | Mind map template, Mind map, Creative mind map">
            <a:extLst>
              <a:ext uri="{FF2B5EF4-FFF2-40B4-BE49-F238E27FC236}">
                <a16:creationId xmlns:a16="http://schemas.microsoft.com/office/drawing/2014/main" xmlns="" id="{A0F40B06-FA4B-4C79-9411-3A6BA030949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670" t="32853" r="38679" b="39236"/>
          <a:stretch/>
        </p:blipFill>
        <p:spPr bwMode="auto">
          <a:xfrm>
            <a:off x="4173024" y="3808765"/>
            <a:ext cx="1922976" cy="1654263"/>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1469756" y="59446"/>
            <a:ext cx="9252488" cy="1162428"/>
            <a:chOff x="0" y="-29762"/>
            <a:chExt cx="9252488" cy="1162428"/>
          </a:xfrm>
        </p:grpSpPr>
        <p:sp>
          <p:nvSpPr>
            <p:cNvPr id="21" name="Rectangle 20">
              <a:extLst>
                <a:ext uri="{FF2B5EF4-FFF2-40B4-BE49-F238E27FC236}">
                  <a16:creationId xmlns:a16="http://schemas.microsoft.com/office/drawing/2014/main" xmlns="" id="{CEB92A88-B8D8-49AC-BF3C-42C4E913A825}"/>
                </a:ext>
              </a:extLst>
            </p:cNvPr>
            <p:cNvSpPr/>
            <p:nvPr/>
          </p:nvSpPr>
          <p:spPr>
            <a:xfrm>
              <a:off x="0" y="43621"/>
              <a:ext cx="9252488"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3. BIẾN ĐỔI KHÍ HẬU </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2" name="Picture 4" descr="Nhiệt Độ Icon Png Clipart (#5661630) - PinClipart"/>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539312" y="-29762"/>
              <a:ext cx="1151805" cy="1162428"/>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6763062" y="2230006"/>
            <a:ext cx="4491166" cy="461665"/>
          </a:xfrm>
          <a:prstGeom prst="rect">
            <a:avLst/>
          </a:prstGeom>
        </p:spPr>
        <p:txBody>
          <a:bodyPr wrap="none">
            <a:spAutoFit/>
          </a:bodyPr>
          <a:lstStyle/>
          <a:p>
            <a:pPr algn="ctr"/>
            <a:r>
              <a:rPr lang="en-US" sz="2400" b="1" dirty="0" err="1" smtClean="0">
                <a:solidFill>
                  <a:srgbClr val="006C00"/>
                </a:solidFill>
                <a:latin typeface="Times New Roman" panose="02020603050405020304" pitchFamily="18" charset="0"/>
                <a:cs typeface="Times New Roman" panose="02020603050405020304" pitchFamily="18" charset="0"/>
              </a:rPr>
              <a:t>Vì</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một</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bầu</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khí</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quyển</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trong</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lành</a:t>
            </a:r>
            <a:endParaRPr lang="en-US" sz="2400" b="1" dirty="0">
              <a:solidFill>
                <a:srgbClr val="006C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3504395"/>
      </p:ext>
    </p:extLst>
  </p:cSld>
  <p:clrMapOvr>
    <a:masterClrMapping/>
  </p:clrMapOvr>
  <mc:AlternateContent xmlns:mc="http://schemas.openxmlformats.org/markup-compatibility/2006" xmlns:p14="http://schemas.microsoft.com/office/powerpoint/2010/main">
    <mc:Choice Requires="p14">
      <p:transition spd="slow" p14:dur="1600" advTm="41338">
        <p14:gallery dir="l"/>
      </p:transition>
    </mc:Choice>
    <mc:Fallback xmlns="">
      <p:transition spd="slow" advTm="41338">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7">
            <a:extLst>
              <a:ext uri="{FF2B5EF4-FFF2-40B4-BE49-F238E27FC236}">
                <a16:creationId xmlns:a16="http://schemas.microsoft.com/office/drawing/2014/main" xmlns="" id="{D2B680DB-E633-4DF1-9493-1C62B4D6F032}"/>
              </a:ext>
            </a:extLst>
          </p:cNvPr>
          <p:cNvSpPr/>
          <p:nvPr/>
        </p:nvSpPr>
        <p:spPr>
          <a:xfrm>
            <a:off x="56837" y="2265184"/>
            <a:ext cx="4458323" cy="4107965"/>
          </a:xfrm>
          <a:prstGeom prst="roundRect">
            <a:avLst/>
          </a:prstGeom>
          <a:solidFill>
            <a:schemeClr val="bg1"/>
          </a:solidFill>
          <a:ln w="5715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FF0000"/>
                </a:solidFill>
                <a:latin typeface="+mj-lt"/>
                <a:cs typeface="Arial" panose="020B0604020202020204" pitchFamily="34" charset="0"/>
              </a:rPr>
              <a:t>1. Biểu hiện </a:t>
            </a:r>
            <a:r>
              <a:rPr lang="vi-VN" sz="2800" b="1" dirty="0">
                <a:solidFill>
                  <a:schemeClr val="tx1"/>
                </a:solidFill>
                <a:latin typeface="+mj-lt"/>
                <a:cs typeface="Arial" panose="020B0604020202020204" pitchFamily="34" charset="0"/>
              </a:rPr>
              <a:t>của biến đổi khí hậu.</a:t>
            </a:r>
          </a:p>
          <a:p>
            <a:pPr algn="just"/>
            <a:r>
              <a:rPr lang="vi-VN" sz="2800" b="1" dirty="0">
                <a:solidFill>
                  <a:srgbClr val="FF0000"/>
                </a:solidFill>
                <a:latin typeface="+mj-lt"/>
                <a:cs typeface="Arial" panose="020B0604020202020204" pitchFamily="34" charset="0"/>
              </a:rPr>
              <a:t>2. Hậu quả </a:t>
            </a:r>
            <a:r>
              <a:rPr lang="vi-VN" sz="2800" b="1" dirty="0">
                <a:solidFill>
                  <a:schemeClr val="tx1"/>
                </a:solidFill>
                <a:latin typeface="+mj-lt"/>
                <a:cs typeface="Arial" panose="020B0604020202020204" pitchFamily="34" charset="0"/>
              </a:rPr>
              <a:t>của biến đổi khí hậu.</a:t>
            </a:r>
          </a:p>
          <a:p>
            <a:pPr algn="just"/>
            <a:r>
              <a:rPr lang="vi-VN" sz="2800" b="1" dirty="0">
                <a:solidFill>
                  <a:srgbClr val="FF0000"/>
                </a:solidFill>
                <a:latin typeface="+mj-lt"/>
                <a:cs typeface="Arial" panose="020B0604020202020204" pitchFamily="34" charset="0"/>
              </a:rPr>
              <a:t>3. Nguyên nhân </a:t>
            </a:r>
            <a:r>
              <a:rPr lang="vi-VN" sz="2800" b="1" dirty="0">
                <a:solidFill>
                  <a:schemeClr val="tx1"/>
                </a:solidFill>
                <a:latin typeface="+mj-lt"/>
                <a:cs typeface="Arial" panose="020B0604020202020204" pitchFamily="34" charset="0"/>
              </a:rPr>
              <a:t>của biến đổi khí hậu.</a:t>
            </a:r>
          </a:p>
          <a:p>
            <a:pPr algn="just"/>
            <a:r>
              <a:rPr lang="vi-VN" sz="2800" b="1" dirty="0">
                <a:solidFill>
                  <a:srgbClr val="FF0000"/>
                </a:solidFill>
                <a:latin typeface="+mj-lt"/>
                <a:cs typeface="Arial" panose="020B0604020202020204" pitchFamily="34" charset="0"/>
              </a:rPr>
              <a:t>4.</a:t>
            </a:r>
            <a:r>
              <a:rPr lang="vi-VN" sz="2800" b="1" dirty="0">
                <a:solidFill>
                  <a:schemeClr val="tx1"/>
                </a:solidFill>
                <a:latin typeface="+mj-lt"/>
                <a:cs typeface="Arial" panose="020B0604020202020204" pitchFamily="34" charset="0"/>
              </a:rPr>
              <a:t> </a:t>
            </a:r>
            <a:r>
              <a:rPr lang="en-US" sz="2800" b="1" dirty="0" err="1" smtClean="0">
                <a:solidFill>
                  <a:srgbClr val="FF0000"/>
                </a:solidFill>
                <a:latin typeface="+mj-lt"/>
                <a:cs typeface="Arial" panose="020B0604020202020204" pitchFamily="34" charset="0"/>
              </a:rPr>
              <a:t>Đề</a:t>
            </a:r>
            <a:r>
              <a:rPr lang="en-US" sz="2800" b="1" dirty="0" smtClean="0">
                <a:solidFill>
                  <a:srgbClr val="FF0000"/>
                </a:solidFill>
                <a:latin typeface="+mj-lt"/>
                <a:cs typeface="Arial" panose="020B0604020202020204" pitchFamily="34" charset="0"/>
              </a:rPr>
              <a:t> </a:t>
            </a:r>
            <a:r>
              <a:rPr lang="en-US" sz="2800" b="1" dirty="0" err="1" smtClean="0">
                <a:solidFill>
                  <a:srgbClr val="FF0000"/>
                </a:solidFill>
                <a:latin typeface="+mj-lt"/>
                <a:cs typeface="Arial" panose="020B0604020202020204" pitchFamily="34" charset="0"/>
              </a:rPr>
              <a:t>xuất</a:t>
            </a:r>
            <a:r>
              <a:rPr lang="en-US" sz="2800" b="1" dirty="0" smtClean="0">
                <a:solidFill>
                  <a:srgbClr val="FF0000"/>
                </a:solidFill>
                <a:latin typeface="+mj-lt"/>
                <a:cs typeface="Arial" panose="020B0604020202020204" pitchFamily="34" charset="0"/>
              </a:rPr>
              <a:t> </a:t>
            </a:r>
            <a:r>
              <a:rPr lang="vi-VN" sz="2800" b="1" dirty="0" smtClean="0">
                <a:solidFill>
                  <a:srgbClr val="FF0000"/>
                </a:solidFill>
                <a:latin typeface="+mj-lt"/>
                <a:cs typeface="Arial" panose="020B0604020202020204" pitchFamily="34" charset="0"/>
              </a:rPr>
              <a:t>giải </a:t>
            </a:r>
            <a:r>
              <a:rPr lang="vi-VN" sz="2800" b="1" dirty="0">
                <a:solidFill>
                  <a:srgbClr val="FF0000"/>
                </a:solidFill>
                <a:latin typeface="+mj-lt"/>
                <a:cs typeface="Arial" panose="020B0604020202020204" pitchFamily="34" charset="0"/>
              </a:rPr>
              <a:t>pháp </a:t>
            </a:r>
            <a:r>
              <a:rPr lang="vi-VN" sz="2800" b="1" dirty="0">
                <a:solidFill>
                  <a:schemeClr val="tx1"/>
                </a:solidFill>
                <a:latin typeface="+mj-lt"/>
                <a:cs typeface="Arial" panose="020B0604020202020204" pitchFamily="34" charset="0"/>
              </a:rPr>
              <a:t>giảm nhẹ biến đổi khí hậu.</a:t>
            </a:r>
          </a:p>
        </p:txBody>
      </p:sp>
      <p:cxnSp>
        <p:nvCxnSpPr>
          <p:cNvPr id="39" name="Straight Connector 38">
            <a:extLst>
              <a:ext uri="{FF2B5EF4-FFF2-40B4-BE49-F238E27FC236}">
                <a16:creationId xmlns:a16="http://schemas.microsoft.com/office/drawing/2014/main" xmlns="" id="{8529DE91-F9A3-4AAE-9D59-914616AB64F5}"/>
              </a:ext>
            </a:extLst>
          </p:cNvPr>
          <p:cNvCxnSpPr>
            <a:cxnSpLocks/>
          </p:cNvCxnSpPr>
          <p:nvPr/>
        </p:nvCxnSpPr>
        <p:spPr>
          <a:xfrm>
            <a:off x="0" y="1219200"/>
            <a:ext cx="12140077" cy="8295"/>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2161843" y="107097"/>
            <a:ext cx="9252488" cy="1162428"/>
            <a:chOff x="0" y="-29762"/>
            <a:chExt cx="9252488" cy="1162428"/>
          </a:xfrm>
        </p:grpSpPr>
        <p:sp>
          <p:nvSpPr>
            <p:cNvPr id="16" name="Rectangle 15">
              <a:extLst>
                <a:ext uri="{FF2B5EF4-FFF2-40B4-BE49-F238E27FC236}">
                  <a16:creationId xmlns:a16="http://schemas.microsoft.com/office/drawing/2014/main" xmlns="" id="{CEB92A88-B8D8-49AC-BF3C-42C4E913A825}"/>
                </a:ext>
              </a:extLst>
            </p:cNvPr>
            <p:cNvSpPr/>
            <p:nvPr/>
          </p:nvSpPr>
          <p:spPr>
            <a:xfrm>
              <a:off x="0" y="43621"/>
              <a:ext cx="9252488"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mj-lt"/>
                </a:rPr>
                <a:t>3</a:t>
              </a: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mj-lt"/>
                </a:rPr>
                <a:t>. BIẾN ĐỔI KHÍ HẬU </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j-lt"/>
              </a:endParaRPr>
            </a:p>
          </p:txBody>
        </p:sp>
        <p:pic>
          <p:nvPicPr>
            <p:cNvPr id="17" name="Picture 4" descr="Nhiệt Độ Icon Png Clipart (#5661630) - PinClipar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1201512" y="-29762"/>
              <a:ext cx="1151805" cy="116242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2" descr="Modern Tv Icon, TFT LED Wide Screen Smart Tv Icon. Monitor Icon Stock  Vector - Illustration of equipment, isolated: 122796492">
            <a:extLst>
              <a:ext uri="{FF2B5EF4-FFF2-40B4-BE49-F238E27FC236}">
                <a16:creationId xmlns:a16="http://schemas.microsoft.com/office/drawing/2014/main" xmlns="" id="{CA07794C-429C-403E-8B42-C3FB32171DE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5875" r="94000">
                        <a14:foregroundMark x1="8500" y1="70625" x2="8500" y2="70625"/>
                        <a14:foregroundMark x1="5875" y1="36750" x2="5875" y2="36750"/>
                        <a14:foregroundMark x1="6000" y1="33250" x2="6250" y2="32250"/>
                        <a14:foregroundMark x1="94000" y1="45500" x2="94000" y2="45500"/>
                      </a14:backgroundRemoval>
                    </a14:imgEffect>
                  </a14:imgLayer>
                </a14:imgProps>
              </a:ext>
              <a:ext uri="{28A0092B-C50C-407E-A947-70E740481C1C}">
                <a14:useLocalDpi xmlns:a14="http://schemas.microsoft.com/office/drawing/2010/main" val="0"/>
              </a:ext>
            </a:extLst>
          </a:blip>
          <a:srcRect l="4188" t="16827" r="3504" b="15897"/>
          <a:stretch/>
        </p:blipFill>
        <p:spPr bwMode="auto">
          <a:xfrm>
            <a:off x="4683014" y="1353125"/>
            <a:ext cx="7532233" cy="5489567"/>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293526" y="1021641"/>
            <a:ext cx="2918230" cy="1243543"/>
            <a:chOff x="696113" y="980358"/>
            <a:chExt cx="2918230" cy="1243543"/>
          </a:xfrm>
        </p:grpSpPr>
        <p:sp>
          <p:nvSpPr>
            <p:cNvPr id="22" name="Lưu đồ: Điểm Kết Thúc 150">
              <a:extLst>
                <a:ext uri="{FF2B5EF4-FFF2-40B4-BE49-F238E27FC236}">
                  <a16:creationId xmlns:a16="http://schemas.microsoft.com/office/drawing/2014/main" xmlns="" id="{7A1AF202-CE05-4C33-8C71-238EDE88F3D1}"/>
                </a:ext>
              </a:extLst>
            </p:cNvPr>
            <p:cNvSpPr/>
            <p:nvPr/>
          </p:nvSpPr>
          <p:spPr>
            <a:xfrm>
              <a:off x="957656" y="1509498"/>
              <a:ext cx="2656687"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mj-lt"/>
                </a:rPr>
                <a:t>    </a:t>
              </a:r>
              <a:r>
                <a:rPr lang="en-US" sz="3200" dirty="0" err="1" smtClean="0">
                  <a:latin typeface="+mj-lt"/>
                </a:rPr>
                <a:t>Yêu</a:t>
              </a:r>
              <a:r>
                <a:rPr lang="en-US" sz="3200" dirty="0" smtClean="0">
                  <a:latin typeface="+mj-lt"/>
                </a:rPr>
                <a:t> </a:t>
              </a:r>
              <a:r>
                <a:rPr lang="en-US" sz="3200" dirty="0" err="1" smtClean="0">
                  <a:latin typeface="+mj-lt"/>
                </a:rPr>
                <a:t>cầu</a:t>
              </a:r>
              <a:endParaRPr lang="en-US" sz="3200" dirty="0">
                <a:latin typeface="+mj-lt"/>
              </a:endParaRPr>
            </a:p>
          </p:txBody>
        </p:sp>
        <p:pic>
          <p:nvPicPr>
            <p:cNvPr id="23" name="Picture 2" descr="omino 3d ok con spunta Stock Illustration | Adobe Stock"/>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BĐKH">
            <a:hlinkClick r:id="" action="ppaction://media"/>
          </p:cNvPr>
          <p:cNvPicPr>
            <a:picLocks noChangeAspect="1"/>
          </p:cNvPicPr>
          <p:nvPr>
            <a:videoFile r:link="rId1"/>
            <p:extLst>
              <p:ext uri="{DAA4B4D4-6D71-4841-9C94-3DE7FCFB9230}">
                <p14:media xmlns:p14="http://schemas.microsoft.com/office/powerpoint/2010/main" r:embed="rId2">
                  <p14:trim st="14974"/>
                </p14:media>
              </p:ext>
            </p:extLst>
          </p:nvPr>
        </p:nvPicPr>
        <p:blipFill>
          <a:blip r:embed="rId11"/>
          <a:stretch>
            <a:fillRect/>
          </a:stretch>
        </p:blipFill>
        <p:spPr>
          <a:xfrm>
            <a:off x="4862285" y="1544183"/>
            <a:ext cx="7024255" cy="3951144"/>
          </a:xfrm>
          <a:prstGeom prst="rect">
            <a:avLst/>
          </a:prstGeom>
        </p:spPr>
      </p:pic>
    </p:spTree>
    <p:extLst>
      <p:ext uri="{BB962C8B-B14F-4D97-AF65-F5344CB8AC3E}">
        <p14:creationId xmlns:p14="http://schemas.microsoft.com/office/powerpoint/2010/main" val="3052146143"/>
      </p:ext>
    </p:extLst>
  </p:cSld>
  <p:clrMapOvr>
    <a:masterClrMapping/>
  </p:clrMapOvr>
  <mc:AlternateContent xmlns:mc="http://schemas.openxmlformats.org/markup-compatibility/2006" xmlns:p14="http://schemas.microsoft.com/office/powerpoint/2010/main">
    <mc:Choice Requires="p14">
      <p:transition spd="slow" p14:dur="1600" advTm="41338">
        <p14:gallery dir="l"/>
      </p:transition>
    </mc:Choice>
    <mc:Fallback xmlns="">
      <p:transition spd="slow" advTm="41338">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xmlns="" id="{8529DE91-F9A3-4AAE-9D59-914616AB64F5}"/>
              </a:ext>
            </a:extLst>
          </p:cNvPr>
          <p:cNvCxnSpPr>
            <a:cxnSpLocks/>
          </p:cNvCxnSpPr>
          <p:nvPr/>
        </p:nvCxnSpPr>
        <p:spPr>
          <a:xfrm>
            <a:off x="0" y="1173437"/>
            <a:ext cx="12140077" cy="54058"/>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1278875" y="0"/>
            <a:ext cx="9252488" cy="1162428"/>
            <a:chOff x="0" y="-28593"/>
            <a:chExt cx="9252488" cy="1162428"/>
          </a:xfrm>
        </p:grpSpPr>
        <p:sp>
          <p:nvSpPr>
            <p:cNvPr id="16" name="Rectangle 15">
              <a:extLst>
                <a:ext uri="{FF2B5EF4-FFF2-40B4-BE49-F238E27FC236}">
                  <a16:creationId xmlns:a16="http://schemas.microsoft.com/office/drawing/2014/main" xmlns="" id="{CEB92A88-B8D8-49AC-BF3C-42C4E913A825}"/>
                </a:ext>
              </a:extLst>
            </p:cNvPr>
            <p:cNvSpPr/>
            <p:nvPr/>
          </p:nvSpPr>
          <p:spPr>
            <a:xfrm>
              <a:off x="0" y="43621"/>
              <a:ext cx="9252488"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3</a:t>
              </a: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BIẾN ĐỔI KHÍ HẬU </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7"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99508" y="-28593"/>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p:cNvGrpSpPr/>
          <p:nvPr/>
        </p:nvGrpSpPr>
        <p:grpSpPr>
          <a:xfrm>
            <a:off x="707589" y="1173437"/>
            <a:ext cx="2918230" cy="1243543"/>
            <a:chOff x="696113" y="980358"/>
            <a:chExt cx="2918230" cy="1243543"/>
          </a:xfrm>
        </p:grpSpPr>
        <p:sp>
          <p:nvSpPr>
            <p:cNvPr id="22" name="Lưu đồ: Điểm Kết Thúc 150">
              <a:extLst>
                <a:ext uri="{FF2B5EF4-FFF2-40B4-BE49-F238E27FC236}">
                  <a16:creationId xmlns:a16="http://schemas.microsoft.com/office/drawing/2014/main" xmlns="" id="{7A1AF202-CE05-4C33-8C71-238EDE88F3D1}"/>
                </a:ext>
              </a:extLst>
            </p:cNvPr>
            <p:cNvSpPr/>
            <p:nvPr/>
          </p:nvSpPr>
          <p:spPr>
            <a:xfrm>
              <a:off x="957656" y="1509498"/>
              <a:ext cx="2656687"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cầu</a:t>
              </a:r>
              <a:endParaRPr lang="en-US" sz="3200" dirty="0">
                <a:latin typeface="Times New Roman" panose="02020603050405020304" pitchFamily="18" charset="0"/>
                <a:cs typeface="Times New Roman" panose="02020603050405020304" pitchFamily="18" charset="0"/>
              </a:endParaRPr>
            </a:p>
          </p:txBody>
        </p:sp>
        <p:pic>
          <p:nvPicPr>
            <p:cNvPr id="23" name="Picture 2" descr="omino 3d ok con spunta Stock Illustration | Adobe 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Blank Mind Map to use with participants.: iMindMap mind map template |  Biggerpla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0715" y="1407183"/>
            <a:ext cx="8049362" cy="535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18396033">
            <a:off x="7930310" y="2628105"/>
            <a:ext cx="1500732" cy="461665"/>
          </a:xfrm>
          <a:prstGeom prst="rect">
            <a:avLst/>
          </a:prstGeom>
        </p:spPr>
        <p:txBody>
          <a:bodyPr wrap="none">
            <a:spAutoFit/>
          </a:bodyPr>
          <a:lstStyle/>
          <a:p>
            <a:r>
              <a:rPr lang="vi-VN" sz="2400" b="1" dirty="0">
                <a:solidFill>
                  <a:srgbClr val="0033CC"/>
                </a:solidFill>
                <a:latin typeface="Times New Roman" panose="02020603050405020304" pitchFamily="18" charset="0"/>
                <a:cs typeface="Times New Roman" panose="02020603050405020304" pitchFamily="18" charset="0"/>
              </a:rPr>
              <a:t>Biểu hiện </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4" name="Rectangle 3"/>
          <p:cNvSpPr/>
          <p:nvPr/>
        </p:nvSpPr>
        <p:spPr>
          <a:xfrm rot="19032026">
            <a:off x="6095424" y="4425341"/>
            <a:ext cx="1401346" cy="461665"/>
          </a:xfrm>
          <a:prstGeom prst="rect">
            <a:avLst/>
          </a:prstGeom>
        </p:spPr>
        <p:txBody>
          <a:bodyPr wrap="none">
            <a:spAutoFit/>
          </a:bodyPr>
          <a:lstStyle/>
          <a:p>
            <a:r>
              <a:rPr lang="vi-VN" sz="2400" b="1" dirty="0">
                <a:solidFill>
                  <a:srgbClr val="00C505"/>
                </a:solidFill>
                <a:latin typeface="Times New Roman" panose="02020603050405020304" pitchFamily="18" charset="0"/>
                <a:cs typeface="Times New Roman" panose="02020603050405020304" pitchFamily="18" charset="0"/>
              </a:rPr>
              <a:t>Hậu quả </a:t>
            </a:r>
            <a:endParaRPr lang="en-US" sz="2400" dirty="0">
              <a:solidFill>
                <a:srgbClr val="00C505"/>
              </a:solidFill>
              <a:latin typeface="Times New Roman" panose="02020603050405020304" pitchFamily="18" charset="0"/>
              <a:cs typeface="Times New Roman" panose="02020603050405020304" pitchFamily="18" charset="0"/>
            </a:endParaRPr>
          </a:p>
        </p:txBody>
      </p:sp>
      <p:sp>
        <p:nvSpPr>
          <p:cNvPr id="5" name="Rectangle 4"/>
          <p:cNvSpPr/>
          <p:nvPr/>
        </p:nvSpPr>
        <p:spPr>
          <a:xfrm rot="2841152">
            <a:off x="8321828" y="4658590"/>
            <a:ext cx="1963999"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Nguyên nhân</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rot="2016045">
            <a:off x="6143711" y="2861857"/>
            <a:ext cx="1519968" cy="461665"/>
          </a:xfrm>
          <a:prstGeom prst="rect">
            <a:avLst/>
          </a:prstGeom>
        </p:spPr>
        <p:txBody>
          <a:bodyPr wrap="none">
            <a:spAutoFit/>
          </a:bodyPr>
          <a:lstStyle/>
          <a:p>
            <a:r>
              <a:rPr lang="en-US" sz="2400" b="1" dirty="0" smtClean="0">
                <a:latin typeface="Times New Roman" panose="02020603050405020304" pitchFamily="18" charset="0"/>
                <a:cs typeface="Times New Roman" panose="02020603050405020304" pitchFamily="18" charset="0"/>
              </a:rPr>
              <a:t>G</a:t>
            </a:r>
            <a:r>
              <a:rPr lang="vi-VN" sz="2400" b="1" dirty="0" smtClean="0">
                <a:latin typeface="Times New Roman" panose="02020603050405020304" pitchFamily="18" charset="0"/>
                <a:cs typeface="Times New Roman" panose="02020603050405020304" pitchFamily="18" charset="0"/>
              </a:rPr>
              <a:t>iải </a:t>
            </a:r>
            <a:r>
              <a:rPr lang="vi-VN" sz="2400" b="1" dirty="0">
                <a:latin typeface="Times New Roman" panose="02020603050405020304" pitchFamily="18" charset="0"/>
                <a:cs typeface="Times New Roman" panose="02020603050405020304" pitchFamily="18" charset="0"/>
              </a:rPr>
              <a:t>pháp</a:t>
            </a:r>
            <a:endParaRPr lang="en-US" sz="2400" dirty="0">
              <a:latin typeface="Times New Roman" panose="02020603050405020304" pitchFamily="18" charset="0"/>
              <a:cs typeface="Times New Roman" panose="02020603050405020304" pitchFamily="18" charset="0"/>
            </a:endParaRPr>
          </a:p>
        </p:txBody>
      </p:sp>
      <p:pic>
        <p:nvPicPr>
          <p:cNvPr id="19" name="Picture 2" descr="Hướng dẫn thuyết trình tiếng Anh về biến đổi khí hậu - AROMA Tiếng Anh Cho  Người Đi Làm">
            <a:extLst>
              <a:ext uri="{FF2B5EF4-FFF2-40B4-BE49-F238E27FC236}">
                <a16:creationId xmlns:a16="http://schemas.microsoft.com/office/drawing/2014/main" xmlns="" id="{D3903F15-CF08-4152-80A5-F3E75A2AF00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1600" r="21650" b="-1"/>
          <a:stretch/>
        </p:blipFill>
        <p:spPr bwMode="auto">
          <a:xfrm>
            <a:off x="7378628" y="3463828"/>
            <a:ext cx="1232889" cy="123288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Hình ảnh Vẽ đường Trà Lá Trà Xanh, Lá Clipart, Trà Vẽ đường, Trà miễn phí  tải tập tin PNG PSDComment và Vecto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34063" y1="64063" x2="34063" y2="64063"/>
                        <a14:foregroundMark x1="55625" y1="52500" x2="55625" y2="52500"/>
                        <a14:foregroundMark x1="52969" y1="87813" x2="52969" y2="87813"/>
                      </a14:backgroundRemoval>
                    </a14:imgEffect>
                  </a14:imgLayer>
                </a14:imgProps>
              </a:ext>
              <a:ext uri="{28A0092B-C50C-407E-A947-70E740481C1C}">
                <a14:useLocalDpi xmlns:a14="http://schemas.microsoft.com/office/drawing/2010/main" val="0"/>
              </a:ext>
            </a:extLst>
          </a:blip>
          <a:srcRect l="14947" t="27086" r="13234" b="7687"/>
          <a:stretch/>
        </p:blipFill>
        <p:spPr bwMode="auto">
          <a:xfrm>
            <a:off x="5801" y="2881746"/>
            <a:ext cx="4378037" cy="3976254"/>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7">
            <a:extLst>
              <a:ext uri="{FF2B5EF4-FFF2-40B4-BE49-F238E27FC236}">
                <a16:creationId xmlns:a16="http://schemas.microsoft.com/office/drawing/2014/main" xmlns="" id="{D2B680DB-E633-4DF1-9493-1C62B4D6F032}"/>
              </a:ext>
            </a:extLst>
          </p:cNvPr>
          <p:cNvSpPr/>
          <p:nvPr/>
        </p:nvSpPr>
        <p:spPr>
          <a:xfrm>
            <a:off x="641364" y="2766432"/>
            <a:ext cx="3505676" cy="1467108"/>
          </a:xfrm>
          <a:prstGeom prst="roundRect">
            <a:avLst/>
          </a:prstGeom>
          <a:noFill/>
          <a:ln w="57150">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006C00"/>
                </a:solidFill>
                <a:latin typeface="Times New Roman" panose="02020603050405020304" pitchFamily="18" charset="0"/>
                <a:cs typeface="Times New Roman" panose="02020603050405020304" pitchFamily="18" charset="0"/>
              </a:rPr>
              <a:t>THỰC HÀNH VẼ </a:t>
            </a:r>
            <a:r>
              <a:rPr lang="en-US" sz="5400" b="1" dirty="0" smtClean="0">
                <a:solidFill>
                  <a:srgbClr val="006C00"/>
                </a:solidFill>
                <a:latin typeface="Times New Roman" panose="02020603050405020304" pitchFamily="18" charset="0"/>
                <a:cs typeface="Times New Roman" panose="02020603050405020304" pitchFamily="18" charset="0"/>
              </a:rPr>
              <a:t>MINDMAP</a:t>
            </a:r>
            <a:endParaRPr lang="vi-VN" sz="5400" b="1" dirty="0">
              <a:solidFill>
                <a:srgbClr val="006C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988860"/>
      </p:ext>
    </p:extLst>
  </p:cSld>
  <p:clrMapOvr>
    <a:masterClrMapping/>
  </p:clrMapOvr>
  <mc:AlternateContent xmlns:mc="http://schemas.openxmlformats.org/markup-compatibility/2006" xmlns:p14="http://schemas.microsoft.com/office/powerpoint/2010/main">
    <mc:Choice Requires="p14">
      <p:transition spd="slow" p14:dur="1600" advTm="41338">
        <p14:gallery dir="l"/>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ình ảnh Vẽ đường Trà Lá Trà Xanh, Lá Clipart, Trà Vẽ đường, Trà miễn phí  tải tập tin PNG PSDComment và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4063" y1="64063" x2="34063" y2="64063"/>
                        <a14:foregroundMark x1="55625" y1="52500" x2="55625" y2="52500"/>
                        <a14:foregroundMark x1="52969" y1="87813" x2="52969" y2="87813"/>
                      </a14:backgroundRemoval>
                    </a14:imgEffect>
                  </a14:imgLayer>
                </a14:imgProps>
              </a:ext>
              <a:ext uri="{28A0092B-C50C-407E-A947-70E740481C1C}">
                <a14:useLocalDpi xmlns:a14="http://schemas.microsoft.com/office/drawing/2010/main" val="0"/>
              </a:ext>
            </a:extLst>
          </a:blip>
          <a:srcRect l="14947" t="27086" r="13234" b="7687"/>
          <a:stretch/>
        </p:blipFill>
        <p:spPr bwMode="auto">
          <a:xfrm>
            <a:off x="4591657" y="3616324"/>
            <a:ext cx="3569232" cy="32416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3324581965"/>
              </p:ext>
            </p:extLst>
          </p:nvPr>
        </p:nvGraphicFramePr>
        <p:xfrm>
          <a:off x="87706" y="3415608"/>
          <a:ext cx="11928763" cy="3442391"/>
        </p:xfrm>
        <a:graphic>
          <a:graphicData uri="http://schemas.openxmlformats.org/drawingml/2006/table">
            <a:tbl>
              <a:tblPr firstRow="1" firstCol="1" bandRow="1">
                <a:tableStyleId>{616DA210-FB5B-4158-B5E0-FEB733F419BA}</a:tableStyleId>
              </a:tblPr>
              <a:tblGrid>
                <a:gridCol w="2743986">
                  <a:extLst>
                    <a:ext uri="{9D8B030D-6E8A-4147-A177-3AD203B41FA5}">
                      <a16:colId xmlns:a16="http://schemas.microsoft.com/office/drawing/2014/main" xmlns="" val="2470152258"/>
                    </a:ext>
                  </a:extLst>
                </a:gridCol>
                <a:gridCol w="6182633">
                  <a:extLst>
                    <a:ext uri="{9D8B030D-6E8A-4147-A177-3AD203B41FA5}">
                      <a16:colId xmlns:a16="http://schemas.microsoft.com/office/drawing/2014/main" xmlns="" val="4212804407"/>
                    </a:ext>
                  </a:extLst>
                </a:gridCol>
                <a:gridCol w="3002144">
                  <a:extLst>
                    <a:ext uri="{9D8B030D-6E8A-4147-A177-3AD203B41FA5}">
                      <a16:colId xmlns:a16="http://schemas.microsoft.com/office/drawing/2014/main" xmlns="" val="2831121296"/>
                    </a:ext>
                  </a:extLst>
                </a:gridCol>
              </a:tblGrid>
              <a:tr h="646459">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Tiêu</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chí</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Đánh</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giá</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Điểm</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tối</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đa</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extLst>
                  <a:ext uri="{0D108BD9-81ED-4DB2-BD59-A6C34878D82A}">
                    <a16:rowId xmlns:a16="http://schemas.microsoft.com/office/drawing/2014/main" xmlns="" val="3516013555"/>
                  </a:ext>
                </a:extLst>
              </a:tr>
              <a:tr h="646459">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Báo</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cáo</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Giọng</a:t>
                      </a:r>
                      <a:r>
                        <a:rPr lang="en-US" sz="3200" dirty="0">
                          <a:effectLst/>
                          <a:latin typeface="Times New Roman" panose="02020603050405020304" pitchFamily="18" charset="0"/>
                          <a:cs typeface="Times New Roman" panose="02020603050405020304" pitchFamily="18" charset="0"/>
                        </a:rPr>
                        <a:t> to, </a:t>
                      </a:r>
                      <a:r>
                        <a:rPr lang="en-US" sz="3200" dirty="0" err="1">
                          <a:effectLst/>
                          <a:latin typeface="Times New Roman" panose="02020603050405020304" pitchFamily="18" charset="0"/>
                          <a:cs typeface="Times New Roman" panose="02020603050405020304" pitchFamily="18" charset="0"/>
                        </a:rPr>
                        <a:t>rõ</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ràng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cuốn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hút</a:t>
                      </a:r>
                      <a:endParaRPr lang="en-US" sz="3200" b="1"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tc>
                  <a:txBody>
                    <a:bodyPr/>
                    <a:lstStyle/>
                    <a:p>
                      <a:pPr marL="0" marR="0" indent="0" algn="ctr">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3 điểm</a:t>
                      </a:r>
                      <a:endParaRPr lang="en-US" sz="3200" b="1">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xmlns="" val="857275889"/>
                  </a:ext>
                </a:extLst>
              </a:tr>
              <a:tr h="951667">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Nội</a:t>
                      </a:r>
                      <a:r>
                        <a:rPr lang="en-US" sz="4000" dirty="0">
                          <a:solidFill>
                            <a:schemeClr val="bg1"/>
                          </a:solidFill>
                          <a:effectLst/>
                          <a:latin typeface="Times New Roman" panose="02020603050405020304" pitchFamily="18" charset="0"/>
                          <a:cs typeface="Times New Roman" panose="02020603050405020304" pitchFamily="18" charset="0"/>
                        </a:rPr>
                        <a:t> dung</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Rõ</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ràng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khoa</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học</a:t>
                      </a:r>
                      <a:r>
                        <a:rPr lang="en-US" sz="3200" dirty="0">
                          <a:effectLst/>
                          <a:latin typeface="Times New Roman" panose="02020603050405020304" pitchFamily="18" charset="0"/>
                          <a:cs typeface="Times New Roman" panose="02020603050405020304" pitchFamily="18" charset="0"/>
                        </a:rPr>
                        <a:t>, logic, </a:t>
                      </a:r>
                      <a:r>
                        <a:rPr lang="en-US" sz="3200" dirty="0" err="1">
                          <a:effectLst/>
                          <a:latin typeface="Times New Roman" panose="02020603050405020304" pitchFamily="18" charset="0"/>
                          <a:cs typeface="Times New Roman" panose="02020603050405020304" pitchFamily="18" charset="0"/>
                        </a:rPr>
                        <a:t>đầy</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đủ</a:t>
                      </a:r>
                      <a:r>
                        <a:rPr lang="en-US" sz="3200" dirty="0">
                          <a:effectLst/>
                          <a:latin typeface="Times New Roman" panose="02020603050405020304" pitchFamily="18" charset="0"/>
                          <a:cs typeface="Times New Roman" panose="02020603050405020304" pitchFamily="18" charset="0"/>
                        </a:rPr>
                        <a:t> ý</a:t>
                      </a:r>
                      <a:endParaRPr lang="en-US" sz="3200" b="1"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marL="0" marR="0" indent="0" algn="ctr">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4 </a:t>
                      </a:r>
                      <a:r>
                        <a:rPr lang="en-US" sz="3200" dirty="0" err="1">
                          <a:effectLst/>
                          <a:latin typeface="Times New Roman" panose="02020603050405020304" pitchFamily="18" charset="0"/>
                          <a:cs typeface="Times New Roman" panose="02020603050405020304" pitchFamily="18" charset="0"/>
                        </a:rPr>
                        <a:t>điểm</a:t>
                      </a:r>
                      <a:endParaRPr lang="en-US" sz="3200" b="1"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284985316"/>
                  </a:ext>
                </a:extLst>
              </a:tr>
              <a:tr h="1197806">
                <a:tc>
                  <a:txBody>
                    <a:bodyPr/>
                    <a:lstStyle/>
                    <a:p>
                      <a:pPr marL="0" marR="0" indent="0" algn="ctr">
                        <a:lnSpc>
                          <a:spcPct val="115000"/>
                        </a:lnSpc>
                        <a:spcBef>
                          <a:spcPts val="0"/>
                        </a:spcBef>
                        <a:spcAft>
                          <a:spcPts val="0"/>
                        </a:spcAft>
                      </a:pPr>
                      <a:r>
                        <a:rPr lang="en-US" sz="4000" dirty="0" err="1">
                          <a:solidFill>
                            <a:schemeClr val="bg1"/>
                          </a:solidFill>
                          <a:effectLst/>
                          <a:latin typeface="Times New Roman" panose="02020603050405020304" pitchFamily="18" charset="0"/>
                          <a:cs typeface="Times New Roman" panose="02020603050405020304" pitchFamily="18" charset="0"/>
                        </a:rPr>
                        <a:t>Hình</a:t>
                      </a:r>
                      <a:r>
                        <a:rPr lang="en-US" sz="4000" dirty="0">
                          <a:solidFill>
                            <a:schemeClr val="bg1"/>
                          </a:solidFill>
                          <a:effectLst/>
                          <a:latin typeface="Times New Roman" panose="02020603050405020304" pitchFamily="18" charset="0"/>
                          <a:cs typeface="Times New Roman" panose="02020603050405020304" pitchFamily="18" charset="0"/>
                        </a:rPr>
                        <a:t> </a:t>
                      </a:r>
                      <a:r>
                        <a:rPr lang="en-US" sz="4000" dirty="0" err="1">
                          <a:solidFill>
                            <a:schemeClr val="bg1"/>
                          </a:solidFill>
                          <a:effectLst/>
                          <a:latin typeface="Times New Roman" panose="02020603050405020304" pitchFamily="18" charset="0"/>
                          <a:cs typeface="Times New Roman" panose="02020603050405020304" pitchFamily="18" charset="0"/>
                        </a:rPr>
                        <a:t>thức</a:t>
                      </a:r>
                      <a:endParaRPr lang="en-US" sz="4000" b="1"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3200" dirty="0" err="1">
                          <a:effectLst/>
                          <a:latin typeface="Times New Roman" panose="02020603050405020304" pitchFamily="18" charset="0"/>
                          <a:cs typeface="Times New Roman" panose="02020603050405020304" pitchFamily="18" charset="0"/>
                        </a:rPr>
                        <a:t>Đẹp</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có</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màu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sắc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nổi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bật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có</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hình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vẽ</a:t>
                      </a:r>
                      <a:r>
                        <a:rPr lang="en-US" sz="3200" dirty="0">
                          <a:effectLst/>
                          <a:latin typeface="Times New Roman" panose="02020603050405020304" pitchFamily="18" charset="0"/>
                          <a:cs typeface="Times New Roman" panose="02020603050405020304" pitchFamily="18" charset="0"/>
                        </a:rPr>
                        <a:t>/icon minh </a:t>
                      </a:r>
                      <a:r>
                        <a:rPr lang="en-US" sz="3200" dirty="0" err="1">
                          <a:effectLst/>
                          <a:latin typeface="Times New Roman" panose="02020603050405020304" pitchFamily="18" charset="0"/>
                          <a:cs typeface="Times New Roman" panose="02020603050405020304" pitchFamily="18" charset="0"/>
                        </a:rPr>
                        <a:t>họa</a:t>
                      </a:r>
                      <a:endParaRPr lang="en-US" sz="3200" b="1"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tc>
                  <a:txBody>
                    <a:bodyPr/>
                    <a:lstStyle/>
                    <a:p>
                      <a:pPr marL="0" marR="0" indent="0" algn="ctr">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3 </a:t>
                      </a:r>
                      <a:r>
                        <a:rPr lang="en-US" sz="3200" dirty="0" err="1">
                          <a:effectLst/>
                          <a:latin typeface="Times New Roman" panose="02020603050405020304" pitchFamily="18" charset="0"/>
                          <a:cs typeface="Times New Roman" panose="02020603050405020304" pitchFamily="18" charset="0"/>
                        </a:rPr>
                        <a:t>điểm</a:t>
                      </a:r>
                      <a:endParaRPr lang="en-US" sz="3200" b="1"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xmlns="" val="2443759981"/>
                  </a:ext>
                </a:extLst>
              </a:tr>
            </a:tbl>
          </a:graphicData>
        </a:graphic>
      </p:graphicFrame>
      <p:grpSp>
        <p:nvGrpSpPr>
          <p:cNvPr id="5" name="Group 4"/>
          <p:cNvGrpSpPr/>
          <p:nvPr/>
        </p:nvGrpSpPr>
        <p:grpSpPr>
          <a:xfrm>
            <a:off x="1425843" y="15640"/>
            <a:ext cx="9252488" cy="1162428"/>
            <a:chOff x="0" y="-35740"/>
            <a:chExt cx="9252488" cy="1162428"/>
          </a:xfrm>
        </p:grpSpPr>
        <p:sp>
          <p:nvSpPr>
            <p:cNvPr id="6" name="Rectangle 5">
              <a:extLst>
                <a:ext uri="{FF2B5EF4-FFF2-40B4-BE49-F238E27FC236}">
                  <a16:creationId xmlns:a16="http://schemas.microsoft.com/office/drawing/2014/main" xmlns="" id="{CEB92A88-B8D8-49AC-BF3C-42C4E913A825}"/>
                </a:ext>
              </a:extLst>
            </p:cNvPr>
            <p:cNvSpPr/>
            <p:nvPr/>
          </p:nvSpPr>
          <p:spPr>
            <a:xfrm>
              <a:off x="0" y="43621"/>
              <a:ext cx="9252488"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3</a:t>
              </a: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BIẾN ĐỔI KHÍ HẬU </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7" name="Picture 4" descr="Nhiệt Độ Icon Png Clipart (#5661630) - PinClipart"/>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72263" y="-35740"/>
              <a:ext cx="1151805" cy="1162428"/>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Rounded Corners 7">
            <a:extLst>
              <a:ext uri="{FF2B5EF4-FFF2-40B4-BE49-F238E27FC236}">
                <a16:creationId xmlns:a16="http://schemas.microsoft.com/office/drawing/2014/main" xmlns="" id="{BA82641E-3201-4492-91D4-87379E758E19}"/>
              </a:ext>
            </a:extLst>
          </p:cNvPr>
          <p:cNvSpPr/>
          <p:nvPr/>
        </p:nvSpPr>
        <p:spPr>
          <a:xfrm>
            <a:off x="269055" y="1234643"/>
            <a:ext cx="3042182" cy="874238"/>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6C00"/>
                </a:solidFill>
                <a:latin typeface="Times New Roman" panose="02020603050405020304" pitchFamily="18" charset="0"/>
                <a:cs typeface="Times New Roman" panose="02020603050405020304" pitchFamily="18" charset="0"/>
              </a:rPr>
              <a:t>C</a:t>
            </a:r>
            <a:r>
              <a:rPr lang="vi-VN" sz="2400" b="1" dirty="0" smtClean="0">
                <a:solidFill>
                  <a:srgbClr val="006C00"/>
                </a:solidFill>
                <a:latin typeface="Times New Roman" panose="02020603050405020304" pitchFamily="18" charset="0"/>
                <a:cs typeface="Times New Roman" panose="02020603050405020304" pitchFamily="18" charset="0"/>
              </a:rPr>
              <a:t>ác </a:t>
            </a:r>
            <a:r>
              <a:rPr lang="vi-VN" sz="2400" b="1" dirty="0">
                <a:solidFill>
                  <a:srgbClr val="006C00"/>
                </a:solidFill>
                <a:latin typeface="Times New Roman" panose="02020603050405020304" pitchFamily="18" charset="0"/>
                <a:cs typeface="Times New Roman" panose="02020603050405020304" pitchFamily="18" charset="0"/>
              </a:rPr>
              <a:t>nhóm trưng bày sản phẩm lên bảng</a:t>
            </a:r>
            <a:endParaRPr lang="en-US" sz="2400" b="1" dirty="0">
              <a:solidFill>
                <a:srgbClr val="006C00"/>
              </a:solidFill>
              <a:latin typeface="Times New Roman" panose="02020603050405020304" pitchFamily="18" charset="0"/>
              <a:cs typeface="Times New Roman" panose="02020603050405020304" pitchFamily="18" charset="0"/>
            </a:endParaRPr>
          </a:p>
        </p:txBody>
      </p:sp>
      <p:sp>
        <p:nvSpPr>
          <p:cNvPr id="9" name="Rectangle: Rounded Corners 7">
            <a:extLst>
              <a:ext uri="{FF2B5EF4-FFF2-40B4-BE49-F238E27FC236}">
                <a16:creationId xmlns:a16="http://schemas.microsoft.com/office/drawing/2014/main" xmlns="" id="{BA82641E-3201-4492-91D4-87379E758E19}"/>
              </a:ext>
            </a:extLst>
          </p:cNvPr>
          <p:cNvSpPr/>
          <p:nvPr/>
        </p:nvSpPr>
        <p:spPr>
          <a:xfrm>
            <a:off x="4214971" y="1222585"/>
            <a:ext cx="3042182" cy="874238"/>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006C00"/>
                </a:solidFill>
                <a:latin typeface="Times New Roman" panose="02020603050405020304" pitchFamily="18" charset="0"/>
                <a:cs typeface="Times New Roman" panose="02020603050405020304" pitchFamily="18" charset="0"/>
              </a:rPr>
              <a:t>Báo</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cáo</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sản</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smtClean="0">
                <a:solidFill>
                  <a:srgbClr val="006C00"/>
                </a:solidFill>
                <a:latin typeface="Times New Roman" panose="02020603050405020304" pitchFamily="18" charset="0"/>
                <a:cs typeface="Times New Roman" panose="02020603050405020304" pitchFamily="18" charset="0"/>
              </a:rPr>
              <a:t>phẩm</a:t>
            </a:r>
            <a:endParaRPr lang="en-US" sz="2400" b="1" dirty="0">
              <a:solidFill>
                <a:srgbClr val="006C00"/>
              </a:solidFill>
              <a:latin typeface="Times New Roman" panose="02020603050405020304" pitchFamily="18" charset="0"/>
              <a:cs typeface="Times New Roman" panose="02020603050405020304" pitchFamily="18" charset="0"/>
            </a:endParaRPr>
          </a:p>
        </p:txBody>
      </p:sp>
      <p:sp>
        <p:nvSpPr>
          <p:cNvPr id="10" name="Rectangle: Rounded Corners 7">
            <a:extLst>
              <a:ext uri="{FF2B5EF4-FFF2-40B4-BE49-F238E27FC236}">
                <a16:creationId xmlns:a16="http://schemas.microsoft.com/office/drawing/2014/main" xmlns="" id="{BA82641E-3201-4492-91D4-87379E758E19}"/>
              </a:ext>
            </a:extLst>
          </p:cNvPr>
          <p:cNvSpPr/>
          <p:nvPr/>
        </p:nvSpPr>
        <p:spPr>
          <a:xfrm>
            <a:off x="8160888" y="1234643"/>
            <a:ext cx="3042182" cy="874238"/>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006C00"/>
                </a:solidFill>
                <a:latin typeface="Times New Roman" panose="02020603050405020304" pitchFamily="18" charset="0"/>
                <a:cs typeface="Times New Roman" panose="02020603050405020304" pitchFamily="18" charset="0"/>
              </a:rPr>
              <a:t>Bình</a:t>
            </a:r>
            <a:r>
              <a:rPr lang="en-US" sz="2400" b="1" dirty="0" smtClean="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chọn</a:t>
            </a:r>
            <a:r>
              <a:rPr lang="en-US" sz="2400" b="1" dirty="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sản</a:t>
            </a:r>
            <a:r>
              <a:rPr lang="en-US" sz="2400" b="1" dirty="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phẩm</a:t>
            </a:r>
            <a:r>
              <a:rPr lang="en-US" sz="2400" b="1" dirty="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xuất</a:t>
            </a:r>
            <a:r>
              <a:rPr lang="en-US" sz="2400" b="1" dirty="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sắc</a:t>
            </a:r>
            <a:r>
              <a:rPr lang="en-US" sz="2400" b="1" dirty="0">
                <a:solidFill>
                  <a:srgbClr val="006C00"/>
                </a:solidFill>
                <a:latin typeface="Times New Roman" panose="020206030504050203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cs typeface="Times New Roman" panose="02020603050405020304" pitchFamily="18" charset="0"/>
              </a:rPr>
              <a:t>nhất</a:t>
            </a:r>
            <a:r>
              <a:rPr lang="en-US" sz="2400" b="1" dirty="0">
                <a:solidFill>
                  <a:srgbClr val="006C00"/>
                </a:solidFill>
                <a:latin typeface="Times New Roman" panose="02020603050405020304" pitchFamily="18" charset="0"/>
                <a:cs typeface="Times New Roman" panose="02020603050405020304" pitchFamily="18" charset="0"/>
              </a:rPr>
              <a:t> </a:t>
            </a:r>
          </a:p>
        </p:txBody>
      </p:sp>
      <p:pic>
        <p:nvPicPr>
          <p:cNvPr id="2050" name="Picture 2" descr="five-star-feedback-on-odesk | Xây Dựng NewHouse"/>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5592" b="89987" l="3530" r="93012">
                        <a14:foregroundMark x1="7061" y1="40052" x2="7061" y2="40052"/>
                        <a14:foregroundMark x1="3674" y1="38752" x2="3674" y2="38752"/>
                        <a14:foregroundMark x1="49856" y1="5592" x2="49856" y2="5592"/>
                        <a14:foregroundMark x1="93012" y1="39012" x2="93012" y2="39012"/>
                      </a14:backgroundRemoval>
                    </a14:imgEffect>
                  </a14:imgLayer>
                </a14:imgProps>
              </a:ext>
              <a:ext uri="{28A0092B-C50C-407E-A947-70E740481C1C}">
                <a14:useLocalDpi xmlns:a14="http://schemas.microsoft.com/office/drawing/2010/main" val="0"/>
              </a:ext>
            </a:extLst>
          </a:blip>
          <a:srcRect l="2159" r="2088" b="37704"/>
          <a:stretch/>
        </p:blipFill>
        <p:spPr bwMode="auto">
          <a:xfrm>
            <a:off x="8608907" y="2108881"/>
            <a:ext cx="2369126" cy="8539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ouge, Ligne PNG - Rouge, Ligne transparentes | PNG gratuit">
            <a:extLst>
              <a:ext uri="{FF2B5EF4-FFF2-40B4-BE49-F238E27FC236}">
                <a16:creationId xmlns:a16="http://schemas.microsoft.com/office/drawing/2014/main" xmlns="" id="{05CF3DFA-CD90-4B5D-8AB5-683CCA971FE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4306" b="97778" l="10000" r="90000">
                        <a14:foregroundMark x1="33000" y1="43750" x2="33000" y2="43750"/>
                        <a14:foregroundMark x1="24000" y1="44861" x2="24000" y2="44861"/>
                        <a14:foregroundMark x1="23333" y1="34861" x2="23333" y2="34861"/>
                        <a14:foregroundMark x1="35556" y1="32361" x2="35556" y2="32361"/>
                        <a14:foregroundMark x1="49111" y1="25417" x2="49111" y2="25417"/>
                        <a14:foregroundMark x1="41222" y1="6944" x2="44556" y2="5139"/>
                        <a14:foregroundMark x1="50000" y1="4444" x2="50000" y2="4444"/>
                        <a14:foregroundMark x1="57444" y1="7639" x2="57444" y2="7639"/>
                        <a14:foregroundMark x1="68111" y1="45139" x2="68111" y2="45139"/>
                        <a14:foregroundMark x1="68333" y1="33056" x2="68333" y2="33056"/>
                        <a14:foregroundMark x1="78222" y1="45139" x2="77889" y2="43333"/>
                        <a14:foregroundMark x1="76889" y1="32361" x2="76889" y2="32361"/>
                        <a14:foregroundMark x1="50889" y1="92083" x2="50889" y2="92083"/>
                        <a14:foregroundMark x1="52556" y1="88056" x2="52556" y2="88056"/>
                        <a14:foregroundMark x1="55222" y1="93889" x2="55222" y2="93889"/>
                        <a14:foregroundMark x1="55222" y1="96389" x2="55222" y2="96389"/>
                        <a14:foregroundMark x1="54333" y1="97778" x2="54333" y2="97778"/>
                      </a14:backgroundRemoval>
                    </a14:imgEffect>
                  </a14:imgLayer>
                </a14:imgProps>
              </a:ext>
              <a:ext uri="{28A0092B-C50C-407E-A947-70E740481C1C}">
                <a14:useLocalDpi xmlns:a14="http://schemas.microsoft.com/office/drawing/2010/main" val="0"/>
              </a:ext>
            </a:extLst>
          </a:blip>
          <a:srcRect l="18310" r="16413"/>
          <a:stretch/>
        </p:blipFill>
        <p:spPr bwMode="auto">
          <a:xfrm>
            <a:off x="5343833" y="1859640"/>
            <a:ext cx="1140093" cy="13972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allery icon - Free Flat Icons Vol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43015" y="2096823"/>
            <a:ext cx="1160061" cy="1160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2634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366019" y="16909"/>
            <a:ext cx="9252488" cy="1162428"/>
            <a:chOff x="0" y="-25490"/>
            <a:chExt cx="9252488" cy="1162428"/>
          </a:xfrm>
        </p:grpSpPr>
        <p:sp>
          <p:nvSpPr>
            <p:cNvPr id="16" name="Rectangle 15">
              <a:extLst>
                <a:ext uri="{FF2B5EF4-FFF2-40B4-BE49-F238E27FC236}">
                  <a16:creationId xmlns:a16="http://schemas.microsoft.com/office/drawing/2014/main" xmlns="" id="{CEB92A88-B8D8-49AC-BF3C-42C4E913A825}"/>
                </a:ext>
              </a:extLst>
            </p:cNvPr>
            <p:cNvSpPr/>
            <p:nvPr/>
          </p:nvSpPr>
          <p:spPr>
            <a:xfrm>
              <a:off x="0" y="43621"/>
              <a:ext cx="9252488"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3. BIẾN ĐỔI KHÍ HẬU </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7"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491266" y="-25490"/>
              <a:ext cx="1151805" cy="1162428"/>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Blank Mind Map to use with participants.: iMindMap mind map template |  Biggerpla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2857" y="1620981"/>
            <a:ext cx="7406937" cy="49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18396033">
            <a:off x="6178633" y="2598403"/>
            <a:ext cx="1720343" cy="523220"/>
          </a:xfrm>
          <a:prstGeom prst="rect">
            <a:avLst/>
          </a:prstGeom>
        </p:spPr>
        <p:txBody>
          <a:bodyPr wrap="none">
            <a:spAutoFit/>
          </a:bodyPr>
          <a:lstStyle/>
          <a:p>
            <a:r>
              <a:rPr lang="vi-VN" sz="2800" b="1" dirty="0">
                <a:solidFill>
                  <a:srgbClr val="0033CC"/>
                </a:solidFill>
                <a:latin typeface="Times New Roman" panose="02020603050405020304" pitchFamily="18" charset="0"/>
                <a:cs typeface="Times New Roman" panose="02020603050405020304" pitchFamily="18" charset="0"/>
              </a:rPr>
              <a:t>Biểu hiện </a:t>
            </a:r>
            <a:endParaRPr lang="en-US" sz="2800" dirty="0">
              <a:solidFill>
                <a:srgbClr val="0033CC"/>
              </a:solidFill>
              <a:latin typeface="Times New Roman" panose="02020603050405020304" pitchFamily="18" charset="0"/>
              <a:cs typeface="Times New Roman" panose="02020603050405020304" pitchFamily="18" charset="0"/>
            </a:endParaRPr>
          </a:p>
        </p:txBody>
      </p:sp>
      <p:sp>
        <p:nvSpPr>
          <p:cNvPr id="4" name="Rectangle 3"/>
          <p:cNvSpPr/>
          <p:nvPr/>
        </p:nvSpPr>
        <p:spPr>
          <a:xfrm rot="19032026">
            <a:off x="4316268" y="4394562"/>
            <a:ext cx="1604927" cy="523220"/>
          </a:xfrm>
          <a:prstGeom prst="rect">
            <a:avLst/>
          </a:prstGeom>
        </p:spPr>
        <p:txBody>
          <a:bodyPr wrap="none">
            <a:spAutoFit/>
          </a:bodyPr>
          <a:lstStyle/>
          <a:p>
            <a:r>
              <a:rPr lang="vi-VN" sz="2800" b="1" dirty="0">
                <a:solidFill>
                  <a:srgbClr val="00C505"/>
                </a:solidFill>
                <a:latin typeface="Times New Roman" panose="02020603050405020304" pitchFamily="18" charset="0"/>
                <a:cs typeface="Times New Roman" panose="02020603050405020304" pitchFamily="18" charset="0"/>
              </a:rPr>
              <a:t>Hậu quả </a:t>
            </a:r>
            <a:endParaRPr lang="en-US" sz="2800" dirty="0">
              <a:solidFill>
                <a:srgbClr val="00C505"/>
              </a:solidFill>
              <a:latin typeface="Times New Roman" panose="02020603050405020304" pitchFamily="18" charset="0"/>
              <a:cs typeface="Times New Roman" panose="02020603050405020304" pitchFamily="18" charset="0"/>
            </a:endParaRPr>
          </a:p>
        </p:txBody>
      </p:sp>
      <p:sp>
        <p:nvSpPr>
          <p:cNvPr id="5" name="Rectangle 4"/>
          <p:cNvSpPr/>
          <p:nvPr/>
        </p:nvSpPr>
        <p:spPr>
          <a:xfrm rot="2841152">
            <a:off x="6844899" y="4631916"/>
            <a:ext cx="1506058" cy="523220"/>
          </a:xfrm>
          <a:prstGeom prst="rect">
            <a:avLst/>
          </a:prstGeom>
        </p:spPr>
        <p:txBody>
          <a:bodyPr wrap="square">
            <a:spAutoFit/>
          </a:bodyPr>
          <a:lstStyle/>
          <a:p>
            <a:r>
              <a:rPr lang="vi-VN" sz="2800" b="1" dirty="0" smtClean="0">
                <a:solidFill>
                  <a:srgbClr val="FF0000"/>
                </a:solidFill>
                <a:latin typeface="Times New Roman" panose="02020603050405020304" pitchFamily="18" charset="0"/>
                <a:cs typeface="Times New Roman" panose="02020603050405020304" pitchFamily="18" charset="0"/>
              </a:rPr>
              <a:t>N</a:t>
            </a:r>
            <a:r>
              <a:rPr lang="en-US" sz="2800" b="1" dirty="0" smtClean="0">
                <a:solidFill>
                  <a:srgbClr val="FF0000"/>
                </a:solidFill>
                <a:latin typeface="Times New Roman" panose="02020603050405020304" pitchFamily="18" charset="0"/>
                <a:cs typeface="Times New Roman" panose="02020603050405020304" pitchFamily="18" charset="0"/>
              </a:rPr>
              <a:t>.N</a:t>
            </a:r>
            <a:r>
              <a:rPr lang="vi-VN" sz="2800" b="1" dirty="0" smtClean="0">
                <a:solidFill>
                  <a:srgbClr val="FF0000"/>
                </a:solidFill>
                <a:latin typeface="Times New Roman" panose="02020603050405020304" pitchFamily="18" charset="0"/>
                <a:cs typeface="Times New Roman" panose="02020603050405020304" pitchFamily="18" charset="0"/>
              </a:rPr>
              <a:t>hân</a:t>
            </a:r>
            <a:endParaRPr lang="en-US" sz="2800" dirty="0">
              <a:latin typeface="Times New Roman" panose="02020603050405020304" pitchFamily="18" charset="0"/>
              <a:cs typeface="Times New Roman" panose="02020603050405020304" pitchFamily="18" charset="0"/>
            </a:endParaRPr>
          </a:p>
        </p:txBody>
      </p:sp>
      <p:sp>
        <p:nvSpPr>
          <p:cNvPr id="7" name="Rectangle 6"/>
          <p:cNvSpPr/>
          <p:nvPr/>
        </p:nvSpPr>
        <p:spPr>
          <a:xfrm rot="2016045">
            <a:off x="4394127" y="2875510"/>
            <a:ext cx="1741182" cy="523220"/>
          </a:xfrm>
          <a:prstGeom prst="rect">
            <a:avLst/>
          </a:prstGeom>
        </p:spPr>
        <p:txBody>
          <a:bodyPr wrap="none">
            <a:spAutoFit/>
          </a:bodyPr>
          <a:lstStyle/>
          <a:p>
            <a:r>
              <a:rPr lang="en-US" sz="2800" b="1" dirty="0" smtClean="0">
                <a:latin typeface="Times New Roman" panose="02020603050405020304" pitchFamily="18" charset="0"/>
                <a:cs typeface="Times New Roman" panose="02020603050405020304" pitchFamily="18" charset="0"/>
              </a:rPr>
              <a:t>G</a:t>
            </a:r>
            <a:r>
              <a:rPr lang="vi-VN" sz="2800" b="1" dirty="0" smtClean="0">
                <a:latin typeface="Times New Roman" panose="02020603050405020304" pitchFamily="18" charset="0"/>
                <a:cs typeface="Times New Roman" panose="02020603050405020304" pitchFamily="18" charset="0"/>
              </a:rPr>
              <a:t>iải </a:t>
            </a:r>
            <a:r>
              <a:rPr lang="vi-VN" sz="2800" b="1" dirty="0">
                <a:latin typeface="Times New Roman" panose="02020603050405020304" pitchFamily="18" charset="0"/>
                <a:cs typeface="Times New Roman" panose="02020603050405020304" pitchFamily="18" charset="0"/>
              </a:rPr>
              <a:t>pháp</a:t>
            </a:r>
            <a:endParaRPr lang="en-US" sz="2800" dirty="0">
              <a:latin typeface="Times New Roman" panose="02020603050405020304" pitchFamily="18" charset="0"/>
              <a:cs typeface="Times New Roman" panose="02020603050405020304" pitchFamily="18" charset="0"/>
            </a:endParaRPr>
          </a:p>
        </p:txBody>
      </p:sp>
      <p:pic>
        <p:nvPicPr>
          <p:cNvPr id="19" name="Picture 2" descr="Hướng dẫn thuyết trình tiếng Anh về biến đổi khí hậu - AROMA Tiếng Anh Cho  Người Đi Làm">
            <a:extLst>
              <a:ext uri="{FF2B5EF4-FFF2-40B4-BE49-F238E27FC236}">
                <a16:creationId xmlns:a16="http://schemas.microsoft.com/office/drawing/2014/main" xmlns="" id="{D3903F15-CF08-4152-80A5-F3E75A2AF00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600" r="21650" b="-1"/>
          <a:stretch/>
        </p:blipFill>
        <p:spPr bwMode="auto">
          <a:xfrm>
            <a:off x="5694182" y="3578767"/>
            <a:ext cx="1267366" cy="1267366"/>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47C77E53-7C44-4ADD-B49A-2E994CC3A552}"/>
              </a:ext>
            </a:extLst>
          </p:cNvPr>
          <p:cNvSpPr txBox="1"/>
          <p:nvPr/>
        </p:nvSpPr>
        <p:spPr>
          <a:xfrm rot="20788825">
            <a:off x="8470469" y="1124646"/>
            <a:ext cx="3933676" cy="461665"/>
          </a:xfrm>
          <a:prstGeom prst="rect">
            <a:avLst/>
          </a:prstGeom>
          <a:noFill/>
        </p:spPr>
        <p:txBody>
          <a:bodyPr wrap="square">
            <a:spAutoFit/>
          </a:bodyPr>
          <a:lstStyle/>
          <a:p>
            <a:r>
              <a:rPr lang="en-US" sz="2400" dirty="0" err="1" smtClean="0">
                <a:solidFill>
                  <a:srgbClr val="2000C5"/>
                </a:solidFill>
                <a:latin typeface="Times New Roman" panose="02020603050405020304" pitchFamily="18" charset="0"/>
                <a:cs typeface="Times New Roman" panose="02020603050405020304" pitchFamily="18" charset="0"/>
              </a:rPr>
              <a:t>Nhiệt</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độ</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không</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khí</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tăng</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cao</a:t>
            </a:r>
            <a:endParaRPr lang="en-US" sz="2400" dirty="0">
              <a:solidFill>
                <a:srgbClr val="2000C5"/>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xmlns="" id="{D6D3D5CC-0EC5-46EA-AC01-6097DF63F966}"/>
              </a:ext>
            </a:extLst>
          </p:cNvPr>
          <p:cNvSpPr txBox="1"/>
          <p:nvPr/>
        </p:nvSpPr>
        <p:spPr>
          <a:xfrm rot="693295">
            <a:off x="-75741" y="1196543"/>
            <a:ext cx="4055587" cy="461665"/>
          </a:xfrm>
          <a:prstGeom prst="rect">
            <a:avLst/>
          </a:prstGeom>
          <a:noFill/>
        </p:spPr>
        <p:txBody>
          <a:bodyPr wrap="square">
            <a:spAutoFit/>
          </a:bodyPr>
          <a:lstStyle/>
          <a:p>
            <a:r>
              <a:rPr lang="en-US" sz="2400" dirty="0" err="1" smtClean="0">
                <a:latin typeface="Times New Roman" panose="02020603050405020304" pitchFamily="18" charset="0"/>
                <a:cs typeface="Times New Roman" panose="02020603050405020304" pitchFamily="18" charset="0"/>
              </a:rPr>
              <a:t>Giảm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phương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nhân</a:t>
            </a:r>
            <a:endParaRPr lang="en-US" sz="24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xmlns="" id="{C0E91516-2856-4E18-8E62-B618BE98C184}"/>
              </a:ext>
            </a:extLst>
          </p:cNvPr>
          <p:cNvSpPr txBox="1"/>
          <p:nvPr/>
        </p:nvSpPr>
        <p:spPr>
          <a:xfrm rot="463848">
            <a:off x="1322727" y="1946254"/>
            <a:ext cx="2448322" cy="461665"/>
          </a:xfrm>
          <a:prstGeom prst="rect">
            <a:avLst/>
          </a:prstGeom>
          <a:noFill/>
        </p:spPr>
        <p:txBody>
          <a:bodyPr wrap="square">
            <a:spAutoFit/>
          </a:bodyPr>
          <a:lstStyle/>
          <a:p>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endParaRPr lang="en-US"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xmlns="" id="{3B5EF321-A632-4E17-A978-28D0FEEF90EE}"/>
              </a:ext>
            </a:extLst>
          </p:cNvPr>
          <p:cNvSpPr txBox="1"/>
          <p:nvPr/>
        </p:nvSpPr>
        <p:spPr>
          <a:xfrm rot="463848">
            <a:off x="1095080" y="2406077"/>
            <a:ext cx="2448322" cy="461665"/>
          </a:xfrm>
          <a:prstGeom prst="rect">
            <a:avLst/>
          </a:prstGeom>
          <a:noFill/>
        </p:spPr>
        <p:txBody>
          <a:bodyPr wrap="square">
            <a:spAutoFit/>
          </a:bodyPr>
          <a:lstStyle/>
          <a:p>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xanh</a:t>
            </a:r>
            <a:endParaRPr lang="en-US" sz="2400"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xmlns="" id="{C07B3137-3FC4-4CC8-BD2A-9220CE409236}"/>
              </a:ext>
            </a:extLst>
          </p:cNvPr>
          <p:cNvSpPr txBox="1"/>
          <p:nvPr/>
        </p:nvSpPr>
        <p:spPr>
          <a:xfrm rot="405734">
            <a:off x="-182087" y="2802729"/>
            <a:ext cx="3802764" cy="461665"/>
          </a:xfrm>
          <a:prstGeom prst="rect">
            <a:avLst/>
          </a:prstGeom>
          <a:noFill/>
        </p:spPr>
        <p:txBody>
          <a:bodyPr wrap="square">
            <a:spAutoFit/>
          </a:bodyPr>
          <a:lstStyle/>
          <a:p>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sạch</a:t>
            </a:r>
            <a:endParaRPr lang="en-US" sz="2400" dirty="0">
              <a:latin typeface="Times New Roman" panose="02020603050405020304" pitchFamily="18" charset="0"/>
              <a:cs typeface="Times New Roman" panose="02020603050405020304" pitchFamily="18" charset="0"/>
            </a:endParaRPr>
          </a:p>
        </p:txBody>
      </p:sp>
      <p:pic>
        <p:nvPicPr>
          <p:cNvPr id="28" name="Picture 6" descr="Ikon Komputer, Perlindungan Lingkungan, Ramah Lingkungan gambar png">
            <a:extLst>
              <a:ext uri="{FF2B5EF4-FFF2-40B4-BE49-F238E27FC236}">
                <a16:creationId xmlns:a16="http://schemas.microsoft.com/office/drawing/2014/main" xmlns="" id="{ACE07586-160E-4D81-A74C-3A8FFE44AF1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973" b="94595" l="1556" r="93444">
                        <a14:foregroundMark x1="20889" y1="66081" x2="20889" y2="56216"/>
                        <a14:foregroundMark x1="45778" y1="68108" x2="45778" y2="68108"/>
                        <a14:foregroundMark x1="63556" y1="58243" x2="63556" y2="58243"/>
                        <a14:foregroundMark x1="64778" y1="48378" x2="63444" y2="47027"/>
                        <a14:foregroundMark x1="59556" y1="38919" x2="59556" y2="38919"/>
                        <a14:foregroundMark x1="46222" y1="51081" x2="46222" y2="51081"/>
                        <a14:foregroundMark x1="93444" y1="49054" x2="93444" y2="49054"/>
                        <a14:foregroundMark x1="74111" y1="91216" x2="74111" y2="91216"/>
                        <a14:foregroundMark x1="66778" y1="17703" x2="54000" y2="10270"/>
                        <a14:foregroundMark x1="54000" y1="10270" x2="42667" y2="11757"/>
                        <a14:foregroundMark x1="42667" y1="11757" x2="34556" y2="10000"/>
                        <a14:foregroundMark x1="34556" y1="10000" x2="29000" y2="6216"/>
                        <a14:foregroundMark x1="84667" y1="12703" x2="78444" y2="3243"/>
                        <a14:foregroundMark x1="72556" y1="29189" x2="66333" y2="23378"/>
                        <a14:foregroundMark x1="66333" y1="23378" x2="53889" y2="21486"/>
                        <a14:foregroundMark x1="53889" y1="21486" x2="42000" y2="22838"/>
                        <a14:foregroundMark x1="42000" y1="22838" x2="27778" y2="35135"/>
                        <a14:foregroundMark x1="27778" y1="35135" x2="23111" y2="42703"/>
                        <a14:foregroundMark x1="23111" y1="42703" x2="22333" y2="46757"/>
                        <a14:foregroundMark x1="44667" y1="21757" x2="58333" y2="20541"/>
                        <a14:foregroundMark x1="58333" y1="20541" x2="73778" y2="29189"/>
                        <a14:foregroundMark x1="72667" y1="30405" x2="78556" y2="63514"/>
                        <a14:foregroundMark x1="78556" y1="63514" x2="77222" y2="70541"/>
                        <a14:foregroundMark x1="77222" y1="70541" x2="77222" y2="70541"/>
                        <a14:foregroundMark x1="59778" y1="34054" x2="57889" y2="36351"/>
                        <a14:foregroundMark x1="57667" y1="39189" x2="58889" y2="39189"/>
                        <a14:foregroundMark x1="40444" y1="37568" x2="27667" y2="46486"/>
                        <a14:foregroundMark x1="27667" y1="46486" x2="32667" y2="72432"/>
                        <a14:foregroundMark x1="32667" y1="72432" x2="51667" y2="83919"/>
                        <a14:foregroundMark x1="51667" y1="83919" x2="70222" y2="75946"/>
                        <a14:foregroundMark x1="73556" y1="85135" x2="56667" y2="94595"/>
                        <a14:foregroundMark x1="56667" y1="94595" x2="38111" y2="86351"/>
                        <a14:foregroundMark x1="38111" y1="86351" x2="31444" y2="73784"/>
                        <a14:foregroundMark x1="19556" y1="65000" x2="5000" y2="62432"/>
                        <a14:foregroundMark x1="5000" y1="62432" x2="1556" y2="54595"/>
                        <a14:foregroundMark x1="73000" y1="36351" x2="55667" y2="33243"/>
                        <a14:foregroundMark x1="55667" y1="33243" x2="40778" y2="52432"/>
                        <a14:foregroundMark x1="40778" y1="52432" x2="46778" y2="54730"/>
                        <a14:foregroundMark x1="52778" y1="55135" x2="56889" y2="67297"/>
                        <a14:foregroundMark x1="93444" y1="78378" x2="93444" y2="78378"/>
                      </a14:backgroundRemoval>
                    </a14:imgEffect>
                  </a14:imgLayer>
                </a14:imgProps>
              </a:ext>
              <a:ext uri="{28A0092B-C50C-407E-A947-70E740481C1C}">
                <a14:useLocalDpi xmlns:a14="http://schemas.microsoft.com/office/drawing/2010/main" val="0"/>
              </a:ext>
            </a:extLst>
          </a:blip>
          <a:srcRect/>
          <a:stretch>
            <a:fillRect/>
          </a:stretch>
        </p:blipFill>
        <p:spPr bwMode="auto">
          <a:xfrm>
            <a:off x="-48339" y="1526392"/>
            <a:ext cx="1237317" cy="101736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xmlns="" id="{AD7BFDD9-DE19-4C76-BDDE-A34554227E5E}"/>
              </a:ext>
            </a:extLst>
          </p:cNvPr>
          <p:cNvSpPr txBox="1"/>
          <p:nvPr/>
        </p:nvSpPr>
        <p:spPr>
          <a:xfrm rot="21215191">
            <a:off x="8106283" y="4760835"/>
            <a:ext cx="1199358" cy="400110"/>
          </a:xfrm>
          <a:prstGeom prst="rect">
            <a:avLst/>
          </a:prstGeom>
          <a:noFill/>
        </p:spPr>
        <p:txBody>
          <a:bodyPr wrap="square">
            <a:spAutoFit/>
          </a:bodyPr>
          <a:lstStyle/>
          <a:p>
            <a:r>
              <a:rPr lang="en-US" sz="2000" b="1" dirty="0" err="1" smtClean="0">
                <a:solidFill>
                  <a:srgbClr val="FF0000"/>
                </a:solidFill>
                <a:latin typeface="Times New Roman" panose="02020603050405020304" pitchFamily="18" charset="0"/>
                <a:cs typeface="Times New Roman" panose="02020603050405020304" pitchFamily="18" charset="0"/>
              </a:rPr>
              <a:t>Tự</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nhiên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xmlns="" id="{EB6ED21E-AE45-410E-98FA-F42536DAE3AC}"/>
              </a:ext>
            </a:extLst>
          </p:cNvPr>
          <p:cNvSpPr txBox="1"/>
          <p:nvPr/>
        </p:nvSpPr>
        <p:spPr>
          <a:xfrm>
            <a:off x="9750956" y="6310814"/>
            <a:ext cx="2441044" cy="400110"/>
          </a:xfrm>
          <a:prstGeom prst="rect">
            <a:avLst/>
          </a:prstGeom>
          <a:noFill/>
        </p:spPr>
        <p:txBody>
          <a:bodyPr wrap="square">
            <a:spAutoFit/>
          </a:bodyPr>
          <a:lstStyle/>
          <a:p>
            <a:r>
              <a:rPr lang="en-US" sz="2000" b="1" dirty="0" err="1">
                <a:solidFill>
                  <a:srgbClr val="FF0000"/>
                </a:solidFill>
                <a:latin typeface="Times New Roman" panose="02020603050405020304" pitchFamily="18" charset="0"/>
                <a:cs typeface="Times New Roman" panose="02020603050405020304" pitchFamily="18" charset="0"/>
              </a:rPr>
              <a:t>Rác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thải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chưa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xử</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lí</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xmlns="" id="{8DB4D2F5-7598-40A2-B9B6-B60D16C44DC8}"/>
              </a:ext>
            </a:extLst>
          </p:cNvPr>
          <p:cNvSpPr txBox="1"/>
          <p:nvPr/>
        </p:nvSpPr>
        <p:spPr>
          <a:xfrm rot="21420058">
            <a:off x="9688658" y="5605042"/>
            <a:ext cx="2565638" cy="400110"/>
          </a:xfrm>
          <a:prstGeom prst="rect">
            <a:avLst/>
          </a:prstGeom>
          <a:noFill/>
        </p:spPr>
        <p:txBody>
          <a:bodyPr wrap="square">
            <a:spAutoFit/>
          </a:bodyPr>
          <a:lstStyle/>
          <a:p>
            <a:r>
              <a:rPr lang="en-US" sz="2000" b="1" dirty="0" err="1">
                <a:solidFill>
                  <a:srgbClr val="FF0000"/>
                </a:solidFill>
                <a:latin typeface="Times New Roman" panose="02020603050405020304" pitchFamily="18" charset="0"/>
                <a:cs typeface="Times New Roman" panose="02020603050405020304" pitchFamily="18" charset="0"/>
              </a:rPr>
              <a:t>Khói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bụi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khí</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thải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xmlns="" id="{0A60D1D5-8449-4BE2-8A67-2E07EC6C2F3A}"/>
              </a:ext>
            </a:extLst>
          </p:cNvPr>
          <p:cNvSpPr txBox="1"/>
          <p:nvPr/>
        </p:nvSpPr>
        <p:spPr>
          <a:xfrm rot="21057652">
            <a:off x="9672759" y="4095504"/>
            <a:ext cx="2571098" cy="400110"/>
          </a:xfrm>
          <a:prstGeom prst="rect">
            <a:avLst/>
          </a:prstGeom>
          <a:noFill/>
        </p:spPr>
        <p:txBody>
          <a:bodyPr wrap="square">
            <a:spAutoFit/>
          </a:bodyPr>
          <a:lstStyle/>
          <a:p>
            <a:r>
              <a:rPr lang="en-US" sz="2000" b="1" dirty="0" err="1" smtClean="0">
                <a:solidFill>
                  <a:srgbClr val="FF0000"/>
                </a:solidFill>
                <a:latin typeface="Times New Roman" panose="02020603050405020304" pitchFamily="18" charset="0"/>
                <a:cs typeface="Times New Roman" panose="02020603050405020304" pitchFamily="18" charset="0"/>
              </a:rPr>
              <a:t>Thay</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đổi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quỹ</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đạo</a:t>
            </a:r>
            <a:r>
              <a:rPr lang="en-US" sz="2000" b="1" dirty="0" smtClean="0">
                <a:solidFill>
                  <a:srgbClr val="FF0000"/>
                </a:solidFill>
                <a:latin typeface="Times New Roman" panose="02020603050405020304" pitchFamily="18" charset="0"/>
                <a:cs typeface="Times New Roman" panose="02020603050405020304" pitchFamily="18" charset="0"/>
              </a:rPr>
              <a:t> TĐ</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xmlns="" id="{2A5C54BB-C033-4F15-B212-675ED593ACE1}"/>
              </a:ext>
            </a:extLst>
          </p:cNvPr>
          <p:cNvSpPr txBox="1"/>
          <p:nvPr/>
        </p:nvSpPr>
        <p:spPr>
          <a:xfrm rot="758834">
            <a:off x="85514" y="3920029"/>
            <a:ext cx="3168112" cy="400110"/>
          </a:xfrm>
          <a:prstGeom prst="rect">
            <a:avLst/>
          </a:prstGeom>
          <a:noFill/>
        </p:spPr>
        <p:txBody>
          <a:bodyPr wrap="square">
            <a:spAutoFit/>
          </a:bodyPr>
          <a:lstStyle/>
          <a:p>
            <a:r>
              <a:rPr lang="en-US" sz="2000" b="1" dirty="0" err="1" smtClean="0">
                <a:solidFill>
                  <a:srgbClr val="00C505"/>
                </a:solidFill>
                <a:latin typeface="Times New Roman" panose="02020603050405020304" pitchFamily="18" charset="0"/>
                <a:cs typeface="Times New Roman" panose="02020603050405020304" pitchFamily="18" charset="0"/>
              </a:rPr>
              <a:t>Thiên</a:t>
            </a:r>
            <a:r>
              <a:rPr lang="en-US" sz="2000" b="1" dirty="0" smtClean="0">
                <a:solidFill>
                  <a:srgbClr val="00C505"/>
                </a:solidFill>
                <a:latin typeface="Times New Roman" panose="02020603050405020304" pitchFamily="18" charset="0"/>
                <a:cs typeface="Times New Roman" panose="02020603050405020304" pitchFamily="18" charset="0"/>
              </a:rPr>
              <a:t> tai: </a:t>
            </a:r>
            <a:r>
              <a:rPr lang="en-US" sz="2000" b="1" dirty="0" err="1" smtClean="0">
                <a:solidFill>
                  <a:srgbClr val="00C505"/>
                </a:solidFill>
                <a:latin typeface="Times New Roman" panose="02020603050405020304" pitchFamily="18" charset="0"/>
                <a:cs typeface="Times New Roman" panose="02020603050405020304" pitchFamily="18" charset="0"/>
              </a:rPr>
              <a:t>bão</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lũ</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hạn</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hán</a:t>
            </a:r>
            <a:endParaRPr lang="en-US" sz="2000" b="1" dirty="0">
              <a:solidFill>
                <a:srgbClr val="00C505"/>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xmlns="" id="{6AA7CDA9-17E7-4B60-A8E9-B0260AD16687}"/>
              </a:ext>
            </a:extLst>
          </p:cNvPr>
          <p:cNvSpPr txBox="1"/>
          <p:nvPr/>
        </p:nvSpPr>
        <p:spPr>
          <a:xfrm rot="403048">
            <a:off x="16048" y="4819206"/>
            <a:ext cx="3228863" cy="400110"/>
          </a:xfrm>
          <a:prstGeom prst="rect">
            <a:avLst/>
          </a:prstGeom>
          <a:noFill/>
        </p:spPr>
        <p:txBody>
          <a:bodyPr wrap="square">
            <a:spAutoFit/>
          </a:bodyPr>
          <a:lstStyle/>
          <a:p>
            <a:r>
              <a:rPr lang="en-US" sz="2000" b="1" dirty="0" err="1">
                <a:solidFill>
                  <a:srgbClr val="00C505"/>
                </a:solidFill>
                <a:latin typeface="Times New Roman" panose="02020603050405020304" pitchFamily="18" charset="0"/>
                <a:cs typeface="Times New Roman" panose="02020603050405020304" pitchFamily="18" charset="0"/>
              </a:rPr>
              <a:t>Chất</a:t>
            </a:r>
            <a:r>
              <a:rPr lang="en-US" sz="2000" b="1" dirty="0">
                <a:solidFill>
                  <a:srgbClr val="00C505"/>
                </a:solidFill>
                <a:latin typeface="Times New Roman" panose="02020603050405020304" pitchFamily="18" charset="0"/>
                <a:cs typeface="Times New Roman" panose="02020603050405020304" pitchFamily="18" charset="0"/>
              </a:rPr>
              <a:t> </a:t>
            </a:r>
            <a:r>
              <a:rPr lang="en-US" sz="2000" b="1" dirty="0" err="1">
                <a:solidFill>
                  <a:srgbClr val="00C505"/>
                </a:solidFill>
                <a:latin typeface="Times New Roman" panose="02020603050405020304" pitchFamily="18" charset="0"/>
                <a:cs typeface="Times New Roman" panose="02020603050405020304" pitchFamily="18" charset="0"/>
              </a:rPr>
              <a:t>lượng</a:t>
            </a:r>
            <a:r>
              <a:rPr lang="en-US" sz="2000" b="1" dirty="0">
                <a:solidFill>
                  <a:srgbClr val="00C505"/>
                </a:solidFill>
                <a:latin typeface="Times New Roman" panose="02020603050405020304" pitchFamily="18" charset="0"/>
                <a:cs typeface="Times New Roman" panose="02020603050405020304" pitchFamily="18" charset="0"/>
              </a:rPr>
              <a:t> </a:t>
            </a:r>
            <a:r>
              <a:rPr lang="en-US" sz="2000" b="1" dirty="0" err="1">
                <a:solidFill>
                  <a:srgbClr val="00C505"/>
                </a:solidFill>
                <a:latin typeface="Times New Roman" panose="02020603050405020304" pitchFamily="18" charset="0"/>
                <a:cs typeface="Times New Roman" panose="02020603050405020304" pitchFamily="18" charset="0"/>
              </a:rPr>
              <a:t>cuộc</a:t>
            </a:r>
            <a:r>
              <a:rPr lang="en-US" sz="2000" b="1" dirty="0">
                <a:solidFill>
                  <a:srgbClr val="00C505"/>
                </a:solidFill>
                <a:latin typeface="Times New Roman" panose="02020603050405020304" pitchFamily="18" charset="0"/>
                <a:cs typeface="Times New Roman" panose="02020603050405020304" pitchFamily="18" charset="0"/>
              </a:rPr>
              <a:t> </a:t>
            </a:r>
            <a:r>
              <a:rPr lang="en-US" sz="2000" b="1" dirty="0" err="1">
                <a:solidFill>
                  <a:srgbClr val="00C505"/>
                </a:solidFill>
                <a:latin typeface="Times New Roman" panose="02020603050405020304" pitchFamily="18" charset="0"/>
                <a:cs typeface="Times New Roman" panose="02020603050405020304" pitchFamily="18" charset="0"/>
              </a:rPr>
              <a:t>sống</a:t>
            </a:r>
            <a:r>
              <a:rPr lang="en-US" sz="2000" b="1" dirty="0">
                <a:solidFill>
                  <a:srgbClr val="00C505"/>
                </a:solidFill>
                <a:latin typeface="Times New Roman" panose="02020603050405020304" pitchFamily="18" charset="0"/>
                <a:cs typeface="Times New Roman" panose="02020603050405020304" pitchFamily="18" charset="0"/>
              </a:rPr>
              <a:t> </a:t>
            </a:r>
            <a:r>
              <a:rPr lang="en-US" sz="2000" b="1" dirty="0" err="1">
                <a:solidFill>
                  <a:srgbClr val="00C505"/>
                </a:solidFill>
                <a:latin typeface="Times New Roman" panose="02020603050405020304" pitchFamily="18" charset="0"/>
                <a:cs typeface="Times New Roman" panose="02020603050405020304" pitchFamily="18" charset="0"/>
              </a:rPr>
              <a:t>giảm</a:t>
            </a:r>
            <a:endParaRPr lang="en-US" sz="2000" b="1" dirty="0">
              <a:solidFill>
                <a:srgbClr val="00C505"/>
              </a:solidFill>
              <a:latin typeface="Times New Roman" panose="02020603050405020304" pitchFamily="18" charset="0"/>
              <a:cs typeface="Times New Roman" panose="02020603050405020304" pitchFamily="18" charset="0"/>
            </a:endParaRPr>
          </a:p>
        </p:txBody>
      </p:sp>
      <p:pic>
        <p:nvPicPr>
          <p:cNvPr id="36" name="Picture 10" descr="Hướng dẫn sử dụng thuốc điều trị ho ở trẻ em - Y Học Cộng Đồng">
            <a:extLst>
              <a:ext uri="{FF2B5EF4-FFF2-40B4-BE49-F238E27FC236}">
                <a16:creationId xmlns:a16="http://schemas.microsoft.com/office/drawing/2014/main" xmlns="" id="{B2D5BA48-A629-49D0-A74A-7A74B599A6D3}"/>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9091" y1="12121" x2="48636" y2="10606"/>
                        <a14:foregroundMark x1="61970" y1="53636" x2="61970" y2="53636"/>
                        <a14:foregroundMark x1="64848" y1="54545" x2="64848" y2="54545"/>
                        <a14:foregroundMark x1="67576" y1="52727" x2="67576" y2="52727"/>
                        <a14:foregroundMark x1="66667" y1="56061" x2="61515" y2="51818"/>
                        <a14:foregroundMark x1="62727" y1="51818" x2="60000" y2="48182"/>
                      </a14:backgroundRemoval>
                    </a14:imgEffect>
                  </a14:imgLayer>
                </a14:imgProps>
              </a:ext>
              <a:ext uri="{28A0092B-C50C-407E-A947-70E740481C1C}">
                <a14:useLocalDpi xmlns:a14="http://schemas.microsoft.com/office/drawing/2010/main" val="0"/>
              </a:ext>
            </a:extLst>
          </a:blip>
          <a:srcRect l="29507" r="29532" b="10193"/>
          <a:stretch/>
        </p:blipFill>
        <p:spPr bwMode="auto">
          <a:xfrm>
            <a:off x="3064335" y="4750695"/>
            <a:ext cx="623111" cy="68308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47C77E53-7C44-4ADD-B49A-2E994CC3A552}"/>
              </a:ext>
            </a:extLst>
          </p:cNvPr>
          <p:cNvSpPr txBox="1"/>
          <p:nvPr/>
        </p:nvSpPr>
        <p:spPr>
          <a:xfrm rot="20788825">
            <a:off x="8598623" y="1722899"/>
            <a:ext cx="3924262" cy="461665"/>
          </a:xfrm>
          <a:prstGeom prst="rect">
            <a:avLst/>
          </a:prstGeom>
          <a:noFill/>
        </p:spPr>
        <p:txBody>
          <a:bodyPr wrap="square">
            <a:spAutoFit/>
          </a:bodyPr>
          <a:lstStyle/>
          <a:p>
            <a:r>
              <a:rPr lang="en-US" sz="2400" dirty="0" smtClean="0">
                <a:solidFill>
                  <a:srgbClr val="2000C5"/>
                </a:solidFill>
                <a:latin typeface="Times New Roman" panose="02020603050405020304" pitchFamily="18" charset="0"/>
                <a:cs typeface="Times New Roman" panose="02020603050405020304" pitchFamily="18" charset="0"/>
              </a:rPr>
              <a:t>HUNK </a:t>
            </a:r>
            <a:r>
              <a:rPr lang="en-US" sz="2400" dirty="0" smtClean="0">
                <a:solidFill>
                  <a:srgbClr val="2000C5"/>
                </a:solidFill>
                <a:latin typeface="Times New Roman" panose="02020603050405020304" pitchFamily="18" charset="0"/>
                <a:cs typeface="Times New Roman" panose="02020603050405020304" pitchFamily="18" charset="0"/>
                <a:sym typeface="Wingdings" panose="05000000000000000000" pitchFamily="2" charset="2"/>
              </a:rPr>
              <a:t></a:t>
            </a:r>
            <a:r>
              <a:rPr lang="en-US" sz="2400" dirty="0" err="1" smtClean="0">
                <a:solidFill>
                  <a:srgbClr val="2000C5"/>
                </a:solidFill>
                <a:latin typeface="Times New Roman" panose="02020603050405020304" pitchFamily="18" charset="0"/>
                <a:cs typeface="Times New Roman" panose="02020603050405020304" pitchFamily="18" charset="0"/>
              </a:rPr>
              <a:t>Trái</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đất</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nóng</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lên</a:t>
            </a:r>
            <a:endParaRPr lang="en-US" sz="2400" dirty="0">
              <a:solidFill>
                <a:srgbClr val="2000C5"/>
              </a:solidFill>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xmlns="" id="{47C77E53-7C44-4ADD-B49A-2E994CC3A552}"/>
              </a:ext>
            </a:extLst>
          </p:cNvPr>
          <p:cNvSpPr txBox="1"/>
          <p:nvPr/>
        </p:nvSpPr>
        <p:spPr>
          <a:xfrm rot="20788825">
            <a:off x="8747841" y="2379850"/>
            <a:ext cx="3700229" cy="461665"/>
          </a:xfrm>
          <a:prstGeom prst="rect">
            <a:avLst/>
          </a:prstGeom>
          <a:noFill/>
        </p:spPr>
        <p:txBody>
          <a:bodyPr wrap="square">
            <a:spAutoFit/>
          </a:bodyPr>
          <a:lstStyle/>
          <a:p>
            <a:r>
              <a:rPr lang="en-US" sz="2400" dirty="0" err="1" smtClean="0">
                <a:solidFill>
                  <a:srgbClr val="2000C5"/>
                </a:solidFill>
                <a:latin typeface="Times New Roman" panose="02020603050405020304" pitchFamily="18" charset="0"/>
                <a:cs typeface="Times New Roman" panose="02020603050405020304" pitchFamily="18" charset="0"/>
              </a:rPr>
              <a:t>Gia</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tăng</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thời</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tiết</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cực</a:t>
            </a:r>
            <a:r>
              <a:rPr lang="en-US" sz="2400" dirty="0" smtClean="0">
                <a:solidFill>
                  <a:srgbClr val="2000C5"/>
                </a:solidFill>
                <a:latin typeface="Times New Roman" panose="02020603050405020304" pitchFamily="18" charset="0"/>
                <a:cs typeface="Times New Roman" panose="02020603050405020304" pitchFamily="18" charset="0"/>
              </a:rPr>
              <a:t> </a:t>
            </a:r>
            <a:r>
              <a:rPr lang="en-US" sz="2400" dirty="0" err="1" smtClean="0">
                <a:solidFill>
                  <a:srgbClr val="2000C5"/>
                </a:solidFill>
                <a:latin typeface="Times New Roman" panose="02020603050405020304" pitchFamily="18" charset="0"/>
                <a:cs typeface="Times New Roman" panose="02020603050405020304" pitchFamily="18" charset="0"/>
              </a:rPr>
              <a:t>đoan</a:t>
            </a:r>
            <a:endParaRPr lang="en-US" sz="2400" dirty="0">
              <a:solidFill>
                <a:srgbClr val="2000C5"/>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xmlns="" id="{AD7BFDD9-DE19-4C76-BDDE-A34554227E5E}"/>
              </a:ext>
            </a:extLst>
          </p:cNvPr>
          <p:cNvSpPr txBox="1"/>
          <p:nvPr/>
        </p:nvSpPr>
        <p:spPr>
          <a:xfrm rot="1602202">
            <a:off x="8028479" y="5807589"/>
            <a:ext cx="1484536" cy="400110"/>
          </a:xfrm>
          <a:prstGeom prst="rect">
            <a:avLst/>
          </a:prstGeom>
          <a:noFill/>
        </p:spPr>
        <p:txBody>
          <a:bodyPr wrap="square">
            <a:spAutoFit/>
          </a:bodyPr>
          <a:lstStyle/>
          <a:p>
            <a:r>
              <a:rPr lang="en-US" sz="2000" b="1" dirty="0" smtClean="0">
                <a:solidFill>
                  <a:srgbClr val="FF0000"/>
                </a:solidFill>
                <a:latin typeface="Times New Roman" panose="02020603050405020304" pitchFamily="18" charset="0"/>
                <a:cs typeface="Times New Roman" panose="02020603050405020304" pitchFamily="18" charset="0"/>
              </a:rPr>
              <a:t>Con </a:t>
            </a:r>
            <a:r>
              <a:rPr lang="en-US" sz="2000" b="1" dirty="0" err="1" smtClean="0">
                <a:solidFill>
                  <a:srgbClr val="FF0000"/>
                </a:solidFill>
                <a:latin typeface="Times New Roman" panose="02020603050405020304" pitchFamily="18" charset="0"/>
                <a:cs typeface="Times New Roman" panose="02020603050405020304" pitchFamily="18" charset="0"/>
              </a:rPr>
              <a:t>người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xmlns="" id="{0A60D1D5-8449-4BE2-8A67-2E07EC6C2F3A}"/>
              </a:ext>
            </a:extLst>
          </p:cNvPr>
          <p:cNvSpPr txBox="1"/>
          <p:nvPr/>
        </p:nvSpPr>
        <p:spPr>
          <a:xfrm rot="21057652">
            <a:off x="10046788" y="5026624"/>
            <a:ext cx="1143439" cy="400110"/>
          </a:xfrm>
          <a:prstGeom prst="rect">
            <a:avLst/>
          </a:prstGeom>
          <a:noFill/>
        </p:spPr>
        <p:txBody>
          <a:bodyPr wrap="square">
            <a:spAutoFit/>
          </a:bodyPr>
          <a:lstStyle/>
          <a:p>
            <a:r>
              <a:rPr lang="en-US" sz="2000" b="1" dirty="0" err="1" smtClean="0">
                <a:solidFill>
                  <a:srgbClr val="FF0000"/>
                </a:solidFill>
                <a:latin typeface="Times New Roman" panose="02020603050405020304" pitchFamily="18" charset="0"/>
                <a:cs typeface="Times New Roman" panose="02020603050405020304" pitchFamily="18" charset="0"/>
              </a:rPr>
              <a:t>Núi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lửa</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42" name="Picture 8" descr="Hình ảnh Nhà Máy đường ống Dẫn, Vectơ Thực Vật, Sinh Thái Học, Nhà Máy miễn  phí tải tập tin PNG PSDComment và Vector">
            <a:extLst>
              <a:ext uri="{FF2B5EF4-FFF2-40B4-BE49-F238E27FC236}">
                <a16:creationId xmlns:a16="http://schemas.microsoft.com/office/drawing/2014/main" xmlns="" id="{7F184EDB-2605-4AC7-AD6E-EBC870A9AAE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5750" b="90000" l="6250" r="96250">
                        <a14:foregroundMark x1="36833" y1="10250" x2="36833" y2="10250"/>
                        <a14:foregroundMark x1="31917" y1="5750" x2="31917" y2="5750"/>
                        <a14:foregroundMark x1="72667" y1="16417" x2="72667" y2="16417"/>
                        <a14:foregroundMark x1="64500" y1="14333" x2="64500" y2="14333"/>
                        <a14:foregroundMark x1="74333" y1="29167" x2="74333" y2="29167"/>
                        <a14:foregroundMark x1="82917" y1="26667" x2="82917" y2="26667"/>
                        <a14:foregroundMark x1="92417" y1="54333" x2="92417" y2="54333"/>
                        <a14:foregroundMark x1="93833" y1="59083" x2="93833" y2="59083"/>
                        <a14:foregroundMark x1="94833" y1="84917" x2="94833" y2="84917"/>
                        <a14:foregroundMark x1="11583" y1="29333" x2="11583" y2="29333"/>
                        <a14:foregroundMark x1="7083" y1="34250" x2="7083" y2="34250"/>
                        <a14:foregroundMark x1="8250" y1="50833" x2="8250" y2="50833"/>
                        <a14:foregroundMark x1="6417" y1="61167" x2="6250" y2="60333"/>
                        <a14:foregroundMark x1="6833" y1="51250" x2="6833" y2="51250"/>
                        <a14:foregroundMark x1="96250" y1="59667" x2="96250" y2="59667"/>
                      </a14:backgroundRemoval>
                    </a14:imgEffect>
                  </a14:imgLayer>
                </a14:imgProps>
              </a:ext>
              <a:ext uri="{28A0092B-C50C-407E-A947-70E740481C1C}">
                <a14:useLocalDpi xmlns:a14="http://schemas.microsoft.com/office/drawing/2010/main" val="0"/>
              </a:ext>
            </a:extLst>
          </a:blip>
          <a:srcRect/>
          <a:stretch>
            <a:fillRect/>
          </a:stretch>
        </p:blipFill>
        <p:spPr bwMode="auto">
          <a:xfrm>
            <a:off x="8626318" y="5252221"/>
            <a:ext cx="744844" cy="74484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Industria Construcción Construcción Fábrica Humo Negocio Plano,  Arquitectura, Antecedentes, Negocio PNG y Vector para Descargar Gratis |  Pngtree">
            <a:extLst>
              <a:ext uri="{FF2B5EF4-FFF2-40B4-BE49-F238E27FC236}">
                <a16:creationId xmlns:a16="http://schemas.microsoft.com/office/drawing/2014/main" xmlns="" id="{500C32FB-0BE5-46E0-B9F3-5F13C96F94A9}"/>
              </a:ext>
            </a:extLst>
          </p:cNvPr>
          <p:cNvPicPr>
            <a:picLocks noChangeAspect="1" noChangeArrowheads="1"/>
          </p:cNvPicPr>
          <p:nvPr/>
        </p:nvPicPr>
        <p:blipFill rotWithShape="1">
          <a:blip r:embed="rId13" cstate="hq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19490" t="28681" r="17220" b="26090"/>
          <a:stretch/>
        </p:blipFill>
        <p:spPr bwMode="auto">
          <a:xfrm>
            <a:off x="5006286" y="4978139"/>
            <a:ext cx="2579042" cy="1843029"/>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xmlns="" id="{6AA7CDA9-17E7-4B60-A8E9-B0260AD16687}"/>
              </a:ext>
            </a:extLst>
          </p:cNvPr>
          <p:cNvSpPr txBox="1"/>
          <p:nvPr/>
        </p:nvSpPr>
        <p:spPr>
          <a:xfrm rot="20429746">
            <a:off x="3454748" y="5244567"/>
            <a:ext cx="1247897" cy="400110"/>
          </a:xfrm>
          <a:prstGeom prst="rect">
            <a:avLst/>
          </a:prstGeom>
          <a:noFill/>
        </p:spPr>
        <p:txBody>
          <a:bodyPr wrap="square">
            <a:spAutoFit/>
          </a:bodyPr>
          <a:lstStyle/>
          <a:p>
            <a:r>
              <a:rPr lang="en-US" sz="2000" b="1" dirty="0" err="1" smtClean="0">
                <a:solidFill>
                  <a:srgbClr val="00C505"/>
                </a:solidFill>
                <a:latin typeface="Times New Roman" panose="02020603050405020304" pitchFamily="18" charset="0"/>
                <a:cs typeface="Times New Roman" panose="02020603050405020304" pitchFamily="18" charset="0"/>
              </a:rPr>
              <a:t>Băng</a:t>
            </a:r>
            <a:r>
              <a:rPr lang="en-US" sz="2000" b="1" dirty="0" smtClean="0">
                <a:solidFill>
                  <a:srgbClr val="00C505"/>
                </a:solidFill>
                <a:latin typeface="Times New Roman" panose="02020603050405020304" pitchFamily="18" charset="0"/>
                <a:cs typeface="Times New Roman" panose="02020603050405020304" pitchFamily="18" charset="0"/>
              </a:rPr>
              <a:t> tan</a:t>
            </a:r>
            <a:endParaRPr lang="en-US" sz="2000" b="1" dirty="0">
              <a:solidFill>
                <a:srgbClr val="00C505"/>
              </a:solidFill>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xmlns="" id="{6AA7CDA9-17E7-4B60-A8E9-B0260AD16687}"/>
              </a:ext>
            </a:extLst>
          </p:cNvPr>
          <p:cNvSpPr txBox="1"/>
          <p:nvPr/>
        </p:nvSpPr>
        <p:spPr>
          <a:xfrm rot="21233504">
            <a:off x="621888" y="6250864"/>
            <a:ext cx="2441743" cy="400110"/>
          </a:xfrm>
          <a:prstGeom prst="rect">
            <a:avLst/>
          </a:prstGeom>
          <a:noFill/>
        </p:spPr>
        <p:txBody>
          <a:bodyPr wrap="square">
            <a:spAutoFit/>
          </a:bodyPr>
          <a:lstStyle/>
          <a:p>
            <a:r>
              <a:rPr lang="en-US" sz="2000" b="1" dirty="0" err="1" smtClean="0">
                <a:solidFill>
                  <a:srgbClr val="00C505"/>
                </a:solidFill>
                <a:latin typeface="Times New Roman" panose="02020603050405020304" pitchFamily="18" charset="0"/>
                <a:cs typeface="Times New Roman" panose="02020603050405020304" pitchFamily="18" charset="0"/>
              </a:rPr>
              <a:t>Ngập</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lụt</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mất</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nơi</a:t>
            </a:r>
            <a:r>
              <a:rPr lang="en-US" sz="2000" b="1" dirty="0" smtClean="0">
                <a:solidFill>
                  <a:srgbClr val="00C505"/>
                </a:solidFill>
                <a:latin typeface="Times New Roman" panose="02020603050405020304" pitchFamily="18" charset="0"/>
                <a:cs typeface="Times New Roman" panose="02020603050405020304" pitchFamily="18" charset="0"/>
              </a:rPr>
              <a:t> ở</a:t>
            </a:r>
            <a:endParaRPr lang="en-US" sz="2000" b="1" dirty="0">
              <a:solidFill>
                <a:srgbClr val="00C505"/>
              </a:solidFill>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xmlns="" id="{6AA7CDA9-17E7-4B60-A8E9-B0260AD16687}"/>
              </a:ext>
            </a:extLst>
          </p:cNvPr>
          <p:cNvSpPr txBox="1"/>
          <p:nvPr/>
        </p:nvSpPr>
        <p:spPr>
          <a:xfrm rot="617966">
            <a:off x="104435" y="4342316"/>
            <a:ext cx="2903095" cy="400110"/>
          </a:xfrm>
          <a:prstGeom prst="rect">
            <a:avLst/>
          </a:prstGeom>
          <a:noFill/>
        </p:spPr>
        <p:txBody>
          <a:bodyPr wrap="square">
            <a:spAutoFit/>
          </a:bodyPr>
          <a:lstStyle/>
          <a:p>
            <a:r>
              <a:rPr lang="en-US" sz="2000" b="1" dirty="0" err="1" smtClean="0">
                <a:solidFill>
                  <a:srgbClr val="00C505"/>
                </a:solidFill>
                <a:latin typeface="Times New Roman" panose="02020603050405020304" pitchFamily="18" charset="0"/>
                <a:cs typeface="Times New Roman" panose="02020603050405020304" pitchFamily="18" charset="0"/>
              </a:rPr>
              <a:t>Giảm</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đa</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dạng</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sinh</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học</a:t>
            </a:r>
            <a:endParaRPr lang="en-US" sz="2000" b="1" dirty="0">
              <a:solidFill>
                <a:srgbClr val="00C505"/>
              </a:solidFill>
              <a:latin typeface="Times New Roman" panose="02020603050405020304" pitchFamily="18" charset="0"/>
              <a:cs typeface="Times New Roman" panose="02020603050405020304" pitchFamily="18" charset="0"/>
            </a:endParaRPr>
          </a:p>
        </p:txBody>
      </p:sp>
      <p:pic>
        <p:nvPicPr>
          <p:cNvPr id="3074" name="Picture 2" descr="Global warming Climate change Earth, warming, globe, world png | PNGEgg"/>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2675" b="98457" l="333" r="96000">
                        <a14:foregroundMark x1="73000" y1="76543" x2="73000" y2="76543"/>
                        <a14:foregroundMark x1="69778" y1="85494" x2="69778" y2="85494"/>
                        <a14:foregroundMark x1="54444" y1="92695" x2="54444" y2="92695"/>
                        <a14:foregroundMark x1="54444" y1="92798" x2="54444" y2="92798"/>
                        <a14:foregroundMark x1="16111" y1="94547" x2="16111" y2="94547"/>
                        <a14:foregroundMark x1="15667" y1="94342" x2="15667" y2="94342"/>
                        <a14:foregroundMark x1="14111" y1="93621" x2="14111" y2="93621"/>
                        <a14:foregroundMark x1="12889" y1="91358" x2="12889" y2="91358"/>
                        <a14:foregroundMark x1="12889" y1="90638" x2="12889" y2="90638"/>
                        <a14:foregroundMark x1="13111" y1="89403" x2="13111" y2="89403"/>
                        <a14:foregroundMark x1="13444" y1="88374" x2="13889" y2="87963"/>
                        <a14:foregroundMark x1="14222" y1="87346" x2="14222" y2="87346"/>
                        <a14:foregroundMark x1="14778" y1="86728" x2="14778" y2="86728"/>
                        <a14:foregroundMark x1="20667" y1="89095" x2="20667" y2="89095"/>
                        <a14:foregroundMark x1="21333" y1="89198" x2="21333" y2="89198"/>
                        <a14:foregroundMark x1="44556" y1="98457" x2="44556" y2="98457"/>
                        <a14:foregroundMark x1="45444" y1="97840" x2="45444" y2="97840"/>
                        <a14:foregroundMark x1="50556" y1="96914" x2="51222" y2="96914"/>
                        <a14:foregroundMark x1="57778" y1="97222" x2="57778" y2="97222"/>
                        <a14:foregroundMark x1="59333" y1="96914" x2="59333" y2="96914"/>
                        <a14:foregroundMark x1="88889" y1="86831" x2="88889" y2="86831"/>
                        <a14:foregroundMark x1="88889" y1="86831" x2="88889" y2="86831"/>
                        <a14:foregroundMark x1="88889" y1="86831" x2="88889" y2="86831"/>
                        <a14:foregroundMark x1="96333" y1="77778" x2="96333" y2="77778"/>
                        <a14:foregroundMark x1="96333" y1="77778" x2="96333" y2="77778"/>
                        <a14:foregroundMark x1="87778" y1="78086" x2="87778" y2="78086"/>
                        <a14:foregroundMark x1="87778" y1="78086" x2="84889" y2="78498"/>
                        <a14:foregroundMark x1="79000" y1="78498" x2="79000" y2="78498"/>
                        <a14:foregroundMark x1="73333" y1="78704" x2="72333" y2="79012"/>
                        <a14:foregroundMark x1="71000" y1="79012" x2="71000" y2="79012"/>
                        <a14:foregroundMark x1="66222" y1="87037" x2="66222" y2="87037"/>
                        <a14:foregroundMark x1="65556" y1="87757" x2="60444" y2="89712"/>
                        <a14:foregroundMark x1="54889" y1="91049" x2="54111" y2="91255"/>
                        <a14:foregroundMark x1="47111" y1="91667" x2="46111" y2="91872"/>
                        <a14:foregroundMark x1="38000" y1="91667" x2="38000" y2="91667"/>
                        <a14:foregroundMark x1="33556" y1="90947" x2="32889" y2="90741"/>
                        <a14:foregroundMark x1="26000" y1="86420" x2="24444" y2="85597"/>
                        <a14:foregroundMark x1="23444" y1="84465" x2="22778" y2="84156"/>
                        <a14:foregroundMark x1="20556" y1="82202" x2="19556" y2="81481"/>
                        <a14:foregroundMark x1="18889" y1="80453" x2="18889" y2="80453"/>
                        <a14:foregroundMark x1="14444" y1="79527" x2="14444" y2="79527"/>
                        <a14:foregroundMark x1="14111" y1="79527" x2="14111" y2="79527"/>
                        <a14:foregroundMark x1="19556" y1="83539" x2="19556" y2="83539"/>
                        <a14:foregroundMark x1="16444" y1="85597" x2="16444" y2="85597"/>
                        <a14:foregroundMark x1="16444" y1="85802" x2="16444" y2="85802"/>
                        <a14:foregroundMark x1="13778" y1="86728" x2="13778" y2="86728"/>
                        <a14:foregroundMark x1="13778" y1="86831" x2="13778" y2="86831"/>
                        <a14:foregroundMark x1="40889" y1="5967" x2="40889" y2="5967"/>
                        <a14:foregroundMark x1="41000" y1="2675" x2="41000" y2="2675"/>
                        <a14:foregroundMark x1="59778" y1="12654" x2="59778" y2="12654"/>
                        <a14:foregroundMark x1="72889" y1="84774" x2="84667" y2="85288"/>
                        <a14:foregroundMark x1="68778" y1="78909" x2="94889" y2="77160"/>
                        <a14:foregroundMark x1="37667" y1="96399" x2="60111" y2="97531"/>
                        <a14:foregroundMark x1="8333" y1="93313" x2="37111" y2="87757"/>
                        <a14:foregroundMark x1="9556" y1="87449" x2="21333" y2="86831"/>
                        <a14:foregroundMark x1="2889" y1="87963" x2="2889" y2="87654"/>
                        <a14:foregroundMark x1="4667" y1="94650" x2="4667" y2="94239"/>
                        <a14:foregroundMark x1="333" y1="95165" x2="333" y2="95165"/>
                        <a14:foregroundMark x1="65889" y1="97222" x2="65889" y2="97222"/>
                        <a14:foregroundMark x1="67556" y1="96399" x2="67556" y2="96399"/>
                      </a14:backgroundRemoval>
                    </a14:imgEffect>
                  </a14:imgLayer>
                </a14:imgProps>
              </a:ext>
              <a:ext uri="{28A0092B-C50C-407E-A947-70E740481C1C}">
                <a14:useLocalDpi xmlns:a14="http://schemas.microsoft.com/office/drawing/2010/main" val="0"/>
              </a:ext>
            </a:extLst>
          </a:blip>
          <a:srcRect/>
          <a:stretch>
            <a:fillRect/>
          </a:stretch>
        </p:blipFill>
        <p:spPr bwMode="auto">
          <a:xfrm>
            <a:off x="5174350" y="970913"/>
            <a:ext cx="1878758" cy="202905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lobal Warming Cartoon png download - 577*594 - Free Transparent Global  Warming png Download. - CleanPNG / KissPNG"/>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95667" l="10000" r="90000">
                        <a14:foregroundMark x1="30222" y1="25833" x2="30222" y2="25833"/>
                        <a14:foregroundMark x1="31556" y1="25333" x2="60667" y2="19333"/>
                        <a14:foregroundMark x1="61333" y1="20500" x2="72889" y2="40333"/>
                        <a14:foregroundMark x1="74889" y1="41833" x2="74000" y2="73333"/>
                        <a14:foregroundMark x1="71111" y1="79167" x2="47778" y2="91000"/>
                        <a14:foregroundMark x1="51222" y1="47167" x2="51222" y2="47167"/>
                        <a14:foregroundMark x1="52222" y1="47000" x2="52222" y2="47000"/>
                        <a14:foregroundMark x1="52556" y1="46667" x2="52556" y2="46667"/>
                        <a14:foregroundMark x1="43222" y1="14500" x2="43222" y2="14500"/>
                        <a14:foregroundMark x1="43222" y1="12500" x2="43222" y2="12500"/>
                        <a14:foregroundMark x1="45111" y1="5333" x2="45111" y2="5333"/>
                        <a14:foregroundMark x1="45222" y1="5000" x2="45222" y2="5000"/>
                        <a14:foregroundMark x1="52667" y1="2000" x2="52667" y2="2000"/>
                        <a14:foregroundMark x1="51889" y1="7333" x2="51889" y2="7333"/>
                        <a14:foregroundMark x1="51889" y1="7167" x2="51889" y2="7167"/>
                        <a14:foregroundMark x1="49444" y1="12500" x2="49444" y2="12500"/>
                        <a14:foregroundMark x1="49444" y1="12167" x2="49444" y2="12167"/>
                        <a14:foregroundMark x1="41556" y1="11500" x2="41556" y2="11500"/>
                        <a14:foregroundMark x1="41556" y1="11500" x2="41556" y2="11500"/>
                        <a14:foregroundMark x1="47000" y1="7667" x2="47000" y2="7667"/>
                        <a14:foregroundMark x1="26444" y1="36333" x2="29556" y2="78500"/>
                        <a14:foregroundMark x1="23222" y1="50833" x2="28000" y2="79500"/>
                        <a14:foregroundMark x1="46222" y1="95667" x2="69444" y2="82333"/>
                        <a14:foregroundMark x1="79444" y1="44500" x2="79444" y2="44500"/>
                        <a14:foregroundMark x1="78556" y1="42667" x2="78556" y2="42667"/>
                        <a14:foregroundMark x1="77444" y1="40833" x2="77444" y2="40833"/>
                        <a14:foregroundMark x1="77444" y1="40833" x2="77444" y2="40833"/>
                        <a14:foregroundMark x1="55444" y1="12500" x2="55444" y2="12500"/>
                        <a14:foregroundMark x1="55444" y1="12500" x2="55444" y2="12500"/>
                        <a14:foregroundMark x1="48333" y1="16333" x2="48333" y2="16333"/>
                        <a14:foregroundMark x1="48667" y1="10333" x2="48667" y2="10333"/>
                        <a14:foregroundMark x1="48667" y1="10167" x2="48667" y2="10167"/>
                        <a14:foregroundMark x1="39667" y1="7167" x2="39667" y2="7167"/>
                        <a14:foregroundMark x1="39667" y1="7167" x2="39667" y2="7167"/>
                        <a14:foregroundMark x1="52556" y1="9333" x2="52556" y2="9333"/>
                        <a14:foregroundMark x1="53333" y1="9333" x2="53333" y2="9333"/>
                        <a14:foregroundMark x1="53333" y1="9333" x2="53333" y2="9333"/>
                        <a14:foregroundMark x1="46111" y1="0" x2="46111" y2="0"/>
                        <a14:foregroundMark x1="46111" y1="0" x2="46111" y2="0"/>
                      </a14:backgroundRemoval>
                    </a14:imgEffect>
                  </a14:imgLayer>
                </a14:imgProps>
              </a:ext>
              <a:ext uri="{28A0092B-C50C-407E-A947-70E740481C1C}">
                <a14:useLocalDpi xmlns:a14="http://schemas.microsoft.com/office/drawing/2010/main" val="0"/>
              </a:ext>
            </a:extLst>
          </a:blip>
          <a:srcRect/>
          <a:stretch>
            <a:fillRect/>
          </a:stretch>
        </p:blipFill>
        <p:spPr bwMode="auto">
          <a:xfrm>
            <a:off x="6990119" y="3067577"/>
            <a:ext cx="2450885" cy="163392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주택 재해 보험 아이콘 세트 - 스톡일러스트 [55934367] - PIXTA"/>
          <p:cNvPicPr>
            <a:picLocks noChangeAspect="1" noChangeArrowheads="1"/>
          </p:cNvPicPr>
          <p:nvPr/>
        </p:nvPicPr>
        <p:blipFill rotWithShape="1">
          <a:blip r:embed="rId19">
            <a:extLst>
              <a:ext uri="{28A0092B-C50C-407E-A947-70E740481C1C}">
                <a14:useLocalDpi xmlns:a14="http://schemas.microsoft.com/office/drawing/2010/main" val="0"/>
              </a:ext>
            </a:extLst>
          </a:blip>
          <a:srcRect l="74413" r="2021" b="77482"/>
          <a:stretch/>
        </p:blipFill>
        <p:spPr bwMode="auto">
          <a:xfrm>
            <a:off x="0" y="5252221"/>
            <a:ext cx="1348738" cy="1198698"/>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6AA7CDA9-17E7-4B60-A8E9-B0260AD16687}"/>
              </a:ext>
            </a:extLst>
          </p:cNvPr>
          <p:cNvSpPr txBox="1"/>
          <p:nvPr/>
        </p:nvSpPr>
        <p:spPr>
          <a:xfrm>
            <a:off x="1057754" y="5419162"/>
            <a:ext cx="1972880" cy="400110"/>
          </a:xfrm>
          <a:prstGeom prst="rect">
            <a:avLst/>
          </a:prstGeom>
          <a:noFill/>
        </p:spPr>
        <p:txBody>
          <a:bodyPr wrap="square">
            <a:spAutoFit/>
          </a:bodyPr>
          <a:lstStyle/>
          <a:p>
            <a:r>
              <a:rPr lang="en-US" sz="2000" b="1" dirty="0" err="1" smtClean="0">
                <a:solidFill>
                  <a:srgbClr val="00C505"/>
                </a:solidFill>
                <a:latin typeface="Times New Roman" panose="02020603050405020304" pitchFamily="18" charset="0"/>
                <a:cs typeface="Times New Roman" panose="02020603050405020304" pitchFamily="18" charset="0"/>
              </a:rPr>
              <a:t>Nước</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biển</a:t>
            </a:r>
            <a:r>
              <a:rPr lang="en-US" sz="2000" b="1" dirty="0" smtClean="0">
                <a:solidFill>
                  <a:srgbClr val="00C505"/>
                </a:solidFill>
                <a:latin typeface="Times New Roman" panose="02020603050405020304" pitchFamily="18" charset="0"/>
                <a:cs typeface="Times New Roman" panose="02020603050405020304" pitchFamily="18" charset="0"/>
              </a:rPr>
              <a:t> </a:t>
            </a:r>
            <a:r>
              <a:rPr lang="en-US" sz="2000" b="1" dirty="0" err="1" smtClean="0">
                <a:solidFill>
                  <a:srgbClr val="00C505"/>
                </a:solidFill>
                <a:latin typeface="Times New Roman" panose="02020603050405020304" pitchFamily="18" charset="0"/>
                <a:cs typeface="Times New Roman" panose="02020603050405020304" pitchFamily="18" charset="0"/>
              </a:rPr>
              <a:t>dâng</a:t>
            </a:r>
            <a:endParaRPr lang="en-US" sz="2000" b="1" dirty="0">
              <a:solidFill>
                <a:srgbClr val="00C505"/>
              </a:solidFill>
              <a:latin typeface="Times New Roman" panose="02020603050405020304" pitchFamily="18" charset="0"/>
              <a:cs typeface="Times New Roman" panose="02020603050405020304" pitchFamily="18" charset="0"/>
            </a:endParaRPr>
          </a:p>
        </p:txBody>
      </p:sp>
      <p:pic>
        <p:nvPicPr>
          <p:cNvPr id="3080" name="Picture 8" descr="Isometric Representation Of Natural Disaster Vector Illustration Set  Royalty Free Cliparts, Vectors, And Stock Illustration. Image 42688888."/>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65421" t="32942" r="2533" b="41193"/>
          <a:stretch/>
        </p:blipFill>
        <p:spPr bwMode="auto">
          <a:xfrm>
            <a:off x="10958308" y="4534550"/>
            <a:ext cx="1228267" cy="99138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isaster illustration 1 - Stock Illustration [54685812] - PIXTA"/>
          <p:cNvPicPr>
            <a:picLocks noChangeAspect="1" noChangeArrowheads="1"/>
          </p:cNvPicPr>
          <p:nvPr/>
        </p:nvPicPr>
        <p:blipFill rotWithShape="1">
          <a:blip r:embed="rId21">
            <a:extLst>
              <a:ext uri="{28A0092B-C50C-407E-A947-70E740481C1C}">
                <a14:useLocalDpi xmlns:a14="http://schemas.microsoft.com/office/drawing/2010/main" val="0"/>
              </a:ext>
            </a:extLst>
          </a:blip>
          <a:srcRect l="67284" t="60979" r="4720" b="7013"/>
          <a:stretch/>
        </p:blipFill>
        <p:spPr bwMode="auto">
          <a:xfrm>
            <a:off x="3767164" y="3513079"/>
            <a:ext cx="1212924" cy="1097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468574"/>
      </p:ext>
    </p:extLst>
  </p:cSld>
  <p:clrMapOvr>
    <a:masterClrMapping/>
  </p:clrMapOvr>
  <mc:AlternateContent xmlns:mc="http://schemas.openxmlformats.org/markup-compatibility/2006" xmlns:p14="http://schemas.microsoft.com/office/powerpoint/2010/main">
    <mc:Choice Requires="p14">
      <p:transition spd="slow" p14:dur="1600" advTm="41338">
        <p14:gallery dir="l"/>
      </p:transition>
    </mc:Choice>
    <mc:Fallback xmlns="">
      <p:transition spd="slow" advTm="41338">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7">
            <a:extLst>
              <a:ext uri="{FF2B5EF4-FFF2-40B4-BE49-F238E27FC236}">
                <a16:creationId xmlns:a16="http://schemas.microsoft.com/office/drawing/2014/main" xmlns="" id="{9731B856-505B-4C12-AE96-B34567953D3E}"/>
              </a:ext>
            </a:extLst>
          </p:cNvPr>
          <p:cNvSpPr/>
          <p:nvPr/>
        </p:nvSpPr>
        <p:spPr>
          <a:xfrm>
            <a:off x="4916930" y="2411896"/>
            <a:ext cx="2250604" cy="2393543"/>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Trả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trắc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nghiệm</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4" name="Rectangle: Rounded Corners 7">
            <a:extLst>
              <a:ext uri="{FF2B5EF4-FFF2-40B4-BE49-F238E27FC236}">
                <a16:creationId xmlns:a16="http://schemas.microsoft.com/office/drawing/2014/main" xmlns="" id="{A3BA8D6A-4D01-49E4-8C32-23CAA2363653}"/>
              </a:ext>
            </a:extLst>
          </p:cNvPr>
          <p:cNvSpPr/>
          <p:nvPr/>
        </p:nvSpPr>
        <p:spPr>
          <a:xfrm>
            <a:off x="118793" y="2413417"/>
            <a:ext cx="2040816" cy="2390502"/>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Hoạt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nhóm</a:t>
            </a:r>
            <a:r>
              <a:rPr lang="en-US" sz="2800" b="1" dirty="0">
                <a:solidFill>
                  <a:schemeClr val="tx1"/>
                </a:solidFill>
                <a:latin typeface="Times New Roman" panose="02020603050405020304" pitchFamily="18" charset="0"/>
                <a:cs typeface="Times New Roman" panose="02020603050405020304" pitchFamily="18" charset="0"/>
              </a:rPr>
              <a:t>: 6 </a:t>
            </a:r>
            <a:r>
              <a:rPr lang="en-US" sz="2800" b="1" dirty="0" err="1">
                <a:solidFill>
                  <a:schemeClr val="tx1"/>
                </a:solidFill>
                <a:latin typeface="Times New Roman" panose="02020603050405020304" pitchFamily="18" charset="0"/>
                <a:cs typeface="Times New Roman" panose="02020603050405020304" pitchFamily="18" charset="0"/>
              </a:rPr>
              <a:t>nhóm</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7" name="Rectangle: Rounded Corners 7">
            <a:extLst>
              <a:ext uri="{FF2B5EF4-FFF2-40B4-BE49-F238E27FC236}">
                <a16:creationId xmlns:a16="http://schemas.microsoft.com/office/drawing/2014/main" xmlns="" id="{D6CE6303-3C40-4361-9869-64BB994762E1}"/>
              </a:ext>
            </a:extLst>
          </p:cNvPr>
          <p:cNvSpPr/>
          <p:nvPr/>
        </p:nvSpPr>
        <p:spPr>
          <a:xfrm>
            <a:off x="7436321" y="2433789"/>
            <a:ext cx="2250604" cy="2353993"/>
          </a:xfrm>
          <a:prstGeom prst="roundRect">
            <a:avLst/>
          </a:prstGeom>
          <a:solidFill>
            <a:srgbClr val="006C00"/>
          </a:solidFill>
          <a:ln w="3175">
            <a:solidFill>
              <a:schemeClr val="tx1"/>
            </a:solid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cs typeface="Times New Roman" panose="02020603050405020304" pitchFamily="18" charset="0"/>
              </a:rPr>
              <a:t>Viết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đáp</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án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vào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bảng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nhóm</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33" name="Picture 2" descr="Galeria - ícones de natureza grátis">
            <a:extLst>
              <a:ext uri="{FF2B5EF4-FFF2-40B4-BE49-F238E27FC236}">
                <a16:creationId xmlns:a16="http://schemas.microsoft.com/office/drawing/2014/main" xmlns="" id="{394F4396-063A-4CF8-9D59-168B55BB34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3063" y="4795984"/>
            <a:ext cx="1634140" cy="1439425"/>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Rounded Corners 7">
            <a:extLst>
              <a:ext uri="{FF2B5EF4-FFF2-40B4-BE49-F238E27FC236}">
                <a16:creationId xmlns:a16="http://schemas.microsoft.com/office/drawing/2014/main" xmlns="" id="{D2B680DB-E633-4DF1-9493-1C62B4D6F032}"/>
              </a:ext>
            </a:extLst>
          </p:cNvPr>
          <p:cNvSpPr/>
          <p:nvPr/>
        </p:nvSpPr>
        <p:spPr>
          <a:xfrm>
            <a:off x="9911076" y="2410169"/>
            <a:ext cx="2183029" cy="2364725"/>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mỗi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5 </a:t>
            </a:r>
            <a:r>
              <a:rPr lang="en-US" sz="2800" b="1" dirty="0" err="1">
                <a:solidFill>
                  <a:schemeClr val="tx1"/>
                </a:solidFill>
                <a:latin typeface="Times New Roman" panose="02020603050405020304" pitchFamily="18" charset="0"/>
                <a:cs typeface="Times New Roman" panose="02020603050405020304" pitchFamily="18" charset="0"/>
              </a:rPr>
              <a:t>tiếng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đếm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GV </a:t>
            </a:r>
          </a:p>
        </p:txBody>
      </p:sp>
      <p:pic>
        <p:nvPicPr>
          <p:cNvPr id="38" name="Picture 8" descr="Nhóm | Teams - Cộng đồng Kiến trúc cảnh quan">
            <a:extLst>
              <a:ext uri="{FF2B5EF4-FFF2-40B4-BE49-F238E27FC236}">
                <a16:creationId xmlns:a16="http://schemas.microsoft.com/office/drawing/2014/main" xmlns="" id="{2F1BF12D-A5DE-430F-8779-7A794F0F4F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2480" y="4967089"/>
            <a:ext cx="1345551" cy="129915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67EE3694-8414-4DFD-926A-EB30DD533E39}"/>
              </a:ext>
            </a:extLst>
          </p:cNvPr>
          <p:cNvSpPr/>
          <p:nvPr/>
        </p:nvSpPr>
        <p:spPr>
          <a:xfrm>
            <a:off x="2428250" y="2397280"/>
            <a:ext cx="2250603" cy="2390502"/>
          </a:xfrm>
          <a:prstGeom prst="roundRect">
            <a:avLst/>
          </a:prstGeom>
          <a:solidFill>
            <a:srgbClr val="006C00"/>
          </a:solidFill>
          <a:ln w="3175">
            <a:solidFill>
              <a:schemeClr val="tx1"/>
            </a:solid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cs typeface="Times New Roman" panose="02020603050405020304" pitchFamily="18" charset="0"/>
              </a:rPr>
              <a:t>Chuẩn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bị</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bảng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nhóm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xóa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bảng</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43" name="Picture 2" descr="Giấy Máy Tính Biểu Tượng Bút Chì - biểu tượng bút chì png tải về - Miễn phí  trong suốt Trắng png Tải về.">
            <a:extLst>
              <a:ext uri="{FF2B5EF4-FFF2-40B4-BE49-F238E27FC236}">
                <a16:creationId xmlns:a16="http://schemas.microsoft.com/office/drawing/2014/main" xmlns="" id="{0E4B454C-B337-44AA-A1C0-A9FD078CF46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963" t="2980" r="22704" b="3173"/>
          <a:stretch/>
        </p:blipFill>
        <p:spPr bwMode="auto">
          <a:xfrm>
            <a:off x="3119474" y="4967089"/>
            <a:ext cx="1188370" cy="120817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Hình ảnh Đồng Hồ Báo Thức Biểu Tượng, đồng Hồ Clipart, Đồng Hồ Biểu Tượng,  Biểu Tượng Báo động Vector và PNG với nền trong suốt để tải xuống miễn phí">
            <a:extLst>
              <a:ext uri="{FF2B5EF4-FFF2-40B4-BE49-F238E27FC236}">
                <a16:creationId xmlns:a16="http://schemas.microsoft.com/office/drawing/2014/main" xmlns="" id="{0ED8DB4E-9DDA-4542-ABD4-79DAEDDCBA3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198" t="8932" r="15052" b="9818"/>
          <a:stretch/>
        </p:blipFill>
        <p:spPr bwMode="auto">
          <a:xfrm>
            <a:off x="10494389" y="4831061"/>
            <a:ext cx="1158615" cy="13692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py writer RGB color icon stock vector. Illustration of flat - 187369446">
            <a:extLst>
              <a:ext uri="{FF2B5EF4-FFF2-40B4-BE49-F238E27FC236}">
                <a16:creationId xmlns:a16="http://schemas.microsoft.com/office/drawing/2014/main" xmlns="" id="{38546D80-9391-4DF3-AFEB-2CFB5119F12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377" t="22995" r="18409" b="27923"/>
          <a:stretch/>
        </p:blipFill>
        <p:spPr bwMode="auto">
          <a:xfrm>
            <a:off x="7870260" y="4913444"/>
            <a:ext cx="1442686" cy="1156049"/>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xmlns="" id="{9EB8629C-41AA-4A24-857F-9C612A40699A}"/>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17"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847844"/>
      </p:ext>
    </p:extLst>
  </p:cSld>
  <p:clrMapOvr>
    <a:masterClrMapping/>
  </p:clrMapOvr>
  <mc:AlternateContent xmlns:mc="http://schemas.openxmlformats.org/markup-compatibility/2006" xmlns:p14="http://schemas.microsoft.com/office/powerpoint/2010/main">
    <mc:Choice Requires="p14">
      <p:transition spd="slow" p14:dur="1600" advTm="41338">
        <p14:gallery dir="l"/>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arn(inVertical)">
                                      <p:cBhvr>
                                        <p:cTn id="13" dur="500"/>
                                        <p:tgtEl>
                                          <p:spTgt spid="41"/>
                                        </p:tgtEl>
                                      </p:cBhvr>
                                    </p:animEffect>
                                  </p:childTnLst>
                                </p:cTn>
                              </p:par>
                              <p:par>
                                <p:cTn id="14" presetID="16" presetClass="entr" presetSubtype="21"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barn(inVertical)">
                                      <p:cBhvr>
                                        <p:cTn id="16" dur="500"/>
                                        <p:tgtEl>
                                          <p:spTgt spid="4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par>
                                <p:cTn id="20" presetID="16" presetClass="entr" presetSubtype="21"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par>
                                <p:cTn id="26" presetID="16" presetClass="entr" presetSubtype="21"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barn(inVertical)">
                                      <p:cBhvr>
                                        <p:cTn id="28" dur="500"/>
                                        <p:tgtEl>
                                          <p:spTgt spid="102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arn(inVertical)">
                                      <p:cBhvr>
                                        <p:cTn id="31" dur="500"/>
                                        <p:tgtEl>
                                          <p:spTgt spid="36"/>
                                        </p:tgtEl>
                                      </p:cBhvr>
                                    </p:animEffect>
                                  </p:childTnLst>
                                </p:cTn>
                              </p:par>
                              <p:par>
                                <p:cTn id="32" presetID="16" presetClass="entr" presetSubtype="21"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barn(inVertical)">
                                      <p:cBhvr>
                                        <p:cTn id="3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7" grpId="0" animBg="1"/>
      <p:bldP spid="36" grpId="0" animBg="1"/>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4B2DBFC3-ADAA-4E13-852A-70DDB07E5C0F}"/>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EE8B97-78C3-466C-B0D2-2B08C53E293C}"/>
              </a:ext>
            </a:extLst>
          </p:cNvPr>
          <p:cNvCxnSpPr>
            <a:cxnSpLocks/>
          </p:cNvCxnSpPr>
          <p:nvPr/>
        </p:nvCxnSpPr>
        <p:spPr>
          <a:xfrm>
            <a:off x="5932945" y="1522706"/>
            <a:ext cx="0" cy="534468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1"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80598" y="3042505"/>
            <a:ext cx="5039060" cy="3927229"/>
          </a:xfrm>
          <a:prstGeom prst="rect">
            <a:avLst/>
          </a:prstGeom>
        </p:spPr>
        <p:txBody>
          <a:bodyPr wrap="square">
            <a:spAutoFit/>
          </a:bodyPr>
          <a:lstStyle/>
          <a:p>
            <a:pPr algn="just">
              <a:lnSpc>
                <a:spcPct val="115000"/>
              </a:lnSpc>
            </a:pPr>
            <a:r>
              <a:rPr lang="en-US" sz="2800" b="1" dirty="0">
                <a:latin typeface="Times New Roman" panose="02020603050405020304" pitchFamily="18" charset="0"/>
                <a:ea typeface="Cambria" panose="02040503050406030204" pitchFamily="18" charset="0"/>
                <a:cs typeface="Times New Roman" panose="02020603050405020304" pitchFamily="18" charset="0"/>
              </a:rPr>
              <a:t>A.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x</a:t>
            </a:r>
            <a:r>
              <a:rPr lang="en-US" sz="2800" b="1" dirty="0" err="1" smtClean="0">
                <a:latin typeface="Times New Roman" panose="02020603050405020304" pitchFamily="18" charset="0"/>
                <a:ea typeface="Cambria" panose="02040503050406030204" pitchFamily="18" charset="0"/>
                <a:cs typeface="Times New Roman" panose="02020603050405020304" pitchFamily="18" charset="0"/>
              </a:rPr>
              <a:t>ảy</a:t>
            </a:r>
            <a:r>
              <a:rPr lang="en-US" sz="28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một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thời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gian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dài</a:t>
            </a:r>
            <a:r>
              <a:rPr lang="en-US" sz="2800" b="1" dirty="0">
                <a:latin typeface="Times New Roman" panose="02020603050405020304" pitchFamily="18" charset="0"/>
                <a:ea typeface="Cambria" panose="02040503050406030204" pitchFamily="18" charset="0"/>
                <a:cs typeface="Times New Roman" panose="02020603050405020304" pitchFamily="18" charset="0"/>
              </a:rPr>
              <a:t> ở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một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nơi</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pPr>
            <a:r>
              <a:rPr lang="en-US" sz="2800" b="1" dirty="0">
                <a:latin typeface="Times New Roman" panose="02020603050405020304" pitchFamily="18" charset="0"/>
                <a:ea typeface="Cambria" panose="02040503050406030204" pitchFamily="18" charset="0"/>
                <a:cs typeface="Times New Roman" panose="02020603050405020304" pitchFamily="18" charset="0"/>
              </a:rPr>
              <a:t>B.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x</a:t>
            </a:r>
            <a:r>
              <a:rPr lang="en-US" sz="2800" b="1" dirty="0" err="1" smtClean="0">
                <a:latin typeface="Times New Roman" panose="02020603050405020304" pitchFamily="18" charset="0"/>
                <a:ea typeface="Cambria" panose="02040503050406030204" pitchFamily="18" charset="0"/>
                <a:cs typeface="Times New Roman" panose="02020603050405020304" pitchFamily="18" charset="0"/>
              </a:rPr>
              <a:t>ảy</a:t>
            </a:r>
            <a:r>
              <a:rPr lang="en-US" sz="28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một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thời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gian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ngắn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nhất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định</a:t>
            </a:r>
            <a:r>
              <a:rPr lang="en-US" sz="2800" b="1" dirty="0">
                <a:latin typeface="Times New Roman" panose="02020603050405020304" pitchFamily="18" charset="0"/>
                <a:ea typeface="Cambria" panose="02040503050406030204" pitchFamily="18" charset="0"/>
                <a:cs typeface="Times New Roman" panose="02020603050405020304" pitchFamily="18" charset="0"/>
              </a:rPr>
              <a:t> ở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một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nơi</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pPr>
            <a:r>
              <a:rPr lang="en-US" sz="2800" b="1" dirty="0">
                <a:latin typeface="Times New Roman" panose="02020603050405020304" pitchFamily="18" charset="0"/>
                <a:ea typeface="Cambria" panose="02040503050406030204" pitchFamily="18" charset="0"/>
                <a:cs typeface="Times New Roman" panose="02020603050405020304" pitchFamily="18" charset="0"/>
              </a:rPr>
              <a:t>C.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x</a:t>
            </a:r>
            <a:r>
              <a:rPr lang="en-US" sz="2800" b="1" dirty="0" err="1" smtClean="0">
                <a:latin typeface="Times New Roman" panose="02020603050405020304" pitchFamily="18" charset="0"/>
                <a:ea typeface="Cambria" panose="02040503050406030204" pitchFamily="18" charset="0"/>
                <a:cs typeface="Times New Roman" panose="02020603050405020304" pitchFamily="18" charset="0"/>
              </a:rPr>
              <a:t>ảy</a:t>
            </a:r>
            <a:r>
              <a:rPr lang="en-US" sz="28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khắp</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mọi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và</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không</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thay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đổi</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endParaRPr lang="en-US" sz="2800" b="1" dirty="0">
              <a:latin typeface="Times New Roman" panose="02020603050405020304" pitchFamily="18" charset="0"/>
              <a:ea typeface="Tahoma" panose="020B0604030504040204" pitchFamily="34" charset="0"/>
              <a:cs typeface="Times New Roman" panose="02020603050405020304" pitchFamily="18" charset="0"/>
            </a:endParaRPr>
          </a:p>
          <a:p>
            <a:r>
              <a:rPr lang="en-US" sz="2800" b="1" dirty="0">
                <a:latin typeface="Times New Roman" panose="02020603050405020304" pitchFamily="18" charset="0"/>
                <a:ea typeface="Cambria" panose="02040503050406030204" pitchFamily="18" charset="0"/>
                <a:cs typeface="Times New Roman" panose="02020603050405020304" pitchFamily="18" charset="0"/>
              </a:rPr>
              <a:t>D.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x</a:t>
            </a:r>
            <a:r>
              <a:rPr lang="en-US" sz="2800" b="1" dirty="0" err="1" smtClean="0">
                <a:latin typeface="Times New Roman" panose="02020603050405020304" pitchFamily="18" charset="0"/>
                <a:ea typeface="Cambria" panose="02040503050406030204" pitchFamily="18" charset="0"/>
                <a:cs typeface="Times New Roman" panose="02020603050405020304" pitchFamily="18" charset="0"/>
              </a:rPr>
              <a:t>ảy</a:t>
            </a:r>
            <a:r>
              <a:rPr lang="en-US" sz="28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ra</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trong</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một</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năm</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và</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luôn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thay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đổi</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22"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72844" y="1584267"/>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7">
            <a:extLst>
              <a:ext uri="{FF2B5EF4-FFF2-40B4-BE49-F238E27FC236}">
                <a16:creationId xmlns:a16="http://schemas.microsoft.com/office/drawing/2014/main" xmlns="" id="{B947E66A-9075-41E4-BB5E-4121C57A7C22}"/>
              </a:ext>
            </a:extLst>
          </p:cNvPr>
          <p:cNvSpPr/>
          <p:nvPr/>
        </p:nvSpPr>
        <p:spPr>
          <a:xfrm>
            <a:off x="840699" y="1998120"/>
            <a:ext cx="4915708"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chemeClr val="tx1"/>
                </a:solidFill>
                <a:latin typeface="Times New Roman" panose="02020603050405020304" pitchFamily="18" charset="0"/>
                <a:cs typeface="Times New Roman" panose="02020603050405020304" pitchFamily="18" charset="0"/>
              </a:rPr>
              <a:t>Đâu</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nguồn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chính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cung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cấp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ánh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sáng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smtClean="0">
                <a:solidFill>
                  <a:schemeClr val="tx1"/>
                </a:solidFill>
                <a:latin typeface="Times New Roman" panose="02020603050405020304" pitchFamily="18" charset="0"/>
                <a:cs typeface="Times New Roman" panose="02020603050405020304" pitchFamily="18" charset="0"/>
              </a:rPr>
              <a:t>TĐ?</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4" name="Rectangle: Rounded Corners 7">
            <a:extLst>
              <a:ext uri="{FF2B5EF4-FFF2-40B4-BE49-F238E27FC236}">
                <a16:creationId xmlns:a16="http://schemas.microsoft.com/office/drawing/2014/main" xmlns="" id="{B947E66A-9075-41E4-BB5E-4121C57A7C22}"/>
              </a:ext>
            </a:extLst>
          </p:cNvPr>
          <p:cNvSpPr/>
          <p:nvPr/>
        </p:nvSpPr>
        <p:spPr>
          <a:xfrm>
            <a:off x="121257" y="1799100"/>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1</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3" name="Rectangle 2"/>
          <p:cNvSpPr/>
          <p:nvPr/>
        </p:nvSpPr>
        <p:spPr>
          <a:xfrm>
            <a:off x="893885" y="3371711"/>
            <a:ext cx="4063697" cy="2800767"/>
          </a:xfrm>
          <a:prstGeom prst="rect">
            <a:avLst/>
          </a:prstGeom>
        </p:spPr>
        <p:txBody>
          <a:bodyPr wrap="square">
            <a:spAutoFit/>
          </a:bodyPr>
          <a:lstStyle/>
          <a:p>
            <a:pPr marL="342900" indent="-342900">
              <a:buAutoNum type="alphaUcPeriod"/>
            </a:pP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Mặt</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Trăng</a:t>
            </a:r>
            <a:r>
              <a:rPr lang="en-US" sz="4400" dirty="0">
                <a:latin typeface="Times New Roman" panose="02020603050405020304" pitchFamily="18" charset="0"/>
                <a:cs typeface="Times New Roman" panose="02020603050405020304" pitchFamily="18" charset="0"/>
              </a:rPr>
              <a:t>.      </a:t>
            </a:r>
            <a:endParaRPr lang="en-US" sz="4400" dirty="0" smtClean="0">
              <a:latin typeface="Times New Roman" panose="02020603050405020304" pitchFamily="18" charset="0"/>
              <a:cs typeface="Times New Roman" panose="02020603050405020304" pitchFamily="18" charset="0"/>
            </a:endParaRPr>
          </a:p>
          <a:p>
            <a:pPr marL="342900" indent="-342900">
              <a:buAutoNum type="alphaUcPeriod"/>
            </a:pP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Mặt</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đất</a:t>
            </a:r>
            <a:r>
              <a:rPr lang="en-US" sz="4400" dirty="0">
                <a:latin typeface="Times New Roman" panose="02020603050405020304" pitchFamily="18" charset="0"/>
                <a:cs typeface="Times New Roman" panose="02020603050405020304" pitchFamily="18" charset="0"/>
              </a:rPr>
              <a:t>.               </a:t>
            </a:r>
          </a:p>
          <a:p>
            <a:pPr marL="342900" indent="-342900">
              <a:buAutoNum type="alphaUcPeriod"/>
            </a:pP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Gió</a:t>
            </a:r>
            <a:r>
              <a:rPr lang="en-US"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a:t>
            </a:r>
          </a:p>
          <a:p>
            <a:pPr marL="342900" indent="-342900">
              <a:buAutoNum type="alphaUcPeriod"/>
            </a:pP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Mặt</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Trời</a:t>
            </a:r>
            <a:r>
              <a:rPr lang="en-US" sz="4400" dirty="0">
                <a:latin typeface="Times New Roman" panose="02020603050405020304" pitchFamily="18" charset="0"/>
                <a:cs typeface="Times New Roman" panose="02020603050405020304" pitchFamily="18" charset="0"/>
              </a:rPr>
              <a:t>.</a:t>
            </a:r>
          </a:p>
        </p:txBody>
      </p:sp>
      <p:sp>
        <p:nvSpPr>
          <p:cNvPr id="4" name="Oval 3"/>
          <p:cNvSpPr/>
          <p:nvPr/>
        </p:nvSpPr>
        <p:spPr>
          <a:xfrm>
            <a:off x="745057" y="5361708"/>
            <a:ext cx="737379" cy="845683"/>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4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6032693" y="1592839"/>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B947E66A-9075-41E4-BB5E-4121C57A7C22}"/>
              </a:ext>
            </a:extLst>
          </p:cNvPr>
          <p:cNvSpPr/>
          <p:nvPr/>
        </p:nvSpPr>
        <p:spPr>
          <a:xfrm>
            <a:off x="7088010" y="2025494"/>
            <a:ext cx="4345219"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smtClean="0">
                <a:solidFill>
                  <a:schemeClr val="tx1"/>
                </a:solidFill>
                <a:latin typeface="Times New Roman" panose="02020603050405020304" pitchFamily="18" charset="0"/>
                <a:cs typeface="Times New Roman" panose="02020603050405020304" pitchFamily="18" charset="0"/>
              </a:rPr>
              <a:t>Thời </a:t>
            </a:r>
            <a:r>
              <a:rPr lang="vi-VN" sz="2800" b="1" dirty="0">
                <a:solidFill>
                  <a:schemeClr val="tx1"/>
                </a:solidFill>
                <a:latin typeface="Times New Roman" panose="02020603050405020304" pitchFamily="18" charset="0"/>
                <a:cs typeface="Times New Roman" panose="02020603050405020304" pitchFamily="18" charset="0"/>
              </a:rPr>
              <a:t>tiết là hiện tượng khí </a:t>
            </a:r>
            <a:r>
              <a:rPr lang="vi-VN" sz="2800" b="1" dirty="0" smtClean="0">
                <a:solidFill>
                  <a:schemeClr val="tx1"/>
                </a:solidFill>
                <a:latin typeface="Times New Roman" panose="02020603050405020304" pitchFamily="18" charset="0"/>
                <a:cs typeface="Times New Roman" panose="02020603050405020304" pitchFamily="18" charset="0"/>
              </a:rPr>
              <a:t>tượng</a:t>
            </a:r>
            <a:endParaRPr lang="vi-VN" sz="2800" b="1" dirty="0">
              <a:solidFill>
                <a:schemeClr val="tx1"/>
              </a:solidFill>
              <a:latin typeface="Times New Roman" panose="02020603050405020304" pitchFamily="18" charset="0"/>
              <a:cs typeface="Times New Roman" panose="02020603050405020304" pitchFamily="18" charset="0"/>
            </a:endParaRPr>
          </a:p>
        </p:txBody>
      </p:sp>
      <p:sp>
        <p:nvSpPr>
          <p:cNvPr id="42" name="Rectangle: Rounded Corners 7">
            <a:extLst>
              <a:ext uri="{FF2B5EF4-FFF2-40B4-BE49-F238E27FC236}">
                <a16:creationId xmlns:a16="http://schemas.microsoft.com/office/drawing/2014/main" xmlns="" id="{B947E66A-9075-41E4-BB5E-4121C57A7C22}"/>
              </a:ext>
            </a:extLst>
          </p:cNvPr>
          <p:cNvSpPr/>
          <p:nvPr/>
        </p:nvSpPr>
        <p:spPr>
          <a:xfrm>
            <a:off x="6226795" y="1757471"/>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2</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43" name="Oval 42"/>
          <p:cNvSpPr/>
          <p:nvPr/>
        </p:nvSpPr>
        <p:spPr>
          <a:xfrm>
            <a:off x="6789484" y="4067708"/>
            <a:ext cx="559912" cy="582966"/>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44" name="Picture 2" descr="Premium Vector | Glossy green leaves for nature concep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176901" y="5798755"/>
            <a:ext cx="1539732" cy="107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2248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barn(inVertical)">
                                      <p:cBhvr>
                                        <p:cTn id="26" dur="500"/>
                                        <p:tgtEl>
                                          <p:spTgt spid="4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par>
                                <p:cTn id="30" presetID="16" presetClass="entr" presetSubtype="21"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barn(inVertical)">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P spid="24" grpId="0"/>
      <p:bldP spid="3" grpId="0"/>
      <p:bldP spid="4" grpId="0" animBg="1"/>
      <p:bldP spid="41" grpId="0"/>
      <p:bldP spid="42" grpId="0"/>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4B2DBFC3-ADAA-4E13-852A-70DDB07E5C0F}"/>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EE8B97-78C3-466C-B0D2-2B08C53E293C}"/>
              </a:ext>
            </a:extLst>
          </p:cNvPr>
          <p:cNvCxnSpPr>
            <a:cxnSpLocks/>
          </p:cNvCxnSpPr>
          <p:nvPr/>
        </p:nvCxnSpPr>
        <p:spPr>
          <a:xfrm>
            <a:off x="5932945" y="1522706"/>
            <a:ext cx="0" cy="534468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1"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72844" y="1584267"/>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7">
            <a:extLst>
              <a:ext uri="{FF2B5EF4-FFF2-40B4-BE49-F238E27FC236}">
                <a16:creationId xmlns:a16="http://schemas.microsoft.com/office/drawing/2014/main" xmlns="" id="{B947E66A-9075-41E4-BB5E-4121C57A7C22}"/>
              </a:ext>
            </a:extLst>
          </p:cNvPr>
          <p:cNvSpPr/>
          <p:nvPr/>
        </p:nvSpPr>
        <p:spPr>
          <a:xfrm>
            <a:off x="840699" y="1998120"/>
            <a:ext cx="4915708"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chemeClr val="tx1"/>
                </a:solidFill>
                <a:latin typeface="Times New Roman" panose="02020603050405020304" pitchFamily="18" charset="0"/>
                <a:cs typeface="Times New Roman" panose="02020603050405020304" pitchFamily="18" charset="0"/>
              </a:rPr>
              <a:t>Đới</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nóng</a:t>
            </a:r>
            <a:r>
              <a:rPr lang="en-US" sz="2800" b="1" dirty="0">
                <a:solidFill>
                  <a:schemeClr val="tx1"/>
                </a:solidFill>
                <a:latin typeface="Times New Roman" panose="02020603050405020304" pitchFamily="18" charset="0"/>
                <a:cs typeface="Times New Roman" panose="02020603050405020304" pitchFamily="18" charset="0"/>
              </a:rPr>
              <a:t> (hay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đới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nằm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giữa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4" name="Rectangle: Rounded Corners 7">
            <a:extLst>
              <a:ext uri="{FF2B5EF4-FFF2-40B4-BE49-F238E27FC236}">
                <a16:creationId xmlns:a16="http://schemas.microsoft.com/office/drawing/2014/main" xmlns="" id="{B947E66A-9075-41E4-BB5E-4121C57A7C22}"/>
              </a:ext>
            </a:extLst>
          </p:cNvPr>
          <p:cNvSpPr/>
          <p:nvPr/>
        </p:nvSpPr>
        <p:spPr>
          <a:xfrm>
            <a:off x="121257" y="1799100"/>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3</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3" name="Rectangle 2"/>
          <p:cNvSpPr/>
          <p:nvPr/>
        </p:nvSpPr>
        <p:spPr>
          <a:xfrm>
            <a:off x="232229" y="3371711"/>
            <a:ext cx="5783646" cy="2554545"/>
          </a:xfrm>
          <a:prstGeom prst="rect">
            <a:avLst/>
          </a:prstGeom>
        </p:spPr>
        <p:txBody>
          <a:bodyPr wrap="square">
            <a:spAutoFit/>
          </a:bodyPr>
          <a:lstStyle/>
          <a:p>
            <a:pPr marL="342900" indent="-342900">
              <a:buAutoNum type="alphaUcPeriod"/>
            </a:pP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Chí</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tuyến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vòng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cực</a:t>
            </a:r>
            <a:r>
              <a:rPr lang="en-US" sz="4000"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                     </a:t>
            </a:r>
          </a:p>
          <a:p>
            <a:pPr marL="342900" indent="-342900">
              <a:buAutoNum type="alphaUcPeriod"/>
            </a:pPr>
            <a:r>
              <a:rPr lang="en-US" sz="4000" dirty="0" smtClean="0">
                <a:latin typeface="Times New Roman" panose="02020603050405020304" pitchFamily="18" charset="0"/>
                <a:cs typeface="Times New Roman" panose="02020603050405020304" pitchFamily="18" charset="0"/>
              </a:rPr>
              <a:t> Hai </a:t>
            </a:r>
            <a:r>
              <a:rPr lang="en-US" sz="4000" dirty="0" err="1">
                <a:latin typeface="Times New Roman" panose="02020603050405020304" pitchFamily="18" charset="0"/>
                <a:cs typeface="Times New Roman" panose="02020603050405020304" pitchFamily="18" charset="0"/>
              </a:rPr>
              <a:t>chí</a:t>
            </a:r>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tuyến</a:t>
            </a:r>
            <a:r>
              <a:rPr lang="en-US" sz="4000" dirty="0" smtClean="0">
                <a:latin typeface="Times New Roman" panose="02020603050405020304" pitchFamily="18" charset="0"/>
                <a:cs typeface="Times New Roman" panose="02020603050405020304" pitchFamily="18" charset="0"/>
              </a:rPr>
              <a:t>.</a:t>
            </a:r>
          </a:p>
          <a:p>
            <a:pPr marL="342900" indent="-342900">
              <a:buAutoNum type="alphaUcPeriod"/>
            </a:pPr>
            <a:r>
              <a:rPr lang="en-US" sz="4000"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Hai </a:t>
            </a:r>
            <a:r>
              <a:rPr lang="en-US" sz="4000" dirty="0" err="1">
                <a:latin typeface="Times New Roman" panose="02020603050405020304" pitchFamily="18" charset="0"/>
                <a:cs typeface="Times New Roman" panose="02020603050405020304" pitchFamily="18" charset="0"/>
              </a:rPr>
              <a:t>vòng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cực</a:t>
            </a:r>
            <a:r>
              <a:rPr lang="en-US" sz="4000"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               </a:t>
            </a:r>
          </a:p>
          <a:p>
            <a:pPr marL="342900" indent="-342900">
              <a:buAutoNum type="alphaUcPeriod"/>
            </a:pPr>
            <a:r>
              <a:rPr lang="en-US" sz="4000" dirty="0" smtClean="0">
                <a:latin typeface="Times New Roman" panose="02020603050405020304" pitchFamily="18" charset="0"/>
                <a:cs typeface="Times New Roman" panose="02020603050405020304" pitchFamily="18" charset="0"/>
              </a:rPr>
              <a:t> 66</a:t>
            </a:r>
            <a:r>
              <a:rPr lang="en-US" sz="4000" baseline="30000" dirty="0" smtClean="0">
                <a:latin typeface="Times New Roman" panose="02020603050405020304" pitchFamily="18" charset="0"/>
                <a:cs typeface="Times New Roman" panose="02020603050405020304" pitchFamily="18" charset="0"/>
              </a:rPr>
              <a:t>o</a:t>
            </a:r>
            <a:r>
              <a:rPr lang="en-US" sz="4000" dirty="0" smtClean="0">
                <a:latin typeface="Times New Roman" panose="02020603050405020304" pitchFamily="18" charset="0"/>
                <a:cs typeface="Times New Roman" panose="02020603050405020304" pitchFamily="18" charset="0"/>
              </a:rPr>
              <a:t>33 </a:t>
            </a:r>
            <a:r>
              <a:rPr lang="en-US" sz="4000" dirty="0">
                <a:latin typeface="Times New Roman" panose="02020603050405020304" pitchFamily="18" charset="0"/>
                <a:cs typeface="Times New Roman" panose="02020603050405020304" pitchFamily="18" charset="0"/>
              </a:rPr>
              <a:t>B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66</a:t>
            </a:r>
            <a:r>
              <a:rPr lang="en-US" sz="4000" baseline="30000" dirty="0">
                <a:latin typeface="Times New Roman" panose="02020603050405020304" pitchFamily="18" charset="0"/>
                <a:cs typeface="Times New Roman" panose="02020603050405020304" pitchFamily="18" charset="0"/>
              </a:rPr>
              <a:t>o</a:t>
            </a:r>
            <a:r>
              <a:rPr lang="en-US" sz="4000" dirty="0">
                <a:latin typeface="Times New Roman" panose="02020603050405020304" pitchFamily="18" charset="0"/>
                <a:cs typeface="Times New Roman" panose="02020603050405020304" pitchFamily="18" charset="0"/>
              </a:rPr>
              <a:t>33 N</a:t>
            </a:r>
            <a:r>
              <a:rPr lang="en-US" sz="4000" dirty="0" smtClean="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4" name="Oval 3"/>
          <p:cNvSpPr/>
          <p:nvPr/>
        </p:nvSpPr>
        <p:spPr>
          <a:xfrm>
            <a:off x="112287" y="3942870"/>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4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6032693" y="1592839"/>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B947E66A-9075-41E4-BB5E-4121C57A7C22}"/>
              </a:ext>
            </a:extLst>
          </p:cNvPr>
          <p:cNvSpPr/>
          <p:nvPr/>
        </p:nvSpPr>
        <p:spPr>
          <a:xfrm>
            <a:off x="7088010" y="2025494"/>
            <a:ext cx="4345219"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smtClean="0">
                <a:solidFill>
                  <a:schemeClr val="tx1"/>
                </a:solidFill>
                <a:latin typeface="Times New Roman" panose="02020603050405020304" pitchFamily="18" charset="0"/>
                <a:cs typeface="Times New Roman" panose="02020603050405020304" pitchFamily="18" charset="0"/>
              </a:rPr>
              <a:t>Loại </a:t>
            </a:r>
            <a:r>
              <a:rPr lang="vi-VN" sz="2800" b="1" dirty="0">
                <a:solidFill>
                  <a:schemeClr val="tx1"/>
                </a:solidFill>
                <a:latin typeface="Times New Roman" panose="02020603050405020304" pitchFamily="18" charset="0"/>
                <a:cs typeface="Times New Roman" panose="02020603050405020304" pitchFamily="18" charset="0"/>
              </a:rPr>
              <a:t>gió thổi thường xuyên trong khu vực đới nóng là</a:t>
            </a:r>
          </a:p>
        </p:txBody>
      </p:sp>
      <p:sp>
        <p:nvSpPr>
          <p:cNvPr id="42" name="Rectangle: Rounded Corners 7">
            <a:extLst>
              <a:ext uri="{FF2B5EF4-FFF2-40B4-BE49-F238E27FC236}">
                <a16:creationId xmlns:a16="http://schemas.microsoft.com/office/drawing/2014/main" xmlns="" id="{B947E66A-9075-41E4-BB5E-4121C57A7C22}"/>
              </a:ext>
            </a:extLst>
          </p:cNvPr>
          <p:cNvSpPr/>
          <p:nvPr/>
        </p:nvSpPr>
        <p:spPr>
          <a:xfrm>
            <a:off x="6226795" y="1757471"/>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4</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43" name="Oval 42"/>
          <p:cNvSpPr/>
          <p:nvPr/>
        </p:nvSpPr>
        <p:spPr>
          <a:xfrm>
            <a:off x="6604489" y="3710753"/>
            <a:ext cx="594597" cy="57096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 name="Rectangle 4"/>
          <p:cNvSpPr/>
          <p:nvPr/>
        </p:nvSpPr>
        <p:spPr>
          <a:xfrm>
            <a:off x="6577898" y="3658781"/>
            <a:ext cx="5333739" cy="2554545"/>
          </a:xfrm>
          <a:prstGeom prst="rect">
            <a:avLst/>
          </a:prstGeom>
        </p:spPr>
        <p:txBody>
          <a:bodyPr wrap="square">
            <a:spAutoFit/>
          </a:bodyPr>
          <a:lstStyle/>
          <a:p>
            <a:r>
              <a:rPr lang="vi-VN" sz="4000" b="1" dirty="0" smtClean="0">
                <a:latin typeface="Times New Roman" panose="02020603050405020304" pitchFamily="18" charset="0"/>
                <a:cs typeface="Times New Roman" panose="02020603050405020304" pitchFamily="18" charset="0"/>
              </a:rPr>
              <a:t>A. gió Tín phong.                                  </a:t>
            </a:r>
            <a:endParaRPr lang="en-US" sz="4000" b="1" dirty="0" smtClean="0">
              <a:latin typeface="Times New Roman" panose="02020603050405020304" pitchFamily="18" charset="0"/>
              <a:cs typeface="Times New Roman" panose="02020603050405020304" pitchFamily="18" charset="0"/>
            </a:endParaRPr>
          </a:p>
          <a:p>
            <a:r>
              <a:rPr lang="vi-VN" sz="4000" b="1" dirty="0" smtClean="0">
                <a:latin typeface="Times New Roman" panose="02020603050405020304" pitchFamily="18" charset="0"/>
                <a:cs typeface="Times New Roman" panose="02020603050405020304" pitchFamily="18" charset="0"/>
              </a:rPr>
              <a:t>B. gió Đông cực.</a:t>
            </a:r>
          </a:p>
          <a:p>
            <a:r>
              <a:rPr lang="vi-VN" sz="4000" b="1" dirty="0" smtClean="0">
                <a:latin typeface="Times New Roman" panose="02020603050405020304" pitchFamily="18" charset="0"/>
                <a:cs typeface="Times New Roman" panose="02020603050405020304" pitchFamily="18" charset="0"/>
              </a:rPr>
              <a:t>C. gió Tây ôn đới.                                  </a:t>
            </a:r>
            <a:endParaRPr lang="en-US" sz="4000" b="1" dirty="0" smtClean="0">
              <a:latin typeface="Times New Roman" panose="02020603050405020304" pitchFamily="18" charset="0"/>
              <a:cs typeface="Times New Roman" panose="02020603050405020304" pitchFamily="18" charset="0"/>
            </a:endParaRPr>
          </a:p>
          <a:p>
            <a:r>
              <a:rPr lang="vi-VN" sz="4000" b="1" dirty="0" smtClean="0">
                <a:latin typeface="Times New Roman" panose="02020603050405020304" pitchFamily="18" charset="0"/>
                <a:cs typeface="Times New Roman" panose="02020603050405020304" pitchFamily="18" charset="0"/>
              </a:rPr>
              <a:t>D. gió phơn tây nam</a:t>
            </a:r>
            <a:r>
              <a:rPr lang="vi-VN" sz="4000" dirty="0" smtClean="0">
                <a:latin typeface="Times New Roman" panose="02020603050405020304" pitchFamily="18" charset="0"/>
                <a:cs typeface="Times New Roman" panose="02020603050405020304" pitchFamily="18" charset="0"/>
              </a:rPr>
              <a:t>.</a:t>
            </a:r>
            <a:endParaRPr lang="vi-VN" sz="4000" dirty="0">
              <a:latin typeface="Times New Roman" panose="02020603050405020304" pitchFamily="18" charset="0"/>
              <a:cs typeface="Times New Roman" panose="02020603050405020304" pitchFamily="18" charset="0"/>
            </a:endParaRPr>
          </a:p>
        </p:txBody>
      </p:sp>
      <p:pic>
        <p:nvPicPr>
          <p:cNvPr id="18" name="Picture 2" descr="Premium Vector | Glossy green leaves for nature concep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176901" y="5798755"/>
            <a:ext cx="1539732" cy="107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163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wipe(down)">
                                      <p:cBhvr>
                                        <p:cTn id="26" dur="500"/>
                                        <p:tgtEl>
                                          <p:spTgt spid="4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wipe(down)">
                                      <p:cBhvr>
                                        <p:cTn id="29" dur="500"/>
                                        <p:tgtEl>
                                          <p:spTgt spid="41"/>
                                        </p:tgtEl>
                                      </p:cBhvr>
                                    </p:animEffect>
                                  </p:childTnLst>
                                </p:cTn>
                              </p:par>
                              <p:par>
                                <p:cTn id="30" presetID="22" presetClass="entr" presetSubtype="4"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down)">
                                      <p:cBhvr>
                                        <p:cTn id="32" dur="500"/>
                                        <p:tgtEl>
                                          <p:spTgt spid="40"/>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barn(inVertical)">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3" grpId="0"/>
      <p:bldP spid="4" grpId="0" animBg="1"/>
      <p:bldP spid="41" grpId="0"/>
      <p:bldP spid="42" grpId="0"/>
      <p:bldP spid="43"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4B2DBFC3-ADAA-4E13-852A-70DDB07E5C0F}"/>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EE8B97-78C3-466C-B0D2-2B08C53E293C}"/>
              </a:ext>
            </a:extLst>
          </p:cNvPr>
          <p:cNvCxnSpPr>
            <a:cxnSpLocks/>
          </p:cNvCxnSpPr>
          <p:nvPr/>
        </p:nvCxnSpPr>
        <p:spPr>
          <a:xfrm>
            <a:off x="5932945" y="1522706"/>
            <a:ext cx="0" cy="534468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1"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72844" y="1584266"/>
            <a:ext cx="5978079" cy="1990207"/>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7">
            <a:extLst>
              <a:ext uri="{FF2B5EF4-FFF2-40B4-BE49-F238E27FC236}">
                <a16:creationId xmlns:a16="http://schemas.microsoft.com/office/drawing/2014/main" xmlns="" id="{B947E66A-9075-41E4-BB5E-4121C57A7C22}"/>
              </a:ext>
            </a:extLst>
          </p:cNvPr>
          <p:cNvSpPr/>
          <p:nvPr/>
        </p:nvSpPr>
        <p:spPr>
          <a:xfrm>
            <a:off x="1174818" y="2303480"/>
            <a:ext cx="4280343"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chemeClr val="tx1"/>
                </a:solidFill>
                <a:latin typeface="Times New Roman" panose="02020603050405020304" pitchFamily="18" charset="0"/>
                <a:cs typeface="Times New Roman" panose="02020603050405020304" pitchFamily="18" charset="0"/>
              </a:rPr>
              <a:t>Các</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mùa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năm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rất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rõ</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điểm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đới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khí</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24" name="Rectangle: Rounded Corners 7">
            <a:extLst>
              <a:ext uri="{FF2B5EF4-FFF2-40B4-BE49-F238E27FC236}">
                <a16:creationId xmlns:a16="http://schemas.microsoft.com/office/drawing/2014/main" xmlns="" id="{B947E66A-9075-41E4-BB5E-4121C57A7C22}"/>
              </a:ext>
            </a:extLst>
          </p:cNvPr>
          <p:cNvSpPr/>
          <p:nvPr/>
        </p:nvSpPr>
        <p:spPr>
          <a:xfrm>
            <a:off x="121257" y="1799100"/>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5</a:t>
            </a:r>
            <a:endParaRPr lang="en-US" sz="4400" b="1" dirty="0">
              <a:solidFill>
                <a:srgbClr val="14213F"/>
              </a:solidFill>
              <a:latin typeface="Times New Roman" panose="02020603050405020304" pitchFamily="18" charset="0"/>
              <a:cs typeface="Times New Roman" panose="02020603050405020304" pitchFamily="18" charset="0"/>
            </a:endParaRPr>
          </a:p>
        </p:txBody>
      </p:sp>
      <p:pic>
        <p:nvPicPr>
          <p:cNvPr id="4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6032693" y="1592839"/>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B947E66A-9075-41E4-BB5E-4121C57A7C22}"/>
              </a:ext>
            </a:extLst>
          </p:cNvPr>
          <p:cNvSpPr/>
          <p:nvPr/>
        </p:nvSpPr>
        <p:spPr>
          <a:xfrm>
            <a:off x="7088010" y="2025494"/>
            <a:ext cx="4345219"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smtClean="0">
                <a:solidFill>
                  <a:schemeClr val="tx1"/>
                </a:solidFill>
                <a:latin typeface="Times New Roman" panose="02020603050405020304" pitchFamily="18" charset="0"/>
                <a:cs typeface="Times New Roman" panose="02020603050405020304" pitchFamily="18" charset="0"/>
              </a:rPr>
              <a:t>Loại </a:t>
            </a:r>
            <a:r>
              <a:rPr lang="vi-VN" sz="2800" b="1" dirty="0">
                <a:solidFill>
                  <a:schemeClr val="tx1"/>
                </a:solidFill>
                <a:latin typeface="Times New Roman" panose="02020603050405020304" pitchFamily="18" charset="0"/>
                <a:cs typeface="Times New Roman" panose="02020603050405020304" pitchFamily="18" charset="0"/>
              </a:rPr>
              <a:t>gió thổi thường xuyên ở khu vực đới lạnh là</a:t>
            </a:r>
          </a:p>
        </p:txBody>
      </p:sp>
      <p:sp>
        <p:nvSpPr>
          <p:cNvPr id="42" name="Rectangle: Rounded Corners 7">
            <a:extLst>
              <a:ext uri="{FF2B5EF4-FFF2-40B4-BE49-F238E27FC236}">
                <a16:creationId xmlns:a16="http://schemas.microsoft.com/office/drawing/2014/main" xmlns="" id="{B947E66A-9075-41E4-BB5E-4121C57A7C22}"/>
              </a:ext>
            </a:extLst>
          </p:cNvPr>
          <p:cNvSpPr/>
          <p:nvPr/>
        </p:nvSpPr>
        <p:spPr>
          <a:xfrm>
            <a:off x="6226795" y="1757471"/>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6</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2" name="Rectangle 1"/>
          <p:cNvSpPr/>
          <p:nvPr/>
        </p:nvSpPr>
        <p:spPr>
          <a:xfrm>
            <a:off x="650949" y="3678469"/>
            <a:ext cx="4716197" cy="2554545"/>
          </a:xfrm>
          <a:prstGeom prst="rect">
            <a:avLst/>
          </a:prstGeom>
        </p:spPr>
        <p:txBody>
          <a:bodyPr wrap="square">
            <a:spAutoFit/>
          </a:bodyPr>
          <a:lstStyle/>
          <a:p>
            <a:pPr marL="342900" indent="-342900">
              <a:buAutoNum type="alphaUcPeriod"/>
            </a:pP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smtClean="0">
                <a:latin typeface="Times New Roman" panose="02020603050405020304" pitchFamily="18" charset="0"/>
                <a:ea typeface="Cambria" panose="02040503050406030204" pitchFamily="18" charset="0"/>
                <a:cs typeface="Times New Roman" panose="02020603050405020304" pitchFamily="18" charset="0"/>
              </a:rPr>
              <a:t>Nhiệt</a:t>
            </a: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đới</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endParaRPr lang="en-US" sz="4000" b="1"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smtClean="0">
                <a:latin typeface="Times New Roman" panose="02020603050405020304" pitchFamily="18" charset="0"/>
                <a:ea typeface="Cambria" panose="02040503050406030204" pitchFamily="18" charset="0"/>
                <a:cs typeface="Times New Roman" panose="02020603050405020304" pitchFamily="18" charset="0"/>
              </a:rPr>
              <a:t>Hàn</a:t>
            </a: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đới</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endParaRPr lang="en-US" sz="4000" b="1"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smtClean="0">
                <a:latin typeface="Times New Roman" panose="02020603050405020304" pitchFamily="18" charset="0"/>
                <a:ea typeface="Cambria" panose="02040503050406030204" pitchFamily="18" charset="0"/>
                <a:cs typeface="Times New Roman" panose="02020603050405020304" pitchFamily="18" charset="0"/>
              </a:rPr>
              <a:t>Ôn</a:t>
            </a: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đới</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endParaRPr lang="en-US" sz="4000" b="1"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smtClean="0">
                <a:latin typeface="Times New Roman" panose="02020603050405020304" pitchFamily="18" charset="0"/>
                <a:ea typeface="Cambria" panose="02040503050406030204" pitchFamily="18" charset="0"/>
                <a:cs typeface="Times New Roman" panose="02020603050405020304" pitchFamily="18" charset="0"/>
              </a:rPr>
              <a:t>Cận</a:t>
            </a:r>
            <a:r>
              <a:rPr lang="en-US" sz="40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nhiệt</a:t>
            </a:r>
            <a:r>
              <a:rPr lang="en-US" sz="4000" b="1" dirty="0">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latin typeface="Times New Roman" panose="02020603050405020304" pitchFamily="18" charset="0"/>
                <a:ea typeface="Cambria" panose="02040503050406030204" pitchFamily="18" charset="0"/>
                <a:cs typeface="Times New Roman" panose="02020603050405020304" pitchFamily="18" charset="0"/>
              </a:rPr>
              <a:t>đới</a:t>
            </a:r>
            <a:r>
              <a:rPr lang="en-US" sz="4000" b="1" dirty="0">
                <a:latin typeface="Times New Roman" panose="02020603050405020304" pitchFamily="18" charset="0"/>
                <a:ea typeface="Cambria" panose="020405030504060302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sp>
        <p:nvSpPr>
          <p:cNvPr id="6" name="Rectangle 5"/>
          <p:cNvSpPr/>
          <p:nvPr/>
        </p:nvSpPr>
        <p:spPr>
          <a:xfrm>
            <a:off x="6916335" y="3574473"/>
            <a:ext cx="4183085" cy="2554545"/>
          </a:xfrm>
          <a:prstGeom prst="rect">
            <a:avLst/>
          </a:prstGeom>
        </p:spPr>
        <p:txBody>
          <a:bodyPr wrap="square">
            <a:spAutoFit/>
          </a:bodyPr>
          <a:lstStyle/>
          <a:p>
            <a:pPr marL="342900" indent="-342900">
              <a:buAutoNum type="alphaUcPeriod"/>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gió</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ôn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đới</a:t>
            </a:r>
            <a:r>
              <a:rPr lang="en-US" sz="4000" b="1" dirty="0">
                <a:latin typeface="Times New Roman" panose="02020603050405020304" pitchFamily="18" charset="0"/>
                <a:cs typeface="Times New Roman" panose="02020603050405020304" pitchFamily="18" charset="0"/>
              </a:rPr>
              <a:t>.     </a:t>
            </a:r>
          </a:p>
          <a:p>
            <a:pPr marL="342900" indent="-342900">
              <a:buAutoNum type="alphaUcPeriod"/>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gió</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mùa</a:t>
            </a:r>
            <a:r>
              <a:rPr lang="en-US" sz="4000" b="1" dirty="0">
                <a:latin typeface="Times New Roman" panose="02020603050405020304" pitchFamily="18" charset="0"/>
                <a:cs typeface="Times New Roman" panose="02020603050405020304" pitchFamily="18" charset="0"/>
              </a:rPr>
              <a:t>.          </a:t>
            </a:r>
            <a:endParaRPr lang="en-US" sz="4000" b="1" dirty="0" smtClean="0">
              <a:latin typeface="Times New Roman" panose="02020603050405020304" pitchFamily="18" charset="0"/>
              <a:cs typeface="Times New Roman" panose="02020603050405020304" pitchFamily="18" charset="0"/>
            </a:endParaRPr>
          </a:p>
          <a:p>
            <a:pPr marL="342900" indent="-342900">
              <a:buAutoNum type="alphaUcPeriod"/>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Tín</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phong</a:t>
            </a:r>
            <a:r>
              <a:rPr lang="en-US" sz="4000" b="1" dirty="0">
                <a:latin typeface="Times New Roman" panose="02020603050405020304" pitchFamily="18" charset="0"/>
                <a:cs typeface="Times New Roman" panose="02020603050405020304" pitchFamily="18" charset="0"/>
              </a:rPr>
              <a:t>.      </a:t>
            </a:r>
          </a:p>
          <a:p>
            <a:pPr marL="342900" indent="-342900">
              <a:buAutoNum type="alphaUcPeriod"/>
            </a:pP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gió</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Đông</a:t>
            </a:r>
            <a:r>
              <a:rPr lang="en-US" sz="4000" b="1" dirty="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cực</a:t>
            </a:r>
            <a:r>
              <a:rPr lang="en-US" sz="4000" b="1" dirty="0" smtClean="0">
                <a:latin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pic>
        <p:nvPicPr>
          <p:cNvPr id="18" name="Picture 2" descr="Premium Vector | Glossy green leaves for nature concep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176901" y="5798755"/>
            <a:ext cx="1539732" cy="1078023"/>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a:off x="620260" y="4851745"/>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Oval 25"/>
          <p:cNvSpPr/>
          <p:nvPr/>
        </p:nvSpPr>
        <p:spPr>
          <a:xfrm>
            <a:off x="6843907" y="5458052"/>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02289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barn(inVertical)">
                                      <p:cBhvr>
                                        <p:cTn id="26" dur="500"/>
                                        <p:tgtEl>
                                          <p:spTgt spid="4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par>
                                <p:cTn id="30" presetID="16" presetClass="entr" presetSubtype="21"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barn(inVertical)">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41" grpId="0"/>
      <p:bldP spid="42" grpId="0"/>
      <p:bldP spid="2" grpId="0"/>
      <p:bldP spid="6" grpId="0"/>
      <p:bldP spid="19"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 name="Rectangle 142">
            <a:extLst>
              <a:ext uri="{FF2B5EF4-FFF2-40B4-BE49-F238E27FC236}">
                <a16:creationId xmlns:a16="http://schemas.microsoft.com/office/drawing/2014/main" xmlns="" id="{2172A0AC-3DCE-4672-BCAF-28FEF91F60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xmlns="" id="{AE6F1C77-EDC9-4C5F-8C1C-62DD46BDA3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Vẽ Tay Biểu Tượng Vật Liệu Khí Hậu Tự Nhiên Hình ảnh | Định dạng hình ảnh  PSD 401568414| vn.lovepik.com">
            <a:extLst>
              <a:ext uri="{FF2B5EF4-FFF2-40B4-BE49-F238E27FC236}">
                <a16:creationId xmlns:a16="http://schemas.microsoft.com/office/drawing/2014/main" xmlns="" id="{CB33443D-1957-4384-9200-335459B4072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276" b="97069" l="4535" r="90000">
                        <a14:foregroundMark x1="7326" y1="63621" x2="7326" y2="63621"/>
                        <a14:foregroundMark x1="15581" y1="25690" x2="15581" y2="25690"/>
                        <a14:foregroundMark x1="11163" y1="15000" x2="11163" y2="15000"/>
                        <a14:foregroundMark x1="11163" y1="11207" x2="13953" y2="8448"/>
                        <a14:foregroundMark x1="71628" y1="18276" x2="71628" y2="18276"/>
                        <a14:foregroundMark x1="68488" y1="17241" x2="68488" y2="17241"/>
                        <a14:foregroundMark x1="70349" y1="15000" x2="85581" y2="17586"/>
                        <a14:foregroundMark x1="85581" y1="17586" x2="66977" y2="24828"/>
                        <a14:foregroundMark x1="66977" y1="24828" x2="60000" y2="19138"/>
                        <a14:foregroundMark x1="78256" y1="33276" x2="80116" y2="49138"/>
                        <a14:foregroundMark x1="85465" y1="13621" x2="87093" y2="23793"/>
                        <a14:foregroundMark x1="81744" y1="77069" x2="70000" y2="78621"/>
                        <a14:foregroundMark x1="70000" y1="78621" x2="75698" y2="69138"/>
                        <a14:foregroundMark x1="81395" y1="89310" x2="81744" y2="91552"/>
                        <a14:foregroundMark x1="81744" y1="90172" x2="81744" y2="90172"/>
                        <a14:foregroundMark x1="78605" y1="93966" x2="77674" y2="93448"/>
                        <a14:foregroundMark x1="75465" y1="92931" x2="75465" y2="92931"/>
                        <a14:foregroundMark x1="73488" y1="85000" x2="73488" y2="85000"/>
                        <a14:foregroundMark x1="73837" y1="88276" x2="73837" y2="88276"/>
                        <a14:foregroundMark x1="69070" y1="97241" x2="69070" y2="97241"/>
                        <a14:foregroundMark x1="69070" y1="91552" x2="69070" y2="91552"/>
                        <a14:foregroundMark x1="67907" y1="89655" x2="67907" y2="89655"/>
                        <a14:foregroundMark x1="67209" y1="88276" x2="67209" y2="88276"/>
                        <a14:foregroundMark x1="66279" y1="86897" x2="66279" y2="86897"/>
                        <a14:foregroundMark x1="63140" y1="93448" x2="63140" y2="93448"/>
                        <a14:foregroundMark x1="62209" y1="89310" x2="62209" y2="89310"/>
                        <a14:foregroundMark x1="62209" y1="89310" x2="62209" y2="89310"/>
                        <a14:foregroundMark x1="63721" y1="83103" x2="63721" y2="83103"/>
                        <a14:foregroundMark x1="63721" y1="83103" x2="63721" y2="83103"/>
                        <a14:foregroundMark x1="69070" y1="95862" x2="69070" y2="95862"/>
                        <a14:foregroundMark x1="70698" y1="93966" x2="70698" y2="93966"/>
                        <a14:foregroundMark x1="79535" y1="85517" x2="79535" y2="85517"/>
                        <a14:foregroundMark x1="79535" y1="85517" x2="79535" y2="85517"/>
                        <a14:foregroundMark x1="83605" y1="87414" x2="83605" y2="87414"/>
                        <a14:foregroundMark x1="83605" y1="87414" x2="83605" y2="87414"/>
                        <a14:foregroundMark x1="85233" y1="95862" x2="85233" y2="95862"/>
                        <a14:foregroundMark x1="85233" y1="95862" x2="85233" y2="95862"/>
                        <a14:foregroundMark x1="65349" y1="85517" x2="65349" y2="85517"/>
                        <a14:foregroundMark x1="65349" y1="85517" x2="65349" y2="85517"/>
                        <a14:foregroundMark x1="22791" y1="13103" x2="22791" y2="13103"/>
                        <a14:foregroundMark x1="19651" y1="11724" x2="19651" y2="11724"/>
                        <a14:foregroundMark x1="20581" y1="9828" x2="20581" y2="9828"/>
                        <a14:foregroundMark x1="4535" y1="23793" x2="4535" y2="23793"/>
                        <a14:foregroundMark x1="4535" y1="20172" x2="4535" y2="20172"/>
                        <a14:foregroundMark x1="28488" y1="28448" x2="28488" y2="28448"/>
                        <a14:foregroundMark x1="25930" y1="23448" x2="29419" y2="17241"/>
                        <a14:foregroundMark x1="34186" y1="21034" x2="26163" y2="31897"/>
                        <a14:foregroundMark x1="26163" y1="31897" x2="36977" y2="38793"/>
                        <a14:foregroundMark x1="14651" y1="23793" x2="14651" y2="23793"/>
                        <a14:foregroundMark x1="11163" y1="25690" x2="11163" y2="25690"/>
                        <a14:foregroundMark x1="13023" y1="15862" x2="18372" y2="25690"/>
                        <a14:backgroundMark x1="81744" y1="86034" x2="81744" y2="86034"/>
                      </a14:backgroundRemoval>
                    </a14:imgEffect>
                  </a14:imgLayer>
                </a14:imgProps>
              </a:ext>
              <a:ext uri="{28A0092B-C50C-407E-A947-70E740481C1C}">
                <a14:useLocalDpi xmlns:a14="http://schemas.microsoft.com/office/drawing/2010/main" val="0"/>
              </a:ext>
            </a:extLst>
          </a:blip>
          <a:srcRect l="59045" t="56638" r="7846" b="-1"/>
          <a:stretch/>
        </p:blipFill>
        <p:spPr bwMode="auto">
          <a:xfrm>
            <a:off x="58992" y="3081730"/>
            <a:ext cx="3612406" cy="36342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ướng dẫn thuyết trình tiếng Anh về biến đổi khí hậu - AROMA Tiếng Anh Cho  Người Đi Làm">
            <a:extLst>
              <a:ext uri="{FF2B5EF4-FFF2-40B4-BE49-F238E27FC236}">
                <a16:creationId xmlns:a16="http://schemas.microsoft.com/office/drawing/2014/main" xmlns="" id="{D3903F15-CF08-4152-80A5-F3E75A2AF0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00" r="21650" b="-1"/>
          <a:stretch/>
        </p:blipFill>
        <p:spPr bwMode="auto">
          <a:xfrm>
            <a:off x="3937819" y="2949288"/>
            <a:ext cx="3819833" cy="3819833"/>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895FE3C8-8779-4328-81F5-6B38A83C891A}"/>
              </a:ext>
            </a:extLst>
          </p:cNvPr>
          <p:cNvSpPr txBox="1"/>
          <p:nvPr/>
        </p:nvSpPr>
        <p:spPr>
          <a:xfrm>
            <a:off x="4572127" y="38188"/>
            <a:ext cx="7554256" cy="2569934"/>
          </a:xfrm>
          <a:prstGeom prst="rect">
            <a:avLst/>
          </a:prstGeom>
          <a:noFill/>
        </p:spPr>
        <p:txBody>
          <a:bodyPr wrap="square">
            <a:spAutoFit/>
          </a:bodyPr>
          <a:lstStyle/>
          <a:p>
            <a:pPr indent="180340" algn="ctr">
              <a:lnSpc>
                <a:spcPct val="115000"/>
              </a:lnSpc>
            </a:pPr>
            <a:r>
              <a:rPr lang="en-US" sz="36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vi-VN" sz="36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36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7</a:t>
            </a:r>
            <a:endParaRPr lang="vi-VN" sz="3600" b="1" kern="1400" spc="-5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lgn="ctr">
              <a:lnSpc>
                <a:spcPct val="115000"/>
              </a:lnSpc>
            </a:pPr>
            <a:r>
              <a:rPr lang="vi-VN" sz="4400" b="1" kern="1400" spc="-50"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THỜI </a:t>
            </a:r>
            <a:r>
              <a:rPr lang="vi-VN" sz="44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TIẾT VÀ KHÍ HẬU.</a:t>
            </a:r>
            <a:r>
              <a:rPr lang="vi-VN" sz="40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180340" algn="ctr">
              <a:lnSpc>
                <a:spcPct val="115000"/>
              </a:lnSpc>
            </a:pPr>
            <a:r>
              <a:rPr lang="vi-VN" sz="60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BIẾN ĐỔI KHÍ HẬU </a:t>
            </a:r>
          </a:p>
        </p:txBody>
      </p:sp>
      <p:pic>
        <p:nvPicPr>
          <p:cNvPr id="1026" name="Picture 2" descr="Klimawandel Clip-art - wechselnde Wetter cliparts png herunterladen -  776*860 - Kostenlos transparent Globus png Herunterladen."/>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1333">
                        <a14:foregroundMark x1="91333" y1="74535" x2="91333" y2="74535"/>
                      </a14:backgroundRemoval>
                    </a14:imgEffect>
                  </a14:imgLayer>
                </a14:imgProps>
              </a:ext>
              <a:ext uri="{28A0092B-C50C-407E-A947-70E740481C1C}">
                <a14:useLocalDpi xmlns:a14="http://schemas.microsoft.com/office/drawing/2010/main" val="0"/>
              </a:ext>
            </a:extLst>
          </a:blip>
          <a:srcRect l="10435" r="5732" b="8661"/>
          <a:stretch/>
        </p:blipFill>
        <p:spPr bwMode="auto">
          <a:xfrm>
            <a:off x="7979762" y="2429863"/>
            <a:ext cx="4116870" cy="428613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18079" y="2741835"/>
            <a:ext cx="12093556" cy="0"/>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1028" name="Picture 4" descr="Hơn 6,5 triệu người lao động trong lĩnh vực năng lượng tái tạo"/>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9988" b="98876" l="0" r="97833">
                        <a14:foregroundMark x1="2750" y1="61298" x2="94083" y2="57553"/>
                        <a14:foregroundMark x1="86000" y1="42572" x2="98000" y2="83146"/>
                        <a14:foregroundMark x1="96167" y1="93883" x2="96167" y2="93883"/>
                        <a14:foregroundMark x1="68667" y1="90012" x2="68667" y2="90012"/>
                        <a14:foregroundMark x1="68667" y1="90012" x2="68667" y2="90012"/>
                        <a14:foregroundMark x1="5083" y1="99001" x2="5083" y2="99001"/>
                        <a14:foregroundMark x1="5083" y1="99001" x2="5083" y2="99001"/>
                        <a14:foregroundMark x1="9917" y1="89763" x2="9917" y2="89763"/>
                        <a14:foregroundMark x1="9917" y1="89763" x2="9917" y2="89763"/>
                        <a14:foregroundMark x1="9917" y1="88639" x2="9917" y2="88639"/>
                        <a14:foregroundMark x1="9750" y1="83521" x2="9750" y2="83521"/>
                        <a14:foregroundMark x1="9500" y1="82397" x2="9500" y2="82397"/>
                        <a14:foregroundMark x1="9500" y1="82397" x2="9500" y2="82397"/>
                        <a14:foregroundMark x1="8333" y1="74782" x2="8333" y2="74782"/>
                        <a14:foregroundMark x1="8333" y1="74782" x2="8333" y2="74782"/>
                        <a14:foregroundMark x1="18750" y1="84894" x2="18750" y2="84894"/>
                        <a14:foregroundMark x1="18750" y1="84894" x2="18750" y2="84894"/>
                        <a14:foregroundMark x1="16917" y1="84894" x2="16917" y2="84894"/>
                        <a14:foregroundMark x1="16667" y1="84894" x2="16667" y2="83770"/>
                        <a14:foregroundMark x1="18750" y1="79650" x2="18750" y2="79650"/>
                        <a14:foregroundMark x1="51083" y1="81398" x2="51083" y2="81398"/>
                        <a14:foregroundMark x1="67083" y1="84145" x2="67083" y2="84145"/>
                        <a14:foregroundMark x1="67750" y1="82772" x2="67750" y2="82772"/>
                        <a14:foregroundMark x1="68917" y1="81024" x2="68417" y2="80025"/>
                        <a14:foregroundMark x1="67750" y1="79026" x2="67750" y2="79026"/>
                        <a14:foregroundMark x1="67083" y1="75156" x2="67083" y2="75156"/>
                        <a14:foregroundMark x1="66833" y1="73408" x2="66833" y2="73408"/>
                        <a14:foregroundMark x1="66833" y1="73408" x2="66833" y2="73408"/>
                        <a14:foregroundMark x1="70250" y1="77528" x2="70250" y2="77528"/>
                        <a14:foregroundMark x1="78333" y1="89388" x2="78333" y2="89388"/>
                        <a14:foregroundMark x1="79750" y1="90012" x2="79750" y2="90012"/>
                        <a14:foregroundMark x1="77417" y1="90012" x2="76500" y2="90012"/>
                        <a14:foregroundMark x1="76500" y1="90012" x2="76500" y2="90012"/>
                        <a14:foregroundMark x1="73250" y1="91136" x2="65000" y2="91760"/>
                        <a14:foregroundMark x1="60833" y1="91760" x2="60833" y2="91760"/>
                        <a14:foregroundMark x1="60833" y1="91760" x2="60833" y2="91760"/>
                        <a14:foregroundMark x1="55917" y1="88265" x2="55917" y2="88265"/>
                        <a14:foregroundMark x1="50167" y1="89014" x2="47667" y2="89388"/>
                        <a14:foregroundMark x1="46500" y1="90012" x2="42083" y2="89763"/>
                        <a14:foregroundMark x1="39083" y1="90387" x2="35833" y2="91386"/>
                        <a14:foregroundMark x1="33083" y1="92509" x2="27750" y2="93508"/>
                        <a14:foregroundMark x1="22000" y1="94257" x2="22000" y2="94257"/>
                        <a14:foregroundMark x1="20833" y1="94257" x2="15750" y2="91136"/>
                        <a14:foregroundMark x1="15250" y1="91136" x2="13167" y2="90012"/>
                        <a14:foregroundMark x1="13167" y1="90012" x2="13167" y2="90012"/>
                        <a14:foregroundMark x1="4583" y1="49563" x2="4583" y2="49563"/>
                        <a14:foregroundMark x1="11583" y1="45318" x2="12750" y2="43945"/>
                        <a14:foregroundMark x1="15500" y1="43321" x2="15500" y2="43321"/>
                        <a14:foregroundMark x1="16917" y1="41573" x2="20833" y2="39825"/>
                        <a14:foregroundMark x1="27083" y1="37453" x2="29333" y2="36704"/>
                        <a14:foregroundMark x1="35167" y1="34956" x2="36333" y2="33958"/>
                        <a14:foregroundMark x1="43500" y1="32210" x2="43500" y2="32210"/>
                        <a14:foregroundMark x1="45333" y1="29838" x2="45750" y2="28714"/>
                        <a14:foregroundMark x1="47833" y1="25968" x2="47833" y2="25968"/>
                        <a14:foregroundMark x1="50417" y1="25343" x2="50417" y2="25343"/>
                        <a14:foregroundMark x1="54083" y1="25968" x2="54083" y2="25968"/>
                        <a14:foregroundMark x1="54583" y1="26342" x2="54583" y2="26342"/>
                        <a14:foregroundMark x1="55000" y1="26717" x2="55000" y2="26717"/>
                        <a14:foregroundMark x1="55917" y1="26966" x2="55917" y2="26966"/>
                        <a14:foregroundMark x1="59667" y1="26966" x2="59667" y2="26966"/>
                        <a14:foregroundMark x1="65917" y1="31835" x2="65917" y2="31835"/>
                        <a14:foregroundMark x1="70083" y1="34956" x2="70083" y2="34956"/>
                        <a14:foregroundMark x1="70500" y1="35331" x2="70500" y2="35331"/>
                        <a14:foregroundMark x1="72833" y1="36330" x2="72833" y2="36330"/>
                        <a14:foregroundMark x1="77667" y1="38826" x2="77667" y2="38826"/>
                        <a14:foregroundMark x1="79750" y1="40200" x2="79750" y2="40200"/>
                        <a14:foregroundMark x1="86667" y1="45693" x2="86667" y2="45693"/>
                        <a14:foregroundMark x1="88083" y1="47066" x2="88083" y2="47066"/>
                        <a14:foregroundMark x1="92500" y1="50187" x2="92500" y2="50187"/>
                        <a14:foregroundMark x1="97833" y1="56804" x2="97833" y2="56804"/>
                        <a14:foregroundMark x1="95000" y1="49189" x2="91750" y2="48814"/>
                        <a14:foregroundMark x1="91083" y1="48814" x2="89917" y2="47815"/>
                        <a14:foregroundMark x1="80917" y1="41199" x2="80917" y2="41199"/>
                        <a14:foregroundMark x1="80417" y1="41199" x2="80417" y2="41199"/>
                        <a14:foregroundMark x1="80000" y1="37703" x2="80000" y2="37703"/>
                        <a14:foregroundMark x1="75833" y1="37079" x2="75833" y2="37079"/>
                        <a14:foregroundMark x1="75583" y1="36704" x2="75583" y2="36704"/>
                        <a14:foregroundMark x1="68917" y1="34332" x2="68917" y2="34332"/>
                        <a14:foregroundMark x1="68000" y1="33583" x2="64750" y2="31835"/>
                        <a14:foregroundMark x1="64750" y1="31835" x2="64750" y2="31835"/>
                        <a14:foregroundMark x1="58000" y1="28714" x2="56167" y2="28090"/>
                        <a14:foregroundMark x1="56167" y1="28090" x2="56167" y2="28090"/>
                        <a14:foregroundMark x1="44833" y1="28464" x2="44167" y2="28464"/>
                        <a14:foregroundMark x1="43500" y1="28464" x2="43500" y2="28464"/>
                        <a14:foregroundMark x1="39750" y1="30462" x2="39750" y2="30462"/>
                        <a14:foregroundMark x1="35167" y1="32210" x2="33500" y2="32959"/>
                        <a14:foregroundMark x1="28667" y1="33958" x2="27750" y2="33958"/>
                        <a14:foregroundMark x1="24750" y1="34582" x2="24750" y2="34582"/>
                        <a14:foregroundMark x1="22000" y1="35331" x2="22000" y2="35331"/>
                        <a14:foregroundMark x1="16667" y1="41199" x2="16667" y2="41199"/>
                        <a14:foregroundMark x1="14083" y1="42946" x2="14083" y2="42946"/>
                        <a14:foregroundMark x1="9750" y1="46816" x2="9750" y2="46816"/>
                        <a14:foregroundMark x1="6250" y1="50187" x2="6250" y2="50187"/>
                        <a14:foregroundMark x1="3500" y1="54057" x2="3500" y2="54057"/>
                        <a14:foregroundMark x1="1583" y1="56804" x2="1583" y2="56804"/>
                        <a14:foregroundMark x1="2333" y1="55431" x2="2333" y2="55431"/>
                        <a14:foregroundMark x1="3000" y1="54682" x2="4583" y2="53308"/>
                        <a14:foregroundMark x1="9000" y1="50936" x2="9000" y2="50936"/>
                        <a14:foregroundMark x1="33500" y1="64419" x2="33500" y2="64419"/>
                        <a14:foregroundMark x1="33083" y1="64794" x2="30250" y2="65418"/>
                        <a14:foregroundMark x1="28917" y1="65418" x2="28917" y2="65418"/>
                        <a14:foregroundMark x1="33500" y1="65793" x2="33500" y2="65793"/>
                        <a14:foregroundMark x1="34250" y1="66792" x2="34250" y2="66792"/>
                        <a14:foregroundMark x1="35167" y1="67166" x2="35167" y2="67166"/>
                        <a14:foregroundMark x1="33083" y1="65169" x2="33083" y2="65169"/>
                        <a14:foregroundMark x1="32833" y1="65169" x2="32833" y2="65169"/>
                        <a14:foregroundMark x1="36750" y1="65793" x2="36750" y2="65793"/>
                        <a14:foregroundMark x1="59167" y1="29838" x2="59167" y2="29838"/>
                        <a14:foregroundMark x1="59167" y1="29838" x2="59167" y2="29838"/>
                        <a14:foregroundMark x1="63333" y1="29838" x2="63333" y2="29838"/>
                        <a14:foregroundMark x1="64750" y1="30087" x2="64750" y2="30087"/>
                        <a14:foregroundMark x1="65417" y1="30087" x2="66833" y2="31211"/>
                        <a14:foregroundMark x1="70750" y1="33208" x2="70750" y2="33208"/>
                        <a14:foregroundMark x1="74417" y1="36330" x2="74417" y2="36330"/>
                        <a14:foregroundMark x1="75167" y1="35705" x2="75167" y2="35705"/>
                        <a14:foregroundMark x1="74917" y1="34332" x2="73750" y2="33958"/>
                        <a14:foregroundMark x1="69333" y1="31211" x2="65167" y2="31211"/>
                        <a14:foregroundMark x1="65000" y1="31211" x2="61250" y2="30462"/>
                        <a14:foregroundMark x1="58500" y1="28464" x2="58500" y2="28464"/>
                        <a14:foregroundMark x1="67500" y1="25593" x2="67500" y2="25593"/>
                        <a14:foregroundMark x1="70500" y1="28714" x2="74417" y2="30462"/>
                        <a14:foregroundMark x1="77917" y1="31835" x2="77917" y2="31835"/>
                        <a14:foregroundMark x1="78167" y1="32584" x2="78167" y2="32584"/>
                        <a14:foregroundMark x1="76083" y1="32584" x2="73083" y2="31461"/>
                        <a14:foregroundMark x1="58917" y1="24969" x2="45083" y2="22472"/>
                        <a14:foregroundMark x1="44833" y1="22472" x2="42500" y2="24594"/>
                        <a14:foregroundMark x1="40000" y1="27341" x2="39083" y2="27715"/>
                        <a14:foregroundMark x1="34250" y1="30462" x2="33500" y2="30462"/>
                        <a14:foregroundMark x1="30500" y1="32210" x2="30500" y2="32210"/>
                        <a14:foregroundMark x1="30250" y1="32210" x2="30250" y2="32210"/>
                        <a14:foregroundMark x1="31000" y1="32210" x2="31000" y2="32210"/>
                        <a14:foregroundMark x1="32833" y1="32210" x2="32833" y2="32210"/>
                        <a14:foregroundMark x1="37917" y1="32210" x2="37917" y2="32210"/>
                        <a14:foregroundMark x1="39083" y1="32210" x2="39083" y2="32210"/>
                        <a14:foregroundMark x1="39500" y1="32210" x2="39500" y2="32210"/>
                        <a14:foregroundMark x1="40000" y1="32210" x2="40000" y2="32210"/>
                        <a14:foregroundMark x1="55250" y1="20724" x2="55250" y2="20724"/>
                        <a14:foregroundMark x1="56167" y1="20474" x2="56167" y2="20474"/>
                        <a14:foregroundMark x1="56167" y1="20474" x2="54583" y2="20474"/>
                        <a14:foregroundMark x1="47167" y1="22846" x2="42333" y2="25343"/>
                        <a14:foregroundMark x1="38417" y1="30087" x2="36500" y2="30462"/>
                        <a14:foregroundMark x1="32833" y1="31461" x2="31667" y2="31461"/>
                        <a14:foregroundMark x1="31250" y1="31461" x2="27250" y2="32210"/>
                        <a14:foregroundMark x1="24250" y1="33958" x2="22667" y2="34332"/>
                        <a14:foregroundMark x1="6500" y1="50562" x2="6500" y2="50562"/>
                        <a14:foregroundMark x1="4167" y1="51935" x2="4167" y2="51935"/>
                      </a14:backgroundRemoval>
                    </a14:imgEffect>
                  </a14:imgLayer>
                </a14:imgProps>
              </a:ext>
              <a:ext uri="{28A0092B-C50C-407E-A947-70E740481C1C}">
                <a14:useLocalDpi xmlns:a14="http://schemas.microsoft.com/office/drawing/2010/main" val="0"/>
              </a:ext>
            </a:extLst>
          </a:blip>
          <a:srcRect t="26291"/>
          <a:stretch/>
        </p:blipFill>
        <p:spPr bwMode="auto">
          <a:xfrm>
            <a:off x="0" y="113523"/>
            <a:ext cx="4730092" cy="2552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4428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4B2DBFC3-ADAA-4E13-852A-70DDB07E5C0F}"/>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EE8B97-78C3-466C-B0D2-2B08C53E293C}"/>
              </a:ext>
            </a:extLst>
          </p:cNvPr>
          <p:cNvCxnSpPr>
            <a:cxnSpLocks/>
          </p:cNvCxnSpPr>
          <p:nvPr/>
        </p:nvCxnSpPr>
        <p:spPr>
          <a:xfrm>
            <a:off x="5932945" y="1522706"/>
            <a:ext cx="0" cy="534468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1"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72844" y="1584267"/>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7">
            <a:extLst>
              <a:ext uri="{FF2B5EF4-FFF2-40B4-BE49-F238E27FC236}">
                <a16:creationId xmlns:a16="http://schemas.microsoft.com/office/drawing/2014/main" xmlns="" id="{B947E66A-9075-41E4-BB5E-4121C57A7C22}"/>
              </a:ext>
            </a:extLst>
          </p:cNvPr>
          <p:cNvSpPr/>
          <p:nvPr/>
        </p:nvSpPr>
        <p:spPr>
          <a:xfrm>
            <a:off x="840699" y="1998120"/>
            <a:ext cx="4915708"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chemeClr val="tx1"/>
                </a:solidFill>
                <a:latin typeface="Times New Roman" panose="02020603050405020304" pitchFamily="18" charset="0"/>
                <a:cs typeface="Times New Roman" panose="02020603050405020304" pitchFamily="18" charset="0"/>
              </a:rPr>
              <a:t>Đặc</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điểm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sau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đây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đúng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với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khí</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đới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nóng</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24" name="Rectangle: Rounded Corners 7">
            <a:extLst>
              <a:ext uri="{FF2B5EF4-FFF2-40B4-BE49-F238E27FC236}">
                <a16:creationId xmlns:a16="http://schemas.microsoft.com/office/drawing/2014/main" xmlns="" id="{B947E66A-9075-41E4-BB5E-4121C57A7C22}"/>
              </a:ext>
            </a:extLst>
          </p:cNvPr>
          <p:cNvSpPr/>
          <p:nvPr/>
        </p:nvSpPr>
        <p:spPr>
          <a:xfrm>
            <a:off x="121257" y="1799100"/>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7</a:t>
            </a:r>
            <a:endParaRPr lang="en-US" sz="4400" b="1" dirty="0">
              <a:solidFill>
                <a:srgbClr val="14213F"/>
              </a:solidFill>
              <a:latin typeface="Times New Roman" panose="02020603050405020304" pitchFamily="18" charset="0"/>
              <a:cs typeface="Times New Roman" panose="02020603050405020304" pitchFamily="18" charset="0"/>
            </a:endParaRPr>
          </a:p>
        </p:txBody>
      </p:sp>
      <p:pic>
        <p:nvPicPr>
          <p:cNvPr id="4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6032693" y="1592839"/>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B947E66A-9075-41E4-BB5E-4121C57A7C22}"/>
              </a:ext>
            </a:extLst>
          </p:cNvPr>
          <p:cNvSpPr/>
          <p:nvPr/>
        </p:nvSpPr>
        <p:spPr>
          <a:xfrm>
            <a:off x="7088010" y="2025494"/>
            <a:ext cx="4345219"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smtClean="0">
                <a:solidFill>
                  <a:schemeClr val="tx1"/>
                </a:solidFill>
                <a:latin typeface="Times New Roman" panose="02020603050405020304" pitchFamily="18" charset="0"/>
                <a:cs typeface="Times New Roman" panose="02020603050405020304" pitchFamily="18" charset="0"/>
              </a:rPr>
              <a:t>Việt </a:t>
            </a:r>
            <a:r>
              <a:rPr lang="vi-VN" sz="2800" b="1" dirty="0">
                <a:solidFill>
                  <a:schemeClr val="tx1"/>
                </a:solidFill>
                <a:latin typeface="Times New Roman" panose="02020603050405020304" pitchFamily="18" charset="0"/>
                <a:cs typeface="Times New Roman" panose="02020603050405020304" pitchFamily="18" charset="0"/>
              </a:rPr>
              <a:t>Nam nằm ở đới khí hậu nào?</a:t>
            </a:r>
          </a:p>
        </p:txBody>
      </p:sp>
      <p:sp>
        <p:nvSpPr>
          <p:cNvPr id="42" name="Rectangle: Rounded Corners 7">
            <a:extLst>
              <a:ext uri="{FF2B5EF4-FFF2-40B4-BE49-F238E27FC236}">
                <a16:creationId xmlns:a16="http://schemas.microsoft.com/office/drawing/2014/main" xmlns="" id="{B947E66A-9075-41E4-BB5E-4121C57A7C22}"/>
              </a:ext>
            </a:extLst>
          </p:cNvPr>
          <p:cNvSpPr/>
          <p:nvPr/>
        </p:nvSpPr>
        <p:spPr>
          <a:xfrm>
            <a:off x="6226795" y="1757471"/>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8</a:t>
            </a:r>
            <a:endParaRPr lang="en-US" sz="4400" b="1" dirty="0">
              <a:solidFill>
                <a:srgbClr val="14213F"/>
              </a:solidFill>
              <a:latin typeface="Times New Roman" panose="02020603050405020304" pitchFamily="18" charset="0"/>
              <a:cs typeface="Times New Roman" panose="02020603050405020304" pitchFamily="18" charset="0"/>
            </a:endParaRPr>
          </a:p>
        </p:txBody>
      </p:sp>
      <p:sp>
        <p:nvSpPr>
          <p:cNvPr id="2" name="Rectangle 1"/>
          <p:cNvSpPr/>
          <p:nvPr/>
        </p:nvSpPr>
        <p:spPr>
          <a:xfrm>
            <a:off x="235528" y="3075709"/>
            <a:ext cx="5520879" cy="2994666"/>
          </a:xfrm>
          <a:prstGeom prst="rect">
            <a:avLst/>
          </a:prstGeom>
        </p:spPr>
        <p:txBody>
          <a:bodyPr wrap="square">
            <a:spAutoFit/>
          </a:bodyPr>
          <a:lstStyle/>
          <a:p>
            <a:pPr algn="just">
              <a:lnSpc>
                <a:spcPct val="115000"/>
              </a:lnSpc>
            </a:pPr>
            <a:r>
              <a:rPr lang="en-US" sz="3600" b="1" dirty="0" smtClean="0">
                <a:latin typeface="Times New Roman" panose="02020603050405020304" pitchFamily="18" charset="0"/>
                <a:ea typeface="Cambria" panose="02040503050406030204" pitchFamily="18" charset="0"/>
                <a:cs typeface="Times New Roman" panose="02020603050405020304" pitchFamily="18" charset="0"/>
              </a:rPr>
              <a:t>A</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Nhiệt</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độ</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nóng</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quanh</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năm</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endParaRPr lang="en-US" sz="3200" b="1"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15000"/>
              </a:lnSpc>
            </a:pP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B</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Có</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góc</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chiếu</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MT </a:t>
            </a:r>
            <a:r>
              <a:rPr lang="en-US" sz="3200" b="1" dirty="0" err="1" smtClean="0">
                <a:latin typeface="Times New Roman" panose="02020603050405020304" pitchFamily="18" charset="0"/>
                <a:ea typeface="Cambria" panose="02040503050406030204" pitchFamily="18" charset="0"/>
                <a:cs typeface="Times New Roman" panose="02020603050405020304" pitchFamily="18" charset="0"/>
              </a:rPr>
              <a:t>rất</a:t>
            </a: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smtClean="0">
                <a:latin typeface="Times New Roman" panose="02020603050405020304" pitchFamily="18" charset="0"/>
                <a:ea typeface="Cambria" panose="02040503050406030204" pitchFamily="18" charset="0"/>
                <a:cs typeface="Times New Roman" panose="02020603050405020304" pitchFamily="18" charset="0"/>
              </a:rPr>
              <a:t>nhỏ</a:t>
            </a: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a:t>
            </a:r>
            <a:endParaRPr lang="en-US" sz="3200" b="1" dirty="0" smtClean="0">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pP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C. </a:t>
            </a:r>
            <a:r>
              <a:rPr lang="en-US" sz="3200" b="1" dirty="0" err="1" smtClean="0">
                <a:latin typeface="Times New Roman" panose="02020603050405020304" pitchFamily="18" charset="0"/>
                <a:ea typeface="Cambria" panose="02040503050406030204" pitchFamily="18" charset="0"/>
                <a:cs typeface="Times New Roman" panose="02020603050405020304" pitchFamily="18" charset="0"/>
              </a:rPr>
              <a:t>Lượng</a:t>
            </a: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mưa</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từ</a:t>
            </a:r>
            <a:r>
              <a:rPr lang="en-US" sz="3200" b="1" dirty="0">
                <a:latin typeface="Times New Roman" panose="02020603050405020304" pitchFamily="18" charset="0"/>
                <a:ea typeface="Cambria" panose="02040503050406030204" pitchFamily="18" charset="0"/>
                <a:cs typeface="Times New Roman" panose="02020603050405020304" pitchFamily="18" charset="0"/>
              </a:rPr>
              <a:t> 1.000 - 2.000 mm.     </a:t>
            </a:r>
            <a:endParaRPr lang="en-US" sz="3200" b="1"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15000"/>
              </a:lnSpc>
            </a:pPr>
            <a:r>
              <a:rPr lang="en-US" sz="3200" b="1" dirty="0" smtClean="0">
                <a:latin typeface="Times New Roman" panose="02020603050405020304" pitchFamily="18" charset="0"/>
                <a:ea typeface="Cambria" panose="02040503050406030204" pitchFamily="18" charset="0"/>
                <a:cs typeface="Times New Roman" panose="02020603050405020304" pitchFamily="18" charset="0"/>
              </a:rPr>
              <a:t>D</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Có</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gió</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Tín</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phong</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thổi</a:t>
            </a:r>
            <a:r>
              <a:rPr lang="en-US" sz="3200" b="1" dirty="0">
                <a:latin typeface="Times New Roman" panose="02020603050405020304" pitchFamily="18" charset="0"/>
                <a:ea typeface="Cambria" panose="020405030504060302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sp>
        <p:nvSpPr>
          <p:cNvPr id="6" name="Rectangle 5"/>
          <p:cNvSpPr/>
          <p:nvPr/>
        </p:nvSpPr>
        <p:spPr>
          <a:xfrm>
            <a:off x="7348079" y="3677604"/>
            <a:ext cx="3021942" cy="2308324"/>
          </a:xfrm>
          <a:prstGeom prst="rect">
            <a:avLst/>
          </a:prstGeom>
        </p:spPr>
        <p:txBody>
          <a:bodyPr wrap="square">
            <a:spAutoFit/>
          </a:bodyPr>
          <a:lstStyle/>
          <a:p>
            <a:r>
              <a:rPr lang="en-US" sz="3600" b="1" dirty="0" smtClean="0">
                <a:latin typeface="Times New Roman" panose="02020603050405020304" pitchFamily="18" charset="0"/>
                <a:cs typeface="Times New Roman" panose="02020603050405020304" pitchFamily="18" charset="0"/>
              </a:rPr>
              <a:t>A. </a:t>
            </a:r>
            <a:r>
              <a:rPr lang="en-US" sz="3600" b="1" dirty="0" err="1" smtClean="0">
                <a:latin typeface="Times New Roman" panose="02020603050405020304" pitchFamily="18" charset="0"/>
                <a:cs typeface="Times New Roman" panose="02020603050405020304" pitchFamily="18" charset="0"/>
              </a:rPr>
              <a:t>Ôn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đới</a:t>
            </a:r>
            <a:r>
              <a:rPr lang="en-US" sz="3600" b="1" dirty="0">
                <a:latin typeface="Times New Roman" panose="02020603050405020304" pitchFamily="18" charset="0"/>
                <a:cs typeface="Times New Roman" panose="02020603050405020304" pitchFamily="18" charset="0"/>
              </a:rPr>
              <a:t>             </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B</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Hàn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đới</a:t>
            </a:r>
            <a:r>
              <a:rPr lang="en-US" sz="3600" b="1" dirty="0">
                <a:latin typeface="Times New Roman" panose="02020603050405020304" pitchFamily="18" charset="0"/>
                <a:cs typeface="Times New Roman" panose="02020603050405020304" pitchFamily="18" charset="0"/>
              </a:rPr>
              <a:t>                </a:t>
            </a:r>
          </a:p>
          <a:p>
            <a:r>
              <a:rPr lang="en-US" sz="3600" b="1" dirty="0" smtClean="0">
                <a:latin typeface="Times New Roman" panose="02020603050405020304" pitchFamily="18" charset="0"/>
                <a:cs typeface="Times New Roman" panose="02020603050405020304" pitchFamily="18" charset="0"/>
              </a:rPr>
              <a:t>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Cận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nhiệt</a:t>
            </a:r>
            <a:r>
              <a:rPr lang="en-US" sz="3600" b="1" dirty="0">
                <a:latin typeface="Times New Roman" panose="02020603050405020304" pitchFamily="18" charset="0"/>
                <a:cs typeface="Times New Roman" panose="02020603050405020304" pitchFamily="18" charset="0"/>
              </a:rPr>
              <a:t>       </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D</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Nhiệt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đới</a:t>
            </a:r>
            <a:endParaRPr lang="en-US" sz="3600" b="1" dirty="0">
              <a:latin typeface="Times New Roman" panose="02020603050405020304" pitchFamily="18" charset="0"/>
              <a:cs typeface="Times New Roman" panose="02020603050405020304" pitchFamily="18" charset="0"/>
            </a:endParaRPr>
          </a:p>
        </p:txBody>
      </p:sp>
      <p:pic>
        <p:nvPicPr>
          <p:cNvPr id="18" name="Picture 2" descr="Premium Vector | Glossy green leaves for nature concep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176901" y="5798755"/>
            <a:ext cx="1539732" cy="1078023"/>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a:off x="86700" y="3677604"/>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Oval 25"/>
          <p:cNvSpPr/>
          <p:nvPr/>
        </p:nvSpPr>
        <p:spPr>
          <a:xfrm>
            <a:off x="7224651" y="5325312"/>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7398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barn(inVertical)">
                                      <p:cBhvr>
                                        <p:cTn id="26" dur="500"/>
                                        <p:tgtEl>
                                          <p:spTgt spid="4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par>
                                <p:cTn id="30" presetID="16" presetClass="entr" presetSubtype="21"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barn(inVertical)">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41" grpId="0"/>
      <p:bldP spid="42" grpId="0"/>
      <p:bldP spid="2" grpId="0"/>
      <p:bldP spid="6" grpId="0"/>
      <p:bldP spid="19"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xmlns="" id="{4B2DBFC3-ADAA-4E13-852A-70DDB07E5C0F}"/>
              </a:ext>
            </a:extLst>
          </p:cNvPr>
          <p:cNvCxnSpPr>
            <a:cxnSpLocks/>
          </p:cNvCxnSpPr>
          <p:nvPr/>
        </p:nvCxnSpPr>
        <p:spPr>
          <a:xfrm flipV="1">
            <a:off x="-53768" y="1513317"/>
            <a:ext cx="12192000" cy="938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EE8B97-78C3-466C-B0D2-2B08C53E293C}"/>
              </a:ext>
            </a:extLst>
          </p:cNvPr>
          <p:cNvCxnSpPr>
            <a:cxnSpLocks/>
          </p:cNvCxnSpPr>
          <p:nvPr/>
        </p:nvCxnSpPr>
        <p:spPr>
          <a:xfrm>
            <a:off x="5932945" y="1522706"/>
            <a:ext cx="0" cy="534468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CEB92A88-B8D8-49AC-BF3C-42C4E913A825}"/>
              </a:ext>
            </a:extLst>
          </p:cNvPr>
          <p:cNvSpPr/>
          <p:nvPr/>
        </p:nvSpPr>
        <p:spPr>
          <a:xfrm>
            <a:off x="3009048"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LUYỆN TẬP</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1"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4063" y="0"/>
            <a:ext cx="1260516" cy="13422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72844" y="1584267"/>
            <a:ext cx="5978079" cy="149144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7">
            <a:extLst>
              <a:ext uri="{FF2B5EF4-FFF2-40B4-BE49-F238E27FC236}">
                <a16:creationId xmlns:a16="http://schemas.microsoft.com/office/drawing/2014/main" xmlns="" id="{B947E66A-9075-41E4-BB5E-4121C57A7C22}"/>
              </a:ext>
            </a:extLst>
          </p:cNvPr>
          <p:cNvSpPr/>
          <p:nvPr/>
        </p:nvSpPr>
        <p:spPr>
          <a:xfrm>
            <a:off x="840699" y="1998120"/>
            <a:ext cx="4915708" cy="1139150"/>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chemeClr val="tx1"/>
                </a:solidFill>
                <a:latin typeface="Times New Roman" panose="02020603050405020304" pitchFamily="18" charset="0"/>
                <a:cs typeface="Times New Roman" panose="02020603050405020304" pitchFamily="18" charset="0"/>
              </a:rPr>
              <a:t>Thành</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phần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chủ</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yếu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gây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nên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hiệu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kính</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là</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4" name="Rectangle: Rounded Corners 7">
            <a:extLst>
              <a:ext uri="{FF2B5EF4-FFF2-40B4-BE49-F238E27FC236}">
                <a16:creationId xmlns:a16="http://schemas.microsoft.com/office/drawing/2014/main" xmlns="" id="{B947E66A-9075-41E4-BB5E-4121C57A7C22}"/>
              </a:ext>
            </a:extLst>
          </p:cNvPr>
          <p:cNvSpPr/>
          <p:nvPr/>
        </p:nvSpPr>
        <p:spPr>
          <a:xfrm>
            <a:off x="121257" y="1799100"/>
            <a:ext cx="71944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14213F"/>
                </a:solidFill>
                <a:latin typeface="Times New Roman" panose="02020603050405020304" pitchFamily="18" charset="0"/>
                <a:cs typeface="Times New Roman" panose="02020603050405020304" pitchFamily="18" charset="0"/>
              </a:rPr>
              <a:t>9</a:t>
            </a:r>
            <a:endParaRPr lang="en-US" sz="4400" b="1" dirty="0">
              <a:solidFill>
                <a:srgbClr val="14213F"/>
              </a:solidFill>
              <a:latin typeface="Times New Roman" panose="02020603050405020304" pitchFamily="18" charset="0"/>
              <a:cs typeface="Times New Roman" panose="02020603050405020304" pitchFamily="18" charset="0"/>
            </a:endParaRPr>
          </a:p>
        </p:txBody>
      </p:sp>
      <p:pic>
        <p:nvPicPr>
          <p:cNvPr id="4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500" b="91667" l="6750" r="92167">
                        <a14:foregroundMark x1="17667" y1="13833" x2="17667" y2="13833"/>
                        <a14:foregroundMark x1="24500" y1="20667" x2="24500" y2="20667"/>
                        <a14:foregroundMark x1="28750" y1="21167" x2="28750" y2="21167"/>
                        <a14:foregroundMark x1="34583" y1="22917" x2="37333" y2="22917"/>
                        <a14:foregroundMark x1="43417" y1="23417" x2="43417" y2="23417"/>
                        <a14:foregroundMark x1="45667" y1="23417" x2="45667" y2="23417"/>
                        <a14:foregroundMark x1="91417" y1="18417" x2="91417" y2="18417"/>
                        <a14:foregroundMark x1="16667" y1="6000" x2="16667" y2="6000"/>
                        <a14:foregroundMark x1="20917" y1="8833" x2="20917" y2="8833"/>
                        <a14:foregroundMark x1="19917" y1="4500" x2="19917" y2="4500"/>
                        <a14:foregroundMark x1="8583" y1="35333" x2="8583" y2="35333"/>
                        <a14:foregroundMark x1="15833" y1="65167" x2="15833" y2="65167"/>
                        <a14:foregroundMark x1="11333" y1="60333" x2="11333" y2="60333"/>
                        <a14:foregroundMark x1="11333" y1="58333" x2="11333" y2="57333"/>
                        <a14:foregroundMark x1="14333" y1="55500" x2="14333" y2="55500"/>
                        <a14:foregroundMark x1="16167" y1="56333" x2="16167" y2="56333"/>
                        <a14:foregroundMark x1="21417" y1="58083" x2="21417" y2="58083"/>
                        <a14:foregroundMark x1="25500" y1="64917" x2="25500" y2="64917"/>
                        <a14:foregroundMark x1="27250" y1="65917" x2="27250" y2="65917"/>
                        <a14:foregroundMark x1="30500" y1="67667" x2="31750" y2="68167"/>
                        <a14:foregroundMark x1="35083" y1="68917" x2="35083" y2="68917"/>
                        <a14:foregroundMark x1="53000" y1="72250" x2="53000" y2="72250"/>
                        <a14:foregroundMark x1="66917" y1="74500" x2="66917" y2="74500"/>
                        <a14:foregroundMark x1="37583" y1="60083" x2="91417" y2="72250"/>
                        <a14:foregroundMark x1="13583" y1="81083" x2="13583" y2="81083"/>
                        <a14:foregroundMark x1="17917" y1="81833" x2="60083" y2="90167"/>
                        <a14:foregroundMark x1="68417" y1="87583" x2="73750" y2="87333"/>
                        <a14:foregroundMark x1="38333" y1="66667" x2="27500" y2="62083"/>
                        <a14:foregroundMark x1="14083" y1="60083" x2="14083" y2="60083"/>
                        <a14:foregroundMark x1="15583" y1="54750" x2="23167" y2="63083"/>
                        <a14:foregroundMark x1="19667" y1="52500" x2="7500" y2="52000"/>
                        <a14:foregroundMark x1="8333" y1="54500" x2="7250" y2="63333"/>
                        <a14:foregroundMark x1="11833" y1="65417" x2="11833" y2="65417"/>
                        <a14:foregroundMark x1="12083" y1="63083" x2="45417" y2="75250"/>
                        <a14:foregroundMark x1="32583" y1="65417" x2="47917" y2="67917"/>
                        <a14:foregroundMark x1="45167" y1="65917" x2="69667" y2="67917"/>
                        <a14:foregroundMark x1="63833" y1="62083" x2="87083" y2="59583"/>
                        <a14:foregroundMark x1="89167" y1="63833" x2="90167" y2="68417"/>
                        <a14:foregroundMark x1="89167" y1="64917" x2="88667" y2="69417"/>
                        <a14:foregroundMark x1="88667" y1="68667" x2="88667" y2="68667"/>
                        <a14:foregroundMark x1="83333" y1="83583" x2="42167" y2="77750"/>
                        <a14:foregroundMark x1="17917" y1="77500" x2="17917" y2="77500"/>
                        <a14:foregroundMark x1="14833" y1="78000" x2="13833" y2="78750"/>
                        <a14:foregroundMark x1="10833" y1="80833" x2="10833" y2="80833"/>
                        <a14:foregroundMark x1="12833" y1="83333" x2="12833" y2="83333"/>
                        <a14:foregroundMark x1="13083" y1="83833" x2="13083" y2="83833"/>
                        <a14:foregroundMark x1="13583" y1="84083" x2="13583" y2="84083"/>
                        <a14:foregroundMark x1="13583" y1="83583" x2="13583" y2="83583"/>
                        <a14:foregroundMark x1="13083" y1="82583" x2="13083" y2="82583"/>
                        <a14:foregroundMark x1="27750" y1="91417" x2="89417" y2="89917"/>
                        <a14:foregroundMark x1="88167" y1="84083" x2="90917" y2="91667"/>
                        <a14:foregroundMark x1="17167" y1="38583" x2="17167" y2="38333"/>
                        <a14:foregroundMark x1="12083" y1="12833" x2="82333" y2="18917"/>
                        <a14:foregroundMark x1="44917" y1="19917" x2="88167" y2="19917"/>
                        <a14:foregroundMark x1="88667" y1="60083" x2="88667" y2="60083"/>
                        <a14:foregroundMark x1="89667" y1="59083" x2="20667" y2="57583"/>
                        <a14:foregroundMark x1="20667" y1="53250" x2="8583" y2="51000"/>
                        <a14:foregroundMark x1="7000" y1="61583" x2="14333" y2="65917"/>
                        <a14:foregroundMark x1="14833" y1="66667" x2="15833" y2="70917"/>
                        <a14:foregroundMark x1="19917" y1="76500" x2="7750" y2="73000"/>
                        <a14:foregroundMark x1="8583" y1="75000" x2="6750" y2="88167"/>
                        <a14:foregroundMark x1="89167" y1="58583" x2="69667" y2="56583"/>
                        <a14:foregroundMark x1="89667" y1="60333" x2="92167" y2="66667"/>
                        <a14:foregroundMark x1="90667" y1="66917" x2="91667" y2="68667"/>
                        <a14:foregroundMark x1="11583" y1="28500" x2="19417" y2="29500"/>
                        <a14:foregroundMark x1="19917" y1="28250" x2="13083" y2="28750"/>
                        <a14:foregroundMark x1="11583" y1="90667" x2="10083" y2="89167"/>
                        <a14:foregroundMark x1="13833" y1="89417" x2="13833" y2="89417"/>
                        <a14:foregroundMark x1="15833" y1="89667" x2="15833" y2="89667"/>
                      </a14:backgroundRemoval>
                    </a14:imgEffect>
                    <a14:imgEffect>
                      <a14:sharpenSoften amount="50000"/>
                    </a14:imgEffect>
                  </a14:imgLayer>
                </a14:imgProps>
              </a:ext>
              <a:ext uri="{28A0092B-C50C-407E-A947-70E740481C1C}">
                <a14:useLocalDpi xmlns:a14="http://schemas.microsoft.com/office/drawing/2010/main" val="0"/>
              </a:ext>
            </a:extLst>
          </a:blip>
          <a:srcRect l="6473" t="28275" r="6713" b="51630"/>
          <a:stretch/>
        </p:blipFill>
        <p:spPr bwMode="auto">
          <a:xfrm>
            <a:off x="6032693" y="1592838"/>
            <a:ext cx="5978079" cy="195828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B947E66A-9075-41E4-BB5E-4121C57A7C22}"/>
              </a:ext>
            </a:extLst>
          </p:cNvPr>
          <p:cNvSpPr/>
          <p:nvPr/>
        </p:nvSpPr>
        <p:spPr>
          <a:xfrm>
            <a:off x="7152806" y="2329988"/>
            <a:ext cx="4345219" cy="1069017"/>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smtClean="0">
                <a:solidFill>
                  <a:schemeClr val="tx1"/>
                </a:solidFill>
                <a:latin typeface="Times New Roman" panose="02020603050405020304" pitchFamily="18" charset="0"/>
                <a:cs typeface="Times New Roman" panose="02020603050405020304" pitchFamily="18" charset="0"/>
              </a:rPr>
              <a:t>Biến </a:t>
            </a:r>
            <a:r>
              <a:rPr lang="vi-VN" sz="2800" b="1" dirty="0">
                <a:solidFill>
                  <a:schemeClr val="tx1"/>
                </a:solidFill>
                <a:latin typeface="Times New Roman" panose="02020603050405020304" pitchFamily="18" charset="0"/>
                <a:cs typeface="Times New Roman" panose="02020603050405020304" pitchFamily="18" charset="0"/>
              </a:rPr>
              <a:t>đổi khí hậu gây ảnh hưởng nặng nề nhất ở khu vực nào sau đây?</a:t>
            </a:r>
          </a:p>
        </p:txBody>
      </p:sp>
      <p:sp>
        <p:nvSpPr>
          <p:cNvPr id="42" name="Rectangle: Rounded Corners 7">
            <a:extLst>
              <a:ext uri="{FF2B5EF4-FFF2-40B4-BE49-F238E27FC236}">
                <a16:creationId xmlns:a16="http://schemas.microsoft.com/office/drawing/2014/main" xmlns="" id="{B947E66A-9075-41E4-BB5E-4121C57A7C22}"/>
              </a:ext>
            </a:extLst>
          </p:cNvPr>
          <p:cNvSpPr/>
          <p:nvPr/>
        </p:nvSpPr>
        <p:spPr>
          <a:xfrm>
            <a:off x="6076256" y="1789552"/>
            <a:ext cx="1032987"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dirty="0" smtClean="0">
                <a:solidFill>
                  <a:srgbClr val="14213F"/>
                </a:solidFill>
                <a:latin typeface="Times New Roman" panose="02020603050405020304" pitchFamily="18" charset="0"/>
                <a:cs typeface="Times New Roman" panose="02020603050405020304" pitchFamily="18" charset="0"/>
              </a:rPr>
              <a:t>10</a:t>
            </a:r>
            <a:endParaRPr lang="en-US" sz="4000" b="1" dirty="0">
              <a:solidFill>
                <a:srgbClr val="14213F"/>
              </a:solidFill>
              <a:latin typeface="Times New Roman" panose="02020603050405020304" pitchFamily="18" charset="0"/>
              <a:cs typeface="Times New Roman" panose="02020603050405020304" pitchFamily="18" charset="0"/>
            </a:endParaRPr>
          </a:p>
        </p:txBody>
      </p:sp>
      <p:sp>
        <p:nvSpPr>
          <p:cNvPr id="3" name="Rectangle 2"/>
          <p:cNvSpPr/>
          <p:nvPr/>
        </p:nvSpPr>
        <p:spPr>
          <a:xfrm>
            <a:off x="879997" y="3551123"/>
            <a:ext cx="4296904" cy="2554545"/>
          </a:xfrm>
          <a:prstGeom prst="rect">
            <a:avLst/>
          </a:prstGeom>
        </p:spPr>
        <p:txBody>
          <a:bodyPr wrap="square">
            <a:spAutoFit/>
          </a:bodyPr>
          <a:lstStyle/>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Ni-</a:t>
            </a:r>
            <a:r>
              <a:rPr lang="en-US" sz="4000" dirty="0" err="1" smtClean="0">
                <a:latin typeface="Times New Roman" panose="02020603050405020304" pitchFamily="18" charset="0"/>
                <a:ea typeface="Cambria" panose="02040503050406030204" pitchFamily="18" charset="0"/>
                <a:cs typeface="Times New Roman" panose="02020603050405020304" pitchFamily="18" charset="0"/>
              </a:rPr>
              <a:t>tơ</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Oxy</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smtClean="0">
                <a:latin typeface="Times New Roman" panose="02020603050405020304" pitchFamily="18" charset="0"/>
                <a:ea typeface="Cambria" panose="02040503050406030204" pitchFamily="18" charset="0"/>
                <a:cs typeface="Times New Roman" panose="02020603050405020304" pitchFamily="18" charset="0"/>
              </a:rPr>
              <a:t>Cacbonic</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Ô-</a:t>
            </a:r>
            <a:r>
              <a:rPr lang="en-US" sz="4000" dirty="0" err="1" smtClean="0">
                <a:latin typeface="Times New Roman" panose="02020603050405020304" pitchFamily="18" charset="0"/>
                <a:ea typeface="Cambria" panose="02040503050406030204" pitchFamily="18" charset="0"/>
                <a:cs typeface="Times New Roman" panose="02020603050405020304" pitchFamily="18" charset="0"/>
              </a:rPr>
              <a:t>dôn</a:t>
            </a:r>
            <a:r>
              <a:rPr lang="en-US" sz="4000" dirty="0">
                <a:latin typeface="Times New Roman" panose="02020603050405020304" pitchFamily="18" charset="0"/>
                <a:ea typeface="Cambria" panose="020405030504060302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4" name="Rectangle 3"/>
          <p:cNvSpPr/>
          <p:nvPr/>
        </p:nvSpPr>
        <p:spPr>
          <a:xfrm>
            <a:off x="6946236" y="3858899"/>
            <a:ext cx="4269637" cy="1938992"/>
          </a:xfrm>
          <a:prstGeom prst="rect">
            <a:avLst/>
          </a:prstGeom>
        </p:spPr>
        <p:txBody>
          <a:bodyPr wrap="square">
            <a:spAutoFit/>
          </a:bodyPr>
          <a:lstStyle/>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smtClean="0">
                <a:latin typeface="Times New Roman" panose="02020603050405020304" pitchFamily="18" charset="0"/>
                <a:ea typeface="Cambria" panose="02040503050406030204" pitchFamily="18" charset="0"/>
                <a:cs typeface="Times New Roman" panose="02020603050405020304" pitchFamily="18" charset="0"/>
              </a:rPr>
              <a:t>Ven</a:t>
            </a: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biển</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smtClean="0">
                <a:latin typeface="Times New Roman" panose="02020603050405020304" pitchFamily="18" charset="0"/>
                <a:ea typeface="Cambria" panose="02040503050406030204" pitchFamily="18" charset="0"/>
                <a:cs typeface="Times New Roman" panose="02020603050405020304" pitchFamily="18" charset="0"/>
              </a:rPr>
              <a:t>Núi</a:t>
            </a: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4000" dirty="0" err="1">
                <a:latin typeface="Times New Roman" panose="02020603050405020304" pitchFamily="18" charset="0"/>
                <a:ea typeface="Cambria" panose="02040503050406030204" pitchFamily="18" charset="0"/>
                <a:cs typeface="Times New Roman" panose="02020603050405020304" pitchFamily="18" charset="0"/>
              </a:rPr>
              <a:t>cao</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smtClean="0">
              <a:latin typeface="Times New Roman" panose="02020603050405020304" pitchFamily="18" charset="0"/>
              <a:ea typeface="Cambria" panose="02040503050406030204" pitchFamily="18" charset="0"/>
              <a:cs typeface="Times New Roman" panose="02020603050405020304" pitchFamily="18" charset="0"/>
            </a:endParaRPr>
          </a:p>
          <a:p>
            <a:pPr marL="342900" indent="-342900">
              <a:buAutoNum type="alphaUcPeriod"/>
            </a:pPr>
            <a:r>
              <a:rPr lang="en-US" sz="4000" dirty="0" smtClean="0">
                <a:latin typeface="Times New Roman" panose="02020603050405020304" pitchFamily="18" charset="0"/>
                <a:ea typeface="Cambria" panose="02040503050406030204" pitchFamily="18" charset="0"/>
                <a:cs typeface="Times New Roman" panose="02020603050405020304" pitchFamily="18" charset="0"/>
              </a:rPr>
              <a:t> Cao </a:t>
            </a:r>
            <a:r>
              <a:rPr lang="en-US" sz="4000" dirty="0" err="1">
                <a:latin typeface="Times New Roman" panose="02020603050405020304" pitchFamily="18" charset="0"/>
                <a:ea typeface="Cambria" panose="02040503050406030204" pitchFamily="18" charset="0"/>
                <a:cs typeface="Times New Roman" panose="02020603050405020304" pitchFamily="18" charset="0"/>
              </a:rPr>
              <a:t>nguyên</a:t>
            </a:r>
            <a:r>
              <a:rPr lang="en-US" sz="4000" dirty="0">
                <a:latin typeface="Times New Roman" panose="02020603050405020304" pitchFamily="18" charset="0"/>
                <a:ea typeface="Cambria" panose="020405030504060302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pic>
        <p:nvPicPr>
          <p:cNvPr id="16" name="Picture 2" descr="Premium Vector | Glossy green leaves for nature concept."/>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176901" y="5798755"/>
            <a:ext cx="1539732" cy="1078023"/>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p:cNvSpPr/>
          <p:nvPr/>
        </p:nvSpPr>
        <p:spPr>
          <a:xfrm>
            <a:off x="780250" y="4718725"/>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Oval 17"/>
          <p:cNvSpPr/>
          <p:nvPr/>
        </p:nvSpPr>
        <p:spPr>
          <a:xfrm>
            <a:off x="6946236" y="3858899"/>
            <a:ext cx="728411" cy="701701"/>
          </a:xfrm>
          <a:prstGeom prst="ellipse">
            <a:avLst/>
          </a:prstGeom>
          <a:no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02504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barn(inVertical)">
                                      <p:cBhvr>
                                        <p:cTn id="26" dur="500"/>
                                        <p:tgtEl>
                                          <p:spTgt spid="4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par>
                                <p:cTn id="30" presetID="16" presetClass="entr" presetSubtype="21"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41" grpId="0"/>
      <p:bldP spid="42" grpId="0"/>
      <p:bldP spid="3" grpId="0"/>
      <p:bldP spid="4" grpId="0"/>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EB92A88-B8D8-49AC-BF3C-42C4E913A825}"/>
              </a:ext>
            </a:extLst>
          </p:cNvPr>
          <p:cNvSpPr/>
          <p:nvPr/>
        </p:nvSpPr>
        <p:spPr>
          <a:xfrm>
            <a:off x="184985" y="163284"/>
            <a:ext cx="6235720" cy="1107996"/>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66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VẬN DỤNG</a:t>
            </a:r>
            <a:endParaRPr lang="en-US" sz="66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6" name="Rectangle: Rounded Corners 7">
            <a:extLst>
              <a:ext uri="{FF2B5EF4-FFF2-40B4-BE49-F238E27FC236}">
                <a16:creationId xmlns:a16="http://schemas.microsoft.com/office/drawing/2014/main" xmlns="" id="{BA82641E-3201-4492-91D4-87379E758E19}"/>
              </a:ext>
            </a:extLst>
          </p:cNvPr>
          <p:cNvSpPr/>
          <p:nvPr/>
        </p:nvSpPr>
        <p:spPr>
          <a:xfrm>
            <a:off x="1849935" y="1708320"/>
            <a:ext cx="10175809" cy="1299224"/>
          </a:xfrm>
          <a:prstGeom prst="roundRect">
            <a:avLst/>
          </a:prstGeom>
          <a:solidFill>
            <a:schemeClr val="bg1"/>
          </a:solidFill>
          <a:ln w="38100">
            <a:solidFill>
              <a:srgbClr val="006C00"/>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smtClean="0">
                <a:solidFill>
                  <a:srgbClr val="006C00"/>
                </a:solidFill>
                <a:latin typeface="Times New Roman" panose="02020603050405020304" pitchFamily="18" charset="0"/>
                <a:cs typeface="Times New Roman" panose="02020603050405020304" pitchFamily="18" charset="0"/>
              </a:rPr>
              <a:t>Các </a:t>
            </a:r>
            <a:r>
              <a:rPr lang="vi-VN" sz="2400" b="1" dirty="0">
                <a:solidFill>
                  <a:srgbClr val="006C00"/>
                </a:solidFill>
                <a:latin typeface="Times New Roman" panose="02020603050405020304" pitchFamily="18" charset="0"/>
                <a:cs typeface="Times New Roman" panose="02020603050405020304" pitchFamily="18" charset="0"/>
              </a:rPr>
              <a:t>nhóm thảo luận và lập 1 trang </a:t>
            </a:r>
            <a:r>
              <a:rPr lang="vi-VN" sz="3600" b="1" dirty="0">
                <a:solidFill>
                  <a:srgbClr val="C00000"/>
                </a:solidFill>
                <a:latin typeface="Times New Roman" panose="02020603050405020304" pitchFamily="18" charset="0"/>
                <a:cs typeface="Times New Roman" panose="02020603050405020304" pitchFamily="18" charset="0"/>
              </a:rPr>
              <a:t>facebook</a:t>
            </a:r>
            <a:r>
              <a:rPr lang="vi-VN" sz="2400" b="1" dirty="0">
                <a:solidFill>
                  <a:srgbClr val="006C00"/>
                </a:solidFill>
                <a:latin typeface="Times New Roman" panose="02020603050405020304" pitchFamily="18" charset="0"/>
                <a:cs typeface="Times New Roman" panose="02020603050405020304" pitchFamily="18" charset="0"/>
              </a:rPr>
              <a:t> để </a:t>
            </a:r>
            <a:r>
              <a:rPr lang="vi-VN" sz="2400" b="1" dirty="0">
                <a:solidFill>
                  <a:srgbClr val="C00000"/>
                </a:solidFill>
                <a:latin typeface="Times New Roman" panose="02020603050405020304" pitchFamily="18" charset="0"/>
                <a:cs typeface="Times New Roman" panose="02020603050405020304" pitchFamily="18" charset="0"/>
              </a:rPr>
              <a:t>tuyên truyền </a:t>
            </a:r>
            <a:r>
              <a:rPr lang="vi-VN" sz="2400" b="1" dirty="0">
                <a:solidFill>
                  <a:srgbClr val="006C00"/>
                </a:solidFill>
                <a:latin typeface="Times New Roman" panose="02020603050405020304" pitchFamily="18" charset="0"/>
                <a:cs typeface="Times New Roman" panose="02020603050405020304" pitchFamily="18" charset="0"/>
              </a:rPr>
              <a:t>về những ảnh hưởng của biến đổi khí hậu và kêu gọi mọi người chung tay bảo vệ bầu khí quyển </a:t>
            </a:r>
            <a:r>
              <a:rPr lang="vi-VN" sz="2400" b="1" dirty="0" smtClean="0">
                <a:solidFill>
                  <a:srgbClr val="006C00"/>
                </a:solidFill>
                <a:latin typeface="Times New Roman" panose="02020603050405020304" pitchFamily="18" charset="0"/>
                <a:cs typeface="Times New Roman" panose="02020603050405020304" pitchFamily="18" charset="0"/>
              </a:rPr>
              <a:t>TĐ</a:t>
            </a:r>
            <a:endParaRPr lang="en-US" sz="2400" b="1" dirty="0">
              <a:solidFill>
                <a:srgbClr val="006C00"/>
              </a:solidFill>
              <a:latin typeface="Times New Roman" panose="02020603050405020304" pitchFamily="18" charset="0"/>
              <a:cs typeface="Times New Roman" panose="02020603050405020304" pitchFamily="18" charset="0"/>
            </a:endParaRPr>
          </a:p>
        </p:txBody>
      </p:sp>
      <p:pic>
        <p:nvPicPr>
          <p:cNvPr id="7"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60516" cy="13422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BA82641E-3201-4492-91D4-87379E758E19}"/>
              </a:ext>
            </a:extLst>
          </p:cNvPr>
          <p:cNvSpPr/>
          <p:nvPr/>
        </p:nvSpPr>
        <p:spPr>
          <a:xfrm>
            <a:off x="6974884" y="0"/>
            <a:ext cx="3788658" cy="1660957"/>
          </a:xfrm>
          <a:prstGeom prst="roundRect">
            <a:avLst/>
          </a:prstGeom>
          <a:noFill/>
          <a:ln w="38100">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6C00"/>
                </a:solidFill>
                <a:latin typeface="Times New Roman" panose="02020603050405020304" pitchFamily="18" charset="0"/>
                <a:cs typeface="Times New Roman" panose="02020603050405020304" pitchFamily="18" charset="0"/>
              </a:rPr>
              <a:t>HOẠT ĐỘNG Ở NHÀ</a:t>
            </a:r>
            <a:endParaRPr lang="en-US" sz="4000" b="1" dirty="0">
              <a:solidFill>
                <a:srgbClr val="006C00"/>
              </a:solidFill>
              <a:latin typeface="Times New Roman" panose="02020603050405020304" pitchFamily="18" charset="0"/>
              <a:cs typeface="Times New Roman" panose="02020603050405020304" pitchFamily="18" charset="0"/>
            </a:endParaRPr>
          </a:p>
        </p:txBody>
      </p:sp>
      <p:pic>
        <p:nvPicPr>
          <p:cNvPr id="12" name="Picture 2" descr="Premium Vector | Glossy green leaves for nature concept."/>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1502517" y="4712294"/>
            <a:ext cx="2304556" cy="18253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p:cNvGraphicFramePr>
            <a:graphicFrameLocks noGrp="1"/>
          </p:cNvGraphicFramePr>
          <p:nvPr>
            <p:extLst>
              <p:ext uri="{D42A27DB-BD31-4B8C-83A1-F6EECF244321}">
                <p14:modId xmlns:p14="http://schemas.microsoft.com/office/powerpoint/2010/main" val="350372909"/>
              </p:ext>
            </p:extLst>
          </p:nvPr>
        </p:nvGraphicFramePr>
        <p:xfrm>
          <a:off x="152405" y="3192543"/>
          <a:ext cx="6420705" cy="3617026"/>
        </p:xfrm>
        <a:graphic>
          <a:graphicData uri="http://schemas.openxmlformats.org/drawingml/2006/table">
            <a:tbl>
              <a:tblPr firstRow="1" firstCol="1" bandRow="1">
                <a:tableStyleId>{E8B1032C-EA38-4F05-BA0D-38AFFFC7BED3}</a:tableStyleId>
              </a:tblPr>
              <a:tblGrid>
                <a:gridCol w="6420705">
                  <a:extLst>
                    <a:ext uri="{9D8B030D-6E8A-4147-A177-3AD203B41FA5}">
                      <a16:colId xmlns:a16="http://schemas.microsoft.com/office/drawing/2014/main" xmlns="" val="3730370146"/>
                    </a:ext>
                  </a:extLst>
                </a:gridCol>
              </a:tblGrid>
              <a:tr h="270467">
                <a:tc>
                  <a:txBody>
                    <a:bodyPr/>
                    <a:lstStyle/>
                    <a:p>
                      <a:pPr marL="0" marR="0" indent="0" algn="ctr">
                        <a:lnSpc>
                          <a:spcPct val="115000"/>
                        </a:lnSpc>
                        <a:spcBef>
                          <a:spcPts val="0"/>
                        </a:spcBef>
                        <a:spcAft>
                          <a:spcPts val="0"/>
                        </a:spcAft>
                      </a:pPr>
                      <a:r>
                        <a:rPr lang="en-US" sz="2400" dirty="0" err="1">
                          <a:solidFill>
                            <a:schemeClr val="bg1"/>
                          </a:solidFill>
                          <a:effectLst/>
                          <a:latin typeface="Times New Roman" panose="02020603050405020304" pitchFamily="18" charset="0"/>
                          <a:cs typeface="Times New Roman" panose="02020603050405020304" pitchFamily="18" charset="0"/>
                        </a:rPr>
                        <a:t>Tiêu</a:t>
                      </a:r>
                      <a:r>
                        <a:rPr lang="en-US" sz="2400" dirty="0">
                          <a:solidFill>
                            <a:schemeClr val="bg1"/>
                          </a:solidFill>
                          <a:effectLst/>
                          <a:latin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cs typeface="Times New Roman" panose="02020603050405020304" pitchFamily="18" charset="0"/>
                        </a:rPr>
                        <a:t>chí</a:t>
                      </a:r>
                      <a:r>
                        <a:rPr lang="en-US" sz="2400" dirty="0">
                          <a:solidFill>
                            <a:schemeClr val="bg1"/>
                          </a:solidFill>
                          <a:effectLst/>
                          <a:latin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cs typeface="Times New Roman" panose="02020603050405020304" pitchFamily="18" charset="0"/>
                        </a:rPr>
                        <a:t>đánh</a:t>
                      </a:r>
                      <a:r>
                        <a:rPr lang="en-US" sz="2400" dirty="0">
                          <a:solidFill>
                            <a:schemeClr val="bg1"/>
                          </a:solidFill>
                          <a:effectLst/>
                          <a:latin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cs typeface="Times New Roman" panose="02020603050405020304" pitchFamily="18" charset="0"/>
                        </a:rPr>
                        <a:t>giá</a:t>
                      </a:r>
                      <a:endParaRPr lang="en-US" sz="24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extLst>
                  <a:ext uri="{0D108BD9-81ED-4DB2-BD59-A6C34878D82A}">
                    <a16:rowId xmlns:a16="http://schemas.microsoft.com/office/drawing/2014/main" xmlns="" val="504261469"/>
                  </a:ext>
                </a:extLst>
              </a:tr>
              <a:tr h="566448">
                <a:tc>
                  <a:txBody>
                    <a:bodyPr/>
                    <a:lstStyle/>
                    <a:p>
                      <a:pPr marL="0" marR="0" indent="0" algn="just">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Tên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trang</a:t>
                      </a:r>
                      <a:r>
                        <a:rPr lang="en-US" sz="2400" dirty="0">
                          <a:effectLst/>
                          <a:latin typeface="Times New Roman" panose="02020603050405020304" pitchFamily="18" charset="0"/>
                          <a:cs typeface="Times New Roman" panose="02020603050405020304" pitchFamily="18" charset="0"/>
                        </a:rPr>
                        <a:t>/</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bìa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liên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hậu</a:t>
                      </a:r>
                      <a:endParaRPr lang="en-US" sz="24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xmlns="" val="2807078725"/>
                  </a:ext>
                </a:extLst>
              </a:tr>
              <a:tr h="862429">
                <a:tc>
                  <a:txBody>
                    <a:bodyPr/>
                    <a:lstStyle/>
                    <a:p>
                      <a:pPr marL="0" marR="0" indent="0" algn="just">
                        <a:lnSpc>
                          <a:spcPct val="115000"/>
                        </a:lnSpc>
                        <a:spcBef>
                          <a:spcPts val="0"/>
                        </a:spcBef>
                        <a:spcAft>
                          <a:spcPts val="0"/>
                        </a:spcAft>
                      </a:pPr>
                      <a:r>
                        <a:rPr lang="en-US" sz="2400" dirty="0" err="1">
                          <a:solidFill>
                            <a:schemeClr val="tx1"/>
                          </a:solidFill>
                          <a:effectLst/>
                          <a:latin typeface="Times New Roman" panose="02020603050405020304" pitchFamily="18" charset="0"/>
                          <a:cs typeface="Times New Roman" panose="02020603050405020304" pitchFamily="18" charset="0"/>
                        </a:rPr>
                        <a:t>Viết</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bài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và</a:t>
                      </a:r>
                      <a:r>
                        <a:rPr lang="en-US" sz="2400" dirty="0">
                          <a:solidFill>
                            <a:schemeClr val="tx1"/>
                          </a:solidFill>
                          <a:effectLst/>
                          <a:latin typeface="Times New Roman" panose="02020603050405020304" pitchFamily="18" charset="0"/>
                          <a:cs typeface="Times New Roman" panose="02020603050405020304" pitchFamily="18" charset="0"/>
                        </a:rPr>
                        <a:t> share </a:t>
                      </a:r>
                      <a:r>
                        <a:rPr lang="en-US" sz="2400" dirty="0" err="1">
                          <a:solidFill>
                            <a:schemeClr val="tx1"/>
                          </a:solidFill>
                          <a:effectLst/>
                          <a:latin typeface="Times New Roman" panose="02020603050405020304" pitchFamily="18" charset="0"/>
                          <a:cs typeface="Times New Roman" panose="02020603050405020304" pitchFamily="18" charset="0"/>
                        </a:rPr>
                        <a:t>những</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bài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báo</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liên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quan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đến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nguyên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nhân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hậu</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quả</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tác</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hại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của</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smtClean="0">
                          <a:solidFill>
                            <a:schemeClr val="tx1"/>
                          </a:solidFill>
                          <a:effectLst/>
                          <a:latin typeface="Times New Roman" panose="02020603050405020304" pitchFamily="18" charset="0"/>
                          <a:cs typeface="Times New Roman" panose="02020603050405020304" pitchFamily="18" charset="0"/>
                        </a:rPr>
                        <a:t>BĐKH</a:t>
                      </a:r>
                      <a:r>
                        <a:rPr lang="en-US" sz="2400" baseline="0" dirty="0" smtClean="0">
                          <a:solidFill>
                            <a:schemeClr val="tx1"/>
                          </a:solidFill>
                          <a:effectLst/>
                          <a:latin typeface="Times New Roman" panose="02020603050405020304" pitchFamily="18" charset="0"/>
                          <a:cs typeface="Times New Roman" panose="02020603050405020304" pitchFamily="18" charset="0"/>
                        </a:rPr>
                        <a:t> </a:t>
                      </a:r>
                      <a:r>
                        <a:rPr lang="en-US" sz="2400" dirty="0" err="1" smtClean="0">
                          <a:solidFill>
                            <a:schemeClr val="tx1"/>
                          </a:solidFill>
                          <a:effectLst/>
                          <a:latin typeface="Times New Roman" panose="02020603050405020304" pitchFamily="18" charset="0"/>
                          <a:cs typeface="Times New Roman" panose="02020603050405020304" pitchFamily="18" charset="0"/>
                        </a:rPr>
                        <a:t>hoặc</a:t>
                      </a:r>
                      <a:r>
                        <a:rPr lang="en-US" sz="2400" dirty="0" smtClean="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giải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pháp</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giảm</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nhẹ</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smtClean="0">
                          <a:solidFill>
                            <a:schemeClr val="tx1"/>
                          </a:solidFill>
                          <a:effectLst/>
                          <a:latin typeface="Times New Roman" panose="02020603050405020304" pitchFamily="18" charset="0"/>
                          <a:cs typeface="Times New Roman" panose="02020603050405020304" pitchFamily="18" charset="0"/>
                        </a:rPr>
                        <a:t>BĐKH</a:t>
                      </a:r>
                      <a:endParaRPr lang="en-US" sz="24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31999692"/>
                  </a:ext>
                </a:extLst>
              </a:tr>
              <a:tr h="566448">
                <a:tc>
                  <a:txBody>
                    <a:bodyPr/>
                    <a:lstStyle/>
                    <a:p>
                      <a:pPr marL="0" marR="0" indent="0" algn="just">
                        <a:lnSpc>
                          <a:spcPct val="115000"/>
                        </a:lnSpc>
                        <a:spcBef>
                          <a:spcPts val="0"/>
                        </a:spcBef>
                        <a:spcAft>
                          <a:spcPts val="0"/>
                        </a:spcAft>
                      </a:pPr>
                      <a:r>
                        <a:rPr lang="en-US" sz="2400" dirty="0" err="1">
                          <a:solidFill>
                            <a:schemeClr val="tx1"/>
                          </a:solidFill>
                          <a:effectLst/>
                          <a:latin typeface="Times New Roman" panose="02020603050405020304" pitchFamily="18" charset="0"/>
                          <a:cs typeface="Times New Roman" panose="02020603050405020304" pitchFamily="18" charset="0"/>
                        </a:rPr>
                        <a:t>Tuyên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truyền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bằng</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cách</a:t>
                      </a:r>
                      <a:r>
                        <a:rPr lang="en-US" sz="2400" dirty="0">
                          <a:solidFill>
                            <a:schemeClr val="tx1"/>
                          </a:solidFill>
                          <a:effectLst/>
                          <a:latin typeface="Times New Roman" panose="02020603050405020304" pitchFamily="18" charset="0"/>
                          <a:cs typeface="Times New Roman" panose="02020603050405020304" pitchFamily="18" charset="0"/>
                        </a:rPr>
                        <a:t> share </a:t>
                      </a:r>
                      <a:r>
                        <a:rPr lang="en-US" sz="2400" dirty="0" err="1">
                          <a:solidFill>
                            <a:schemeClr val="tx1"/>
                          </a:solidFill>
                          <a:effectLst/>
                          <a:latin typeface="Times New Roman" panose="02020603050405020304" pitchFamily="18" charset="0"/>
                          <a:cs typeface="Times New Roman" panose="02020603050405020304" pitchFamily="18" charset="0"/>
                        </a:rPr>
                        <a:t>trang</a:t>
                      </a:r>
                      <a:r>
                        <a:rPr lang="en-US" sz="2400" dirty="0">
                          <a:solidFill>
                            <a:schemeClr val="tx1"/>
                          </a:solidFill>
                          <a:effectLst/>
                          <a:latin typeface="Times New Roman" panose="02020603050405020304" pitchFamily="18" charset="0"/>
                          <a:cs typeface="Times New Roman" panose="02020603050405020304" pitchFamily="18" charset="0"/>
                        </a:rPr>
                        <a:t> FB </a:t>
                      </a:r>
                      <a:r>
                        <a:rPr lang="en-US" sz="2400" dirty="0" err="1">
                          <a:solidFill>
                            <a:schemeClr val="tx1"/>
                          </a:solidFill>
                          <a:effectLst/>
                          <a:latin typeface="Times New Roman" panose="02020603050405020304" pitchFamily="18" charset="0"/>
                          <a:cs typeface="Times New Roman" panose="02020603050405020304" pitchFamily="18" charset="0"/>
                        </a:rPr>
                        <a:t>cho</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mọi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người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cùng</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smtClean="0">
                          <a:solidFill>
                            <a:schemeClr val="tx1"/>
                          </a:solidFill>
                          <a:effectLst/>
                          <a:latin typeface="Times New Roman" panose="02020603050405020304" pitchFamily="18" charset="0"/>
                          <a:cs typeface="Times New Roman" panose="02020603050405020304" pitchFamily="18" charset="0"/>
                        </a:rPr>
                        <a:t>biết</a:t>
                      </a:r>
                      <a:endParaRPr lang="en-US" sz="24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xmlns="" val="396996311"/>
                  </a:ext>
                </a:extLst>
              </a:tr>
              <a:tr h="270467">
                <a:tc>
                  <a:txBody>
                    <a:bodyPr/>
                    <a:lstStyle/>
                    <a:p>
                      <a:pPr marL="0" marR="0" indent="0" algn="just">
                        <a:lnSpc>
                          <a:spcPct val="115000"/>
                        </a:lnSpc>
                        <a:spcBef>
                          <a:spcPts val="0"/>
                        </a:spcBef>
                        <a:spcAft>
                          <a:spcPts val="0"/>
                        </a:spcAft>
                      </a:pPr>
                      <a:r>
                        <a:rPr lang="en-US" sz="2400" dirty="0" err="1">
                          <a:solidFill>
                            <a:schemeClr val="tx1"/>
                          </a:solidFill>
                          <a:effectLst/>
                          <a:latin typeface="Times New Roman" panose="02020603050405020304" pitchFamily="18" charset="0"/>
                          <a:cs typeface="Times New Roman" panose="02020603050405020304" pitchFamily="18" charset="0"/>
                        </a:rPr>
                        <a:t>Thời</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gian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hoàn</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dirty="0" err="1">
                          <a:solidFill>
                            <a:schemeClr val="tx1"/>
                          </a:solidFill>
                          <a:effectLst/>
                          <a:latin typeface="Times New Roman" panose="02020603050405020304" pitchFamily="18" charset="0"/>
                          <a:cs typeface="Times New Roman" panose="02020603050405020304" pitchFamily="18" charset="0"/>
                        </a:rPr>
                        <a:t>thành</a:t>
                      </a:r>
                      <a:r>
                        <a:rPr lang="en-US" sz="2400" dirty="0">
                          <a:solidFill>
                            <a:schemeClr val="tx1"/>
                          </a:solidFill>
                          <a:effectLst/>
                          <a:latin typeface="Times New Roman" panose="02020603050405020304" pitchFamily="18" charset="0"/>
                          <a:cs typeface="Times New Roman" panose="02020603050405020304" pitchFamily="18" charset="0"/>
                        </a:rPr>
                        <a:t>: 2 </a:t>
                      </a:r>
                      <a:r>
                        <a:rPr lang="en-US" sz="2400" dirty="0" err="1" smtClean="0">
                          <a:solidFill>
                            <a:schemeClr val="tx1"/>
                          </a:solidFill>
                          <a:effectLst/>
                          <a:latin typeface="Times New Roman" panose="02020603050405020304" pitchFamily="18" charset="0"/>
                          <a:cs typeface="Times New Roman" panose="02020603050405020304" pitchFamily="18" charset="0"/>
                        </a:rPr>
                        <a:t>tuần</a:t>
                      </a:r>
                      <a:endParaRPr lang="en-US" sz="24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44736496"/>
                  </a:ext>
                </a:extLst>
              </a:tr>
            </a:tbl>
          </a:graphicData>
        </a:graphic>
      </p:graphicFrame>
      <p:pic>
        <p:nvPicPr>
          <p:cNvPr id="5124" name="Picture 4" descr="Home Icon Images #386631 - Free Icons Libr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34070" y="21573"/>
            <a:ext cx="1657930" cy="165793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hống biến đổi khí hậu - chưa quá muộn để hành động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14674" y="3235855"/>
            <a:ext cx="5521909" cy="35610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8" name="Picture 8" descr="facebook icon - TƯỜNG XINH"/>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325" b="92839" l="4872" r="95385">
                        <a14:foregroundMark x1="5128" y1="49105" x2="5128" y2="49105"/>
                        <a14:foregroundMark x1="43590" y1="3325" x2="43590" y2="3325"/>
                        <a14:foregroundMark x1="95641" y1="47826" x2="95641" y2="47826"/>
                        <a14:foregroundMark x1="58718" y1="92839" x2="58718" y2="92839"/>
                      </a14:backgroundRemoval>
                    </a14:imgEffect>
                  </a14:imgLayer>
                </a14:imgProps>
              </a:ext>
              <a:ext uri="{28A0092B-C50C-407E-A947-70E740481C1C}">
                <a14:useLocalDpi xmlns:a14="http://schemas.microsoft.com/office/drawing/2010/main" val="0"/>
              </a:ext>
            </a:extLst>
          </a:blip>
          <a:srcRect/>
          <a:stretch>
            <a:fillRect/>
          </a:stretch>
        </p:blipFill>
        <p:spPr bwMode="auto">
          <a:xfrm>
            <a:off x="0" y="1523321"/>
            <a:ext cx="1664952" cy="166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73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animEffect transition="in" filter="wipe(down)">
                                      <p:cBhvr>
                                        <p:cTn id="7" dur="500"/>
                                        <p:tgtEl>
                                          <p:spTgt spid="51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5126"/>
                                        </p:tgtEl>
                                        <p:attrNameLst>
                                          <p:attrName>style.visibility</p:attrName>
                                        </p:attrNameLst>
                                      </p:cBhvr>
                                      <p:to>
                                        <p:strVal val="visible"/>
                                      </p:to>
                                    </p:set>
                                    <p:animEffect transition="in" filter="barn(inVertical)">
                                      <p:cBhvr>
                                        <p:cTn id="18"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7">
            <a:extLst>
              <a:ext uri="{FF2B5EF4-FFF2-40B4-BE49-F238E27FC236}">
                <a16:creationId xmlns:a16="http://schemas.microsoft.com/office/drawing/2014/main" xmlns="" id="{09CD7DA3-870E-45AC-9BA5-014F990F81AD}"/>
              </a:ext>
            </a:extLst>
          </p:cNvPr>
          <p:cNvSpPr/>
          <p:nvPr/>
        </p:nvSpPr>
        <p:spPr>
          <a:xfrm>
            <a:off x="428625" y="2127116"/>
            <a:ext cx="3714750" cy="1259022"/>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smtClean="0">
                <a:solidFill>
                  <a:srgbClr val="2B8D3A"/>
                </a:solidFill>
                <a:latin typeface="Times New Roman" panose="02020603050405020304" pitchFamily="18" charset="0"/>
                <a:cs typeface="Times New Roman" panose="02020603050405020304" pitchFamily="18" charset="0"/>
              </a:rPr>
              <a:t>Xem</a:t>
            </a:r>
            <a:r>
              <a:rPr lang="en-US" sz="3200" b="1" dirty="0" smtClean="0">
                <a:solidFill>
                  <a:srgbClr val="2B8D3A"/>
                </a:solidFill>
                <a:latin typeface="Times New Roman" panose="02020603050405020304" pitchFamily="18" charset="0"/>
                <a:cs typeface="Times New Roman" panose="02020603050405020304" pitchFamily="18" charset="0"/>
              </a:rPr>
              <a:t> video, </a:t>
            </a:r>
            <a:r>
              <a:rPr lang="en-US" sz="3200" b="1" dirty="0" err="1" smtClean="0">
                <a:solidFill>
                  <a:srgbClr val="2B8D3A"/>
                </a:solidFill>
                <a:latin typeface="Times New Roman" panose="02020603050405020304" pitchFamily="18" charset="0"/>
                <a:cs typeface="Times New Roman" panose="02020603050405020304" pitchFamily="18" charset="0"/>
              </a:rPr>
              <a:t>cho</a:t>
            </a:r>
            <a:r>
              <a:rPr lang="en-US" sz="3200" b="1" dirty="0" smtClean="0">
                <a:solidFill>
                  <a:srgbClr val="2B8D3A"/>
                </a:solidFill>
                <a:latin typeface="Times New Roman" panose="02020603050405020304" pitchFamily="18" charset="0"/>
                <a:cs typeface="Times New Roman" panose="02020603050405020304" pitchFamily="18" charset="0"/>
              </a:rPr>
              <a:t> </a:t>
            </a:r>
            <a:r>
              <a:rPr lang="en-US" sz="3200" b="1" dirty="0" err="1" smtClean="0">
                <a:solidFill>
                  <a:srgbClr val="2B8D3A"/>
                </a:solidFill>
                <a:latin typeface="Times New Roman" panose="02020603050405020304" pitchFamily="18" charset="0"/>
                <a:cs typeface="Times New Roman" panose="02020603050405020304" pitchFamily="18" charset="0"/>
              </a:rPr>
              <a:t>biết</a:t>
            </a:r>
            <a:r>
              <a:rPr lang="en-US" sz="3200" b="1" dirty="0" smtClean="0">
                <a:solidFill>
                  <a:srgbClr val="2B8D3A"/>
                </a:solidFill>
                <a:latin typeface="Times New Roman" panose="02020603050405020304" pitchFamily="18" charset="0"/>
                <a:cs typeface="Times New Roman" panose="02020603050405020304" pitchFamily="18" charset="0"/>
              </a:rPr>
              <a:t> </a:t>
            </a:r>
            <a:r>
              <a:rPr lang="en-US" sz="3200" b="1" dirty="0" err="1" smtClean="0">
                <a:solidFill>
                  <a:srgbClr val="2B8D3A"/>
                </a:solidFill>
                <a:latin typeface="Times New Roman" panose="02020603050405020304" pitchFamily="18" charset="0"/>
                <a:cs typeface="Times New Roman" panose="02020603050405020304" pitchFamily="18" charset="0"/>
              </a:rPr>
              <a:t>đây</a:t>
            </a:r>
            <a:r>
              <a:rPr lang="en-US" sz="3200" b="1" dirty="0" smtClean="0">
                <a:solidFill>
                  <a:srgbClr val="2B8D3A"/>
                </a:solidFill>
                <a:latin typeface="Times New Roman" panose="02020603050405020304" pitchFamily="18" charset="0"/>
                <a:cs typeface="Times New Roman" panose="02020603050405020304" pitchFamily="18" charset="0"/>
              </a:rPr>
              <a:t> </a:t>
            </a:r>
            <a:r>
              <a:rPr lang="en-US" sz="3200" b="1" dirty="0" err="1" smtClean="0">
                <a:solidFill>
                  <a:srgbClr val="2B8D3A"/>
                </a:solidFill>
                <a:latin typeface="Times New Roman" panose="02020603050405020304" pitchFamily="18" charset="0"/>
                <a:cs typeface="Times New Roman" panose="02020603050405020304" pitchFamily="18" charset="0"/>
              </a:rPr>
              <a:t>là</a:t>
            </a:r>
            <a:r>
              <a:rPr lang="en-US" sz="3200" b="1" dirty="0" smtClean="0">
                <a:solidFill>
                  <a:srgbClr val="2B8D3A"/>
                </a:solidFill>
                <a:latin typeface="Times New Roman" panose="02020603050405020304" pitchFamily="18" charset="0"/>
                <a:cs typeface="Times New Roman" panose="02020603050405020304" pitchFamily="18" charset="0"/>
              </a:rPr>
              <a:t> </a:t>
            </a:r>
            <a:r>
              <a:rPr lang="en-US" sz="3200" b="1" dirty="0" err="1" smtClean="0">
                <a:solidFill>
                  <a:srgbClr val="2B8D3A"/>
                </a:solidFill>
                <a:latin typeface="Times New Roman" panose="02020603050405020304" pitchFamily="18" charset="0"/>
                <a:cs typeface="Times New Roman" panose="02020603050405020304" pitchFamily="18" charset="0"/>
              </a:rPr>
              <a:t>bản</a:t>
            </a:r>
            <a:r>
              <a:rPr lang="en-US" sz="3200" b="1" dirty="0" smtClean="0">
                <a:solidFill>
                  <a:srgbClr val="2B8D3A"/>
                </a:solidFill>
                <a:latin typeface="Times New Roman" panose="02020603050405020304" pitchFamily="18" charset="0"/>
                <a:cs typeface="Times New Roman" panose="02020603050405020304" pitchFamily="18" charset="0"/>
              </a:rPr>
              <a:t> tin </a:t>
            </a:r>
            <a:r>
              <a:rPr lang="en-US" sz="3200" b="1" dirty="0" err="1" smtClean="0">
                <a:solidFill>
                  <a:srgbClr val="2B8D3A"/>
                </a:solidFill>
                <a:latin typeface="Times New Roman" panose="02020603050405020304" pitchFamily="18" charset="0"/>
                <a:cs typeface="Times New Roman" panose="02020603050405020304" pitchFamily="18" charset="0"/>
              </a:rPr>
              <a:t>gì</a:t>
            </a:r>
            <a:r>
              <a:rPr lang="en-US" sz="3200" b="1" dirty="0" smtClean="0">
                <a:solidFill>
                  <a:srgbClr val="2B8D3A"/>
                </a:solidFill>
                <a:latin typeface="Times New Roman" panose="02020603050405020304" pitchFamily="18" charset="0"/>
                <a:cs typeface="Times New Roman" panose="02020603050405020304" pitchFamily="18" charset="0"/>
              </a:rPr>
              <a:t>?</a:t>
            </a:r>
            <a:endParaRPr lang="vi-VN" sz="3200" b="1" dirty="0">
              <a:solidFill>
                <a:srgbClr val="2B8D3A"/>
              </a:solidFill>
              <a:latin typeface="Times New Roman" panose="02020603050405020304" pitchFamily="18" charset="0"/>
              <a:cs typeface="Times New Roman" panose="02020603050405020304" pitchFamily="18" charset="0"/>
            </a:endParaRPr>
          </a:p>
        </p:txBody>
      </p:sp>
      <p:pic>
        <p:nvPicPr>
          <p:cNvPr id="30" name="Picture 2" descr="Modern Tv Icon, TFT LED Wide Screen Smart Tv Icon. Monitor Icon Stock  Vector - Illustration of equipment, isolated: 122796492">
            <a:extLst>
              <a:ext uri="{FF2B5EF4-FFF2-40B4-BE49-F238E27FC236}">
                <a16:creationId xmlns:a16="http://schemas.microsoft.com/office/drawing/2014/main" xmlns="" id="{CA07794C-429C-403E-8B42-C3FB32171DE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5875" r="94000">
                        <a14:foregroundMark x1="8500" y1="70625" x2="8500" y2="70625"/>
                        <a14:foregroundMark x1="5875" y1="36750" x2="5875" y2="36750"/>
                        <a14:foregroundMark x1="6000" y1="33250" x2="6250" y2="32250"/>
                        <a14:foregroundMark x1="94000" y1="45500" x2="94000" y2="45500"/>
                      </a14:backgroundRemoval>
                    </a14:imgEffect>
                  </a14:imgLayer>
                </a14:imgProps>
              </a:ext>
              <a:ext uri="{28A0092B-C50C-407E-A947-70E740481C1C}">
                <a14:useLocalDpi xmlns:a14="http://schemas.microsoft.com/office/drawing/2010/main" val="0"/>
              </a:ext>
            </a:extLst>
          </a:blip>
          <a:srcRect l="4188" t="16827" r="3504" b="15897"/>
          <a:stretch/>
        </p:blipFill>
        <p:spPr bwMode="auto">
          <a:xfrm>
            <a:off x="4669903" y="1258350"/>
            <a:ext cx="7532233" cy="5489567"/>
          </a:xfrm>
          <a:prstGeom prst="rect">
            <a:avLst/>
          </a:prstGeom>
          <a:noFill/>
          <a:extLst>
            <a:ext uri="{909E8E84-426E-40DD-AFC4-6F175D3DCCD1}">
              <a14:hiddenFill xmlns:a14="http://schemas.microsoft.com/office/drawing/2010/main">
                <a:solidFill>
                  <a:srgbClr val="FFFFFF"/>
                </a:solidFill>
              </a14:hiddenFill>
            </a:ext>
          </a:extLst>
        </p:spPr>
      </p:pic>
      <p:pic>
        <p:nvPicPr>
          <p:cNvPr id="2" name="Thời tiết du lịch 22-11-2020- Đà Lạt về đêm nhiệt độ chỉ khoảng 13 - 15 độ, trời rét nhẹ - VTC14">
            <a:hlinkClick r:id="" action="ppaction://media"/>
          </p:cNvPr>
          <p:cNvPicPr>
            <a:picLocks noChangeAspect="1"/>
          </p:cNvPicPr>
          <p:nvPr>
            <a:videoFile r:link="rId1"/>
            <p:extLst>
              <p:ext uri="{DAA4B4D4-6D71-4841-9C94-3DE7FCFB9230}">
                <p14:media xmlns:p14="http://schemas.microsoft.com/office/powerpoint/2010/main" r:embed="rId2">
                  <p14:trim end="242368.9999"/>
                </p14:media>
              </p:ext>
            </p:extLst>
          </p:nvPr>
        </p:nvPicPr>
        <p:blipFill>
          <a:blip r:embed="rId7"/>
          <a:stretch>
            <a:fillRect/>
          </a:stretch>
        </p:blipFill>
        <p:spPr>
          <a:xfrm>
            <a:off x="4924468" y="1442845"/>
            <a:ext cx="7023102" cy="4001991"/>
          </a:xfrm>
          <a:prstGeom prst="rect">
            <a:avLst/>
          </a:prstGeom>
        </p:spPr>
      </p:pic>
      <p:pic>
        <p:nvPicPr>
          <p:cNvPr id="3074" name="Picture 2" descr="Premium Vector | Glossy green leaves for nature concep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327808" y="3799085"/>
            <a:ext cx="3542656" cy="2805957"/>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7">
            <a:extLst>
              <a:ext uri="{FF2B5EF4-FFF2-40B4-BE49-F238E27FC236}">
                <a16:creationId xmlns:a16="http://schemas.microsoft.com/office/drawing/2014/main" xmlns="" id="{09CD7DA3-870E-45AC-9BA5-014F990F81AD}"/>
              </a:ext>
            </a:extLst>
          </p:cNvPr>
          <p:cNvSpPr/>
          <p:nvPr/>
        </p:nvSpPr>
        <p:spPr>
          <a:xfrm>
            <a:off x="199211" y="3599599"/>
            <a:ext cx="4173576" cy="752475"/>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smtClean="0">
                <a:solidFill>
                  <a:srgbClr val="2B8D3A"/>
                </a:solidFill>
                <a:latin typeface="Times New Roman" panose="02020603050405020304" pitchFamily="18" charset="0"/>
                <a:cs typeface="Times New Roman" panose="02020603050405020304" pitchFamily="18" charset="0"/>
              </a:rPr>
              <a:t>DỰ BÁO THỜI TIẾT</a:t>
            </a:r>
            <a:endParaRPr lang="vi-VN" sz="3600" b="1" dirty="0">
              <a:solidFill>
                <a:srgbClr val="2B8D3A"/>
              </a:solidFill>
              <a:latin typeface="Times New Roman" panose="02020603050405020304" pitchFamily="18" charset="0"/>
              <a:cs typeface="Times New Roman" panose="02020603050405020304" pitchFamily="18" charset="0"/>
            </a:endParaRPr>
          </a:p>
        </p:txBody>
      </p:sp>
      <p:grpSp>
        <p:nvGrpSpPr>
          <p:cNvPr id="4" name="Group 3"/>
          <p:cNvGrpSpPr/>
          <p:nvPr/>
        </p:nvGrpSpPr>
        <p:grpSpPr>
          <a:xfrm>
            <a:off x="1262783" y="-65877"/>
            <a:ext cx="10153854" cy="1162428"/>
            <a:chOff x="1262783" y="-65877"/>
            <a:chExt cx="10153854"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1982900" y="43621"/>
              <a:ext cx="9433737"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1</a:t>
              </a:r>
              <a:r>
                <a:rPr lang="en-US" sz="5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NHIỆT ĐỘ KHÔNG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KHÍ</a:t>
              </a:r>
              <a:endParaRPr lang="en-US" sz="5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76" name="Picture 4" descr="Nhiệt Độ Icon Png Clipart (#5661630) - PinClipart"/>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1262783" y="-65877"/>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696113" y="980358"/>
            <a:ext cx="2918230" cy="1243543"/>
            <a:chOff x="696113" y="980358"/>
            <a:chExt cx="2918230" cy="1243543"/>
          </a:xfrm>
        </p:grpSpPr>
        <p:sp>
          <p:nvSpPr>
            <p:cNvPr id="23" name="Lưu đồ: Điểm Kết Thúc 150">
              <a:extLst>
                <a:ext uri="{FF2B5EF4-FFF2-40B4-BE49-F238E27FC236}">
                  <a16:creationId xmlns:a16="http://schemas.microsoft.com/office/drawing/2014/main" xmlns="" id="{7A1AF202-CE05-4C33-8C71-238EDE88F3D1}"/>
                </a:ext>
              </a:extLst>
            </p:cNvPr>
            <p:cNvSpPr/>
            <p:nvPr/>
          </p:nvSpPr>
          <p:spPr>
            <a:xfrm>
              <a:off x="957656" y="1509498"/>
              <a:ext cx="2656687"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cầu</a:t>
              </a:r>
              <a:endParaRPr lang="en-US" sz="3200" dirty="0">
                <a:latin typeface="Times New Roman" panose="02020603050405020304" pitchFamily="18" charset="0"/>
                <a:cs typeface="Times New Roman" panose="02020603050405020304" pitchFamily="18" charset="0"/>
              </a:endParaRPr>
            </a:p>
          </p:txBody>
        </p:sp>
        <p:pic>
          <p:nvPicPr>
            <p:cNvPr id="25" name="Picture 2" descr="omino 3d ok con spunta Stock Illustration | Adobe Stock"/>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269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14"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randombar(horizontal)">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vol="80000">
                <p:cTn id="16" fill="hold" display="0">
                  <p:stCondLst>
                    <p:cond delay="indefinite"/>
                  </p:stCondLst>
                </p:cTn>
                <p:tgtEl>
                  <p:spTgt spid="2"/>
                </p:tgtEl>
              </p:cMediaNode>
            </p:video>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7">
            <a:extLst>
              <a:ext uri="{FF2B5EF4-FFF2-40B4-BE49-F238E27FC236}">
                <a16:creationId xmlns:a16="http://schemas.microsoft.com/office/drawing/2014/main" xmlns="" id="{09CD7DA3-870E-45AC-9BA5-014F990F81AD}"/>
              </a:ext>
            </a:extLst>
          </p:cNvPr>
          <p:cNvSpPr/>
          <p:nvPr/>
        </p:nvSpPr>
        <p:spPr>
          <a:xfrm>
            <a:off x="340963" y="2127115"/>
            <a:ext cx="3802412" cy="3762241"/>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solidFill>
                  <a:srgbClr val="2B8D3A"/>
                </a:solidFill>
                <a:latin typeface="Times New Roman" panose="02020603050405020304" pitchFamily="18" charset="0"/>
                <a:cs typeface="Times New Roman" panose="02020603050405020304" pitchFamily="18" charset="0"/>
              </a:rPr>
              <a:t>Dựa</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vào</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bản</a:t>
            </a:r>
            <a:r>
              <a:rPr lang="en-US" sz="2800" b="1" dirty="0" smtClean="0">
                <a:solidFill>
                  <a:srgbClr val="2B8D3A"/>
                </a:solidFill>
                <a:latin typeface="Times New Roman" panose="02020603050405020304" pitchFamily="18" charset="0"/>
                <a:cs typeface="Times New Roman" panose="02020603050405020304" pitchFamily="18" charset="0"/>
              </a:rPr>
              <a:t> tin </a:t>
            </a:r>
            <a:r>
              <a:rPr lang="en-US" sz="2800" b="1" dirty="0" err="1" smtClean="0">
                <a:solidFill>
                  <a:srgbClr val="2B8D3A"/>
                </a:solidFill>
                <a:latin typeface="Times New Roman" panose="02020603050405020304" pitchFamily="18" charset="0"/>
                <a:cs typeface="Times New Roman" panose="02020603050405020304" pitchFamily="18" charset="0"/>
              </a:rPr>
              <a:t>dự</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báo</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thời</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tiết</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em</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hãy</a:t>
            </a:r>
            <a:r>
              <a:rPr lang="en-US" sz="2800" b="1" dirty="0" smtClean="0">
                <a:solidFill>
                  <a:srgbClr val="2B8D3A"/>
                </a:solidFill>
                <a:latin typeface="Times New Roman" panose="02020603050405020304" pitchFamily="18" charset="0"/>
                <a:cs typeface="Times New Roman" panose="02020603050405020304" pitchFamily="18" charset="0"/>
              </a:rPr>
              <a:t>:</a:t>
            </a:r>
          </a:p>
          <a:p>
            <a:pPr algn="just"/>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Nêu</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các</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yếu</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tố</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được</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sử</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dụng</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để</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biểu</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hiện</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thời</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tiết</a:t>
            </a:r>
            <a:r>
              <a:rPr lang="en-US" sz="2800" b="1" dirty="0">
                <a:solidFill>
                  <a:srgbClr val="2B8D3A"/>
                </a:solidFill>
                <a:latin typeface="Times New Roman" panose="02020603050405020304" pitchFamily="18" charset="0"/>
                <a:cs typeface="Times New Roman" panose="02020603050405020304" pitchFamily="18" charset="0"/>
              </a:rPr>
              <a:t>.</a:t>
            </a:r>
            <a:endParaRPr lang="en-US" sz="2800" b="1" dirty="0" smtClean="0">
              <a:solidFill>
                <a:srgbClr val="2B8D3A"/>
              </a:solidFill>
              <a:latin typeface="Times New Roman" panose="02020603050405020304" pitchFamily="18" charset="0"/>
              <a:cs typeface="Times New Roman" panose="02020603050405020304" pitchFamily="18" charset="0"/>
            </a:endParaRPr>
          </a:p>
          <a:p>
            <a:pPr algn="just"/>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Mô</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tả</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đặc</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điểm</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thời</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tiết</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của</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từng</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ngày</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trong</a:t>
            </a:r>
            <a:r>
              <a:rPr lang="en-US" sz="2800" b="1" dirty="0" smtClean="0">
                <a:solidFill>
                  <a:srgbClr val="2B8D3A"/>
                </a:solidFill>
                <a:latin typeface="Times New Roman" panose="02020603050405020304" pitchFamily="18" charset="0"/>
                <a:cs typeface="Times New Roman" panose="02020603050405020304" pitchFamily="18" charset="0"/>
              </a:rPr>
              <a:t> </a:t>
            </a:r>
            <a:r>
              <a:rPr lang="en-US" sz="2800" b="1" dirty="0" err="1" smtClean="0">
                <a:solidFill>
                  <a:srgbClr val="2B8D3A"/>
                </a:solidFill>
                <a:latin typeface="Times New Roman" panose="02020603050405020304" pitchFamily="18" charset="0"/>
                <a:cs typeface="Times New Roman" panose="02020603050405020304" pitchFamily="18" charset="0"/>
              </a:rPr>
              <a:t>bảng</a:t>
            </a:r>
            <a:r>
              <a:rPr lang="en-US" sz="2800" b="1" dirty="0" smtClean="0">
                <a:solidFill>
                  <a:srgbClr val="2B8D3A"/>
                </a:solidFill>
                <a:latin typeface="Times New Roman" panose="02020603050405020304" pitchFamily="18" charset="0"/>
                <a:cs typeface="Times New Roman" panose="02020603050405020304" pitchFamily="18" charset="0"/>
              </a:rPr>
              <a:t>.</a:t>
            </a:r>
            <a:endParaRPr lang="vi-VN" sz="2800" b="1" dirty="0">
              <a:solidFill>
                <a:srgbClr val="2B8D3A"/>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CEB92A88-B8D8-49AC-BF3C-42C4E913A825}"/>
              </a:ext>
            </a:extLst>
          </p:cNvPr>
          <p:cNvSpPr/>
          <p:nvPr/>
        </p:nvSpPr>
        <p:spPr>
          <a:xfrm>
            <a:off x="1982900" y="43621"/>
            <a:ext cx="9433737"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1</a:t>
            </a:r>
            <a:r>
              <a:rPr lang="en-US" sz="5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NHIỆT ĐỘ KHÔNG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KHÍ</a:t>
            </a:r>
            <a:endParaRPr lang="en-US" sz="5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grpSp>
        <p:nvGrpSpPr>
          <p:cNvPr id="3" name="Group 2"/>
          <p:cNvGrpSpPr/>
          <p:nvPr/>
        </p:nvGrpSpPr>
        <p:grpSpPr>
          <a:xfrm>
            <a:off x="696113" y="980358"/>
            <a:ext cx="2918230" cy="1243543"/>
            <a:chOff x="696113" y="980358"/>
            <a:chExt cx="2918230" cy="1243543"/>
          </a:xfrm>
        </p:grpSpPr>
        <p:sp>
          <p:nvSpPr>
            <p:cNvPr id="22" name="Lưu đồ: Điểm Kết Thúc 150">
              <a:extLst>
                <a:ext uri="{FF2B5EF4-FFF2-40B4-BE49-F238E27FC236}">
                  <a16:creationId xmlns:a16="http://schemas.microsoft.com/office/drawing/2014/main" xmlns="" id="{7A1AF202-CE05-4C33-8C71-238EDE88F3D1}"/>
                </a:ext>
              </a:extLst>
            </p:cNvPr>
            <p:cNvSpPr/>
            <p:nvPr/>
          </p:nvSpPr>
          <p:spPr>
            <a:xfrm>
              <a:off x="957656" y="1509498"/>
              <a:ext cx="2656687"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cầu</a:t>
              </a:r>
              <a:endParaRPr lang="en-US" sz="3200" dirty="0">
                <a:latin typeface="Times New Roman" panose="02020603050405020304" pitchFamily="18" charset="0"/>
                <a:cs typeface="Times New Roman" panose="02020603050405020304" pitchFamily="18" charset="0"/>
              </a:endParaRPr>
            </a:p>
          </p:txBody>
        </p:sp>
        <p:pic>
          <p:nvPicPr>
            <p:cNvPr id="4098" name="Picture 2" descr="omino 3d ok con spunta Stock Illustration | Adobe 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p:cNvPicPr>
            <a:picLocks noChangeAspect="1"/>
          </p:cNvPicPr>
          <p:nvPr/>
        </p:nvPicPr>
        <p:blipFill>
          <a:blip r:embed="rId5"/>
          <a:stretch>
            <a:fillRect/>
          </a:stretch>
        </p:blipFill>
        <p:spPr>
          <a:xfrm>
            <a:off x="4404918" y="1168782"/>
            <a:ext cx="7587294" cy="4973441"/>
          </a:xfrm>
          <a:prstGeom prst="rect">
            <a:avLst/>
          </a:prstGeom>
        </p:spPr>
      </p:pic>
      <p:sp>
        <p:nvSpPr>
          <p:cNvPr id="14" name="Rectangle: Rounded Corners 7">
            <a:extLst>
              <a:ext uri="{FF2B5EF4-FFF2-40B4-BE49-F238E27FC236}">
                <a16:creationId xmlns:a16="http://schemas.microsoft.com/office/drawing/2014/main" xmlns="" id="{09CD7DA3-870E-45AC-9BA5-014F990F81AD}"/>
              </a:ext>
            </a:extLst>
          </p:cNvPr>
          <p:cNvSpPr/>
          <p:nvPr/>
        </p:nvSpPr>
        <p:spPr>
          <a:xfrm>
            <a:off x="4702693" y="6185087"/>
            <a:ext cx="6991744" cy="47446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006C00"/>
                </a:solidFill>
                <a:latin typeface="Times New Roman" panose="02020603050405020304" pitchFamily="18" charset="0"/>
                <a:cs typeface="Times New Roman" panose="02020603050405020304" pitchFamily="18" charset="0"/>
              </a:rPr>
              <a:t>B</a:t>
            </a:r>
            <a:r>
              <a:rPr lang="en-US" sz="3200" b="1" dirty="0" err="1" smtClean="0">
                <a:solidFill>
                  <a:srgbClr val="006C00"/>
                </a:solidFill>
                <a:latin typeface="Times New Roman" panose="02020603050405020304" pitchFamily="18" charset="0"/>
                <a:cs typeface="Times New Roman" panose="02020603050405020304" pitchFamily="18" charset="0"/>
              </a:rPr>
              <a:t>ản</a:t>
            </a:r>
            <a:r>
              <a:rPr lang="en-US" sz="3200" b="1" dirty="0" smtClean="0">
                <a:solidFill>
                  <a:srgbClr val="006C00"/>
                </a:solidFill>
                <a:latin typeface="Times New Roman" panose="02020603050405020304" pitchFamily="18" charset="0"/>
                <a:cs typeface="Times New Roman" panose="02020603050405020304" pitchFamily="18" charset="0"/>
              </a:rPr>
              <a:t> tin </a:t>
            </a:r>
            <a:r>
              <a:rPr lang="en-US" sz="3200" b="1" dirty="0" err="1" smtClean="0">
                <a:solidFill>
                  <a:srgbClr val="006C00"/>
                </a:solidFill>
                <a:latin typeface="Times New Roman" panose="02020603050405020304" pitchFamily="18" charset="0"/>
                <a:cs typeface="Times New Roman" panose="02020603050405020304" pitchFamily="18" charset="0"/>
              </a:rPr>
              <a:t>dự</a:t>
            </a:r>
            <a:r>
              <a:rPr lang="en-US" sz="3200" b="1" dirty="0" smtClean="0">
                <a:solidFill>
                  <a:srgbClr val="006C00"/>
                </a:solidFill>
                <a:latin typeface="Times New Roman" panose="02020603050405020304" pitchFamily="18" charset="0"/>
                <a:cs typeface="Times New Roman" panose="02020603050405020304" pitchFamily="18" charset="0"/>
              </a:rPr>
              <a:t> </a:t>
            </a:r>
            <a:r>
              <a:rPr lang="en-US" sz="3200" b="1" dirty="0" err="1" smtClean="0">
                <a:solidFill>
                  <a:srgbClr val="006C00"/>
                </a:solidFill>
                <a:latin typeface="Times New Roman" panose="02020603050405020304" pitchFamily="18" charset="0"/>
                <a:cs typeface="Times New Roman" panose="02020603050405020304" pitchFamily="18" charset="0"/>
              </a:rPr>
              <a:t>báo</a:t>
            </a:r>
            <a:r>
              <a:rPr lang="en-US" sz="3200" b="1" dirty="0" smtClean="0">
                <a:solidFill>
                  <a:srgbClr val="006C00"/>
                </a:solidFill>
                <a:latin typeface="Times New Roman" panose="02020603050405020304" pitchFamily="18" charset="0"/>
                <a:cs typeface="Times New Roman" panose="02020603050405020304" pitchFamily="18" charset="0"/>
              </a:rPr>
              <a:t> </a:t>
            </a:r>
            <a:r>
              <a:rPr lang="en-US" sz="3200" b="1" dirty="0" err="1" smtClean="0">
                <a:solidFill>
                  <a:srgbClr val="006C00"/>
                </a:solidFill>
                <a:latin typeface="Times New Roman" panose="02020603050405020304" pitchFamily="18" charset="0"/>
                <a:cs typeface="Times New Roman" panose="02020603050405020304" pitchFamily="18" charset="0"/>
              </a:rPr>
              <a:t>thời</a:t>
            </a:r>
            <a:r>
              <a:rPr lang="en-US" sz="3200" b="1" dirty="0" smtClean="0">
                <a:solidFill>
                  <a:srgbClr val="006C00"/>
                </a:solidFill>
                <a:latin typeface="Times New Roman" panose="02020603050405020304" pitchFamily="18" charset="0"/>
                <a:cs typeface="Times New Roman" panose="02020603050405020304" pitchFamily="18" charset="0"/>
              </a:rPr>
              <a:t> </a:t>
            </a:r>
            <a:r>
              <a:rPr lang="en-US" sz="3200" b="1" dirty="0" err="1" smtClean="0">
                <a:solidFill>
                  <a:srgbClr val="006C00"/>
                </a:solidFill>
                <a:latin typeface="Times New Roman" panose="02020603050405020304" pitchFamily="18" charset="0"/>
                <a:cs typeface="Times New Roman" panose="02020603050405020304" pitchFamily="18" charset="0"/>
              </a:rPr>
              <a:t>tiết</a:t>
            </a:r>
            <a:r>
              <a:rPr lang="en-US" sz="3200" b="1" dirty="0" smtClean="0">
                <a:solidFill>
                  <a:srgbClr val="006C00"/>
                </a:solidFill>
                <a:latin typeface="Times New Roman" panose="02020603050405020304" pitchFamily="18" charset="0"/>
                <a:cs typeface="Times New Roman" panose="02020603050405020304" pitchFamily="18" charset="0"/>
              </a:rPr>
              <a:t> ở </a:t>
            </a:r>
            <a:r>
              <a:rPr lang="en-US" sz="3200" b="1" dirty="0" err="1" smtClean="0">
                <a:solidFill>
                  <a:srgbClr val="006C00"/>
                </a:solidFill>
                <a:latin typeface="Times New Roman" panose="02020603050405020304" pitchFamily="18" charset="0"/>
                <a:cs typeface="Times New Roman" panose="02020603050405020304" pitchFamily="18" charset="0"/>
              </a:rPr>
              <a:t>một</a:t>
            </a:r>
            <a:r>
              <a:rPr lang="en-US" sz="3200" b="1" dirty="0" smtClean="0">
                <a:solidFill>
                  <a:srgbClr val="006C00"/>
                </a:solidFill>
                <a:latin typeface="Times New Roman" panose="02020603050405020304" pitchFamily="18" charset="0"/>
                <a:cs typeface="Times New Roman" panose="02020603050405020304" pitchFamily="18" charset="0"/>
              </a:rPr>
              <a:t> </a:t>
            </a:r>
            <a:r>
              <a:rPr lang="en-US" sz="3200" b="1" dirty="0" err="1" smtClean="0">
                <a:solidFill>
                  <a:srgbClr val="006C00"/>
                </a:solidFill>
                <a:latin typeface="Times New Roman" panose="02020603050405020304" pitchFamily="18" charset="0"/>
                <a:cs typeface="Times New Roman" panose="02020603050405020304" pitchFamily="18" charset="0"/>
              </a:rPr>
              <a:t>địa</a:t>
            </a:r>
            <a:r>
              <a:rPr lang="en-US" sz="3200" b="1" dirty="0" smtClean="0">
                <a:solidFill>
                  <a:srgbClr val="006C00"/>
                </a:solidFill>
                <a:latin typeface="Times New Roman" panose="02020603050405020304" pitchFamily="18" charset="0"/>
                <a:cs typeface="Times New Roman" panose="02020603050405020304" pitchFamily="18" charset="0"/>
              </a:rPr>
              <a:t> </a:t>
            </a:r>
            <a:r>
              <a:rPr lang="en-US" sz="3200" b="1" dirty="0" err="1" smtClean="0">
                <a:solidFill>
                  <a:srgbClr val="006C00"/>
                </a:solidFill>
                <a:latin typeface="Times New Roman" panose="02020603050405020304" pitchFamily="18" charset="0"/>
                <a:cs typeface="Times New Roman" panose="02020603050405020304" pitchFamily="18" charset="0"/>
              </a:rPr>
              <a:t>điểm</a:t>
            </a:r>
            <a:endParaRPr lang="vi-VN" sz="3200" b="1" dirty="0">
              <a:solidFill>
                <a:srgbClr val="006C00"/>
              </a:solidFill>
              <a:latin typeface="Times New Roman" panose="02020603050405020304" pitchFamily="18" charset="0"/>
              <a:cs typeface="Times New Roman" panose="02020603050405020304" pitchFamily="18" charset="0"/>
            </a:endParaRPr>
          </a:p>
        </p:txBody>
      </p:sp>
      <p:pic>
        <p:nvPicPr>
          <p:cNvPr id="16" name="Picture 2" descr="Premium Vector | Glossy green leaves for nature concept."/>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3200925" y="5292179"/>
            <a:ext cx="1073221" cy="85004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4404918" y="3655502"/>
            <a:ext cx="941997" cy="1210966"/>
          </a:xfrm>
          <a:prstGeom prst="ellipse">
            <a:avLst/>
          </a:prstGeom>
          <a:noFill/>
          <a:ln w="7620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Oval 18"/>
          <p:cNvSpPr/>
          <p:nvPr/>
        </p:nvSpPr>
        <p:spPr>
          <a:xfrm rot="5400000">
            <a:off x="5016979" y="4470936"/>
            <a:ext cx="499575" cy="1462155"/>
          </a:xfrm>
          <a:prstGeom prst="ellipse">
            <a:avLst/>
          </a:prstGeom>
          <a:noFill/>
          <a:ln w="7620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1" name="Oval 20"/>
          <p:cNvSpPr/>
          <p:nvPr/>
        </p:nvSpPr>
        <p:spPr>
          <a:xfrm rot="5400000">
            <a:off x="5097127" y="5056269"/>
            <a:ext cx="499575" cy="1462155"/>
          </a:xfrm>
          <a:prstGeom prst="ellipse">
            <a:avLst/>
          </a:prstGeom>
          <a:noFill/>
          <a:ln w="7620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8" name="Picture 4" descr="Nhiệt Độ Icon Png Clipart (#5661630) - PinClipart"/>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1262783" y="-65877"/>
            <a:ext cx="1151805" cy="1162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40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P spid="19"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avocado-task-badges-legal-task-icons-smaller | Icon, Task, Icon collection">
            <a:extLst>
              <a:ext uri="{FF2B5EF4-FFF2-40B4-BE49-F238E27FC236}">
                <a16:creationId xmlns:a16="http://schemas.microsoft.com/office/drawing/2014/main" xmlns="" id="{57F6C0D9-41A7-406C-A7C8-4F9489DE6A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654" t="79227" b="1915"/>
          <a:stretch/>
        </p:blipFill>
        <p:spPr bwMode="auto">
          <a:xfrm>
            <a:off x="3449154" y="5627788"/>
            <a:ext cx="1221310" cy="115728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7">
            <a:extLst>
              <a:ext uri="{FF2B5EF4-FFF2-40B4-BE49-F238E27FC236}">
                <a16:creationId xmlns:a16="http://schemas.microsoft.com/office/drawing/2014/main" xmlns="" id="{A4D3335F-552E-4CDF-992F-EFE0E355DE5F}"/>
              </a:ext>
            </a:extLst>
          </p:cNvPr>
          <p:cNvSpPr/>
          <p:nvPr/>
        </p:nvSpPr>
        <p:spPr>
          <a:xfrm>
            <a:off x="2746783" y="1147146"/>
            <a:ext cx="2336661" cy="1385524"/>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tx1"/>
                </a:solidFill>
                <a:latin typeface="Times New Roman" panose="02020603050405020304" pitchFamily="18" charset="0"/>
                <a:cs typeface="Times New Roman" panose="02020603050405020304" pitchFamily="18" charset="0"/>
              </a:rPr>
              <a:t>Đọc</a:t>
            </a:r>
            <a:r>
              <a:rPr lang="en-US" sz="3200" b="1" dirty="0" smtClean="0">
                <a:solidFill>
                  <a:schemeClr val="tx1"/>
                </a:solidFill>
                <a:latin typeface="Times New Roman" panose="02020603050405020304" pitchFamily="18" charset="0"/>
                <a:cs typeface="Times New Roman" panose="02020603050405020304" pitchFamily="18" charset="0"/>
              </a:rPr>
              <a:t> SGK, </a:t>
            </a:r>
            <a:r>
              <a:rPr lang="en-US" sz="3200" b="1" dirty="0" err="1" smtClean="0">
                <a:solidFill>
                  <a:schemeClr val="tx1"/>
                </a:solidFill>
                <a:latin typeface="Times New Roman" panose="02020603050405020304" pitchFamily="18" charset="0"/>
                <a:cs typeface="Times New Roman" panose="02020603050405020304" pitchFamily="18" charset="0"/>
              </a:rPr>
              <a:t>hoàn</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thành</a:t>
            </a:r>
            <a:r>
              <a:rPr lang="en-US" sz="3200" b="1" dirty="0" smtClean="0">
                <a:solidFill>
                  <a:schemeClr val="tx1"/>
                </a:solidFill>
                <a:latin typeface="Times New Roman" panose="02020603050405020304" pitchFamily="18" charset="0"/>
                <a:cs typeface="Times New Roman" panose="02020603050405020304" pitchFamily="18" charset="0"/>
              </a:rPr>
              <a:t> PHT</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9C8CB8A0-CA76-4A71-B990-0741CE8ED4AB}"/>
              </a:ext>
            </a:extLst>
          </p:cNvPr>
          <p:cNvSpPr/>
          <p:nvPr/>
        </p:nvSpPr>
        <p:spPr>
          <a:xfrm>
            <a:off x="283600" y="1159797"/>
            <a:ext cx="2297311" cy="137306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Hoạt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động</a:t>
            </a:r>
            <a:r>
              <a:rPr lang="en-US" sz="3200" b="1" dirty="0" smtClean="0">
                <a:solidFill>
                  <a:schemeClr val="tx1"/>
                </a:solidFill>
                <a:latin typeface="Times New Roman" panose="02020603050405020304" pitchFamily="18" charset="0"/>
                <a:cs typeface="Times New Roman" panose="02020603050405020304" pitchFamily="18" charset="0"/>
              </a:rPr>
              <a:t>: </a:t>
            </a:r>
          </a:p>
          <a:p>
            <a:pPr algn="ctr"/>
            <a:r>
              <a:rPr lang="en-US" sz="3200" b="1" dirty="0" smtClean="0">
                <a:solidFill>
                  <a:schemeClr val="tx1"/>
                </a:solidFill>
                <a:latin typeface="Times New Roman" panose="02020603050405020304" pitchFamily="18" charset="0"/>
                <a:cs typeface="Times New Roman" panose="02020603050405020304" pitchFamily="18" charset="0"/>
              </a:rPr>
              <a:t>CẶP</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9" name="Rectangle: Rounded Corners 7">
            <a:extLst>
              <a:ext uri="{FF2B5EF4-FFF2-40B4-BE49-F238E27FC236}">
                <a16:creationId xmlns:a16="http://schemas.microsoft.com/office/drawing/2014/main" xmlns="" id="{B432C21E-9A7F-4050-AED6-59BB3D9AD486}"/>
              </a:ext>
            </a:extLst>
          </p:cNvPr>
          <p:cNvSpPr/>
          <p:nvPr/>
        </p:nvSpPr>
        <p:spPr>
          <a:xfrm>
            <a:off x="259411" y="4086922"/>
            <a:ext cx="2297311" cy="1486401"/>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Thời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gian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smtClean="0">
                <a:solidFill>
                  <a:schemeClr val="tx1"/>
                </a:solidFill>
                <a:latin typeface="Times New Roman" panose="02020603050405020304" pitchFamily="18" charset="0"/>
                <a:cs typeface="Times New Roman" panose="02020603050405020304" pitchFamily="18" charset="0"/>
              </a:rPr>
              <a:t>2 </a:t>
            </a:r>
            <a:r>
              <a:rPr lang="en-US" sz="3200" b="1" dirty="0" err="1">
                <a:solidFill>
                  <a:schemeClr val="tx1"/>
                </a:solidFill>
                <a:latin typeface="Times New Roman" panose="02020603050405020304" pitchFamily="18" charset="0"/>
                <a:cs typeface="Times New Roman" panose="02020603050405020304" pitchFamily="18" charset="0"/>
              </a:rPr>
              <a:t>phút</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10" name="Picture 8" descr="Hình ảnh Đồng Hồ Báo Thức Biểu Tượng, đồng Hồ Clipart, Đồng Hồ Biểu Tượng,  Biểu Tượng Báo động Vector và PNG với nền trong suốt để tải xuống miễn phí">
            <a:extLst>
              <a:ext uri="{FF2B5EF4-FFF2-40B4-BE49-F238E27FC236}">
                <a16:creationId xmlns:a16="http://schemas.microsoft.com/office/drawing/2014/main" xmlns="" id="{46806270-5D88-4001-8AB3-074AC6A1C02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198" t="8932" r="15052" b="9818"/>
          <a:stretch/>
        </p:blipFill>
        <p:spPr bwMode="auto">
          <a:xfrm>
            <a:off x="836837" y="5601064"/>
            <a:ext cx="1001848" cy="118400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7">
            <a:extLst>
              <a:ext uri="{FF2B5EF4-FFF2-40B4-BE49-F238E27FC236}">
                <a16:creationId xmlns:a16="http://schemas.microsoft.com/office/drawing/2014/main" xmlns="" id="{DC4B791B-8ADC-4F9A-BB62-72AE021CFF06}"/>
              </a:ext>
            </a:extLst>
          </p:cNvPr>
          <p:cNvSpPr/>
          <p:nvPr/>
        </p:nvSpPr>
        <p:spPr>
          <a:xfrm>
            <a:off x="2746783" y="4147565"/>
            <a:ext cx="2336661" cy="147165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tx1"/>
                </a:solidFill>
                <a:latin typeface="Times New Roman" panose="02020603050405020304" pitchFamily="18" charset="0"/>
                <a:cs typeface="Times New Roman" panose="02020603050405020304" pitchFamily="18" charset="0"/>
              </a:rPr>
              <a:t>Hết</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giờ</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đổi</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bài</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chấm</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chéo</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27" name="Picture 10" descr="ivyachievement - Luyện thi đại học mỹ, hỗ trợ thi tuyển đại học, trường nội  trú tại Mỹ">
            <a:extLst>
              <a:ext uri="{FF2B5EF4-FFF2-40B4-BE49-F238E27FC236}">
                <a16:creationId xmlns:a16="http://schemas.microsoft.com/office/drawing/2014/main" xmlns="" id="{3989AEFE-974B-478E-8EFE-5BDD0E4FE25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49154" y="2667342"/>
            <a:ext cx="1345551" cy="1345551"/>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SlideShare Computer Icons Presentation slide, icon, orange, presentation,  logo png | PNGWing">
            <a:extLst>
              <a:ext uri="{FF2B5EF4-FFF2-40B4-BE49-F238E27FC236}">
                <a16:creationId xmlns:a16="http://schemas.microsoft.com/office/drawing/2014/main" xmlns="" id="{D6FA706C-1528-49BE-967B-3327ADADAC4B}"/>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8333" r="90556">
                        <a14:foregroundMark x1="35833" y1="77222" x2="35833" y2="77222"/>
                        <a14:foregroundMark x1="43611" y1="44444" x2="43611" y2="44444"/>
                        <a14:foregroundMark x1="64722" y1="40556" x2="64722" y2="40556"/>
                        <a14:foregroundMark x1="90556" y1="45556" x2="90556" y2="45556"/>
                        <a14:foregroundMark x1="8333" y1="46389" x2="8333" y2="46389"/>
                      </a14:backgroundRemoval>
                    </a14:imgEffect>
                  </a14:imgLayer>
                </a14:imgProps>
              </a:ext>
              <a:ext uri="{28A0092B-C50C-407E-A947-70E740481C1C}">
                <a14:useLocalDpi xmlns:a14="http://schemas.microsoft.com/office/drawing/2010/main" val="0"/>
              </a:ext>
            </a:extLst>
          </a:blip>
          <a:srcRect t="9838" b="8669"/>
          <a:stretch/>
        </p:blipFill>
        <p:spPr bwMode="auto">
          <a:xfrm>
            <a:off x="649859" y="2590831"/>
            <a:ext cx="1764729" cy="1438125"/>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262783" y="-65877"/>
            <a:ext cx="10153854" cy="1162428"/>
            <a:chOff x="1262783" y="-65877"/>
            <a:chExt cx="10153854" cy="1162428"/>
          </a:xfrm>
        </p:grpSpPr>
        <p:sp>
          <p:nvSpPr>
            <p:cNvPr id="29" name="Rectangle 28">
              <a:extLst>
                <a:ext uri="{FF2B5EF4-FFF2-40B4-BE49-F238E27FC236}">
                  <a16:creationId xmlns:a16="http://schemas.microsoft.com/office/drawing/2014/main" xmlns="" id="{CEB92A88-B8D8-49AC-BF3C-42C4E913A825}"/>
                </a:ext>
              </a:extLst>
            </p:cNvPr>
            <p:cNvSpPr/>
            <p:nvPr/>
          </p:nvSpPr>
          <p:spPr>
            <a:xfrm>
              <a:off x="1982900" y="43621"/>
              <a:ext cx="9433737"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1</a:t>
              </a:r>
              <a:r>
                <a:rPr lang="en-US" sz="5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NHIỆT ĐỘ KHÔNG </a:t>
              </a:r>
              <a:r>
                <a:rPr lang="en-US" sz="5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KHÍ</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 name="Picture 4" descr="Nhiệt Độ Icon Png Clipart (#5661630) - PinClipart"/>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1262783" y="-65877"/>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4" name="Table 3"/>
          <p:cNvGraphicFramePr>
            <a:graphicFrameLocks noGrp="1"/>
          </p:cNvGraphicFramePr>
          <p:nvPr>
            <p:extLst>
              <p:ext uri="{D42A27DB-BD31-4B8C-83A1-F6EECF244321}">
                <p14:modId xmlns:p14="http://schemas.microsoft.com/office/powerpoint/2010/main" val="440743890"/>
              </p:ext>
            </p:extLst>
          </p:nvPr>
        </p:nvGraphicFramePr>
        <p:xfrm>
          <a:off x="5562897" y="1961704"/>
          <a:ext cx="6301997" cy="4783992"/>
        </p:xfrm>
        <a:graphic>
          <a:graphicData uri="http://schemas.openxmlformats.org/drawingml/2006/table">
            <a:tbl>
              <a:tblPr firstRow="1" firstCol="1" bandRow="1">
                <a:tableStyleId>{616DA210-FB5B-4158-B5E0-FEB733F419BA}</a:tableStyleId>
              </a:tblPr>
              <a:tblGrid>
                <a:gridCol w="1838485">
                  <a:extLst>
                    <a:ext uri="{9D8B030D-6E8A-4147-A177-3AD203B41FA5}">
                      <a16:colId xmlns:a16="http://schemas.microsoft.com/office/drawing/2014/main" xmlns="" val="2068789185"/>
                    </a:ext>
                  </a:extLst>
                </a:gridCol>
                <a:gridCol w="4463512">
                  <a:extLst>
                    <a:ext uri="{9D8B030D-6E8A-4147-A177-3AD203B41FA5}">
                      <a16:colId xmlns:a16="http://schemas.microsoft.com/office/drawing/2014/main" xmlns="" val="1304410754"/>
                    </a:ext>
                  </a:extLst>
                </a:gridCol>
              </a:tblGrid>
              <a:tr h="741631">
                <a:tc>
                  <a:txBody>
                    <a:bodyPr/>
                    <a:lstStyle/>
                    <a:p>
                      <a:pPr marL="0" marR="0" indent="0" algn="ctr">
                        <a:lnSpc>
                          <a:spcPct val="115000"/>
                        </a:lnSpc>
                        <a:spcBef>
                          <a:spcPts val="0"/>
                        </a:spcBef>
                        <a:spcAft>
                          <a:spcPts val="0"/>
                        </a:spcAft>
                      </a:pPr>
                      <a:r>
                        <a:rPr lang="en-US" sz="3600" dirty="0" err="1">
                          <a:solidFill>
                            <a:schemeClr val="bg1"/>
                          </a:solidFill>
                          <a:effectLst/>
                          <a:latin typeface="Times New Roman" panose="02020603050405020304" pitchFamily="18" charset="0"/>
                          <a:cs typeface="Times New Roman" panose="02020603050405020304" pitchFamily="18" charset="0"/>
                        </a:rPr>
                        <a:t>Câu</a:t>
                      </a:r>
                      <a:r>
                        <a:rPr lang="en-US" sz="3600" dirty="0">
                          <a:solidFill>
                            <a:schemeClr val="bg1"/>
                          </a:solidFill>
                          <a:effectLst/>
                          <a:latin typeface="Times New Roman" panose="02020603050405020304" pitchFamily="18" charset="0"/>
                          <a:cs typeface="Times New Roman" panose="02020603050405020304" pitchFamily="18" charset="0"/>
                        </a:rPr>
                        <a:t> </a:t>
                      </a:r>
                      <a:r>
                        <a:rPr lang="en-US" sz="3600" dirty="0" err="1">
                          <a:solidFill>
                            <a:schemeClr val="bg1"/>
                          </a:solidFill>
                          <a:effectLst/>
                          <a:latin typeface="Times New Roman" panose="02020603050405020304" pitchFamily="18" charset="0"/>
                          <a:cs typeface="Times New Roman" panose="02020603050405020304" pitchFamily="18" charset="0"/>
                        </a:rPr>
                        <a:t>hỏi</a:t>
                      </a:r>
                      <a:r>
                        <a:rPr lang="en-US" sz="3600" dirty="0">
                          <a:solidFill>
                            <a:schemeClr val="bg1"/>
                          </a:solidFill>
                          <a:effectLst/>
                          <a:latin typeface="Times New Roman" panose="02020603050405020304" pitchFamily="18" charset="0"/>
                          <a:cs typeface="Times New Roman" panose="02020603050405020304" pitchFamily="18" charset="0"/>
                        </a:rPr>
                        <a:t> </a:t>
                      </a:r>
                      <a:endParaRPr lang="en-US" sz="36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ctr">
                        <a:lnSpc>
                          <a:spcPct val="115000"/>
                        </a:lnSpc>
                        <a:spcBef>
                          <a:spcPts val="0"/>
                        </a:spcBef>
                        <a:spcAft>
                          <a:spcPts val="0"/>
                        </a:spcAft>
                      </a:pPr>
                      <a:r>
                        <a:rPr lang="en-US" sz="3600" dirty="0" err="1">
                          <a:solidFill>
                            <a:schemeClr val="bg1"/>
                          </a:solidFill>
                          <a:effectLst/>
                          <a:latin typeface="Times New Roman" panose="02020603050405020304" pitchFamily="18" charset="0"/>
                          <a:cs typeface="Times New Roman" panose="02020603050405020304" pitchFamily="18" charset="0"/>
                        </a:rPr>
                        <a:t>Khái</a:t>
                      </a:r>
                      <a:r>
                        <a:rPr lang="en-US" sz="3600" dirty="0">
                          <a:solidFill>
                            <a:schemeClr val="bg1"/>
                          </a:solidFill>
                          <a:effectLst/>
                          <a:latin typeface="Times New Roman" panose="02020603050405020304" pitchFamily="18" charset="0"/>
                          <a:cs typeface="Times New Roman" panose="02020603050405020304" pitchFamily="18" charset="0"/>
                        </a:rPr>
                        <a:t> </a:t>
                      </a:r>
                      <a:r>
                        <a:rPr lang="en-US" sz="3600" dirty="0" err="1">
                          <a:solidFill>
                            <a:schemeClr val="bg1"/>
                          </a:solidFill>
                          <a:effectLst/>
                          <a:latin typeface="Times New Roman" panose="02020603050405020304" pitchFamily="18" charset="0"/>
                          <a:cs typeface="Times New Roman" panose="02020603050405020304" pitchFamily="18" charset="0"/>
                        </a:rPr>
                        <a:t>niệm</a:t>
                      </a:r>
                      <a:endParaRPr lang="en-US" sz="36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extLst>
                  <a:ext uri="{0D108BD9-81ED-4DB2-BD59-A6C34878D82A}">
                    <a16:rowId xmlns:a16="http://schemas.microsoft.com/office/drawing/2014/main" xmlns="" val="3800807887"/>
                  </a:ext>
                </a:extLst>
              </a:tr>
              <a:tr h="2118819">
                <a:tc>
                  <a:txBody>
                    <a:bodyPr/>
                    <a:lstStyle/>
                    <a:p>
                      <a:pPr marL="0" marR="0" indent="0" algn="just">
                        <a:lnSpc>
                          <a:spcPct val="115000"/>
                        </a:lnSpc>
                        <a:spcBef>
                          <a:spcPts val="0"/>
                        </a:spcBef>
                        <a:spcAft>
                          <a:spcPts val="0"/>
                        </a:spcAft>
                      </a:pPr>
                      <a:r>
                        <a:rPr lang="en-US" sz="2800" dirty="0" err="1">
                          <a:solidFill>
                            <a:schemeClr val="bg1"/>
                          </a:solidFill>
                          <a:effectLst/>
                          <a:latin typeface="Times New Roman" panose="02020603050405020304" pitchFamily="18" charset="0"/>
                          <a:cs typeface="Times New Roman" panose="02020603050405020304" pitchFamily="18" charset="0"/>
                        </a:rPr>
                        <a:t>Thời</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tiết</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just">
                        <a:lnSpc>
                          <a:spcPct val="115000"/>
                        </a:lnSpc>
                        <a:spcBef>
                          <a:spcPts val="0"/>
                        </a:spcBef>
                        <a:spcAft>
                          <a:spcPts val="0"/>
                        </a:spcAft>
                      </a:pPr>
                      <a:r>
                        <a:rPr lang="en-US" sz="2800" dirty="0" smtClean="0">
                          <a:effectLst/>
                          <a:latin typeface="Times New Roman" panose="02020603050405020304" pitchFamily="18" charset="0"/>
                          <a:cs typeface="Times New Roman" panose="02020603050405020304" pitchFamily="18" charset="0"/>
                        </a:rPr>
                        <a:t>………………………………………………………………</a:t>
                      </a:r>
                    </a:p>
                    <a:p>
                      <a:pPr marL="0" marR="0" indent="0" algn="just" defTabSz="914400" rtl="0" eaLnBrk="1" fontAlgn="auto" latinLnBrk="0" hangingPunct="1">
                        <a:lnSpc>
                          <a:spcPct val="115000"/>
                        </a:lnSpc>
                        <a:spcBef>
                          <a:spcPts val="0"/>
                        </a:spcBef>
                        <a:spcAft>
                          <a:spcPts val="0"/>
                        </a:spcAft>
                        <a:buClrTx/>
                        <a:buSzTx/>
                        <a:buFontTx/>
                        <a:buNone/>
                        <a:tabLst/>
                        <a:defRPr/>
                      </a:pPr>
                      <a:r>
                        <a:rPr lang="en-US" sz="2800" dirty="0" smtClean="0">
                          <a:effectLst/>
                          <a:latin typeface="Times New Roman" panose="02020603050405020304" pitchFamily="18" charset="0"/>
                          <a:cs typeface="Times New Roman" panose="02020603050405020304" pitchFamily="18" charset="0"/>
                        </a:rPr>
                        <a:t>………………………………………………………………</a:t>
                      </a:r>
                      <a:endParaRPr lang="en-US" sz="2800" dirty="0" smtClean="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xmlns="" val="2775693075"/>
                  </a:ext>
                </a:extLst>
              </a:tr>
              <a:tr h="1208140">
                <a:tc>
                  <a:txBody>
                    <a:bodyPr/>
                    <a:lstStyle/>
                    <a:p>
                      <a:pPr marL="0" marR="0" indent="0" algn="just">
                        <a:lnSpc>
                          <a:spcPct val="115000"/>
                        </a:lnSpc>
                        <a:spcBef>
                          <a:spcPts val="0"/>
                        </a:spcBef>
                        <a:spcAft>
                          <a:spcPts val="0"/>
                        </a:spcAft>
                      </a:pPr>
                      <a:r>
                        <a:rPr lang="en-US" sz="2800" dirty="0" err="1">
                          <a:solidFill>
                            <a:schemeClr val="bg1"/>
                          </a:solidFill>
                          <a:effectLst/>
                          <a:latin typeface="Times New Roman" panose="02020603050405020304" pitchFamily="18" charset="0"/>
                          <a:cs typeface="Times New Roman" panose="02020603050405020304" pitchFamily="18" charset="0"/>
                        </a:rPr>
                        <a:t>Khí</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hậu</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rgbClr val="006C00"/>
                    </a:solidFill>
                  </a:tcPr>
                </a:tc>
                <a:tc>
                  <a:txBody>
                    <a:bodyPr/>
                    <a:lstStyle/>
                    <a:p>
                      <a:pPr marL="0" marR="0" indent="0" algn="just">
                        <a:lnSpc>
                          <a:spcPct val="115000"/>
                        </a:lnSpc>
                        <a:spcBef>
                          <a:spcPts val="0"/>
                        </a:spcBef>
                        <a:spcAft>
                          <a:spcPts val="0"/>
                        </a:spcAft>
                      </a:pPr>
                      <a:r>
                        <a:rPr lang="en-US" sz="2800" dirty="0" smtClean="0">
                          <a:effectLst/>
                          <a:latin typeface="Times New Roman" panose="02020603050405020304" pitchFamily="18" charset="0"/>
                          <a:cs typeface="Times New Roman" panose="02020603050405020304" pitchFamily="18" charset="0"/>
                        </a:rPr>
                        <a:t>………………………………………………………………</a:t>
                      </a:r>
                    </a:p>
                    <a:p>
                      <a:pPr marL="0" marR="0" indent="0" algn="just" defTabSz="914400" rtl="0" eaLnBrk="1" fontAlgn="auto" latinLnBrk="0" hangingPunct="1">
                        <a:lnSpc>
                          <a:spcPct val="115000"/>
                        </a:lnSpc>
                        <a:spcBef>
                          <a:spcPts val="0"/>
                        </a:spcBef>
                        <a:spcAft>
                          <a:spcPts val="0"/>
                        </a:spcAft>
                        <a:buClrTx/>
                        <a:buSzTx/>
                        <a:buFontTx/>
                        <a:buNone/>
                        <a:tabLst/>
                        <a:defRPr/>
                      </a:pPr>
                      <a:r>
                        <a:rPr lang="en-US" sz="2800" dirty="0" smtClean="0">
                          <a:effectLst/>
                          <a:latin typeface="Times New Roman" panose="02020603050405020304" pitchFamily="18" charset="0"/>
                          <a:cs typeface="Times New Roman" panose="02020603050405020304" pitchFamily="18" charset="0"/>
                        </a:rPr>
                        <a:t>………………………………………………………………</a:t>
                      </a:r>
                      <a:endParaRPr lang="en-US" sz="2800" dirty="0" smtClean="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xmlns="" val="3259926274"/>
                  </a:ext>
                </a:extLst>
              </a:tr>
            </a:tbl>
          </a:graphicData>
        </a:graphic>
      </p:graphicFrame>
      <p:pic>
        <p:nvPicPr>
          <p:cNvPr id="2052" name="Picture 4" descr="Chung cư 123 - MẶT BẰNG CĂN HỘ TÒA HH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507" t="16740" r="20156" b="19457"/>
          <a:stretch/>
        </p:blipFill>
        <p:spPr bwMode="auto">
          <a:xfrm>
            <a:off x="10962354" y="6311514"/>
            <a:ext cx="1187467" cy="1010892"/>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Connector 30">
            <a:extLst>
              <a:ext uri="{FF2B5EF4-FFF2-40B4-BE49-F238E27FC236}">
                <a16:creationId xmlns:a16="http://schemas.microsoft.com/office/drawing/2014/main" xmlns="" id="{14C1C675-3867-4E5E-A77C-C902482B1451}"/>
              </a:ext>
            </a:extLst>
          </p:cNvPr>
          <p:cNvCxnSpPr/>
          <p:nvPr/>
        </p:nvCxnSpPr>
        <p:spPr>
          <a:xfrm>
            <a:off x="5267329" y="1059284"/>
            <a:ext cx="0" cy="5761449"/>
          </a:xfrm>
          <a:prstGeom prst="line">
            <a:avLst/>
          </a:prstGeom>
          <a:ln w="57150">
            <a:solidFill>
              <a:srgbClr val="006C00"/>
            </a:solidFill>
            <a:prstDash val="sys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481123" y="2664446"/>
            <a:ext cx="4359582" cy="2215991"/>
          </a:xfrm>
          <a:prstGeom prst="rect">
            <a:avLst/>
          </a:prstGeom>
        </p:spPr>
        <p:txBody>
          <a:bodyPr wrap="square">
            <a:spAutoFit/>
          </a:bodyPr>
          <a:lstStyle/>
          <a:p>
            <a:pPr algn="just">
              <a:lnSpc>
                <a:spcPct val="115000"/>
              </a:lnSpc>
            </a:pPr>
            <a:r>
              <a:rPr lang="en-US" sz="2400" b="1" dirty="0" err="1" smtClean="0">
                <a:solidFill>
                  <a:srgbClr val="006C00"/>
                </a:solidFill>
                <a:latin typeface="Times New Roman" panose="02020603050405020304" pitchFamily="18" charset="0"/>
                <a:ea typeface="Cambria" panose="02040503050406030204" pitchFamily="18" charset="0"/>
                <a:cs typeface="Times New Roman" panose="02020603050405020304" pitchFamily="18" charset="0"/>
              </a:rPr>
              <a:t>Trạng</a:t>
            </a:r>
            <a:r>
              <a:rPr lang="en-US" sz="2400" b="1" dirty="0" smtClean="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thái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khí</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quyển</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tại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một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điểm</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khu</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vực</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cụ</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thể</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được</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bằng</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nhiệt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độ</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độ</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ẩm</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lượng</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mưa</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gió</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tiết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luôn</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thay</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đổi</a:t>
            </a:r>
            <a:r>
              <a:rPr lang="en-US" sz="2400" b="1" dirty="0" smtClean="0">
                <a:solidFill>
                  <a:srgbClr val="006C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0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2" name="Rectangle 31"/>
          <p:cNvSpPr/>
          <p:nvPr/>
        </p:nvSpPr>
        <p:spPr>
          <a:xfrm>
            <a:off x="7523205" y="4842110"/>
            <a:ext cx="4341689" cy="1938992"/>
          </a:xfrm>
          <a:prstGeom prst="rect">
            <a:avLst/>
          </a:prstGeom>
        </p:spPr>
        <p:txBody>
          <a:bodyPr wrap="square">
            <a:spAutoFit/>
          </a:bodyPr>
          <a:lstStyle/>
          <a:p>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a:t>
            </a:r>
            <a:r>
              <a:rPr lang="en-US" sz="2400" b="1" dirty="0" err="1" smtClean="0">
                <a:solidFill>
                  <a:srgbClr val="006C00"/>
                </a:solidFill>
                <a:latin typeface="Times New Roman" panose="02020603050405020304" pitchFamily="18" charset="0"/>
                <a:ea typeface="Cambria" panose="02040503050406030204" pitchFamily="18" charset="0"/>
                <a:cs typeface="Times New Roman" panose="02020603050405020304" pitchFamily="18" charset="0"/>
              </a:rPr>
              <a:t>ổng</a:t>
            </a:r>
            <a:r>
              <a:rPr lang="en-US" sz="2400" b="1" dirty="0" smtClean="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hợp</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yếu</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tố</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tiết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nhiệt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độ</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độ</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ẩm</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lượng</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mưa</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gió</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nơi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đó</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trong</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một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gian</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dài</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đã</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trở</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thành</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quy</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b="1" dirty="0" err="1">
                <a:solidFill>
                  <a:srgbClr val="006C00"/>
                </a:solidFill>
                <a:latin typeface="Times New Roman" panose="02020603050405020304" pitchFamily="18" charset="0"/>
                <a:ea typeface="Cambria" panose="02040503050406030204" pitchFamily="18" charset="0"/>
                <a:cs typeface="Times New Roman" panose="02020603050405020304" pitchFamily="18" charset="0"/>
              </a:rPr>
              <a:t>luật</a:t>
            </a:r>
            <a:r>
              <a:rPr lang="en-US" sz="2400" b="1" dirty="0">
                <a:solidFill>
                  <a:srgbClr val="006C00"/>
                </a:solidFill>
                <a:latin typeface="Times New Roman" panose="02020603050405020304" pitchFamily="18" charset="0"/>
                <a:ea typeface="Cambria" panose="02040503050406030204" pitchFamily="18" charset="0"/>
                <a:cs typeface="Times New Roman" panose="02020603050405020304" pitchFamily="18" charset="0"/>
              </a:rPr>
              <a:t>. </a:t>
            </a:r>
            <a:endParaRPr lang="en-US" sz="2400" b="1" dirty="0">
              <a:solidFill>
                <a:srgbClr val="006C00"/>
              </a:solidFill>
              <a:latin typeface="Times New Roman" panose="02020603050405020304" pitchFamily="18" charset="0"/>
              <a:cs typeface="Times New Roman" panose="02020603050405020304" pitchFamily="18" charset="0"/>
            </a:endParaRPr>
          </a:p>
        </p:txBody>
      </p:sp>
      <p:sp>
        <p:nvSpPr>
          <p:cNvPr id="18" name="Lưu đồ: Điểm Kết Thúc 150">
            <a:extLst>
              <a:ext uri="{FF2B5EF4-FFF2-40B4-BE49-F238E27FC236}">
                <a16:creationId xmlns:a16="http://schemas.microsoft.com/office/drawing/2014/main" xmlns="" id="{7A1AF202-CE05-4C33-8C71-238EDE88F3D1}"/>
              </a:ext>
            </a:extLst>
          </p:cNvPr>
          <p:cNvSpPr/>
          <p:nvPr/>
        </p:nvSpPr>
        <p:spPr>
          <a:xfrm>
            <a:off x="6928966" y="1275958"/>
            <a:ext cx="3932998"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t>
            </a:r>
            <a:r>
              <a:rPr lang="en-US" sz="3200" dirty="0" err="1" smtClean="0">
                <a:latin typeface="Times New Roman" panose="02020603050405020304" pitchFamily="18" charset="0"/>
                <a:cs typeface="Times New Roman" panose="02020603050405020304" pitchFamily="18" charset="0"/>
              </a:rPr>
              <a:t>hiếu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endParaRPr lang="en-US" sz="3200" dirty="0">
              <a:latin typeface="Times New Roman" panose="02020603050405020304" pitchFamily="18" charset="0"/>
              <a:cs typeface="Times New Roman" panose="02020603050405020304" pitchFamily="18" charset="0"/>
            </a:endParaRPr>
          </a:p>
        </p:txBody>
      </p:sp>
      <p:pic>
        <p:nvPicPr>
          <p:cNvPr id="19"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28966" y="1073820"/>
            <a:ext cx="838333" cy="892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58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inVertical)">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2" grpId="0"/>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7">
            <a:extLst>
              <a:ext uri="{FF2B5EF4-FFF2-40B4-BE49-F238E27FC236}">
                <a16:creationId xmlns:a16="http://schemas.microsoft.com/office/drawing/2014/main" xmlns="" id="{09CD7DA3-870E-45AC-9BA5-014F990F81AD}"/>
              </a:ext>
            </a:extLst>
          </p:cNvPr>
          <p:cNvSpPr/>
          <p:nvPr/>
        </p:nvSpPr>
        <p:spPr>
          <a:xfrm>
            <a:off x="0" y="2079500"/>
            <a:ext cx="6712447" cy="758375"/>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2B8D3A"/>
                </a:solidFill>
                <a:latin typeface="Times New Roman" panose="02020603050405020304" pitchFamily="18" charset="0"/>
                <a:cs typeface="Times New Roman" panose="02020603050405020304" pitchFamily="18" charset="0"/>
              </a:rPr>
              <a:t>KỂ TÊN </a:t>
            </a:r>
            <a:r>
              <a:rPr lang="en-US" sz="2800" b="1" dirty="0" err="1" smtClean="0">
                <a:solidFill>
                  <a:srgbClr val="2B8D3A"/>
                </a:solidFill>
                <a:latin typeface="Times New Roman" panose="02020603050405020304" pitchFamily="18" charset="0"/>
                <a:cs typeface="Times New Roman" panose="02020603050405020304" pitchFamily="18" charset="0"/>
              </a:rPr>
              <a:t>các</a:t>
            </a:r>
            <a:r>
              <a:rPr lang="en-US" sz="2800" b="1" dirty="0" smtClean="0">
                <a:solidFill>
                  <a:srgbClr val="2B8D3A"/>
                </a:solidFill>
                <a:latin typeface="Times New Roman" panose="02020603050405020304" pitchFamily="18" charset="0"/>
                <a:cs typeface="Times New Roman" panose="02020603050405020304" pitchFamily="18" charset="0"/>
              </a:rPr>
              <a:t> ĐỚI KHÍ HẬU</a:t>
            </a:r>
            <a:r>
              <a:rPr lang="vi-VN" sz="2800" b="1" dirty="0" smtClean="0">
                <a:solidFill>
                  <a:srgbClr val="2B8D3A"/>
                </a:solidFill>
                <a:latin typeface="Times New Roman" panose="02020603050405020304" pitchFamily="18" charset="0"/>
                <a:cs typeface="Times New Roman" panose="02020603050405020304" pitchFamily="18" charset="0"/>
              </a:rPr>
              <a:t> </a:t>
            </a:r>
            <a:r>
              <a:rPr lang="vi-VN" sz="2800" b="1" dirty="0">
                <a:solidFill>
                  <a:srgbClr val="2B8D3A"/>
                </a:solidFill>
                <a:latin typeface="Times New Roman" panose="02020603050405020304" pitchFamily="18" charset="0"/>
                <a:cs typeface="Times New Roman" panose="02020603050405020304" pitchFamily="18" charset="0"/>
              </a:rPr>
              <a:t>trên Trái </a:t>
            </a:r>
            <a:r>
              <a:rPr lang="vi-VN" sz="2800" b="1" dirty="0" smtClean="0">
                <a:solidFill>
                  <a:srgbClr val="2B8D3A"/>
                </a:solidFill>
                <a:latin typeface="Times New Roman" panose="02020603050405020304" pitchFamily="18" charset="0"/>
                <a:cs typeface="Times New Roman" panose="02020603050405020304" pitchFamily="18" charset="0"/>
              </a:rPr>
              <a:t>Đất</a:t>
            </a:r>
            <a:endParaRPr lang="vi-VN" sz="2800" b="1" dirty="0">
              <a:solidFill>
                <a:srgbClr val="2B8D3A"/>
              </a:solidFill>
              <a:latin typeface="Times New Roman" panose="02020603050405020304" pitchFamily="18" charset="0"/>
              <a:cs typeface="Times New Roman" panose="02020603050405020304" pitchFamily="18" charset="0"/>
            </a:endParaRPr>
          </a:p>
        </p:txBody>
      </p:sp>
      <p:grpSp>
        <p:nvGrpSpPr>
          <p:cNvPr id="4" name="Group 3"/>
          <p:cNvGrpSpPr/>
          <p:nvPr/>
        </p:nvGrpSpPr>
        <p:grpSpPr>
          <a:xfrm>
            <a:off x="-227846" y="-105603"/>
            <a:ext cx="12429982" cy="1162428"/>
            <a:chOff x="-227846" y="-103144"/>
            <a:chExt cx="12429982"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0" y="43621"/>
              <a:ext cx="12202136"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2. CÁC ĐỚI KHÍ HẬU TRÊN TĐ</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76"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27846" y="-103144"/>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1987787" y="928960"/>
            <a:ext cx="2918230" cy="1243543"/>
            <a:chOff x="696113" y="980358"/>
            <a:chExt cx="2918230" cy="1243543"/>
          </a:xfrm>
        </p:grpSpPr>
        <p:sp>
          <p:nvSpPr>
            <p:cNvPr id="23" name="Lưu đồ: Điểm Kết Thúc 150">
              <a:extLst>
                <a:ext uri="{FF2B5EF4-FFF2-40B4-BE49-F238E27FC236}">
                  <a16:creationId xmlns:a16="http://schemas.microsoft.com/office/drawing/2014/main" xmlns="" id="{7A1AF202-CE05-4C33-8C71-238EDE88F3D1}"/>
                </a:ext>
              </a:extLst>
            </p:cNvPr>
            <p:cNvSpPr/>
            <p:nvPr/>
          </p:nvSpPr>
          <p:spPr>
            <a:xfrm>
              <a:off x="957656" y="1509498"/>
              <a:ext cx="2656687" cy="599313"/>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cầu</a:t>
              </a:r>
              <a:endParaRPr lang="en-US" sz="3200" dirty="0">
                <a:latin typeface="Times New Roman" panose="02020603050405020304" pitchFamily="18" charset="0"/>
                <a:cs typeface="Times New Roman" panose="02020603050405020304" pitchFamily="18" charset="0"/>
              </a:endParaRPr>
            </a:p>
          </p:txBody>
        </p:sp>
        <p:pic>
          <p:nvPicPr>
            <p:cNvPr id="25" name="Picture 2" descr="omino 3d ok con spunta Stock Illustration | Adobe 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pic>
        <p:nvPicPr>
          <p:cNvPr id="7170" name="Picture 1"/>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27829" y="1056825"/>
            <a:ext cx="5212462" cy="528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6737429" y="6234700"/>
            <a:ext cx="5395003" cy="564257"/>
          </a:xfrm>
          <a:prstGeom prst="rect">
            <a:avLst/>
          </a:prstGeom>
          <a:noFill/>
        </p:spPr>
        <p:txBody>
          <a:bodyPr wrap="none">
            <a:spAutoFit/>
          </a:bodyPr>
          <a:lstStyle/>
          <a:p>
            <a:pPr marR="194310" algn="ctr">
              <a:lnSpc>
                <a:spcPct val="120000"/>
              </a:lnSpc>
            </a:pP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Hình</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1: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đới</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khí</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hậu</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trên</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TĐ</a:t>
            </a:r>
            <a:endParaRPr lang="en-US" sz="2400" b="1" dirty="0">
              <a:solidFill>
                <a:srgbClr val="006C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6" name="Group 15"/>
          <p:cNvGrpSpPr/>
          <p:nvPr/>
        </p:nvGrpSpPr>
        <p:grpSpPr>
          <a:xfrm>
            <a:off x="923959" y="2685268"/>
            <a:ext cx="4478778" cy="4098027"/>
            <a:chOff x="5309901" y="980358"/>
            <a:chExt cx="5600906" cy="5797523"/>
          </a:xfrm>
        </p:grpSpPr>
        <p:pic>
          <p:nvPicPr>
            <p:cNvPr id="17" name="Picture 2" descr="Clipped Green Note Paper Illustration, Clip On Note Paper, Green Post It  Notes, Paper PNG Transparent Clipart Image and PSD File for Free Download"/>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000" b="93500" l="8500" r="90917">
                          <a14:foregroundMark x1="90917" y1="80583" x2="90917" y2="80583"/>
                          <a14:foregroundMark x1="19917" y1="93500" x2="19917" y2="93500"/>
                          <a14:foregroundMark x1="15917" y1="7083" x2="15917" y2="7083"/>
                          <a14:foregroundMark x1="8500" y1="25833" x2="8500" y2="25833"/>
                        </a14:backgroundRemoval>
                      </a14:imgEffect>
                    </a14:imgLayer>
                  </a14:imgProps>
                </a:ext>
                <a:ext uri="{28A0092B-C50C-407E-A947-70E740481C1C}">
                  <a14:useLocalDpi xmlns:a14="http://schemas.microsoft.com/office/drawing/2010/main" val="0"/>
                </a:ext>
              </a:extLst>
            </a:blip>
            <a:srcRect l="7263" t="6325" r="7808" b="4183"/>
            <a:stretch/>
          </p:blipFill>
          <p:spPr bwMode="auto">
            <a:xfrm>
              <a:off x="5408909" y="980358"/>
              <a:ext cx="5501898" cy="57975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remium Vector | Glossy green leaves for nature concept."/>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5309901" y="5314364"/>
              <a:ext cx="1847761" cy="1463517"/>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Rounded Corners 7">
            <a:extLst>
              <a:ext uri="{FF2B5EF4-FFF2-40B4-BE49-F238E27FC236}">
                <a16:creationId xmlns:a16="http://schemas.microsoft.com/office/drawing/2014/main" xmlns="" id="{09CD7DA3-870E-45AC-9BA5-014F990F81AD}"/>
              </a:ext>
            </a:extLst>
          </p:cNvPr>
          <p:cNvSpPr/>
          <p:nvPr/>
        </p:nvSpPr>
        <p:spPr>
          <a:xfrm>
            <a:off x="1724461" y="3612759"/>
            <a:ext cx="2293727" cy="72946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chemeClr val="tx1"/>
                </a:solidFill>
                <a:latin typeface="Times New Roman" panose="02020603050405020304" pitchFamily="18" charset="0"/>
                <a:cs typeface="Times New Roman" panose="02020603050405020304" pitchFamily="18" charset="0"/>
              </a:rPr>
              <a:t>NHIỆT ĐỚI</a:t>
            </a:r>
            <a:endParaRPr lang="vi-VN" sz="3200" b="1" dirty="0">
              <a:solidFill>
                <a:schemeClr val="tx1"/>
              </a:solidFill>
              <a:latin typeface="Times New Roman" panose="02020603050405020304" pitchFamily="18" charset="0"/>
              <a:cs typeface="Times New Roman" panose="02020603050405020304" pitchFamily="18" charset="0"/>
            </a:endParaRPr>
          </a:p>
        </p:txBody>
      </p:sp>
      <p:sp>
        <p:nvSpPr>
          <p:cNvPr id="22" name="Rectangle: Rounded Corners 7">
            <a:extLst>
              <a:ext uri="{FF2B5EF4-FFF2-40B4-BE49-F238E27FC236}">
                <a16:creationId xmlns:a16="http://schemas.microsoft.com/office/drawing/2014/main" xmlns="" id="{09CD7DA3-870E-45AC-9BA5-014F990F81AD}"/>
              </a:ext>
            </a:extLst>
          </p:cNvPr>
          <p:cNvSpPr/>
          <p:nvPr/>
        </p:nvSpPr>
        <p:spPr>
          <a:xfrm>
            <a:off x="2806547" y="4522931"/>
            <a:ext cx="1848735" cy="72946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chemeClr val="tx1"/>
                </a:solidFill>
                <a:latin typeface="Times New Roman" panose="02020603050405020304" pitchFamily="18" charset="0"/>
                <a:cs typeface="Times New Roman" panose="02020603050405020304" pitchFamily="18" charset="0"/>
              </a:rPr>
              <a:t>ÔN ĐỚI</a:t>
            </a:r>
            <a:endParaRPr lang="vi-VN" sz="3200" b="1" dirty="0">
              <a:solidFill>
                <a:schemeClr val="tx1"/>
              </a:solidFill>
              <a:latin typeface="Times New Roman" panose="02020603050405020304" pitchFamily="18" charset="0"/>
              <a:cs typeface="Times New Roman" panose="02020603050405020304" pitchFamily="18" charset="0"/>
            </a:endParaRPr>
          </a:p>
        </p:txBody>
      </p:sp>
      <p:sp>
        <p:nvSpPr>
          <p:cNvPr id="24" name="Rectangle: Rounded Corners 7">
            <a:extLst>
              <a:ext uri="{FF2B5EF4-FFF2-40B4-BE49-F238E27FC236}">
                <a16:creationId xmlns:a16="http://schemas.microsoft.com/office/drawing/2014/main" xmlns="" id="{09CD7DA3-870E-45AC-9BA5-014F990F81AD}"/>
              </a:ext>
            </a:extLst>
          </p:cNvPr>
          <p:cNvSpPr/>
          <p:nvPr/>
        </p:nvSpPr>
        <p:spPr>
          <a:xfrm>
            <a:off x="1682269" y="5373980"/>
            <a:ext cx="2017684" cy="72946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chemeClr val="tx1"/>
                </a:solidFill>
                <a:latin typeface="Times New Roman" panose="02020603050405020304" pitchFamily="18" charset="0"/>
                <a:cs typeface="Times New Roman" panose="02020603050405020304" pitchFamily="18" charset="0"/>
              </a:rPr>
              <a:t>HÀN ĐỚI</a:t>
            </a:r>
            <a:endParaRPr lang="vi-VN" sz="3200" b="1" dirty="0">
              <a:solidFill>
                <a:schemeClr val="tx1"/>
              </a:solidFill>
              <a:latin typeface="Times New Roman" panose="02020603050405020304" pitchFamily="18" charset="0"/>
              <a:cs typeface="Times New Roman" panose="02020603050405020304" pitchFamily="18" charset="0"/>
            </a:endParaRPr>
          </a:p>
        </p:txBody>
      </p:sp>
      <p:pic>
        <p:nvPicPr>
          <p:cNvPr id="26" name="Picture 4" descr="Biểu Tượng Thiết Kế Phim Hoạt Hình Mặt Trời Hình ảnh | Định dạng hình ảnh  PSD 611648012| vn.lovepik.com"/>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831667" y="3485534"/>
            <a:ext cx="907851" cy="90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Hình Dạng Bông Tuyết Mùa đông Hình ảnh | Định dạng hình ảnh PSD 611705815|  vn.lovepik.com"/>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2102" t="9975" r="10327" b="8670"/>
          <a:stretch/>
        </p:blipFill>
        <p:spPr bwMode="auto">
          <a:xfrm>
            <a:off x="3570463" y="5193862"/>
            <a:ext cx="1058247" cy="110986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ình ảnh Những đám Mây Vector Biểu Tượng, Những đám Mây, Biểu Tượng Mây,  Thiết Kế. Vector và PNG với nền trong suốt để tải xuống miễn phí"/>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foregroundMark x1="52930" y1="28223" x2="52930" y2="28223"/>
                        <a14:foregroundMark x1="62598" y1="24414" x2="62598" y2="24414"/>
                        <a14:foregroundMark x1="71484" y1="26172" x2="71484" y2="26172"/>
                        <a14:foregroundMark x1="81152" y1="33496" x2="81152" y2="33496"/>
                        <a14:foregroundMark x1="83691" y1="43066" x2="83691" y2="43066"/>
                        <a14:foregroundMark x1="80273" y1="53516" x2="80273" y2="53516"/>
                      </a14:backgroundRemoval>
                    </a14:imgEffect>
                  </a14:imgLayer>
                </a14:imgProps>
              </a:ext>
              <a:ext uri="{28A0092B-C50C-407E-A947-70E740481C1C}">
                <a14:useLocalDpi xmlns:a14="http://schemas.microsoft.com/office/drawing/2010/main" val="0"/>
              </a:ext>
            </a:extLst>
          </a:blip>
          <a:srcRect l="11276" t="17933" r="10386" b="17554"/>
          <a:stretch/>
        </p:blipFill>
        <p:spPr bwMode="auto">
          <a:xfrm>
            <a:off x="1819252" y="4342223"/>
            <a:ext cx="1095542" cy="902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27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wipe(down)">
                                      <p:cBhvr>
                                        <p:cTn id="12" dur="500"/>
                                        <p:tgtEl>
                                          <p:spTgt spid="717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par>
                                <p:cTn id="35" presetID="22" presetClass="entr" presetSubtype="4" fill="hold" nodeType="withEffect">
                                  <p:stCondLst>
                                    <p:cond delay="0"/>
                                  </p:stCondLst>
                                  <p:childTnLst>
                                    <p:set>
                                      <p:cBhvr>
                                        <p:cTn id="36" dur="1" fill="hold">
                                          <p:stCondLst>
                                            <p:cond delay="0"/>
                                          </p:stCondLst>
                                        </p:cTn>
                                        <p:tgtEl>
                                          <p:spTgt spid="7174"/>
                                        </p:tgtEl>
                                        <p:attrNameLst>
                                          <p:attrName>style.visibility</p:attrName>
                                        </p:attrNameLst>
                                      </p:cBhvr>
                                      <p:to>
                                        <p:strVal val="visible"/>
                                      </p:to>
                                    </p:set>
                                    <p:animEffect transition="in" filter="wipe(down)">
                                      <p:cBhvr>
                                        <p:cTn id="37" dur="500"/>
                                        <p:tgtEl>
                                          <p:spTgt spid="7174"/>
                                        </p:tgtEl>
                                      </p:cBhvr>
                                    </p:animEffect>
                                  </p:childTnLst>
                                </p:cTn>
                              </p:par>
                              <p:par>
                                <p:cTn id="38" presetID="22" presetClass="entr" presetSubtype="4" fill="hold" nodeType="withEffect">
                                  <p:stCondLst>
                                    <p:cond delay="0"/>
                                  </p:stCondLst>
                                  <p:childTnLst>
                                    <p:set>
                                      <p:cBhvr>
                                        <p:cTn id="39" dur="1" fill="hold">
                                          <p:stCondLst>
                                            <p:cond delay="0"/>
                                          </p:stCondLst>
                                        </p:cTn>
                                        <p:tgtEl>
                                          <p:spTgt spid="7172"/>
                                        </p:tgtEl>
                                        <p:attrNameLst>
                                          <p:attrName>style.visibility</p:attrName>
                                        </p:attrNameLst>
                                      </p:cBhvr>
                                      <p:to>
                                        <p:strVal val="visible"/>
                                      </p:to>
                                    </p:set>
                                    <p:animEffect transition="in" filter="wipe(down)">
                                      <p:cBhvr>
                                        <p:cTn id="40" dur="500"/>
                                        <p:tgtEl>
                                          <p:spTgt spid="717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down)">
                                      <p:cBhvr>
                                        <p:cTn id="43" dur="500"/>
                                        <p:tgtEl>
                                          <p:spTgt spid="24"/>
                                        </p:tgtEl>
                                      </p:cBhvr>
                                    </p:animEffect>
                                  </p:childTnLst>
                                </p:cTn>
                              </p:par>
                              <p:par>
                                <p:cTn id="44" presetID="22" presetClass="entr" presetSubtype="4"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down)">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3" grpId="0"/>
      <p:bldP spid="21" grpId="0"/>
      <p:bldP spid="22"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7846" y="-105603"/>
            <a:ext cx="12429982" cy="1162428"/>
            <a:chOff x="-227846" y="-103144"/>
            <a:chExt cx="12429982"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0" y="43621"/>
              <a:ext cx="12202136"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2. CÁC ĐỚI KHÍ HẬU TRÊN TĐ</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76"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27846" y="-103144"/>
              <a:ext cx="1151805" cy="1162428"/>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Rectangle: Rounded Corners 7">
            <a:extLst>
              <a:ext uri="{FF2B5EF4-FFF2-40B4-BE49-F238E27FC236}">
                <a16:creationId xmlns:a16="http://schemas.microsoft.com/office/drawing/2014/main" xmlns="" id="{A3BA8D6A-4D01-49E4-8C32-23CAA2363653}"/>
              </a:ext>
            </a:extLst>
          </p:cNvPr>
          <p:cNvSpPr/>
          <p:nvPr/>
        </p:nvSpPr>
        <p:spPr>
          <a:xfrm>
            <a:off x="6574249" y="1165311"/>
            <a:ext cx="3304906" cy="1011591"/>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Hoạt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nhóm</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1" name="Rectangle: Rounded Corners 7">
            <a:extLst>
              <a:ext uri="{FF2B5EF4-FFF2-40B4-BE49-F238E27FC236}">
                <a16:creationId xmlns:a16="http://schemas.microsoft.com/office/drawing/2014/main" xmlns="" id="{D2B680DB-E633-4DF1-9493-1C62B4D6F032}"/>
              </a:ext>
            </a:extLst>
          </p:cNvPr>
          <p:cNvSpPr/>
          <p:nvPr/>
        </p:nvSpPr>
        <p:spPr>
          <a:xfrm>
            <a:off x="6574248" y="5439904"/>
            <a:ext cx="3304906" cy="1239561"/>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smtClean="0">
                <a:solidFill>
                  <a:schemeClr val="tx1"/>
                </a:solidFill>
                <a:latin typeface="Times New Roman" panose="02020603050405020304" pitchFamily="18" charset="0"/>
                <a:cs typeface="Times New Roman" panose="02020603050405020304" pitchFamily="18" charset="0"/>
              </a:rPr>
              <a:t>3 </a:t>
            </a:r>
            <a:r>
              <a:rPr lang="en-US" sz="2800" b="1" dirty="0" err="1">
                <a:solidFill>
                  <a:schemeClr val="tx1"/>
                </a:solidFill>
                <a:latin typeface="Times New Roman" panose="02020603050405020304" pitchFamily="18" charset="0"/>
                <a:cs typeface="Times New Roman" panose="02020603050405020304" pitchFamily="18" charset="0"/>
              </a:rPr>
              <a:t>phút</a:t>
            </a:r>
            <a:r>
              <a:rPr lang="en-US" sz="2800" b="1" dirty="0">
                <a:solidFill>
                  <a:schemeClr val="tx1"/>
                </a:solidFill>
                <a:latin typeface="Times New Roman" panose="02020603050405020304" pitchFamily="18" charset="0"/>
                <a:cs typeface="Times New Roman" panose="02020603050405020304" pitchFamily="18" charset="0"/>
              </a:rPr>
              <a:t>. </a:t>
            </a:r>
          </a:p>
        </p:txBody>
      </p:sp>
      <p:sp>
        <p:nvSpPr>
          <p:cNvPr id="22" name="Rectangle: Rounded Corners 7">
            <a:extLst>
              <a:ext uri="{FF2B5EF4-FFF2-40B4-BE49-F238E27FC236}">
                <a16:creationId xmlns:a16="http://schemas.microsoft.com/office/drawing/2014/main" xmlns="" id="{35BCD24A-4913-44D7-94A9-74CC6DD1FCBC}"/>
              </a:ext>
            </a:extLst>
          </p:cNvPr>
          <p:cNvSpPr/>
          <p:nvPr/>
        </p:nvSpPr>
        <p:spPr>
          <a:xfrm>
            <a:off x="6574248" y="2372311"/>
            <a:ext cx="3304906" cy="1294332"/>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Chuẩn</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bị</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giấy</a:t>
            </a:r>
            <a:r>
              <a:rPr lang="en-US" sz="2800" b="1" dirty="0" smtClean="0">
                <a:solidFill>
                  <a:schemeClr val="tx1"/>
                </a:solidFill>
                <a:latin typeface="Times New Roman" panose="02020603050405020304" pitchFamily="18" charset="0"/>
                <a:cs typeface="Times New Roman" panose="02020603050405020304" pitchFamily="18" charset="0"/>
              </a:rPr>
              <a:t> note, </a:t>
            </a:r>
            <a:r>
              <a:rPr lang="en-US" sz="2800" b="1" dirty="0" err="1" smtClean="0">
                <a:solidFill>
                  <a:schemeClr val="tx1"/>
                </a:solidFill>
                <a:latin typeface="Times New Roman" panose="02020603050405020304" pitchFamily="18" charset="0"/>
                <a:cs typeface="Times New Roman" panose="02020603050405020304" pitchFamily="18" charset="0"/>
              </a:rPr>
              <a:t>bút</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đọc</a:t>
            </a:r>
            <a:r>
              <a:rPr lang="en-US" sz="2800" b="1" dirty="0" smtClean="0">
                <a:solidFill>
                  <a:schemeClr val="tx1"/>
                </a:solidFill>
                <a:latin typeface="Times New Roman" panose="02020603050405020304" pitchFamily="18" charset="0"/>
                <a:cs typeface="Times New Roman" panose="02020603050405020304" pitchFamily="18" charset="0"/>
              </a:rPr>
              <a:t> SGK/151</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xmlns="" id="{7EA01110-2EC2-4492-9CCA-753A1D76627A}"/>
              </a:ext>
            </a:extLst>
          </p:cNvPr>
          <p:cNvPicPr>
            <a:picLocks noChangeAspect="1"/>
          </p:cNvPicPr>
          <p:nvPr/>
        </p:nvPicPr>
        <p:blipFill rotWithShape="1">
          <a:blip r:embed="rId5">
            <a:extLst/>
          </a:blip>
          <a:srcRect l="10057" r="4605" b="13546"/>
          <a:stretch/>
        </p:blipFill>
        <p:spPr>
          <a:xfrm>
            <a:off x="10296793" y="1123513"/>
            <a:ext cx="1895207" cy="1011592"/>
          </a:xfrm>
          <a:prstGeom prst="rect">
            <a:avLst/>
          </a:prstGeom>
        </p:spPr>
      </p:pic>
      <p:pic>
        <p:nvPicPr>
          <p:cNvPr id="28" name="Picture 8" descr="Hình ảnh Đồng Hồ Báo Thức Biểu Tượng, đồng Hồ Clipart, Đồng Hồ Biểu Tượng,  Biểu Tượng Báo động Vector và PNG với nền trong suốt để tải xuống miễn phí">
            <a:extLst>
              <a:ext uri="{FF2B5EF4-FFF2-40B4-BE49-F238E27FC236}">
                <a16:creationId xmlns:a16="http://schemas.microsoft.com/office/drawing/2014/main" xmlns="" id="{03C237F2-6D8A-478B-92D0-8A28FD97618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198" t="8932" r="15052" b="9818"/>
          <a:stretch/>
        </p:blipFill>
        <p:spPr bwMode="auto">
          <a:xfrm>
            <a:off x="10573987" y="5360099"/>
            <a:ext cx="1116386" cy="131936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アイコンのマナ €™ S ペンで手書き のイラスト素材・ベクタ - . Image 48595957.">
            <a:extLst>
              <a:ext uri="{FF2B5EF4-FFF2-40B4-BE49-F238E27FC236}">
                <a16:creationId xmlns:a16="http://schemas.microsoft.com/office/drawing/2014/main" xmlns="" id="{73CE4066-B9FD-4B48-8C90-E604F818396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39231" y1="53308" x2="39231" y2="53308"/>
                        <a14:foregroundMark x1="54000" y1="34615" x2="54000" y2="34615"/>
                        <a14:foregroundMark x1="73000" y1="61692" x2="73000" y2="61692"/>
                        <a14:foregroundMark x1="32154" y1="75385" x2="32154" y2="75385"/>
                        <a14:foregroundMark x1="25308" y1="71846" x2="25308" y2="71846"/>
                        <a14:foregroundMark x1="27154" y1="57462" x2="27154" y2="57462"/>
                      </a14:backgroundRemoval>
                    </a14:imgEffect>
                  </a14:imgLayer>
                </a14:imgProps>
              </a:ext>
              <a:ext uri="{28A0092B-C50C-407E-A947-70E740481C1C}">
                <a14:useLocalDpi xmlns:a14="http://schemas.microsoft.com/office/drawing/2010/main" val="0"/>
              </a:ext>
            </a:extLst>
          </a:blip>
          <a:srcRect l="18183" t="21904" r="18557" b="21012"/>
          <a:stretch/>
        </p:blipFill>
        <p:spPr bwMode="auto">
          <a:xfrm>
            <a:off x="10405979" y="3710766"/>
            <a:ext cx="1452402" cy="1310608"/>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p:cNvGrpSpPr/>
          <p:nvPr/>
        </p:nvGrpSpPr>
        <p:grpSpPr>
          <a:xfrm>
            <a:off x="428624" y="1110453"/>
            <a:ext cx="5150945" cy="927998"/>
            <a:chOff x="6680837" y="1663702"/>
            <a:chExt cx="5150945" cy="927998"/>
          </a:xfrm>
        </p:grpSpPr>
        <p:sp>
          <p:nvSpPr>
            <p:cNvPr id="32" name="Lưu đồ: Điểm Kết Thúc 147">
              <a:extLst>
                <a:ext uri="{FF2B5EF4-FFF2-40B4-BE49-F238E27FC236}">
                  <a16:creationId xmlns:a16="http://schemas.microsoft.com/office/drawing/2014/main" xmlns="" id="{63E51507-ACD3-404D-9167-F5FEE4DF673B}"/>
                </a:ext>
              </a:extLst>
            </p:cNvPr>
            <p:cNvSpPr/>
            <p:nvPr/>
          </p:nvSpPr>
          <p:spPr>
            <a:xfrm>
              <a:off x="6680837" y="1847831"/>
              <a:ext cx="5150945" cy="676265"/>
            </a:xfrm>
            <a:prstGeom prst="flowChartTerminator">
              <a:avLst/>
            </a:prstGeom>
            <a:solidFill>
              <a:srgbClr val="006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36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chuyên</a:t>
              </a:r>
              <a:r>
                <a:rPr lang="en-US" sz="36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gia</a:t>
              </a:r>
              <a:endParaRPr lang="en-US" sz="36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3" name="Picture 4" descr="Chương trình đào tạo học sinh thi tuyển vào các đại học hàng đầu tại Mỹ"/>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0467" t="13295" r="14207" b="13729"/>
            <a:stretch/>
          </p:blipFill>
          <p:spPr bwMode="auto">
            <a:xfrm>
              <a:off x="6726378" y="1663702"/>
              <a:ext cx="830729" cy="927998"/>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Rectangle: Rounded Corners 7">
            <a:extLst>
              <a:ext uri="{FF2B5EF4-FFF2-40B4-BE49-F238E27FC236}">
                <a16:creationId xmlns:a16="http://schemas.microsoft.com/office/drawing/2014/main" xmlns="" id="{D2B680DB-E633-4DF1-9493-1C62B4D6F032}"/>
              </a:ext>
            </a:extLst>
          </p:cNvPr>
          <p:cNvSpPr/>
          <p:nvPr/>
        </p:nvSpPr>
        <p:spPr>
          <a:xfrm>
            <a:off x="6615728" y="3862053"/>
            <a:ext cx="3263426" cy="135798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Mỗi</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nhóm</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tìm</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hiểu</a:t>
            </a:r>
            <a:r>
              <a:rPr lang="en-US" sz="2800" b="1" dirty="0" smtClean="0">
                <a:solidFill>
                  <a:schemeClr val="tx1"/>
                </a:solidFill>
                <a:latin typeface="Times New Roman" panose="02020603050405020304" pitchFamily="18" charset="0"/>
                <a:cs typeface="Times New Roman" panose="02020603050405020304" pitchFamily="18" charset="0"/>
              </a:rPr>
              <a:t> 1 </a:t>
            </a:r>
            <a:r>
              <a:rPr lang="en-US" sz="2800" b="1" dirty="0" err="1" smtClean="0">
                <a:solidFill>
                  <a:schemeClr val="tx1"/>
                </a:solidFill>
                <a:latin typeface="Times New Roman" panose="02020603050405020304" pitchFamily="18" charset="0"/>
                <a:cs typeface="Times New Roman" panose="02020603050405020304" pitchFamily="18" charset="0"/>
              </a:rPr>
              <a:t>đới</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khí</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hậu</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trên</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trái</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đất</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35" name="Picture 2" descr="Icon miễn phí, biểu tượng Search, biểu tượng trái tim - Part 10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53437" y="2401009"/>
            <a:ext cx="1236936" cy="123693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Ppt Note Cartoon Illustration, Ppt Notes, Cartoon Illustrations, Ppt  Illustrations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167">
                        <a14:foregroundMark x1="14167" y1="32000" x2="86583" y2="32417"/>
                        <a14:foregroundMark x1="88000" y1="30167" x2="81500" y2="39833"/>
                        <a14:foregroundMark x1="83333" y1="40167" x2="90167" y2="38750"/>
                        <a14:foregroundMark x1="82583" y1="73500" x2="90000" y2="63667"/>
                        <a14:foregroundMark x1="86750" y1="64083" x2="85333" y2="67667"/>
                        <a14:foregroundMark x1="81333" y1="74750" x2="89833" y2="74417"/>
                        <a14:foregroundMark x1="13250" y1="17750" x2="14333" y2="28417"/>
                        <a14:foregroundMark x1="15417" y1="16583" x2="85500" y2="17917"/>
                        <a14:foregroundMark x1="86750" y1="17500" x2="84917" y2="28417"/>
                        <a14:foregroundMark x1="88167" y1="29833" x2="84583" y2="33500"/>
                        <a14:foregroundMark x1="86750" y1="30167" x2="86750" y2="30167"/>
                        <a14:foregroundMark x1="86583" y1="29333" x2="86583" y2="29333"/>
                        <a14:foregroundMark x1="87667" y1="29083" x2="87667" y2="29083"/>
                        <a14:foregroundMark x1="87667" y1="29667" x2="87667" y2="29667"/>
                        <a14:foregroundMark x1="87833" y1="28583" x2="86000" y2="30583"/>
                        <a14:foregroundMark x1="85083" y1="28750" x2="85083" y2="28750"/>
                        <a14:foregroundMark x1="85083" y1="28583" x2="85083" y2="29083"/>
                        <a14:foregroundMark x1="84917" y1="31083" x2="84917" y2="31083"/>
                        <a14:foregroundMark x1="17917" y1="16417" x2="86750" y2="16417"/>
                      </a14:backgroundRemoval>
                    </a14:imgEffect>
                  </a14:imgLayer>
                </a14:imgProps>
              </a:ext>
              <a:ext uri="{28A0092B-C50C-407E-A947-70E740481C1C}">
                <a14:useLocalDpi xmlns:a14="http://schemas.microsoft.com/office/drawing/2010/main" val="0"/>
              </a:ext>
            </a:extLst>
          </a:blip>
          <a:srcRect l="10668" t="49569" r="10582" b="25462"/>
          <a:stretch/>
        </p:blipFill>
        <p:spPr bwMode="auto">
          <a:xfrm>
            <a:off x="574754" y="2309697"/>
            <a:ext cx="5221611" cy="1392710"/>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Rounded Corners 7">
            <a:extLst>
              <a:ext uri="{FF2B5EF4-FFF2-40B4-BE49-F238E27FC236}">
                <a16:creationId xmlns:a16="http://schemas.microsoft.com/office/drawing/2014/main" xmlns="" id="{09CD7DA3-870E-45AC-9BA5-014F990F81AD}"/>
              </a:ext>
            </a:extLst>
          </p:cNvPr>
          <p:cNvSpPr/>
          <p:nvPr/>
        </p:nvSpPr>
        <p:spPr>
          <a:xfrm>
            <a:off x="884060" y="2401009"/>
            <a:ext cx="4602997" cy="86501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rgbClr val="2B8D3A"/>
                </a:solidFill>
                <a:latin typeface="Times New Roman" panose="02020603050405020304" pitchFamily="18" charset="0"/>
                <a:cs typeface="Times New Roman" panose="02020603050405020304" pitchFamily="18" charset="0"/>
              </a:rPr>
              <a:t>NHÓM 1,2: NHIỆT ĐỚI </a:t>
            </a:r>
            <a:endParaRPr lang="vi-VN" sz="3200" b="1" dirty="0">
              <a:solidFill>
                <a:srgbClr val="2B8D3A"/>
              </a:solidFill>
              <a:latin typeface="Times New Roman" panose="02020603050405020304" pitchFamily="18" charset="0"/>
              <a:cs typeface="Times New Roman" panose="02020603050405020304" pitchFamily="18" charset="0"/>
            </a:endParaRPr>
          </a:p>
        </p:txBody>
      </p:sp>
      <p:pic>
        <p:nvPicPr>
          <p:cNvPr id="40" name="Picture 2" descr="Ppt Note Cartoon Illustration, Ppt Notes, Cartoon Illustrations, Ppt  Illustrations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167">
                        <a14:foregroundMark x1="14167" y1="32000" x2="86583" y2="32417"/>
                        <a14:foregroundMark x1="88000" y1="30167" x2="81500" y2="39833"/>
                        <a14:foregroundMark x1="83333" y1="40167" x2="90167" y2="38750"/>
                        <a14:foregroundMark x1="82583" y1="73500" x2="90000" y2="63667"/>
                        <a14:foregroundMark x1="86750" y1="64083" x2="85333" y2="67667"/>
                        <a14:foregroundMark x1="81333" y1="74750" x2="89833" y2="74417"/>
                        <a14:foregroundMark x1="13250" y1="17750" x2="14333" y2="28417"/>
                        <a14:foregroundMark x1="15417" y1="16583" x2="85500" y2="17917"/>
                        <a14:foregroundMark x1="86750" y1="17500" x2="84917" y2="28417"/>
                        <a14:foregroundMark x1="88167" y1="29833" x2="84583" y2="33500"/>
                        <a14:foregroundMark x1="86750" y1="30167" x2="86750" y2="30167"/>
                        <a14:foregroundMark x1="86583" y1="29333" x2="86583" y2="29333"/>
                        <a14:foregroundMark x1="87667" y1="29083" x2="87667" y2="29083"/>
                        <a14:foregroundMark x1="87667" y1="29667" x2="87667" y2="29667"/>
                        <a14:foregroundMark x1="87833" y1="28583" x2="86000" y2="30583"/>
                        <a14:foregroundMark x1="85083" y1="28750" x2="85083" y2="28750"/>
                        <a14:foregroundMark x1="85083" y1="28583" x2="85083" y2="29083"/>
                        <a14:foregroundMark x1="84917" y1="31083" x2="84917" y2="31083"/>
                        <a14:foregroundMark x1="17917" y1="16417" x2="86750" y2="16417"/>
                      </a14:backgroundRemoval>
                    </a14:imgEffect>
                  </a14:imgLayer>
                </a14:imgProps>
              </a:ext>
              <a:ext uri="{28A0092B-C50C-407E-A947-70E740481C1C}">
                <a14:useLocalDpi xmlns:a14="http://schemas.microsoft.com/office/drawing/2010/main" val="0"/>
              </a:ext>
            </a:extLst>
          </a:blip>
          <a:srcRect l="10668" t="49569" r="10582" b="25462"/>
          <a:stretch/>
        </p:blipFill>
        <p:spPr bwMode="auto">
          <a:xfrm>
            <a:off x="574752" y="3710766"/>
            <a:ext cx="5221611" cy="1392710"/>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7">
            <a:extLst>
              <a:ext uri="{FF2B5EF4-FFF2-40B4-BE49-F238E27FC236}">
                <a16:creationId xmlns:a16="http://schemas.microsoft.com/office/drawing/2014/main" xmlns="" id="{09CD7DA3-870E-45AC-9BA5-014F990F81AD}"/>
              </a:ext>
            </a:extLst>
          </p:cNvPr>
          <p:cNvSpPr/>
          <p:nvPr/>
        </p:nvSpPr>
        <p:spPr>
          <a:xfrm>
            <a:off x="898019" y="3862053"/>
            <a:ext cx="4575075" cy="86501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rgbClr val="2B8D3A"/>
                </a:solidFill>
                <a:latin typeface="Times New Roman" panose="02020603050405020304" pitchFamily="18" charset="0"/>
                <a:cs typeface="Times New Roman" panose="02020603050405020304" pitchFamily="18" charset="0"/>
              </a:rPr>
              <a:t>NHÓM 3,4: ÔN ĐỚI </a:t>
            </a:r>
            <a:endParaRPr lang="vi-VN" sz="3200" b="1" dirty="0">
              <a:solidFill>
                <a:srgbClr val="2B8D3A"/>
              </a:solidFill>
              <a:latin typeface="Times New Roman" panose="02020603050405020304" pitchFamily="18" charset="0"/>
              <a:cs typeface="Times New Roman" panose="02020603050405020304" pitchFamily="18" charset="0"/>
            </a:endParaRPr>
          </a:p>
        </p:txBody>
      </p:sp>
      <p:pic>
        <p:nvPicPr>
          <p:cNvPr id="42" name="Picture 2" descr="Ppt Note Cartoon Illustration, Ppt Notes, Cartoon Illustrations, Ppt  Illustrations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10000" r="90167">
                        <a14:foregroundMark x1="14167" y1="32000" x2="86583" y2="32417"/>
                        <a14:foregroundMark x1="88000" y1="30167" x2="81500" y2="39833"/>
                        <a14:foregroundMark x1="83333" y1="40167" x2="90167" y2="38750"/>
                        <a14:foregroundMark x1="82583" y1="73500" x2="90000" y2="63667"/>
                        <a14:foregroundMark x1="86750" y1="64083" x2="85333" y2="67667"/>
                        <a14:foregroundMark x1="81333" y1="74750" x2="89833" y2="74417"/>
                        <a14:foregroundMark x1="13250" y1="17750" x2="14333" y2="28417"/>
                        <a14:foregroundMark x1="15417" y1="16583" x2="85500" y2="17917"/>
                        <a14:foregroundMark x1="86750" y1="17500" x2="84917" y2="28417"/>
                        <a14:foregroundMark x1="88167" y1="29833" x2="84583" y2="33500"/>
                        <a14:foregroundMark x1="86750" y1="30167" x2="86750" y2="30167"/>
                        <a14:foregroundMark x1="86583" y1="29333" x2="86583" y2="29333"/>
                        <a14:foregroundMark x1="87667" y1="29083" x2="87667" y2="29083"/>
                        <a14:foregroundMark x1="87667" y1="29667" x2="87667" y2="29667"/>
                        <a14:foregroundMark x1="87833" y1="28583" x2="86000" y2="30583"/>
                        <a14:foregroundMark x1="85083" y1="28750" x2="85083" y2="28750"/>
                        <a14:foregroundMark x1="85083" y1="28583" x2="85083" y2="29083"/>
                        <a14:foregroundMark x1="84917" y1="31083" x2="84917" y2="31083"/>
                        <a14:foregroundMark x1="17917" y1="16417" x2="86750" y2="16417"/>
                      </a14:backgroundRemoval>
                    </a14:imgEffect>
                  </a14:imgLayer>
                </a14:imgProps>
              </a:ext>
              <a:ext uri="{28A0092B-C50C-407E-A947-70E740481C1C}">
                <a14:useLocalDpi xmlns:a14="http://schemas.microsoft.com/office/drawing/2010/main" val="0"/>
              </a:ext>
            </a:extLst>
          </a:blip>
          <a:srcRect l="10668" t="49569" r="10582" b="25462"/>
          <a:stretch/>
        </p:blipFill>
        <p:spPr bwMode="auto">
          <a:xfrm>
            <a:off x="580492" y="5220033"/>
            <a:ext cx="5221611" cy="1392710"/>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Rounded Corners 7">
            <a:extLst>
              <a:ext uri="{FF2B5EF4-FFF2-40B4-BE49-F238E27FC236}">
                <a16:creationId xmlns:a16="http://schemas.microsoft.com/office/drawing/2014/main" xmlns="" id="{09CD7DA3-870E-45AC-9BA5-014F990F81AD}"/>
              </a:ext>
            </a:extLst>
          </p:cNvPr>
          <p:cNvSpPr/>
          <p:nvPr/>
        </p:nvSpPr>
        <p:spPr>
          <a:xfrm>
            <a:off x="884021" y="5295975"/>
            <a:ext cx="4602997" cy="86501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rgbClr val="2B8D3A"/>
                </a:solidFill>
                <a:latin typeface="Times New Roman" panose="02020603050405020304" pitchFamily="18" charset="0"/>
                <a:cs typeface="Times New Roman" panose="02020603050405020304" pitchFamily="18" charset="0"/>
              </a:rPr>
              <a:t>NHÓM 5,6: HÀN ĐỚI </a:t>
            </a:r>
            <a:endParaRPr lang="vi-VN" sz="3200" b="1" dirty="0">
              <a:solidFill>
                <a:srgbClr val="2B8D3A"/>
              </a:solidFill>
              <a:latin typeface="Times New Roman" panose="02020603050405020304" pitchFamily="18" charset="0"/>
              <a:cs typeface="Times New Roman" panose="02020603050405020304" pitchFamily="18" charset="0"/>
            </a:endParaRPr>
          </a:p>
        </p:txBody>
      </p:sp>
      <p:cxnSp>
        <p:nvCxnSpPr>
          <p:cNvPr id="44" name="Straight Connector 43">
            <a:extLst>
              <a:ext uri="{FF2B5EF4-FFF2-40B4-BE49-F238E27FC236}">
                <a16:creationId xmlns:a16="http://schemas.microsoft.com/office/drawing/2014/main" xmlns="" id="{14C1C675-3867-4E5E-A77C-C902482B1451}"/>
              </a:ext>
            </a:extLst>
          </p:cNvPr>
          <p:cNvCxnSpPr/>
          <p:nvPr/>
        </p:nvCxnSpPr>
        <p:spPr>
          <a:xfrm>
            <a:off x="6259220" y="1096551"/>
            <a:ext cx="0" cy="5761449"/>
          </a:xfrm>
          <a:prstGeom prst="line">
            <a:avLst/>
          </a:prstGeom>
          <a:ln w="57150">
            <a:solidFill>
              <a:srgbClr val="006C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525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barn(inVertical)">
                                      <p:cBhvr>
                                        <p:cTn id="10" dur="500"/>
                                        <p:tgtEl>
                                          <p:spTgt spid="3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arn(inVertical)">
                                      <p:cBhvr>
                                        <p:cTn id="13" dur="500"/>
                                        <p:tgtEl>
                                          <p:spTgt spid="4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barn(inVertical)">
                                      <p:cBhvr>
                                        <p:cTn id="16" dur="500"/>
                                        <p:tgtEl>
                                          <p:spTgt spid="43"/>
                                        </p:tgtEl>
                                      </p:cBhvr>
                                    </p:animEffect>
                                  </p:childTnLst>
                                </p:cTn>
                              </p:par>
                              <p:par>
                                <p:cTn id="17" presetID="16" presetClass="entr" presetSubtype="21"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barn(inVertical)">
                                      <p:cBhvr>
                                        <p:cTn id="19" dur="500"/>
                                        <p:tgtEl>
                                          <p:spTgt spid="42"/>
                                        </p:tgtEl>
                                      </p:cBhvr>
                                    </p:animEffect>
                                  </p:childTnLst>
                                </p:cTn>
                              </p:par>
                              <p:par>
                                <p:cTn id="20" presetID="16" presetClass="entr" presetSubtype="21"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barn(inVertical)">
                                      <p:cBhvr>
                                        <p:cTn id="22" dur="500"/>
                                        <p:tgtEl>
                                          <p:spTgt spid="40"/>
                                        </p:tgtEl>
                                      </p:cBhvr>
                                    </p:animEffect>
                                  </p:childTnLst>
                                </p:cTn>
                              </p:par>
                              <p:par>
                                <p:cTn id="23" presetID="16" presetClass="entr" presetSubtype="21"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arn(inVertical)">
                                      <p:cBhvr>
                                        <p:cTn id="2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1"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7846" y="-105603"/>
            <a:ext cx="12429982" cy="1162428"/>
            <a:chOff x="-227846" y="-103144"/>
            <a:chExt cx="12429982"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0" y="43621"/>
              <a:ext cx="12202136"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2. CÁC ĐỚI KHÍ HẬU TRÊN TĐ</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76"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227846" y="-103144"/>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348056" y="1160691"/>
            <a:ext cx="5358052" cy="927477"/>
            <a:chOff x="161999" y="793752"/>
            <a:chExt cx="5358052" cy="927477"/>
          </a:xfrm>
        </p:grpSpPr>
        <p:sp>
          <p:nvSpPr>
            <p:cNvPr id="21" name="Lưu đồ: Điểm Kết Thúc 147">
              <a:extLst>
                <a:ext uri="{FF2B5EF4-FFF2-40B4-BE49-F238E27FC236}">
                  <a16:creationId xmlns:a16="http://schemas.microsoft.com/office/drawing/2014/main" xmlns="" id="{63E51507-ACD3-404D-9167-F5FEE4DF673B}"/>
                </a:ext>
              </a:extLst>
            </p:cNvPr>
            <p:cNvSpPr/>
            <p:nvPr/>
          </p:nvSpPr>
          <p:spPr>
            <a:xfrm>
              <a:off x="161999" y="849495"/>
              <a:ext cx="5358052" cy="705356"/>
            </a:xfrm>
            <a:prstGeom prst="flowChartTerminator">
              <a:avLst/>
            </a:prstGeom>
            <a:solidFill>
              <a:srgbClr val="006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4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mảnh</a:t>
              </a:r>
              <a:r>
                <a:rPr lang="en-US" sz="40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ghép</a:t>
              </a:r>
              <a:endParaRPr lang="en-US" sz="4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 descr="Puzzle Piece Icon Cliparts, Vector, Và Stock Hình ảnh Minh Họa Miễn Phí Bản  Quyền. Image 14557243."/>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553" b="94741" l="5077" r="92231">
                          <a14:foregroundMark x1="20692" y1="6672" x2="20692" y2="6672"/>
                          <a14:foregroundMark x1="7923" y1="17425" x2="7923" y2="17425"/>
                          <a14:foregroundMark x1="5077" y1="46075" x2="5077" y2="46075"/>
                          <a14:foregroundMark x1="53846" y1="4631" x2="53846" y2="4631"/>
                          <a14:foregroundMark x1="92231" y1="21036" x2="92231" y2="21036"/>
                          <a14:foregroundMark x1="74154" y1="93564" x2="74154" y2="93564"/>
                          <a14:foregroundMark x1="41462" y1="94741" x2="40769" y2="94741"/>
                        </a14:backgroundRemoval>
                      </a14:imgEffect>
                    </a14:imgLayer>
                  </a14:imgProps>
                </a:ext>
                <a:ext uri="{28A0092B-C50C-407E-A947-70E740481C1C}">
                  <a14:useLocalDpi xmlns:a14="http://schemas.microsoft.com/office/drawing/2010/main" val="0"/>
                </a:ext>
              </a:extLst>
            </a:blip>
            <a:srcRect/>
            <a:stretch>
              <a:fillRect/>
            </a:stretch>
          </p:blipFill>
          <p:spPr bwMode="auto">
            <a:xfrm>
              <a:off x="206950" y="793752"/>
              <a:ext cx="946405" cy="927477"/>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8CBD5527-BEE3-42D1-8797-6D17A480B491}"/>
              </a:ext>
            </a:extLst>
          </p:cNvPr>
          <p:cNvSpPr txBox="1"/>
          <p:nvPr/>
        </p:nvSpPr>
        <p:spPr>
          <a:xfrm>
            <a:off x="86925" y="2143911"/>
            <a:ext cx="6042733" cy="523220"/>
          </a:xfrm>
          <a:prstGeom prst="rect">
            <a:avLst/>
          </a:prstGeom>
          <a:solidFill>
            <a:srgbClr val="006C00"/>
          </a:solidFill>
          <a:ln w="3175">
            <a:solidFill>
              <a:schemeClr val="tx1"/>
            </a:solidFill>
            <a:prstDash val="sysDot"/>
          </a:ln>
        </p:spPr>
        <p:txBody>
          <a:bodyPr wrap="square" rtlCol="0">
            <a:spAutoFit/>
          </a:bodyPr>
          <a:lstStyle/>
          <a:p>
            <a:pPr algn="just"/>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HS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mỗi</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đếm</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số</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thứ</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tự</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1</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Wingdings" panose="05000000000000000000" pitchFamily="2" charset="2"/>
              </a:rPr>
              <a:t>6</a:t>
            </a:r>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a:t>
            </a:r>
            <a:endPar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xmlns="" id="{8CBD5527-BEE3-42D1-8797-6D17A480B491}"/>
              </a:ext>
            </a:extLst>
          </p:cNvPr>
          <p:cNvSpPr txBox="1"/>
          <p:nvPr/>
        </p:nvSpPr>
        <p:spPr>
          <a:xfrm>
            <a:off x="86926" y="5046300"/>
            <a:ext cx="6069355" cy="523220"/>
          </a:xfrm>
          <a:prstGeom prst="rect">
            <a:avLst/>
          </a:prstGeom>
          <a:noFill/>
          <a:ln w="28575">
            <a:solidFill>
              <a:srgbClr val="006C00"/>
            </a:solidFill>
            <a:prstDash val="sysDot"/>
          </a:ln>
        </p:spPr>
        <p:txBody>
          <a:bodyPr wrap="square" rtlCol="0">
            <a:spAutoFit/>
          </a:bodyPr>
          <a:lstStyle/>
          <a:p>
            <a:pPr algn="just"/>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Thời</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gian</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smtClean="0">
                <a:solidFill>
                  <a:srgbClr val="006C00"/>
                </a:solidFill>
                <a:latin typeface="Times New Roman" panose="02020603050405020304" pitchFamily="18" charset="0"/>
                <a:ea typeface="Tahoma" panose="020B0604030504040204" pitchFamily="34" charset="0"/>
                <a:cs typeface="Times New Roman" panose="02020603050405020304" pitchFamily="18" charset="0"/>
              </a:rPr>
              <a:t>5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phút</a:t>
            </a:r>
            <a:endPar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7"/>
          <a:stretch>
            <a:fillRect/>
          </a:stretch>
        </p:blipFill>
        <p:spPr>
          <a:xfrm>
            <a:off x="6369045" y="1921790"/>
            <a:ext cx="5606578" cy="1611824"/>
          </a:xfrm>
          <a:prstGeom prst="rect">
            <a:avLst/>
          </a:prstGeom>
        </p:spPr>
      </p:pic>
      <p:sp>
        <p:nvSpPr>
          <p:cNvPr id="26" name="TextBox 25">
            <a:extLst>
              <a:ext uri="{FF2B5EF4-FFF2-40B4-BE49-F238E27FC236}">
                <a16:creationId xmlns:a16="http://schemas.microsoft.com/office/drawing/2014/main" xmlns="" id="{8CBD5527-BEE3-42D1-8797-6D17A480B491}"/>
              </a:ext>
            </a:extLst>
          </p:cNvPr>
          <p:cNvSpPr txBox="1"/>
          <p:nvPr/>
        </p:nvSpPr>
        <p:spPr>
          <a:xfrm>
            <a:off x="88005" y="3928487"/>
            <a:ext cx="6041654" cy="954107"/>
          </a:xfrm>
          <a:prstGeom prst="rect">
            <a:avLst/>
          </a:prstGeom>
          <a:solidFill>
            <a:srgbClr val="006C00"/>
          </a:solidFill>
          <a:ln w="3175">
            <a:solidFill>
              <a:schemeClr val="tx1"/>
            </a:solidFill>
            <a:prstDash val="sysDot"/>
          </a:ln>
        </p:spPr>
        <p:txBody>
          <a:bodyPr wrap="square" rtlCol="0">
            <a:spAutoFit/>
          </a:bodyPr>
          <a:lstStyle/>
          <a:p>
            <a:pPr algn="just"/>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chuyên</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gia</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ở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cũ</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cùng</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chia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sẻ</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để</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hoàn</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thiện</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bảng</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27" name="TextBox 26">
            <a:extLst>
              <a:ext uri="{FF2B5EF4-FFF2-40B4-BE49-F238E27FC236}">
                <a16:creationId xmlns:a16="http://schemas.microsoft.com/office/drawing/2014/main" xmlns="" id="{8CBD5527-BEE3-42D1-8797-6D17A480B491}"/>
              </a:ext>
            </a:extLst>
          </p:cNvPr>
          <p:cNvSpPr txBox="1"/>
          <p:nvPr/>
        </p:nvSpPr>
        <p:spPr>
          <a:xfrm>
            <a:off x="86926" y="5733226"/>
            <a:ext cx="6069355" cy="830997"/>
          </a:xfrm>
          <a:prstGeom prst="rect">
            <a:avLst/>
          </a:prstGeom>
          <a:solidFill>
            <a:srgbClr val="006C00"/>
          </a:solidFill>
          <a:ln w="3175">
            <a:solidFill>
              <a:schemeClr val="tx1"/>
            </a:solidFill>
            <a:prstDash val="sysDot"/>
          </a:ln>
        </p:spPr>
        <p:txBody>
          <a:bodyPr wrap="square" rtlCol="0">
            <a:spAutoFit/>
          </a:bodyPr>
          <a:lstStyle/>
          <a:p>
            <a:pPr algn="just"/>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Hết</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giờ</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sym typeface="Wingdings" panose="05000000000000000000" pitchFamily="2" charset="2"/>
              </a:rPr>
              <a:t> </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GV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bốc</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thăm</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báo</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cáo</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khác</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check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đáp</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án</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nhận</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xét</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bổ</a:t>
            </a:r>
            <a:r>
              <a:rPr lang="en-US" sz="24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sung.</a:t>
            </a:r>
          </a:p>
        </p:txBody>
      </p:sp>
      <p:sp>
        <p:nvSpPr>
          <p:cNvPr id="30" name="TextBox 29">
            <a:extLst>
              <a:ext uri="{FF2B5EF4-FFF2-40B4-BE49-F238E27FC236}">
                <a16:creationId xmlns:a16="http://schemas.microsoft.com/office/drawing/2014/main" xmlns="" id="{8CBD5527-BEE3-42D1-8797-6D17A480B491}"/>
              </a:ext>
            </a:extLst>
          </p:cNvPr>
          <p:cNvSpPr txBox="1"/>
          <p:nvPr/>
        </p:nvSpPr>
        <p:spPr>
          <a:xfrm>
            <a:off x="73616" y="2810674"/>
            <a:ext cx="6069353" cy="954107"/>
          </a:xfrm>
          <a:prstGeom prst="rect">
            <a:avLst/>
          </a:prstGeom>
          <a:noFill/>
          <a:ln w="28575">
            <a:solidFill>
              <a:srgbClr val="006C00"/>
            </a:solidFill>
            <a:prstDash val="sysDot"/>
          </a:ln>
        </p:spPr>
        <p:txBody>
          <a:bodyPr wrap="square" rtlCol="0">
            <a:spAutoFit/>
          </a:bodyPr>
          <a:lstStyle/>
          <a:p>
            <a:pPr algn="just"/>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thành</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viên</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có</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cùng</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số</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thứ</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tự</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hình</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thành</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mới</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a:t>
            </a:r>
          </a:p>
        </p:txBody>
      </p:sp>
      <p:pic>
        <p:nvPicPr>
          <p:cNvPr id="31" name="Picture 2" descr="Premium Vector | Glossy green leaves for nature concep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a:off x="6968605" y="3533614"/>
            <a:ext cx="4748196" cy="3324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922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8550"/>
            <a:ext cx="12202136" cy="1162428"/>
            <a:chOff x="0" y="-56091"/>
            <a:chExt cx="12202136" cy="1162428"/>
          </a:xfrm>
        </p:grpSpPr>
        <p:sp>
          <p:nvSpPr>
            <p:cNvPr id="15" name="Rectangle 14">
              <a:extLst>
                <a:ext uri="{FF2B5EF4-FFF2-40B4-BE49-F238E27FC236}">
                  <a16:creationId xmlns:a16="http://schemas.microsoft.com/office/drawing/2014/main" xmlns="" id="{CEB92A88-B8D8-49AC-BF3C-42C4E913A825}"/>
                </a:ext>
              </a:extLst>
            </p:cNvPr>
            <p:cNvSpPr/>
            <p:nvPr/>
          </p:nvSpPr>
          <p:spPr>
            <a:xfrm>
              <a:off x="0" y="43621"/>
              <a:ext cx="12202136" cy="1015663"/>
            </a:xfrm>
            <a:prstGeom prst="rect">
              <a:avLst/>
            </a:prstGeom>
            <a:solidFill>
              <a:srgbClr val="006C00"/>
            </a:solidFill>
          </p:spPr>
          <p:txBody>
            <a:bodyPr wrap="square" lIns="91440" tIns="45720" rIns="91440" bIns="45720">
              <a:spAutoFit/>
            </a:bodyPr>
            <a:lstStyle/>
            <a:p>
              <a:pPr algn="ct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2</a:t>
              </a:r>
              <a:r>
                <a:rPr lang="en-US" sz="60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CÁC ĐỚI KHÍ HẬU TRÊN TĐ</a:t>
              </a:r>
              <a:endParaRPr lang="en-US" sz="60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3076" name="Picture 4" descr="Nhiệt Độ Icon Png Clipart (#5661630) - PinClipart"/>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783" b="90000" l="6364" r="92045">
                          <a14:foregroundMark x1="6477" y1="43152" x2="6477" y2="43152"/>
                          <a14:foregroundMark x1="48523" y1="4891" x2="48523" y2="4891"/>
                          <a14:foregroundMark x1="92045" y1="42065" x2="92045" y2="42065"/>
                        </a14:backgroundRemoval>
                      </a14:imgEffect>
                    </a14:imgLayer>
                  </a14:imgProps>
                </a:ext>
                <a:ext uri="{28A0092B-C50C-407E-A947-70E740481C1C}">
                  <a14:useLocalDpi xmlns:a14="http://schemas.microsoft.com/office/drawing/2010/main" val="0"/>
                </a:ext>
              </a:extLst>
            </a:blip>
            <a:srcRect r="5863" b="9126"/>
            <a:stretch/>
          </p:blipFill>
          <p:spPr bwMode="auto">
            <a:xfrm>
              <a:off x="187607" y="-56091"/>
              <a:ext cx="1151805" cy="1162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531199" y="1977533"/>
            <a:ext cx="4991765" cy="1243543"/>
            <a:chOff x="696113" y="980358"/>
            <a:chExt cx="4991765" cy="1243543"/>
          </a:xfrm>
        </p:grpSpPr>
        <p:sp>
          <p:nvSpPr>
            <p:cNvPr id="23" name="Lưu đồ: Điểm Kết Thúc 150">
              <a:extLst>
                <a:ext uri="{FF2B5EF4-FFF2-40B4-BE49-F238E27FC236}">
                  <a16:creationId xmlns:a16="http://schemas.microsoft.com/office/drawing/2014/main" xmlns="" id="{7A1AF202-CE05-4C33-8C71-238EDE88F3D1}"/>
                </a:ext>
              </a:extLst>
            </p:cNvPr>
            <p:cNvSpPr/>
            <p:nvPr/>
          </p:nvSpPr>
          <p:spPr>
            <a:xfrm>
              <a:off x="957656" y="1509498"/>
              <a:ext cx="4730222" cy="714403"/>
            </a:xfrm>
            <a:prstGeom prst="flowChartTerminator">
              <a:avLst/>
            </a:prstGeom>
            <a:solidFill>
              <a:schemeClr val="bg1"/>
            </a:solidFill>
            <a:ln w="57150">
              <a:solidFill>
                <a:srgbClr val="006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    </a:t>
              </a:r>
              <a:r>
                <a:rPr lang="en-US" sz="3200" dirty="0" err="1" smtClean="0">
                  <a:solidFill>
                    <a:srgbClr val="006C00"/>
                  </a:solidFill>
                  <a:latin typeface="Times New Roman" panose="02020603050405020304" pitchFamily="18" charset="0"/>
                  <a:cs typeface="Times New Roman" panose="02020603050405020304" pitchFamily="18" charset="0"/>
                </a:rPr>
                <a:t>Hoàn</a:t>
              </a:r>
              <a:r>
                <a:rPr lang="en-US" sz="3200" dirty="0" smtClean="0">
                  <a:solidFill>
                    <a:srgbClr val="006C00"/>
                  </a:solidFill>
                  <a:latin typeface="Times New Roman" panose="02020603050405020304" pitchFamily="18" charset="0"/>
                  <a:cs typeface="Times New Roman" panose="02020603050405020304" pitchFamily="18" charset="0"/>
                </a:rPr>
                <a:t> </a:t>
              </a:r>
              <a:r>
                <a:rPr lang="en-US" sz="3200" dirty="0" err="1" smtClean="0">
                  <a:solidFill>
                    <a:srgbClr val="006C00"/>
                  </a:solidFill>
                  <a:latin typeface="Times New Roman" panose="02020603050405020304" pitchFamily="18" charset="0"/>
                  <a:cs typeface="Times New Roman" panose="02020603050405020304" pitchFamily="18" charset="0"/>
                </a:rPr>
                <a:t>thành</a:t>
              </a:r>
              <a:r>
                <a:rPr lang="en-US" sz="3200" dirty="0" smtClean="0">
                  <a:solidFill>
                    <a:srgbClr val="006C00"/>
                  </a:solidFill>
                  <a:latin typeface="Times New Roman" panose="02020603050405020304" pitchFamily="18" charset="0"/>
                  <a:cs typeface="Times New Roman" panose="02020603050405020304" pitchFamily="18" charset="0"/>
                </a:rPr>
                <a:t> </a:t>
              </a:r>
              <a:r>
                <a:rPr lang="en-US" sz="3200" dirty="0" err="1" smtClean="0">
                  <a:solidFill>
                    <a:srgbClr val="006C00"/>
                  </a:solidFill>
                  <a:latin typeface="Times New Roman" panose="02020603050405020304" pitchFamily="18" charset="0"/>
                  <a:cs typeface="Times New Roman" panose="02020603050405020304" pitchFamily="18" charset="0"/>
                </a:rPr>
                <a:t>bảng</a:t>
              </a:r>
              <a:endParaRPr lang="en-US" sz="3200" dirty="0">
                <a:solidFill>
                  <a:srgbClr val="006C00"/>
                </a:solidFill>
                <a:latin typeface="Times New Roman" panose="02020603050405020304" pitchFamily="18" charset="0"/>
                <a:cs typeface="Times New Roman" panose="02020603050405020304" pitchFamily="18" charset="0"/>
              </a:endParaRPr>
            </a:p>
          </p:txBody>
        </p:sp>
        <p:pic>
          <p:nvPicPr>
            <p:cNvPr id="25" name="Picture 2" descr="omino 3d ok con spunta Stock Illustration | Adobe 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684" b="91453" l="0" r="88837">
                          <a14:foregroundMark x1="4186" y1="38462" x2="4186" y2="38462"/>
                          <a14:foregroundMark x1="15349" y1="19658" x2="15349" y2="19658"/>
                          <a14:foregroundMark x1="23256" y1="15812" x2="23256" y2="15812"/>
                          <a14:foregroundMark x1="25116" y1="11538" x2="25116" y2="11538"/>
                          <a14:foregroundMark x1="25116" y1="9402" x2="25116" y2="9402"/>
                          <a14:foregroundMark x1="5581" y1="35897" x2="5581" y2="35897"/>
                          <a14:foregroundMark x1="5116" y1="36325" x2="5116" y2="36325"/>
                          <a14:foregroundMark x1="42791" y1="42308" x2="45581" y2="42308"/>
                          <a14:foregroundMark x1="55349" y1="44017" x2="55349" y2="44017"/>
                          <a14:foregroundMark x1="54419" y1="44017" x2="54419" y2="44017"/>
                          <a14:foregroundMark x1="53953" y1="43590" x2="53953" y2="43590"/>
                          <a14:foregroundMark x1="72093" y1="56410" x2="72093" y2="56410"/>
                          <a14:foregroundMark x1="73953" y1="60684" x2="76279" y2="64530"/>
                          <a14:foregroundMark x1="77674" y1="66667" x2="79535" y2="79915"/>
                          <a14:foregroundMark x1="79070" y1="82479" x2="79070" y2="82479"/>
                          <a14:foregroundMark x1="66977" y1="84615" x2="66977" y2="84615"/>
                          <a14:foregroundMark x1="30233" y1="77350" x2="30233" y2="77350"/>
                          <a14:foregroundMark x1="37674" y1="88462" x2="37674" y2="88462"/>
                          <a14:foregroundMark x1="88837" y1="42308" x2="88837" y2="42308"/>
                          <a14:foregroundMark x1="9767" y1="33333" x2="9767" y2="33333"/>
                          <a14:foregroundMark x1="10698" y1="29915" x2="10698" y2="29915"/>
                          <a14:foregroundMark x1="44651" y1="40171" x2="44651" y2="40171"/>
                          <a14:foregroundMark x1="42791" y1="38889" x2="42791" y2="38889"/>
                          <a14:foregroundMark x1="40465" y1="38889" x2="40465" y2="38889"/>
                          <a14:foregroundMark x1="40465" y1="38889" x2="40465" y2="38889"/>
                        </a14:backgroundRemoval>
                      </a14:imgEffect>
                    </a14:imgLayer>
                  </a14:imgProps>
                </a:ext>
                <a:ext uri="{28A0092B-C50C-407E-A947-70E740481C1C}">
                  <a14:useLocalDpi xmlns:a14="http://schemas.microsoft.com/office/drawing/2010/main" val="0"/>
                </a:ext>
              </a:extLst>
            </a:blip>
            <a:srcRect/>
            <a:stretch>
              <a:fillRect/>
            </a:stretch>
          </p:blipFill>
          <p:spPr bwMode="auto">
            <a:xfrm>
              <a:off x="696113" y="980358"/>
              <a:ext cx="1142572" cy="1243543"/>
            </a:xfrm>
            <a:prstGeom prst="rect">
              <a:avLst/>
            </a:prstGeom>
            <a:noFill/>
            <a:extLst>
              <a:ext uri="{909E8E84-426E-40DD-AFC4-6F175D3DCCD1}">
                <a14:hiddenFill xmlns:a14="http://schemas.microsoft.com/office/drawing/2010/main">
                  <a:solidFill>
                    <a:srgbClr val="FFFFFF"/>
                  </a:solidFill>
                </a14:hiddenFill>
              </a:ext>
            </a:extLst>
          </p:spPr>
        </p:pic>
      </p:grpSp>
      <p:pic>
        <p:nvPicPr>
          <p:cNvPr id="5123"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2113" y="1056825"/>
            <a:ext cx="5255119" cy="5328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669973" y="6296692"/>
            <a:ext cx="5395003" cy="609398"/>
          </a:xfrm>
          <a:prstGeom prst="rect">
            <a:avLst/>
          </a:prstGeom>
        </p:spPr>
        <p:txBody>
          <a:bodyPr wrap="none">
            <a:spAutoFit/>
          </a:bodyPr>
          <a:lstStyle/>
          <a:p>
            <a:pPr marR="194310" algn="ctr">
              <a:lnSpc>
                <a:spcPct val="120000"/>
              </a:lnSpc>
            </a:pP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Hình</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1: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đới</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khí</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hậu</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6C00"/>
                </a:solidFill>
                <a:latin typeface="Times New Roman" panose="02020603050405020304" pitchFamily="18" charset="0"/>
                <a:ea typeface="Tahoma" panose="020B0604030504040204" pitchFamily="34" charset="0"/>
                <a:cs typeface="Times New Roman" panose="02020603050405020304" pitchFamily="18" charset="0"/>
              </a:rPr>
              <a:t>trên</a:t>
            </a:r>
            <a:r>
              <a:rPr lang="en-US" sz="2800" b="1" dirty="0">
                <a:solidFill>
                  <a:srgbClr val="006C00"/>
                </a:solidFill>
                <a:latin typeface="Times New Roman" panose="02020603050405020304" pitchFamily="18" charset="0"/>
                <a:ea typeface="Tahoma" panose="020B0604030504040204" pitchFamily="34" charset="0"/>
                <a:cs typeface="Times New Roman" panose="02020603050405020304" pitchFamily="18" charset="0"/>
              </a:rPr>
              <a:t> TĐ</a:t>
            </a:r>
            <a:endParaRPr lang="en-US" sz="2400" b="1" dirty="0">
              <a:solidFill>
                <a:srgbClr val="006C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37650612"/>
              </p:ext>
            </p:extLst>
          </p:nvPr>
        </p:nvGraphicFramePr>
        <p:xfrm>
          <a:off x="0" y="3276819"/>
          <a:ext cx="6601723" cy="2843651"/>
        </p:xfrm>
        <a:graphic>
          <a:graphicData uri="http://schemas.openxmlformats.org/drawingml/2006/table">
            <a:tbl>
              <a:tblPr firstRow="1" firstCol="1" bandRow="1">
                <a:tableStyleId>{616DA210-FB5B-4158-B5E0-FEB733F419BA}</a:tableStyleId>
              </a:tblPr>
              <a:tblGrid>
                <a:gridCol w="1139260">
                  <a:extLst>
                    <a:ext uri="{9D8B030D-6E8A-4147-A177-3AD203B41FA5}">
                      <a16:colId xmlns:a16="http://schemas.microsoft.com/office/drawing/2014/main" xmlns="" val="508718009"/>
                    </a:ext>
                  </a:extLst>
                </a:gridCol>
                <a:gridCol w="1446171">
                  <a:extLst>
                    <a:ext uri="{9D8B030D-6E8A-4147-A177-3AD203B41FA5}">
                      <a16:colId xmlns:a16="http://schemas.microsoft.com/office/drawing/2014/main" xmlns="" val="596979778"/>
                    </a:ext>
                  </a:extLst>
                </a:gridCol>
                <a:gridCol w="1442692">
                  <a:extLst>
                    <a:ext uri="{9D8B030D-6E8A-4147-A177-3AD203B41FA5}">
                      <a16:colId xmlns:a16="http://schemas.microsoft.com/office/drawing/2014/main" xmlns="" val="3767769902"/>
                    </a:ext>
                  </a:extLst>
                </a:gridCol>
                <a:gridCol w="1286800">
                  <a:extLst>
                    <a:ext uri="{9D8B030D-6E8A-4147-A177-3AD203B41FA5}">
                      <a16:colId xmlns:a16="http://schemas.microsoft.com/office/drawing/2014/main" xmlns="" val="3778788616"/>
                    </a:ext>
                  </a:extLst>
                </a:gridCol>
                <a:gridCol w="1286800">
                  <a:extLst>
                    <a:ext uri="{9D8B030D-6E8A-4147-A177-3AD203B41FA5}">
                      <a16:colId xmlns:a16="http://schemas.microsoft.com/office/drawing/2014/main" xmlns="" val="1022587392"/>
                    </a:ext>
                  </a:extLst>
                </a:gridCol>
              </a:tblGrid>
              <a:tr h="495573">
                <a:tc>
                  <a:txBody>
                    <a:bodyPr/>
                    <a:lstStyle/>
                    <a:p>
                      <a:pPr marL="0" marR="0" indent="0" algn="ctr">
                        <a:lnSpc>
                          <a:spcPct val="106000"/>
                        </a:lnSpc>
                        <a:spcBef>
                          <a:spcPts val="0"/>
                        </a:spcBef>
                        <a:spcAft>
                          <a:spcPts val="0"/>
                        </a:spcAft>
                      </a:pPr>
                      <a:r>
                        <a:rPr lang="en-US" sz="2800" b="1" dirty="0">
                          <a:solidFill>
                            <a:schemeClr val="bg1"/>
                          </a:solidFill>
                          <a:effectLst/>
                          <a:latin typeface="#9Slide03 SFU Futura_12" panose="020B0604020202020204" charset="0"/>
                        </a:rPr>
                        <a:t> </a:t>
                      </a:r>
                      <a:r>
                        <a:rPr lang="nl-NL" sz="2800" b="1" dirty="0">
                          <a:solidFill>
                            <a:schemeClr val="bg1"/>
                          </a:solidFill>
                          <a:effectLst/>
                          <a:latin typeface="#9Slide03 SFU Futura_12" panose="020B0604020202020204" charset="0"/>
                        </a:rPr>
                        <a:t>Đới khí hậu</a:t>
                      </a:r>
                      <a:endParaRPr lang="en-US" sz="28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800" b="1" dirty="0">
                          <a:solidFill>
                            <a:schemeClr val="bg1"/>
                          </a:solidFill>
                          <a:effectLst/>
                          <a:latin typeface="#9Slide03 SFU Futura_12" panose="020B0604020202020204" charset="0"/>
                        </a:rPr>
                        <a:t>Phạm vi </a:t>
                      </a:r>
                      <a:endParaRPr lang="en-US" sz="28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800" b="1" dirty="0">
                          <a:solidFill>
                            <a:schemeClr val="bg1"/>
                          </a:solidFill>
                          <a:effectLst/>
                          <a:latin typeface="#9Slide03 SFU Futura_12" panose="020B0604020202020204" charset="0"/>
                        </a:rPr>
                        <a:t>Nhiệt độ</a:t>
                      </a:r>
                      <a:endParaRPr lang="en-US" sz="28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800" b="1">
                          <a:solidFill>
                            <a:schemeClr val="bg1"/>
                          </a:solidFill>
                          <a:effectLst/>
                          <a:latin typeface="#9Slide03 SFU Futura_12" panose="020B0604020202020204" charset="0"/>
                        </a:rPr>
                        <a:t>Lượng mưa</a:t>
                      </a:r>
                      <a:endParaRPr lang="en-US" sz="2800" b="1">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tc>
                  <a:txBody>
                    <a:bodyPr/>
                    <a:lstStyle/>
                    <a:p>
                      <a:pPr marL="0" marR="0" indent="180340" algn="ctr">
                        <a:lnSpc>
                          <a:spcPct val="106000"/>
                        </a:lnSpc>
                        <a:spcBef>
                          <a:spcPts val="0"/>
                        </a:spcBef>
                        <a:spcAft>
                          <a:spcPts val="0"/>
                        </a:spcAft>
                      </a:pPr>
                      <a:r>
                        <a:rPr lang="nl-NL" sz="2800" b="1" dirty="0">
                          <a:solidFill>
                            <a:schemeClr val="bg1"/>
                          </a:solidFill>
                          <a:effectLst/>
                          <a:latin typeface="#9Slide03 SFU Futura_12" panose="020B0604020202020204" charset="0"/>
                        </a:rPr>
                        <a:t>Gió</a:t>
                      </a:r>
                      <a:endParaRPr lang="en-US" sz="2800" b="1" dirty="0">
                        <a:solidFill>
                          <a:schemeClr val="bg1"/>
                        </a:solidFill>
                        <a:effectLst/>
                        <a:latin typeface="#9Slide03 SFU Futura_12" panose="020B0604020202020204" charset="0"/>
                        <a:ea typeface="Tahoma" panose="020B0604030504040204" pitchFamily="34" charset="0"/>
                      </a:endParaRPr>
                    </a:p>
                  </a:txBody>
                  <a:tcPr marL="68580" marR="68580" marT="0" marB="0">
                    <a:solidFill>
                      <a:srgbClr val="006C00"/>
                    </a:solidFill>
                  </a:tcPr>
                </a:tc>
                <a:extLst>
                  <a:ext uri="{0D108BD9-81ED-4DB2-BD59-A6C34878D82A}">
                    <a16:rowId xmlns:a16="http://schemas.microsoft.com/office/drawing/2014/main" xmlns="" val="3416559493"/>
                  </a:ext>
                </a:extLst>
              </a:tr>
              <a:tr h="495573">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alpha val="20000"/>
                      </a:schemeClr>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alpha val="20000"/>
                      </a:schemeClr>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alpha val="20000"/>
                      </a:schemeClr>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alpha val="20000"/>
                      </a:schemeClr>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alpha val="20000"/>
                      </a:schemeClr>
                    </a:solidFill>
                  </a:tcPr>
                </a:tc>
                <a:extLst>
                  <a:ext uri="{0D108BD9-81ED-4DB2-BD59-A6C34878D82A}">
                    <a16:rowId xmlns:a16="http://schemas.microsoft.com/office/drawing/2014/main" xmlns="" val="1668178477"/>
                  </a:ext>
                </a:extLst>
              </a:tr>
              <a:tr h="495573">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extLst>
                  <a:ext uri="{0D108BD9-81ED-4DB2-BD59-A6C34878D82A}">
                    <a16:rowId xmlns:a16="http://schemas.microsoft.com/office/drawing/2014/main" xmlns="" val="1020459300"/>
                  </a:ext>
                </a:extLst>
              </a:tr>
              <a:tr h="495573">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a:effectLst/>
                        </a:rPr>
                        <a:t> </a:t>
                      </a:r>
                      <a:endParaRPr lang="en-US" sz="1200" b="1">
                        <a:effectLst/>
                        <a:latin typeface="#9Slide03 SFU Futura_12" panose="020B0604020202020204" charset="0"/>
                        <a:ea typeface="Tahoma" panose="020B0604030504040204" pitchFamily="34" charset="0"/>
                      </a:endParaRPr>
                    </a:p>
                  </a:txBody>
                  <a:tcPr marL="68580" marR="68580" marT="0" marB="0">
                    <a:solidFill>
                      <a:schemeClr val="bg1"/>
                    </a:solidFill>
                  </a:tcPr>
                </a:tc>
                <a:tc>
                  <a:txBody>
                    <a:bodyPr/>
                    <a:lstStyle/>
                    <a:p>
                      <a:pPr marL="0" marR="0" indent="180340" algn="just">
                        <a:lnSpc>
                          <a:spcPct val="106000"/>
                        </a:lnSpc>
                        <a:spcBef>
                          <a:spcPts val="0"/>
                        </a:spcBef>
                        <a:spcAft>
                          <a:spcPts val="0"/>
                        </a:spcAft>
                      </a:pPr>
                      <a:r>
                        <a:rPr lang="nl-NL" sz="1300" dirty="0">
                          <a:effectLst/>
                        </a:rPr>
                        <a:t> </a:t>
                      </a:r>
                      <a:endParaRPr lang="en-US" sz="1200" b="1" dirty="0">
                        <a:effectLst/>
                        <a:latin typeface="#9Slide03 SFU Futura_12" panose="020B0604020202020204" charset="0"/>
                        <a:ea typeface="Tahoma" panose="020B0604030504040204" pitchFamily="34" charset="0"/>
                      </a:endParaRPr>
                    </a:p>
                  </a:txBody>
                  <a:tcPr marL="68580" marR="68580" marT="0" marB="0">
                    <a:solidFill>
                      <a:schemeClr val="bg1"/>
                    </a:solidFill>
                  </a:tcPr>
                </a:tc>
                <a:extLst>
                  <a:ext uri="{0D108BD9-81ED-4DB2-BD59-A6C34878D82A}">
                    <a16:rowId xmlns:a16="http://schemas.microsoft.com/office/drawing/2014/main" xmlns="" val="1138714524"/>
                  </a:ext>
                </a:extLst>
              </a:tr>
            </a:tbl>
          </a:graphicData>
        </a:graphic>
      </p:graphicFrame>
      <p:grpSp>
        <p:nvGrpSpPr>
          <p:cNvPr id="18" name="Group 17"/>
          <p:cNvGrpSpPr/>
          <p:nvPr/>
        </p:nvGrpSpPr>
        <p:grpSpPr>
          <a:xfrm>
            <a:off x="348056" y="1160691"/>
            <a:ext cx="5358052" cy="927477"/>
            <a:chOff x="161999" y="793752"/>
            <a:chExt cx="5358052" cy="927477"/>
          </a:xfrm>
        </p:grpSpPr>
        <p:sp>
          <p:nvSpPr>
            <p:cNvPr id="21" name="Lưu đồ: Điểm Kết Thúc 147">
              <a:extLst>
                <a:ext uri="{FF2B5EF4-FFF2-40B4-BE49-F238E27FC236}">
                  <a16:creationId xmlns:a16="http://schemas.microsoft.com/office/drawing/2014/main" xmlns="" id="{63E51507-ACD3-404D-9167-F5FEE4DF673B}"/>
                </a:ext>
              </a:extLst>
            </p:cNvPr>
            <p:cNvSpPr/>
            <p:nvPr/>
          </p:nvSpPr>
          <p:spPr>
            <a:xfrm>
              <a:off x="161999" y="849495"/>
              <a:ext cx="5358052" cy="705356"/>
            </a:xfrm>
            <a:prstGeom prst="flowChartTerminator">
              <a:avLst/>
            </a:prstGeom>
            <a:solidFill>
              <a:srgbClr val="006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4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mảnh</a:t>
              </a:r>
              <a:r>
                <a:rPr lang="en-US" sz="40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4000" b="1" dirty="0" err="1"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ghép</a:t>
              </a:r>
              <a:endParaRPr lang="en-US" sz="40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 descr="Puzzle Piece Icon Cliparts, Vector, Và Stock Hình ảnh Minh Họa Miễn Phí Bản  Quyền. Image 14557243."/>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553" b="94741" l="5077" r="92231">
                          <a14:foregroundMark x1="20692" y1="6672" x2="20692" y2="6672"/>
                          <a14:foregroundMark x1="7923" y1="17425" x2="7923" y2="17425"/>
                          <a14:foregroundMark x1="5077" y1="46075" x2="5077" y2="46075"/>
                          <a14:foregroundMark x1="53846" y1="4631" x2="53846" y2="4631"/>
                          <a14:foregroundMark x1="92231" y1="21036" x2="92231" y2="21036"/>
                          <a14:foregroundMark x1="74154" y1="93564" x2="74154" y2="93564"/>
                          <a14:foregroundMark x1="41462" y1="94741" x2="40769" y2="94741"/>
                        </a14:backgroundRemoval>
                      </a14:imgEffect>
                    </a14:imgLayer>
                  </a14:imgProps>
                </a:ext>
                <a:ext uri="{28A0092B-C50C-407E-A947-70E740481C1C}">
                  <a14:useLocalDpi xmlns:a14="http://schemas.microsoft.com/office/drawing/2010/main" val="0"/>
                </a:ext>
              </a:extLst>
            </a:blip>
            <a:srcRect/>
            <a:stretch>
              <a:fillRect/>
            </a:stretch>
          </p:blipFill>
          <p:spPr bwMode="auto">
            <a:xfrm>
              <a:off x="206950" y="793752"/>
              <a:ext cx="946405" cy="9274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4404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4827</TotalTime>
  <Words>1355</Words>
  <Application>Microsoft Office PowerPoint</Application>
  <PresentationFormat>Widescreen</PresentationFormat>
  <Paragraphs>253</Paragraphs>
  <Slides>22</Slides>
  <Notes>15</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Times New Roman</vt:lpstr>
      <vt:lpstr>#9Slide07 IcielKoni</vt:lpstr>
      <vt:lpstr>Arial</vt:lpstr>
      <vt:lpstr>Tahoma</vt:lpstr>
      <vt:lpstr>Calibri Light</vt:lpstr>
      <vt:lpstr>Wingdings</vt:lpstr>
      <vt:lpstr>Cambria</vt:lpstr>
      <vt:lpstr>Calibri</vt:lpstr>
      <vt:lpstr>#9Slide03 SFU Futura_12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Laptop MT</cp:lastModifiedBy>
  <cp:revision>151</cp:revision>
  <dcterms:created xsi:type="dcterms:W3CDTF">2021-07-21T02:55:04Z</dcterms:created>
  <dcterms:modified xsi:type="dcterms:W3CDTF">2024-02-21T15:25:04Z</dcterms:modified>
</cp:coreProperties>
</file>