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78" r:id="rId2"/>
    <p:sldId id="280" r:id="rId3"/>
    <p:sldId id="283" r:id="rId4"/>
    <p:sldId id="268" r:id="rId5"/>
    <p:sldId id="265" r:id="rId6"/>
    <p:sldId id="262" r:id="rId7"/>
    <p:sldId id="269" r:id="rId8"/>
    <p:sldId id="270" r:id="rId9"/>
    <p:sldId id="271" r:id="rId10"/>
    <p:sldId id="272" r:id="rId11"/>
    <p:sldId id="273" r:id="rId12"/>
    <p:sldId id="275" r:id="rId13"/>
    <p:sldId id="256" r:id="rId14"/>
    <p:sldId id="300" r:id="rId15"/>
    <p:sldId id="260" r:id="rId16"/>
    <p:sldId id="284" r:id="rId17"/>
    <p:sldId id="289" r:id="rId18"/>
    <p:sldId id="291" r:id="rId19"/>
    <p:sldId id="292" r:id="rId20"/>
    <p:sldId id="294" r:id="rId21"/>
    <p:sldId id="293" r:id="rId22"/>
    <p:sldId id="298" r:id="rId23"/>
    <p:sldId id="299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66"/>
    <a:srgbClr val="FF9933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02EBC-7390-4E70-936D-515D667265E5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FE1AC-FFD6-42D1-981F-BF929A7E8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3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FE1AC-FFD6-42D1-981F-BF929A7E8F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6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2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82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1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2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8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7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1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05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6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9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5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8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7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1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7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3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1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5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0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1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9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43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8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3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6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8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8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7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97" r:id="rId8"/>
    <p:sldLayoutId id="2147483696" r:id="rId9"/>
    <p:sldLayoutId id="2147483695" r:id="rId10"/>
    <p:sldLayoutId id="2147483694" r:id="rId11"/>
    <p:sldLayoutId id="2147483693" r:id="rId12"/>
    <p:sldLayoutId id="2147483692" r:id="rId13"/>
    <p:sldLayoutId id="2147483691" r:id="rId14"/>
    <p:sldLayoutId id="2147483690" r:id="rId15"/>
    <p:sldLayoutId id="2147483689" r:id="rId16"/>
    <p:sldLayoutId id="2147483688" r:id="rId17"/>
    <p:sldLayoutId id="2147483687" r:id="rId18"/>
    <p:sldLayoutId id="2147483686" r:id="rId19"/>
    <p:sldLayoutId id="2147483685" r:id="rId20"/>
    <p:sldLayoutId id="2147483684" r:id="rId21"/>
    <p:sldLayoutId id="2147483683" r:id="rId22"/>
    <p:sldLayoutId id="2147483682" r:id="rId23"/>
    <p:sldLayoutId id="2147483681" r:id="rId24"/>
    <p:sldLayoutId id="2147483680" r:id="rId25"/>
    <p:sldLayoutId id="2147483679" r:id="rId26"/>
    <p:sldLayoutId id="2147483678" r:id="rId27"/>
    <p:sldLayoutId id="2147483677" r:id="rId28"/>
    <p:sldLayoutId id="2147483676" r:id="rId29"/>
    <p:sldLayoutId id="2147483675" r:id="rId30"/>
    <p:sldLayoutId id="2147483674" r:id="rId31"/>
    <p:sldLayoutId id="2147483673" r:id="rId32"/>
    <p:sldLayoutId id="2147483672" r:id="rId33"/>
    <p:sldLayoutId id="2147483671" r:id="rId34"/>
    <p:sldLayoutId id="2147483670" r:id="rId35"/>
    <p:sldLayoutId id="2147483669" r:id="rId36"/>
    <p:sldLayoutId id="2147483668" r:id="rId37"/>
    <p:sldLayoutId id="2147483667" r:id="rId38"/>
    <p:sldLayoutId id="2147483666" r:id="rId39"/>
    <p:sldLayoutId id="2147483665" r:id="rId40"/>
    <p:sldLayoutId id="2147483664" r:id="rId41"/>
    <p:sldLayoutId id="2147483663" r:id="rId42"/>
    <p:sldLayoutId id="2147483662" r:id="rId43"/>
    <p:sldLayoutId id="2147483661" r:id="rId44"/>
    <p:sldLayoutId id="2147483660" r:id="rId45"/>
    <p:sldLayoutId id="2147483656" r:id="rId46"/>
    <p:sldLayoutId id="2147483657" r:id="rId47"/>
    <p:sldLayoutId id="2147483658" r:id="rId48"/>
    <p:sldLayoutId id="2147483659" r:id="rId4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3.svg"/><Relationship Id="rId7" Type="http://schemas.openxmlformats.org/officeDocument/2006/relationships/image" Target="../media/image1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4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47.svg"/><Relationship Id="rId5" Type="http://schemas.openxmlformats.org/officeDocument/2006/relationships/image" Target="../media/image9.svg"/><Relationship Id="rId10" Type="http://schemas.openxmlformats.org/officeDocument/2006/relationships/image" Target="../media/image46.png"/><Relationship Id="rId4" Type="http://schemas.openxmlformats.org/officeDocument/2006/relationships/image" Target="../media/image8.png"/><Relationship Id="rId9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22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51.png"/><Relationship Id="rId4" Type="http://schemas.openxmlformats.org/officeDocument/2006/relationships/image" Target="../media/image23.sv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3.svg"/><Relationship Id="rId18" Type="http://schemas.openxmlformats.org/officeDocument/2006/relationships/image" Target="../media/image8.png"/><Relationship Id="rId3" Type="http://schemas.openxmlformats.org/officeDocument/2006/relationships/image" Target="../media/image15.svg"/><Relationship Id="rId7" Type="http://schemas.openxmlformats.org/officeDocument/2006/relationships/image" Target="../media/image5.svg"/><Relationship Id="rId12" Type="http://schemas.openxmlformats.org/officeDocument/2006/relationships/image" Target="../media/image22.png"/><Relationship Id="rId17" Type="http://schemas.openxmlformats.org/officeDocument/2006/relationships/image" Target="../media/image25.sv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9.svg"/><Relationship Id="rId5" Type="http://schemas.openxmlformats.org/officeDocument/2006/relationships/image" Target="../media/image21.svg"/><Relationship Id="rId15" Type="http://schemas.openxmlformats.org/officeDocument/2006/relationships/image" Target="../media/image17.svg"/><Relationship Id="rId10" Type="http://schemas.openxmlformats.org/officeDocument/2006/relationships/image" Target="../media/image18.png"/><Relationship Id="rId19" Type="http://schemas.openxmlformats.org/officeDocument/2006/relationships/image" Target="../media/image9.svg"/><Relationship Id="rId4" Type="http://schemas.openxmlformats.org/officeDocument/2006/relationships/image" Target="../media/image20.png"/><Relationship Id="rId9" Type="http://schemas.openxmlformats.org/officeDocument/2006/relationships/image" Target="../media/image7.sv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36.png"/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12" Type="http://schemas.openxmlformats.org/officeDocument/2006/relationships/image" Target="../media/image2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26.png"/><Relationship Id="rId5" Type="http://schemas.openxmlformats.org/officeDocument/2006/relationships/image" Target="../media/image40.png"/><Relationship Id="rId10" Type="http://schemas.openxmlformats.org/officeDocument/2006/relationships/image" Target="../media/image19.svg"/><Relationship Id="rId4" Type="http://schemas.openxmlformats.org/officeDocument/2006/relationships/image" Target="../media/image17.svg"/><Relationship Id="rId9" Type="http://schemas.openxmlformats.org/officeDocument/2006/relationships/image" Target="../media/image18.png"/><Relationship Id="rId1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3.svg"/><Relationship Id="rId7" Type="http://schemas.openxmlformats.org/officeDocument/2006/relationships/image" Target="../media/image1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4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54.png"/><Relationship Id="rId3" Type="http://schemas.openxmlformats.org/officeDocument/2006/relationships/image" Target="../media/image17.svg"/><Relationship Id="rId7" Type="http://schemas.openxmlformats.org/officeDocument/2006/relationships/image" Target="../media/image33.svg"/><Relationship Id="rId12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15.svg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7.svg"/><Relationship Id="rId12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9.svg"/><Relationship Id="rId5" Type="http://schemas.openxmlformats.org/officeDocument/2006/relationships/image" Target="../media/image5.sv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23.svg"/><Relationship Id="rId1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7.svg"/><Relationship Id="rId3" Type="http://schemas.openxmlformats.org/officeDocument/2006/relationships/image" Target="../media/image17.svg"/><Relationship Id="rId7" Type="http://schemas.openxmlformats.org/officeDocument/2006/relationships/image" Target="../media/image43.svg"/><Relationship Id="rId12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27.sv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svg"/><Relationship Id="rId7" Type="http://schemas.openxmlformats.org/officeDocument/2006/relationships/image" Target="../media/image1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9.svg"/><Relationship Id="rId18" Type="http://schemas.openxmlformats.org/officeDocument/2006/relationships/image" Target="../media/image8.png"/><Relationship Id="rId3" Type="http://schemas.openxmlformats.org/officeDocument/2006/relationships/image" Target="../media/image15.svg"/><Relationship Id="rId7" Type="http://schemas.openxmlformats.org/officeDocument/2006/relationships/image" Target="../media/image11.svg"/><Relationship Id="rId12" Type="http://schemas.openxmlformats.org/officeDocument/2006/relationships/image" Target="../media/image18.png"/><Relationship Id="rId17" Type="http://schemas.openxmlformats.org/officeDocument/2006/relationships/image" Target="../media/image25.sv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7.svg"/><Relationship Id="rId5" Type="http://schemas.openxmlformats.org/officeDocument/2006/relationships/image" Target="../media/image21.svg"/><Relationship Id="rId15" Type="http://schemas.openxmlformats.org/officeDocument/2006/relationships/image" Target="../media/image23.svg"/><Relationship Id="rId10" Type="http://schemas.openxmlformats.org/officeDocument/2006/relationships/image" Target="../media/image6.png"/><Relationship Id="rId19" Type="http://schemas.openxmlformats.org/officeDocument/2006/relationships/image" Target="../media/image9.svg"/><Relationship Id="rId4" Type="http://schemas.openxmlformats.org/officeDocument/2006/relationships/image" Target="../media/image20.png"/><Relationship Id="rId9" Type="http://schemas.openxmlformats.org/officeDocument/2006/relationships/image" Target="../media/image5.svg"/><Relationship Id="rId1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7.svg"/><Relationship Id="rId7" Type="http://schemas.openxmlformats.org/officeDocument/2006/relationships/image" Target="../media/image3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57.svg"/><Relationship Id="rId5" Type="http://schemas.openxmlformats.org/officeDocument/2006/relationships/image" Target="../media/image23.svg"/><Relationship Id="rId10" Type="http://schemas.openxmlformats.org/officeDocument/2006/relationships/image" Target="../media/image56.png"/><Relationship Id="rId4" Type="http://schemas.openxmlformats.org/officeDocument/2006/relationships/image" Target="../media/image22.png"/><Relationship Id="rId9" Type="http://schemas.openxmlformats.org/officeDocument/2006/relationships/image" Target="../media/image3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svg"/><Relationship Id="rId3" Type="http://schemas.openxmlformats.org/officeDocument/2006/relationships/image" Target="../media/image15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17" Type="http://schemas.openxmlformats.org/officeDocument/2006/relationships/image" Target="../media/image9.svg"/><Relationship Id="rId2" Type="http://schemas.openxmlformats.org/officeDocument/2006/relationships/image" Target="../media/image14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3.svg"/><Relationship Id="rId5" Type="http://schemas.openxmlformats.org/officeDocument/2006/relationships/image" Target="../media/image21.sv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svg"/><Relationship Id="rId7" Type="http://schemas.openxmlformats.org/officeDocument/2006/relationships/image" Target="../media/image1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9.svg"/><Relationship Id="rId5" Type="http://schemas.openxmlformats.org/officeDocument/2006/relationships/image" Target="../media/image5.sv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17.svg"/><Relationship Id="rId7" Type="http://schemas.openxmlformats.org/officeDocument/2006/relationships/image" Target="../media/image15.svg"/><Relationship Id="rId12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3.svg"/><Relationship Id="rId5" Type="http://schemas.openxmlformats.org/officeDocument/2006/relationships/image" Target="../media/image23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4" Type="http://schemas.openxmlformats.org/officeDocument/2006/relationships/image" Target="../media/image22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svg"/><Relationship Id="rId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7.svg"/><Relationship Id="rId3" Type="http://schemas.openxmlformats.org/officeDocument/2006/relationships/image" Target="../media/image17.svg"/><Relationship Id="rId7" Type="http://schemas.openxmlformats.org/officeDocument/2006/relationships/image" Target="../media/image43.svg"/><Relationship Id="rId12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27.sv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99737" y="6776873"/>
            <a:ext cx="1995167" cy="29262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0126" y="1077648"/>
            <a:ext cx="1444258" cy="35975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8694" b="49881"/>
          <a:stretch>
            <a:fillRect/>
          </a:stretch>
        </p:blipFill>
        <p:spPr>
          <a:xfrm rot="-8964397">
            <a:off x="546860" y="1150348"/>
            <a:ext cx="953206" cy="841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3403" b="41734"/>
          <a:stretch>
            <a:fillRect/>
          </a:stretch>
        </p:blipFill>
        <p:spPr>
          <a:xfrm rot="-9321187">
            <a:off x="2452651" y="1633726"/>
            <a:ext cx="865706" cy="97819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8694" b="49881"/>
          <a:stretch>
            <a:fillRect/>
          </a:stretch>
        </p:blipFill>
        <p:spPr>
          <a:xfrm rot="877709">
            <a:off x="2378920" y="129507"/>
            <a:ext cx="953206" cy="84141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7910" b="42136"/>
          <a:stretch>
            <a:fillRect/>
          </a:stretch>
        </p:blipFill>
        <p:spPr>
          <a:xfrm>
            <a:off x="6529857" y="1382249"/>
            <a:ext cx="771016" cy="90228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8637" t="40956"/>
          <a:stretch>
            <a:fillRect/>
          </a:stretch>
        </p:blipFill>
        <p:spPr>
          <a:xfrm>
            <a:off x="15392400" y="5312200"/>
            <a:ext cx="574781" cy="8296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CD88BBE-0805-CB3E-7E43-3839B4B1EBDC}"/>
              </a:ext>
            </a:extLst>
          </p:cNvPr>
          <p:cNvSpPr txBox="1"/>
          <p:nvPr/>
        </p:nvSpPr>
        <p:spPr>
          <a:xfrm>
            <a:off x="3578778" y="2502328"/>
            <a:ext cx="11130443" cy="540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 HÔM NAY</a:t>
            </a:r>
          </a:p>
        </p:txBody>
      </p:sp>
    </p:spTree>
    <p:extLst>
      <p:ext uri="{BB962C8B-B14F-4D97-AF65-F5344CB8AC3E}">
        <p14:creationId xmlns:p14="http://schemas.microsoft.com/office/powerpoint/2010/main" val="410378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01035" flipH="1">
            <a:off x="-534507" y="4364805"/>
            <a:ext cx="3912801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15374" y="6719136"/>
            <a:ext cx="4377447" cy="4114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8053" y="9125970"/>
            <a:ext cx="1996118" cy="67142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991548" y="4234095"/>
            <a:ext cx="1031789" cy="791664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58C88B-4262-0F64-723F-3F67E4E14E4A}"/>
              </a:ext>
            </a:extLst>
          </p:cNvPr>
          <p:cNvSpPr/>
          <p:nvPr/>
        </p:nvSpPr>
        <p:spPr>
          <a:xfrm>
            <a:off x="7467600" y="723900"/>
            <a:ext cx="3810000" cy="1276944"/>
          </a:xfrm>
          <a:prstGeom prst="roundRect">
            <a:avLst/>
          </a:prstGeom>
          <a:solidFill>
            <a:srgbClr val="FF9966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28B9BA-1173-4A7B-F625-08DF23163090}"/>
              </a:ext>
            </a:extLst>
          </p:cNvPr>
          <p:cNvSpPr txBox="1"/>
          <p:nvPr/>
        </p:nvSpPr>
        <p:spPr>
          <a:xfrm>
            <a:off x="2746557" y="2906004"/>
            <a:ext cx="12949836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phỏng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5794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00489">
            <a:off x="13929393" y="985566"/>
            <a:ext cx="3706664" cy="36999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7910" b="42136"/>
          <a:stretch>
            <a:fillRect/>
          </a:stretch>
        </p:blipFill>
        <p:spPr>
          <a:xfrm>
            <a:off x="16002000" y="5837646"/>
            <a:ext cx="740551" cy="8666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691135" y="9334500"/>
            <a:ext cx="2183180" cy="734342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B05A2A0E-BDA3-48CF-C959-F61CAD0E34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9409">
            <a:off x="1015016" y="609829"/>
            <a:ext cx="1342063" cy="1371998"/>
          </a:xfrm>
          <a:prstGeom prst="rect">
            <a:avLst/>
          </a:pr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BAF6A6BE-30DB-C949-B5FC-C3EAF38FF7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425274" y="1586097"/>
            <a:ext cx="929447" cy="1568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C78255-2E21-4887-4238-49224B6FACF9}"/>
              </a:ext>
            </a:extLst>
          </p:cNvPr>
          <p:cNvSpPr txBox="1"/>
          <p:nvPr/>
        </p:nvSpPr>
        <p:spPr>
          <a:xfrm>
            <a:off x="3285301" y="2507194"/>
            <a:ext cx="12243493" cy="6236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Ví dụ: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(1) Con vật nuôi mà bạn yêu thích nhất là gì?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(2) Mỗi ngày bạn chơi thể thao trong bao nhiêu giờ?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Dữ liệu thu được trong câu hỏi (1) không là số, không thể sắp thứ tự.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 liệu thu được trong câu hỏi (2) là số liệu.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9FA347-6565-E443-449E-EF7A8FDF025F}"/>
              </a:ext>
            </a:extLst>
          </p:cNvPr>
          <p:cNvSpPr txBox="1"/>
          <p:nvPr/>
        </p:nvSpPr>
        <p:spPr>
          <a:xfrm>
            <a:off x="7006461" y="1519834"/>
            <a:ext cx="426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90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06231" flipH="1">
            <a:off x="16148396" y="7321110"/>
            <a:ext cx="3912801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27091">
            <a:off x="16077901" y="9218760"/>
            <a:ext cx="1996118" cy="67142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50124" y="9071034"/>
            <a:ext cx="1626969" cy="12986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7057737-3221-1545-F353-627A27F0EF7D}"/>
              </a:ext>
            </a:extLst>
          </p:cNvPr>
          <p:cNvSpPr txBox="1"/>
          <p:nvPr/>
        </p:nvSpPr>
        <p:spPr>
          <a:xfrm>
            <a:off x="1170906" y="38100"/>
            <a:ext cx="1120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TÍNH ĐẠI DIỆN CỦA DỮ LIỆU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65B346B-131C-8DA4-B30A-EC3CA9C86025}"/>
              </a:ext>
            </a:extLst>
          </p:cNvPr>
          <p:cNvSpPr/>
          <p:nvPr/>
        </p:nvSpPr>
        <p:spPr>
          <a:xfrm>
            <a:off x="1499185" y="779494"/>
            <a:ext cx="1524000" cy="1066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0A99CC-7B08-1D3F-22E4-8534BDB3903D}"/>
              </a:ext>
            </a:extLst>
          </p:cNvPr>
          <p:cNvSpPr txBox="1"/>
          <p:nvPr/>
        </p:nvSpPr>
        <p:spPr>
          <a:xfrm>
            <a:off x="3027298" y="779494"/>
            <a:ext cx="15260702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8CC9C-13AC-D079-B4B3-1C819B4EC6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7771" y="3463274"/>
            <a:ext cx="8429069" cy="68133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E7AB1A-C77C-A4F4-0EE4-0B25FC42D8C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48180" y="4076700"/>
            <a:ext cx="547193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3213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38859" y="-1133885"/>
            <a:ext cx="43774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81391">
            <a:off x="15528562" y="7442197"/>
            <a:ext cx="4394447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17640" y="2889245"/>
            <a:ext cx="1444258" cy="35975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8694" b="49881"/>
          <a:stretch>
            <a:fillRect/>
          </a:stretch>
        </p:blipFill>
        <p:spPr>
          <a:xfrm rot="-8964397">
            <a:off x="1572581" y="2468539"/>
            <a:ext cx="953206" cy="841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53403" b="41734"/>
          <a:stretch>
            <a:fillRect/>
          </a:stretch>
        </p:blipFill>
        <p:spPr>
          <a:xfrm rot="-9321187">
            <a:off x="2996583" y="2914839"/>
            <a:ext cx="865706" cy="9781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783402" y="7766908"/>
            <a:ext cx="2272991" cy="76455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358086">
            <a:off x="114954" y="-2449744"/>
            <a:ext cx="3912801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466175" y="7872961"/>
            <a:ext cx="4122295" cy="4114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8694" b="49881"/>
          <a:stretch>
            <a:fillRect/>
          </a:stretch>
        </p:blipFill>
        <p:spPr>
          <a:xfrm rot="877709">
            <a:off x="3373377" y="1471304"/>
            <a:ext cx="953206" cy="84141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384745">
            <a:off x="7347486" y="2042235"/>
            <a:ext cx="1398881" cy="91308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7910" b="42136"/>
          <a:stretch>
            <a:fillRect/>
          </a:stretch>
        </p:blipFill>
        <p:spPr>
          <a:xfrm>
            <a:off x="6529857" y="1382249"/>
            <a:ext cx="771016" cy="90228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8637" t="40956"/>
          <a:stretch>
            <a:fillRect/>
          </a:stretch>
        </p:blipFill>
        <p:spPr>
          <a:xfrm>
            <a:off x="12974508" y="6937211"/>
            <a:ext cx="574781" cy="8296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7E27028-7AB8-F4EE-E5DC-ED7ED8F52761}"/>
              </a:ext>
            </a:extLst>
          </p:cNvPr>
          <p:cNvSpPr txBox="1"/>
          <p:nvPr/>
        </p:nvSpPr>
        <p:spPr>
          <a:xfrm>
            <a:off x="3567079" y="3203711"/>
            <a:ext cx="11185921" cy="3866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xét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 có thể đưa ra các kết luận hợp lí, </a:t>
            </a:r>
            <a:r>
              <a:rPr lang="nl-NL" sz="4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nl-NL" sz="4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 được phải đảm bảo tính đại diện cho toàn bộ đối tượng được quan tâm.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ECF932-E6C1-2AA6-2EAE-8FF5566E33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63125" y="107091"/>
            <a:ext cx="15101562" cy="677261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7480" r="28530"/>
          <a:stretch>
            <a:fillRect/>
          </a:stretch>
        </p:blipFill>
        <p:spPr>
          <a:xfrm rot="-1427095">
            <a:off x="2614461" y="-1315755"/>
            <a:ext cx="576675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0046" t="37439" r="43452" b="85"/>
          <a:stretch>
            <a:fillRect/>
          </a:stretch>
        </p:blipFill>
        <p:spPr>
          <a:xfrm>
            <a:off x="11544734" y="5281647"/>
            <a:ext cx="722345" cy="257069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97146" y="6994516"/>
            <a:ext cx="1302618" cy="2058735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468600" y="8245567"/>
            <a:ext cx="1745853" cy="587242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57871">
            <a:off x="1575179" y="5732266"/>
            <a:ext cx="483877" cy="1023585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2189"/>
          <a:stretch>
            <a:fillRect/>
          </a:stretch>
        </p:blipFill>
        <p:spPr>
          <a:xfrm rot="1988898">
            <a:off x="4854880" y="8298892"/>
            <a:ext cx="738343" cy="60143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7C700DA-95D6-83FA-9DED-E4DBFD933178}"/>
              </a:ext>
            </a:extLst>
          </p:cNvPr>
          <p:cNvSpPr/>
          <p:nvPr/>
        </p:nvSpPr>
        <p:spPr>
          <a:xfrm>
            <a:off x="-132645" y="7333349"/>
            <a:ext cx="2362200" cy="1266259"/>
          </a:xfrm>
          <a:prstGeom prst="wedgeEllipseCallout">
            <a:avLst>
              <a:gd name="adj1" fmla="val 51308"/>
              <a:gd name="adj2" fmla="val -5238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56A917-AFE3-D1C6-428D-F0478316B601}"/>
              </a:ext>
            </a:extLst>
          </p:cNvPr>
          <p:cNvSpPr txBox="1"/>
          <p:nvPr/>
        </p:nvSpPr>
        <p:spPr>
          <a:xfrm>
            <a:off x="2177956" y="6591300"/>
            <a:ext cx="13900244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Hãng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bay.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Theo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2623061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01035" flipH="1">
            <a:off x="13867907" y="7651311"/>
            <a:ext cx="3912801" cy="4114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22725" y="6659102"/>
            <a:ext cx="4122295" cy="4114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893139" y="8271866"/>
            <a:ext cx="1996118" cy="67142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991548" y="4234095"/>
            <a:ext cx="1031789" cy="791664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7E7FF88-7E99-6FC3-94FB-D18030165645}"/>
              </a:ext>
            </a:extLst>
          </p:cNvPr>
          <p:cNvSpPr/>
          <p:nvPr/>
        </p:nvSpPr>
        <p:spPr>
          <a:xfrm>
            <a:off x="7239000" y="84865"/>
            <a:ext cx="3810000" cy="1276944"/>
          </a:xfrm>
          <a:prstGeom prst="roundRect">
            <a:avLst/>
          </a:prstGeom>
          <a:solidFill>
            <a:srgbClr val="FF9966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5A38C9-96AA-1114-251A-9C83A897B4BA}"/>
              </a:ext>
            </a:extLst>
          </p:cNvPr>
          <p:cNvSpPr txBox="1"/>
          <p:nvPr/>
        </p:nvSpPr>
        <p:spPr>
          <a:xfrm>
            <a:off x="243555" y="1005788"/>
            <a:ext cx="12820992" cy="459491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FC128-26FE-3AF3-50B0-AC8341C13316}"/>
              </a:ext>
            </a:extLst>
          </p:cNvPr>
          <p:cNvSpPr txBox="1"/>
          <p:nvPr/>
        </p:nvSpPr>
        <p:spPr>
          <a:xfrm>
            <a:off x="7391400" y="5600700"/>
            <a:ext cx="10462834" cy="37741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Tổng thể dữ liệu là toàn bộ học sinh.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Ở đây chỉ khảo sát ý kiến các bạn trong câu lạc bộ Toán, là những người yêu thích Toán, nên dữ liệu thu được không có tính đại diện.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620C08FA-6A58-7CE1-5670-406B25CB0A29}"/>
              </a:ext>
            </a:extLst>
          </p:cNvPr>
          <p:cNvSpPr/>
          <p:nvPr/>
        </p:nvSpPr>
        <p:spPr>
          <a:xfrm>
            <a:off x="4321137" y="5998350"/>
            <a:ext cx="2362200" cy="1266259"/>
          </a:xfrm>
          <a:prstGeom prst="wedgeEllipseCallout">
            <a:avLst>
              <a:gd name="adj1" fmla="val 85158"/>
              <a:gd name="adj2" fmla="val -3722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809765">
            <a:off x="-2061148" y="7171024"/>
            <a:ext cx="4122295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287455">
            <a:off x="14650411" y="-879972"/>
            <a:ext cx="4377447" cy="4114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115461" y="1177428"/>
            <a:ext cx="1463502" cy="119475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706041" y="9271211"/>
            <a:ext cx="2180018" cy="53113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40182"/>
          <a:stretch>
            <a:fillRect/>
          </a:stretch>
        </p:blipFill>
        <p:spPr>
          <a:xfrm flipH="1">
            <a:off x="15319990" y="4652248"/>
            <a:ext cx="980851" cy="772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3871C4-C020-0A1B-7CD4-FDE24664E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8290" y="8296"/>
            <a:ext cx="18306289" cy="64701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6D96DB-57AB-49A7-1464-0728CEFF99D3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480" y="6554747"/>
            <a:ext cx="18288000" cy="332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44432" y="7249836"/>
            <a:ext cx="3912801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402487" y="283460"/>
            <a:ext cx="2183180" cy="73434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AFDC53A-2DD9-D826-1818-C31A705CF01A}"/>
              </a:ext>
            </a:extLst>
          </p:cNvPr>
          <p:cNvSpPr txBox="1"/>
          <p:nvPr/>
        </p:nvSpPr>
        <p:spPr>
          <a:xfrm>
            <a:off x="167640" y="707397"/>
            <a:ext cx="17952720" cy="551824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5.1 (SGK – tr.92)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thói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A.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				B.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C.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			D.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Ca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C2D8B04C-36CF-2149-BB3D-A0087866C3F4}"/>
              </a:ext>
            </a:extLst>
          </p:cNvPr>
          <p:cNvGrpSpPr/>
          <p:nvPr/>
        </p:nvGrpSpPr>
        <p:grpSpPr>
          <a:xfrm rot="103832">
            <a:off x="5546802" y="6806629"/>
            <a:ext cx="11899650" cy="5447988"/>
            <a:chOff x="0" y="0"/>
            <a:chExt cx="6119547" cy="5109661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ABBDA74-3915-B76E-C97E-ABB030D0AB53}"/>
                </a:ext>
              </a:extLst>
            </p:cNvPr>
            <p:cNvSpPr/>
            <p:nvPr/>
          </p:nvSpPr>
          <p:spPr>
            <a:xfrm>
              <a:off x="10160" y="16510"/>
              <a:ext cx="6096687" cy="5081721"/>
            </a:xfrm>
            <a:custGeom>
              <a:avLst/>
              <a:gdLst/>
              <a:ahLst/>
              <a:cxnLst/>
              <a:rect l="l" t="t" r="r" b="b"/>
              <a:pathLst>
                <a:path w="6096687" h="5081721">
                  <a:moveTo>
                    <a:pt x="6096687" y="5081721"/>
                  </a:moveTo>
                  <a:lnTo>
                    <a:pt x="0" y="5074101"/>
                  </a:lnTo>
                  <a:lnTo>
                    <a:pt x="0" y="1775701"/>
                  </a:lnTo>
                  <a:lnTo>
                    <a:pt x="17780" y="19050"/>
                  </a:lnTo>
                  <a:lnTo>
                    <a:pt x="3038227" y="0"/>
                  </a:lnTo>
                  <a:lnTo>
                    <a:pt x="6077637" y="5080"/>
                  </a:lnTo>
                  <a:close/>
                </a:path>
              </a:pathLst>
            </a:custGeom>
            <a:solidFill>
              <a:srgbClr val="FCE9CF"/>
            </a:solidFill>
          </p:spPr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F12BA86-1804-6198-2EBB-F663D42F1DE8}"/>
                </a:ext>
              </a:extLst>
            </p:cNvPr>
            <p:cNvSpPr/>
            <p:nvPr/>
          </p:nvSpPr>
          <p:spPr>
            <a:xfrm>
              <a:off x="-3810" y="0"/>
              <a:ext cx="6125897" cy="5108391"/>
            </a:xfrm>
            <a:custGeom>
              <a:avLst/>
              <a:gdLst/>
              <a:ahLst/>
              <a:cxnLst/>
              <a:rect l="l" t="t" r="r" b="b"/>
              <a:pathLst>
                <a:path w="6125897" h="5108391">
                  <a:moveTo>
                    <a:pt x="6091607" y="21590"/>
                  </a:moveTo>
                  <a:cubicBezTo>
                    <a:pt x="6092877" y="34290"/>
                    <a:pt x="6092877" y="44450"/>
                    <a:pt x="6094147" y="54610"/>
                  </a:cubicBezTo>
                  <a:cubicBezTo>
                    <a:pt x="6096687" y="141433"/>
                    <a:pt x="6097957" y="253080"/>
                    <a:pt x="6100497" y="360739"/>
                  </a:cubicBezTo>
                  <a:cubicBezTo>
                    <a:pt x="6100497" y="516247"/>
                    <a:pt x="6113197" y="3582547"/>
                    <a:pt x="6119547" y="3738055"/>
                  </a:cubicBezTo>
                  <a:cubicBezTo>
                    <a:pt x="6125897" y="3973310"/>
                    <a:pt x="6122087" y="4212553"/>
                    <a:pt x="6122087" y="4447809"/>
                  </a:cubicBezTo>
                  <a:cubicBezTo>
                    <a:pt x="6122087" y="4655153"/>
                    <a:pt x="6123357" y="4846548"/>
                    <a:pt x="6124627" y="5047431"/>
                  </a:cubicBezTo>
                  <a:cubicBezTo>
                    <a:pt x="6124627" y="5069022"/>
                    <a:pt x="6124627" y="5082991"/>
                    <a:pt x="6124627" y="5107122"/>
                  </a:cubicBezTo>
                  <a:cubicBezTo>
                    <a:pt x="6101767" y="5107122"/>
                    <a:pt x="6081447" y="5108391"/>
                    <a:pt x="6046819" y="5107122"/>
                  </a:cubicBezTo>
                  <a:cubicBezTo>
                    <a:pt x="5736865" y="5102041"/>
                    <a:pt x="5422144" y="5108391"/>
                    <a:pt x="5112191" y="5103311"/>
                  </a:cubicBezTo>
                  <a:cubicBezTo>
                    <a:pt x="4926220" y="5099502"/>
                    <a:pt x="4745016" y="5102041"/>
                    <a:pt x="4559045" y="5099502"/>
                  </a:cubicBezTo>
                  <a:cubicBezTo>
                    <a:pt x="4473212" y="5098231"/>
                    <a:pt x="4387378" y="5096961"/>
                    <a:pt x="4301545" y="5095691"/>
                  </a:cubicBezTo>
                  <a:cubicBezTo>
                    <a:pt x="4249092" y="5095691"/>
                    <a:pt x="4201407" y="5096961"/>
                    <a:pt x="4148953" y="5096961"/>
                  </a:cubicBezTo>
                  <a:cubicBezTo>
                    <a:pt x="4015435" y="5095691"/>
                    <a:pt x="3648260" y="5096961"/>
                    <a:pt x="3514742" y="5095691"/>
                  </a:cubicBezTo>
                  <a:cubicBezTo>
                    <a:pt x="3419372" y="5094422"/>
                    <a:pt x="1511969" y="5103311"/>
                    <a:pt x="1416599" y="5102041"/>
                  </a:cubicBezTo>
                  <a:cubicBezTo>
                    <a:pt x="1392757" y="5102041"/>
                    <a:pt x="1364146" y="5103311"/>
                    <a:pt x="1340303" y="5103311"/>
                  </a:cubicBezTo>
                  <a:cubicBezTo>
                    <a:pt x="1283081" y="5103311"/>
                    <a:pt x="1230628" y="5104581"/>
                    <a:pt x="1173406" y="5104581"/>
                  </a:cubicBezTo>
                  <a:cubicBezTo>
                    <a:pt x="1030350" y="5104581"/>
                    <a:pt x="892064" y="5103311"/>
                    <a:pt x="749009" y="5102041"/>
                  </a:cubicBezTo>
                  <a:cubicBezTo>
                    <a:pt x="663176" y="5100772"/>
                    <a:pt x="577342" y="5099502"/>
                    <a:pt x="496278" y="5098231"/>
                  </a:cubicBezTo>
                  <a:cubicBezTo>
                    <a:pt x="343686" y="5096961"/>
                    <a:pt x="191093" y="5095691"/>
                    <a:pt x="48260" y="5095691"/>
                  </a:cubicBezTo>
                  <a:cubicBezTo>
                    <a:pt x="38100" y="5095691"/>
                    <a:pt x="29210" y="5095691"/>
                    <a:pt x="19050" y="5094422"/>
                  </a:cubicBezTo>
                  <a:cubicBezTo>
                    <a:pt x="10160" y="5093152"/>
                    <a:pt x="5080" y="5086802"/>
                    <a:pt x="7620" y="5077911"/>
                  </a:cubicBezTo>
                  <a:cubicBezTo>
                    <a:pt x="16510" y="5045917"/>
                    <a:pt x="12700" y="4946233"/>
                    <a:pt x="11430" y="4842560"/>
                  </a:cubicBezTo>
                  <a:cubicBezTo>
                    <a:pt x="10160" y="4631229"/>
                    <a:pt x="6350" y="4423885"/>
                    <a:pt x="7620" y="4212553"/>
                  </a:cubicBezTo>
                  <a:cubicBezTo>
                    <a:pt x="5080" y="3949386"/>
                    <a:pt x="0" y="691692"/>
                    <a:pt x="7620" y="424537"/>
                  </a:cubicBezTo>
                  <a:cubicBezTo>
                    <a:pt x="8890" y="372701"/>
                    <a:pt x="7620" y="316878"/>
                    <a:pt x="8890" y="265042"/>
                  </a:cubicBezTo>
                  <a:cubicBezTo>
                    <a:pt x="10160" y="181307"/>
                    <a:pt x="12700" y="8959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1881" y="30480"/>
                    <a:pt x="148177" y="29210"/>
                  </a:cubicBezTo>
                  <a:cubicBezTo>
                    <a:pt x="276927" y="25400"/>
                    <a:pt x="405676" y="22860"/>
                    <a:pt x="539194" y="20320"/>
                  </a:cubicBezTo>
                  <a:cubicBezTo>
                    <a:pt x="629796" y="17780"/>
                    <a:pt x="720398" y="16510"/>
                    <a:pt x="806231" y="13970"/>
                  </a:cubicBezTo>
                  <a:cubicBezTo>
                    <a:pt x="892064" y="11430"/>
                    <a:pt x="982665" y="8890"/>
                    <a:pt x="1068499" y="8890"/>
                  </a:cubicBezTo>
                  <a:cubicBezTo>
                    <a:pt x="1163869" y="7620"/>
                    <a:pt x="1259239" y="10160"/>
                    <a:pt x="1354609" y="8890"/>
                  </a:cubicBezTo>
                  <a:cubicBezTo>
                    <a:pt x="1473822" y="8890"/>
                    <a:pt x="3633955" y="6350"/>
                    <a:pt x="3753167" y="5080"/>
                  </a:cubicBezTo>
                  <a:cubicBezTo>
                    <a:pt x="3867611" y="3810"/>
                    <a:pt x="3982056" y="2540"/>
                    <a:pt x="4101268" y="2540"/>
                  </a:cubicBezTo>
                  <a:cubicBezTo>
                    <a:pt x="4296777" y="1270"/>
                    <a:pt x="4487517" y="0"/>
                    <a:pt x="4683026" y="0"/>
                  </a:cubicBezTo>
                  <a:cubicBezTo>
                    <a:pt x="4764090" y="0"/>
                    <a:pt x="4849924" y="2540"/>
                    <a:pt x="4930988" y="2540"/>
                  </a:cubicBezTo>
                  <a:cubicBezTo>
                    <a:pt x="5155108" y="3810"/>
                    <a:pt x="5383996" y="5080"/>
                    <a:pt x="5608116" y="7620"/>
                  </a:cubicBezTo>
                  <a:cubicBezTo>
                    <a:pt x="5727328" y="8890"/>
                    <a:pt x="5846541" y="12700"/>
                    <a:pt x="5965754" y="16510"/>
                  </a:cubicBezTo>
                  <a:cubicBezTo>
                    <a:pt x="5994365" y="16510"/>
                    <a:pt x="6022976" y="16510"/>
                    <a:pt x="6046818" y="16510"/>
                  </a:cubicBezTo>
                  <a:cubicBezTo>
                    <a:pt x="6072557" y="17780"/>
                    <a:pt x="6081447" y="20320"/>
                    <a:pt x="6091607" y="21590"/>
                  </a:cubicBezTo>
                  <a:close/>
                  <a:moveTo>
                    <a:pt x="6101767" y="5090611"/>
                  </a:moveTo>
                  <a:cubicBezTo>
                    <a:pt x="6103037" y="5074102"/>
                    <a:pt x="6104307" y="5061402"/>
                    <a:pt x="6104307" y="5048702"/>
                  </a:cubicBezTo>
                  <a:cubicBezTo>
                    <a:pt x="6103037" y="4826611"/>
                    <a:pt x="6101767" y="4615280"/>
                    <a:pt x="6101767" y="4387998"/>
                  </a:cubicBezTo>
                  <a:cubicBezTo>
                    <a:pt x="6101767" y="4284326"/>
                    <a:pt x="6104307" y="4180655"/>
                    <a:pt x="6103037" y="4076983"/>
                  </a:cubicBezTo>
                  <a:cubicBezTo>
                    <a:pt x="6103037" y="3981285"/>
                    <a:pt x="6101767" y="3881601"/>
                    <a:pt x="6100497" y="3785903"/>
                  </a:cubicBezTo>
                  <a:cubicBezTo>
                    <a:pt x="6095417" y="3638370"/>
                    <a:pt x="6083987" y="584033"/>
                    <a:pt x="6083987" y="436500"/>
                  </a:cubicBezTo>
                  <a:cubicBezTo>
                    <a:pt x="6081447" y="312891"/>
                    <a:pt x="6078907" y="185294"/>
                    <a:pt x="6076367" y="63500"/>
                  </a:cubicBezTo>
                  <a:cubicBezTo>
                    <a:pt x="6075097" y="44450"/>
                    <a:pt x="6073827" y="43180"/>
                    <a:pt x="6032513" y="41910"/>
                  </a:cubicBezTo>
                  <a:cubicBezTo>
                    <a:pt x="6018208" y="41910"/>
                    <a:pt x="6008671" y="41910"/>
                    <a:pt x="5994365" y="40640"/>
                  </a:cubicBezTo>
                  <a:cubicBezTo>
                    <a:pt x="5875152" y="36830"/>
                    <a:pt x="5751171" y="31750"/>
                    <a:pt x="5631959" y="30480"/>
                  </a:cubicBezTo>
                  <a:cubicBezTo>
                    <a:pt x="5341080" y="26670"/>
                    <a:pt x="5045432" y="25400"/>
                    <a:pt x="4754554" y="22860"/>
                  </a:cubicBezTo>
                  <a:cubicBezTo>
                    <a:pt x="4711637" y="22860"/>
                    <a:pt x="4663952" y="22860"/>
                    <a:pt x="4621036" y="22860"/>
                  </a:cubicBezTo>
                  <a:cubicBezTo>
                    <a:pt x="4549508" y="22860"/>
                    <a:pt x="4477980" y="22860"/>
                    <a:pt x="4411221" y="22860"/>
                  </a:cubicBezTo>
                  <a:cubicBezTo>
                    <a:pt x="4258629" y="22860"/>
                    <a:pt x="4106037" y="22860"/>
                    <a:pt x="3958213" y="24130"/>
                  </a:cubicBezTo>
                  <a:cubicBezTo>
                    <a:pt x="3829463" y="25400"/>
                    <a:pt x="1659793" y="29210"/>
                    <a:pt x="1531044" y="29210"/>
                  </a:cubicBezTo>
                  <a:cubicBezTo>
                    <a:pt x="1321229" y="29210"/>
                    <a:pt x="1111415" y="26670"/>
                    <a:pt x="901601" y="33020"/>
                  </a:cubicBezTo>
                  <a:cubicBezTo>
                    <a:pt x="791925" y="36830"/>
                    <a:pt x="687018" y="36830"/>
                    <a:pt x="582111" y="38100"/>
                  </a:cubicBezTo>
                  <a:cubicBezTo>
                    <a:pt x="400908" y="41910"/>
                    <a:pt x="219705" y="45720"/>
                    <a:pt x="49530" y="50800"/>
                  </a:cubicBezTo>
                  <a:cubicBezTo>
                    <a:pt x="36830" y="50800"/>
                    <a:pt x="34290" y="53340"/>
                    <a:pt x="33020" y="77635"/>
                  </a:cubicBezTo>
                  <a:cubicBezTo>
                    <a:pt x="31750" y="149408"/>
                    <a:pt x="31750" y="221181"/>
                    <a:pt x="30480" y="292954"/>
                  </a:cubicBezTo>
                  <a:cubicBezTo>
                    <a:pt x="29210" y="412575"/>
                    <a:pt x="26670" y="528209"/>
                    <a:pt x="25400" y="647831"/>
                  </a:cubicBezTo>
                  <a:cubicBezTo>
                    <a:pt x="20320" y="775427"/>
                    <a:pt x="26670" y="3893563"/>
                    <a:pt x="29210" y="4021159"/>
                  </a:cubicBezTo>
                  <a:cubicBezTo>
                    <a:pt x="29210" y="4156730"/>
                    <a:pt x="29210" y="4296289"/>
                    <a:pt x="30480" y="4431860"/>
                  </a:cubicBezTo>
                  <a:cubicBezTo>
                    <a:pt x="30480" y="4531544"/>
                    <a:pt x="33020" y="4631229"/>
                    <a:pt x="33020" y="4730914"/>
                  </a:cubicBezTo>
                  <a:cubicBezTo>
                    <a:pt x="33020" y="4838573"/>
                    <a:pt x="33020" y="4946233"/>
                    <a:pt x="31750" y="5048702"/>
                  </a:cubicBezTo>
                  <a:cubicBezTo>
                    <a:pt x="31750" y="5052511"/>
                    <a:pt x="31750" y="5055052"/>
                    <a:pt x="31750" y="5058861"/>
                  </a:cubicBezTo>
                  <a:cubicBezTo>
                    <a:pt x="31750" y="5069022"/>
                    <a:pt x="35560" y="5072831"/>
                    <a:pt x="44450" y="5072831"/>
                  </a:cubicBezTo>
                  <a:cubicBezTo>
                    <a:pt x="81418" y="5072831"/>
                    <a:pt x="148177" y="5074102"/>
                    <a:pt x="210168" y="5074102"/>
                  </a:cubicBezTo>
                  <a:cubicBezTo>
                    <a:pt x="300769" y="5074102"/>
                    <a:pt x="396139" y="5071561"/>
                    <a:pt x="486741" y="5074102"/>
                  </a:cubicBezTo>
                  <a:cubicBezTo>
                    <a:pt x="634565" y="5077911"/>
                    <a:pt x="782388" y="5080452"/>
                    <a:pt x="930212" y="5079181"/>
                  </a:cubicBezTo>
                  <a:cubicBezTo>
                    <a:pt x="1025582" y="5077911"/>
                    <a:pt x="1116184" y="5080452"/>
                    <a:pt x="1211554" y="5080452"/>
                  </a:cubicBezTo>
                  <a:cubicBezTo>
                    <a:pt x="1349840" y="5080452"/>
                    <a:pt x="1488127" y="5079181"/>
                    <a:pt x="1626414" y="5080452"/>
                  </a:cubicBezTo>
                  <a:cubicBezTo>
                    <a:pt x="1831459" y="5081722"/>
                    <a:pt x="4082194" y="5071561"/>
                    <a:pt x="4292008" y="5074102"/>
                  </a:cubicBezTo>
                  <a:cubicBezTo>
                    <a:pt x="4382610" y="5075372"/>
                    <a:pt x="4473212" y="5076641"/>
                    <a:pt x="4559045" y="5076641"/>
                  </a:cubicBezTo>
                  <a:cubicBezTo>
                    <a:pt x="4716405" y="5079181"/>
                    <a:pt x="4868998" y="5075372"/>
                    <a:pt x="5026358" y="5079181"/>
                  </a:cubicBezTo>
                  <a:cubicBezTo>
                    <a:pt x="5155108" y="5081722"/>
                    <a:pt x="5283857" y="5081722"/>
                    <a:pt x="5412607" y="5084261"/>
                  </a:cubicBezTo>
                  <a:cubicBezTo>
                    <a:pt x="5603348" y="5088072"/>
                    <a:pt x="5794088" y="5090611"/>
                    <a:pt x="5984828" y="5091881"/>
                  </a:cubicBezTo>
                  <a:cubicBezTo>
                    <a:pt x="6056356" y="5091881"/>
                    <a:pt x="6081447" y="5090611"/>
                    <a:pt x="6101767" y="509061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77B57D76-527F-F0AA-F5F5-1C9A7C16B03F}"/>
              </a:ext>
            </a:extLst>
          </p:cNvPr>
          <p:cNvGrpSpPr/>
          <p:nvPr/>
        </p:nvGrpSpPr>
        <p:grpSpPr>
          <a:xfrm rot="133155">
            <a:off x="5612446" y="6361881"/>
            <a:ext cx="11911998" cy="5496145"/>
            <a:chOff x="-3810" y="-143520"/>
            <a:chExt cx="6125897" cy="5154827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3ECB22B4-4129-46EE-ABAF-99D6F8E44AAA}"/>
                </a:ext>
              </a:extLst>
            </p:cNvPr>
            <p:cNvSpPr/>
            <p:nvPr/>
          </p:nvSpPr>
          <p:spPr>
            <a:xfrm>
              <a:off x="6759" y="-143520"/>
              <a:ext cx="6096687" cy="4984637"/>
            </a:xfrm>
            <a:custGeom>
              <a:avLst/>
              <a:gdLst/>
              <a:ahLst/>
              <a:cxnLst/>
              <a:rect l="l" t="t" r="r" b="b"/>
              <a:pathLst>
                <a:path w="6096687" h="4984637">
                  <a:moveTo>
                    <a:pt x="6096687" y="4984637"/>
                  </a:moveTo>
                  <a:lnTo>
                    <a:pt x="0" y="4977017"/>
                  </a:lnTo>
                  <a:lnTo>
                    <a:pt x="0" y="1742029"/>
                  </a:lnTo>
                  <a:lnTo>
                    <a:pt x="17780" y="19050"/>
                  </a:lnTo>
                  <a:lnTo>
                    <a:pt x="3038227" y="0"/>
                  </a:lnTo>
                  <a:lnTo>
                    <a:pt x="6077637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276DC9D-2052-598A-4C6F-C540EBA751CA}"/>
                </a:ext>
              </a:extLst>
            </p:cNvPr>
            <p:cNvSpPr/>
            <p:nvPr/>
          </p:nvSpPr>
          <p:spPr>
            <a:xfrm>
              <a:off x="-3810" y="0"/>
              <a:ext cx="6125897" cy="5011307"/>
            </a:xfrm>
            <a:custGeom>
              <a:avLst/>
              <a:gdLst/>
              <a:ahLst/>
              <a:cxnLst/>
              <a:rect l="l" t="t" r="r" b="b"/>
              <a:pathLst>
                <a:path w="6125897" h="5011307">
                  <a:moveTo>
                    <a:pt x="6091607" y="21590"/>
                  </a:moveTo>
                  <a:cubicBezTo>
                    <a:pt x="6092877" y="34290"/>
                    <a:pt x="6092877" y="44450"/>
                    <a:pt x="6094147" y="54610"/>
                  </a:cubicBezTo>
                  <a:cubicBezTo>
                    <a:pt x="6096687" y="139931"/>
                    <a:pt x="6097957" y="249402"/>
                    <a:pt x="6100497" y="354963"/>
                  </a:cubicBezTo>
                  <a:cubicBezTo>
                    <a:pt x="6100497" y="507441"/>
                    <a:pt x="6113197" y="3513987"/>
                    <a:pt x="6119547" y="3666464"/>
                  </a:cubicBezTo>
                  <a:cubicBezTo>
                    <a:pt x="6125897" y="3897135"/>
                    <a:pt x="6122087" y="4131716"/>
                    <a:pt x="6122087" y="4362387"/>
                  </a:cubicBezTo>
                  <a:cubicBezTo>
                    <a:pt x="6122087" y="4565691"/>
                    <a:pt x="6123357" y="4753356"/>
                    <a:pt x="6124627" y="4950347"/>
                  </a:cubicBezTo>
                  <a:cubicBezTo>
                    <a:pt x="6124627" y="4971937"/>
                    <a:pt x="6124627" y="4985907"/>
                    <a:pt x="6124627" y="5010037"/>
                  </a:cubicBezTo>
                  <a:cubicBezTo>
                    <a:pt x="6101767" y="5010037"/>
                    <a:pt x="6081447" y="5011307"/>
                    <a:pt x="6046819" y="5010037"/>
                  </a:cubicBezTo>
                  <a:cubicBezTo>
                    <a:pt x="5736865" y="5004957"/>
                    <a:pt x="5422144" y="5011307"/>
                    <a:pt x="5112191" y="5006227"/>
                  </a:cubicBezTo>
                  <a:cubicBezTo>
                    <a:pt x="4926220" y="5002417"/>
                    <a:pt x="4745016" y="5004957"/>
                    <a:pt x="4559045" y="5002417"/>
                  </a:cubicBezTo>
                  <a:cubicBezTo>
                    <a:pt x="4473212" y="5001147"/>
                    <a:pt x="4387378" y="4999877"/>
                    <a:pt x="4301545" y="4998607"/>
                  </a:cubicBezTo>
                  <a:cubicBezTo>
                    <a:pt x="4249092" y="4998607"/>
                    <a:pt x="4201407" y="4999877"/>
                    <a:pt x="4148953" y="4999877"/>
                  </a:cubicBezTo>
                  <a:cubicBezTo>
                    <a:pt x="4015435" y="4998607"/>
                    <a:pt x="3648260" y="4999877"/>
                    <a:pt x="3514742" y="4998607"/>
                  </a:cubicBezTo>
                  <a:cubicBezTo>
                    <a:pt x="3419372" y="4997337"/>
                    <a:pt x="1511969" y="5006227"/>
                    <a:pt x="1416599" y="5004957"/>
                  </a:cubicBezTo>
                  <a:cubicBezTo>
                    <a:pt x="1392757" y="5004957"/>
                    <a:pt x="1364146" y="5006227"/>
                    <a:pt x="1340303" y="5006227"/>
                  </a:cubicBezTo>
                  <a:cubicBezTo>
                    <a:pt x="1283081" y="5006227"/>
                    <a:pt x="1230628" y="5007497"/>
                    <a:pt x="1173406" y="5007497"/>
                  </a:cubicBezTo>
                  <a:cubicBezTo>
                    <a:pt x="1030350" y="5007497"/>
                    <a:pt x="892064" y="5006227"/>
                    <a:pt x="749009" y="5004957"/>
                  </a:cubicBezTo>
                  <a:cubicBezTo>
                    <a:pt x="663176" y="5003687"/>
                    <a:pt x="577342" y="5002417"/>
                    <a:pt x="496278" y="5001147"/>
                  </a:cubicBezTo>
                  <a:cubicBezTo>
                    <a:pt x="343686" y="4999877"/>
                    <a:pt x="191093" y="4998607"/>
                    <a:pt x="48260" y="4998607"/>
                  </a:cubicBezTo>
                  <a:cubicBezTo>
                    <a:pt x="38100" y="4998607"/>
                    <a:pt x="29210" y="4998607"/>
                    <a:pt x="19050" y="4997337"/>
                  </a:cubicBezTo>
                  <a:cubicBezTo>
                    <a:pt x="10160" y="4996067"/>
                    <a:pt x="5080" y="4989717"/>
                    <a:pt x="7620" y="4980827"/>
                  </a:cubicBezTo>
                  <a:cubicBezTo>
                    <a:pt x="16510" y="4948840"/>
                    <a:pt x="12700" y="4851098"/>
                    <a:pt x="11430" y="4749446"/>
                  </a:cubicBezTo>
                  <a:cubicBezTo>
                    <a:pt x="10160" y="4542233"/>
                    <a:pt x="6350" y="4338929"/>
                    <a:pt x="7620" y="4131716"/>
                  </a:cubicBezTo>
                  <a:cubicBezTo>
                    <a:pt x="5080" y="3873677"/>
                    <a:pt x="0" y="679467"/>
                    <a:pt x="7620" y="417518"/>
                  </a:cubicBezTo>
                  <a:cubicBezTo>
                    <a:pt x="8890" y="366692"/>
                    <a:pt x="7620" y="311957"/>
                    <a:pt x="8890" y="261131"/>
                  </a:cubicBezTo>
                  <a:cubicBezTo>
                    <a:pt x="10160" y="179028"/>
                    <a:pt x="12700" y="8910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1881" y="30480"/>
                    <a:pt x="148177" y="29210"/>
                  </a:cubicBezTo>
                  <a:cubicBezTo>
                    <a:pt x="276927" y="25400"/>
                    <a:pt x="405676" y="22860"/>
                    <a:pt x="539194" y="20320"/>
                  </a:cubicBezTo>
                  <a:cubicBezTo>
                    <a:pt x="629796" y="17780"/>
                    <a:pt x="720398" y="16510"/>
                    <a:pt x="806231" y="13970"/>
                  </a:cubicBezTo>
                  <a:cubicBezTo>
                    <a:pt x="892064" y="11430"/>
                    <a:pt x="982665" y="8890"/>
                    <a:pt x="1068499" y="8890"/>
                  </a:cubicBezTo>
                  <a:cubicBezTo>
                    <a:pt x="1163869" y="7620"/>
                    <a:pt x="1259239" y="10160"/>
                    <a:pt x="1354609" y="8890"/>
                  </a:cubicBezTo>
                  <a:cubicBezTo>
                    <a:pt x="1473822" y="8890"/>
                    <a:pt x="3633955" y="6350"/>
                    <a:pt x="3753167" y="5080"/>
                  </a:cubicBezTo>
                  <a:cubicBezTo>
                    <a:pt x="3867611" y="3810"/>
                    <a:pt x="3982056" y="2540"/>
                    <a:pt x="4101268" y="2540"/>
                  </a:cubicBezTo>
                  <a:cubicBezTo>
                    <a:pt x="4296777" y="1270"/>
                    <a:pt x="4487517" y="0"/>
                    <a:pt x="4683026" y="0"/>
                  </a:cubicBezTo>
                  <a:cubicBezTo>
                    <a:pt x="4764090" y="0"/>
                    <a:pt x="4849924" y="2540"/>
                    <a:pt x="4930988" y="2540"/>
                  </a:cubicBezTo>
                  <a:cubicBezTo>
                    <a:pt x="5155108" y="3810"/>
                    <a:pt x="5383996" y="5080"/>
                    <a:pt x="5608116" y="7620"/>
                  </a:cubicBezTo>
                  <a:cubicBezTo>
                    <a:pt x="5727328" y="8890"/>
                    <a:pt x="5846541" y="12700"/>
                    <a:pt x="5965754" y="16510"/>
                  </a:cubicBezTo>
                  <a:cubicBezTo>
                    <a:pt x="5994365" y="16510"/>
                    <a:pt x="6022976" y="16510"/>
                    <a:pt x="6046818" y="16510"/>
                  </a:cubicBezTo>
                  <a:cubicBezTo>
                    <a:pt x="6072557" y="17780"/>
                    <a:pt x="6081447" y="20320"/>
                    <a:pt x="6091607" y="21590"/>
                  </a:cubicBezTo>
                  <a:close/>
                  <a:moveTo>
                    <a:pt x="6101767" y="4993527"/>
                  </a:moveTo>
                  <a:cubicBezTo>
                    <a:pt x="6103037" y="4977017"/>
                    <a:pt x="6104307" y="4964317"/>
                    <a:pt x="6104307" y="4951617"/>
                  </a:cubicBezTo>
                  <a:cubicBezTo>
                    <a:pt x="6103037" y="4733808"/>
                    <a:pt x="6101767" y="4526594"/>
                    <a:pt x="6101767" y="4303742"/>
                  </a:cubicBezTo>
                  <a:cubicBezTo>
                    <a:pt x="6101767" y="4202090"/>
                    <a:pt x="6104307" y="4100439"/>
                    <a:pt x="6103037" y="3998787"/>
                  </a:cubicBezTo>
                  <a:cubicBezTo>
                    <a:pt x="6103037" y="3904955"/>
                    <a:pt x="6101767" y="3807213"/>
                    <a:pt x="6100497" y="3713380"/>
                  </a:cubicBezTo>
                  <a:cubicBezTo>
                    <a:pt x="6095417" y="3568722"/>
                    <a:pt x="6083987" y="573905"/>
                    <a:pt x="6083987" y="429247"/>
                  </a:cubicBezTo>
                  <a:cubicBezTo>
                    <a:pt x="6081447" y="308047"/>
                    <a:pt x="6078907" y="182937"/>
                    <a:pt x="6076367" y="63500"/>
                  </a:cubicBezTo>
                  <a:cubicBezTo>
                    <a:pt x="6075097" y="44450"/>
                    <a:pt x="6073827" y="43180"/>
                    <a:pt x="6032513" y="41910"/>
                  </a:cubicBezTo>
                  <a:cubicBezTo>
                    <a:pt x="6018208" y="41910"/>
                    <a:pt x="6008671" y="41910"/>
                    <a:pt x="5994365" y="40640"/>
                  </a:cubicBezTo>
                  <a:cubicBezTo>
                    <a:pt x="5875152" y="36830"/>
                    <a:pt x="5751171" y="31750"/>
                    <a:pt x="5631959" y="30480"/>
                  </a:cubicBezTo>
                  <a:cubicBezTo>
                    <a:pt x="5341080" y="26670"/>
                    <a:pt x="5045432" y="25400"/>
                    <a:pt x="4754554" y="22860"/>
                  </a:cubicBezTo>
                  <a:cubicBezTo>
                    <a:pt x="4711637" y="22860"/>
                    <a:pt x="4663952" y="22860"/>
                    <a:pt x="4621036" y="22860"/>
                  </a:cubicBezTo>
                  <a:cubicBezTo>
                    <a:pt x="4549508" y="22860"/>
                    <a:pt x="4477980" y="22860"/>
                    <a:pt x="4411221" y="22860"/>
                  </a:cubicBezTo>
                  <a:cubicBezTo>
                    <a:pt x="4258629" y="22860"/>
                    <a:pt x="4106037" y="22860"/>
                    <a:pt x="3958213" y="24130"/>
                  </a:cubicBezTo>
                  <a:cubicBezTo>
                    <a:pt x="3829463" y="25400"/>
                    <a:pt x="1659793" y="29210"/>
                    <a:pt x="1531044" y="29210"/>
                  </a:cubicBezTo>
                  <a:cubicBezTo>
                    <a:pt x="1321229" y="29210"/>
                    <a:pt x="1111415" y="26670"/>
                    <a:pt x="901601" y="33020"/>
                  </a:cubicBezTo>
                  <a:cubicBezTo>
                    <a:pt x="791925" y="36830"/>
                    <a:pt x="687018" y="36830"/>
                    <a:pt x="582111" y="38100"/>
                  </a:cubicBezTo>
                  <a:cubicBezTo>
                    <a:pt x="400908" y="41910"/>
                    <a:pt x="219705" y="45720"/>
                    <a:pt x="49530" y="50800"/>
                  </a:cubicBezTo>
                  <a:cubicBezTo>
                    <a:pt x="36830" y="50800"/>
                    <a:pt x="34290" y="53340"/>
                    <a:pt x="33020" y="77376"/>
                  </a:cubicBezTo>
                  <a:cubicBezTo>
                    <a:pt x="31750" y="147750"/>
                    <a:pt x="31750" y="218124"/>
                    <a:pt x="30480" y="288499"/>
                  </a:cubicBezTo>
                  <a:cubicBezTo>
                    <a:pt x="29210" y="405789"/>
                    <a:pt x="26670" y="519170"/>
                    <a:pt x="25400" y="636460"/>
                  </a:cubicBezTo>
                  <a:cubicBezTo>
                    <a:pt x="20320" y="761570"/>
                    <a:pt x="26670" y="3818942"/>
                    <a:pt x="29210" y="3944052"/>
                  </a:cubicBezTo>
                  <a:cubicBezTo>
                    <a:pt x="29210" y="4076981"/>
                    <a:pt x="29210" y="4213820"/>
                    <a:pt x="30480" y="4346749"/>
                  </a:cubicBezTo>
                  <a:cubicBezTo>
                    <a:pt x="30480" y="4444491"/>
                    <a:pt x="33020" y="4542233"/>
                    <a:pt x="33020" y="4639975"/>
                  </a:cubicBezTo>
                  <a:cubicBezTo>
                    <a:pt x="33020" y="4745536"/>
                    <a:pt x="33020" y="4851098"/>
                    <a:pt x="31750" y="4951617"/>
                  </a:cubicBezTo>
                  <a:cubicBezTo>
                    <a:pt x="31750" y="4955427"/>
                    <a:pt x="31750" y="4957967"/>
                    <a:pt x="31750" y="4961777"/>
                  </a:cubicBezTo>
                  <a:cubicBezTo>
                    <a:pt x="31750" y="4971937"/>
                    <a:pt x="35560" y="4975747"/>
                    <a:pt x="44450" y="4975747"/>
                  </a:cubicBezTo>
                  <a:cubicBezTo>
                    <a:pt x="81418" y="4975747"/>
                    <a:pt x="148177" y="4977017"/>
                    <a:pt x="210168" y="4977017"/>
                  </a:cubicBezTo>
                  <a:cubicBezTo>
                    <a:pt x="300769" y="4977017"/>
                    <a:pt x="396139" y="4974477"/>
                    <a:pt x="486741" y="4977017"/>
                  </a:cubicBezTo>
                  <a:cubicBezTo>
                    <a:pt x="634565" y="4980827"/>
                    <a:pt x="782388" y="4983367"/>
                    <a:pt x="930212" y="4982097"/>
                  </a:cubicBezTo>
                  <a:cubicBezTo>
                    <a:pt x="1025582" y="4980827"/>
                    <a:pt x="1116184" y="4983367"/>
                    <a:pt x="1211554" y="4983367"/>
                  </a:cubicBezTo>
                  <a:cubicBezTo>
                    <a:pt x="1349840" y="4983367"/>
                    <a:pt x="1488127" y="4982097"/>
                    <a:pt x="1626414" y="4983367"/>
                  </a:cubicBezTo>
                  <a:cubicBezTo>
                    <a:pt x="1831459" y="4984637"/>
                    <a:pt x="4082194" y="4974477"/>
                    <a:pt x="4292008" y="4977017"/>
                  </a:cubicBezTo>
                  <a:cubicBezTo>
                    <a:pt x="4382610" y="4978287"/>
                    <a:pt x="4473212" y="4979557"/>
                    <a:pt x="4559045" y="4979557"/>
                  </a:cubicBezTo>
                  <a:cubicBezTo>
                    <a:pt x="4716405" y="4982097"/>
                    <a:pt x="4868998" y="4978287"/>
                    <a:pt x="5026358" y="4982097"/>
                  </a:cubicBezTo>
                  <a:cubicBezTo>
                    <a:pt x="5155108" y="4984637"/>
                    <a:pt x="5283857" y="4984637"/>
                    <a:pt x="5412607" y="4987177"/>
                  </a:cubicBezTo>
                  <a:cubicBezTo>
                    <a:pt x="5603348" y="4990987"/>
                    <a:pt x="5794088" y="4993527"/>
                    <a:pt x="5984828" y="4994797"/>
                  </a:cubicBezTo>
                  <a:cubicBezTo>
                    <a:pt x="6056356" y="4994797"/>
                    <a:pt x="6081447" y="4993527"/>
                    <a:pt x="6101767" y="499352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884048F-DE3C-C0F7-3CB8-B62B362E3532}"/>
              </a:ext>
            </a:extLst>
          </p:cNvPr>
          <p:cNvSpPr txBox="1"/>
          <p:nvPr/>
        </p:nvSpPr>
        <p:spPr>
          <a:xfrm>
            <a:off x="6026845" y="7429500"/>
            <a:ext cx="11499155" cy="1978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Dữ liệu không phải là số, có thể sắp thứ tự.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Dữ liệu không phải là số, không thể sắp thứ tự.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4AF51271-5B62-DC9F-C605-1A85FBE63980}"/>
              </a:ext>
            </a:extLst>
          </p:cNvPr>
          <p:cNvSpPr/>
          <p:nvPr/>
        </p:nvSpPr>
        <p:spPr>
          <a:xfrm>
            <a:off x="10516306" y="6125965"/>
            <a:ext cx="2362200" cy="1266259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6FEE4-CAE2-2994-978A-EE46721B43F5}"/>
              </a:ext>
            </a:extLst>
          </p:cNvPr>
          <p:cNvSpPr txBox="1"/>
          <p:nvPr/>
        </p:nvSpPr>
        <p:spPr>
          <a:xfrm>
            <a:off x="4191000" y="38100"/>
            <a:ext cx="655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94376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7910" b="42136"/>
          <a:stretch>
            <a:fillRect/>
          </a:stretch>
        </p:blipFill>
        <p:spPr>
          <a:xfrm>
            <a:off x="15840141" y="2379219"/>
            <a:ext cx="740551" cy="8666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191968" y="9304582"/>
            <a:ext cx="1632594" cy="4066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5570" b="62123"/>
          <a:stretch>
            <a:fillRect/>
          </a:stretch>
        </p:blipFill>
        <p:spPr>
          <a:xfrm>
            <a:off x="15496709" y="3159894"/>
            <a:ext cx="420619" cy="58105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981700"/>
            <a:ext cx="4122295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3883740" y="6200260"/>
            <a:ext cx="3912801" cy="4114800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5CF61781-CBD1-FFAD-3302-583A22D24D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6678" y="454071"/>
            <a:ext cx="1549581" cy="1267839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DBFC4D89-C43F-BBDD-0796-71946F8C54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17958" y="9102873"/>
            <a:ext cx="1365476" cy="280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F1F093-8789-EA62-B025-D246607781F8}"/>
              </a:ext>
            </a:extLst>
          </p:cNvPr>
          <p:cNvSpPr txBox="1"/>
          <p:nvPr/>
        </p:nvSpPr>
        <p:spPr>
          <a:xfrm>
            <a:off x="1826082" y="1087991"/>
            <a:ext cx="7324432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5.2 (SGK – tr.92)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ý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D4EE42-90C6-1C97-1688-9C9F3565897E}"/>
              </a:ext>
            </a:extLst>
          </p:cNvPr>
          <p:cNvSpPr txBox="1"/>
          <p:nvPr/>
        </p:nvSpPr>
        <p:spPr>
          <a:xfrm>
            <a:off x="4831032" y="8394987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Nên sử dụng phương pháp quan sát.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FA0D88-0AC3-C924-454B-75148304D09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03348" y="1191747"/>
            <a:ext cx="7343309" cy="670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3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480" r="28530"/>
          <a:stretch>
            <a:fillRect/>
          </a:stretch>
        </p:blipFill>
        <p:spPr>
          <a:xfrm rot="-1427095">
            <a:off x="2614461" y="-1315755"/>
            <a:ext cx="576675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046" t="37439" r="43452" b="85"/>
          <a:stretch>
            <a:fillRect/>
          </a:stretch>
        </p:blipFill>
        <p:spPr>
          <a:xfrm>
            <a:off x="13012926" y="5593669"/>
            <a:ext cx="722345" cy="257069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97146" y="6994516"/>
            <a:ext cx="1302618" cy="2058735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107553" y="7852344"/>
            <a:ext cx="1745853" cy="587242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857871">
            <a:off x="1575179" y="5732266"/>
            <a:ext cx="483877" cy="1023585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2189"/>
          <a:stretch>
            <a:fillRect/>
          </a:stretch>
        </p:blipFill>
        <p:spPr>
          <a:xfrm rot="1988898">
            <a:off x="4854880" y="8298892"/>
            <a:ext cx="738343" cy="6014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8A95CC-0B11-3E18-33C8-05E91B626209}"/>
              </a:ext>
            </a:extLst>
          </p:cNvPr>
          <p:cNvSpPr txBox="1"/>
          <p:nvPr/>
        </p:nvSpPr>
        <p:spPr>
          <a:xfrm>
            <a:off x="2568872" y="1982971"/>
            <a:ext cx="13639800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5.4 (SGK – tr.92)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vi,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1; 11; …; 4991.</a:t>
            </a:r>
          </a:p>
        </p:txBody>
      </p:sp>
    </p:spTree>
    <p:extLst>
      <p:ext uri="{BB962C8B-B14F-4D97-AF65-F5344CB8AC3E}">
        <p14:creationId xmlns:p14="http://schemas.microsoft.com/office/powerpoint/2010/main" val="21278174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84828" y="9186321"/>
            <a:ext cx="1632594" cy="4066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5570" b="62123"/>
          <a:stretch>
            <a:fillRect/>
          </a:stretch>
        </p:blipFill>
        <p:spPr>
          <a:xfrm>
            <a:off x="15496709" y="3159894"/>
            <a:ext cx="420619" cy="58105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CE46C0A9-81D0-D88C-9441-E067C9506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992"/>
          <a:stretch>
            <a:fillRect/>
          </a:stretch>
        </p:blipFill>
        <p:spPr>
          <a:xfrm>
            <a:off x="14898590" y="7742036"/>
            <a:ext cx="1471793" cy="1198644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DBFC4D89-C43F-BBDD-0796-71946F8C54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25000" y="8772522"/>
            <a:ext cx="1365476" cy="2805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5CD0BB-A3E1-D00B-9D37-7E93E408A85B}"/>
              </a:ext>
            </a:extLst>
          </p:cNvPr>
          <p:cNvSpPr txBox="1"/>
          <p:nvPr/>
        </p:nvSpPr>
        <p:spPr>
          <a:xfrm>
            <a:off x="2276540" y="880495"/>
            <a:ext cx="13563600" cy="321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V. THU THẬP VÀ BIỂU DIỄN DỮ LIỆU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6C25FC-E094-3D18-70E7-0645B3110966}"/>
              </a:ext>
            </a:extLst>
          </p:cNvPr>
          <p:cNvSpPr txBox="1"/>
          <p:nvPr/>
        </p:nvSpPr>
        <p:spPr>
          <a:xfrm>
            <a:off x="2157510" y="4749844"/>
            <a:ext cx="13801660" cy="3730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400" b="1" dirty="0">
                <a:latin typeface="Arial" panose="020B0604020202020204" pitchFamily="34" charset="0"/>
                <a:cs typeface="Arial" panose="020B0604020202020204" pitchFamily="34" charset="0"/>
              </a:rPr>
              <a:t>BÀI 17: THU THẬP VÀ PHÂN LOẠI DỮ LIỆU</a:t>
            </a:r>
          </a:p>
        </p:txBody>
      </p:sp>
    </p:spTree>
    <p:extLst>
      <p:ext uri="{BB962C8B-B14F-4D97-AF65-F5344CB8AC3E}">
        <p14:creationId xmlns:p14="http://schemas.microsoft.com/office/powerpoint/2010/main" val="12133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38859" y="-1133885"/>
            <a:ext cx="43774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81391">
            <a:off x="15528562" y="7442197"/>
            <a:ext cx="4394447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749" b="23832"/>
          <a:stretch>
            <a:fillRect/>
          </a:stretch>
        </p:blipFill>
        <p:spPr>
          <a:xfrm>
            <a:off x="13397721" y="7766908"/>
            <a:ext cx="1894496" cy="11604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817640" y="2889245"/>
            <a:ext cx="1444258" cy="35975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48694" b="49881"/>
          <a:stretch>
            <a:fillRect/>
          </a:stretch>
        </p:blipFill>
        <p:spPr>
          <a:xfrm rot="-8964397">
            <a:off x="1572581" y="2468539"/>
            <a:ext cx="953206" cy="841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3403" b="41734"/>
          <a:stretch>
            <a:fillRect/>
          </a:stretch>
        </p:blipFill>
        <p:spPr>
          <a:xfrm rot="-9321187">
            <a:off x="2996583" y="2914839"/>
            <a:ext cx="865706" cy="9781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783402" y="7766908"/>
            <a:ext cx="2272991" cy="76455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6358086">
            <a:off x="114954" y="-2449744"/>
            <a:ext cx="3912801" cy="4114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48694" b="49881"/>
          <a:stretch>
            <a:fillRect/>
          </a:stretch>
        </p:blipFill>
        <p:spPr>
          <a:xfrm rot="877709">
            <a:off x="3373377" y="1471304"/>
            <a:ext cx="953206" cy="84141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384745">
            <a:off x="7347486" y="2042235"/>
            <a:ext cx="1398881" cy="91308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7910" b="42136"/>
          <a:stretch>
            <a:fillRect/>
          </a:stretch>
        </p:blipFill>
        <p:spPr>
          <a:xfrm>
            <a:off x="6529857" y="1382249"/>
            <a:ext cx="771016" cy="90228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8637" t="40956"/>
          <a:stretch>
            <a:fillRect/>
          </a:stretch>
        </p:blipFill>
        <p:spPr>
          <a:xfrm>
            <a:off x="12974508" y="6937211"/>
            <a:ext cx="574781" cy="8296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2156A63-7262-568C-B9C5-D0ED50E27B48}"/>
              </a:ext>
            </a:extLst>
          </p:cNvPr>
          <p:cNvSpPr txBox="1"/>
          <p:nvPr/>
        </p:nvSpPr>
        <p:spPr>
          <a:xfrm>
            <a:off x="2977016" y="3693212"/>
            <a:ext cx="12381138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1000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17003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7605">
            <a:off x="-2153848" y="5214540"/>
            <a:ext cx="4377447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7910" b="42136"/>
          <a:stretch>
            <a:fillRect/>
          </a:stretch>
        </p:blipFill>
        <p:spPr>
          <a:xfrm>
            <a:off x="16002000" y="5837646"/>
            <a:ext cx="740551" cy="8666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330110" y="9338565"/>
            <a:ext cx="2183180" cy="734342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6F5A74E5-B8AF-87EE-AAFA-D43CDA4855CA}"/>
              </a:ext>
            </a:extLst>
          </p:cNvPr>
          <p:cNvSpPr/>
          <p:nvPr/>
        </p:nvSpPr>
        <p:spPr>
          <a:xfrm>
            <a:off x="7958961" y="1135511"/>
            <a:ext cx="2362200" cy="1266259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8CC51B-3901-1DCA-690E-E6C21D168E4A}"/>
              </a:ext>
            </a:extLst>
          </p:cNvPr>
          <p:cNvSpPr txBox="1"/>
          <p:nvPr/>
        </p:nvSpPr>
        <p:spPr>
          <a:xfrm>
            <a:off x="3935839" y="3448595"/>
            <a:ext cx="10408444" cy="382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Dữ liệu thu được có tính đại diện.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Dữ liệu thu được không có tính đại diện vì các bạn trong câu lạc bộ bóng đá thường có thể lực tốt.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6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809765">
            <a:off x="-1580699" y="7953627"/>
            <a:ext cx="4122295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74275" flipH="1">
            <a:off x="-1333717" y="-642416"/>
            <a:ext cx="3912801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653118" y="8417115"/>
            <a:ext cx="2180018" cy="53113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0182"/>
          <a:stretch>
            <a:fillRect/>
          </a:stretch>
        </p:blipFill>
        <p:spPr>
          <a:xfrm flipH="1">
            <a:off x="14798050" y="991905"/>
            <a:ext cx="980851" cy="7721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8E7DED6-D398-C302-F740-10410E232BE1}"/>
              </a:ext>
            </a:extLst>
          </p:cNvPr>
          <p:cNvSpPr txBox="1"/>
          <p:nvPr/>
        </p:nvSpPr>
        <p:spPr>
          <a:xfrm>
            <a:off x="4916224" y="873922"/>
            <a:ext cx="9070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EB9A1C-F7CF-4859-ECB9-2D30742A10BA}"/>
              </a:ext>
            </a:extLst>
          </p:cNvPr>
          <p:cNvSpPr txBox="1"/>
          <p:nvPr/>
        </p:nvSpPr>
        <p:spPr>
          <a:xfrm>
            <a:off x="1775676" y="6220591"/>
            <a:ext cx="4318397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Ghi nhớ kiến thức trong bài.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A28713-2BC9-511D-3504-201DF130E14E}"/>
              </a:ext>
            </a:extLst>
          </p:cNvPr>
          <p:cNvSpPr txBox="1"/>
          <p:nvPr/>
        </p:nvSpPr>
        <p:spPr>
          <a:xfrm>
            <a:off x="7189413" y="6225981"/>
            <a:ext cx="4546997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5CACE6-DC92-5C95-9BDC-5A8A05C8ED49}"/>
              </a:ext>
            </a:extLst>
          </p:cNvPr>
          <p:cNvSpPr txBox="1"/>
          <p:nvPr/>
        </p:nvSpPr>
        <p:spPr>
          <a:xfrm>
            <a:off x="12143360" y="6225981"/>
            <a:ext cx="4318397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 “Biểu đồ hình quạt tròn”.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8">
            <a:extLst>
              <a:ext uri="{FF2B5EF4-FFF2-40B4-BE49-F238E27FC236}">
                <a16:creationId xmlns:a16="http://schemas.microsoft.com/office/drawing/2014/main" id="{C729E977-5821-B8D5-C6FF-47C4B96A3B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6899">
            <a:off x="2585250" y="3866361"/>
            <a:ext cx="1860593" cy="2172667"/>
          </a:xfrm>
          <a:prstGeom prst="rect">
            <a:avLst/>
          </a:prstGeom>
        </p:spPr>
      </p:pic>
      <p:pic>
        <p:nvPicPr>
          <p:cNvPr id="31" name="Picture 8">
            <a:extLst>
              <a:ext uri="{FF2B5EF4-FFF2-40B4-BE49-F238E27FC236}">
                <a16:creationId xmlns:a16="http://schemas.microsoft.com/office/drawing/2014/main" id="{CDE4926B-83B0-F49A-4DAC-243BCB932B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6899">
            <a:off x="8242057" y="3871751"/>
            <a:ext cx="1860593" cy="2172667"/>
          </a:xfrm>
          <a:prstGeom prst="rect">
            <a:avLst/>
          </a:prstGeom>
        </p:spPr>
      </p:pic>
      <p:pic>
        <p:nvPicPr>
          <p:cNvPr id="32" name="Picture 8">
            <a:extLst>
              <a:ext uri="{FF2B5EF4-FFF2-40B4-BE49-F238E27FC236}">
                <a16:creationId xmlns:a16="http://schemas.microsoft.com/office/drawing/2014/main" id="{D047ED9F-4FBC-720E-A453-3ACC939D59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6899">
            <a:off x="13459824" y="3871750"/>
            <a:ext cx="1860593" cy="21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1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7605">
            <a:off x="-985302" y="5371894"/>
            <a:ext cx="43774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00489">
            <a:off x="12732833" y="968761"/>
            <a:ext cx="4810731" cy="480198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7910" b="42136"/>
          <a:stretch>
            <a:fillRect/>
          </a:stretch>
        </p:blipFill>
        <p:spPr>
          <a:xfrm>
            <a:off x="16002000" y="5837646"/>
            <a:ext cx="740551" cy="8666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717194" y="8989521"/>
            <a:ext cx="2183180" cy="7343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E56314-5468-D347-1440-8A378AA8F4A0}"/>
              </a:ext>
            </a:extLst>
          </p:cNvPr>
          <p:cNvSpPr txBox="1"/>
          <p:nvPr/>
        </p:nvSpPr>
        <p:spPr>
          <a:xfrm>
            <a:off x="3141924" y="3364744"/>
            <a:ext cx="11996274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</a:t>
            </a:r>
          </a:p>
        </p:txBody>
      </p:sp>
    </p:spTree>
    <p:extLst>
      <p:ext uri="{BB962C8B-B14F-4D97-AF65-F5344CB8AC3E}">
        <p14:creationId xmlns:p14="http://schemas.microsoft.com/office/powerpoint/2010/main" val="35504095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7605">
            <a:off x="-2153848" y="5214540"/>
            <a:ext cx="43774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00489">
            <a:off x="14103633" y="641740"/>
            <a:ext cx="3706664" cy="36999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7910" b="42136"/>
          <a:stretch>
            <a:fillRect/>
          </a:stretch>
        </p:blipFill>
        <p:spPr>
          <a:xfrm>
            <a:off x="16002000" y="5837646"/>
            <a:ext cx="740551" cy="8666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30110" y="9338565"/>
            <a:ext cx="2183180" cy="7343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C2DFC6-68F1-CB09-92EF-2C42AD65A718}"/>
              </a:ext>
            </a:extLst>
          </p:cNvPr>
          <p:cNvSpPr txBox="1"/>
          <p:nvPr/>
        </p:nvSpPr>
        <p:spPr>
          <a:xfrm>
            <a:off x="1909466" y="1216622"/>
            <a:ext cx="1120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THU THẬP VÀ PHÂN LOẠI DỮ LIỆU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42880A-B2C6-7042-2FF5-BADD8A9F40CC}"/>
              </a:ext>
            </a:extLst>
          </p:cNvPr>
          <p:cNvSpPr/>
          <p:nvPr/>
        </p:nvSpPr>
        <p:spPr>
          <a:xfrm>
            <a:off x="8378061" y="2257917"/>
            <a:ext cx="1524000" cy="1066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EA6964-1FD4-7B27-F748-BD8F29B64B6F}"/>
              </a:ext>
            </a:extLst>
          </p:cNvPr>
          <p:cNvSpPr txBox="1"/>
          <p:nvPr/>
        </p:nvSpPr>
        <p:spPr>
          <a:xfrm>
            <a:off x="2007719" y="3172597"/>
            <a:ext cx="14220147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phỏng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vi?</a:t>
            </a:r>
          </a:p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lnSpc>
                <a:spcPct val="150000"/>
              </a:lnSpc>
              <a:buAutoNum type="arabicParenBoth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ý.</a:t>
            </a:r>
          </a:p>
        </p:txBody>
      </p:sp>
    </p:spTree>
    <p:extLst>
      <p:ext uri="{BB962C8B-B14F-4D97-AF65-F5344CB8AC3E}">
        <p14:creationId xmlns:p14="http://schemas.microsoft.com/office/powerpoint/2010/main" val="325039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38859" y="-1133885"/>
            <a:ext cx="4377447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81391">
            <a:off x="15528562" y="7442197"/>
            <a:ext cx="4394447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8694" b="49881"/>
          <a:stretch>
            <a:fillRect/>
          </a:stretch>
        </p:blipFill>
        <p:spPr>
          <a:xfrm rot="-8964397">
            <a:off x="1572581" y="2468539"/>
            <a:ext cx="953206" cy="841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3403" b="41734"/>
          <a:stretch>
            <a:fillRect/>
          </a:stretch>
        </p:blipFill>
        <p:spPr>
          <a:xfrm rot="-9321187">
            <a:off x="2996583" y="2914839"/>
            <a:ext cx="865706" cy="9781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83402" y="7766908"/>
            <a:ext cx="2272991" cy="76455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358086">
            <a:off x="114954" y="-2449744"/>
            <a:ext cx="3912801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466175" y="7872961"/>
            <a:ext cx="4122295" cy="4114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8694" b="49881"/>
          <a:stretch>
            <a:fillRect/>
          </a:stretch>
        </p:blipFill>
        <p:spPr>
          <a:xfrm rot="877709">
            <a:off x="3373377" y="1471304"/>
            <a:ext cx="953206" cy="84141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384745">
            <a:off x="7347486" y="2042235"/>
            <a:ext cx="1398881" cy="91308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r="37910" b="42136"/>
          <a:stretch>
            <a:fillRect/>
          </a:stretch>
        </p:blipFill>
        <p:spPr>
          <a:xfrm>
            <a:off x="6529857" y="1382249"/>
            <a:ext cx="771016" cy="90228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48637" t="40956"/>
          <a:stretch>
            <a:fillRect/>
          </a:stretch>
        </p:blipFill>
        <p:spPr>
          <a:xfrm>
            <a:off x="12974508" y="6937211"/>
            <a:ext cx="574781" cy="829697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D56583F-FD38-173F-F8A5-49A459FED8F1}"/>
              </a:ext>
            </a:extLst>
          </p:cNvPr>
          <p:cNvSpPr/>
          <p:nvPr/>
        </p:nvSpPr>
        <p:spPr>
          <a:xfrm>
            <a:off x="8382000" y="3152797"/>
            <a:ext cx="1524000" cy="1066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9A624F-831E-CCC7-73AC-4B14210BC7FF}"/>
              </a:ext>
            </a:extLst>
          </p:cNvPr>
          <p:cNvSpPr txBox="1"/>
          <p:nvPr/>
        </p:nvSpPr>
        <p:spPr>
          <a:xfrm>
            <a:off x="3632307" y="4920658"/>
            <a:ext cx="11017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5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76120" y="8523958"/>
            <a:ext cx="2183180" cy="7343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2079977" cy="51810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153132" y="-500011"/>
            <a:ext cx="4122295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7048">
            <a:off x="13417389" y="2084072"/>
            <a:ext cx="718752" cy="1520437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6C8BE793-A76D-EE78-A623-6FBD2787A0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68764" flipH="1">
            <a:off x="14846709" y="1084209"/>
            <a:ext cx="1859140" cy="190060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EA6109-BCEC-5661-6B3C-A34CA78DCC2B}"/>
              </a:ext>
            </a:extLst>
          </p:cNvPr>
          <p:cNvSpPr/>
          <p:nvPr/>
        </p:nvSpPr>
        <p:spPr>
          <a:xfrm>
            <a:off x="8414240" y="2123357"/>
            <a:ext cx="1524000" cy="1066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A8D4E0-332D-D97B-92DB-3F35A023E760}"/>
              </a:ext>
            </a:extLst>
          </p:cNvPr>
          <p:cNvSpPr txBox="1"/>
          <p:nvPr/>
        </p:nvSpPr>
        <p:spPr>
          <a:xfrm>
            <a:off x="3306225" y="3530845"/>
            <a:ext cx="11581830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809765">
            <a:off x="-1580699" y="7953627"/>
            <a:ext cx="4122295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74275" flipH="1">
            <a:off x="-1333717" y="-642416"/>
            <a:ext cx="3912801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287455">
            <a:off x="14650411" y="-879972"/>
            <a:ext cx="4377447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66388" y="4529076"/>
            <a:ext cx="1603035" cy="158846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15461" y="1177428"/>
            <a:ext cx="1463502" cy="119475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309952" y="7819991"/>
            <a:ext cx="2180018" cy="53113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40182"/>
          <a:stretch>
            <a:fillRect/>
          </a:stretch>
        </p:blipFill>
        <p:spPr>
          <a:xfrm flipH="1">
            <a:off x="14476144" y="4757416"/>
            <a:ext cx="980851" cy="7721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6386968-6A18-C66A-BC6E-7FC6F04CC0E2}"/>
              </a:ext>
            </a:extLst>
          </p:cNvPr>
          <p:cNvSpPr txBox="1"/>
          <p:nvPr/>
        </p:nvSpPr>
        <p:spPr>
          <a:xfrm>
            <a:off x="7010400" y="1022175"/>
            <a:ext cx="426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8928B4-CA27-018C-9F00-3C3054440051}"/>
              </a:ext>
            </a:extLst>
          </p:cNvPr>
          <p:cNvSpPr txBox="1"/>
          <p:nvPr/>
        </p:nvSpPr>
        <p:spPr>
          <a:xfrm>
            <a:off x="3558779" y="3565992"/>
            <a:ext cx="11170444" cy="3107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Dãy (1) là dãy số liệu, có thể sắp thứ tự.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Dãy (2) không là dãy số liệu, không thể sắp xếp.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Dãy (3) không là là dãy số liệu, có thể sắp xếp.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44432" y="7249836"/>
            <a:ext cx="3912801" cy="4114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153132" y="-500011"/>
            <a:ext cx="4122295" cy="4114800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7D0167C8-F3BB-675D-249D-42383D043374}"/>
              </a:ext>
            </a:extLst>
          </p:cNvPr>
          <p:cNvSpPr/>
          <p:nvPr/>
        </p:nvSpPr>
        <p:spPr>
          <a:xfrm>
            <a:off x="2717744" y="1401609"/>
            <a:ext cx="980631" cy="860688"/>
          </a:xfrm>
          <a:prstGeom prst="wedgeRoundRectCallout">
            <a:avLst>
              <a:gd name="adj1" fmla="val 37500"/>
              <a:gd name="adj2" fmla="val 61005"/>
              <a:gd name="adj3" fmla="val 16667"/>
            </a:avLst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FD507B-C25E-AF81-E45E-B510B146B498}"/>
              </a:ext>
            </a:extLst>
          </p:cNvPr>
          <p:cNvSpPr txBox="1"/>
          <p:nvPr/>
        </p:nvSpPr>
        <p:spPr>
          <a:xfrm>
            <a:off x="3776997" y="895512"/>
            <a:ext cx="11829681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077245-45F4-5BD2-E982-CCC90A5DA168}"/>
              </a:ext>
            </a:extLst>
          </p:cNvPr>
          <p:cNvSpPr txBox="1"/>
          <p:nvPr/>
        </p:nvSpPr>
        <p:spPr>
          <a:xfrm>
            <a:off x="3487286" y="3626216"/>
            <a:ext cx="11339513" cy="3851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dụ: 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mức đánh giá về mức độ đề thi học kì từ: Rất dễ đến Rất khó.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Mức độ đánh giá về chất lượng học của một phần mềm trức tuyến với các mức: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7527FD-98C4-CF74-4367-4915C5DF6CE5}"/>
              </a:ext>
            </a:extLst>
          </p:cNvPr>
          <p:cNvSpPr txBox="1"/>
          <p:nvPr/>
        </p:nvSpPr>
        <p:spPr>
          <a:xfrm>
            <a:off x="6703818" y="2995164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7910" b="42136"/>
          <a:stretch>
            <a:fillRect/>
          </a:stretch>
        </p:blipFill>
        <p:spPr>
          <a:xfrm>
            <a:off x="15840141" y="2379219"/>
            <a:ext cx="740551" cy="8666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5570" b="62123"/>
          <a:stretch>
            <a:fillRect/>
          </a:stretch>
        </p:blipFill>
        <p:spPr>
          <a:xfrm>
            <a:off x="15496709" y="3159894"/>
            <a:ext cx="420619" cy="58105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6172200"/>
            <a:ext cx="4122295" cy="4114800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CE46C0A9-81D0-D88C-9441-E067C9506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992"/>
          <a:stretch>
            <a:fillRect/>
          </a:stretch>
        </p:blipFill>
        <p:spPr>
          <a:xfrm>
            <a:off x="14898590" y="7742036"/>
            <a:ext cx="1471793" cy="1198644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5CF61781-CBD1-FFAD-3302-583A22D24D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4800" y="379888"/>
            <a:ext cx="1549581" cy="1267839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DBFC4D89-C43F-BBDD-0796-71946F8C54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519922" y="8341358"/>
            <a:ext cx="1365476" cy="28054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5B1215-2094-F626-03A4-A52E5605C0A1}"/>
              </a:ext>
            </a:extLst>
          </p:cNvPr>
          <p:cNvSpPr/>
          <p:nvPr/>
        </p:nvSpPr>
        <p:spPr>
          <a:xfrm>
            <a:off x="7753580" y="1007633"/>
            <a:ext cx="2775739" cy="140003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AB1124-4E03-5CA0-33AA-EFE50B9F42C2}"/>
              </a:ext>
            </a:extLst>
          </p:cNvPr>
          <p:cNvSpPr txBox="1"/>
          <p:nvPr/>
        </p:nvSpPr>
        <p:spPr>
          <a:xfrm>
            <a:off x="2039764" y="2364931"/>
            <a:ext cx="14825448" cy="6637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phỏng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kilôgam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43; 41; 48; 45; 52.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nà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3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480" r="28530"/>
          <a:stretch>
            <a:fillRect/>
          </a:stretch>
        </p:blipFill>
        <p:spPr>
          <a:xfrm rot="-1427095">
            <a:off x="2614461" y="-1315755"/>
            <a:ext cx="576675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046" t="37439" r="43452" b="85"/>
          <a:stretch>
            <a:fillRect/>
          </a:stretch>
        </p:blipFill>
        <p:spPr>
          <a:xfrm>
            <a:off x="11544734" y="5281647"/>
            <a:ext cx="722345" cy="257069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97146" y="6994516"/>
            <a:ext cx="1302618" cy="2058735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92106" y="8054548"/>
            <a:ext cx="1745853" cy="587242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857871">
            <a:off x="1575179" y="5732266"/>
            <a:ext cx="483877" cy="1023585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2189"/>
          <a:stretch>
            <a:fillRect/>
          </a:stretch>
        </p:blipFill>
        <p:spPr>
          <a:xfrm rot="1988898">
            <a:off x="4854880" y="8298892"/>
            <a:ext cx="738343" cy="60143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CF5DA32E-C967-15F3-BBBE-C47D568CDCC2}"/>
              </a:ext>
            </a:extLst>
          </p:cNvPr>
          <p:cNvSpPr/>
          <p:nvPr/>
        </p:nvSpPr>
        <p:spPr>
          <a:xfrm>
            <a:off x="7960880" y="741644"/>
            <a:ext cx="2362200" cy="1266259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53673E-34A5-24ED-95F6-D8E472639F77}"/>
              </a:ext>
            </a:extLst>
          </p:cNvPr>
          <p:cNvSpPr txBox="1"/>
          <p:nvPr/>
        </p:nvSpPr>
        <p:spPr>
          <a:xfrm>
            <a:off x="3040442" y="2252113"/>
            <a:ext cx="12138544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Khá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70572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3108677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1264</Words>
  <Application>Microsoft Office PowerPoint</Application>
  <PresentationFormat>Custom</PresentationFormat>
  <Paragraphs>85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Symbol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Green Dark Brown Beige Lined Simple Middle School Education Presentation</dc:title>
  <dc:creator>Lê Thảo</dc:creator>
  <cp:lastModifiedBy>DELL</cp:lastModifiedBy>
  <cp:revision>18</cp:revision>
  <dcterms:created xsi:type="dcterms:W3CDTF">2006-08-16T00:00:00Z</dcterms:created>
  <dcterms:modified xsi:type="dcterms:W3CDTF">2022-11-15T04:23:40Z</dcterms:modified>
  <dc:identifier>DAFPedVGhHU</dc:identifier>
</cp:coreProperties>
</file>