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33"/>
  </p:notesMasterIdLst>
  <p:sldIdLst>
    <p:sldId id="260" r:id="rId2"/>
    <p:sldId id="261" r:id="rId3"/>
    <p:sldId id="262" r:id="rId4"/>
    <p:sldId id="263" r:id="rId5"/>
    <p:sldId id="264" r:id="rId6"/>
    <p:sldId id="265" r:id="rId7"/>
    <p:sldId id="266" r:id="rId8"/>
    <p:sldId id="267" r:id="rId9"/>
    <p:sldId id="268" r:id="rId10"/>
    <p:sldId id="270" r:id="rId11"/>
    <p:sldId id="271" r:id="rId12"/>
    <p:sldId id="311" r:id="rId13"/>
    <p:sldId id="272" r:id="rId14"/>
    <p:sldId id="273" r:id="rId15"/>
    <p:sldId id="282" r:id="rId16"/>
    <p:sldId id="283" r:id="rId17"/>
    <p:sldId id="287" r:id="rId18"/>
    <p:sldId id="294" r:id="rId19"/>
    <p:sldId id="292" r:id="rId20"/>
    <p:sldId id="293" r:id="rId21"/>
    <p:sldId id="312" r:id="rId22"/>
    <p:sldId id="298" r:id="rId23"/>
    <p:sldId id="295" r:id="rId24"/>
    <p:sldId id="296" r:id="rId25"/>
    <p:sldId id="297" r:id="rId26"/>
    <p:sldId id="299" r:id="rId27"/>
    <p:sldId id="300" r:id="rId28"/>
    <p:sldId id="301" r:id="rId29"/>
    <p:sldId id="302" r:id="rId30"/>
    <p:sldId id="303" r:id="rId31"/>
    <p:sldId id="310" r:id="rId32"/>
  </p:sldIdLst>
  <p:sldSz cx="18288000" cy="10287000"/>
  <p:notesSz cx="6858000" cy="9144000"/>
  <p:embeddedFontLst>
    <p:embeddedFont>
      <p:font typeface="Cambria Math" panose="02040503050406030204" pitchFamily="18" charset="0"/>
      <p:regular r:id="rId34"/>
    </p:embeddedFont>
    <p:embeddedFont>
      <p:font typeface="Calibri Light" panose="020F0302020204030204" pitchFamily="34" charset="0"/>
      <p:regular r:id="rId35"/>
      <p:italic r:id="rId36"/>
    </p:embeddedFont>
    <p:embeddedFont>
      <p:font typeface="Calibri" panose="020F0502020204030204" pitchFamily="34" charset="0"/>
      <p:regular r:id="rId37"/>
      <p:bold r:id="rId38"/>
      <p:italic r:id="rId39"/>
      <p:boldItalic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00FF99"/>
    <a:srgbClr val="FF66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1" d="100"/>
          <a:sy n="51" d="100"/>
        </p:scale>
        <p:origin x="26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nSpc>
                <a:spcPct val="150000"/>
              </a:lnSpc>
              <a:defRPr sz="2200" b="1" i="0" u="none" strike="noStrike" kern="1200" baseline="0">
                <a:solidFill>
                  <a:schemeClr val="dk1">
                    <a:lumMod val="75000"/>
                    <a:lumOff val="25000"/>
                  </a:schemeClr>
                </a:solidFill>
                <a:latin typeface="+mn-lt"/>
                <a:ea typeface="+mn-ea"/>
                <a:cs typeface="+mn-cs"/>
              </a:defRPr>
            </a:pP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nguyên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gây</a:t>
            </a:r>
            <a:r>
              <a:rPr lang="en-US" sz="4000" dirty="0">
                <a:latin typeface="Arial" panose="020B0604020202020204" pitchFamily="34" charset="0"/>
                <a:cs typeface="Arial" panose="020B0604020202020204" pitchFamily="34" charset="0"/>
              </a:rPr>
              <a:t> tai </a:t>
            </a:r>
            <a:r>
              <a:rPr lang="en-US" sz="4000" dirty="0" err="1">
                <a:latin typeface="Arial" panose="020B0604020202020204" pitchFamily="34" charset="0"/>
                <a:cs typeface="Arial" panose="020B0604020202020204" pitchFamily="34" charset="0"/>
              </a:rPr>
              <a:t>nạn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tích</a:t>
            </a:r>
            <a:r>
              <a:rPr lang="en-US" sz="4000" dirty="0">
                <a:latin typeface="Arial" panose="020B0604020202020204" pitchFamily="34" charset="0"/>
                <a:cs typeface="Arial" panose="020B0604020202020204" pitchFamily="34" charset="0"/>
              </a:rPr>
              <a:t> ở </a:t>
            </a:r>
            <a:r>
              <a:rPr lang="en-US" sz="4000" dirty="0" err="1">
                <a:latin typeface="Arial" panose="020B0604020202020204" pitchFamily="34" charset="0"/>
                <a:cs typeface="Arial" panose="020B0604020202020204" pitchFamily="34" charset="0"/>
              </a:rPr>
              <a:t>trẻ</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Việt</a:t>
            </a:r>
            <a:r>
              <a:rPr lang="en-US" sz="4000" dirty="0">
                <a:latin typeface="Arial" panose="020B0604020202020204" pitchFamily="34" charset="0"/>
                <a:cs typeface="Arial" panose="020B0604020202020204" pitchFamily="34" charset="0"/>
              </a:rPr>
              <a:t> Nam</a:t>
            </a:r>
          </a:p>
        </c:rich>
      </c:tx>
      <c:layout>
        <c:manualLayout>
          <c:xMode val="edge"/>
          <c:yMode val="edge"/>
          <c:x val="0.11038390159367698"/>
          <c:y val="1.1666851927701213E-2"/>
        </c:manualLayout>
      </c:layout>
      <c:overlay val="0"/>
      <c:spPr>
        <a:noFill/>
        <a:ln>
          <a:noFill/>
        </a:ln>
        <a:effectLst/>
      </c:spPr>
      <c:txPr>
        <a:bodyPr rot="0" spcFirstLastPara="1" vertOverflow="ellipsis" vert="horz" wrap="square" anchor="ctr" anchorCtr="1"/>
        <a:lstStyle/>
        <a:p>
          <a:pPr>
            <a:lnSpc>
              <a:spcPct val="150000"/>
            </a:lnSpc>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3.7909489323794489E-2"/>
          <c:y val="0.20498658836971034"/>
          <c:w val="0.46530104553799484"/>
          <c:h val="0.79501341163028971"/>
        </c:manualLayout>
      </c:layout>
      <c:pieChart>
        <c:varyColors val="1"/>
        <c:ser>
          <c:idx val="0"/>
          <c:order val="0"/>
          <c:tx>
            <c:strRef>
              <c:f>Sheet1!$B$1</c:f>
              <c:strCache>
                <c:ptCount val="1"/>
                <c:pt idx="0">
                  <c:v>Sales</c:v>
                </c:pt>
              </c:strCache>
            </c:strRef>
          </c:tx>
          <c:dPt>
            <c:idx val="0"/>
            <c:bubble3D val="0"/>
            <c:spPr>
              <a:solidFill>
                <a:srgbClr val="00B050"/>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1551-44A6-BE4B-7EF4182D27C1}"/>
              </c:ext>
            </c:extLst>
          </c:dPt>
          <c:dPt>
            <c:idx val="1"/>
            <c:bubble3D val="0"/>
            <c:spPr>
              <a:solidFill>
                <a:schemeClr val="accent6">
                  <a:lumMod val="75000"/>
                </a:schemeClr>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1551-44A6-BE4B-7EF4182D27C1}"/>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1551-44A6-BE4B-7EF4182D27C1}"/>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1551-44A6-BE4B-7EF4182D27C1}"/>
              </c:ext>
            </c:extLst>
          </c:dPt>
          <c:dPt>
            <c:idx val="4"/>
            <c:bubble3D val="0"/>
            <c:spPr>
              <a:solidFill>
                <a:srgbClr val="FFC000"/>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1551-44A6-BE4B-7EF4182D27C1}"/>
              </c:ext>
            </c:extLst>
          </c:dPt>
          <c:dLbls>
            <c:dLbl>
              <c:idx val="2"/>
              <c:layout>
                <c:manualLayout>
                  <c:x val="1.3029015480524911E-2"/>
                  <c:y val="1.7316154232895301E-2"/>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5-1551-44A6-BE4B-7EF4182D27C1}"/>
                </c:ext>
                <c:ext xmlns:c15="http://schemas.microsoft.com/office/drawing/2012/chart" uri="{CE6537A1-D6FC-4f65-9D91-7224C49458BB}">
                  <c15:layout/>
                </c:ext>
              </c:extLst>
            </c:dLbl>
            <c:dLbl>
              <c:idx val="3"/>
              <c:layout>
                <c:manualLayout>
                  <c:x val="1.0304296858378076E-2"/>
                  <c:y val="-2.7266968412490541E-2"/>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7-1551-44A6-BE4B-7EF4182D27C1}"/>
                </c:ext>
                <c:ext xmlns:c15="http://schemas.microsoft.com/office/drawing/2012/chart" uri="{CE6537A1-D6FC-4f65-9D91-7224C49458BB}">
                  <c15:layout/>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Sheet1!$A$2:$A$6</c:f>
              <c:strCache>
                <c:ptCount val="5"/>
                <c:pt idx="0">
                  <c:v>Đuối nước</c:v>
                </c:pt>
                <c:pt idx="1">
                  <c:v>Tai nạn giao thông</c:v>
                </c:pt>
                <c:pt idx="2">
                  <c:v>Ngã</c:v>
                </c:pt>
                <c:pt idx="3">
                  <c:v>Ngộ độc</c:v>
                </c:pt>
                <c:pt idx="4">
                  <c:v>Thương tích khác</c:v>
                </c:pt>
              </c:strCache>
            </c:strRef>
          </c:cat>
          <c:val>
            <c:numRef>
              <c:f>Sheet1!$B$2:$B$6</c:f>
              <c:numCache>
                <c:formatCode>General</c:formatCode>
                <c:ptCount val="5"/>
                <c:pt idx="0">
                  <c:v>48</c:v>
                </c:pt>
                <c:pt idx="1">
                  <c:v>28</c:v>
                </c:pt>
                <c:pt idx="2">
                  <c:v>2</c:v>
                </c:pt>
                <c:pt idx="3">
                  <c:v>2</c:v>
                </c:pt>
                <c:pt idx="4">
                  <c:v>20</c:v>
                </c:pt>
              </c:numCache>
            </c:numRef>
          </c:val>
          <c:extLst xmlns:c16r2="http://schemas.microsoft.com/office/drawing/2015/06/chart">
            <c:ext xmlns:c16="http://schemas.microsoft.com/office/drawing/2014/chart" uri="{C3380CC4-5D6E-409C-BE32-E72D297353CC}">
              <c16:uniqueId val="{0000000A-1551-44A6-BE4B-7EF4182D27C1}"/>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1720691224722379"/>
          <c:y val="0.29158113928055812"/>
          <c:w val="0.32816660401621406"/>
          <c:h val="0.595157088452454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3600" b="0"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sz="4000" dirty="0" err="1">
                <a:latin typeface="Arial" panose="020B0604020202020204" pitchFamily="34" charset="0"/>
                <a:cs typeface="Arial" panose="020B0604020202020204" pitchFamily="34" charset="0"/>
              </a:rPr>
              <a:t>Tỉ</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lệ</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trao</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huy</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chương</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trong</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cuộc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thi</a:t>
            </a:r>
            <a:endParaRPr lang="en-US" sz="4000" dirty="0">
              <a:latin typeface="Arial" panose="020B0604020202020204" pitchFamily="34" charset="0"/>
              <a:cs typeface="Arial" panose="020B0604020202020204" pitchFamily="34" charset="0"/>
            </a:endParaRPr>
          </a:p>
        </c:rich>
      </c:tx>
      <c:layout>
        <c:manualLayout>
          <c:xMode val="edge"/>
          <c:yMode val="edge"/>
          <c:x val="0.17212404082976338"/>
          <c:y val="0"/>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7.5153045557043441E-2"/>
          <c:y val="0.12666041022436184"/>
          <c:w val="0.51016788426681992"/>
          <c:h val="0.87167289664310943"/>
        </c:manualLayout>
      </c:layout>
      <c:pieChart>
        <c:varyColors val="1"/>
        <c:ser>
          <c:idx val="0"/>
          <c:order val="0"/>
          <c:tx>
            <c:strRef>
              <c:f>Sheet1!$B$1</c:f>
              <c:strCache>
                <c:ptCount val="1"/>
                <c:pt idx="0">
                  <c:v>Sales</c:v>
                </c:pt>
              </c:strCache>
            </c:strRef>
          </c:tx>
          <c:dPt>
            <c:idx val="0"/>
            <c:bubble3D val="0"/>
            <c:spPr>
              <a:solidFill>
                <a:schemeClr val="accent4">
                  <a:lumMod val="60000"/>
                  <a:lumOff val="40000"/>
                </a:schemeClr>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0C7A-4008-B302-4F5BCAE7D276}"/>
              </c:ext>
            </c:extLst>
          </c:dPt>
          <c:dPt>
            <c:idx val="1"/>
            <c:bubble3D val="0"/>
            <c:spPr>
              <a:solidFill>
                <a:srgbClr val="FFFF66"/>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0C7A-4008-B302-4F5BCAE7D276}"/>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0C7A-4008-B302-4F5BCAE7D276}"/>
              </c:ext>
            </c:extLst>
          </c:dPt>
          <c:dPt>
            <c:idx val="3"/>
            <c:bubble3D val="0"/>
            <c:spPr>
              <a:solidFill>
                <a:schemeClr val="accent6">
                  <a:lumMod val="75000"/>
                </a:schemeClr>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0C7A-4008-B302-4F5BCAE7D276}"/>
              </c:ext>
            </c:extLst>
          </c:dPt>
          <c:dPt>
            <c:idx val="4"/>
            <c:bubble3D val="0"/>
            <c:spPr>
              <a:solidFill>
                <a:srgbClr val="FFC000"/>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0C7A-4008-B302-4F5BCAE7D276}"/>
              </c:ext>
            </c:extLst>
          </c:dPt>
          <c:dLbls>
            <c:dLbl>
              <c:idx val="0"/>
              <c:layout>
                <c:manualLayout>
                  <c:x val="-7.0536216698160875E-2"/>
                  <c:y val="0.18083226780897702"/>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0C7A-4008-B302-4F5BCAE7D276}"/>
                </c:ext>
                <c:ext xmlns:c15="http://schemas.microsoft.com/office/drawing/2012/chart" uri="{CE6537A1-D6FC-4f65-9D91-7224C49458BB}">
                  <c15:layout/>
                </c:ext>
              </c:extLst>
            </c:dLbl>
            <c:dLbl>
              <c:idx val="1"/>
              <c:layout>
                <c:manualLayout>
                  <c:x val="-0.13831176821288599"/>
                  <c:y val="8.6416595329138368E-2"/>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3-0C7A-4008-B302-4F5BCAE7D276}"/>
                </c:ext>
                <c:ext xmlns:c15="http://schemas.microsoft.com/office/drawing/2012/chart" uri="{CE6537A1-D6FC-4f65-9D91-7224C49458BB}">
                  <c15:layout/>
                </c:ext>
              </c:extLst>
            </c:dLbl>
            <c:dLbl>
              <c:idx val="2"/>
              <c:layout>
                <c:manualLayout>
                  <c:x val="-0.12743908555634909"/>
                  <c:y val="-0.1665368964520304"/>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5-0C7A-4008-B302-4F5BCAE7D276}"/>
                </c:ext>
                <c:ext xmlns:c15="http://schemas.microsoft.com/office/drawing/2012/chart" uri="{CE6537A1-D6FC-4f65-9D91-7224C49458BB}">
                  <c15:layout/>
                </c:ext>
              </c:extLst>
            </c:dLbl>
            <c:dLbl>
              <c:idx val="3"/>
              <c:layout>
                <c:manualLayout>
                  <c:x val="0.1663799646771269"/>
                  <c:y val="-2.7266968412490541E-2"/>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7-0C7A-4008-B302-4F5BCAE7D276}"/>
                </c:ext>
                <c:ext xmlns:c15="http://schemas.microsoft.com/office/drawing/2012/chart" uri="{CE6537A1-D6FC-4f65-9D91-7224C49458BB}">
                  <c15:layout/>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Sheet1!$A$2:$A$5</c:f>
              <c:strCache>
                <c:ptCount val="4"/>
                <c:pt idx="0">
                  <c:v>Huy chương vàng</c:v>
                </c:pt>
                <c:pt idx="1">
                  <c:v>Huy chương bạc</c:v>
                </c:pt>
                <c:pt idx="2">
                  <c:v>Huy chương đồng</c:v>
                </c:pt>
                <c:pt idx="3">
                  <c:v>Không huy chương</c:v>
                </c:pt>
              </c:strCache>
            </c:strRef>
          </c:cat>
          <c:val>
            <c:numRef>
              <c:f>Sheet1!$B$2:$B$5</c:f>
              <c:numCache>
                <c:formatCode>General</c:formatCode>
                <c:ptCount val="4"/>
                <c:pt idx="0">
                  <c:v>10</c:v>
                </c:pt>
                <c:pt idx="1">
                  <c:v>20</c:v>
                </c:pt>
                <c:pt idx="2">
                  <c:v>20</c:v>
                </c:pt>
                <c:pt idx="3">
                  <c:v>50</c:v>
                </c:pt>
              </c:numCache>
            </c:numRef>
          </c:val>
          <c:extLst xmlns:c16r2="http://schemas.microsoft.com/office/drawing/2015/06/chart">
            <c:ext xmlns:c16="http://schemas.microsoft.com/office/drawing/2014/chart" uri="{C3380CC4-5D6E-409C-BE32-E72D297353CC}">
              <c16:uniqueId val="{0000000A-0C7A-4008-B302-4F5BCAE7D27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6890697721218439"/>
          <c:y val="0.28324767361791442"/>
          <c:w val="0.32816660401621406"/>
          <c:h val="0.595157088452454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3600" b="0"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lnSpc>
                <a:spcPct val="150000"/>
              </a:lnSpc>
              <a:defRPr sz="2200" b="1" i="0" u="none" strike="noStrike" kern="1200" baseline="0">
                <a:solidFill>
                  <a:schemeClr val="dk1">
                    <a:lumMod val="75000"/>
                    <a:lumOff val="25000"/>
                  </a:schemeClr>
                </a:solidFill>
                <a:latin typeface="+mn-lt"/>
                <a:ea typeface="+mn-ea"/>
                <a:cs typeface="+mn-cs"/>
              </a:defRPr>
            </a:pPr>
            <a:r>
              <a:rPr lang="en-US" sz="4000" dirty="0" err="1">
                <a:latin typeface="Arial" panose="020B0604020202020204" pitchFamily="34" charset="0"/>
                <a:cs typeface="Arial" panose="020B0604020202020204" pitchFamily="34" charset="0"/>
              </a:rPr>
              <a:t>Tỉ</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lệ</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các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loại</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sách</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trong</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thư</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viện</a:t>
            </a:r>
            <a:endParaRPr lang="en-US" sz="4000" dirty="0">
              <a:latin typeface="Arial" panose="020B0604020202020204" pitchFamily="34" charset="0"/>
              <a:cs typeface="Arial" panose="020B0604020202020204" pitchFamily="34" charset="0"/>
            </a:endParaRPr>
          </a:p>
        </c:rich>
      </c:tx>
      <c:layout>
        <c:manualLayout>
          <c:xMode val="edge"/>
          <c:yMode val="edge"/>
          <c:x val="0.1409089072660136"/>
          <c:y val="0"/>
        </c:manualLayout>
      </c:layout>
      <c:overlay val="0"/>
      <c:spPr>
        <a:noFill/>
        <a:ln>
          <a:noFill/>
        </a:ln>
        <a:effectLst/>
      </c:spPr>
      <c:txPr>
        <a:bodyPr rot="0" spcFirstLastPara="1" vertOverflow="ellipsis" vert="horz" wrap="square" anchor="ctr" anchorCtr="1"/>
        <a:lstStyle/>
        <a:p>
          <a:pPr algn="ctr">
            <a:lnSpc>
              <a:spcPct val="150000"/>
            </a:lnSpc>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rgbClr val="92D050"/>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65D9-43B4-AB4B-6FC3B24258C1}"/>
              </c:ext>
            </c:extLst>
          </c:dPt>
          <c:dPt>
            <c:idx val="1"/>
            <c:bubble3D val="0"/>
            <c:spPr>
              <a:solidFill>
                <a:schemeClr val="accent6">
                  <a:lumMod val="75000"/>
                </a:schemeClr>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65D9-43B4-AB4B-6FC3B24258C1}"/>
              </c:ext>
            </c:extLst>
          </c:dPt>
          <c:dPt>
            <c:idx val="2"/>
            <c:bubble3D val="0"/>
            <c:spPr>
              <a:solidFill>
                <a:schemeClr val="accent4">
                  <a:lumMod val="60000"/>
                  <a:lumOff val="40000"/>
                </a:schemeClr>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65D9-43B4-AB4B-6FC3B24258C1}"/>
              </c:ext>
            </c:extLst>
          </c:dPt>
          <c:dPt>
            <c:idx val="3"/>
            <c:bubble3D val="0"/>
            <c:spPr>
              <a:solidFill>
                <a:srgbClr val="FFFF66"/>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65D9-43B4-AB4B-6FC3B24258C1}"/>
              </c:ext>
            </c:extLst>
          </c:dPt>
          <c:dPt>
            <c:idx val="4"/>
            <c:bubble3D val="0"/>
            <c:spPr>
              <a:solidFill>
                <a:srgbClr val="FFC000"/>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65D9-43B4-AB4B-6FC3B24258C1}"/>
              </c:ext>
            </c:extLst>
          </c:dPt>
          <c:dLbls>
            <c:dLbl>
              <c:idx val="0"/>
              <c:layout>
                <c:manualLayout>
                  <c:x val="-0.14283665451003885"/>
                  <c:y val="7.61678920969273E-2"/>
                </c:manualLayout>
              </c:layout>
              <c:tx>
                <c:rich>
                  <a:bodyPr/>
                  <a:lstStyle/>
                  <a:p>
                    <a:fld id="{A7881B80-DC1B-467F-A2EC-87286564D0FB}" type="VALUE">
                      <a:rPr lang="en-US" smtClean="0"/>
                      <a:pPr/>
                      <a:t>[VALUE]</a:t>
                    </a:fld>
                    <a:r>
                      <a:rPr lang="en-US" dirty="0"/>
                      <a:t>%</a:t>
                    </a:r>
                  </a:p>
                </c:rich>
              </c:tx>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65D9-43B4-AB4B-6FC3B24258C1}"/>
                </c:ext>
                <c:ext xmlns:c15="http://schemas.microsoft.com/office/drawing/2012/chart" uri="{CE6537A1-D6FC-4f65-9D91-7224C49458BB}">
                  <c15:dlblFieldTable/>
                  <c15:showDataLabelsRange val="0"/>
                </c:ext>
              </c:extLst>
            </c:dLbl>
            <c:dLbl>
              <c:idx val="1"/>
              <c:layout>
                <c:manualLayout>
                  <c:x val="7.2745622854927404E-4"/>
                  <c:y val="-0.10809599994812052"/>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3-65D9-43B4-AB4B-6FC3B24258C1}"/>
                </c:ext>
                <c:ext xmlns:c15="http://schemas.microsoft.com/office/drawing/2012/chart" uri="{CE6537A1-D6FC-4f65-9D91-7224C49458BB}"/>
              </c:extLst>
            </c:dLbl>
            <c:dLbl>
              <c:idx val="2"/>
              <c:layout>
                <c:manualLayout>
                  <c:x val="0.12746621309949632"/>
                  <c:y val="-8.6824014956454285E-3"/>
                </c:manualLayout>
              </c:layout>
              <c:tx>
                <c:rich>
                  <a:bodyPr/>
                  <a:lstStyle/>
                  <a:p>
                    <a:fld id="{428DC82F-924D-4764-83F5-75934A5C32C4}" type="VALUE">
                      <a:rPr lang="en-US" smtClean="0"/>
                      <a:pPr/>
                      <a:t>[VALUE]</a:t>
                    </a:fld>
                    <a:r>
                      <a:rPr lang="en-US" dirty="0"/>
                      <a:t>%</a:t>
                    </a:r>
                  </a:p>
                </c:rich>
              </c:tx>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5-65D9-43B4-AB4B-6FC3B24258C1}"/>
                </c:ext>
                <c:ext xmlns:c15="http://schemas.microsoft.com/office/drawing/2012/chart" uri="{CE6537A1-D6FC-4f65-9D91-7224C49458BB}">
                  <c15:dlblFieldTable/>
                  <c15:showDataLabelsRange val="0"/>
                </c:ext>
              </c:extLst>
            </c:dLbl>
            <c:dLbl>
              <c:idx val="3"/>
              <c:layout>
                <c:manualLayout>
                  <c:x val="5.1440869858686497E-2"/>
                  <c:y val="0.12887175120924038"/>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7-65D9-43B4-AB4B-6FC3B24258C1}"/>
                </c:ex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Sheet1!$A$2:$A$5</c:f>
              <c:strCache>
                <c:ptCount val="4"/>
                <c:pt idx="0">
                  <c:v>Sách giáo khoa</c:v>
                </c:pt>
                <c:pt idx="1">
                  <c:v>Sách tham khảo</c:v>
                </c:pt>
                <c:pt idx="2">
                  <c:v>Sách truyện</c:v>
                </c:pt>
                <c:pt idx="3">
                  <c:v>Sách khác</c:v>
                </c:pt>
              </c:strCache>
            </c:strRef>
          </c:cat>
          <c:val>
            <c:numRef>
              <c:f>Sheet1!$B$2:$B$5</c:f>
              <c:numCache>
                <c:formatCode>General</c:formatCode>
                <c:ptCount val="4"/>
                <c:pt idx="0">
                  <c:v>40</c:v>
                </c:pt>
                <c:pt idx="1">
                  <c:v>20</c:v>
                </c:pt>
                <c:pt idx="2">
                  <c:v>30</c:v>
                </c:pt>
                <c:pt idx="3">
                  <c:v>10</c:v>
                </c:pt>
              </c:numCache>
            </c:numRef>
          </c:val>
          <c:extLst xmlns:c16r2="http://schemas.microsoft.com/office/drawing/2015/06/chart">
            <c:ext xmlns:c16="http://schemas.microsoft.com/office/drawing/2014/chart" uri="{C3380CC4-5D6E-409C-BE32-E72D297353CC}">
              <c16:uniqueId val="{0000000A-65D9-43B4-AB4B-6FC3B24258C1}"/>
            </c:ext>
          </c:extLst>
        </c:ser>
        <c:dLbls>
          <c:dLblPos val="ctr"/>
          <c:showLegendKey val="0"/>
          <c:showVal val="0"/>
          <c:showCatName val="0"/>
          <c:showSerName val="0"/>
          <c:showPercent val="1"/>
          <c:showBubbleSize val="0"/>
          <c:showLeaderLines val="1"/>
        </c:dLbls>
        <c:firstSliceAng val="0"/>
      </c:pieChart>
      <c:spPr>
        <a:noFill/>
        <a:ln w="25400">
          <a:noFill/>
        </a:ln>
        <a:effectLst/>
      </c:spPr>
    </c:plotArea>
    <c:legend>
      <c:legendPos val="r"/>
      <c:layout>
        <c:manualLayout>
          <c:xMode val="edge"/>
          <c:yMode val="edge"/>
          <c:x val="0.64501478997994921"/>
          <c:y val="0.29844439574727827"/>
          <c:w val="0.32816660401621406"/>
          <c:h val="0.595157088452454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3600" b="0"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nSpc>
                <a:spcPct val="150000"/>
              </a:lnSpc>
              <a:defRPr sz="2200" b="1" i="0" u="none" strike="noStrike" kern="1200" baseline="0">
                <a:solidFill>
                  <a:schemeClr val="dk1">
                    <a:lumMod val="75000"/>
                    <a:lumOff val="25000"/>
                  </a:schemeClr>
                </a:solidFill>
                <a:latin typeface="+mn-lt"/>
                <a:ea typeface="+mn-ea"/>
                <a:cs typeface="+mn-cs"/>
              </a:defRPr>
            </a:pPr>
            <a:r>
              <a:rPr lang="en-US" sz="4000" dirty="0" err="1">
                <a:latin typeface="Arial" panose="020B0604020202020204" pitchFamily="34" charset="0"/>
                <a:cs typeface="Arial" panose="020B0604020202020204" pitchFamily="34" charset="0"/>
              </a:rPr>
              <a:t>Thực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trạng</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các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tật</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khúc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xạ</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về</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mắt</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của</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học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sinh</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một</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số</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tỉnh</a:t>
            </a:r>
            <a:r>
              <a:rPr lang="en-US" sz="4000" baseline="0" dirty="0">
                <a:latin typeface="Arial" panose="020B0604020202020204" pitchFamily="34" charset="0"/>
                <a:cs typeface="Arial" panose="020B0604020202020204" pitchFamily="34" charset="0"/>
              </a:rPr>
              <a:t> ở </a:t>
            </a:r>
            <a:r>
              <a:rPr lang="en-US" sz="4000" baseline="0" dirty="0" err="1">
                <a:latin typeface="Arial" panose="020B0604020202020204" pitchFamily="34" charset="0"/>
                <a:cs typeface="Arial" panose="020B0604020202020204" pitchFamily="34" charset="0"/>
              </a:rPr>
              <a:t>Việt</a:t>
            </a:r>
            <a:r>
              <a:rPr lang="en-US" sz="4000" baseline="0" dirty="0">
                <a:latin typeface="Arial" panose="020B0604020202020204" pitchFamily="34" charset="0"/>
                <a:cs typeface="Arial" panose="020B0604020202020204" pitchFamily="34" charset="0"/>
              </a:rPr>
              <a:t> Nam</a:t>
            </a:r>
            <a:endParaRPr lang="en-US" sz="4000" dirty="0">
              <a:latin typeface="Arial" panose="020B0604020202020204" pitchFamily="34" charset="0"/>
              <a:cs typeface="Arial" panose="020B0604020202020204" pitchFamily="34" charset="0"/>
            </a:endParaRPr>
          </a:p>
        </c:rich>
      </c:tx>
      <c:layout>
        <c:manualLayout>
          <c:xMode val="edge"/>
          <c:yMode val="edge"/>
          <c:x val="0.13336954338794577"/>
          <c:y val="7.4841406933590805E-3"/>
        </c:manualLayout>
      </c:layout>
      <c:overlay val="0"/>
      <c:spPr>
        <a:noFill/>
        <a:ln>
          <a:noFill/>
        </a:ln>
        <a:effectLst/>
      </c:spPr>
      <c:txPr>
        <a:bodyPr rot="0" spcFirstLastPara="1" vertOverflow="ellipsis" vert="horz" wrap="square" anchor="ctr" anchorCtr="1"/>
        <a:lstStyle/>
        <a:p>
          <a:pPr>
            <a:lnSpc>
              <a:spcPct val="150000"/>
            </a:lnSpc>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5.2748103047369987E-2"/>
          <c:y val="0.26929424910797051"/>
          <c:w val="0.46005026955585859"/>
          <c:h val="0.72748047693421203"/>
        </c:manualLayout>
      </c:layout>
      <c:pieChart>
        <c:varyColors val="1"/>
        <c:ser>
          <c:idx val="0"/>
          <c:order val="0"/>
          <c:tx>
            <c:strRef>
              <c:f>Sheet1!$B$1</c:f>
              <c:strCache>
                <c:ptCount val="1"/>
                <c:pt idx="0">
                  <c:v>Sales</c:v>
                </c:pt>
              </c:strCache>
            </c:strRef>
          </c:tx>
          <c:dPt>
            <c:idx val="0"/>
            <c:bubble3D val="0"/>
            <c:spPr>
              <a:solidFill>
                <a:srgbClr val="00B050"/>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004A-4C55-956F-577198FECBA5}"/>
              </c:ext>
            </c:extLst>
          </c:dPt>
          <c:dPt>
            <c:idx val="1"/>
            <c:bubble3D val="0"/>
            <c:spPr>
              <a:solidFill>
                <a:srgbClr val="FFFF66"/>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004A-4C55-956F-577198FECBA5}"/>
              </c:ext>
            </c:extLst>
          </c:dPt>
          <c:dPt>
            <c:idx val="2"/>
            <c:bubble3D val="0"/>
            <c:spPr>
              <a:solidFill>
                <a:schemeClr val="accent4">
                  <a:lumMod val="60000"/>
                  <a:lumOff val="40000"/>
                </a:schemeClr>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004A-4C55-956F-577198FECBA5}"/>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004A-4C55-956F-577198FECBA5}"/>
              </c:ext>
            </c:extLst>
          </c:dPt>
          <c:dPt>
            <c:idx val="4"/>
            <c:bubble3D val="0"/>
            <c:spPr>
              <a:solidFill>
                <a:srgbClr val="FFC000"/>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004A-4C55-956F-577198FECBA5}"/>
              </c:ext>
            </c:extLst>
          </c:dPt>
          <c:dLbls>
            <c:dLbl>
              <c:idx val="0"/>
              <c:layout/>
              <c:tx>
                <c:rich>
                  <a:bodyPr/>
                  <a:lstStyle/>
                  <a:p>
                    <a:fld id="{8BC047CD-46A6-41C5-BF9A-A1772A177548}" type="VALUE">
                      <a:rPr lang="en-US" smtClean="0"/>
                      <a:pPr/>
                      <a:t>[VALUE]</a:t>
                    </a:fld>
                    <a:r>
                      <a:rPr lang="en-US" dirty="0"/>
                      <a:t>%</a:t>
                    </a:r>
                  </a:p>
                </c:rich>
              </c:tx>
              <c:dLblPos val="ctr"/>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004A-4C55-956F-577198FECBA5}"/>
                </c:ext>
                <c:ext xmlns:c15="http://schemas.microsoft.com/office/drawing/2012/chart" uri="{CE6537A1-D6FC-4f65-9D91-7224C49458BB}">
                  <c15:layout/>
                  <c15:dlblFieldTable/>
                  <c15:showDataLabelsRange val="0"/>
                </c:ext>
              </c:extLst>
            </c:dLbl>
            <c:dLbl>
              <c:idx val="1"/>
              <c:layout/>
              <c:tx>
                <c:rich>
                  <a:bodyPr/>
                  <a:lstStyle/>
                  <a:p>
                    <a:fld id="{F28B22DD-E177-4C5E-BF24-29119B900CE2}" type="VALUE">
                      <a:rPr lang="en-US" smtClean="0"/>
                      <a:pPr/>
                      <a:t>[VALUE]</a:t>
                    </a:fld>
                    <a:r>
                      <a:rPr lang="en-US" dirty="0"/>
                      <a:t>%</a:t>
                    </a:r>
                  </a:p>
                </c:rich>
              </c:tx>
              <c:dLblPos val="ctr"/>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3-004A-4C55-956F-577198FECBA5}"/>
                </c:ext>
                <c:ext xmlns:c15="http://schemas.microsoft.com/office/drawing/2012/chart" uri="{CE6537A1-D6FC-4f65-9D91-7224C49458BB}">
                  <c15:layout/>
                  <c15:dlblFieldTable/>
                  <c15:showDataLabelsRange val="0"/>
                </c:ext>
              </c:extLst>
            </c:dLbl>
            <c:dLbl>
              <c:idx val="2"/>
              <c:layout>
                <c:manualLayout>
                  <c:x val="-0.16135899482729948"/>
                  <c:y val="2.0541439691186367E-2"/>
                </c:manualLayout>
              </c:layout>
              <c:tx>
                <c:rich>
                  <a:bodyPr/>
                  <a:lstStyle/>
                  <a:p>
                    <a:fld id="{C012B8E2-BEF5-4F83-A990-523A20ED457E}" type="VALUE">
                      <a:rPr lang="en-US" smtClean="0"/>
                      <a:pPr/>
                      <a:t>[VALUE]</a:t>
                    </a:fld>
                    <a:r>
                      <a:rPr lang="en-US" dirty="0"/>
                      <a:t>%</a:t>
                    </a:r>
                  </a:p>
                </c:rich>
              </c:tx>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5-004A-4C55-956F-577198FECBA5}"/>
                </c:ext>
                <c:ext xmlns:c15="http://schemas.microsoft.com/office/drawing/2012/chart" uri="{CE6537A1-D6FC-4f65-9D91-7224C49458BB}">
                  <c15:layout/>
                  <c15:dlblFieldTable/>
                  <c15:showDataLabelsRange val="0"/>
                </c:ext>
              </c:extLst>
            </c:dLbl>
            <c:dLbl>
              <c:idx val="3"/>
              <c:layout>
                <c:manualLayout>
                  <c:x val="1.0304296858378076E-2"/>
                  <c:y val="-2.7266968412490541E-2"/>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7-004A-4C55-956F-577198FECBA5}"/>
                </c:ex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Sheet1!$A$2:$A$4</c:f>
              <c:strCache>
                <c:ptCount val="3"/>
                <c:pt idx="0">
                  <c:v>Bình thường</c:v>
                </c:pt>
                <c:pt idx="1">
                  <c:v>Cận thị</c:v>
                </c:pt>
                <c:pt idx="2">
                  <c:v>Viễn thị/Loạn thị</c:v>
                </c:pt>
              </c:strCache>
            </c:strRef>
          </c:cat>
          <c:val>
            <c:numRef>
              <c:f>Sheet1!$B$2:$B$4</c:f>
              <c:numCache>
                <c:formatCode>General</c:formatCode>
                <c:ptCount val="3"/>
                <c:pt idx="0">
                  <c:v>66.400000000000006</c:v>
                </c:pt>
                <c:pt idx="1">
                  <c:v>32.799999999999997</c:v>
                </c:pt>
                <c:pt idx="2">
                  <c:v>0.8</c:v>
                </c:pt>
              </c:numCache>
            </c:numRef>
          </c:val>
          <c:extLst xmlns:c16r2="http://schemas.microsoft.com/office/drawing/2015/06/chart">
            <c:ext xmlns:c16="http://schemas.microsoft.com/office/drawing/2014/chart" uri="{C3380CC4-5D6E-409C-BE32-E72D297353CC}">
              <c16:uniqueId val="{0000000A-004A-4C55-956F-577198FECBA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1720691224722379"/>
          <c:y val="0.29158113928055812"/>
          <c:w val="0.32816660401621406"/>
          <c:h val="0.595157088452454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3600" b="0"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nSpc>
                <a:spcPct val="150000"/>
              </a:lnSpc>
              <a:defRPr sz="2200" b="1" i="0" u="none" strike="noStrike" kern="1200" baseline="0">
                <a:solidFill>
                  <a:schemeClr val="dk1">
                    <a:lumMod val="75000"/>
                    <a:lumOff val="25000"/>
                  </a:schemeClr>
                </a:solidFill>
                <a:latin typeface="+mn-lt"/>
                <a:ea typeface="+mn-ea"/>
                <a:cs typeface="+mn-cs"/>
              </a:defRPr>
            </a:pPr>
            <a:r>
              <a:rPr lang="en-US" sz="4000" dirty="0" err="1">
                <a:latin typeface="Arial" panose="020B0604020202020204" pitchFamily="34" charset="0"/>
                <a:cs typeface="Arial" panose="020B0604020202020204" pitchFamily="34" charset="0"/>
              </a:rPr>
              <a:t>Tỉ</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lệ</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số</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dân</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của</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các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châu</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lục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tính</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đến</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ngày</a:t>
            </a:r>
            <a:r>
              <a:rPr lang="en-US" sz="4000" baseline="0" dirty="0">
                <a:latin typeface="Arial" panose="020B0604020202020204" pitchFamily="34" charset="0"/>
                <a:cs typeface="Arial" panose="020B0604020202020204" pitchFamily="34" charset="0"/>
              </a:rPr>
              <a:t> 1 – 7 – 2020 </a:t>
            </a:r>
            <a:endParaRPr lang="en-US" sz="4000" dirty="0">
              <a:latin typeface="Arial" panose="020B0604020202020204" pitchFamily="34" charset="0"/>
              <a:cs typeface="Arial" panose="020B0604020202020204" pitchFamily="34" charset="0"/>
            </a:endParaRPr>
          </a:p>
        </c:rich>
      </c:tx>
      <c:layout>
        <c:manualLayout>
          <c:xMode val="edge"/>
          <c:yMode val="edge"/>
          <c:x val="0.13419124201966801"/>
          <c:y val="1.8331219247196426E-2"/>
        </c:manualLayout>
      </c:layout>
      <c:overlay val="0"/>
      <c:spPr>
        <a:noFill/>
        <a:ln>
          <a:noFill/>
        </a:ln>
        <a:effectLst/>
      </c:spPr>
      <c:txPr>
        <a:bodyPr rot="0" spcFirstLastPara="1" vertOverflow="ellipsis" vert="horz" wrap="square" anchor="ctr" anchorCtr="1"/>
        <a:lstStyle/>
        <a:p>
          <a:pPr>
            <a:lnSpc>
              <a:spcPct val="150000"/>
            </a:lnSpc>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3.7909489323794489E-2"/>
          <c:y val="0.20498658836971034"/>
          <c:w val="0.46530104553799484"/>
          <c:h val="0.79501341163028971"/>
        </c:manualLayout>
      </c:layout>
      <c:pieChart>
        <c:varyColors val="1"/>
        <c:ser>
          <c:idx val="0"/>
          <c:order val="0"/>
          <c:tx>
            <c:strRef>
              <c:f>Sheet1!$B$1</c:f>
              <c:strCache>
                <c:ptCount val="1"/>
                <c:pt idx="0">
                  <c:v>Sales</c:v>
                </c:pt>
              </c:strCache>
            </c:strRef>
          </c:tx>
          <c:dPt>
            <c:idx val="0"/>
            <c:bubble3D val="0"/>
            <c:spPr>
              <a:solidFill>
                <a:srgbClr val="00B050"/>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1551-44A6-BE4B-7EF4182D27C1}"/>
              </c:ext>
            </c:extLst>
          </c:dPt>
          <c:dPt>
            <c:idx val="1"/>
            <c:bubble3D val="0"/>
            <c:spPr>
              <a:solidFill>
                <a:schemeClr val="accent6">
                  <a:lumMod val="75000"/>
                </a:schemeClr>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1551-44A6-BE4B-7EF4182D27C1}"/>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1551-44A6-BE4B-7EF4182D27C1}"/>
              </c:ext>
            </c:extLst>
          </c:dPt>
          <c:dPt>
            <c:idx val="3"/>
            <c:bubble3D val="0"/>
            <c:spPr>
              <a:solidFill>
                <a:srgbClr val="FFFF66"/>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1551-44A6-BE4B-7EF4182D27C1}"/>
              </c:ext>
            </c:extLst>
          </c:dPt>
          <c:dPt>
            <c:idx val="4"/>
            <c:bubble3D val="0"/>
            <c:spPr>
              <a:solidFill>
                <a:schemeClr val="accent4">
                  <a:lumMod val="60000"/>
                  <a:lumOff val="40000"/>
                </a:schemeClr>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1551-44A6-BE4B-7EF4182D27C1}"/>
              </c:ext>
            </c:extLst>
          </c:dPt>
          <c:dLbls>
            <c:dLbl>
              <c:idx val="0"/>
              <c:layout/>
              <c:tx>
                <c:rich>
                  <a:bodyPr/>
                  <a:lstStyle/>
                  <a:p>
                    <a:fld id="{3A5EC858-13AB-4F5E-A444-1D4662EB9948}" type="VALUE">
                      <a:rPr lang="en-US" smtClean="0"/>
                      <a:pPr/>
                      <a:t>[VALUE]</a:t>
                    </a:fld>
                    <a:r>
                      <a:rPr lang="en-US" dirty="0"/>
                      <a:t>%</a:t>
                    </a:r>
                  </a:p>
                </c:rich>
              </c:tx>
              <c:dLblPos val="ctr"/>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1551-44A6-BE4B-7EF4182D27C1}"/>
                </c:ext>
                <c:ext xmlns:c15="http://schemas.microsoft.com/office/drawing/2012/chart" uri="{CE6537A1-D6FC-4f65-9D91-7224C49458BB}">
                  <c15:layout/>
                  <c15:dlblFieldTable/>
                  <c15:showDataLabelsRange val="0"/>
                </c:ext>
              </c:extLst>
            </c:dLbl>
            <c:dLbl>
              <c:idx val="1"/>
              <c:layout/>
              <c:tx>
                <c:rich>
                  <a:bodyPr/>
                  <a:lstStyle/>
                  <a:p>
                    <a:fld id="{5AE9A811-4930-4B64-A26C-A7A93570D2F8}" type="VALUE">
                      <a:rPr lang="en-US" smtClean="0"/>
                      <a:pPr/>
                      <a:t>[VALUE]</a:t>
                    </a:fld>
                    <a:r>
                      <a:rPr lang="en-US" dirty="0"/>
                      <a:t>%</a:t>
                    </a:r>
                  </a:p>
                </c:rich>
              </c:tx>
              <c:dLblPos val="ctr"/>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3-1551-44A6-BE4B-7EF4182D27C1}"/>
                </c:ext>
                <c:ext xmlns:c15="http://schemas.microsoft.com/office/drawing/2012/chart" uri="{CE6537A1-D6FC-4f65-9D91-7224C49458BB}">
                  <c15:layout/>
                  <c15:dlblFieldTable/>
                  <c15:showDataLabelsRange val="0"/>
                </c:ext>
              </c:extLst>
            </c:dLbl>
            <c:dLbl>
              <c:idx val="2"/>
              <c:layout>
                <c:manualLayout>
                  <c:x val="5.8315557754697357E-2"/>
                  <c:y val="8.5625408075035034E-2"/>
                </c:manualLayout>
              </c:layout>
              <c:tx>
                <c:rich>
                  <a:bodyPr/>
                  <a:lstStyle/>
                  <a:p>
                    <a:fld id="{0699CAE5-45D8-4879-81BB-00F40A1D7397}" type="VALUE">
                      <a:rPr lang="en-US" smtClean="0"/>
                      <a:pPr/>
                      <a:t>[VALUE]</a:t>
                    </a:fld>
                    <a:r>
                      <a:rPr lang="en-US" dirty="0"/>
                      <a:t>%</a:t>
                    </a:r>
                  </a:p>
                </c:rich>
              </c:tx>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5-1551-44A6-BE4B-7EF4182D27C1}"/>
                </c:ext>
                <c:ext xmlns:c15="http://schemas.microsoft.com/office/drawing/2012/chart" uri="{CE6537A1-D6FC-4f65-9D91-7224C49458BB}">
                  <c15:layout/>
                  <c15:dlblFieldTable/>
                  <c15:showDataLabelsRange val="0"/>
                </c:ext>
              </c:extLst>
            </c:dLbl>
            <c:dLbl>
              <c:idx val="3"/>
              <c:layout>
                <c:manualLayout>
                  <c:x val="0.10303385912368576"/>
                  <c:y val="0.14433941138017226"/>
                </c:manualLayout>
              </c:layout>
              <c:tx>
                <c:rich>
                  <a:bodyPr/>
                  <a:lstStyle/>
                  <a:p>
                    <a:fld id="{8FAA1B16-3046-4CE6-AAEA-4548CB075EEC}" type="VALUE">
                      <a:rPr lang="en-US" smtClean="0"/>
                      <a:pPr/>
                      <a:t>[VALUE]</a:t>
                    </a:fld>
                    <a:r>
                      <a:rPr lang="en-US" dirty="0"/>
                      <a:t>%</a:t>
                    </a:r>
                  </a:p>
                </c:rich>
              </c:tx>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7-1551-44A6-BE4B-7EF4182D27C1}"/>
                </c:ext>
                <c:ext xmlns:c15="http://schemas.microsoft.com/office/drawing/2012/chart" uri="{CE6537A1-D6FC-4f65-9D91-7224C49458BB}">
                  <c15:layout/>
                  <c15:dlblFieldTable/>
                  <c15:showDataLabelsRange val="0"/>
                </c:ext>
              </c:extLst>
            </c:dLbl>
            <c:dLbl>
              <c:idx val="4"/>
              <c:layout>
                <c:manualLayout>
                  <c:x val="-0.14134760337881461"/>
                  <c:y val="-3.8376271649377121E-3"/>
                </c:manualLayout>
              </c:layout>
              <c:tx>
                <c:rich>
                  <a:bodyPr/>
                  <a:lstStyle/>
                  <a:p>
                    <a:fld id="{686521E2-AF07-47A6-BC42-4E3620323CE0}" type="VALUE">
                      <a:rPr lang="en-US" smtClean="0"/>
                      <a:pPr/>
                      <a:t>[VALUE]</a:t>
                    </a:fld>
                    <a:r>
                      <a:rPr lang="en-US" dirty="0"/>
                      <a:t>%</a:t>
                    </a:r>
                  </a:p>
                </c:rich>
              </c:tx>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9-1551-44A6-BE4B-7EF4182D27C1}"/>
                </c:ext>
                <c:ext xmlns:c15="http://schemas.microsoft.com/office/drawing/2012/chart" uri="{CE6537A1-D6FC-4f65-9D91-7224C49458BB}">
                  <c15:layout/>
                  <c15:dlblFieldTable/>
                  <c15:showDataLabelsRange val="0"/>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Sheet1!$A$2:$A$6</c:f>
              <c:strCache>
                <c:ptCount val="5"/>
                <c:pt idx="0">
                  <c:v>Châu Á</c:v>
                </c:pt>
                <c:pt idx="1">
                  <c:v>Châu Phi</c:v>
                </c:pt>
                <c:pt idx="2">
                  <c:v>Châu Âu</c:v>
                </c:pt>
                <c:pt idx="3">
                  <c:v>Châu Mỹ</c:v>
                </c:pt>
                <c:pt idx="4">
                  <c:v>Châu Úc</c:v>
                </c:pt>
              </c:strCache>
            </c:strRef>
          </c:cat>
          <c:val>
            <c:numRef>
              <c:f>Sheet1!$B$2:$B$6</c:f>
              <c:numCache>
                <c:formatCode>General</c:formatCode>
                <c:ptCount val="5"/>
                <c:pt idx="0">
                  <c:v>59.52</c:v>
                </c:pt>
                <c:pt idx="1">
                  <c:v>17.21</c:v>
                </c:pt>
                <c:pt idx="2">
                  <c:v>9.61</c:v>
                </c:pt>
                <c:pt idx="3">
                  <c:v>13.11</c:v>
                </c:pt>
                <c:pt idx="4">
                  <c:v>0.55000000000000004</c:v>
                </c:pt>
              </c:numCache>
            </c:numRef>
          </c:val>
          <c:extLst xmlns:c16r2="http://schemas.microsoft.com/office/drawing/2015/06/chart">
            <c:ext xmlns:c16="http://schemas.microsoft.com/office/drawing/2014/chart" uri="{C3380CC4-5D6E-409C-BE32-E72D297353CC}">
              <c16:uniqueId val="{0000000A-1551-44A6-BE4B-7EF4182D27C1}"/>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1720691224722379"/>
          <c:y val="0.29158113928055812"/>
          <c:w val="0.32816660401621406"/>
          <c:h val="0.595157088452454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3600" b="0"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sz="4000" dirty="0" err="1">
                <a:latin typeface="Arial" panose="020B0604020202020204" pitchFamily="34" charset="0"/>
                <a:cs typeface="Arial" panose="020B0604020202020204" pitchFamily="34" charset="0"/>
              </a:rPr>
              <a:t>Tỉ</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lệ</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các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loài</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vật</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nuôi</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được</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yêu</a:t>
            </a:r>
            <a:r>
              <a:rPr lang="en-US" sz="4000" baseline="0" dirty="0">
                <a:latin typeface="Arial" panose="020B0604020202020204" pitchFamily="34" charset="0"/>
                <a:cs typeface="Arial" panose="020B0604020202020204" pitchFamily="34" charset="0"/>
              </a:rPr>
              <a:t> </a:t>
            </a:r>
            <a:r>
              <a:rPr lang="en-US" sz="4000" baseline="0" dirty="0" err="1">
                <a:latin typeface="Arial" panose="020B0604020202020204" pitchFamily="34" charset="0"/>
                <a:cs typeface="Arial" panose="020B0604020202020204" pitchFamily="34" charset="0"/>
              </a:rPr>
              <a:t>thích</a:t>
            </a:r>
            <a:endParaRPr lang="en-US" sz="4000" dirty="0">
              <a:latin typeface="Arial" panose="020B0604020202020204" pitchFamily="34" charset="0"/>
              <a:cs typeface="Arial" panose="020B0604020202020204" pitchFamily="34" charset="0"/>
            </a:endParaRPr>
          </a:p>
        </c:rich>
      </c:tx>
      <c:layout>
        <c:manualLayout>
          <c:xMode val="edge"/>
          <c:yMode val="edge"/>
          <c:x val="0.17212404082976338"/>
          <c:y val="0"/>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7.5153045557043441E-2"/>
          <c:y val="0.12666041022436184"/>
          <c:w val="0.51016788426681992"/>
          <c:h val="0.87167289664310943"/>
        </c:manualLayout>
      </c:layout>
      <c:pieChart>
        <c:varyColors val="1"/>
        <c:ser>
          <c:idx val="0"/>
          <c:order val="0"/>
          <c:tx>
            <c:strRef>
              <c:f>Sheet1!$B$1</c:f>
              <c:strCache>
                <c:ptCount val="1"/>
                <c:pt idx="0">
                  <c:v>Sales</c:v>
                </c:pt>
              </c:strCache>
            </c:strRef>
          </c:tx>
          <c:dPt>
            <c:idx val="0"/>
            <c:bubble3D val="0"/>
            <c:spPr>
              <a:solidFill>
                <a:srgbClr val="92D050"/>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0C7A-4008-B302-4F5BCAE7D276}"/>
              </c:ext>
            </c:extLst>
          </c:dPt>
          <c:dPt>
            <c:idx val="1"/>
            <c:bubble3D val="0"/>
            <c:spPr>
              <a:solidFill>
                <a:schemeClr val="accent6"/>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0C7A-4008-B302-4F5BCAE7D276}"/>
              </c:ext>
            </c:extLst>
          </c:dPt>
          <c:dPt>
            <c:idx val="2"/>
            <c:bubble3D val="0"/>
            <c:spPr>
              <a:solidFill>
                <a:srgbClr val="FFFF66"/>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0C7A-4008-B302-4F5BCAE7D276}"/>
              </c:ext>
            </c:extLst>
          </c:dPt>
          <c:dPt>
            <c:idx val="3"/>
            <c:bubble3D val="0"/>
            <c:spPr>
              <a:solidFill>
                <a:schemeClr val="accent4">
                  <a:lumMod val="60000"/>
                  <a:lumOff val="40000"/>
                </a:schemeClr>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0C7A-4008-B302-4F5BCAE7D276}"/>
              </c:ext>
            </c:extLst>
          </c:dPt>
          <c:dPt>
            <c:idx val="4"/>
            <c:bubble3D val="0"/>
            <c:spPr>
              <a:solidFill>
                <a:srgbClr val="FFC000"/>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0C7A-4008-B302-4F5BCAE7D276}"/>
              </c:ext>
            </c:extLst>
          </c:dPt>
          <c:dLbls>
            <c:dLbl>
              <c:idx val="0"/>
              <c:layout>
                <c:manualLayout>
                  <c:x val="-0.13686837552112921"/>
                  <c:y val="0.18534111154963345"/>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0C7A-4008-B302-4F5BCAE7D276}"/>
                </c:ext>
                <c:ext xmlns:c15="http://schemas.microsoft.com/office/drawing/2012/chart" uri="{CE6537A1-D6FC-4f65-9D91-7224C49458BB}">
                  <c15:layout/>
                </c:ext>
              </c:extLst>
            </c:dLbl>
            <c:dLbl>
              <c:idx val="1"/>
              <c:layout>
                <c:manualLayout>
                  <c:x val="8.9846432910582318E-3"/>
                  <c:y val="-0.18636476868011553"/>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3-0C7A-4008-B302-4F5BCAE7D276}"/>
                </c:ext>
                <c:ext xmlns:c15="http://schemas.microsoft.com/office/drawing/2012/chart" uri="{CE6537A1-D6FC-4f65-9D91-7224C49458BB}">
                  <c15:layout/>
                </c:ext>
              </c:extLst>
            </c:dLbl>
            <c:dLbl>
              <c:idx val="2"/>
              <c:layout>
                <c:manualLayout>
                  <c:x val="0.12640147423914264"/>
                  <c:y val="0.11451315044387075"/>
                </c:manualLayout>
              </c:layout>
              <c:tx>
                <c:rich>
                  <a:bodyPr/>
                  <a:lstStyle/>
                  <a:p>
                    <a:fld id="{D94FF5EF-0BF0-4799-AB35-F6A563E1D7F1}" type="VALUE">
                      <a:rPr lang="en-US" smtClean="0"/>
                      <a:pPr/>
                      <a:t>[VALUE]</a:t>
                    </a:fld>
                    <a:r>
                      <a:rPr lang="en-US" dirty="0"/>
                      <a:t>%</a:t>
                    </a:r>
                  </a:p>
                </c:rich>
              </c:tx>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5-0C7A-4008-B302-4F5BCAE7D276}"/>
                </c:ext>
                <c:ext xmlns:c15="http://schemas.microsoft.com/office/drawing/2012/chart" uri="{CE6537A1-D6FC-4f65-9D91-7224C49458BB}">
                  <c15:layout/>
                  <c15:dlblFieldTable/>
                  <c15:showDataLabelsRange val="0"/>
                </c:ext>
              </c:extLst>
            </c:dLbl>
            <c:dLbl>
              <c:idx val="3"/>
              <c:layout>
                <c:manualLayout>
                  <c:x val="4.8347740889198104E-2"/>
                  <c:y val="0.14707432283305691"/>
                </c:manualLayout>
              </c:layout>
              <c:tx>
                <c:rich>
                  <a:bodyPr/>
                  <a:lstStyle/>
                  <a:p>
                    <a:fld id="{C97F7F6F-F2ED-49E6-8D9A-5E635F8049BE}" type="VALUE">
                      <a:rPr lang="en-US" smtClean="0"/>
                      <a:pPr/>
                      <a:t>[VALUE]</a:t>
                    </a:fld>
                    <a:r>
                      <a:rPr lang="en-US" dirty="0"/>
                      <a:t>%</a:t>
                    </a:r>
                  </a:p>
                </c:rich>
              </c:tx>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7-0C7A-4008-B302-4F5BCAE7D276}"/>
                </c:ext>
                <c:ext xmlns:c15="http://schemas.microsoft.com/office/drawing/2012/chart" uri="{CE6537A1-D6FC-4f65-9D91-7224C49458BB}">
                  <c15:layout/>
                  <c15:dlblFieldTable/>
                  <c15:showDataLabelsRange val="0"/>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Sheet1!$A$2:$A$5</c:f>
              <c:strCache>
                <c:ptCount val="4"/>
                <c:pt idx="0">
                  <c:v>Chó</c:v>
                </c:pt>
                <c:pt idx="1">
                  <c:v>Mèo</c:v>
                </c:pt>
                <c:pt idx="2">
                  <c:v>Chim </c:v>
                </c:pt>
                <c:pt idx="3">
                  <c:v>Cá</c:v>
                </c:pt>
              </c:strCache>
            </c:strRef>
          </c:cat>
          <c:val>
            <c:numRef>
              <c:f>Sheet1!$B$2:$B$5</c:f>
              <c:numCache>
                <c:formatCode>General</c:formatCode>
                <c:ptCount val="4"/>
                <c:pt idx="0">
                  <c:v>25</c:v>
                </c:pt>
                <c:pt idx="1">
                  <c:v>50</c:v>
                </c:pt>
                <c:pt idx="2">
                  <c:v>17.5</c:v>
                </c:pt>
                <c:pt idx="3">
                  <c:v>7.5</c:v>
                </c:pt>
              </c:numCache>
            </c:numRef>
          </c:val>
          <c:extLst xmlns:c16r2="http://schemas.microsoft.com/office/drawing/2015/06/chart">
            <c:ext xmlns:c16="http://schemas.microsoft.com/office/drawing/2014/chart" uri="{C3380CC4-5D6E-409C-BE32-E72D297353CC}">
              <c16:uniqueId val="{0000000A-0C7A-4008-B302-4F5BCAE7D27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1182778586234019"/>
          <c:y val="0.29827711996137324"/>
          <c:w val="0.22281552823855857"/>
          <c:h val="0.595157088452454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3600" b="0"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96E229-818A-4317-9153-BF05D50D8BBA}" type="datetimeFigureOut">
              <a:rPr lang="en-US" smtClean="0"/>
              <a:t>11/22/2022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4EA5DC-DAD3-4D9E-9CAD-85C904FA94DF}" type="slidenum">
              <a:rPr lang="en-US" smtClean="0"/>
              <a:t>‹#›</a:t>
            </a:fld>
            <a:endParaRPr lang="en-US"/>
          </a:p>
        </p:txBody>
      </p:sp>
    </p:spTree>
    <p:extLst>
      <p:ext uri="{BB962C8B-B14F-4D97-AF65-F5344CB8AC3E}">
        <p14:creationId xmlns:p14="http://schemas.microsoft.com/office/powerpoint/2010/main" val="3282642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935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69997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77374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22675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smtClean="0"/>
              <a:t>Click to edit Master title style</a:t>
            </a:r>
            <a:endParaRPr lang="en-US"/>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9219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57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258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56083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76322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15275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23459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en-US"/>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53786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en-US"/>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07209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1D8BD707-D9CF-40AE-B4C6-C98DA3205C09}" type="datetimeFigureOut">
              <a:rPr lang="en-US" smtClean="0"/>
              <a:pPr/>
              <a:t>11/22/2022</a:t>
            </a:fld>
            <a:endParaRPr lang="en-US"/>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5089563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71.svg"/><Relationship Id="rId7" Type="http://schemas.openxmlformats.org/officeDocument/2006/relationships/image" Target="../media/image75.sv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79.svg"/><Relationship Id="rId5" Type="http://schemas.openxmlformats.org/officeDocument/2006/relationships/image" Target="../media/image73.svg"/><Relationship Id="rId10" Type="http://schemas.openxmlformats.org/officeDocument/2006/relationships/image" Target="../media/image36.png"/><Relationship Id="rId4" Type="http://schemas.openxmlformats.org/officeDocument/2006/relationships/image" Target="../media/image33.png"/><Relationship Id="rId9" Type="http://schemas.openxmlformats.org/officeDocument/2006/relationships/image" Target="../media/image77.svg"/></Relationships>
</file>

<file path=ppt/slides/_rels/slide1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81.svg"/><Relationship Id="rId7" Type="http://schemas.openxmlformats.org/officeDocument/2006/relationships/image" Target="../media/image85.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89.svg"/><Relationship Id="rId5" Type="http://schemas.openxmlformats.org/officeDocument/2006/relationships/image" Target="../media/image83.svg"/><Relationship Id="rId10" Type="http://schemas.openxmlformats.org/officeDocument/2006/relationships/image" Target="../media/image41.png"/><Relationship Id="rId19" Type="http://schemas.openxmlformats.org/officeDocument/2006/relationships/image" Target="../media/image183.png"/><Relationship Id="rId4" Type="http://schemas.openxmlformats.org/officeDocument/2006/relationships/image" Target="../media/image38.png"/><Relationship Id="rId9" Type="http://schemas.openxmlformats.org/officeDocument/2006/relationships/image" Target="../media/image87.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5.svg"/><Relationship Id="rId7" Type="http://schemas.openxmlformats.org/officeDocument/2006/relationships/image" Target="../media/image9.sv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17.svg"/><Relationship Id="rId4" Type="http://schemas.openxmlformats.org/officeDocument/2006/relationships/image" Target="../media/image43.png"/><Relationship Id="rId9" Type="http://schemas.openxmlformats.org/officeDocument/2006/relationships/image" Target="../media/image19.svg"/></Relationships>
</file>

<file path=ppt/slides/_rels/slide1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5.svg"/><Relationship Id="rId7" Type="http://schemas.openxmlformats.org/officeDocument/2006/relationships/image" Target="../media/image23.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1.svg"/><Relationship Id="rId10" Type="http://schemas.openxmlformats.org/officeDocument/2006/relationships/chart" Target="../charts/chart3.xml"/><Relationship Id="rId4" Type="http://schemas.openxmlformats.org/officeDocument/2006/relationships/image" Target="../media/image45.png"/><Relationship Id="rId9" Type="http://schemas.openxmlformats.org/officeDocument/2006/relationships/image" Target="../media/image93.svg"/></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71.svg"/><Relationship Id="rId7" Type="http://schemas.openxmlformats.org/officeDocument/2006/relationships/image" Target="../media/image95.sv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73.sv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81.svg"/><Relationship Id="rId7" Type="http://schemas.openxmlformats.org/officeDocument/2006/relationships/image" Target="../media/image85.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83.svg"/><Relationship Id="rId4" Type="http://schemas.openxmlformats.org/officeDocument/2006/relationships/image" Target="../media/image38.png"/><Relationship Id="rId9" Type="http://schemas.openxmlformats.org/officeDocument/2006/relationships/image" Target="../media/image87.svg"/></Relationships>
</file>

<file path=ppt/slides/_rels/slide17.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37.sv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71.svg"/><Relationship Id="rId7" Type="http://schemas.openxmlformats.org/officeDocument/2006/relationships/image" Target="../media/image75.sv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73.svg"/><Relationship Id="rId10" Type="http://schemas.openxmlformats.org/officeDocument/2006/relationships/chart" Target="../charts/chart4.xml"/><Relationship Id="rId4" Type="http://schemas.openxmlformats.org/officeDocument/2006/relationships/image" Target="../media/image33.png"/><Relationship Id="rId9" Type="http://schemas.openxmlformats.org/officeDocument/2006/relationships/image" Target="../media/image77.svg"/></Relationships>
</file>

<file path=ppt/slides/_rels/slide19.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31.png"/><Relationship Id="rId17" Type="http://schemas.openxmlformats.org/officeDocument/2006/relationships/image" Target="../media/image100.svg"/><Relationship Id="rId2" Type="http://schemas.openxmlformats.org/officeDocument/2006/relationships/image" Target="../media/image23.png"/><Relationship Id="rId16"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98.svg"/><Relationship Id="rId10" Type="http://schemas.openxmlformats.org/officeDocument/2006/relationships/image" Target="../media/image30.png"/><Relationship Id="rId4" Type="http://schemas.openxmlformats.org/officeDocument/2006/relationships/image" Target="../media/image1.png"/><Relationship Id="rId9" Type="http://schemas.openxmlformats.org/officeDocument/2006/relationships/image" Target="../media/image9.svg"/><Relationship Id="rId1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3.sv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7" Type="http://schemas.openxmlformats.org/officeDocument/2006/relationships/image" Target="../media/image106.sv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7.svg"/><Relationship Id="rId10" Type="http://schemas.openxmlformats.org/officeDocument/2006/relationships/chart" Target="../charts/chart5.xml"/><Relationship Id="rId4" Type="http://schemas.openxmlformats.org/officeDocument/2006/relationships/image" Target="../media/image4.png"/><Relationship Id="rId9" Type="http://schemas.openxmlformats.org/officeDocument/2006/relationships/image" Target="../media/image31.svg"/></Relationships>
</file>

<file path=ppt/slides/_rels/slide2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 Id="rId9" Type="http://schemas.openxmlformats.org/officeDocument/2006/relationships/image" Target="../media/image19.svg"/></Relationships>
</file>

<file path=ppt/slides/_rels/slide24.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85.svg"/><Relationship Id="rId3" Type="http://schemas.openxmlformats.org/officeDocument/2006/relationships/image" Target="../media/image110.svg"/><Relationship Id="rId7" Type="http://schemas.openxmlformats.org/officeDocument/2006/relationships/image" Target="../media/image114.svg"/><Relationship Id="rId12" Type="http://schemas.openxmlformats.org/officeDocument/2006/relationships/image" Target="../media/image39.png"/><Relationship Id="rId2" Type="http://schemas.openxmlformats.org/officeDocument/2006/relationships/image" Target="../media/image52.png"/><Relationship Id="rId16" Type="http://schemas.openxmlformats.org/officeDocument/2006/relationships/image" Target="../media/image198.png"/><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83.svg"/><Relationship Id="rId5" Type="http://schemas.openxmlformats.org/officeDocument/2006/relationships/image" Target="../media/image112.svg"/><Relationship Id="rId15" Type="http://schemas.openxmlformats.org/officeDocument/2006/relationships/image" Target="../media/image87.svg"/><Relationship Id="rId10" Type="http://schemas.openxmlformats.org/officeDocument/2006/relationships/image" Target="../media/image38.png"/><Relationship Id="rId4" Type="http://schemas.openxmlformats.org/officeDocument/2006/relationships/image" Target="../media/image53.png"/><Relationship Id="rId9" Type="http://schemas.openxmlformats.org/officeDocument/2006/relationships/image" Target="../media/image81.svg"/><Relationship Id="rId1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23.svg"/><Relationship Id="rId17" Type="http://schemas.openxmlformats.org/officeDocument/2006/relationships/image" Target="../media/image19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1.sv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35.svg"/><Relationship Id="rId4" Type="http://schemas.openxmlformats.org/officeDocument/2006/relationships/image" Target="../media/image8.png"/><Relationship Id="rId9" Type="http://schemas.openxmlformats.org/officeDocument/2006/relationships/image" Target="../media/image39.svg"/></Relationships>
</file>

<file path=ppt/slides/_rels/slide2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43.svg"/><Relationship Id="rId4" Type="http://schemas.openxmlformats.org/officeDocument/2006/relationships/image" Target="../media/image12.png"/><Relationship Id="rId9" Type="http://schemas.openxmlformats.org/officeDocument/2006/relationships/image" Target="../media/image47.svg"/></Relationships>
</file>

<file path=ppt/slides/_rels/slide2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51.svg"/><Relationship Id="rId10" Type="http://schemas.openxmlformats.org/officeDocument/2006/relationships/chart" Target="../charts/chart6.xml"/><Relationship Id="rId4" Type="http://schemas.openxmlformats.org/officeDocument/2006/relationships/image" Target="../media/image16.png"/><Relationship Id="rId9" Type="http://schemas.openxmlformats.org/officeDocument/2006/relationships/image" Target="../media/image55.svg"/></Relationships>
</file>

<file path=ppt/slides/_rels/slide29.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59.sv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7.svg"/><Relationship Id="rId10" Type="http://schemas.openxmlformats.org/officeDocument/2006/relationships/chart" Target="../charts/chart1.xml"/><Relationship Id="rId4" Type="http://schemas.openxmlformats.org/officeDocument/2006/relationships/image" Target="../media/image4.png"/><Relationship Id="rId9" Type="http://schemas.openxmlformats.org/officeDocument/2006/relationships/image" Target="../media/image31.svg"/></Relationships>
</file>

<file path=ppt/slides/_rels/slide3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61.svg"/><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8.svg"/><Relationship Id="rId3" Type="http://schemas.openxmlformats.org/officeDocument/2006/relationships/image" Target="../media/image25.svg"/><Relationship Id="rId7" Type="http://schemas.openxmlformats.org/officeDocument/2006/relationships/image" Target="../media/image29.svg"/><Relationship Id="rId12" Type="http://schemas.openxmlformats.org/officeDocument/2006/relationships/image" Target="../media/image5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16.svg"/><Relationship Id="rId5" Type="http://schemas.openxmlformats.org/officeDocument/2006/relationships/image" Target="../media/image27.svg"/><Relationship Id="rId15" Type="http://schemas.openxmlformats.org/officeDocument/2006/relationships/image" Target="../media/image120.svg"/><Relationship Id="rId10" Type="http://schemas.openxmlformats.org/officeDocument/2006/relationships/image" Target="../media/image56.png"/><Relationship Id="rId4" Type="http://schemas.openxmlformats.org/officeDocument/2006/relationships/image" Target="../media/image4.png"/><Relationship Id="rId9" Type="http://schemas.openxmlformats.org/officeDocument/2006/relationships/image" Target="../media/image31.svg"/><Relationship Id="rId14" Type="http://schemas.openxmlformats.org/officeDocument/2006/relationships/image" Target="../media/image58.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35.svg"/><Relationship Id="rId4" Type="http://schemas.openxmlformats.org/officeDocument/2006/relationships/image" Target="../media/image8.png"/><Relationship Id="rId9" Type="http://schemas.openxmlformats.org/officeDocument/2006/relationships/image" Target="../media/image39.sv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43.svg"/><Relationship Id="rId4" Type="http://schemas.openxmlformats.org/officeDocument/2006/relationships/image" Target="../media/image12.png"/><Relationship Id="rId9" Type="http://schemas.openxmlformats.org/officeDocument/2006/relationships/image" Target="../media/image47.sv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51.svg"/><Relationship Id="rId10" Type="http://schemas.openxmlformats.org/officeDocument/2006/relationships/chart" Target="../charts/chart2.xml"/><Relationship Id="rId4" Type="http://schemas.openxmlformats.org/officeDocument/2006/relationships/image" Target="../media/image16.png"/><Relationship Id="rId9" Type="http://schemas.openxmlformats.org/officeDocument/2006/relationships/image" Target="../media/image55.svg"/></Relationships>
</file>

<file path=ppt/slides/_rels/slide7.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59.sv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61.sv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69.svg"/><Relationship Id="rId18" Type="http://schemas.openxmlformats.org/officeDocument/2006/relationships/image" Target="../media/image30.png"/><Relationship Id="rId3" Type="http://schemas.openxmlformats.org/officeDocument/2006/relationships/image" Target="../media/image3.svg"/><Relationship Id="rId21" Type="http://schemas.openxmlformats.org/officeDocument/2006/relationships/image" Target="../media/image13.svg"/><Relationship Id="rId7" Type="http://schemas.openxmlformats.org/officeDocument/2006/relationships/image" Target="../media/image63.svg"/><Relationship Id="rId12" Type="http://schemas.openxmlformats.org/officeDocument/2006/relationships/image" Target="../media/image27.png"/><Relationship Id="rId17" Type="http://schemas.openxmlformats.org/officeDocument/2006/relationships/image" Target="../media/image9.svg"/><Relationship Id="rId2" Type="http://schemas.openxmlformats.org/officeDocument/2006/relationships/image" Target="../media/image23.png"/><Relationship Id="rId16" Type="http://schemas.openxmlformats.org/officeDocument/2006/relationships/image" Target="../media/image29.png"/><Relationship Id="rId20"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67.svg"/><Relationship Id="rId5" Type="http://schemas.openxmlformats.org/officeDocument/2006/relationships/image" Target="../media/image5.svg"/><Relationship Id="rId15" Type="http://schemas.openxmlformats.org/officeDocument/2006/relationships/image" Target="../media/image7.svg"/><Relationship Id="rId10" Type="http://schemas.openxmlformats.org/officeDocument/2006/relationships/image" Target="../media/image26.png"/><Relationship Id="rId19" Type="http://schemas.openxmlformats.org/officeDocument/2006/relationships/image" Target="../media/image11.svg"/><Relationship Id="rId4" Type="http://schemas.openxmlformats.org/officeDocument/2006/relationships/image" Target="../media/image1.png"/><Relationship Id="rId9" Type="http://schemas.openxmlformats.org/officeDocument/2006/relationships/image" Target="../media/image65.svg"/><Relationship Id="rId1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xmlns="" id="{B6A45A54-FCE9-8FF4-811D-54B2A5D43F48}"/>
              </a:ext>
            </a:extLst>
          </p:cNvPr>
          <p:cNvSpPr txBox="1"/>
          <p:nvPr/>
        </p:nvSpPr>
        <p:spPr>
          <a:xfrm>
            <a:off x="838200" y="3848100"/>
            <a:ext cx="16840200" cy="1615827"/>
          </a:xfrm>
          <a:prstGeom prst="rect">
            <a:avLst/>
          </a:prstGeom>
          <a:noFill/>
        </p:spPr>
        <p:txBody>
          <a:bodyPr wrap="square" rtlCol="0">
            <a:spAutoFit/>
          </a:bodyPr>
          <a:lstStyle/>
          <a:p>
            <a:pPr algn="ctr">
              <a:lnSpc>
                <a:spcPct val="150000"/>
              </a:lnSpc>
            </a:pPr>
            <a:r>
              <a:rPr lang="en-US" sz="6600" b="1" dirty="0">
                <a:solidFill>
                  <a:srgbClr val="FF0000"/>
                </a:solidFill>
                <a:latin typeface="Arial" panose="020B0604020202020204" pitchFamily="34" charset="0"/>
                <a:cs typeface="Arial" panose="020B0604020202020204" pitchFamily="34" charset="0"/>
              </a:rPr>
              <a:t>BÀI 18: BIỂU ĐỒ HÌNH QUẠT TRÒN</a:t>
            </a:r>
          </a:p>
        </p:txBody>
      </p:sp>
      <p:sp>
        <p:nvSpPr>
          <p:cNvPr id="11" name="TextBox 10">
            <a:extLst>
              <a:ext uri="{FF2B5EF4-FFF2-40B4-BE49-F238E27FC236}">
                <a16:creationId xmlns:a16="http://schemas.microsoft.com/office/drawing/2014/main" xmlns="" id="{B6A45A54-FCE9-8FF4-811D-54B2A5D43F48}"/>
              </a:ext>
            </a:extLst>
          </p:cNvPr>
          <p:cNvSpPr txBox="1"/>
          <p:nvPr/>
        </p:nvSpPr>
        <p:spPr>
          <a:xfrm>
            <a:off x="685800" y="1257300"/>
            <a:ext cx="16840200" cy="1427570"/>
          </a:xfrm>
          <a:prstGeom prst="rect">
            <a:avLst/>
          </a:prstGeom>
          <a:noFill/>
        </p:spPr>
        <p:txBody>
          <a:bodyPr wrap="square" rtlCol="0">
            <a:spAutoFit/>
          </a:bodyPr>
          <a:lstStyle/>
          <a:p>
            <a:pPr algn="ctr">
              <a:lnSpc>
                <a:spcPct val="150000"/>
              </a:lnSpc>
            </a:pPr>
            <a:r>
              <a:rPr lang="en-US" sz="6600" b="1" dirty="0" smtClean="0">
                <a:solidFill>
                  <a:srgbClr val="FF0000"/>
                </a:solidFill>
                <a:latin typeface="Arial" panose="020B0604020202020204" pitchFamily="34" charset="0"/>
                <a:cs typeface="Arial" panose="020B0604020202020204" pitchFamily="34" charset="0"/>
              </a:rPr>
              <a:t>TIẾT 46</a:t>
            </a:r>
            <a:endParaRPr lang="en-US" sz="6600" b="1" dirty="0">
              <a:solidFill>
                <a:srgbClr val="FF000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p:cTn id="7"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 calcmode="lin" valueType="num">
                                      <p:cBhvr>
                                        <p:cTn id="14"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963129" y="9258300"/>
            <a:ext cx="660389" cy="626544"/>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991541" y="3892352"/>
            <a:ext cx="646015" cy="694640"/>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89625" y="5463540"/>
            <a:ext cx="1143000" cy="1143000"/>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5124901" y="662018"/>
            <a:ext cx="600999" cy="632630"/>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7134885" y="947829"/>
            <a:ext cx="4018228" cy="978987"/>
          </a:xfrm>
          <a:prstGeom prst="rect">
            <a:avLst/>
          </a:prstGeom>
        </p:spPr>
      </p:pic>
      <p:sp>
        <p:nvSpPr>
          <p:cNvPr id="17" name="TextBox 16">
            <a:extLst>
              <a:ext uri="{FF2B5EF4-FFF2-40B4-BE49-F238E27FC236}">
                <a16:creationId xmlns:a16="http://schemas.microsoft.com/office/drawing/2014/main" xmlns="" id="{DCFEFC1A-4D90-D7A3-EA0C-A5A23A999EB3}"/>
              </a:ext>
            </a:extLst>
          </p:cNvPr>
          <p:cNvSpPr txBox="1"/>
          <p:nvPr/>
        </p:nvSpPr>
        <p:spPr>
          <a:xfrm>
            <a:off x="2592038" y="2069491"/>
            <a:ext cx="13577688" cy="4030655"/>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b) Hình tròn được chia thành 4 hình quạt.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Các hình quạt này biểu diễn tỉ lệ các loại kem: đậu xanh, ốc quế, sô cô la, sữa dừa mà cửa hàng bán được.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Bảng thống kê:</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graphicFrame>
        <p:nvGraphicFramePr>
          <p:cNvPr id="18" name="Table 17">
            <a:extLst>
              <a:ext uri="{FF2B5EF4-FFF2-40B4-BE49-F238E27FC236}">
                <a16:creationId xmlns:a16="http://schemas.microsoft.com/office/drawing/2014/main" xmlns="" id="{D391302C-868C-0271-9AA5-1ADA4E6224BC}"/>
              </a:ext>
            </a:extLst>
          </p:cNvPr>
          <p:cNvGraphicFramePr>
            <a:graphicFrameLocks noGrp="1"/>
          </p:cNvGraphicFramePr>
          <p:nvPr>
            <p:extLst>
              <p:ext uri="{D42A27DB-BD31-4B8C-83A1-F6EECF244321}">
                <p14:modId xmlns:p14="http://schemas.microsoft.com/office/powerpoint/2010/main" val="254058355"/>
              </p:ext>
            </p:extLst>
          </p:nvPr>
        </p:nvGraphicFramePr>
        <p:xfrm>
          <a:off x="2874173" y="6776455"/>
          <a:ext cx="12297923" cy="1805535"/>
        </p:xfrm>
        <a:graphic>
          <a:graphicData uri="http://schemas.openxmlformats.org/drawingml/2006/table">
            <a:tbl>
              <a:tblPr bandRow="1">
                <a:tableStyleId>{5940675A-B579-460E-94D1-54222C63F5DA}</a:tableStyleId>
              </a:tblPr>
              <a:tblGrid>
                <a:gridCol w="2394359">
                  <a:extLst>
                    <a:ext uri="{9D8B030D-6E8A-4147-A177-3AD203B41FA5}">
                      <a16:colId xmlns:a16="http://schemas.microsoft.com/office/drawing/2014/main" xmlns="" val="456212691"/>
                    </a:ext>
                  </a:extLst>
                </a:gridCol>
                <a:gridCol w="2554708">
                  <a:extLst>
                    <a:ext uri="{9D8B030D-6E8A-4147-A177-3AD203B41FA5}">
                      <a16:colId xmlns:a16="http://schemas.microsoft.com/office/drawing/2014/main" xmlns="" val="6820882"/>
                    </a:ext>
                  </a:extLst>
                </a:gridCol>
                <a:gridCol w="2397074">
                  <a:extLst>
                    <a:ext uri="{9D8B030D-6E8A-4147-A177-3AD203B41FA5}">
                      <a16:colId xmlns:a16="http://schemas.microsoft.com/office/drawing/2014/main" xmlns="" val="948216052"/>
                    </a:ext>
                  </a:extLst>
                </a:gridCol>
                <a:gridCol w="2554708">
                  <a:extLst>
                    <a:ext uri="{9D8B030D-6E8A-4147-A177-3AD203B41FA5}">
                      <a16:colId xmlns:a16="http://schemas.microsoft.com/office/drawing/2014/main" xmlns="" val="3872265466"/>
                    </a:ext>
                  </a:extLst>
                </a:gridCol>
                <a:gridCol w="2397074">
                  <a:extLst>
                    <a:ext uri="{9D8B030D-6E8A-4147-A177-3AD203B41FA5}">
                      <a16:colId xmlns:a16="http://schemas.microsoft.com/office/drawing/2014/main" xmlns="" val="720554962"/>
                    </a:ext>
                  </a:extLst>
                </a:gridCol>
              </a:tblGrid>
              <a:tr h="1004101">
                <a:tc>
                  <a:txBody>
                    <a:bodyPr/>
                    <a:lstStyle/>
                    <a:p>
                      <a:pPr marL="0" marR="0" algn="ctr">
                        <a:lnSpc>
                          <a:spcPct val="150000"/>
                        </a:lnSpc>
                        <a:spcBef>
                          <a:spcPts val="600"/>
                        </a:spcBef>
                        <a:spcAft>
                          <a:spcPts val="800"/>
                        </a:spcAft>
                        <a:tabLst>
                          <a:tab pos="360045" algn="l"/>
                          <a:tab pos="720090" algn="l"/>
                        </a:tabLst>
                      </a:pPr>
                      <a:r>
                        <a:rPr lang="nl-NL" sz="4000" b="1" dirty="0">
                          <a:effectLst/>
                          <a:latin typeface="Arial" panose="020B0604020202020204" pitchFamily="34" charset="0"/>
                          <a:cs typeface="Arial" panose="020B0604020202020204" pitchFamily="34" charset="0"/>
                        </a:rPr>
                        <a:t>Loại kem</a:t>
                      </a:r>
                      <a:endParaRPr lang="en-US" sz="4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Đậu xanh</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50000"/>
                        </a:lnSpc>
                        <a:spcBef>
                          <a:spcPts val="600"/>
                        </a:spcBef>
                        <a:spcAft>
                          <a:spcPts val="800"/>
                        </a:spcAft>
                        <a:tabLst>
                          <a:tab pos="360045" algn="l"/>
                          <a:tab pos="720090" algn="l"/>
                        </a:tabLst>
                      </a:pPr>
                      <a:r>
                        <a:rPr lang="nl-NL" sz="4000" dirty="0">
                          <a:effectLst/>
                          <a:latin typeface="Arial" panose="020B0604020202020204" pitchFamily="34" charset="0"/>
                          <a:cs typeface="Arial" panose="020B0604020202020204" pitchFamily="34" charset="0"/>
                        </a:rPr>
                        <a:t>Ốc quế</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Sô cô la</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50000"/>
                        </a:lnSpc>
                        <a:spcBef>
                          <a:spcPts val="600"/>
                        </a:spcBef>
                        <a:spcAft>
                          <a:spcPts val="800"/>
                        </a:spcAft>
                        <a:tabLst>
                          <a:tab pos="360045" algn="l"/>
                          <a:tab pos="720090" algn="l"/>
                        </a:tabLst>
                      </a:pPr>
                      <a:r>
                        <a:rPr lang="nl-NL" sz="4000" dirty="0">
                          <a:effectLst/>
                          <a:latin typeface="Arial" panose="020B0604020202020204" pitchFamily="34" charset="0"/>
                          <a:cs typeface="Arial" panose="020B0604020202020204" pitchFamily="34" charset="0"/>
                        </a:rPr>
                        <a:t>Sữa dừa</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xmlns="" val="3153233695"/>
                  </a:ext>
                </a:extLst>
              </a:tr>
              <a:tr h="657028">
                <a:tc>
                  <a:txBody>
                    <a:bodyPr/>
                    <a:lstStyle/>
                    <a:p>
                      <a:pPr marL="0" marR="0" algn="ctr">
                        <a:lnSpc>
                          <a:spcPct val="150000"/>
                        </a:lnSpc>
                        <a:spcBef>
                          <a:spcPts val="600"/>
                        </a:spcBef>
                        <a:spcAft>
                          <a:spcPts val="800"/>
                        </a:spcAft>
                        <a:tabLst>
                          <a:tab pos="360045" algn="l"/>
                          <a:tab pos="720090" algn="l"/>
                        </a:tabLst>
                      </a:pPr>
                      <a:r>
                        <a:rPr lang="nl-NL" sz="4000" b="1" dirty="0">
                          <a:effectLst/>
                          <a:latin typeface="Arial" panose="020B0604020202020204" pitchFamily="34" charset="0"/>
                          <a:cs typeface="Arial" panose="020B0604020202020204" pitchFamily="34" charset="0"/>
                        </a:rPr>
                        <a:t>Tỉ lệ </a:t>
                      </a:r>
                      <a:endParaRPr lang="en-US" sz="4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50000"/>
                        </a:lnSpc>
                        <a:spcBef>
                          <a:spcPts val="600"/>
                        </a:spcBef>
                        <a:spcAft>
                          <a:spcPts val="800"/>
                        </a:spcAft>
                        <a:tabLst>
                          <a:tab pos="360045" algn="l"/>
                          <a:tab pos="720090" algn="l"/>
                        </a:tabLst>
                      </a:pPr>
                      <a:r>
                        <a:rPr lang="nl-NL" sz="4000" dirty="0">
                          <a:effectLst/>
                          <a:latin typeface="Arial" panose="020B0604020202020204" pitchFamily="34" charset="0"/>
                          <a:cs typeface="Arial" panose="020B0604020202020204" pitchFamily="34" charset="0"/>
                        </a:rPr>
                        <a:t>16,7%</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50000"/>
                        </a:lnSpc>
                        <a:spcBef>
                          <a:spcPts val="600"/>
                        </a:spcBef>
                        <a:spcAft>
                          <a:spcPts val="800"/>
                        </a:spcAft>
                        <a:tabLst>
                          <a:tab pos="360045" algn="l"/>
                          <a:tab pos="720090" algn="l"/>
                        </a:tabLst>
                      </a:pPr>
                      <a:r>
                        <a:rPr lang="nl-NL" sz="4000" dirty="0">
                          <a:effectLst/>
                          <a:latin typeface="Arial" panose="020B0604020202020204" pitchFamily="34" charset="0"/>
                          <a:cs typeface="Arial" panose="020B0604020202020204" pitchFamily="34" charset="0"/>
                        </a:rPr>
                        <a:t>25%</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33,3%</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50000"/>
                        </a:lnSpc>
                        <a:spcBef>
                          <a:spcPts val="600"/>
                        </a:spcBef>
                        <a:spcAft>
                          <a:spcPts val="800"/>
                        </a:spcAft>
                        <a:tabLst>
                          <a:tab pos="360045" algn="l"/>
                          <a:tab pos="720090" algn="l"/>
                        </a:tabLst>
                      </a:pPr>
                      <a:r>
                        <a:rPr lang="nl-NL" sz="4000" dirty="0">
                          <a:effectLst/>
                          <a:latin typeface="Arial" panose="020B0604020202020204" pitchFamily="34" charset="0"/>
                          <a:cs typeface="Arial" panose="020B0604020202020204" pitchFamily="34" charset="0"/>
                        </a:rPr>
                        <a:t>25%</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xmlns="" val="2759395067"/>
                  </a:ext>
                </a:extLst>
              </a:tr>
            </a:tbl>
          </a:graphicData>
        </a:graphic>
      </p:graphicFrame>
    </p:spTree>
    <p:extLst>
      <p:ext uri="{BB962C8B-B14F-4D97-AF65-F5344CB8AC3E}">
        <p14:creationId xmlns:p14="http://schemas.microsoft.com/office/powerpoint/2010/main" val="194589430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randombar(horizontal)">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randombar(horizontal)">
                                      <p:cBhvr>
                                        <p:cTn id="12" dur="500"/>
                                        <p:tgtEl>
                                          <p:spTgt spid="1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7">
                                            <p:txEl>
                                              <p:pRg st="2" end="2"/>
                                            </p:txEl>
                                          </p:spTgt>
                                        </p:tgtEl>
                                        <p:attrNameLst>
                                          <p:attrName>style.visibility</p:attrName>
                                        </p:attrNameLst>
                                      </p:cBhvr>
                                      <p:to>
                                        <p:strVal val="visible"/>
                                      </p:to>
                                    </p:set>
                                    <p:animEffect transition="in" filter="randombar(horizontal)">
                                      <p:cBhvr>
                                        <p:cTn id="17" dur="500"/>
                                        <p:tgtEl>
                                          <p:spTgt spid="1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heel(4)">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832064" y="710635"/>
            <a:ext cx="824274" cy="684147"/>
          </a:xfrm>
          <a:prstGeom prst="rect">
            <a:avLst/>
          </a:prstGeom>
        </p:spPr>
      </p:pic>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3503298">
            <a:off x="4631662" y="8916226"/>
            <a:ext cx="824274" cy="684147"/>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40080" y="5572505"/>
            <a:ext cx="1014079" cy="997600"/>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795460" y="4169576"/>
            <a:ext cx="927680" cy="950248"/>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6461119" y="1223745"/>
            <a:ext cx="316418" cy="342074"/>
          </a:xfrm>
          <a:prstGeom prst="rect">
            <a:avLst/>
          </a:prstGeom>
        </p:spPr>
      </p:pic>
      <p:pic>
        <p:nvPicPr>
          <p:cNvPr id="17" name="Picture 1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1315059" y="8916226"/>
            <a:ext cx="316418" cy="342074"/>
          </a:xfrm>
          <a:prstGeom prst="rect">
            <a:avLst/>
          </a:prstGeom>
        </p:spPr>
      </p:pic>
      <p:pic>
        <p:nvPicPr>
          <p:cNvPr id="18" name="Picture 1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7087364" y="1356452"/>
            <a:ext cx="4018228" cy="978987"/>
          </a:xfrm>
          <a:prstGeom prst="rect">
            <a:avLst/>
          </a:prstGeom>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xmlns="" id="{059A0A0B-4F0F-3082-27E3-F54F52AD1D16}"/>
                  </a:ext>
                </a:extLst>
              </p:cNvPr>
              <p:cNvSpPr txBox="1"/>
              <p:nvPr/>
            </p:nvSpPr>
            <p:spPr>
              <a:xfrm>
                <a:off x="4672938" y="3035163"/>
                <a:ext cx="9114971" cy="3534942"/>
              </a:xfrm>
              <a:prstGeom prst="rect">
                <a:avLst/>
              </a:prstGeom>
              <a:noFill/>
            </p:spPr>
            <p:txBody>
              <a:bodyPr wrap="square">
                <a:spAutoFit/>
              </a:bodyPr>
              <a:lstStyle/>
              <a:p>
                <a:pPr marL="0" marR="0" algn="ctr">
                  <a:lnSpc>
                    <a:spcPct val="150000"/>
                  </a:lnSpc>
                  <a:spcBef>
                    <a:spcPts val="600"/>
                  </a:spcBef>
                  <a:spcAft>
                    <a:spcPts val="800"/>
                  </a:spcAft>
                  <a:tabLst>
                    <a:tab pos="360045" algn="l"/>
                    <a:tab pos="720090" algn="l"/>
                  </a:tabLst>
                </a:pPr>
                <a:r>
                  <a:rPr lang="nl-NL" sz="4400" b="1" dirty="0">
                    <a:effectLst/>
                    <a:latin typeface="Arial" panose="020B0604020202020204" pitchFamily="34" charset="0"/>
                    <a:ea typeface="Times New Roman" panose="02020603050405020304" pitchFamily="18" charset="0"/>
                    <a:cs typeface="Arial" panose="020B0604020202020204" pitchFamily="34" charset="0"/>
                  </a:rPr>
                  <a:t>Nhận xét:</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4400" dirty="0">
                    <a:effectLst/>
                    <a:latin typeface="Arial" panose="020B0604020202020204" pitchFamily="34" charset="0"/>
                    <a:ea typeface="Times New Roman" panose="02020603050405020304" pitchFamily="18" charset="0"/>
                    <a:cs typeface="Arial" panose="020B0604020202020204" pitchFamily="34" charset="0"/>
                  </a:rPr>
                  <a:t>Phần hình quạt ứng với </a:t>
                </a:r>
                <a14:m>
                  <m:oMath xmlns:m="http://schemas.openxmlformats.org/officeDocument/2006/math">
                    <m:f>
                      <m:fPr>
                        <m:ctrlPr>
                          <a:rPr lang="en-US" sz="4400" i="1">
                            <a:effectLst/>
                            <a:latin typeface="Cambria Math" panose="02040503050406030204" pitchFamily="18" charset="0"/>
                            <a:ea typeface="Cambria Math" panose="02040503050406030204" pitchFamily="18" charset="0"/>
                            <a:cs typeface="Cambria Math" panose="02040503050406030204" pitchFamily="18" charset="0"/>
                          </a:rPr>
                        </m:ctrlPr>
                      </m:fPr>
                      <m:num>
                        <m:r>
                          <a:rPr lang="nl-NL" sz="4400" i="1">
                            <a:effectLst/>
                            <a:latin typeface="Cambria Math" panose="02040503050406030204" pitchFamily="18" charset="0"/>
                            <a:ea typeface="Cambria Math" panose="02040503050406030204" pitchFamily="18" charset="0"/>
                            <a:cs typeface="Cambria Math" panose="02040503050406030204" pitchFamily="18" charset="0"/>
                          </a:rPr>
                          <m:t>1</m:t>
                        </m:r>
                      </m:num>
                      <m:den>
                        <m:r>
                          <a:rPr lang="nl-NL" sz="4400" i="1">
                            <a:effectLst/>
                            <a:latin typeface="Cambria Math" panose="02040503050406030204" pitchFamily="18" charset="0"/>
                            <a:ea typeface="Cambria Math" panose="02040503050406030204" pitchFamily="18" charset="0"/>
                            <a:cs typeface="Cambria Math" panose="02040503050406030204" pitchFamily="18" charset="0"/>
                          </a:rPr>
                          <m:t>4</m:t>
                        </m:r>
                      </m:den>
                    </m:f>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hình tròn biểu diễn tỉ lệ 25%.</a:t>
                </a:r>
                <a:endParaRPr lang="en-US" sz="4400" dirty="0">
                  <a:latin typeface="Arial" panose="020B0604020202020204" pitchFamily="34" charset="0"/>
                  <a:cs typeface="Arial" panose="020B0604020202020204" pitchFamily="34" charset="0"/>
                </a:endParaRPr>
              </a:p>
            </p:txBody>
          </p:sp>
        </mc:Choice>
        <mc:Fallback xmlns="">
          <p:sp>
            <p:nvSpPr>
              <p:cNvPr id="16" name="TextBox 15">
                <a:extLst>
                  <a:ext uri="{FF2B5EF4-FFF2-40B4-BE49-F238E27FC236}">
                    <a16:creationId xmlns:a16="http://schemas.microsoft.com/office/drawing/2014/main" id="{059A0A0B-4F0F-3082-27E3-F54F52AD1D16}"/>
                  </a:ext>
                </a:extLst>
              </p:cNvPr>
              <p:cNvSpPr txBox="1">
                <a:spLocks noRot="1" noChangeAspect="1" noMove="1" noResize="1" noEditPoints="1" noAdjustHandles="1" noChangeArrowheads="1" noChangeShapeType="1" noTextEdit="1"/>
              </p:cNvSpPr>
              <p:nvPr/>
            </p:nvSpPr>
            <p:spPr>
              <a:xfrm>
                <a:off x="4672938" y="3035163"/>
                <a:ext cx="9114971" cy="3534942"/>
              </a:xfrm>
              <a:prstGeom prst="rect">
                <a:avLst/>
              </a:prstGeom>
              <a:blipFill>
                <a:blip r:embed="rId19"/>
                <a:stretch>
                  <a:fillRect l="-2742" r="-2676" b="-7069"/>
                </a:stretch>
              </a:blipFill>
            </p:spPr>
            <p:txBody>
              <a:bodyPr/>
              <a:lstStyle/>
              <a:p>
                <a:r>
                  <a:rPr lang="en-US">
                    <a:noFill/>
                  </a:rPr>
                  <a:t> </a:t>
                </a:r>
              </a:p>
            </p:txBody>
          </p:sp>
        </mc:Fallback>
      </mc:AlternateContent>
    </p:spTree>
    <p:extLst>
      <p:ext uri="{BB962C8B-B14F-4D97-AF65-F5344CB8AC3E}">
        <p14:creationId xmlns:p14="http://schemas.microsoft.com/office/powerpoint/2010/main" val="21852676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fade">
                                      <p:cBhvr>
                                        <p:cTn id="12"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xmlns="" id="{B6A45A54-FCE9-8FF4-811D-54B2A5D43F48}"/>
              </a:ext>
            </a:extLst>
          </p:cNvPr>
          <p:cNvSpPr txBox="1"/>
          <p:nvPr/>
        </p:nvSpPr>
        <p:spPr>
          <a:xfrm>
            <a:off x="838200" y="3848100"/>
            <a:ext cx="16840200" cy="1615827"/>
          </a:xfrm>
          <a:prstGeom prst="rect">
            <a:avLst/>
          </a:prstGeom>
          <a:noFill/>
        </p:spPr>
        <p:txBody>
          <a:bodyPr wrap="square" rtlCol="0">
            <a:spAutoFit/>
          </a:bodyPr>
          <a:lstStyle/>
          <a:p>
            <a:pPr algn="ctr">
              <a:lnSpc>
                <a:spcPct val="150000"/>
              </a:lnSpc>
            </a:pPr>
            <a:r>
              <a:rPr lang="en-US" sz="6600" b="1" dirty="0">
                <a:solidFill>
                  <a:srgbClr val="FF0000"/>
                </a:solidFill>
                <a:latin typeface="Arial" panose="020B0604020202020204" pitchFamily="34" charset="0"/>
                <a:cs typeface="Arial" panose="020B0604020202020204" pitchFamily="34" charset="0"/>
              </a:rPr>
              <a:t>BÀI 18: BIỂU ĐỒ HÌNH QUẠT TRÒN</a:t>
            </a:r>
          </a:p>
        </p:txBody>
      </p:sp>
      <p:sp>
        <p:nvSpPr>
          <p:cNvPr id="11" name="TextBox 10">
            <a:extLst>
              <a:ext uri="{FF2B5EF4-FFF2-40B4-BE49-F238E27FC236}">
                <a16:creationId xmlns:a16="http://schemas.microsoft.com/office/drawing/2014/main" xmlns="" id="{B6A45A54-FCE9-8FF4-811D-54B2A5D43F48}"/>
              </a:ext>
            </a:extLst>
          </p:cNvPr>
          <p:cNvSpPr txBox="1"/>
          <p:nvPr/>
        </p:nvSpPr>
        <p:spPr>
          <a:xfrm>
            <a:off x="685800" y="1257300"/>
            <a:ext cx="16840200" cy="1427570"/>
          </a:xfrm>
          <a:prstGeom prst="rect">
            <a:avLst/>
          </a:prstGeom>
          <a:noFill/>
        </p:spPr>
        <p:txBody>
          <a:bodyPr wrap="square" rtlCol="0">
            <a:spAutoFit/>
          </a:bodyPr>
          <a:lstStyle/>
          <a:p>
            <a:pPr algn="ctr">
              <a:lnSpc>
                <a:spcPct val="150000"/>
              </a:lnSpc>
            </a:pPr>
            <a:r>
              <a:rPr lang="en-US" sz="6600" b="1" smtClean="0">
                <a:solidFill>
                  <a:srgbClr val="FF0000"/>
                </a:solidFill>
                <a:latin typeface="Arial" panose="020B0604020202020204" pitchFamily="34" charset="0"/>
                <a:cs typeface="Arial" panose="020B0604020202020204" pitchFamily="34" charset="0"/>
              </a:rPr>
              <a:t>TIẾT </a:t>
            </a:r>
            <a:r>
              <a:rPr lang="en-US" sz="6600" b="1" smtClean="0">
                <a:solidFill>
                  <a:srgbClr val="FF0000"/>
                </a:solidFill>
                <a:latin typeface="Arial" panose="020B0604020202020204" pitchFamily="34" charset="0"/>
                <a:cs typeface="Arial" panose="020B0604020202020204" pitchFamily="34" charset="0"/>
              </a:rPr>
              <a:t>49</a:t>
            </a:r>
            <a:endParaRPr lang="en-US" sz="66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36179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p:cTn id="7"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 calcmode="lin" valueType="num">
                                      <p:cBhvr>
                                        <p:cTn id="14"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95783" y="4997517"/>
            <a:ext cx="651623" cy="675257"/>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014975">
            <a:off x="15875143" y="9480419"/>
            <a:ext cx="501090" cy="703284"/>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142145">
            <a:off x="16984818" y="3521075"/>
            <a:ext cx="548964" cy="548964"/>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977631">
            <a:off x="1530037" y="6089188"/>
            <a:ext cx="456209" cy="422564"/>
          </a:xfrm>
          <a:prstGeom prst="rect">
            <a:avLst/>
          </a:prstGeom>
        </p:spPr>
      </p:pic>
      <p:sp>
        <p:nvSpPr>
          <p:cNvPr id="14" name="TextBox 13">
            <a:extLst>
              <a:ext uri="{FF2B5EF4-FFF2-40B4-BE49-F238E27FC236}">
                <a16:creationId xmlns:a16="http://schemas.microsoft.com/office/drawing/2014/main" xmlns="" id="{B2B00F8C-98D4-4ABB-0900-909B4B58C63E}"/>
              </a:ext>
            </a:extLst>
          </p:cNvPr>
          <p:cNvSpPr txBox="1"/>
          <p:nvPr/>
        </p:nvSpPr>
        <p:spPr>
          <a:xfrm>
            <a:off x="2025477" y="668189"/>
            <a:ext cx="13329459" cy="2171428"/>
          </a:xfrm>
          <a:prstGeom prst="rect">
            <a:avLst/>
          </a:prstGeom>
          <a:noFill/>
        </p:spPr>
        <p:txBody>
          <a:bodyPr wrap="square" rtlCol="0">
            <a:spAutoFit/>
          </a:bodyPr>
          <a:lstStyle/>
          <a:p>
            <a:pPr algn="just">
              <a:lnSpc>
                <a:spcPct val="150000"/>
              </a:lnSpc>
            </a:pPr>
            <a:r>
              <a:rPr lang="en-US" sz="4800" b="1" dirty="0">
                <a:solidFill>
                  <a:schemeClr val="accent2">
                    <a:lumMod val="50000"/>
                  </a:schemeClr>
                </a:solidFill>
                <a:latin typeface="Arial" panose="020B0604020202020204" pitchFamily="34" charset="0"/>
                <a:cs typeface="Arial" panose="020B0604020202020204" pitchFamily="34" charset="0"/>
              </a:rPr>
              <a:t>II. BIỂU DIỄN DỮ LIỆU VÀO BIỂU ĐỒ HÌNH QUẠT TRÒN</a:t>
            </a:r>
          </a:p>
        </p:txBody>
      </p:sp>
      <p:sp>
        <p:nvSpPr>
          <p:cNvPr id="15" name="Oval 14">
            <a:extLst>
              <a:ext uri="{FF2B5EF4-FFF2-40B4-BE49-F238E27FC236}">
                <a16:creationId xmlns:a16="http://schemas.microsoft.com/office/drawing/2014/main" xmlns="" id="{1E4A9E51-DA6B-87D3-E3B7-E6CD853CF601}"/>
              </a:ext>
            </a:extLst>
          </p:cNvPr>
          <p:cNvSpPr/>
          <p:nvPr/>
        </p:nvSpPr>
        <p:spPr>
          <a:xfrm>
            <a:off x="1758141" y="3192586"/>
            <a:ext cx="3200400" cy="1447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Ví</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dụ</a:t>
            </a:r>
            <a:r>
              <a:rPr lang="en-US" sz="4400" b="1" dirty="0">
                <a:latin typeface="Arial" panose="020B0604020202020204" pitchFamily="34" charset="0"/>
                <a:cs typeface="Arial" panose="020B0604020202020204" pitchFamily="34" charset="0"/>
              </a:rPr>
              <a:t> 1</a:t>
            </a:r>
          </a:p>
        </p:txBody>
      </p:sp>
      <p:sp>
        <p:nvSpPr>
          <p:cNvPr id="17" name="TextBox 16">
            <a:extLst>
              <a:ext uri="{FF2B5EF4-FFF2-40B4-BE49-F238E27FC236}">
                <a16:creationId xmlns:a16="http://schemas.microsoft.com/office/drawing/2014/main" xmlns="" id="{9D7E8671-BE54-2F9A-988E-87B6DAE9411A}"/>
              </a:ext>
            </a:extLst>
          </p:cNvPr>
          <p:cNvSpPr txBox="1"/>
          <p:nvPr/>
        </p:nvSpPr>
        <p:spPr>
          <a:xfrm>
            <a:off x="5410199" y="3032321"/>
            <a:ext cx="11118723" cy="182492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sách</a:t>
            </a:r>
            <a:r>
              <a:rPr lang="en-US" sz="4000" dirty="0">
                <a:latin typeface="Arial" panose="020B0604020202020204" pitchFamily="34" charset="0"/>
                <a:cs typeface="Arial" panose="020B0604020202020204" pitchFamily="34" charset="0"/>
              </a:rPr>
              <a:t> ở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a:t>
            </a:r>
          </a:p>
        </p:txBody>
      </p:sp>
      <p:graphicFrame>
        <p:nvGraphicFramePr>
          <p:cNvPr id="18" name="Table 18">
            <a:extLst>
              <a:ext uri="{FF2B5EF4-FFF2-40B4-BE49-F238E27FC236}">
                <a16:creationId xmlns:a16="http://schemas.microsoft.com/office/drawing/2014/main" xmlns="" id="{74DFC935-AC89-3EC5-5717-8B2AD3609C95}"/>
              </a:ext>
            </a:extLst>
          </p:cNvPr>
          <p:cNvGraphicFramePr>
            <a:graphicFrameLocks noGrp="1"/>
          </p:cNvGraphicFramePr>
          <p:nvPr>
            <p:extLst>
              <p:ext uri="{D42A27DB-BD31-4B8C-83A1-F6EECF244321}">
                <p14:modId xmlns:p14="http://schemas.microsoft.com/office/powerpoint/2010/main" val="2058500147"/>
              </p:ext>
            </p:extLst>
          </p:nvPr>
        </p:nvGraphicFramePr>
        <p:xfrm>
          <a:off x="1092386" y="5187357"/>
          <a:ext cx="16341475" cy="2641114"/>
        </p:xfrm>
        <a:graphic>
          <a:graphicData uri="http://schemas.openxmlformats.org/drawingml/2006/table">
            <a:tbl>
              <a:tblPr firstRow="1" bandRow="1">
                <a:tableStyleId>{5940675A-B579-460E-94D1-54222C63F5DA}</a:tableStyleId>
              </a:tblPr>
              <a:tblGrid>
                <a:gridCol w="2714993">
                  <a:extLst>
                    <a:ext uri="{9D8B030D-6E8A-4147-A177-3AD203B41FA5}">
                      <a16:colId xmlns:a16="http://schemas.microsoft.com/office/drawing/2014/main" xmlns="" val="1844395894"/>
                    </a:ext>
                  </a:extLst>
                </a:gridCol>
                <a:gridCol w="3821597">
                  <a:extLst>
                    <a:ext uri="{9D8B030D-6E8A-4147-A177-3AD203B41FA5}">
                      <a16:colId xmlns:a16="http://schemas.microsoft.com/office/drawing/2014/main" xmlns="" val="3833127626"/>
                    </a:ext>
                  </a:extLst>
                </a:gridCol>
                <a:gridCol w="3874603">
                  <a:extLst>
                    <a:ext uri="{9D8B030D-6E8A-4147-A177-3AD203B41FA5}">
                      <a16:colId xmlns:a16="http://schemas.microsoft.com/office/drawing/2014/main" xmlns="" val="772022719"/>
                    </a:ext>
                  </a:extLst>
                </a:gridCol>
                <a:gridCol w="3048000">
                  <a:extLst>
                    <a:ext uri="{9D8B030D-6E8A-4147-A177-3AD203B41FA5}">
                      <a16:colId xmlns:a16="http://schemas.microsoft.com/office/drawing/2014/main" xmlns="" val="3388301501"/>
                    </a:ext>
                  </a:extLst>
                </a:gridCol>
                <a:gridCol w="2882282">
                  <a:extLst>
                    <a:ext uri="{9D8B030D-6E8A-4147-A177-3AD203B41FA5}">
                      <a16:colId xmlns:a16="http://schemas.microsoft.com/office/drawing/2014/main" xmlns="" val="3772768225"/>
                    </a:ext>
                  </a:extLst>
                </a:gridCol>
              </a:tblGrid>
              <a:tr h="1320557">
                <a:tc>
                  <a:txBody>
                    <a:bodyPr/>
                    <a:lstStyle/>
                    <a:p>
                      <a:pPr algn="ct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sách</a:t>
                      </a:r>
                      <a:endParaRPr lang="en-US" sz="4000" dirty="0">
                        <a:latin typeface="Arial" panose="020B0604020202020204" pitchFamily="34" charset="0"/>
                        <a:cs typeface="Arial" panose="020B0604020202020204" pitchFamily="34" charset="0"/>
                      </a:endParaRPr>
                    </a:p>
                  </a:txBody>
                  <a:tcPr anchor="ctr">
                    <a:solidFill>
                      <a:srgbClr val="FFFF66"/>
                    </a:solidFill>
                  </a:tcPr>
                </a:tc>
                <a:tc>
                  <a:txBody>
                    <a:bodyPr/>
                    <a:lstStyle/>
                    <a:p>
                      <a:pPr algn="ctr"/>
                      <a:r>
                        <a:rPr lang="en-US" sz="4000" dirty="0" err="1">
                          <a:latin typeface="Arial" panose="020B0604020202020204" pitchFamily="34" charset="0"/>
                          <a:cs typeface="Arial" panose="020B0604020202020204" pitchFamily="34" charset="0"/>
                        </a:rPr>
                        <a:t>Sách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giáo</a:t>
                      </a:r>
                      <a:r>
                        <a:rPr lang="en-US" sz="4000" dirty="0">
                          <a:latin typeface="Arial" panose="020B0604020202020204" pitchFamily="34" charset="0"/>
                          <a:cs typeface="Arial" panose="020B0604020202020204" pitchFamily="34" charset="0"/>
                        </a:rPr>
                        <a:t> khoa</a:t>
                      </a:r>
                    </a:p>
                  </a:txBody>
                  <a:tcPr anchor="ctr"/>
                </a:tc>
                <a:tc>
                  <a:txBody>
                    <a:bodyPr/>
                    <a:lstStyle/>
                    <a:p>
                      <a:pPr algn="ctr"/>
                      <a:r>
                        <a:rPr lang="en-US" sz="4000" dirty="0" err="1">
                          <a:latin typeface="Arial" panose="020B0604020202020204" pitchFamily="34" charset="0"/>
                          <a:cs typeface="Arial" panose="020B0604020202020204" pitchFamily="34" charset="0"/>
                        </a:rPr>
                        <a:t>Sách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endParaRPr lang="en-US" sz="4000" dirty="0">
                        <a:latin typeface="Arial" panose="020B0604020202020204" pitchFamily="34" charset="0"/>
                        <a:cs typeface="Arial" panose="020B0604020202020204" pitchFamily="34" charset="0"/>
                      </a:endParaRPr>
                    </a:p>
                  </a:txBody>
                  <a:tcPr anchor="ctr"/>
                </a:tc>
                <a:tc>
                  <a:txBody>
                    <a:bodyPr/>
                    <a:lstStyle/>
                    <a:p>
                      <a:pPr algn="ctr"/>
                      <a:r>
                        <a:rPr lang="en-US" sz="4000" dirty="0" err="1">
                          <a:latin typeface="Arial" panose="020B0604020202020204" pitchFamily="34" charset="0"/>
                          <a:cs typeface="Arial" panose="020B0604020202020204" pitchFamily="34" charset="0"/>
                        </a:rPr>
                        <a:t>Sách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truyện</a:t>
                      </a:r>
                      <a:endParaRPr lang="en-US" sz="4000" dirty="0">
                        <a:latin typeface="Arial" panose="020B0604020202020204" pitchFamily="34" charset="0"/>
                        <a:cs typeface="Arial" panose="020B0604020202020204" pitchFamily="34" charset="0"/>
                      </a:endParaRPr>
                    </a:p>
                  </a:txBody>
                  <a:tcPr anchor="ctr"/>
                </a:tc>
                <a:tc>
                  <a:txBody>
                    <a:bodyPr/>
                    <a:lstStyle/>
                    <a:p>
                      <a:pPr algn="ctr"/>
                      <a:r>
                        <a:rPr lang="en-US" sz="4000" dirty="0" err="1">
                          <a:latin typeface="Arial" panose="020B0604020202020204" pitchFamily="34" charset="0"/>
                          <a:cs typeface="Arial" panose="020B0604020202020204" pitchFamily="34" charset="0"/>
                        </a:rPr>
                        <a:t>Sách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khác</a:t>
                      </a:r>
                      <a:endParaRPr lang="en-US" sz="40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556331213"/>
                  </a:ext>
                </a:extLst>
              </a:tr>
              <a:tr h="1320557">
                <a:tc>
                  <a:txBody>
                    <a:bodyPr/>
                    <a:lstStyle/>
                    <a:p>
                      <a:pPr algn="ct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endParaRPr lang="en-US" sz="4000" dirty="0">
                        <a:latin typeface="Arial" panose="020B0604020202020204" pitchFamily="34" charset="0"/>
                        <a:cs typeface="Arial" panose="020B0604020202020204" pitchFamily="34" charset="0"/>
                      </a:endParaRPr>
                    </a:p>
                  </a:txBody>
                  <a:tcPr anchor="ctr">
                    <a:solidFill>
                      <a:srgbClr val="FFFF66"/>
                    </a:solidFill>
                  </a:tcPr>
                </a:tc>
                <a:tc>
                  <a:txBody>
                    <a:bodyPr/>
                    <a:lstStyle/>
                    <a:p>
                      <a:pPr algn="ctr"/>
                      <a:r>
                        <a:rPr lang="en-US" sz="4000" dirty="0">
                          <a:latin typeface="Arial" panose="020B0604020202020204" pitchFamily="34" charset="0"/>
                          <a:cs typeface="Arial" panose="020B0604020202020204" pitchFamily="34" charset="0"/>
                        </a:rPr>
                        <a:t>40%</a:t>
                      </a:r>
                    </a:p>
                  </a:txBody>
                  <a:tcPr anchor="ctr"/>
                </a:tc>
                <a:tc>
                  <a:txBody>
                    <a:bodyPr/>
                    <a:lstStyle/>
                    <a:p>
                      <a:pPr algn="ctr"/>
                      <a:r>
                        <a:rPr lang="en-US" sz="4000" dirty="0">
                          <a:latin typeface="Arial" panose="020B0604020202020204" pitchFamily="34" charset="0"/>
                          <a:cs typeface="Arial" panose="020B0604020202020204" pitchFamily="34" charset="0"/>
                        </a:rPr>
                        <a:t>20%</a:t>
                      </a:r>
                    </a:p>
                  </a:txBody>
                  <a:tcPr anchor="ctr"/>
                </a:tc>
                <a:tc>
                  <a:txBody>
                    <a:bodyPr/>
                    <a:lstStyle/>
                    <a:p>
                      <a:pPr algn="ctr"/>
                      <a:r>
                        <a:rPr lang="en-US" sz="4000" dirty="0">
                          <a:latin typeface="Arial" panose="020B0604020202020204" pitchFamily="34" charset="0"/>
                          <a:cs typeface="Arial" panose="020B0604020202020204" pitchFamily="34" charset="0"/>
                        </a:rPr>
                        <a:t>30%</a:t>
                      </a:r>
                    </a:p>
                  </a:txBody>
                  <a:tcPr anchor="ctr"/>
                </a:tc>
                <a:tc>
                  <a:txBody>
                    <a:bodyPr/>
                    <a:lstStyle/>
                    <a:p>
                      <a:pPr algn="ctr"/>
                      <a:r>
                        <a:rPr lang="en-US" sz="4000" dirty="0">
                          <a:latin typeface="Arial" panose="020B0604020202020204" pitchFamily="34" charset="0"/>
                          <a:cs typeface="Arial" panose="020B0604020202020204" pitchFamily="34" charset="0"/>
                        </a:rPr>
                        <a:t>10%</a:t>
                      </a:r>
                    </a:p>
                  </a:txBody>
                  <a:tcPr anchor="ctr"/>
                </a:tc>
                <a:extLst>
                  <a:ext uri="{0D108BD9-81ED-4DB2-BD59-A6C34878D82A}">
                    <a16:rowId xmlns:a16="http://schemas.microsoft.com/office/drawing/2014/main" xmlns="" val="941654011"/>
                  </a:ext>
                </a:extLst>
              </a:tr>
            </a:tbl>
          </a:graphicData>
        </a:graphic>
      </p:graphicFrame>
      <p:sp>
        <p:nvSpPr>
          <p:cNvPr id="19" name="TextBox 18">
            <a:extLst>
              <a:ext uri="{FF2B5EF4-FFF2-40B4-BE49-F238E27FC236}">
                <a16:creationId xmlns:a16="http://schemas.microsoft.com/office/drawing/2014/main" xmlns="" id="{59C0A9C2-0B5E-31DC-44B1-B69669427334}"/>
              </a:ext>
            </a:extLst>
          </p:cNvPr>
          <p:cNvSpPr txBox="1"/>
          <p:nvPr/>
        </p:nvSpPr>
        <p:spPr>
          <a:xfrm>
            <a:off x="2819400" y="8229600"/>
            <a:ext cx="12649200" cy="182492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hoàn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5.8 </a:t>
            </a:r>
            <a:r>
              <a:rPr lang="en-US" sz="4000" dirty="0" err="1">
                <a:latin typeface="Arial" panose="020B0604020202020204" pitchFamily="34" charset="0"/>
                <a:cs typeface="Arial" panose="020B0604020202020204" pitchFamily="34" charset="0"/>
              </a:rPr>
              <a:t>vào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vở</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kê</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454555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circle(in)">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9">
                                            <p:txEl>
                                              <p:pRg st="0" end="0"/>
                                            </p:txEl>
                                          </p:spTgt>
                                        </p:tgtEl>
                                        <p:attrNameLst>
                                          <p:attrName>style.visibility</p:attrName>
                                        </p:attrNameLst>
                                      </p:cBhvr>
                                      <p:to>
                                        <p:strVal val="visible"/>
                                      </p:to>
                                    </p:set>
                                    <p:animEffect transition="in" filter="fade">
                                      <p:cBhvr>
                                        <p:cTn id="24"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53252">
            <a:off x="8670709" y="9081210"/>
            <a:ext cx="946582" cy="550069"/>
          </a:xfrm>
          <a:prstGeom prst="rect">
            <a:avLst/>
          </a:prstGeom>
        </p:spPr>
      </p:pic>
      <p:pic>
        <p:nvPicPr>
          <p:cNvPr id="13"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53252">
            <a:off x="8670709" y="651585"/>
            <a:ext cx="946582" cy="550069"/>
          </a:xfrm>
          <a:prstGeom prst="rect">
            <a:avLst/>
          </a:prstGeom>
        </p:spPr>
      </p:pic>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878149" y="3961468"/>
            <a:ext cx="762302" cy="600313"/>
          </a:xfrm>
          <a:prstGeom prst="rect">
            <a:avLst/>
          </a:prstGeom>
        </p:spPr>
      </p:pic>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28700" y="6198498"/>
            <a:ext cx="676405" cy="555498"/>
          </a:xfrm>
          <a:prstGeom prst="rect">
            <a:avLst/>
          </a:prstGeom>
        </p:spPr>
      </p:pic>
      <p:pic>
        <p:nvPicPr>
          <p:cNvPr id="16" name="Picture 1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6702936" y="660769"/>
            <a:ext cx="5220899" cy="1272002"/>
          </a:xfrm>
          <a:prstGeom prst="rect">
            <a:avLst/>
          </a:prstGeom>
        </p:spPr>
      </p:pic>
      <p:sp>
        <p:nvSpPr>
          <p:cNvPr id="6" name="TextBox 5">
            <a:extLst>
              <a:ext uri="{FF2B5EF4-FFF2-40B4-BE49-F238E27FC236}">
                <a16:creationId xmlns:a16="http://schemas.microsoft.com/office/drawing/2014/main" xmlns="" id="{99C2CCBC-3402-F846-15C4-BB7F902BA333}"/>
              </a:ext>
            </a:extLst>
          </p:cNvPr>
          <p:cNvSpPr txBox="1"/>
          <p:nvPr/>
        </p:nvSpPr>
        <p:spPr>
          <a:xfrm>
            <a:off x="7620000" y="958484"/>
            <a:ext cx="3663458" cy="707886"/>
          </a:xfrm>
          <a:prstGeom prst="rect">
            <a:avLst/>
          </a:prstGeom>
          <a:noFill/>
        </p:spPr>
        <p:txBody>
          <a:bodyPr wrap="square" rtlCol="0">
            <a:spAutoFit/>
          </a:bodyPr>
          <a:lstStyle/>
          <a:p>
            <a:pPr algn="ctr"/>
            <a:r>
              <a:rPr lang="en-US" sz="4000" b="1" dirty="0" err="1">
                <a:solidFill>
                  <a:schemeClr val="bg1"/>
                </a:solidFill>
                <a:latin typeface="Arial" panose="020B0604020202020204" pitchFamily="34" charset="0"/>
                <a:cs typeface="Arial" panose="020B0604020202020204" pitchFamily="34" charset="0"/>
              </a:rPr>
              <a:t>Giải</a:t>
            </a:r>
            <a:endParaRPr lang="en-US" sz="4000" b="1" dirty="0">
              <a:solidFill>
                <a:schemeClr val="bg1"/>
              </a:solidFill>
              <a:latin typeface="Arial" panose="020B0604020202020204" pitchFamily="34" charset="0"/>
              <a:cs typeface="Arial" panose="020B0604020202020204" pitchFamily="34" charset="0"/>
            </a:endParaRPr>
          </a:p>
        </p:txBody>
      </p:sp>
      <p:graphicFrame>
        <p:nvGraphicFramePr>
          <p:cNvPr id="7" name="Chart 6">
            <a:extLst>
              <a:ext uri="{FF2B5EF4-FFF2-40B4-BE49-F238E27FC236}">
                <a16:creationId xmlns:a16="http://schemas.microsoft.com/office/drawing/2014/main" xmlns="" id="{09A8C9A2-AF53-0EA8-7AFF-BBE40C61BD59}"/>
              </a:ext>
            </a:extLst>
          </p:cNvPr>
          <p:cNvGraphicFramePr/>
          <p:nvPr>
            <p:extLst>
              <p:ext uri="{D42A27DB-BD31-4B8C-83A1-F6EECF244321}">
                <p14:modId xmlns:p14="http://schemas.microsoft.com/office/powerpoint/2010/main" val="842749570"/>
              </p:ext>
            </p:extLst>
          </p:nvPr>
        </p:nvGraphicFramePr>
        <p:xfrm>
          <a:off x="2601145" y="1853239"/>
          <a:ext cx="13701168" cy="7401754"/>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57400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strVal val="#ppt_w*0.70"/>
                                          </p:val>
                                        </p:tav>
                                        <p:tav tm="100000">
                                          <p:val>
                                            <p:strVal val="#ppt_w"/>
                                          </p:val>
                                        </p:tav>
                                      </p:tavLst>
                                    </p:anim>
                                    <p:anim calcmode="lin" valueType="num">
                                      <p:cBhvr>
                                        <p:cTn id="13" dur="500" fill="hold"/>
                                        <p:tgtEl>
                                          <p:spTgt spid="7"/>
                                        </p:tgtEl>
                                        <p:attrNameLst>
                                          <p:attrName>ppt_h</p:attrName>
                                        </p:attrNameLst>
                                      </p:cBhvr>
                                      <p:tavLst>
                                        <p:tav tm="0">
                                          <p:val>
                                            <p:strVal val="#ppt_h"/>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963129" y="9258300"/>
            <a:ext cx="660389" cy="626544"/>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063970" y="1690294"/>
            <a:ext cx="646015" cy="694640"/>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561132" y="1174893"/>
            <a:ext cx="600999" cy="632630"/>
          </a:xfrm>
          <a:prstGeom prst="rect">
            <a:avLst/>
          </a:prstGeom>
        </p:spPr>
      </p:pic>
      <p:sp>
        <p:nvSpPr>
          <p:cNvPr id="15" name="TextBox 14">
            <a:extLst>
              <a:ext uri="{FF2B5EF4-FFF2-40B4-BE49-F238E27FC236}">
                <a16:creationId xmlns:a16="http://schemas.microsoft.com/office/drawing/2014/main" xmlns="" id="{6007E892-2E52-CD6A-A084-8773ECEBFB4F}"/>
              </a:ext>
            </a:extLst>
          </p:cNvPr>
          <p:cNvSpPr txBox="1"/>
          <p:nvPr/>
        </p:nvSpPr>
        <p:spPr>
          <a:xfrm>
            <a:off x="2438400" y="164011"/>
            <a:ext cx="12300123" cy="2171428"/>
          </a:xfrm>
          <a:prstGeom prst="rect">
            <a:avLst/>
          </a:prstGeom>
          <a:noFill/>
        </p:spPr>
        <p:txBody>
          <a:bodyPr wrap="square" rtlCol="0">
            <a:spAutoFit/>
          </a:bodyPr>
          <a:lstStyle/>
          <a:p>
            <a:pPr algn="just">
              <a:lnSpc>
                <a:spcPct val="150000"/>
              </a:lnSpc>
            </a:pPr>
            <a:r>
              <a:rPr lang="en-US" sz="4800" b="1" dirty="0">
                <a:solidFill>
                  <a:schemeClr val="accent2">
                    <a:lumMod val="50000"/>
                  </a:schemeClr>
                </a:solidFill>
                <a:latin typeface="Arial" panose="020B0604020202020204" pitchFamily="34" charset="0"/>
                <a:cs typeface="Arial" panose="020B0604020202020204" pitchFamily="34" charset="0"/>
              </a:rPr>
              <a:t>III. PHÂN TÍCH DỮ LIỆU TRONG BIỂU ĐỒ HÌNH QUẠT TRÒN</a:t>
            </a:r>
          </a:p>
        </p:txBody>
      </p:sp>
      <p:sp>
        <p:nvSpPr>
          <p:cNvPr id="16" name="Oval 15">
            <a:extLst>
              <a:ext uri="{FF2B5EF4-FFF2-40B4-BE49-F238E27FC236}">
                <a16:creationId xmlns:a16="http://schemas.microsoft.com/office/drawing/2014/main" xmlns="" id="{D51D2293-01F7-7895-7321-BF03D5BB124A}"/>
              </a:ext>
            </a:extLst>
          </p:cNvPr>
          <p:cNvSpPr/>
          <p:nvPr/>
        </p:nvSpPr>
        <p:spPr>
          <a:xfrm>
            <a:off x="2089513" y="2561305"/>
            <a:ext cx="3200400" cy="1447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Ví</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dụ</a:t>
            </a:r>
            <a:r>
              <a:rPr lang="en-US" sz="4400" b="1" dirty="0">
                <a:latin typeface="Arial" panose="020B0604020202020204" pitchFamily="34" charset="0"/>
                <a:cs typeface="Arial" panose="020B0604020202020204" pitchFamily="34" charset="0"/>
              </a:rPr>
              <a:t> 3</a:t>
            </a:r>
          </a:p>
        </p:txBody>
      </p:sp>
      <p:sp>
        <p:nvSpPr>
          <p:cNvPr id="17" name="TextBox 16">
            <a:extLst>
              <a:ext uri="{FF2B5EF4-FFF2-40B4-BE49-F238E27FC236}">
                <a16:creationId xmlns:a16="http://schemas.microsoft.com/office/drawing/2014/main" xmlns="" id="{652F9963-B40B-84A4-358A-7D155AFF2E99}"/>
              </a:ext>
            </a:extLst>
          </p:cNvPr>
          <p:cNvSpPr txBox="1"/>
          <p:nvPr/>
        </p:nvSpPr>
        <p:spPr>
          <a:xfrm>
            <a:off x="5440290" y="2837714"/>
            <a:ext cx="5504696" cy="90159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Cho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5.14.</a:t>
            </a:r>
          </a:p>
        </p:txBody>
      </p:sp>
      <p:sp>
        <p:nvSpPr>
          <p:cNvPr id="19" name="TextBox 18">
            <a:extLst>
              <a:ext uri="{FF2B5EF4-FFF2-40B4-BE49-F238E27FC236}">
                <a16:creationId xmlns:a16="http://schemas.microsoft.com/office/drawing/2014/main" xmlns="" id="{57C71741-E766-1E47-2A1D-0BDA275C3B84}"/>
              </a:ext>
            </a:extLst>
          </p:cNvPr>
          <p:cNvSpPr txBox="1"/>
          <p:nvPr/>
        </p:nvSpPr>
        <p:spPr>
          <a:xfrm>
            <a:off x="2146725" y="4241582"/>
            <a:ext cx="8077200" cy="274825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lập</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bảng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thống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kê</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mức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ảnh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hưởng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đơn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vị</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yếu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tổ</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chiều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cao</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trẻ</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pic>
        <p:nvPicPr>
          <p:cNvPr id="20" name="Picture 19">
            <a:extLst>
              <a:ext uri="{FF2B5EF4-FFF2-40B4-BE49-F238E27FC236}">
                <a16:creationId xmlns:a16="http://schemas.microsoft.com/office/drawing/2014/main" xmlns="" id="{D93D2837-065E-8A40-B856-B25845BB803B}"/>
              </a:ext>
            </a:extLst>
          </p:cNvPr>
          <p:cNvPicPr>
            <a:picLocks noChangeAspect="1"/>
          </p:cNvPicPr>
          <p:nvPr/>
        </p:nvPicPr>
        <p:blipFill>
          <a:blip r:embed="rId8"/>
          <a:stretch>
            <a:fillRect/>
          </a:stretch>
        </p:blipFill>
        <p:spPr>
          <a:xfrm>
            <a:off x="10922480" y="2978036"/>
            <a:ext cx="6909598" cy="4138744"/>
          </a:xfrm>
          <a:prstGeom prst="rect">
            <a:avLst/>
          </a:prstGeom>
        </p:spPr>
      </p:pic>
      <p:sp>
        <p:nvSpPr>
          <p:cNvPr id="22" name="TextBox 21">
            <a:extLst>
              <a:ext uri="{FF2B5EF4-FFF2-40B4-BE49-F238E27FC236}">
                <a16:creationId xmlns:a16="http://schemas.microsoft.com/office/drawing/2014/main" xmlns="" id="{F2ED1230-32AD-C38D-F8B1-2D61AC1FE40A}"/>
              </a:ext>
            </a:extLst>
          </p:cNvPr>
          <p:cNvSpPr txBox="1"/>
          <p:nvPr/>
        </p:nvSpPr>
        <p:spPr>
          <a:xfrm>
            <a:off x="2089513" y="7222312"/>
            <a:ext cx="15474204" cy="182492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Ngoài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yếu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di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truyền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yếu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ảnh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hưởng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nhiều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nhất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chiều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cao</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gì</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yếu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chiếm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tổng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bao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nhiêu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phần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trăm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49806463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circle(in)">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9">
                                            <p:txEl>
                                              <p:pRg st="0" end="0"/>
                                            </p:txEl>
                                          </p:spTgt>
                                        </p:tgtEl>
                                        <p:attrNameLst>
                                          <p:attrName>style.visibility</p:attrName>
                                        </p:attrNameLst>
                                      </p:cBhvr>
                                      <p:to>
                                        <p:strVal val="visible"/>
                                      </p:to>
                                    </p:set>
                                    <p:animEffect transition="in" filter="wipe(up)">
                                      <p:cBhvr>
                                        <p:cTn id="24" dur="500"/>
                                        <p:tgtEl>
                                          <p:spTgt spid="19">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22">
                                            <p:txEl>
                                              <p:pRg st="0" end="0"/>
                                            </p:txEl>
                                          </p:spTgt>
                                        </p:tgtEl>
                                        <p:attrNameLst>
                                          <p:attrName>style.visibility</p:attrName>
                                        </p:attrNameLst>
                                      </p:cBhvr>
                                      <p:to>
                                        <p:strVal val="visible"/>
                                      </p:to>
                                    </p:set>
                                    <p:animEffect transition="in" filter="wipe(up)">
                                      <p:cBhvr>
                                        <p:cTn id="29"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832064" y="710635"/>
            <a:ext cx="824274" cy="684147"/>
          </a:xfrm>
          <a:prstGeom prst="rect">
            <a:avLst/>
          </a:prstGeom>
        </p:spPr>
      </p:pic>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3503298">
            <a:off x="17572792" y="7757667"/>
            <a:ext cx="824274" cy="684147"/>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259509" y="8065655"/>
            <a:ext cx="1014079" cy="997600"/>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795460" y="1223745"/>
            <a:ext cx="927680" cy="950248"/>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6461119" y="1223745"/>
            <a:ext cx="316418" cy="342074"/>
          </a:xfrm>
          <a:prstGeom prst="rect">
            <a:avLst/>
          </a:prstGeom>
        </p:spPr>
      </p:pic>
      <p:pic>
        <p:nvPicPr>
          <p:cNvPr id="17" name="Picture 1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352120" y="1298662"/>
            <a:ext cx="316418" cy="342074"/>
          </a:xfrm>
          <a:prstGeom prst="rect">
            <a:avLst/>
          </a:prstGeom>
        </p:spPr>
      </p:pic>
      <p:sp>
        <p:nvSpPr>
          <p:cNvPr id="14" name="Speech Bubble: Oval 13">
            <a:extLst>
              <a:ext uri="{FF2B5EF4-FFF2-40B4-BE49-F238E27FC236}">
                <a16:creationId xmlns:a16="http://schemas.microsoft.com/office/drawing/2014/main" xmlns="" id="{E844ADBA-60DF-FCDF-5B8C-5F50D245A10F}"/>
              </a:ext>
            </a:extLst>
          </p:cNvPr>
          <p:cNvSpPr/>
          <p:nvPr/>
        </p:nvSpPr>
        <p:spPr>
          <a:xfrm>
            <a:off x="8096071" y="198629"/>
            <a:ext cx="2514600" cy="1391786"/>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xmlns="" id="{A9A3C68F-A230-74EF-103E-6183D1DE0C59}"/>
              </a:ext>
            </a:extLst>
          </p:cNvPr>
          <p:cNvSpPr txBox="1"/>
          <p:nvPr/>
        </p:nvSpPr>
        <p:spPr>
          <a:xfrm>
            <a:off x="2607648" y="1968253"/>
            <a:ext cx="8767730"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kê</a:t>
            </a:r>
            <a:endParaRPr lang="en-US" sz="4000" dirty="0">
              <a:latin typeface="Arial" panose="020B0604020202020204" pitchFamily="34" charset="0"/>
              <a:cs typeface="Arial" panose="020B0604020202020204" pitchFamily="34" charset="0"/>
            </a:endParaRPr>
          </a:p>
        </p:txBody>
      </p:sp>
      <p:graphicFrame>
        <p:nvGraphicFramePr>
          <p:cNvPr id="19" name="Table 19">
            <a:extLst>
              <a:ext uri="{FF2B5EF4-FFF2-40B4-BE49-F238E27FC236}">
                <a16:creationId xmlns:a16="http://schemas.microsoft.com/office/drawing/2014/main" xmlns="" id="{27EA3708-BB31-9041-73B6-9D1FE25E0BCB}"/>
              </a:ext>
            </a:extLst>
          </p:cNvPr>
          <p:cNvGraphicFramePr>
            <a:graphicFrameLocks noGrp="1"/>
          </p:cNvGraphicFramePr>
          <p:nvPr>
            <p:extLst>
              <p:ext uri="{D42A27DB-BD31-4B8C-83A1-F6EECF244321}">
                <p14:modId xmlns:p14="http://schemas.microsoft.com/office/powerpoint/2010/main" val="2686246872"/>
              </p:ext>
            </p:extLst>
          </p:nvPr>
        </p:nvGraphicFramePr>
        <p:xfrm>
          <a:off x="358629" y="3033724"/>
          <a:ext cx="17570742" cy="3271394"/>
        </p:xfrm>
        <a:graphic>
          <a:graphicData uri="http://schemas.openxmlformats.org/drawingml/2006/table">
            <a:tbl>
              <a:tblPr firstRow="1" bandRow="1">
                <a:tableStyleId>{5940675A-B579-460E-94D1-54222C63F5DA}</a:tableStyleId>
              </a:tblPr>
              <a:tblGrid>
                <a:gridCol w="2928457">
                  <a:extLst>
                    <a:ext uri="{9D8B030D-6E8A-4147-A177-3AD203B41FA5}">
                      <a16:colId xmlns:a16="http://schemas.microsoft.com/office/drawing/2014/main" xmlns="" val="1085511680"/>
                    </a:ext>
                  </a:extLst>
                </a:gridCol>
                <a:gridCol w="2928457">
                  <a:extLst>
                    <a:ext uri="{9D8B030D-6E8A-4147-A177-3AD203B41FA5}">
                      <a16:colId xmlns:a16="http://schemas.microsoft.com/office/drawing/2014/main" xmlns="" val="3768345504"/>
                    </a:ext>
                  </a:extLst>
                </a:gridCol>
                <a:gridCol w="2928457">
                  <a:extLst>
                    <a:ext uri="{9D8B030D-6E8A-4147-A177-3AD203B41FA5}">
                      <a16:colId xmlns:a16="http://schemas.microsoft.com/office/drawing/2014/main" xmlns="" val="2797864001"/>
                    </a:ext>
                  </a:extLst>
                </a:gridCol>
                <a:gridCol w="2928457">
                  <a:extLst>
                    <a:ext uri="{9D8B030D-6E8A-4147-A177-3AD203B41FA5}">
                      <a16:colId xmlns:a16="http://schemas.microsoft.com/office/drawing/2014/main" xmlns="" val="1444916300"/>
                    </a:ext>
                  </a:extLst>
                </a:gridCol>
                <a:gridCol w="2928457">
                  <a:extLst>
                    <a:ext uri="{9D8B030D-6E8A-4147-A177-3AD203B41FA5}">
                      <a16:colId xmlns:a16="http://schemas.microsoft.com/office/drawing/2014/main" xmlns="" val="3128167785"/>
                    </a:ext>
                  </a:extLst>
                </a:gridCol>
                <a:gridCol w="2928457">
                  <a:extLst>
                    <a:ext uri="{9D8B030D-6E8A-4147-A177-3AD203B41FA5}">
                      <a16:colId xmlns:a16="http://schemas.microsoft.com/office/drawing/2014/main" xmlns="" val="410408891"/>
                    </a:ext>
                  </a:extLst>
                </a:gridCol>
              </a:tblGrid>
              <a:tr h="1041400">
                <a:tc>
                  <a:txBody>
                    <a:bodyPr/>
                    <a:lstStyle/>
                    <a:p>
                      <a:pPr algn="ctr">
                        <a:lnSpc>
                          <a:spcPct val="150000"/>
                        </a:lnSpc>
                      </a:pPr>
                      <a:r>
                        <a:rPr lang="en-US" sz="3600" dirty="0" err="1">
                          <a:latin typeface="Arial" panose="020B0604020202020204" pitchFamily="34" charset="0"/>
                          <a:cs typeface="Arial" panose="020B0604020202020204" pitchFamily="34" charset="0"/>
                        </a:rPr>
                        <a:t>Yếu</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tố</a:t>
                      </a:r>
                      <a:endParaRPr lang="en-US" sz="3600" dirty="0">
                        <a:latin typeface="Arial" panose="020B0604020202020204" pitchFamily="34" charset="0"/>
                        <a:cs typeface="Arial" panose="020B0604020202020204" pitchFamily="34" charset="0"/>
                      </a:endParaRPr>
                    </a:p>
                  </a:txBody>
                  <a:tcPr anchor="ctr">
                    <a:solidFill>
                      <a:srgbClr val="FFFF66"/>
                    </a:solidFill>
                  </a:tcPr>
                </a:tc>
                <a:tc>
                  <a:txBody>
                    <a:bodyPr/>
                    <a:lstStyle/>
                    <a:p>
                      <a:pPr algn="ctr">
                        <a:lnSpc>
                          <a:spcPct val="150000"/>
                        </a:lnSpc>
                      </a:pPr>
                      <a:r>
                        <a:rPr lang="en-US" sz="3600" dirty="0" err="1">
                          <a:latin typeface="Arial" panose="020B0604020202020204" pitchFamily="34" charset="0"/>
                          <a:cs typeface="Arial" panose="020B0604020202020204" pitchFamily="34" charset="0"/>
                        </a:rPr>
                        <a:t>Vận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động</a:t>
                      </a:r>
                      <a:endParaRPr lang="en-US" sz="36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US" sz="3600" dirty="0">
                          <a:latin typeface="Arial" panose="020B0604020202020204" pitchFamily="34" charset="0"/>
                          <a:cs typeface="Arial" panose="020B0604020202020204" pitchFamily="34" charset="0"/>
                        </a:rPr>
                        <a:t>Di </a:t>
                      </a:r>
                      <a:r>
                        <a:rPr lang="en-US" sz="3600" dirty="0" err="1">
                          <a:latin typeface="Arial" panose="020B0604020202020204" pitchFamily="34" charset="0"/>
                          <a:cs typeface="Arial" panose="020B0604020202020204" pitchFamily="34" charset="0"/>
                        </a:rPr>
                        <a:t>truyền</a:t>
                      </a:r>
                      <a:endParaRPr lang="en-US" sz="36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US" sz="3600" dirty="0" err="1">
                          <a:latin typeface="Arial" panose="020B0604020202020204" pitchFamily="34" charset="0"/>
                          <a:cs typeface="Arial" panose="020B0604020202020204" pitchFamily="34" charset="0"/>
                        </a:rPr>
                        <a:t>Dinh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dưỡng</a:t>
                      </a:r>
                      <a:endParaRPr lang="en-US" sz="36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US" sz="3600" dirty="0" err="1">
                          <a:latin typeface="Arial" panose="020B0604020202020204" pitchFamily="34" charset="0"/>
                          <a:cs typeface="Arial" panose="020B0604020202020204" pitchFamily="34" charset="0"/>
                        </a:rPr>
                        <a:t>Giấc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ngủ</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và</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môi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trường</a:t>
                      </a:r>
                      <a:endParaRPr lang="en-US" sz="3600" dirty="0">
                        <a:latin typeface="Arial" panose="020B0604020202020204" pitchFamily="34" charset="0"/>
                        <a:cs typeface="Arial" panose="020B0604020202020204" pitchFamily="34" charset="0"/>
                      </a:endParaRPr>
                    </a:p>
                  </a:txBody>
                  <a:tcPr anchor="ctr"/>
                </a:tc>
                <a:tc>
                  <a:txBody>
                    <a:bodyPr/>
                    <a:lstStyle/>
                    <a:p>
                      <a:pPr algn="ctr">
                        <a:lnSpc>
                          <a:spcPct val="150000"/>
                        </a:lnSpc>
                      </a:pPr>
                      <a:r>
                        <a:rPr lang="en-US" sz="3600" dirty="0" err="1">
                          <a:latin typeface="Arial" panose="020B0604020202020204" pitchFamily="34" charset="0"/>
                          <a:cs typeface="Arial" panose="020B0604020202020204" pitchFamily="34" charset="0"/>
                        </a:rPr>
                        <a:t>Yếu</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tố</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khác</a:t>
                      </a:r>
                      <a:endParaRPr lang="en-US" sz="3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3218639669"/>
                  </a:ext>
                </a:extLst>
              </a:tr>
              <a:tr h="1041400">
                <a:tc>
                  <a:txBody>
                    <a:bodyPr/>
                    <a:lstStyle/>
                    <a:p>
                      <a:pPr algn="ctr">
                        <a:lnSpc>
                          <a:spcPct val="150000"/>
                        </a:lnSpc>
                      </a:pPr>
                      <a:r>
                        <a:rPr lang="en-US" sz="3600" dirty="0" err="1">
                          <a:latin typeface="Arial" panose="020B0604020202020204" pitchFamily="34" charset="0"/>
                          <a:cs typeface="Arial" panose="020B0604020202020204" pitchFamily="34" charset="0"/>
                        </a:rPr>
                        <a:t>Mức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độ</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ảnh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hưởng</a:t>
                      </a:r>
                      <a:r>
                        <a:rPr lang="en-US" sz="3600" dirty="0">
                          <a:latin typeface="Arial" panose="020B0604020202020204" pitchFamily="34" charset="0"/>
                          <a:cs typeface="Arial" panose="020B0604020202020204" pitchFamily="34" charset="0"/>
                        </a:rPr>
                        <a:t> (%)</a:t>
                      </a:r>
                    </a:p>
                  </a:txBody>
                  <a:tcPr anchor="ctr">
                    <a:solidFill>
                      <a:srgbClr val="FFFF66"/>
                    </a:solidFill>
                  </a:tcPr>
                </a:tc>
                <a:tc>
                  <a:txBody>
                    <a:bodyPr/>
                    <a:lstStyle/>
                    <a:p>
                      <a:pPr algn="ctr">
                        <a:lnSpc>
                          <a:spcPct val="150000"/>
                        </a:lnSpc>
                      </a:pPr>
                      <a:r>
                        <a:rPr lang="en-US" sz="3600" dirty="0">
                          <a:latin typeface="Arial" panose="020B0604020202020204" pitchFamily="34" charset="0"/>
                          <a:cs typeface="Arial" panose="020B0604020202020204" pitchFamily="34" charset="0"/>
                        </a:rPr>
                        <a:t>20</a:t>
                      </a:r>
                    </a:p>
                  </a:txBody>
                  <a:tcPr anchor="ctr"/>
                </a:tc>
                <a:tc>
                  <a:txBody>
                    <a:bodyPr/>
                    <a:lstStyle/>
                    <a:p>
                      <a:pPr algn="ctr">
                        <a:lnSpc>
                          <a:spcPct val="150000"/>
                        </a:lnSpc>
                      </a:pPr>
                      <a:r>
                        <a:rPr lang="en-US" sz="3600" dirty="0">
                          <a:latin typeface="Arial" panose="020B0604020202020204" pitchFamily="34" charset="0"/>
                          <a:cs typeface="Arial" panose="020B0604020202020204" pitchFamily="34" charset="0"/>
                        </a:rPr>
                        <a:t>23</a:t>
                      </a:r>
                    </a:p>
                  </a:txBody>
                  <a:tcPr anchor="ctr"/>
                </a:tc>
                <a:tc>
                  <a:txBody>
                    <a:bodyPr/>
                    <a:lstStyle/>
                    <a:p>
                      <a:pPr algn="ctr">
                        <a:lnSpc>
                          <a:spcPct val="150000"/>
                        </a:lnSpc>
                      </a:pPr>
                      <a:r>
                        <a:rPr lang="en-US" sz="3600" dirty="0">
                          <a:latin typeface="Arial" panose="020B0604020202020204" pitchFamily="34" charset="0"/>
                          <a:cs typeface="Arial" panose="020B0604020202020204" pitchFamily="34" charset="0"/>
                        </a:rPr>
                        <a:t>32</a:t>
                      </a:r>
                    </a:p>
                  </a:txBody>
                  <a:tcPr anchor="ctr"/>
                </a:tc>
                <a:tc>
                  <a:txBody>
                    <a:bodyPr/>
                    <a:lstStyle/>
                    <a:p>
                      <a:pPr algn="ctr">
                        <a:lnSpc>
                          <a:spcPct val="150000"/>
                        </a:lnSpc>
                      </a:pPr>
                      <a:r>
                        <a:rPr lang="en-US" sz="3600" dirty="0">
                          <a:latin typeface="Arial" panose="020B0604020202020204" pitchFamily="34" charset="0"/>
                          <a:cs typeface="Arial" panose="020B0604020202020204" pitchFamily="34" charset="0"/>
                        </a:rPr>
                        <a:t>16</a:t>
                      </a:r>
                    </a:p>
                  </a:txBody>
                  <a:tcPr anchor="ctr"/>
                </a:tc>
                <a:tc>
                  <a:txBody>
                    <a:bodyPr/>
                    <a:lstStyle/>
                    <a:p>
                      <a:pPr algn="ctr">
                        <a:lnSpc>
                          <a:spcPct val="150000"/>
                        </a:lnSpc>
                      </a:pPr>
                      <a:r>
                        <a:rPr lang="en-US" sz="3600" dirty="0">
                          <a:latin typeface="Arial" panose="020B0604020202020204" pitchFamily="34" charset="0"/>
                          <a:cs typeface="Arial" panose="020B0604020202020204" pitchFamily="34" charset="0"/>
                        </a:rPr>
                        <a:t>9</a:t>
                      </a:r>
                    </a:p>
                  </a:txBody>
                  <a:tcPr anchor="ctr"/>
                </a:tc>
                <a:extLst>
                  <a:ext uri="{0D108BD9-81ED-4DB2-BD59-A6C34878D82A}">
                    <a16:rowId xmlns:a16="http://schemas.microsoft.com/office/drawing/2014/main" xmlns="" val="1714432571"/>
                  </a:ext>
                </a:extLst>
              </a:tr>
            </a:tbl>
          </a:graphicData>
        </a:graphic>
      </p:graphicFrame>
      <p:sp>
        <p:nvSpPr>
          <p:cNvPr id="20" name="TextBox 19">
            <a:extLst>
              <a:ext uri="{FF2B5EF4-FFF2-40B4-BE49-F238E27FC236}">
                <a16:creationId xmlns:a16="http://schemas.microsoft.com/office/drawing/2014/main" xmlns="" id="{4B3ABCD1-6CF1-99A4-3550-333B05ADC77F}"/>
              </a:ext>
            </a:extLst>
          </p:cNvPr>
          <p:cNvSpPr txBox="1"/>
          <p:nvPr/>
        </p:nvSpPr>
        <p:spPr>
          <a:xfrm>
            <a:off x="568000" y="6879373"/>
            <a:ext cx="17570742" cy="274825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Ngoài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yếu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tố</a:t>
            </a:r>
            <a:r>
              <a:rPr lang="en-US" sz="4000" dirty="0">
                <a:latin typeface="Arial" panose="020B0604020202020204" pitchFamily="34" charset="0"/>
                <a:cs typeface="Arial" panose="020B0604020202020204" pitchFamily="34" charset="0"/>
              </a:rPr>
              <a:t> di </a:t>
            </a:r>
            <a:r>
              <a:rPr lang="en-US" sz="4000" dirty="0" err="1">
                <a:latin typeface="Arial" panose="020B0604020202020204" pitchFamily="34" charset="0"/>
                <a:cs typeface="Arial" panose="020B0604020202020204" pitchFamily="34" charset="0"/>
              </a:rPr>
              <a:t>truyền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yếu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ảnh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hưởng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nhiều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chiều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Dinh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dưỡng</a:t>
            </a:r>
            <a:r>
              <a:rPr lang="en-US" sz="4000" dirty="0">
                <a:latin typeface="Arial" panose="020B0604020202020204" pitchFamily="34" charset="0"/>
                <a:cs typeface="Arial" panose="020B0604020202020204" pitchFamily="34" charset="0"/>
              </a:rPr>
              <a:t>: 32%; </a:t>
            </a:r>
            <a:r>
              <a:rPr lang="en-US" sz="4000" dirty="0" err="1">
                <a:latin typeface="Arial" panose="020B0604020202020204" pitchFamily="34" charset="0"/>
                <a:cs typeface="Arial" panose="020B0604020202020204" pitchFamily="34" charset="0"/>
              </a:rPr>
              <a:t>vận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động</a:t>
            </a:r>
            <a:r>
              <a:rPr lang="en-US" sz="4000" dirty="0">
                <a:latin typeface="Arial" panose="020B0604020202020204" pitchFamily="34" charset="0"/>
                <a:cs typeface="Arial" panose="020B0604020202020204" pitchFamily="34" charset="0"/>
              </a:rPr>
              <a:t>: 20%; </a:t>
            </a:r>
            <a:r>
              <a:rPr lang="en-US" sz="4000" dirty="0" err="1">
                <a:latin typeface="Arial" panose="020B0604020202020204" pitchFamily="34" charset="0"/>
                <a:cs typeface="Arial" panose="020B0604020202020204" pitchFamily="34" charset="0"/>
              </a:rPr>
              <a:t>giấc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ngủ</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môi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16%.</a:t>
            </a:r>
          </a:p>
          <a:p>
            <a:pPr algn="just">
              <a:lnSpc>
                <a:spcPct val="150000"/>
              </a:lnSpc>
            </a:pPr>
            <a:r>
              <a:rPr lang="en-US" sz="4000" dirty="0" err="1">
                <a:latin typeface="Arial" panose="020B0604020202020204" pitchFamily="34" charset="0"/>
                <a:cs typeface="Arial" panose="020B0604020202020204" pitchFamily="34" charset="0"/>
              </a:rPr>
              <a:t>Tổng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ảnh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hưởng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yếu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32%+20%+16% = 68%</a:t>
            </a:r>
          </a:p>
        </p:txBody>
      </p:sp>
    </p:spTree>
    <p:extLst>
      <p:ext uri="{BB962C8B-B14F-4D97-AF65-F5344CB8AC3E}">
        <p14:creationId xmlns:p14="http://schemas.microsoft.com/office/powerpoint/2010/main" val="3862050848"/>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randombar(horizont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Effect transition="in" filter="fade">
                                      <p:cBhvr>
                                        <p:cTn id="22" dur="500"/>
                                        <p:tgtEl>
                                          <p:spTgt spid="2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xEl>
                                              <p:pRg st="1" end="1"/>
                                            </p:txEl>
                                          </p:spTgt>
                                        </p:tgtEl>
                                        <p:attrNameLst>
                                          <p:attrName>style.visibility</p:attrName>
                                        </p:attrNameLst>
                                      </p:cBhvr>
                                      <p:to>
                                        <p:strVal val="visible"/>
                                      </p:to>
                                    </p:set>
                                    <p:animEffect transition="in" filter="fade">
                                      <p:cBhvr>
                                        <p:cTn id="27" dur="500"/>
                                        <p:tgtEl>
                                          <p:spTgt spid="2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
                                            <p:txEl>
                                              <p:pRg st="2" end="2"/>
                                            </p:txEl>
                                          </p:spTgt>
                                        </p:tgtEl>
                                        <p:attrNameLst>
                                          <p:attrName>style.visibility</p:attrName>
                                        </p:attrNameLst>
                                      </p:cBhvr>
                                      <p:to>
                                        <p:strVal val="visible"/>
                                      </p:to>
                                    </p:set>
                                    <p:animEffect transition="in" filter="fade">
                                      <p:cBhvr>
                                        <p:cTn id="32" dur="500"/>
                                        <p:tgtEl>
                                          <p:spTgt spid="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560096" y="9070283"/>
            <a:ext cx="376034" cy="376034"/>
          </a:xfrm>
          <a:prstGeom prst="rect">
            <a:avLst/>
          </a:prstGeom>
        </p:spPr>
      </p:pic>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155058" y="840683"/>
            <a:ext cx="376034" cy="376034"/>
          </a:xfrm>
          <a:prstGeom prst="rect">
            <a:avLst/>
          </a:prstGeom>
        </p:spPr>
      </p:pic>
      <p:pic>
        <p:nvPicPr>
          <p:cNvPr id="13"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60070" y="6356236"/>
            <a:ext cx="937260" cy="937260"/>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640204" y="3087519"/>
            <a:ext cx="937260" cy="937260"/>
          </a:xfrm>
          <a:prstGeom prst="rect">
            <a:avLst/>
          </a:prstGeom>
        </p:spPr>
      </p:pic>
      <p:sp>
        <p:nvSpPr>
          <p:cNvPr id="14" name="Oval 13">
            <a:extLst>
              <a:ext uri="{FF2B5EF4-FFF2-40B4-BE49-F238E27FC236}">
                <a16:creationId xmlns:a16="http://schemas.microsoft.com/office/drawing/2014/main" xmlns="" id="{5534F8C0-495E-ACEE-5DDA-67778C701239}"/>
              </a:ext>
            </a:extLst>
          </p:cNvPr>
          <p:cNvSpPr/>
          <p:nvPr/>
        </p:nvSpPr>
        <p:spPr>
          <a:xfrm>
            <a:off x="7543800" y="1639719"/>
            <a:ext cx="3200400" cy="1447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Ví</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dụ</a:t>
            </a:r>
            <a:r>
              <a:rPr lang="en-US" sz="4400" b="1" dirty="0">
                <a:latin typeface="Arial" panose="020B0604020202020204" pitchFamily="34" charset="0"/>
                <a:cs typeface="Arial" panose="020B0604020202020204" pitchFamily="34" charset="0"/>
              </a:rPr>
              <a:t> 3</a:t>
            </a:r>
          </a:p>
        </p:txBody>
      </p:sp>
      <p:sp>
        <p:nvSpPr>
          <p:cNvPr id="15" name="TextBox 14">
            <a:extLst>
              <a:ext uri="{FF2B5EF4-FFF2-40B4-BE49-F238E27FC236}">
                <a16:creationId xmlns:a16="http://schemas.microsoft.com/office/drawing/2014/main" xmlns="" id="{8801220A-F837-381A-BD58-534E6D25A096}"/>
              </a:ext>
            </a:extLst>
          </p:cNvPr>
          <p:cNvSpPr txBox="1"/>
          <p:nvPr/>
        </p:nvSpPr>
        <p:spPr>
          <a:xfrm>
            <a:off x="2438400" y="3097529"/>
            <a:ext cx="13411200" cy="5518242"/>
          </a:xfrm>
          <a:prstGeom prst="rect">
            <a:avLst/>
          </a:prstGeom>
          <a:noFill/>
        </p:spPr>
        <p:txBody>
          <a:bodyPr wrap="square" rtlCol="0">
            <a:spAutoFit/>
          </a:bodyPr>
          <a:lstStyle/>
          <a:p>
            <a:pPr algn="just">
              <a:lnSpc>
                <a:spcPct val="150000"/>
              </a:lnSpc>
            </a:pPr>
            <a:r>
              <a:rPr lang="en-US" sz="4000" i="1" dirty="0" err="1">
                <a:latin typeface="Arial" panose="020B0604020202020204" pitchFamily="34" charset="0"/>
                <a:cs typeface="Arial" panose="020B0604020202020204" pitchFamily="34" charset="0"/>
              </a:rPr>
              <a:t>Ứng</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dụng</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để</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dự</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đoán</a:t>
            </a:r>
            <a:endParaRPr lang="en-US" sz="4000" i="1" dirty="0">
              <a:latin typeface="Arial" panose="020B0604020202020204" pitchFamily="34" charset="0"/>
              <a:cs typeface="Arial" panose="020B0604020202020204" pitchFamily="34" charset="0"/>
            </a:endParaRPr>
          </a:p>
          <a:p>
            <a:pPr algn="just">
              <a:lnSpc>
                <a:spcPct val="150000"/>
              </a:lnSpc>
            </a:pP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5.16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khối</a:t>
            </a:r>
            <a:r>
              <a:rPr lang="en-US" sz="4000" dirty="0">
                <a:latin typeface="Arial" panose="020B0604020202020204" pitchFamily="34" charset="0"/>
                <a:cs typeface="Arial" panose="020B0604020202020204" pitchFamily="34" charset="0"/>
              </a:rPr>
              <a:t> 7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thời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rảnh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rỗi</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200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khối</a:t>
            </a:r>
            <a:r>
              <a:rPr lang="en-US" sz="4000" dirty="0">
                <a:latin typeface="Arial" panose="020B0604020202020204" pitchFamily="34" charset="0"/>
                <a:cs typeface="Arial" panose="020B0604020202020204" pitchFamily="34" charset="0"/>
              </a:rPr>
              <a:t> 7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khoảng</a:t>
            </a:r>
            <a:r>
              <a:rPr lang="en-US" sz="4000" dirty="0">
                <a:latin typeface="Arial" panose="020B0604020202020204" pitchFamily="34" charset="0"/>
                <a:cs typeface="Arial" panose="020B0604020202020204" pitchFamily="34" charset="0"/>
              </a:rPr>
              <a:t> bao </a:t>
            </a:r>
            <a:r>
              <a:rPr lang="en-US" sz="4000" dirty="0" err="1">
                <a:latin typeface="Arial" panose="020B0604020202020204" pitchFamily="34" charset="0"/>
                <a:cs typeface="Arial" panose="020B0604020202020204" pitchFamily="34" charset="0"/>
              </a:rPr>
              <a:t>nhiêu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thời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rảnh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rỗi</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4896329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fade">
                                      <p:cBhvr>
                                        <p:cTn id="17" dur="500"/>
                                        <p:tgtEl>
                                          <p:spTgt spid="1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xEl>
                                              <p:pRg st="2" end="2"/>
                                            </p:txEl>
                                          </p:spTgt>
                                        </p:tgtEl>
                                        <p:attrNameLst>
                                          <p:attrName>style.visibility</p:attrName>
                                        </p:attrNameLst>
                                      </p:cBhvr>
                                      <p:to>
                                        <p:strVal val="visible"/>
                                      </p:to>
                                    </p:set>
                                    <p:animEffect transition="in" filter="fade">
                                      <p:cBhvr>
                                        <p:cTn id="22"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662956" y="7200900"/>
            <a:ext cx="660389" cy="626544"/>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991541" y="3892352"/>
            <a:ext cx="646015" cy="694640"/>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89625" y="5463540"/>
            <a:ext cx="1143000" cy="1143000"/>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31983" y="2444833"/>
            <a:ext cx="600999" cy="632630"/>
          </a:xfrm>
          <a:prstGeom prst="rect">
            <a:avLst/>
          </a:prstGeom>
        </p:spPr>
      </p:pic>
      <p:graphicFrame>
        <p:nvGraphicFramePr>
          <p:cNvPr id="17" name="Chart 16">
            <a:extLst>
              <a:ext uri="{FF2B5EF4-FFF2-40B4-BE49-F238E27FC236}">
                <a16:creationId xmlns:a16="http://schemas.microsoft.com/office/drawing/2014/main" xmlns="" id="{4268B86D-8B13-1421-F776-00A622929E51}"/>
              </a:ext>
            </a:extLst>
          </p:cNvPr>
          <p:cNvGraphicFramePr/>
          <p:nvPr>
            <p:extLst>
              <p:ext uri="{D42A27DB-BD31-4B8C-83A1-F6EECF244321}">
                <p14:modId xmlns:p14="http://schemas.microsoft.com/office/powerpoint/2010/main" val="1097107512"/>
              </p:ext>
            </p:extLst>
          </p:nvPr>
        </p:nvGraphicFramePr>
        <p:xfrm>
          <a:off x="2987120" y="1488082"/>
          <a:ext cx="12453263" cy="8484608"/>
        </p:xfrm>
        <a:graphic>
          <a:graphicData uri="http://schemas.openxmlformats.org/drawingml/2006/chart">
            <c:chart xmlns:c="http://schemas.openxmlformats.org/drawingml/2006/chart" xmlns:r="http://schemas.openxmlformats.org/officeDocument/2006/relationships" r:id="rId10"/>
          </a:graphicData>
        </a:graphic>
      </p:graphicFrame>
      <p:sp>
        <p:nvSpPr>
          <p:cNvPr id="2" name="TextBox 1">
            <a:extLst>
              <a:ext uri="{FF2B5EF4-FFF2-40B4-BE49-F238E27FC236}">
                <a16:creationId xmlns:a16="http://schemas.microsoft.com/office/drawing/2014/main" xmlns="" id="{5FF17007-4048-47FF-D452-835D2C6AB55A}"/>
              </a:ext>
            </a:extLst>
          </p:cNvPr>
          <p:cNvSpPr txBox="1"/>
          <p:nvPr/>
        </p:nvSpPr>
        <p:spPr>
          <a:xfrm>
            <a:off x="2637966" y="780196"/>
            <a:ext cx="8610600" cy="707886"/>
          </a:xfrm>
          <a:prstGeom prst="rect">
            <a:avLst/>
          </a:prstGeom>
          <a:noFill/>
        </p:spPr>
        <p:txBody>
          <a:bodyPr wrap="square" rtlCol="0">
            <a:spAutoFit/>
          </a:bodyPr>
          <a:lstStyle/>
          <a:p>
            <a:r>
              <a:rPr lang="en-US" sz="4000" b="1" i="1" dirty="0" err="1">
                <a:solidFill>
                  <a:srgbClr val="0070C0"/>
                </a:solidFill>
                <a:latin typeface="Arial" panose="020B0604020202020204" pitchFamily="34" charset="0"/>
                <a:cs typeface="Arial" panose="020B0604020202020204" pitchFamily="34" charset="0"/>
              </a:rPr>
              <a:t>Tranh</a:t>
            </a:r>
            <a:r>
              <a:rPr lang="en-US" sz="4000" b="1" i="1" dirty="0">
                <a:solidFill>
                  <a:srgbClr val="0070C0"/>
                </a:solidFill>
                <a:latin typeface="Arial" panose="020B0604020202020204" pitchFamily="34" charset="0"/>
                <a:cs typeface="Arial" panose="020B0604020202020204" pitchFamily="34" charset="0"/>
              </a:rPr>
              <a:t> </a:t>
            </a:r>
            <a:r>
              <a:rPr lang="en-US" sz="4000" b="1" i="1" dirty="0" err="1">
                <a:solidFill>
                  <a:srgbClr val="0070C0"/>
                </a:solidFill>
                <a:latin typeface="Arial" panose="020B0604020202020204" pitchFamily="34" charset="0"/>
                <a:cs typeface="Arial" panose="020B0604020202020204" pitchFamily="34" charset="0"/>
              </a:rPr>
              <a:t>luận</a:t>
            </a:r>
            <a:r>
              <a:rPr lang="en-US" sz="4000" b="1" i="1" dirty="0">
                <a:solidFill>
                  <a:srgbClr val="0070C0"/>
                </a:solidFill>
                <a:latin typeface="Arial" panose="020B0604020202020204" pitchFamily="34" charset="0"/>
                <a:cs typeface="Arial" panose="020B0604020202020204" pitchFamily="34" charset="0"/>
              </a:rPr>
              <a:t>:</a:t>
            </a:r>
            <a:r>
              <a:rPr lang="en-US" sz="4000" dirty="0">
                <a:latin typeface="Arial" panose="020B0604020202020204" pitchFamily="34" charset="0"/>
                <a:cs typeface="Arial" panose="020B0604020202020204" pitchFamily="34" charset="0"/>
              </a:rPr>
              <a:t> Cho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5.17</a:t>
            </a:r>
          </a:p>
        </p:txBody>
      </p:sp>
    </p:spTree>
    <p:extLst>
      <p:ext uri="{BB962C8B-B14F-4D97-AF65-F5344CB8AC3E}">
        <p14:creationId xmlns:p14="http://schemas.microsoft.com/office/powerpoint/2010/main" val="39484419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randombar(horizontal)">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115945">
            <a:off x="2653654" y="9200555"/>
            <a:ext cx="945472" cy="548964"/>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053252">
            <a:off x="11864502" y="1914369"/>
            <a:ext cx="946582" cy="550069"/>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120765" y="644877"/>
            <a:ext cx="710073" cy="767646"/>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810692" y="7962900"/>
            <a:ext cx="548964" cy="548964"/>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3571132">
            <a:off x="551080" y="3479329"/>
            <a:ext cx="955240" cy="989886"/>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401982">
            <a:off x="16944469" y="5376713"/>
            <a:ext cx="629662" cy="749598"/>
          </a:xfrm>
          <a:prstGeom prst="rect">
            <a:avLst/>
          </a:prstGeom>
        </p:spPr>
      </p:pic>
      <p:sp>
        <p:nvSpPr>
          <p:cNvPr id="14" name="Speech Bubble: Rectangle with Corners Rounded 13">
            <a:extLst>
              <a:ext uri="{FF2B5EF4-FFF2-40B4-BE49-F238E27FC236}">
                <a16:creationId xmlns:a16="http://schemas.microsoft.com/office/drawing/2014/main" xmlns="" id="{D2BF30BF-3B2C-FB88-082B-DA3609206977}"/>
              </a:ext>
            </a:extLst>
          </p:cNvPr>
          <p:cNvSpPr/>
          <p:nvPr/>
        </p:nvSpPr>
        <p:spPr>
          <a:xfrm>
            <a:off x="1697515" y="708648"/>
            <a:ext cx="6502122" cy="4108553"/>
          </a:xfrm>
          <a:prstGeom prst="wedgeRoundRectCallou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000" dirty="0" err="1">
                <a:solidFill>
                  <a:sysClr val="windowText" lastClr="000000"/>
                </a:solidFill>
                <a:latin typeface="Arial" panose="020B0604020202020204" pitchFamily="34" charset="0"/>
                <a:cs typeface="Arial" panose="020B0604020202020204" pitchFamily="34" charset="0"/>
              </a:rPr>
              <a:t>Như</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vậy</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nếu</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một</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trường</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trung</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học</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có</a:t>
            </a:r>
            <a:r>
              <a:rPr lang="en-US" sz="4000" dirty="0">
                <a:solidFill>
                  <a:sysClr val="windowText" lastClr="000000"/>
                </a:solidFill>
                <a:latin typeface="Arial" panose="020B0604020202020204" pitchFamily="34" charset="0"/>
                <a:cs typeface="Arial" panose="020B0604020202020204" pitchFamily="34" charset="0"/>
              </a:rPr>
              <a:t> 1000 </a:t>
            </a:r>
            <a:r>
              <a:rPr lang="en-US" sz="4000" dirty="0" err="1">
                <a:solidFill>
                  <a:sysClr val="windowText" lastClr="000000"/>
                </a:solidFill>
                <a:latin typeface="Arial" panose="020B0604020202020204" pitchFamily="34" charset="0"/>
                <a:cs typeface="Arial" panose="020B0604020202020204" pitchFamily="34" charset="0"/>
              </a:rPr>
              <a:t>học</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sinh</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thì</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chắc</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chắn</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có</a:t>
            </a:r>
            <a:r>
              <a:rPr lang="en-US" sz="4000" dirty="0">
                <a:solidFill>
                  <a:sysClr val="windowText" lastClr="000000"/>
                </a:solidFill>
                <a:latin typeface="Arial" panose="020B0604020202020204" pitchFamily="34" charset="0"/>
                <a:cs typeface="Arial" panose="020B0604020202020204" pitchFamily="34" charset="0"/>
              </a:rPr>
              <a:t> 328 </a:t>
            </a:r>
            <a:r>
              <a:rPr lang="en-US" sz="4000" dirty="0" err="1">
                <a:solidFill>
                  <a:sysClr val="windowText" lastClr="000000"/>
                </a:solidFill>
                <a:latin typeface="Arial" panose="020B0604020202020204" pitchFamily="34" charset="0"/>
                <a:cs typeface="Arial" panose="020B0604020202020204" pitchFamily="34" charset="0"/>
              </a:rPr>
              <a:t>học</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sinh</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bị</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cận</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thị</a:t>
            </a:r>
            <a:r>
              <a:rPr lang="en-US" sz="4000" dirty="0">
                <a:solidFill>
                  <a:sysClr val="windowText" lastClr="000000"/>
                </a:solidFill>
                <a:latin typeface="Arial" panose="020B0604020202020204" pitchFamily="34" charset="0"/>
                <a:cs typeface="Arial" panose="020B0604020202020204" pitchFamily="34" charset="0"/>
              </a:rPr>
              <a:t>.</a:t>
            </a:r>
          </a:p>
        </p:txBody>
      </p:sp>
      <p:sp>
        <p:nvSpPr>
          <p:cNvPr id="15" name="Speech Bubble: Rectangle with Corners Rounded 14">
            <a:extLst>
              <a:ext uri="{FF2B5EF4-FFF2-40B4-BE49-F238E27FC236}">
                <a16:creationId xmlns:a16="http://schemas.microsoft.com/office/drawing/2014/main" xmlns="" id="{47B4DB03-3460-7FFF-CC84-65A82F442C81}"/>
              </a:ext>
            </a:extLst>
          </p:cNvPr>
          <p:cNvSpPr/>
          <p:nvPr/>
        </p:nvSpPr>
        <p:spPr>
          <a:xfrm>
            <a:off x="10084680" y="1257300"/>
            <a:ext cx="5726012" cy="2498624"/>
          </a:xfrm>
          <a:prstGeom prst="wedgeRoundRectCallout">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000" dirty="0" err="1">
                <a:solidFill>
                  <a:sysClr val="windowText" lastClr="000000"/>
                </a:solidFill>
                <a:latin typeface="Arial" panose="020B0604020202020204" pitchFamily="34" charset="0"/>
                <a:cs typeface="Arial" panose="020B0604020202020204" pitchFamily="34" charset="0"/>
              </a:rPr>
              <a:t>Tớ</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nghĩ</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đây</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chỉ</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là</a:t>
            </a:r>
            <a:r>
              <a:rPr lang="en-US" sz="4000" dirty="0">
                <a:solidFill>
                  <a:sysClr val="windowText" lastClr="000000"/>
                </a:solidFill>
                <a:latin typeface="Arial" panose="020B0604020202020204" pitchFamily="34" charset="0"/>
                <a:cs typeface="Arial" panose="020B0604020202020204" pitchFamily="34" charset="0"/>
              </a:rPr>
              <a:t> con </a:t>
            </a:r>
            <a:r>
              <a:rPr lang="en-US" sz="4000" dirty="0" err="1">
                <a:solidFill>
                  <a:sysClr val="windowText" lastClr="000000"/>
                </a:solidFill>
                <a:latin typeface="Arial" panose="020B0604020202020204" pitchFamily="34" charset="0"/>
                <a:cs typeface="Arial" panose="020B0604020202020204" pitchFamily="34" charset="0"/>
              </a:rPr>
              <a:t>số</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ước</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lượng</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thôi</a:t>
            </a:r>
            <a:r>
              <a:rPr lang="en-US" sz="4000" dirty="0">
                <a:solidFill>
                  <a:sysClr val="windowText" lastClr="000000"/>
                </a:solidFill>
                <a:latin typeface="Arial" panose="020B0604020202020204" pitchFamily="34" charset="0"/>
                <a:cs typeface="Arial" panose="020B0604020202020204" pitchFamily="34" charset="0"/>
              </a:rPr>
              <a:t>.</a:t>
            </a:r>
          </a:p>
        </p:txBody>
      </p:sp>
      <p:sp>
        <p:nvSpPr>
          <p:cNvPr id="17" name="TextBox 16">
            <a:extLst>
              <a:ext uri="{FF2B5EF4-FFF2-40B4-BE49-F238E27FC236}">
                <a16:creationId xmlns:a16="http://schemas.microsoft.com/office/drawing/2014/main" xmlns="" id="{70F42A37-DB34-8D78-E51C-461E99543B1A}"/>
              </a:ext>
            </a:extLst>
          </p:cNvPr>
          <p:cNvSpPr txBox="1"/>
          <p:nvPr/>
        </p:nvSpPr>
        <p:spPr>
          <a:xfrm>
            <a:off x="3706175" y="8676759"/>
            <a:ext cx="11044618" cy="90159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đồng</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kiến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kiến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a:t>
            </a:r>
          </a:p>
        </p:txBody>
      </p:sp>
      <p:pic>
        <p:nvPicPr>
          <p:cNvPr id="2" name="Picture 6">
            <a:extLst>
              <a:ext uri="{FF2B5EF4-FFF2-40B4-BE49-F238E27FC236}">
                <a16:creationId xmlns:a16="http://schemas.microsoft.com/office/drawing/2014/main" xmlns="" id="{1AB60114-B9F6-63EE-C35D-0D566E71B354}"/>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1557374" y="4619203"/>
            <a:ext cx="3256017" cy="2965010"/>
          </a:xfrm>
          <a:prstGeom prst="rect">
            <a:avLst/>
          </a:prstGeom>
        </p:spPr>
      </p:pic>
      <p:pic>
        <p:nvPicPr>
          <p:cNvPr id="5" name="Picture 4">
            <a:extLst>
              <a:ext uri="{FF2B5EF4-FFF2-40B4-BE49-F238E27FC236}">
                <a16:creationId xmlns:a16="http://schemas.microsoft.com/office/drawing/2014/main" xmlns="" id="{AAE98389-FFFB-C8E0-8CC7-71A4026D2C6E}"/>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3927501" y="5282586"/>
            <a:ext cx="2042150" cy="2965010"/>
          </a:xfrm>
          <a:prstGeom prst="rect">
            <a:avLst/>
          </a:prstGeom>
        </p:spPr>
      </p:pic>
    </p:spTree>
    <p:extLst>
      <p:ext uri="{BB962C8B-B14F-4D97-AF65-F5344CB8AC3E}">
        <p14:creationId xmlns:p14="http://schemas.microsoft.com/office/powerpoint/2010/main" val="241136051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anim calcmode="lin" valueType="num">
                                      <p:cBhvr>
                                        <p:cTn id="20" dur="500" fill="hold"/>
                                        <p:tgtEl>
                                          <p:spTgt spid="15"/>
                                        </p:tgtEl>
                                        <p:attrNameLst>
                                          <p:attrName>ppt_x</p:attrName>
                                        </p:attrNameLst>
                                      </p:cBhvr>
                                      <p:tavLst>
                                        <p:tav tm="0">
                                          <p:val>
                                            <p:strVal val="#ppt_x"/>
                                          </p:val>
                                        </p:tav>
                                        <p:tav tm="100000">
                                          <p:val>
                                            <p:strVal val="#ppt_x"/>
                                          </p:val>
                                        </p:tav>
                                      </p:tavLst>
                                    </p:anim>
                                    <p:anim calcmode="lin" valueType="num">
                                      <p:cBhvr>
                                        <p:cTn id="21" dur="500" fill="hold"/>
                                        <p:tgtEl>
                                          <p:spTgt spid="15"/>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anim calcmode="lin" valueType="num">
                                      <p:cBhvr>
                                        <p:cTn id="25" dur="500" fill="hold"/>
                                        <p:tgtEl>
                                          <p:spTgt spid="2"/>
                                        </p:tgtEl>
                                        <p:attrNameLst>
                                          <p:attrName>ppt_x</p:attrName>
                                        </p:attrNameLst>
                                      </p:cBhvr>
                                      <p:tavLst>
                                        <p:tav tm="0">
                                          <p:val>
                                            <p:strVal val="#ppt_x"/>
                                          </p:val>
                                        </p:tav>
                                        <p:tav tm="100000">
                                          <p:val>
                                            <p:strVal val="#ppt_x"/>
                                          </p:val>
                                        </p:tav>
                                      </p:tavLst>
                                    </p:anim>
                                    <p:anim calcmode="lin" valueType="num">
                                      <p:cBhvr>
                                        <p:cTn id="26"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randombar(horizontal)">
                                      <p:cBhvr>
                                        <p:cTn id="31"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53252">
            <a:off x="8670709" y="9081210"/>
            <a:ext cx="946582" cy="550069"/>
          </a:xfrm>
          <a:prstGeom prst="rect">
            <a:avLst/>
          </a:prstGeom>
        </p:spPr>
      </p:pic>
      <p:pic>
        <p:nvPicPr>
          <p:cNvPr id="13"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53252">
            <a:off x="8670709" y="651585"/>
            <a:ext cx="946582" cy="550069"/>
          </a:xfrm>
          <a:prstGeom prst="rect">
            <a:avLst/>
          </a:prstGeom>
        </p:spPr>
      </p:pic>
      <p:pic>
        <p:nvPicPr>
          <p:cNvPr id="15" name="Picture 1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28700" y="6198498"/>
            <a:ext cx="676405" cy="555498"/>
          </a:xfrm>
          <a:prstGeom prst="rect">
            <a:avLst/>
          </a:prstGeom>
        </p:spPr>
      </p:pic>
      <p:sp>
        <p:nvSpPr>
          <p:cNvPr id="17" name="TextBox 16">
            <a:extLst>
              <a:ext uri="{FF2B5EF4-FFF2-40B4-BE49-F238E27FC236}">
                <a16:creationId xmlns:a16="http://schemas.microsoft.com/office/drawing/2014/main" xmlns="" id="{F7FB731E-B7E2-9797-F550-2E26E3BA991B}"/>
              </a:ext>
            </a:extLst>
          </p:cNvPr>
          <p:cNvSpPr txBox="1"/>
          <p:nvPr/>
        </p:nvSpPr>
        <p:spPr>
          <a:xfrm>
            <a:off x="2146972" y="1523384"/>
            <a:ext cx="13487400" cy="830997"/>
          </a:xfrm>
          <a:prstGeom prst="rect">
            <a:avLst/>
          </a:prstGeom>
          <a:noFill/>
        </p:spPr>
        <p:txBody>
          <a:bodyPr wrap="square" rtlCol="0">
            <a:spAutoFit/>
          </a:bodyPr>
          <a:lstStyle/>
          <a:p>
            <a:pPr algn="just"/>
            <a:r>
              <a:rPr lang="en-US" sz="4800" b="1" dirty="0">
                <a:solidFill>
                  <a:schemeClr val="accent2">
                    <a:lumMod val="50000"/>
                  </a:schemeClr>
                </a:solidFill>
                <a:latin typeface="Arial" panose="020B0604020202020204" pitchFamily="34" charset="0"/>
                <a:cs typeface="Arial" panose="020B0604020202020204" pitchFamily="34" charset="0"/>
              </a:rPr>
              <a:t>I. ĐỌC VÀ MÔ TẢ BIỂU ĐỒ HÌNH QUẠT TRÒN</a:t>
            </a:r>
          </a:p>
        </p:txBody>
      </p:sp>
      <p:sp>
        <p:nvSpPr>
          <p:cNvPr id="20" name="TextBox 19">
            <a:extLst>
              <a:ext uri="{FF2B5EF4-FFF2-40B4-BE49-F238E27FC236}">
                <a16:creationId xmlns:a16="http://schemas.microsoft.com/office/drawing/2014/main" xmlns="" id="{ADE9CC5F-468E-B43E-EB2B-742360D04F70}"/>
              </a:ext>
            </a:extLst>
          </p:cNvPr>
          <p:cNvSpPr txBox="1"/>
          <p:nvPr/>
        </p:nvSpPr>
        <p:spPr>
          <a:xfrm>
            <a:off x="2377922" y="2713391"/>
            <a:ext cx="13022943" cy="6621108"/>
          </a:xfrm>
          <a:prstGeom prst="rect">
            <a:avLst/>
          </a:prstGeom>
          <a:noFill/>
        </p:spPr>
        <p:txBody>
          <a:bodyPr wrap="square">
            <a:spAutoFit/>
          </a:bodyPr>
          <a:lstStyle/>
          <a:p>
            <a:pPr marL="285750" marR="0" indent="-285750" algn="just">
              <a:lnSpc>
                <a:spcPct val="150000"/>
              </a:lnSpc>
              <a:spcBef>
                <a:spcPts val="600"/>
              </a:spcBef>
              <a:spcAft>
                <a:spcPts val="800"/>
              </a:spcAft>
              <a:buFont typeface="Symbol" panose="05050102010706020507" pitchFamily="18" charset="2"/>
              <a:buChar char="-"/>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 </a:t>
            </a:r>
            <a:r>
              <a:rPr lang="nl-NL" sz="4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Biểu đồ hình quạt tròn</a:t>
            </a:r>
            <a:r>
              <a:rPr lang="nl-NL" sz="4000" dirty="0">
                <a:effectLst/>
                <a:latin typeface="Arial" panose="020B0604020202020204" pitchFamily="34" charset="0"/>
                <a:ea typeface="Times New Roman" panose="02020603050405020304" pitchFamily="18" charset="0"/>
                <a:cs typeface="Arial" panose="020B0604020202020204" pitchFamily="34" charset="0"/>
              </a:rPr>
              <a:t> dùng để so sánh các phần trong toàn bộ dữ liệu.</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285750" marR="0" indent="-285750" algn="just">
              <a:lnSpc>
                <a:spcPct val="150000"/>
              </a:lnSpc>
              <a:spcBef>
                <a:spcPts val="600"/>
              </a:spcBef>
              <a:spcAft>
                <a:spcPts val="800"/>
              </a:spcAft>
              <a:buFont typeface="Symbol" panose="05050102010706020507" pitchFamily="18" charset="2"/>
              <a:buChar char="-"/>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 Trong biểu đồ hình quạt tròn, phần chính là hình tròn biểu diễn dữ kiệu được chia thành nhiều hình quạt. Mỗi hình quạt biểu diễn tỉ lệ của một phân so với toàn bộ dữ liệu. Cả hình tròn biểu diển toàn bộ dữ liệu, tức là ứng với 100%.</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animEffect transition="in" filter="fade">
                                      <p:cBhvr>
                                        <p:cTn id="11" dur="500"/>
                                        <p:tgtEl>
                                          <p:spTgt spid="2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0">
                                            <p:txEl>
                                              <p:pRg st="1" end="1"/>
                                            </p:txEl>
                                          </p:spTgt>
                                        </p:tgtEl>
                                        <p:attrNameLst>
                                          <p:attrName>style.visibility</p:attrName>
                                        </p:attrNameLst>
                                      </p:cBhvr>
                                      <p:to>
                                        <p:strVal val="visible"/>
                                      </p:to>
                                    </p:set>
                                    <p:animEffect transition="in" filter="fade">
                                      <p:cBhvr>
                                        <p:cTn id="16"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520459">
            <a:off x="11563310" y="9331689"/>
            <a:ext cx="402882" cy="502817"/>
          </a:xfrm>
          <a:prstGeom prst="rect">
            <a:avLst/>
          </a:prstGeom>
        </p:spPr>
      </p:pic>
      <p:sp>
        <p:nvSpPr>
          <p:cNvPr id="13" name="TextBox 12">
            <a:extLst>
              <a:ext uri="{FF2B5EF4-FFF2-40B4-BE49-F238E27FC236}">
                <a16:creationId xmlns:a16="http://schemas.microsoft.com/office/drawing/2014/main" xmlns="" id="{546EEAB4-E701-4F20-4D55-5F06BF753C7A}"/>
              </a:ext>
            </a:extLst>
          </p:cNvPr>
          <p:cNvSpPr txBox="1"/>
          <p:nvPr/>
        </p:nvSpPr>
        <p:spPr>
          <a:xfrm>
            <a:off x="914400" y="1485900"/>
            <a:ext cx="16611600" cy="7407156"/>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400" dirty="0">
                <a:effectLst/>
                <a:latin typeface="Arial" panose="020B0604020202020204" pitchFamily="34" charset="0"/>
                <a:ea typeface="Times New Roman" panose="02020603050405020304" pitchFamily="18" charset="0"/>
                <a:cs typeface="Arial" panose="020B0604020202020204" pitchFamily="34" charset="0"/>
              </a:rPr>
              <a:t>Đây chỉ là số ước lượng.</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400" dirty="0">
                <a:effectLst/>
                <a:latin typeface="Arial" panose="020B0604020202020204" pitchFamily="34" charset="0"/>
                <a:ea typeface="Times New Roman" panose="02020603050405020304" pitchFamily="18" charset="0"/>
                <a:cs typeface="Arial" panose="020B0604020202020204" pitchFamily="34" charset="0"/>
              </a:rPr>
              <a:t>Số liệu 32,8% người cận thị là tính theo một số tỉnh ở Việt Nam, vì vậy khi tính cụ thể trong 1 trường học 1000 học sinh thì giá trị 1000. 32,8% = 328 học sinh là số ước lượng.</a:t>
            </a:r>
          </a:p>
          <a:p>
            <a:pPr marL="0" marR="0" algn="just">
              <a:lnSpc>
                <a:spcPct val="150000"/>
              </a:lnSpc>
              <a:spcBef>
                <a:spcPts val="0"/>
              </a:spcBef>
              <a:spcAft>
                <a:spcPts val="800"/>
              </a:spcAft>
            </a:pPr>
            <a:r>
              <a:rPr lang="vi-VN" sz="4400" dirty="0">
                <a:effectLst/>
                <a:latin typeface="Arial" panose="020B0604020202020204" pitchFamily="34" charset="0"/>
                <a:ea typeface="Times New Roman" panose="02020603050405020304" pitchFamily="18" charset="0"/>
                <a:cs typeface="Arial" panose="020B0604020202020204" pitchFamily="34" charset="0"/>
              </a:rPr>
              <a:t>Ví dụ: nếu một trường có 1000 HS và có 32,8% HS cận thị thì giá trị 1000. 32,8% = 328 </a:t>
            </a:r>
            <a:r>
              <a:rPr lang="en-US" sz="4400" dirty="0" err="1">
                <a:effectLst/>
                <a:latin typeface="Arial" panose="020B0604020202020204" pitchFamily="34" charset="0"/>
                <a:ea typeface="Times New Roman" panose="02020603050405020304" pitchFamily="18" charset="0"/>
                <a:cs typeface="Arial" panose="020B0604020202020204" pitchFamily="34" charset="0"/>
              </a:rPr>
              <a:t>học</a:t>
            </a:r>
            <a:r>
              <a:rPr lang="en-US" sz="4400" dirty="0">
                <a:effectLst/>
                <a:latin typeface="Arial" panose="020B0604020202020204" pitchFamily="34" charset="0"/>
                <a:ea typeface="Times New Roman" panose="02020603050405020304" pitchFamily="18" charset="0"/>
                <a:cs typeface="Arial" panose="020B0604020202020204" pitchFamily="34" charset="0"/>
              </a:rPr>
              <a:t> </a:t>
            </a:r>
            <a:r>
              <a:rPr lang="en-US" sz="4400" dirty="0" err="1">
                <a:effectLst/>
                <a:latin typeface="Arial" panose="020B0604020202020204" pitchFamily="34" charset="0"/>
                <a:ea typeface="Times New Roman" panose="02020603050405020304" pitchFamily="18" charset="0"/>
                <a:cs typeface="Arial" panose="020B0604020202020204" pitchFamily="34" charset="0"/>
              </a:rPr>
              <a:t>sinh</a:t>
            </a:r>
            <a:r>
              <a:rPr lang="vi-VN" sz="4400" dirty="0">
                <a:effectLst/>
                <a:latin typeface="Arial" panose="020B0604020202020204" pitchFamily="34" charset="0"/>
                <a:ea typeface="Times New Roman" panose="02020603050405020304" pitchFamily="18" charset="0"/>
                <a:cs typeface="Arial" panose="020B0604020202020204" pitchFamily="34" charset="0"/>
              </a:rPr>
              <a:t> là giá trị chính xác của số </a:t>
            </a:r>
            <a:r>
              <a:rPr lang="en-US" sz="4400" dirty="0" err="1">
                <a:effectLst/>
                <a:latin typeface="Arial" panose="020B0604020202020204" pitchFamily="34" charset="0"/>
                <a:ea typeface="Times New Roman" panose="02020603050405020304" pitchFamily="18" charset="0"/>
                <a:cs typeface="Arial" panose="020B0604020202020204" pitchFamily="34" charset="0"/>
              </a:rPr>
              <a:t>học</a:t>
            </a:r>
            <a:r>
              <a:rPr lang="en-US" sz="4400" dirty="0">
                <a:effectLst/>
                <a:latin typeface="Arial" panose="020B0604020202020204" pitchFamily="34" charset="0"/>
                <a:ea typeface="Times New Roman" panose="02020603050405020304" pitchFamily="18" charset="0"/>
                <a:cs typeface="Arial" panose="020B0604020202020204" pitchFamily="34" charset="0"/>
              </a:rPr>
              <a:t> </a:t>
            </a:r>
            <a:r>
              <a:rPr lang="en-US" sz="4400" dirty="0" err="1">
                <a:effectLst/>
                <a:latin typeface="Arial" panose="020B0604020202020204" pitchFamily="34" charset="0"/>
                <a:ea typeface="Times New Roman" panose="02020603050405020304" pitchFamily="18" charset="0"/>
                <a:cs typeface="Arial" panose="020B0604020202020204" pitchFamily="34" charset="0"/>
              </a:rPr>
              <a:t>sinh</a:t>
            </a:r>
            <a:r>
              <a:rPr lang="vi-VN" sz="4400" dirty="0">
                <a:effectLst/>
                <a:latin typeface="Arial" panose="020B0604020202020204" pitchFamily="34" charset="0"/>
                <a:ea typeface="Times New Roman" panose="02020603050405020304" pitchFamily="18" charset="0"/>
                <a:cs typeface="Arial" panose="020B0604020202020204" pitchFamily="34" charset="0"/>
              </a:rPr>
              <a:t> bị cận thị.</a:t>
            </a:r>
          </a:p>
        </p:txBody>
      </p:sp>
      <p:sp>
        <p:nvSpPr>
          <p:cNvPr id="14" name="TextBox 13">
            <a:extLst>
              <a:ext uri="{FF2B5EF4-FFF2-40B4-BE49-F238E27FC236}">
                <a16:creationId xmlns:a16="http://schemas.microsoft.com/office/drawing/2014/main" xmlns="" id="{6E6016C8-E639-9307-1ECA-EDB5CD036C08}"/>
              </a:ext>
            </a:extLst>
          </p:cNvPr>
          <p:cNvSpPr txBox="1"/>
          <p:nvPr/>
        </p:nvSpPr>
        <p:spPr>
          <a:xfrm>
            <a:off x="6172200" y="603162"/>
            <a:ext cx="4082272"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Giải</a:t>
            </a:r>
            <a:endParaRPr lang="en-US"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968028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wipe(up)">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Effect transition="in" filter="wipe(up)">
                                      <p:cBhvr>
                                        <p:cTn id="17" dur="500"/>
                                        <p:tgtEl>
                                          <p:spTgt spid="1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3">
                                            <p:txEl>
                                              <p:pRg st="2" end="2"/>
                                            </p:txEl>
                                          </p:spTgt>
                                        </p:tgtEl>
                                        <p:attrNameLst>
                                          <p:attrName>style.visibility</p:attrName>
                                        </p:attrNameLst>
                                      </p:cBhvr>
                                      <p:to>
                                        <p:strVal val="visible"/>
                                      </p:to>
                                    </p:set>
                                    <p:animEffect transition="in" filter="wipe(up)">
                                      <p:cBhvr>
                                        <p:cTn id="22"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xmlns="" id="{B6A45A54-FCE9-8FF4-811D-54B2A5D43F48}"/>
              </a:ext>
            </a:extLst>
          </p:cNvPr>
          <p:cNvSpPr txBox="1"/>
          <p:nvPr/>
        </p:nvSpPr>
        <p:spPr>
          <a:xfrm>
            <a:off x="838200" y="3848100"/>
            <a:ext cx="16840200" cy="1615827"/>
          </a:xfrm>
          <a:prstGeom prst="rect">
            <a:avLst/>
          </a:prstGeom>
          <a:noFill/>
        </p:spPr>
        <p:txBody>
          <a:bodyPr wrap="square" rtlCol="0">
            <a:spAutoFit/>
          </a:bodyPr>
          <a:lstStyle/>
          <a:p>
            <a:pPr algn="ctr">
              <a:lnSpc>
                <a:spcPct val="150000"/>
              </a:lnSpc>
            </a:pPr>
            <a:r>
              <a:rPr lang="en-US" sz="6600" b="1" dirty="0">
                <a:solidFill>
                  <a:srgbClr val="FF0000"/>
                </a:solidFill>
                <a:latin typeface="Arial" panose="020B0604020202020204" pitchFamily="34" charset="0"/>
                <a:cs typeface="Arial" panose="020B0604020202020204" pitchFamily="34" charset="0"/>
              </a:rPr>
              <a:t>BÀI 18: BIỂU ĐỒ HÌNH QUẠT TRÒN</a:t>
            </a:r>
          </a:p>
        </p:txBody>
      </p:sp>
      <p:sp>
        <p:nvSpPr>
          <p:cNvPr id="11" name="TextBox 10">
            <a:extLst>
              <a:ext uri="{FF2B5EF4-FFF2-40B4-BE49-F238E27FC236}">
                <a16:creationId xmlns:a16="http://schemas.microsoft.com/office/drawing/2014/main" xmlns="" id="{B6A45A54-FCE9-8FF4-811D-54B2A5D43F48}"/>
              </a:ext>
            </a:extLst>
          </p:cNvPr>
          <p:cNvSpPr txBox="1"/>
          <p:nvPr/>
        </p:nvSpPr>
        <p:spPr>
          <a:xfrm>
            <a:off x="685800" y="1257300"/>
            <a:ext cx="16840200" cy="1427570"/>
          </a:xfrm>
          <a:prstGeom prst="rect">
            <a:avLst/>
          </a:prstGeom>
          <a:noFill/>
        </p:spPr>
        <p:txBody>
          <a:bodyPr wrap="square" rtlCol="0">
            <a:spAutoFit/>
          </a:bodyPr>
          <a:lstStyle/>
          <a:p>
            <a:pPr algn="ctr">
              <a:lnSpc>
                <a:spcPct val="150000"/>
              </a:lnSpc>
            </a:pPr>
            <a:r>
              <a:rPr lang="en-US" sz="6600" b="1" dirty="0" smtClean="0">
                <a:solidFill>
                  <a:srgbClr val="FF0000"/>
                </a:solidFill>
                <a:latin typeface="Arial" panose="020B0604020202020204" pitchFamily="34" charset="0"/>
                <a:cs typeface="Arial" panose="020B0604020202020204" pitchFamily="34" charset="0"/>
              </a:rPr>
              <a:t>TIẾT </a:t>
            </a:r>
            <a:r>
              <a:rPr lang="en-US" sz="6600" b="1" dirty="0" smtClean="0">
                <a:solidFill>
                  <a:srgbClr val="FF0000"/>
                </a:solidFill>
                <a:latin typeface="Arial" panose="020B0604020202020204" pitchFamily="34" charset="0"/>
                <a:cs typeface="Arial" panose="020B0604020202020204" pitchFamily="34" charset="0"/>
              </a:rPr>
              <a:t>50</a:t>
            </a:r>
            <a:endParaRPr lang="en-US" sz="66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781372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p:cTn id="7"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 calcmode="lin" valueType="num">
                                      <p:cBhvr>
                                        <p:cTn id="14"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429056" y="3216685"/>
            <a:ext cx="830244" cy="791845"/>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585146" y="9850391"/>
            <a:ext cx="688581" cy="677391"/>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495042" y="9791188"/>
            <a:ext cx="372167" cy="414671"/>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837710" y="288477"/>
            <a:ext cx="372167" cy="414671"/>
          </a:xfrm>
          <a:prstGeom prst="rect">
            <a:avLst/>
          </a:prstGeom>
        </p:spPr>
      </p:pic>
      <p:pic>
        <p:nvPicPr>
          <p:cNvPr id="17" name="Picture 1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5130743" y="9791188"/>
            <a:ext cx="372167" cy="414671"/>
          </a:xfrm>
          <a:prstGeom prst="rect">
            <a:avLst/>
          </a:prstGeom>
        </p:spPr>
      </p:pic>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204758" y="288477"/>
            <a:ext cx="372167" cy="414671"/>
          </a:xfrm>
          <a:prstGeom prst="rect">
            <a:avLst/>
          </a:prstGeom>
        </p:spPr>
      </p:pic>
      <p:graphicFrame>
        <p:nvGraphicFramePr>
          <p:cNvPr id="19" name="Chart 18">
            <a:extLst>
              <a:ext uri="{FF2B5EF4-FFF2-40B4-BE49-F238E27FC236}">
                <a16:creationId xmlns:a16="http://schemas.microsoft.com/office/drawing/2014/main" xmlns="" id="{A67F575D-10F0-B030-4B46-159B18B4B894}"/>
              </a:ext>
            </a:extLst>
          </p:cNvPr>
          <p:cNvGraphicFramePr/>
          <p:nvPr>
            <p:extLst>
              <p:ext uri="{D42A27DB-BD31-4B8C-83A1-F6EECF244321}">
                <p14:modId xmlns:p14="http://schemas.microsoft.com/office/powerpoint/2010/main" val="267878975"/>
              </p:ext>
            </p:extLst>
          </p:nvPr>
        </p:nvGraphicFramePr>
        <p:xfrm>
          <a:off x="3746038" y="2583180"/>
          <a:ext cx="11778332" cy="7622679"/>
        </p:xfrm>
        <a:graphic>
          <a:graphicData uri="http://schemas.openxmlformats.org/drawingml/2006/chart">
            <c:chart xmlns:c="http://schemas.openxmlformats.org/drawingml/2006/chart" xmlns:r="http://schemas.openxmlformats.org/officeDocument/2006/relationships" r:id="rId10"/>
          </a:graphicData>
        </a:graphic>
      </p:graphicFrame>
      <p:sp>
        <p:nvSpPr>
          <p:cNvPr id="2" name="TextBox 1">
            <a:extLst>
              <a:ext uri="{FF2B5EF4-FFF2-40B4-BE49-F238E27FC236}">
                <a16:creationId xmlns:a16="http://schemas.microsoft.com/office/drawing/2014/main" xmlns="" id="{C70556A0-44AD-CCA9-91D0-61E7D98C279E}"/>
              </a:ext>
            </a:extLst>
          </p:cNvPr>
          <p:cNvSpPr txBox="1"/>
          <p:nvPr/>
        </p:nvSpPr>
        <p:spPr>
          <a:xfrm>
            <a:off x="7010400" y="288477"/>
            <a:ext cx="60198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LUYỆN TẬP</a:t>
            </a:r>
          </a:p>
        </p:txBody>
      </p:sp>
      <p:sp>
        <p:nvSpPr>
          <p:cNvPr id="5" name="TextBox 4">
            <a:extLst>
              <a:ext uri="{FF2B5EF4-FFF2-40B4-BE49-F238E27FC236}">
                <a16:creationId xmlns:a16="http://schemas.microsoft.com/office/drawing/2014/main" xmlns="" id="{610D6713-D9CE-4A32-9F59-3BA2C28E02F2}"/>
              </a:ext>
            </a:extLst>
          </p:cNvPr>
          <p:cNvSpPr txBox="1"/>
          <p:nvPr/>
        </p:nvSpPr>
        <p:spPr>
          <a:xfrm>
            <a:off x="3273727" y="1638300"/>
            <a:ext cx="11778332" cy="901593"/>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5.6 (SGK – tr.99)</a:t>
            </a:r>
            <a:r>
              <a:rPr lang="en-US" sz="4000" dirty="0">
                <a:latin typeface="Arial" panose="020B0604020202020204" pitchFamily="34" charset="0"/>
                <a:cs typeface="Arial" panose="020B0604020202020204" pitchFamily="34" charset="0"/>
              </a:rPr>
              <a:t> Cho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5.18</a:t>
            </a:r>
          </a:p>
        </p:txBody>
      </p:sp>
    </p:spTree>
    <p:extLst>
      <p:ext uri="{BB962C8B-B14F-4D97-AF65-F5344CB8AC3E}">
        <p14:creationId xmlns:p14="http://schemas.microsoft.com/office/powerpoint/2010/main" val="2709626535"/>
      </p:ext>
    </p:extLst>
  </p:cSld>
  <p:clrMapOvr>
    <a:masterClrMapping/>
  </p:clrMapOvr>
  <p:transition spd="slow">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977631">
            <a:off x="1530037" y="6089188"/>
            <a:ext cx="456209" cy="422564"/>
          </a:xfrm>
          <a:prstGeom prst="rect">
            <a:avLst/>
          </a:prstGeom>
        </p:spPr>
      </p:pic>
      <p:sp>
        <p:nvSpPr>
          <p:cNvPr id="14" name="TextBox 13">
            <a:extLst>
              <a:ext uri="{FF2B5EF4-FFF2-40B4-BE49-F238E27FC236}">
                <a16:creationId xmlns:a16="http://schemas.microsoft.com/office/drawing/2014/main" xmlns="" id="{DF2F54A1-EFF6-E46F-D186-271ED2BC57B2}"/>
              </a:ext>
            </a:extLst>
          </p:cNvPr>
          <p:cNvSpPr txBox="1"/>
          <p:nvPr/>
        </p:nvSpPr>
        <p:spPr>
          <a:xfrm>
            <a:off x="1066800" y="2327444"/>
            <a:ext cx="15843503" cy="6186309"/>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a) Cho </a:t>
            </a:r>
            <a:r>
              <a:rPr lang="en-US" sz="4400" dirty="0" err="1">
                <a:latin typeface="Arial" panose="020B0604020202020204" pitchFamily="34" charset="0"/>
                <a:cs typeface="Arial" panose="020B0604020202020204" pitchFamily="34" charset="0"/>
              </a:rPr>
              <a:t>biết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thành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phần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đồ</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này</a:t>
            </a:r>
            <a:r>
              <a:rPr lang="en-US" sz="4400" dirty="0">
                <a:latin typeface="Arial" panose="020B0604020202020204" pitchFamily="34" charset="0"/>
                <a:cs typeface="Arial" panose="020B0604020202020204" pitchFamily="34" charset="0"/>
              </a:rPr>
              <a:t>.</a:t>
            </a:r>
          </a:p>
          <a:p>
            <a:pPr algn="just">
              <a:lnSpc>
                <a:spcPct val="150000"/>
              </a:lnSpc>
            </a:pPr>
            <a:r>
              <a:rPr lang="en-US" sz="4400" dirty="0">
                <a:latin typeface="Arial" panose="020B0604020202020204" pitchFamily="34" charset="0"/>
                <a:cs typeface="Arial" panose="020B0604020202020204" pitchFamily="34" charset="0"/>
              </a:rPr>
              <a:t>b)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tròn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đồ</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được</a:t>
            </a:r>
            <a:r>
              <a:rPr lang="en-US" sz="4400" dirty="0">
                <a:latin typeface="Arial" panose="020B0604020202020204" pitchFamily="34" charset="0"/>
                <a:cs typeface="Arial" panose="020B0604020202020204" pitchFamily="34" charset="0"/>
              </a:rPr>
              <a:t> chia </a:t>
            </a:r>
            <a:r>
              <a:rPr lang="en-US" sz="4400" dirty="0" err="1">
                <a:latin typeface="Arial" panose="020B0604020202020204" pitchFamily="34" charset="0"/>
                <a:cs typeface="Arial" panose="020B0604020202020204" pitchFamily="34" charset="0"/>
              </a:rPr>
              <a:t>thành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mấy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quạt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Mỗi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quạt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diễn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liệu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nào</a:t>
            </a:r>
            <a:r>
              <a:rPr lang="en-US" sz="4400" dirty="0">
                <a:latin typeface="Arial" panose="020B0604020202020204" pitchFamily="34" charset="0"/>
                <a:cs typeface="Arial" panose="020B0604020202020204" pitchFamily="34" charset="0"/>
              </a:rPr>
              <a:t>?</a:t>
            </a:r>
          </a:p>
          <a:p>
            <a:pPr algn="just">
              <a:lnSpc>
                <a:spcPct val="150000"/>
              </a:lnSpc>
            </a:pPr>
            <a:r>
              <a:rPr lang="en-US" sz="4400" dirty="0">
                <a:latin typeface="Arial" panose="020B0604020202020204" pitchFamily="34" charset="0"/>
                <a:cs typeface="Arial" panose="020B0604020202020204" pitchFamily="34" charset="0"/>
              </a:rPr>
              <a:t>c) </a:t>
            </a:r>
            <a:r>
              <a:rPr lang="en-US" sz="4400" dirty="0" err="1">
                <a:latin typeface="Arial" panose="020B0604020202020204" pitchFamily="34" charset="0"/>
                <a:cs typeface="Arial" panose="020B0604020202020204" pitchFamily="34" charset="0"/>
              </a:rPr>
              <a:t>Châu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lục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nào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dân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Ít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nhất</a:t>
            </a:r>
            <a:r>
              <a:rPr lang="en-US" sz="4400" dirty="0">
                <a:latin typeface="Arial" panose="020B0604020202020204" pitchFamily="34" charset="0"/>
                <a:cs typeface="Arial" panose="020B0604020202020204" pitchFamily="34" charset="0"/>
              </a:rPr>
              <a:t>?</a:t>
            </a:r>
          </a:p>
          <a:p>
            <a:pPr algn="just">
              <a:lnSpc>
                <a:spcPct val="150000"/>
              </a:lnSpc>
            </a:pPr>
            <a:r>
              <a:rPr lang="en-US" sz="4400" dirty="0">
                <a:latin typeface="Arial" panose="020B0604020202020204" pitchFamily="34" charset="0"/>
                <a:cs typeface="Arial" panose="020B0604020202020204" pitchFamily="34" charset="0"/>
              </a:rPr>
              <a:t>d) </a:t>
            </a:r>
            <a:r>
              <a:rPr lang="en-US" sz="4400" dirty="0" err="1">
                <a:latin typeface="Arial" panose="020B0604020202020204" pitchFamily="34" charset="0"/>
                <a:cs typeface="Arial" panose="020B0604020202020204" pitchFamily="34" charset="0"/>
              </a:rPr>
              <a:t>Biết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năm</a:t>
            </a:r>
            <a:r>
              <a:rPr lang="en-US" sz="4400" dirty="0">
                <a:latin typeface="Arial" panose="020B0604020202020204" pitchFamily="34" charset="0"/>
                <a:cs typeface="Arial" panose="020B0604020202020204" pitchFamily="34" charset="0"/>
              </a:rPr>
              <a:t> 2020 </a:t>
            </a:r>
            <a:r>
              <a:rPr lang="en-US" sz="4400" dirty="0" err="1">
                <a:latin typeface="Arial" panose="020B0604020202020204" pitchFamily="34" charset="0"/>
                <a:cs typeface="Arial" panose="020B0604020202020204" pitchFamily="34" charset="0"/>
              </a:rPr>
              <a:t>tổng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dân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5 </a:t>
            </a:r>
            <a:r>
              <a:rPr lang="en-US" sz="4400" dirty="0" err="1">
                <a:latin typeface="Arial" panose="020B0604020202020204" pitchFamily="34" charset="0"/>
                <a:cs typeface="Arial" panose="020B0604020202020204" pitchFamily="34" charset="0"/>
              </a:rPr>
              <a:t>châu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lục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7773 </a:t>
            </a:r>
            <a:r>
              <a:rPr lang="en-US" sz="4400" dirty="0" err="1">
                <a:latin typeface="Arial" panose="020B0604020202020204" pitchFamily="34" charset="0"/>
                <a:cs typeface="Arial" panose="020B0604020202020204" pitchFamily="34" charset="0"/>
              </a:rPr>
              <a:t>triệu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người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Tính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dân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mỗi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châu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lục</a:t>
            </a:r>
            <a:r>
              <a:rPr lang="en-US" sz="4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18610120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randombar(horizontal)">
                                      <p:cBhvr>
                                        <p:cTn id="22"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84278" y="7726680"/>
            <a:ext cx="3448717" cy="4114800"/>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083371" y="-1346765"/>
            <a:ext cx="3449137" cy="4114800"/>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934468" y="8042710"/>
            <a:ext cx="2649664" cy="2431180"/>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44594" y="-186890"/>
            <a:ext cx="2649664" cy="2431180"/>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832064" y="710635"/>
            <a:ext cx="824274" cy="684147"/>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3503298">
            <a:off x="4209487" y="9560942"/>
            <a:ext cx="824274" cy="684147"/>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640080" y="5572505"/>
            <a:ext cx="1014079" cy="997600"/>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795460" y="4169576"/>
            <a:ext cx="927680" cy="950248"/>
          </a:xfrm>
          <a:prstGeom prst="rect">
            <a:avLst/>
          </a:prstGeom>
        </p:spPr>
      </p:pic>
      <p:pic>
        <p:nvPicPr>
          <p:cNvPr id="15" name="Picture 15"/>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342668" y="1185415"/>
            <a:ext cx="316418" cy="342074"/>
          </a:xfrm>
          <a:prstGeom prst="rect">
            <a:avLst/>
          </a:prstGeom>
        </p:spPr>
      </p:pic>
      <p:pic>
        <p:nvPicPr>
          <p:cNvPr id="17" name="Picture 17"/>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3011731" y="9784080"/>
            <a:ext cx="316418" cy="342074"/>
          </a:xfrm>
          <a:prstGeom prst="rect">
            <a:avLst/>
          </a:prstGeom>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xmlns="" id="{44BE15B6-DE75-3C9D-92B3-8266CC69AABE}"/>
                  </a:ext>
                </a:extLst>
              </p:cNvPr>
              <p:cNvSpPr txBox="1"/>
              <p:nvPr/>
            </p:nvSpPr>
            <p:spPr>
              <a:xfrm>
                <a:off x="2903588" y="1777230"/>
                <a:ext cx="12871511" cy="7980454"/>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Biểu đồ gồm ba phần chính: </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0"/>
                  </a:spcBef>
                  <a:spcAft>
                    <a:spcPts val="1200"/>
                  </a:spcAft>
                  <a:buFontTx/>
                  <a:buChar char="+"/>
                </a:pPr>
                <a:r>
                  <a:rPr lang="nl-NL" sz="4000" dirty="0">
                    <a:effectLst/>
                    <a:latin typeface="Arial" panose="020B0604020202020204" pitchFamily="34" charset="0"/>
                    <a:ea typeface="Times New Roman" panose="02020603050405020304" pitchFamily="18" charset="0"/>
                    <a:cs typeface="Arial" panose="020B0604020202020204" pitchFamily="34" charset="0"/>
                  </a:rPr>
                  <a:t>Phần tiêu đề “Tỉ lệ số dân của các châu lục tính đến ngày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1−7</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2020</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0"/>
                  </a:spcBef>
                  <a:spcAft>
                    <a:spcPts val="1200"/>
                  </a:spcAft>
                  <a:buFontTx/>
                  <a:buChar char="+"/>
                </a:pPr>
                <a:r>
                  <a:rPr lang="nl-NL" sz="4000" dirty="0">
                    <a:effectLst/>
                    <a:latin typeface="Arial" panose="020B0604020202020204" pitchFamily="34" charset="0"/>
                    <a:ea typeface="Times New Roman" panose="02020603050405020304" pitchFamily="18" charset="0"/>
                    <a:cs typeface="Arial" panose="020B0604020202020204" pitchFamily="34" charset="0"/>
                  </a:rPr>
                  <a:t>Phần hình tròn biểu diễn dử liệu được chia thành các hình quạt,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0"/>
                  </a:spcBef>
                  <a:spcAft>
                    <a:spcPts val="1200"/>
                  </a:spcAft>
                  <a:buFontTx/>
                  <a:buChar char="+"/>
                </a:pPr>
                <a:r>
                  <a:rPr lang="nl-NL" sz="4000" dirty="0">
                    <a:effectLst/>
                    <a:latin typeface="Arial" panose="020B0604020202020204" pitchFamily="34" charset="0"/>
                    <a:ea typeface="Times New Roman" panose="02020603050405020304" pitchFamily="18" charset="0"/>
                    <a:cs typeface="Arial" panose="020B0604020202020204" pitchFamily="34" charset="0"/>
                  </a:rPr>
                  <a:t>Phần chú giải.</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Hình tròn được chia thành 5 hình quạt, mỗi hình quạt biểu diễn tỉ lệ dân số của một châu lục.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6" name="TextBox 15">
                <a:extLst>
                  <a:ext uri="{FF2B5EF4-FFF2-40B4-BE49-F238E27FC236}">
                    <a16:creationId xmlns:a16="http://schemas.microsoft.com/office/drawing/2014/main" id="{44BE15B6-DE75-3C9D-92B3-8266CC69AABE}"/>
                  </a:ext>
                </a:extLst>
              </p:cNvPr>
              <p:cNvSpPr txBox="1">
                <a:spLocks noRot="1" noChangeAspect="1" noMove="1" noResize="1" noEditPoints="1" noAdjustHandles="1" noChangeArrowheads="1" noChangeShapeType="1" noTextEdit="1"/>
              </p:cNvSpPr>
              <p:nvPr/>
            </p:nvSpPr>
            <p:spPr>
              <a:xfrm>
                <a:off x="2903588" y="1777230"/>
                <a:ext cx="12871511" cy="7980454"/>
              </a:xfrm>
              <a:prstGeom prst="rect">
                <a:avLst/>
              </a:prstGeom>
              <a:blipFill>
                <a:blip r:embed="rId16"/>
                <a:stretch>
                  <a:fillRect l="-1657" r="-1657" b="-2368"/>
                </a:stretch>
              </a:blipFill>
            </p:spPr>
            <p:txBody>
              <a:bodyPr/>
              <a:lstStyle/>
              <a:p>
                <a:r>
                  <a:rPr lang="en-US">
                    <a:noFill/>
                  </a:rPr>
                  <a:t> </a:t>
                </a:r>
              </a:p>
            </p:txBody>
          </p:sp>
        </mc:Fallback>
      </mc:AlternateContent>
      <p:sp>
        <p:nvSpPr>
          <p:cNvPr id="26" name="Speech Bubble: Oval 25">
            <a:extLst>
              <a:ext uri="{FF2B5EF4-FFF2-40B4-BE49-F238E27FC236}">
                <a16:creationId xmlns:a16="http://schemas.microsoft.com/office/drawing/2014/main" xmlns="" id="{7620E4BA-5B2C-2407-40D0-E40871238694}"/>
              </a:ext>
            </a:extLst>
          </p:cNvPr>
          <p:cNvSpPr/>
          <p:nvPr/>
        </p:nvSpPr>
        <p:spPr>
          <a:xfrm>
            <a:off x="7890431" y="159289"/>
            <a:ext cx="2514600" cy="1391786"/>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198824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fade">
                                      <p:cBhvr>
                                        <p:cTn id="17" dur="500"/>
                                        <p:tgtEl>
                                          <p:spTgt spid="1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xEl>
                                              <p:pRg st="2" end="2"/>
                                            </p:txEl>
                                          </p:spTgt>
                                        </p:tgtEl>
                                        <p:attrNameLst>
                                          <p:attrName>style.visibility</p:attrName>
                                        </p:attrNameLst>
                                      </p:cBhvr>
                                      <p:to>
                                        <p:strVal val="visible"/>
                                      </p:to>
                                    </p:set>
                                    <p:animEffect transition="in" filter="fade">
                                      <p:cBhvr>
                                        <p:cTn id="22" dur="500"/>
                                        <p:tgtEl>
                                          <p:spTgt spid="1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xEl>
                                              <p:pRg st="3" end="3"/>
                                            </p:txEl>
                                          </p:spTgt>
                                        </p:tgtEl>
                                        <p:attrNameLst>
                                          <p:attrName>style.visibility</p:attrName>
                                        </p:attrNameLst>
                                      </p:cBhvr>
                                      <p:to>
                                        <p:strVal val="visible"/>
                                      </p:to>
                                    </p:set>
                                    <p:animEffect transition="in" filter="fade">
                                      <p:cBhvr>
                                        <p:cTn id="27" dur="500"/>
                                        <p:tgtEl>
                                          <p:spTgt spid="1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xEl>
                                              <p:pRg st="4" end="4"/>
                                            </p:txEl>
                                          </p:spTgt>
                                        </p:tgtEl>
                                        <p:attrNameLst>
                                          <p:attrName>style.visibility</p:attrName>
                                        </p:attrNameLst>
                                      </p:cBhvr>
                                      <p:to>
                                        <p:strVal val="visible"/>
                                      </p:to>
                                    </p:set>
                                    <p:animEffect transition="in" filter="fade">
                                      <p:cBhvr>
                                        <p:cTn id="32" dur="500"/>
                                        <p:tgtEl>
                                          <p:spTgt spid="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53252">
            <a:off x="8670709" y="9081210"/>
            <a:ext cx="946582" cy="550069"/>
          </a:xfrm>
          <a:prstGeom prst="rect">
            <a:avLst/>
          </a:prstGeom>
        </p:spPr>
      </p:pic>
      <p:pic>
        <p:nvPicPr>
          <p:cNvPr id="13"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53252">
            <a:off x="8670709" y="651585"/>
            <a:ext cx="946582" cy="550069"/>
          </a:xfrm>
          <a:prstGeom prst="rect">
            <a:avLst/>
          </a:prstGeom>
        </p:spPr>
      </p:pic>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878149" y="3961468"/>
            <a:ext cx="762302" cy="600313"/>
          </a:xfrm>
          <a:prstGeom prst="rect">
            <a:avLst/>
          </a:prstGeom>
        </p:spPr>
      </p:pic>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28700" y="6198498"/>
            <a:ext cx="676405" cy="555498"/>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xmlns="" id="{CF905AAC-74DF-6F45-C49A-4704D6FA7267}"/>
                  </a:ext>
                </a:extLst>
              </p:cNvPr>
              <p:cNvSpPr txBox="1"/>
              <p:nvPr/>
            </p:nvSpPr>
            <p:spPr>
              <a:xfrm>
                <a:off x="2243196" y="2230955"/>
                <a:ext cx="14082485" cy="6287683"/>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c) Châu Á có số dân nhiều nhất, châu Úc có số dân ít nhất.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d) Số dân của châu Á là: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7773⋅59,52%≈4626</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(triệu người).</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Số dân của châu Phi là: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7773⋅17,21%≈</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1338 (triệu người).</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Số dân Châu Âu là: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7773⋅9,61%≈747 </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(triệu người).</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Số dận Châu Mỹ là: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7773⋅13,11%≈1019 </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(triệu người).</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Số dân Châu Úc là: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7773⋅0,55%≈43 </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(triệu người).</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7" name="TextBox 6">
                <a:extLst>
                  <a:ext uri="{FF2B5EF4-FFF2-40B4-BE49-F238E27FC236}">
                    <a16:creationId xmlns:a16="http://schemas.microsoft.com/office/drawing/2014/main" id="{CF905AAC-74DF-6F45-C49A-4704D6FA7267}"/>
                  </a:ext>
                </a:extLst>
              </p:cNvPr>
              <p:cNvSpPr txBox="1">
                <a:spLocks noRot="1" noChangeAspect="1" noMove="1" noResize="1" noEditPoints="1" noAdjustHandles="1" noChangeArrowheads="1" noChangeShapeType="1" noTextEdit="1"/>
              </p:cNvSpPr>
              <p:nvPr/>
            </p:nvSpPr>
            <p:spPr>
              <a:xfrm>
                <a:off x="2243196" y="2230955"/>
                <a:ext cx="14082485" cy="6287683"/>
              </a:xfrm>
              <a:prstGeom prst="rect">
                <a:avLst/>
              </a:prstGeom>
              <a:blipFill>
                <a:blip r:embed="rId17"/>
                <a:stretch>
                  <a:fillRect l="-1558" r="-476" b="-3298"/>
                </a:stretch>
              </a:blipFill>
            </p:spPr>
            <p:txBody>
              <a:bodyPr/>
              <a:lstStyle/>
              <a:p>
                <a:r>
                  <a:rPr lang="en-US">
                    <a:noFill/>
                  </a:rPr>
                  <a:t> </a:t>
                </a:r>
              </a:p>
            </p:txBody>
          </p:sp>
        </mc:Fallback>
      </mc:AlternateContent>
    </p:spTree>
    <p:extLst>
      <p:ext uri="{BB962C8B-B14F-4D97-AF65-F5344CB8AC3E}">
        <p14:creationId xmlns:p14="http://schemas.microsoft.com/office/powerpoint/2010/main" val="4250642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down)">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down)">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down)">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down)">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249744">
            <a:off x="-1189434" y="784360"/>
            <a:ext cx="4340279" cy="1033775"/>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249744" flipV="1">
            <a:off x="14470064" y="8359085"/>
            <a:ext cx="4340279" cy="1033775"/>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288303" y="9810502"/>
            <a:ext cx="376034" cy="376034"/>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155058" y="840683"/>
            <a:ext cx="376034" cy="376034"/>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60070" y="6356236"/>
            <a:ext cx="937260" cy="937260"/>
          </a:xfrm>
          <a:prstGeom prst="rect">
            <a:avLst/>
          </a:prstGeom>
        </p:spPr>
      </p:pic>
      <p:pic>
        <p:nvPicPr>
          <p:cNvPr id="16" name="Picture 1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640204" y="3087519"/>
            <a:ext cx="937260" cy="937260"/>
          </a:xfrm>
          <a:prstGeom prst="rect">
            <a:avLst/>
          </a:prstGeom>
        </p:spPr>
      </p:pic>
      <p:sp>
        <p:nvSpPr>
          <p:cNvPr id="2" name="TextBox 1">
            <a:extLst>
              <a:ext uri="{FF2B5EF4-FFF2-40B4-BE49-F238E27FC236}">
                <a16:creationId xmlns:a16="http://schemas.microsoft.com/office/drawing/2014/main" xmlns="" id="{ECEE235E-2D62-9BFA-62A2-C1FF058DD3BF}"/>
              </a:ext>
            </a:extLst>
          </p:cNvPr>
          <p:cNvSpPr txBox="1"/>
          <p:nvPr/>
        </p:nvSpPr>
        <p:spPr>
          <a:xfrm>
            <a:off x="2057400" y="1004792"/>
            <a:ext cx="14582804" cy="2031325"/>
          </a:xfrm>
          <a:prstGeom prst="rect">
            <a:avLst/>
          </a:prstGeom>
          <a:noFill/>
        </p:spPr>
        <p:txBody>
          <a:bodyPr wrap="square" rtlCol="0">
            <a:spAutoFit/>
          </a:bodyPr>
          <a:lstStyle/>
          <a:p>
            <a:pPr algn="just">
              <a:lnSpc>
                <a:spcPct val="150000"/>
              </a:lnSpc>
            </a:pPr>
            <a:r>
              <a:rPr lang="en-US" sz="4400" b="1" u="sng" dirty="0" err="1">
                <a:solidFill>
                  <a:srgbClr val="FF0000"/>
                </a:solidFill>
                <a:latin typeface="Arial" panose="020B0604020202020204" pitchFamily="34" charset="0"/>
                <a:cs typeface="Arial" panose="020B0604020202020204" pitchFamily="34" charset="0"/>
              </a:rPr>
              <a:t>Bài</a:t>
            </a:r>
            <a:r>
              <a:rPr lang="en-US" sz="4400" b="1" u="sng" dirty="0">
                <a:solidFill>
                  <a:srgbClr val="FF0000"/>
                </a:solidFill>
                <a:latin typeface="Arial" panose="020B0604020202020204" pitchFamily="34" charset="0"/>
                <a:cs typeface="Arial" panose="020B0604020202020204" pitchFamily="34" charset="0"/>
              </a:rPr>
              <a:t> 5.7 (SGK – tr.99)</a:t>
            </a:r>
            <a:r>
              <a:rPr lang="en-US" sz="4400" u="sng" dirty="0">
                <a:solidFill>
                  <a:srgbClr val="FF0000"/>
                </a:solidFill>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An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thú</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nuôi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lớp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a:t>
            </a:r>
          </a:p>
        </p:txBody>
      </p:sp>
      <p:graphicFrame>
        <p:nvGraphicFramePr>
          <p:cNvPr id="3" name="Table 3">
            <a:extLst>
              <a:ext uri="{FF2B5EF4-FFF2-40B4-BE49-F238E27FC236}">
                <a16:creationId xmlns:a16="http://schemas.microsoft.com/office/drawing/2014/main" xmlns="" id="{D38CCDCF-C659-62EA-8128-39F15AF833EC}"/>
              </a:ext>
            </a:extLst>
          </p:cNvPr>
          <p:cNvGraphicFramePr>
            <a:graphicFrameLocks noGrp="1"/>
          </p:cNvGraphicFramePr>
          <p:nvPr>
            <p:extLst>
              <p:ext uri="{D42A27DB-BD31-4B8C-83A1-F6EECF244321}">
                <p14:modId xmlns:p14="http://schemas.microsoft.com/office/powerpoint/2010/main" val="2007160369"/>
              </p:ext>
            </p:extLst>
          </p:nvPr>
        </p:nvGraphicFramePr>
        <p:xfrm>
          <a:off x="3048000" y="4024779"/>
          <a:ext cx="12192000" cy="3031697"/>
        </p:xfrm>
        <a:graphic>
          <a:graphicData uri="http://schemas.openxmlformats.org/drawingml/2006/table">
            <a:tbl>
              <a:tblPr firstRow="1" bandRow="1">
                <a:tableStyleId>{5940675A-B579-460E-94D1-54222C63F5DA}</a:tableStyleId>
              </a:tblPr>
              <a:tblGrid>
                <a:gridCol w="2438400">
                  <a:extLst>
                    <a:ext uri="{9D8B030D-6E8A-4147-A177-3AD203B41FA5}">
                      <a16:colId xmlns:a16="http://schemas.microsoft.com/office/drawing/2014/main" xmlns="" val="2831199710"/>
                    </a:ext>
                  </a:extLst>
                </a:gridCol>
                <a:gridCol w="2438400">
                  <a:extLst>
                    <a:ext uri="{9D8B030D-6E8A-4147-A177-3AD203B41FA5}">
                      <a16:colId xmlns:a16="http://schemas.microsoft.com/office/drawing/2014/main" xmlns="" val="3536360233"/>
                    </a:ext>
                  </a:extLst>
                </a:gridCol>
                <a:gridCol w="2438400">
                  <a:extLst>
                    <a:ext uri="{9D8B030D-6E8A-4147-A177-3AD203B41FA5}">
                      <a16:colId xmlns:a16="http://schemas.microsoft.com/office/drawing/2014/main" xmlns="" val="1229846956"/>
                    </a:ext>
                  </a:extLst>
                </a:gridCol>
                <a:gridCol w="2438400">
                  <a:extLst>
                    <a:ext uri="{9D8B030D-6E8A-4147-A177-3AD203B41FA5}">
                      <a16:colId xmlns:a16="http://schemas.microsoft.com/office/drawing/2014/main" xmlns="" val="977534948"/>
                    </a:ext>
                  </a:extLst>
                </a:gridCol>
                <a:gridCol w="2438400">
                  <a:extLst>
                    <a:ext uri="{9D8B030D-6E8A-4147-A177-3AD203B41FA5}">
                      <a16:colId xmlns:a16="http://schemas.microsoft.com/office/drawing/2014/main" xmlns="" val="1709149990"/>
                    </a:ext>
                  </a:extLst>
                </a:gridCol>
              </a:tblGrid>
              <a:tr h="1111457">
                <a:tc>
                  <a:txBody>
                    <a:bodyPr/>
                    <a:lstStyle/>
                    <a:p>
                      <a:pPr algn="ctr">
                        <a:lnSpc>
                          <a:spcPct val="100000"/>
                        </a:lnSpc>
                      </a:pPr>
                      <a:r>
                        <a:rPr lang="en-US" sz="4000" dirty="0" err="1">
                          <a:latin typeface="Arial" panose="020B0604020202020204" pitchFamily="34" charset="0"/>
                          <a:cs typeface="Arial" panose="020B0604020202020204" pitchFamily="34" charset="0"/>
                        </a:rPr>
                        <a:t>Vật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nuôi</a:t>
                      </a:r>
                      <a:endParaRPr lang="en-US" sz="4000" dirty="0">
                        <a:latin typeface="Arial" panose="020B0604020202020204" pitchFamily="34" charset="0"/>
                        <a:cs typeface="Arial" panose="020B0604020202020204" pitchFamily="34" charset="0"/>
                      </a:endParaRPr>
                    </a:p>
                  </a:txBody>
                  <a:tcPr anchor="ctr">
                    <a:solidFill>
                      <a:srgbClr val="FFFF66"/>
                    </a:solidFill>
                  </a:tcPr>
                </a:tc>
                <a:tc>
                  <a:txBody>
                    <a:bodyPr/>
                    <a:lstStyle/>
                    <a:p>
                      <a:pPr algn="ctr">
                        <a:lnSpc>
                          <a:spcPct val="100000"/>
                        </a:lnSpc>
                      </a:pPr>
                      <a:r>
                        <a:rPr lang="en-US" sz="4000" dirty="0" err="1">
                          <a:latin typeface="Arial" panose="020B0604020202020204" pitchFamily="34" charset="0"/>
                          <a:cs typeface="Arial" panose="020B0604020202020204" pitchFamily="34" charset="0"/>
                        </a:rPr>
                        <a:t>Chó</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00000"/>
                        </a:lnSpc>
                      </a:pPr>
                      <a:r>
                        <a:rPr lang="en-US" sz="4000" dirty="0" err="1">
                          <a:latin typeface="Arial" panose="020B0604020202020204" pitchFamily="34" charset="0"/>
                          <a:cs typeface="Arial" panose="020B0604020202020204" pitchFamily="34" charset="0"/>
                        </a:rPr>
                        <a:t>Mèo</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00000"/>
                        </a:lnSpc>
                      </a:pPr>
                      <a:r>
                        <a:rPr lang="en-US" sz="4000" dirty="0" err="1">
                          <a:latin typeface="Arial" panose="020B0604020202020204" pitchFamily="34" charset="0"/>
                          <a:cs typeface="Arial" panose="020B0604020202020204" pitchFamily="34" charset="0"/>
                        </a:rPr>
                        <a:t>Chim</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00000"/>
                        </a:lnSpc>
                      </a:pPr>
                      <a:r>
                        <a:rPr lang="en-US" sz="4000" dirty="0" err="1">
                          <a:latin typeface="Arial" panose="020B0604020202020204" pitchFamily="34" charset="0"/>
                          <a:cs typeface="Arial" panose="020B0604020202020204" pitchFamily="34" charset="0"/>
                        </a:rPr>
                        <a:t>Cá</a:t>
                      </a:r>
                      <a:endParaRPr lang="en-US" sz="40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4052909757"/>
                  </a:ext>
                </a:extLst>
              </a:tr>
              <a:tr h="1336773">
                <a:tc>
                  <a:txBody>
                    <a:bodyPr/>
                    <a:lstStyle/>
                    <a:p>
                      <a:pPr algn="ctr">
                        <a:lnSpc>
                          <a:spcPct val="150000"/>
                        </a:lnSpc>
                      </a:pP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endParaRPr lang="en-US" sz="4000" dirty="0">
                        <a:latin typeface="Arial" panose="020B0604020202020204" pitchFamily="34" charset="0"/>
                        <a:cs typeface="Arial" panose="020B0604020202020204" pitchFamily="34" charset="0"/>
                      </a:endParaRPr>
                    </a:p>
                  </a:txBody>
                  <a:tcPr anchor="ctr">
                    <a:solidFill>
                      <a:srgbClr val="FFFF66"/>
                    </a:solidFill>
                  </a:tcPr>
                </a:tc>
                <a:tc>
                  <a:txBody>
                    <a:bodyPr/>
                    <a:lstStyle/>
                    <a:p>
                      <a:pPr algn="ctr">
                        <a:lnSpc>
                          <a:spcPct val="150000"/>
                        </a:lnSpc>
                      </a:pPr>
                      <a:r>
                        <a:rPr lang="en-US" sz="4000" dirty="0">
                          <a:latin typeface="Arial" panose="020B0604020202020204" pitchFamily="34" charset="0"/>
                          <a:cs typeface="Arial" panose="020B0604020202020204" pitchFamily="34" charset="0"/>
                        </a:rPr>
                        <a:t>10</a:t>
                      </a:r>
                    </a:p>
                  </a:txBody>
                  <a:tcPr anchor="ctr"/>
                </a:tc>
                <a:tc>
                  <a:txBody>
                    <a:bodyPr/>
                    <a:lstStyle/>
                    <a:p>
                      <a:pPr algn="ctr">
                        <a:lnSpc>
                          <a:spcPct val="150000"/>
                        </a:lnSpc>
                      </a:pPr>
                      <a:r>
                        <a:rPr lang="en-US" sz="4000" dirty="0">
                          <a:latin typeface="Arial" panose="020B0604020202020204" pitchFamily="34" charset="0"/>
                          <a:cs typeface="Arial" panose="020B0604020202020204" pitchFamily="34" charset="0"/>
                        </a:rPr>
                        <a:t>20</a:t>
                      </a:r>
                    </a:p>
                  </a:txBody>
                  <a:tcPr anchor="ctr"/>
                </a:tc>
                <a:tc>
                  <a:txBody>
                    <a:bodyPr/>
                    <a:lstStyle/>
                    <a:p>
                      <a:pPr algn="ctr">
                        <a:lnSpc>
                          <a:spcPct val="150000"/>
                        </a:lnSpc>
                      </a:pPr>
                      <a:r>
                        <a:rPr lang="en-US" sz="4000" dirty="0">
                          <a:latin typeface="Arial" panose="020B0604020202020204" pitchFamily="34" charset="0"/>
                          <a:cs typeface="Arial" panose="020B0604020202020204" pitchFamily="34" charset="0"/>
                        </a:rPr>
                        <a:t>7</a:t>
                      </a:r>
                    </a:p>
                  </a:txBody>
                  <a:tcPr anchor="ctr"/>
                </a:tc>
                <a:tc>
                  <a:txBody>
                    <a:bodyPr/>
                    <a:lstStyle/>
                    <a:p>
                      <a:pPr algn="ctr">
                        <a:lnSpc>
                          <a:spcPct val="150000"/>
                        </a:lnSpc>
                      </a:pPr>
                      <a:r>
                        <a:rPr lang="en-US" sz="4000" dirty="0">
                          <a:latin typeface="Arial" panose="020B0604020202020204" pitchFamily="34" charset="0"/>
                          <a:cs typeface="Arial" panose="020B0604020202020204" pitchFamily="34" charset="0"/>
                        </a:rPr>
                        <a:t>3</a:t>
                      </a:r>
                    </a:p>
                  </a:txBody>
                  <a:tcPr anchor="ctr"/>
                </a:tc>
                <a:extLst>
                  <a:ext uri="{0D108BD9-81ED-4DB2-BD59-A6C34878D82A}">
                    <a16:rowId xmlns:a16="http://schemas.microsoft.com/office/drawing/2014/main" xmlns="" val="2826055343"/>
                  </a:ext>
                </a:extLst>
              </a:tr>
            </a:tbl>
          </a:graphicData>
        </a:graphic>
      </p:graphicFrame>
      <p:sp>
        <p:nvSpPr>
          <p:cNvPr id="4" name="TextBox 3">
            <a:extLst>
              <a:ext uri="{FF2B5EF4-FFF2-40B4-BE49-F238E27FC236}">
                <a16:creationId xmlns:a16="http://schemas.microsoft.com/office/drawing/2014/main" xmlns="" id="{30877871-4EC2-3C71-77A6-979A032ED567}"/>
              </a:ext>
            </a:extLst>
          </p:cNvPr>
          <p:cNvSpPr txBox="1"/>
          <p:nvPr/>
        </p:nvSpPr>
        <p:spPr>
          <a:xfrm>
            <a:off x="2743200" y="7485055"/>
            <a:ext cx="12801600" cy="182492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hoàn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5.19 </a:t>
            </a:r>
            <a:r>
              <a:rPr lang="en-US" sz="4000" dirty="0" err="1">
                <a:latin typeface="Arial" panose="020B0604020202020204" pitchFamily="34" charset="0"/>
                <a:cs typeface="Arial" panose="020B0604020202020204" pitchFamily="34" charset="0"/>
              </a:rPr>
              <a:t>vào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vở</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kê</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13179798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983480" y="9068299"/>
            <a:ext cx="358627" cy="380002"/>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483340" y="838699"/>
            <a:ext cx="358627" cy="380002"/>
          </a:xfrm>
          <a:prstGeom prst="rect">
            <a:avLst/>
          </a:prstGeom>
        </p:spPr>
      </p:pic>
      <p:pic>
        <p:nvPicPr>
          <p:cNvPr id="12" name="Picture 1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7003174" y="6664628"/>
            <a:ext cx="512253" cy="491123"/>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72574" y="3087356"/>
            <a:ext cx="512253" cy="491123"/>
          </a:xfrm>
          <a:prstGeom prst="rect">
            <a:avLst/>
          </a:prstGeom>
        </p:spPr>
      </p:pic>
      <p:sp>
        <p:nvSpPr>
          <p:cNvPr id="13" name="Speech Bubble: Oval 12">
            <a:extLst>
              <a:ext uri="{FF2B5EF4-FFF2-40B4-BE49-F238E27FC236}">
                <a16:creationId xmlns:a16="http://schemas.microsoft.com/office/drawing/2014/main" xmlns="" id="{1947F4A7-FA8C-3B3E-59BD-E6E69F1DB311}"/>
              </a:ext>
            </a:extLst>
          </p:cNvPr>
          <p:cNvSpPr/>
          <p:nvPr/>
        </p:nvSpPr>
        <p:spPr>
          <a:xfrm>
            <a:off x="8473253" y="1136153"/>
            <a:ext cx="2514600" cy="1391786"/>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xmlns="" id="{498FBC60-4864-CEF1-8222-AEB47627F381}"/>
              </a:ext>
            </a:extLst>
          </p:cNvPr>
          <p:cNvSpPr txBox="1"/>
          <p:nvPr/>
        </p:nvSpPr>
        <p:spPr>
          <a:xfrm>
            <a:off x="2908760" y="3021613"/>
            <a:ext cx="10951028" cy="830997"/>
          </a:xfrm>
          <a:prstGeom prst="rect">
            <a:avLst/>
          </a:prstGeom>
          <a:noFill/>
        </p:spPr>
        <p:txBody>
          <a:bodyPr wrap="square">
            <a:spAutoFit/>
          </a:bodyPr>
          <a:lstStyle/>
          <a:p>
            <a:r>
              <a:rPr lang="nl-NL" sz="4800" dirty="0">
                <a:effectLst/>
                <a:latin typeface="Arial" panose="020B0604020202020204" pitchFamily="34" charset="0"/>
                <a:ea typeface="Times New Roman" panose="02020603050405020304" pitchFamily="18" charset="0"/>
                <a:cs typeface="Arial" panose="020B0604020202020204" pitchFamily="34" charset="0"/>
              </a:rPr>
              <a:t>Tỉ lệ các loài vật nuôi được yêu thích:</a:t>
            </a:r>
            <a:endParaRPr lang="en-US" sz="4800" dirty="0">
              <a:latin typeface="Arial" panose="020B0604020202020204" pitchFamily="34" charset="0"/>
              <a:cs typeface="Arial" panose="020B0604020202020204" pitchFamily="34" charset="0"/>
            </a:endParaRPr>
          </a:p>
        </p:txBody>
      </p:sp>
      <p:graphicFrame>
        <p:nvGraphicFramePr>
          <p:cNvPr id="20" name="Table 3">
            <a:extLst>
              <a:ext uri="{FF2B5EF4-FFF2-40B4-BE49-F238E27FC236}">
                <a16:creationId xmlns:a16="http://schemas.microsoft.com/office/drawing/2014/main" xmlns="" id="{41E4D1A6-7AB7-1DBA-0976-B4D2B8879C2E}"/>
              </a:ext>
            </a:extLst>
          </p:cNvPr>
          <p:cNvGraphicFramePr>
            <a:graphicFrameLocks noGrp="1"/>
          </p:cNvGraphicFramePr>
          <p:nvPr>
            <p:extLst>
              <p:ext uri="{D42A27DB-BD31-4B8C-83A1-F6EECF244321}">
                <p14:modId xmlns:p14="http://schemas.microsoft.com/office/powerpoint/2010/main" val="3217978325"/>
              </p:ext>
            </p:extLst>
          </p:nvPr>
        </p:nvGraphicFramePr>
        <p:xfrm>
          <a:off x="3035778" y="4799100"/>
          <a:ext cx="11417945" cy="2448230"/>
        </p:xfrm>
        <a:graphic>
          <a:graphicData uri="http://schemas.openxmlformats.org/drawingml/2006/table">
            <a:tbl>
              <a:tblPr firstRow="1" bandRow="1">
                <a:tableStyleId>{5940675A-B579-460E-94D1-54222C63F5DA}</a:tableStyleId>
              </a:tblPr>
              <a:tblGrid>
                <a:gridCol w="4803444">
                  <a:extLst>
                    <a:ext uri="{9D8B030D-6E8A-4147-A177-3AD203B41FA5}">
                      <a16:colId xmlns:a16="http://schemas.microsoft.com/office/drawing/2014/main" xmlns="" val="2831199710"/>
                    </a:ext>
                  </a:extLst>
                </a:gridCol>
                <a:gridCol w="1708808">
                  <a:extLst>
                    <a:ext uri="{9D8B030D-6E8A-4147-A177-3AD203B41FA5}">
                      <a16:colId xmlns:a16="http://schemas.microsoft.com/office/drawing/2014/main" xmlns="" val="3536360233"/>
                    </a:ext>
                  </a:extLst>
                </a:gridCol>
                <a:gridCol w="1631135">
                  <a:extLst>
                    <a:ext uri="{9D8B030D-6E8A-4147-A177-3AD203B41FA5}">
                      <a16:colId xmlns:a16="http://schemas.microsoft.com/office/drawing/2014/main" xmlns="" val="1229846956"/>
                    </a:ext>
                  </a:extLst>
                </a:gridCol>
                <a:gridCol w="1631135">
                  <a:extLst>
                    <a:ext uri="{9D8B030D-6E8A-4147-A177-3AD203B41FA5}">
                      <a16:colId xmlns:a16="http://schemas.microsoft.com/office/drawing/2014/main" xmlns="" val="977534948"/>
                    </a:ext>
                  </a:extLst>
                </a:gridCol>
                <a:gridCol w="1643423">
                  <a:extLst>
                    <a:ext uri="{9D8B030D-6E8A-4147-A177-3AD203B41FA5}">
                      <a16:colId xmlns:a16="http://schemas.microsoft.com/office/drawing/2014/main" xmlns="" val="1709149990"/>
                    </a:ext>
                  </a:extLst>
                </a:gridCol>
              </a:tblGrid>
              <a:tr h="1111457">
                <a:tc>
                  <a:txBody>
                    <a:bodyPr/>
                    <a:lstStyle/>
                    <a:p>
                      <a:pPr algn="ctr">
                        <a:lnSpc>
                          <a:spcPct val="100000"/>
                        </a:lnSpc>
                      </a:pPr>
                      <a:r>
                        <a:rPr lang="en-US" sz="4000" dirty="0" err="1">
                          <a:latin typeface="Arial" panose="020B0604020202020204" pitchFamily="34" charset="0"/>
                          <a:cs typeface="Arial" panose="020B0604020202020204" pitchFamily="34" charset="0"/>
                        </a:rPr>
                        <a:t>Vật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nuôi</a:t>
                      </a:r>
                      <a:endParaRPr lang="en-US" sz="4000" dirty="0">
                        <a:latin typeface="Arial" panose="020B0604020202020204" pitchFamily="34" charset="0"/>
                        <a:cs typeface="Arial" panose="020B0604020202020204" pitchFamily="34" charset="0"/>
                      </a:endParaRPr>
                    </a:p>
                  </a:txBody>
                  <a:tcPr anchor="ctr">
                    <a:solidFill>
                      <a:srgbClr val="FFFF66"/>
                    </a:solidFill>
                  </a:tcPr>
                </a:tc>
                <a:tc>
                  <a:txBody>
                    <a:bodyPr/>
                    <a:lstStyle/>
                    <a:p>
                      <a:pPr algn="ctr">
                        <a:lnSpc>
                          <a:spcPct val="100000"/>
                        </a:lnSpc>
                      </a:pPr>
                      <a:r>
                        <a:rPr lang="en-US" sz="4000" dirty="0" err="1">
                          <a:latin typeface="Arial" panose="020B0604020202020204" pitchFamily="34" charset="0"/>
                          <a:cs typeface="Arial" panose="020B0604020202020204" pitchFamily="34" charset="0"/>
                        </a:rPr>
                        <a:t>Chó</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00000"/>
                        </a:lnSpc>
                      </a:pPr>
                      <a:r>
                        <a:rPr lang="en-US" sz="4000" dirty="0" err="1">
                          <a:latin typeface="Arial" panose="020B0604020202020204" pitchFamily="34" charset="0"/>
                          <a:cs typeface="Arial" panose="020B0604020202020204" pitchFamily="34" charset="0"/>
                        </a:rPr>
                        <a:t>Mèo</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00000"/>
                        </a:lnSpc>
                      </a:pPr>
                      <a:r>
                        <a:rPr lang="en-US" sz="4000" dirty="0" err="1">
                          <a:latin typeface="Arial" panose="020B0604020202020204" pitchFamily="34" charset="0"/>
                          <a:cs typeface="Arial" panose="020B0604020202020204" pitchFamily="34" charset="0"/>
                        </a:rPr>
                        <a:t>Chim</a:t>
                      </a:r>
                      <a:endParaRPr lang="en-US" sz="4000" dirty="0">
                        <a:latin typeface="Arial" panose="020B0604020202020204" pitchFamily="34" charset="0"/>
                        <a:cs typeface="Arial" panose="020B0604020202020204" pitchFamily="34" charset="0"/>
                      </a:endParaRPr>
                    </a:p>
                  </a:txBody>
                  <a:tcPr anchor="ctr"/>
                </a:tc>
                <a:tc>
                  <a:txBody>
                    <a:bodyPr/>
                    <a:lstStyle/>
                    <a:p>
                      <a:pPr algn="ctr">
                        <a:lnSpc>
                          <a:spcPct val="100000"/>
                        </a:lnSpc>
                      </a:pPr>
                      <a:r>
                        <a:rPr lang="en-US" sz="4000" dirty="0" err="1">
                          <a:latin typeface="Arial" panose="020B0604020202020204" pitchFamily="34" charset="0"/>
                          <a:cs typeface="Arial" panose="020B0604020202020204" pitchFamily="34" charset="0"/>
                        </a:rPr>
                        <a:t>Cá</a:t>
                      </a:r>
                      <a:endParaRPr lang="en-US" sz="40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4052909757"/>
                  </a:ext>
                </a:extLst>
              </a:tr>
              <a:tr h="1336773">
                <a:tc>
                  <a:txBody>
                    <a:bodyPr/>
                    <a:lstStyle/>
                    <a:p>
                      <a:pPr algn="ctr">
                        <a:lnSpc>
                          <a:spcPct val="150000"/>
                        </a:lnSpc>
                      </a:pP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endParaRPr lang="en-US" sz="4000" dirty="0">
                        <a:latin typeface="Arial" panose="020B0604020202020204" pitchFamily="34" charset="0"/>
                        <a:cs typeface="Arial" panose="020B0604020202020204" pitchFamily="34" charset="0"/>
                      </a:endParaRPr>
                    </a:p>
                  </a:txBody>
                  <a:tcPr anchor="ctr">
                    <a:solidFill>
                      <a:srgbClr val="FFFF66"/>
                    </a:solidFill>
                  </a:tcPr>
                </a:tc>
                <a:tc>
                  <a:txBody>
                    <a:bodyPr/>
                    <a:lstStyle/>
                    <a:p>
                      <a:pPr algn="ctr">
                        <a:lnSpc>
                          <a:spcPct val="150000"/>
                        </a:lnSpc>
                      </a:pPr>
                      <a:r>
                        <a:rPr lang="en-US" sz="4000" dirty="0">
                          <a:latin typeface="Arial" panose="020B0604020202020204" pitchFamily="34" charset="0"/>
                          <a:cs typeface="Arial" panose="020B0604020202020204" pitchFamily="34" charset="0"/>
                        </a:rPr>
                        <a:t>25%</a:t>
                      </a:r>
                    </a:p>
                  </a:txBody>
                  <a:tcPr anchor="ctr"/>
                </a:tc>
                <a:tc>
                  <a:txBody>
                    <a:bodyPr/>
                    <a:lstStyle/>
                    <a:p>
                      <a:pPr algn="ctr">
                        <a:lnSpc>
                          <a:spcPct val="150000"/>
                        </a:lnSpc>
                      </a:pPr>
                      <a:r>
                        <a:rPr lang="en-US" sz="4000" dirty="0">
                          <a:latin typeface="Arial" panose="020B0604020202020204" pitchFamily="34" charset="0"/>
                          <a:cs typeface="Arial" panose="020B0604020202020204" pitchFamily="34" charset="0"/>
                        </a:rPr>
                        <a:t>50%</a:t>
                      </a:r>
                    </a:p>
                  </a:txBody>
                  <a:tcPr anchor="ctr"/>
                </a:tc>
                <a:tc>
                  <a:txBody>
                    <a:bodyPr/>
                    <a:lstStyle/>
                    <a:p>
                      <a:pPr algn="ctr">
                        <a:lnSpc>
                          <a:spcPct val="150000"/>
                        </a:lnSpc>
                      </a:pPr>
                      <a:r>
                        <a:rPr lang="en-US" sz="4000" dirty="0">
                          <a:latin typeface="Arial" panose="020B0604020202020204" pitchFamily="34" charset="0"/>
                          <a:cs typeface="Arial" panose="020B0604020202020204" pitchFamily="34" charset="0"/>
                        </a:rPr>
                        <a:t>17,5%</a:t>
                      </a:r>
                    </a:p>
                  </a:txBody>
                  <a:tcPr anchor="ctr"/>
                </a:tc>
                <a:tc>
                  <a:txBody>
                    <a:bodyPr/>
                    <a:lstStyle/>
                    <a:p>
                      <a:pPr algn="ctr">
                        <a:lnSpc>
                          <a:spcPct val="150000"/>
                        </a:lnSpc>
                      </a:pPr>
                      <a:r>
                        <a:rPr lang="en-US" sz="4000" dirty="0">
                          <a:latin typeface="Arial" panose="020B0604020202020204" pitchFamily="34" charset="0"/>
                          <a:cs typeface="Arial" panose="020B0604020202020204" pitchFamily="34" charset="0"/>
                        </a:rPr>
                        <a:t>7,5%</a:t>
                      </a:r>
                    </a:p>
                  </a:txBody>
                  <a:tcPr anchor="ctr"/>
                </a:tc>
                <a:extLst>
                  <a:ext uri="{0D108BD9-81ED-4DB2-BD59-A6C34878D82A}">
                    <a16:rowId xmlns:a16="http://schemas.microsoft.com/office/drawing/2014/main" xmlns="" val="2826055343"/>
                  </a:ext>
                </a:extLst>
              </a:tr>
            </a:tbl>
          </a:graphicData>
        </a:graphic>
      </p:graphicFrame>
    </p:spTree>
    <p:extLst>
      <p:ext uri="{BB962C8B-B14F-4D97-AF65-F5344CB8AC3E}">
        <p14:creationId xmlns:p14="http://schemas.microsoft.com/office/powerpoint/2010/main" val="363862407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fade">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randombar(horizontal)">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365356" y="8982551"/>
            <a:ext cx="765824" cy="762952"/>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849409" y="647224"/>
            <a:ext cx="765824" cy="762952"/>
          </a:xfrm>
          <a:prstGeom prst="rect">
            <a:avLst/>
          </a:prstGeom>
        </p:spPr>
      </p:pic>
      <p:pic>
        <p:nvPicPr>
          <p:cNvPr id="12" name="Picture 1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16563" y="6538786"/>
            <a:ext cx="824274" cy="684147"/>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3747504">
            <a:off x="16847163" y="3104938"/>
            <a:ext cx="824274" cy="684147"/>
          </a:xfrm>
          <a:prstGeom prst="rect">
            <a:avLst/>
          </a:prstGeom>
        </p:spPr>
      </p:pic>
      <p:graphicFrame>
        <p:nvGraphicFramePr>
          <p:cNvPr id="17" name="Chart 16">
            <a:extLst>
              <a:ext uri="{FF2B5EF4-FFF2-40B4-BE49-F238E27FC236}">
                <a16:creationId xmlns:a16="http://schemas.microsoft.com/office/drawing/2014/main" xmlns="" id="{6367965D-EBBD-D580-C863-0AFF4DED9E11}"/>
              </a:ext>
            </a:extLst>
          </p:cNvPr>
          <p:cNvGraphicFramePr/>
          <p:nvPr>
            <p:extLst>
              <p:ext uri="{D42A27DB-BD31-4B8C-83A1-F6EECF244321}">
                <p14:modId xmlns:p14="http://schemas.microsoft.com/office/powerpoint/2010/main" val="537543429"/>
              </p:ext>
            </p:extLst>
          </p:nvPr>
        </p:nvGraphicFramePr>
        <p:xfrm>
          <a:off x="2634337" y="913932"/>
          <a:ext cx="13019326" cy="8450095"/>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4273665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934594" y="8716171"/>
            <a:ext cx="773891" cy="764218"/>
          </a:xfrm>
          <a:prstGeom prst="rect">
            <a:avLst/>
          </a:prstGeom>
        </p:spPr>
      </p:pic>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564274" y="646591"/>
            <a:ext cx="773891" cy="764218"/>
          </a:xfrm>
          <a:prstGeom prst="rect">
            <a:avLst/>
          </a:prstGeom>
        </p:spPr>
      </p:pic>
      <p:pic>
        <p:nvPicPr>
          <p:cNvPr id="13"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974089" y="8783176"/>
            <a:ext cx="463840" cy="475124"/>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749023" y="1028700"/>
            <a:ext cx="476582" cy="488176"/>
          </a:xfrm>
          <a:prstGeom prst="rect">
            <a:avLst/>
          </a:prstGeom>
        </p:spPr>
      </p:pic>
      <p:sp>
        <p:nvSpPr>
          <p:cNvPr id="18" name="TextBox 17">
            <a:extLst>
              <a:ext uri="{FF2B5EF4-FFF2-40B4-BE49-F238E27FC236}">
                <a16:creationId xmlns:a16="http://schemas.microsoft.com/office/drawing/2014/main" xmlns="" id="{A95D73DB-7B39-8208-FF1B-82911689A4CF}"/>
              </a:ext>
            </a:extLst>
          </p:cNvPr>
          <p:cNvSpPr txBox="1"/>
          <p:nvPr/>
        </p:nvSpPr>
        <p:spPr>
          <a:xfrm>
            <a:off x="914400" y="1386874"/>
            <a:ext cx="16383000" cy="5632311"/>
          </a:xfrm>
          <a:prstGeom prst="rect">
            <a:avLst/>
          </a:prstGeom>
          <a:noFill/>
        </p:spPr>
        <p:txBody>
          <a:bodyPr wrap="square">
            <a:spAutoFit/>
          </a:bodyPr>
          <a:lstStyle/>
          <a:p>
            <a:pPr marL="0" marR="0" lvl="0" indent="0" algn="just" defTabSz="914400" rtl="0" eaLnBrk="1" fontAlgn="auto" latinLnBrk="0" hangingPunct="1">
              <a:lnSpc>
                <a:spcPct val="150000"/>
              </a:lnSpc>
              <a:spcBef>
                <a:spcPts val="600"/>
              </a:spcBef>
              <a:spcAft>
                <a:spcPts val="800"/>
              </a:spcAft>
              <a:buClrTx/>
              <a:buSzTx/>
              <a:buFontTx/>
              <a:buNone/>
              <a:tabLst>
                <a:tab pos="360045" algn="l"/>
                <a:tab pos="720090" algn="l"/>
              </a:tabLst>
              <a:defRPr/>
            </a:pPr>
            <a:r>
              <a:rPr kumimoji="0" lang="en-US" sz="4800" b="1" i="0" u="none" strike="noStrike" kern="1200" cap="none" spc="0" normalizeH="0" baseline="0" noProof="0" dirty="0" err="1">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Bài</a:t>
            </a:r>
            <a:r>
              <a:rPr kumimoji="0" lang="en-US" sz="48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5.9 (SGK – tr.99)</a:t>
            </a:r>
            <a:r>
              <a:rPr kumimoji="0" lang="en-US" sz="48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Từ</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kết</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quả</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thu</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thập</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dữ</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liệu</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về</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kĩ</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năng</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bơi</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học</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sinh</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tiểu</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học</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(H.5.12),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em</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hãy</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ước</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lượng</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xem</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trong</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800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học</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sinh</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tiểu</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học</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một</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xã</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trong</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huyện</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đó</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bao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nhiêu</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học</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sinh</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bơi</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thành</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thạo</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bao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nhiêu</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học</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sinh</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chưa</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biết</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8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bơi</a:t>
            </a:r>
            <a:r>
              <a:rPr kumimoji="0" lang="en-US" sz="4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1954735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circle(in)">
                                      <p:cBhvr>
                                        <p:cTn id="7"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429056" y="3216685"/>
            <a:ext cx="830244" cy="791845"/>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541767" y="9110168"/>
            <a:ext cx="688581" cy="677391"/>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451663" y="9050965"/>
            <a:ext cx="372167" cy="414671"/>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841028" y="821365"/>
            <a:ext cx="372167" cy="414671"/>
          </a:xfrm>
          <a:prstGeom prst="rect">
            <a:avLst/>
          </a:prstGeom>
        </p:spPr>
      </p:pic>
      <p:pic>
        <p:nvPicPr>
          <p:cNvPr id="17" name="Picture 1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087364" y="9050965"/>
            <a:ext cx="372167" cy="414671"/>
          </a:xfrm>
          <a:prstGeom prst="rect">
            <a:avLst/>
          </a:prstGeom>
        </p:spPr>
      </p:pic>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3208076" y="821365"/>
            <a:ext cx="372167" cy="414671"/>
          </a:xfrm>
          <a:prstGeom prst="rect">
            <a:avLst/>
          </a:prstGeom>
        </p:spPr>
      </p:pic>
      <p:graphicFrame>
        <p:nvGraphicFramePr>
          <p:cNvPr id="19" name="Chart 18">
            <a:extLst>
              <a:ext uri="{FF2B5EF4-FFF2-40B4-BE49-F238E27FC236}">
                <a16:creationId xmlns:a16="http://schemas.microsoft.com/office/drawing/2014/main" xmlns="" id="{A67F575D-10F0-B030-4B46-159B18B4B894}"/>
              </a:ext>
            </a:extLst>
          </p:cNvPr>
          <p:cNvGraphicFramePr/>
          <p:nvPr>
            <p:extLst>
              <p:ext uri="{D42A27DB-BD31-4B8C-83A1-F6EECF244321}">
                <p14:modId xmlns:p14="http://schemas.microsoft.com/office/powerpoint/2010/main" val="2966970433"/>
              </p:ext>
            </p:extLst>
          </p:nvPr>
        </p:nvGraphicFramePr>
        <p:xfrm>
          <a:off x="2868228" y="821364"/>
          <a:ext cx="13019326" cy="8081469"/>
        </p:xfrm>
        <a:graphic>
          <a:graphicData uri="http://schemas.openxmlformats.org/drawingml/2006/chart">
            <c:chart xmlns:c="http://schemas.openxmlformats.org/drawingml/2006/chart" xmlns:r="http://schemas.openxmlformats.org/officeDocument/2006/relationships" r:id="rId10"/>
          </a:graphicData>
        </a:graphic>
      </p:graphicFrame>
      <p:sp>
        <p:nvSpPr>
          <p:cNvPr id="20" name="Rectangle 19">
            <a:extLst>
              <a:ext uri="{FF2B5EF4-FFF2-40B4-BE49-F238E27FC236}">
                <a16:creationId xmlns:a16="http://schemas.microsoft.com/office/drawing/2014/main" xmlns="" id="{2B6A6B8D-29B8-6814-2A78-ABE14F967216}"/>
              </a:ext>
            </a:extLst>
          </p:cNvPr>
          <p:cNvSpPr/>
          <p:nvPr/>
        </p:nvSpPr>
        <p:spPr>
          <a:xfrm>
            <a:off x="4114800" y="1028700"/>
            <a:ext cx="10591800" cy="1554480"/>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cxnSp>
        <p:nvCxnSpPr>
          <p:cNvPr id="22" name="Straight Arrow Connector 21">
            <a:extLst>
              <a:ext uri="{FF2B5EF4-FFF2-40B4-BE49-F238E27FC236}">
                <a16:creationId xmlns:a16="http://schemas.microsoft.com/office/drawing/2014/main" xmlns="" id="{4328FDF6-236B-4C88-45B3-AF5A585BCCAC}"/>
              </a:ext>
            </a:extLst>
          </p:cNvPr>
          <p:cNvCxnSpPr/>
          <p:nvPr/>
        </p:nvCxnSpPr>
        <p:spPr>
          <a:xfrm flipV="1">
            <a:off x="9372600" y="647700"/>
            <a:ext cx="0" cy="381000"/>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23" name="TextBox 22">
            <a:extLst>
              <a:ext uri="{FF2B5EF4-FFF2-40B4-BE49-F238E27FC236}">
                <a16:creationId xmlns:a16="http://schemas.microsoft.com/office/drawing/2014/main" xmlns="" id="{C407DCBB-24F1-7A16-C38E-5ECF0C67CBB0}"/>
              </a:ext>
            </a:extLst>
          </p:cNvPr>
          <p:cNvSpPr txBox="1"/>
          <p:nvPr/>
        </p:nvSpPr>
        <p:spPr>
          <a:xfrm>
            <a:off x="8191500" y="0"/>
            <a:ext cx="2362200" cy="707886"/>
          </a:xfrm>
          <a:prstGeom prst="rect">
            <a:avLst/>
          </a:prstGeom>
          <a:noFill/>
        </p:spPr>
        <p:txBody>
          <a:bodyPr wrap="square" rtlCol="0">
            <a:spAutoFit/>
          </a:bodyPr>
          <a:lstStyle/>
          <a:p>
            <a:pPr algn="ctr"/>
            <a:r>
              <a:rPr lang="en-US" sz="4000" dirty="0" err="1">
                <a:solidFill>
                  <a:srgbClr val="FF0000"/>
                </a:solidFill>
                <a:latin typeface="Arial" panose="020B0604020202020204" pitchFamily="34" charset="0"/>
                <a:cs typeface="Arial" panose="020B0604020202020204" pitchFamily="34" charset="0"/>
              </a:rPr>
              <a:t>Tiêu</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đề</a:t>
            </a:r>
            <a:endParaRPr lang="en-US" sz="4000" dirty="0">
              <a:solidFill>
                <a:srgbClr val="FF0000"/>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xmlns="" id="{67921EC6-9997-6523-E52C-9435FDBAA217}"/>
              </a:ext>
            </a:extLst>
          </p:cNvPr>
          <p:cNvSpPr/>
          <p:nvPr/>
        </p:nvSpPr>
        <p:spPr>
          <a:xfrm>
            <a:off x="2868228" y="2696658"/>
            <a:ext cx="6885372" cy="6104442"/>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cxnSp>
        <p:nvCxnSpPr>
          <p:cNvPr id="25" name="Straight Arrow Connector 24">
            <a:extLst>
              <a:ext uri="{FF2B5EF4-FFF2-40B4-BE49-F238E27FC236}">
                <a16:creationId xmlns:a16="http://schemas.microsoft.com/office/drawing/2014/main" xmlns="" id="{54D59206-5256-5492-3F17-A7838DC2ED53}"/>
              </a:ext>
            </a:extLst>
          </p:cNvPr>
          <p:cNvCxnSpPr>
            <a:cxnSpLocks/>
            <a:stCxn id="24" idx="1"/>
          </p:cNvCxnSpPr>
          <p:nvPr/>
        </p:nvCxnSpPr>
        <p:spPr>
          <a:xfrm flipH="1">
            <a:off x="2133600" y="5748879"/>
            <a:ext cx="734628" cy="0"/>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29" name="TextBox 28">
            <a:extLst>
              <a:ext uri="{FF2B5EF4-FFF2-40B4-BE49-F238E27FC236}">
                <a16:creationId xmlns:a16="http://schemas.microsoft.com/office/drawing/2014/main" xmlns="" id="{38C39532-47B3-A31E-F779-0775818C5E4E}"/>
              </a:ext>
            </a:extLst>
          </p:cNvPr>
          <p:cNvSpPr txBox="1"/>
          <p:nvPr/>
        </p:nvSpPr>
        <p:spPr>
          <a:xfrm>
            <a:off x="-35474" y="4609953"/>
            <a:ext cx="2362200" cy="2748253"/>
          </a:xfrm>
          <a:prstGeom prst="rect">
            <a:avLst/>
          </a:prstGeom>
          <a:noFill/>
        </p:spPr>
        <p:txBody>
          <a:bodyPr wrap="square" rtlCol="0">
            <a:spAutoFit/>
          </a:bodyPr>
          <a:lstStyle/>
          <a:p>
            <a:pPr algn="ctr">
              <a:lnSpc>
                <a:spcPct val="150000"/>
              </a:lnSpc>
            </a:pPr>
            <a:r>
              <a:rPr lang="en-US" sz="4000" dirty="0" err="1">
                <a:solidFill>
                  <a:srgbClr val="FF0000"/>
                </a:solidFill>
                <a:latin typeface="Arial" panose="020B0604020202020204" pitchFamily="34" charset="0"/>
                <a:cs typeface="Arial" panose="020B0604020202020204" pitchFamily="34" charset="0"/>
              </a:rPr>
              <a:t>Hình</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tròn</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biểu</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diễn</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dữ</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liệu</a:t>
            </a:r>
            <a:endParaRPr lang="en-US" sz="4000" dirty="0">
              <a:solidFill>
                <a:srgbClr val="FF0000"/>
              </a:solidFill>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xmlns="" id="{A32E1309-6361-18D7-5C1D-EE87F36F4837}"/>
              </a:ext>
            </a:extLst>
          </p:cNvPr>
          <p:cNvSpPr/>
          <p:nvPr/>
        </p:nvSpPr>
        <p:spPr>
          <a:xfrm>
            <a:off x="10755198" y="3086100"/>
            <a:ext cx="4591303" cy="4995369"/>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cxnSp>
        <p:nvCxnSpPr>
          <p:cNvPr id="31" name="Straight Arrow Connector 30">
            <a:extLst>
              <a:ext uri="{FF2B5EF4-FFF2-40B4-BE49-F238E27FC236}">
                <a16:creationId xmlns:a16="http://schemas.microsoft.com/office/drawing/2014/main" xmlns="" id="{244D2E61-4383-3A37-C6F8-ED8704DAC63E}"/>
              </a:ext>
            </a:extLst>
          </p:cNvPr>
          <p:cNvCxnSpPr>
            <a:cxnSpLocks/>
            <a:stCxn id="30" idx="3"/>
          </p:cNvCxnSpPr>
          <p:nvPr/>
        </p:nvCxnSpPr>
        <p:spPr>
          <a:xfrm flipV="1">
            <a:off x="15346501" y="5583784"/>
            <a:ext cx="822977" cy="1"/>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34" name="TextBox 33">
            <a:extLst>
              <a:ext uri="{FF2B5EF4-FFF2-40B4-BE49-F238E27FC236}">
                <a16:creationId xmlns:a16="http://schemas.microsoft.com/office/drawing/2014/main" xmlns="" id="{56E65CC0-807F-A4B7-FCEE-49438F594DF4}"/>
              </a:ext>
            </a:extLst>
          </p:cNvPr>
          <p:cNvSpPr txBox="1"/>
          <p:nvPr/>
        </p:nvSpPr>
        <p:spPr>
          <a:xfrm>
            <a:off x="15988736" y="5143500"/>
            <a:ext cx="2362200" cy="707886"/>
          </a:xfrm>
          <a:prstGeom prst="rect">
            <a:avLst/>
          </a:prstGeom>
          <a:noFill/>
        </p:spPr>
        <p:txBody>
          <a:bodyPr wrap="square" rtlCol="0">
            <a:spAutoFit/>
          </a:bodyPr>
          <a:lstStyle/>
          <a:p>
            <a:pPr algn="ctr"/>
            <a:r>
              <a:rPr lang="en-US" sz="4000" dirty="0" err="1">
                <a:solidFill>
                  <a:srgbClr val="FF0000"/>
                </a:solidFill>
                <a:latin typeface="Arial" panose="020B0604020202020204" pitchFamily="34" charset="0"/>
                <a:cs typeface="Arial" panose="020B0604020202020204" pitchFamily="34" charset="0"/>
              </a:rPr>
              <a:t>Chú</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giải</a:t>
            </a:r>
            <a:endParaRPr lang="en-US" sz="4000" dirty="0">
              <a:solidFill>
                <a:srgbClr val="FF000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randombar(horizontal)">
                                      <p:cBhvr>
                                        <p:cTn id="12" dur="500"/>
                                        <p:tgtEl>
                                          <p:spTgt spid="20"/>
                                        </p:tgtEl>
                                      </p:cBhvr>
                                    </p:animEffect>
                                  </p:childTnLst>
                                </p:cTn>
                              </p:par>
                              <p:par>
                                <p:cTn id="13" presetID="14" presetClass="entr" presetSubtype="1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randombar(horizontal)">
                                      <p:cBhvr>
                                        <p:cTn id="15" dur="500"/>
                                        <p:tgtEl>
                                          <p:spTgt spid="2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randombar(horizontal)">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right)">
                                      <p:cBhvr>
                                        <p:cTn id="23" dur="500"/>
                                        <p:tgtEl>
                                          <p:spTgt spid="29"/>
                                        </p:tgtEl>
                                      </p:cBhvr>
                                    </p:animEffect>
                                  </p:childTnLst>
                                </p:cTn>
                              </p:par>
                              <p:par>
                                <p:cTn id="24" presetID="22" presetClass="entr" presetSubtype="2" fill="hold"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right)">
                                      <p:cBhvr>
                                        <p:cTn id="26" dur="500"/>
                                        <p:tgtEl>
                                          <p:spTgt spid="25"/>
                                        </p:tgtEl>
                                      </p:cBhvr>
                                    </p:animEffect>
                                  </p:childTnLst>
                                </p:cTn>
                              </p:par>
                              <p:par>
                                <p:cTn id="27" presetID="22" presetClass="entr" presetSubtype="2"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right)">
                                      <p:cBhvr>
                                        <p:cTn id="29" dur="5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fade">
                                      <p:cBhvr>
                                        <p:cTn id="34" dur="500"/>
                                        <p:tgtEl>
                                          <p:spTgt spid="30"/>
                                        </p:tgtEl>
                                      </p:cBhvr>
                                    </p:animEffect>
                                  </p:childTnLst>
                                </p:cTn>
                              </p:par>
                              <p:par>
                                <p:cTn id="35" presetID="10" presetClass="entr" presetSubtype="0" fill="hold"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p:bldAsOne/>
      </p:bldGraphic>
      <p:bldP spid="20" grpId="0" animBg="1"/>
      <p:bldP spid="23" grpId="0"/>
      <p:bldP spid="24" grpId="0" animBg="1"/>
      <p:bldP spid="29" grpId="0"/>
      <p:bldP spid="30" grpId="0" animBg="1"/>
      <p:bldP spid="3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451663" y="9050965"/>
            <a:ext cx="372167" cy="414671"/>
          </a:xfrm>
          <a:prstGeom prst="rect">
            <a:avLst/>
          </a:prstGeom>
        </p:spPr>
      </p:pic>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223730" y="1356452"/>
            <a:ext cx="372167" cy="414671"/>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887133" y="4728829"/>
            <a:ext cx="372167" cy="414671"/>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28700" y="5807507"/>
            <a:ext cx="372167" cy="414671"/>
          </a:xfrm>
          <a:prstGeom prst="rect">
            <a:avLst/>
          </a:prstGeom>
        </p:spPr>
      </p:pic>
      <p:sp>
        <p:nvSpPr>
          <p:cNvPr id="4" name="Speech Bubble: Oval 3">
            <a:extLst>
              <a:ext uri="{FF2B5EF4-FFF2-40B4-BE49-F238E27FC236}">
                <a16:creationId xmlns:a16="http://schemas.microsoft.com/office/drawing/2014/main" xmlns="" id="{F79E1FBF-3604-24FE-80D9-05D2E6124B1E}"/>
              </a:ext>
            </a:extLst>
          </p:cNvPr>
          <p:cNvSpPr/>
          <p:nvPr/>
        </p:nvSpPr>
        <p:spPr>
          <a:xfrm>
            <a:off x="6248400" y="867894"/>
            <a:ext cx="2514600" cy="1391786"/>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xmlns="" id="{DD141DCD-9928-1B0A-F1FB-7D222FD77D71}"/>
                  </a:ext>
                </a:extLst>
              </p:cNvPr>
              <p:cNvSpPr txBox="1"/>
              <p:nvPr/>
            </p:nvSpPr>
            <p:spPr>
              <a:xfrm>
                <a:off x="2642207" y="2835176"/>
                <a:ext cx="12241586" cy="4616648"/>
              </a:xfrm>
              <a:prstGeom prst="rect">
                <a:avLst/>
              </a:prstGeom>
              <a:noFill/>
            </p:spPr>
            <p:txBody>
              <a:bodyPr wrap="square">
                <a:spAutoFit/>
              </a:bodyPr>
              <a:lstStyle/>
              <a:p>
                <a:pPr marL="0" marR="0" algn="just">
                  <a:lnSpc>
                    <a:spcPct val="150000"/>
                  </a:lnSpc>
                  <a:spcBef>
                    <a:spcPts val="0"/>
                  </a:spcBef>
                  <a:spcAft>
                    <a:spcPts val="1200"/>
                  </a:spcAft>
                </a:pPr>
                <a:r>
                  <a:rPr lang="nl-NL" sz="4400" dirty="0">
                    <a:effectLst/>
                    <a:latin typeface="Arial" panose="020B0604020202020204" pitchFamily="34" charset="0"/>
                    <a:ea typeface="Times New Roman" panose="02020603050405020304" pitchFamily="18" charset="0"/>
                    <a:cs typeface="Arial" panose="020B0604020202020204" pitchFamily="34" charset="0"/>
                  </a:rPr>
                  <a:t>Số học sinh biết bơi thành thạo khoảng:</a:t>
                </a:r>
              </a:p>
              <a:p>
                <a:pPr marL="0" marR="0" algn="just">
                  <a:lnSpc>
                    <a:spcPct val="150000"/>
                  </a:lnSpc>
                  <a:spcBef>
                    <a:spcPts val="0"/>
                  </a:spcBef>
                  <a:spcAft>
                    <a:spcPts val="1200"/>
                  </a:spcAft>
                </a:pPr>
                <a:r>
                  <a:rPr lang="nl-NL" sz="4400" dirty="0">
                    <a:latin typeface="Arial" panose="020B0604020202020204" pitchFamily="34" charset="0"/>
                    <a:ea typeface="Cambria Math" panose="02040503050406030204" pitchFamily="18" charset="0"/>
                    <a:cs typeface="Arial" panose="020B0604020202020204" pitchFamily="34" charset="0"/>
                  </a:rPr>
                  <a:t>		</a:t>
                </a:r>
                <a14:m>
                  <m:oMath xmlns:m="http://schemas.openxmlformats.org/officeDocument/2006/math">
                    <m:r>
                      <a:rPr lang="nl-NL" sz="4400" i="1">
                        <a:effectLst/>
                        <a:latin typeface="Cambria Math" panose="02040503050406030204" pitchFamily="18" charset="0"/>
                        <a:ea typeface="Cambria Math" panose="02040503050406030204" pitchFamily="18" charset="0"/>
                        <a:cs typeface="Cambria Math" panose="02040503050406030204" pitchFamily="18" charset="0"/>
                      </a:rPr>
                      <m:t>800</m:t>
                    </m:r>
                    <m:r>
                      <a:rPr lang="en-US" sz="4400" b="0" i="1" smtClean="0">
                        <a:effectLst/>
                        <a:latin typeface="Cambria Math" panose="02040503050406030204" pitchFamily="18" charset="0"/>
                        <a:ea typeface="Cambria Math" panose="02040503050406030204" pitchFamily="18" charset="0"/>
                        <a:cs typeface="Cambria Math" panose="02040503050406030204" pitchFamily="18" charset="0"/>
                      </a:rPr>
                      <m:t>.</m:t>
                    </m:r>
                    <m:r>
                      <a:rPr lang="nl-NL" sz="4400" i="1">
                        <a:effectLst/>
                        <a:latin typeface="Cambria Math" panose="02040503050406030204" pitchFamily="18" charset="0"/>
                        <a:ea typeface="Cambria Math" panose="02040503050406030204" pitchFamily="18" charset="0"/>
                        <a:cs typeface="Cambria Math" panose="02040503050406030204" pitchFamily="18" charset="0"/>
                      </a:rPr>
                      <m:t>50%=400</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(học sinh).</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400" dirty="0">
                    <a:effectLst/>
                    <a:latin typeface="Arial" panose="020B0604020202020204" pitchFamily="34" charset="0"/>
                    <a:ea typeface="Times New Roman" panose="02020603050405020304" pitchFamily="18" charset="0"/>
                    <a:cs typeface="Arial" panose="020B0604020202020204" pitchFamily="34" charset="0"/>
                  </a:rPr>
                  <a:t>Số học sinh chưa biết bơi khoảng: </a:t>
                </a:r>
              </a:p>
              <a:p>
                <a:pPr marL="0" marR="0" algn="just">
                  <a:lnSpc>
                    <a:spcPct val="150000"/>
                  </a:lnSpc>
                  <a:spcBef>
                    <a:spcPts val="0"/>
                  </a:spcBef>
                  <a:spcAft>
                    <a:spcPts val="1200"/>
                  </a:spcAft>
                </a:pPr>
                <a:r>
                  <a:rPr lang="nl-NL" sz="4400" dirty="0">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400" i="1" dirty="0" smtClean="0">
                        <a:effectLst/>
                        <a:latin typeface="Cambria Math" panose="02040503050406030204" pitchFamily="18" charset="0"/>
                        <a:ea typeface="Times New Roman" panose="02020603050405020304" pitchFamily="18" charset="0"/>
                        <a:cs typeface="Arial" panose="020B0604020202020204" pitchFamily="34" charset="0"/>
                      </a:rPr>
                      <m:t>800</m:t>
                    </m:r>
                    <m:r>
                      <a:rPr lang="en-US" sz="4400" b="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400" i="1" dirty="0">
                        <a:effectLst/>
                        <a:latin typeface="Cambria Math" panose="02040503050406030204" pitchFamily="18" charset="0"/>
                        <a:ea typeface="Times New Roman" panose="02020603050405020304" pitchFamily="18" charset="0"/>
                        <a:cs typeface="Arial" panose="020B0604020202020204" pitchFamily="34" charset="0"/>
                      </a:rPr>
                      <m:t>15% = 120</m:t>
                    </m:r>
                  </m:oMath>
                </a14:m>
                <a:r>
                  <a:rPr lang="nl-NL" sz="4400" dirty="0">
                    <a:effectLst/>
                    <a:latin typeface="Arial" panose="020B0604020202020204" pitchFamily="34" charset="0"/>
                    <a:ea typeface="Times New Roman" panose="02020603050405020304" pitchFamily="18" charset="0"/>
                    <a:cs typeface="Arial" panose="020B0604020202020204" pitchFamily="34" charset="0"/>
                  </a:rPr>
                  <a:t> (học sinh).</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6" name="TextBox 15">
                <a:extLst>
                  <a:ext uri="{FF2B5EF4-FFF2-40B4-BE49-F238E27FC236}">
                    <a16:creationId xmlns:a16="http://schemas.microsoft.com/office/drawing/2014/main" xmlns:a14="http://schemas.microsoft.com/office/drawing/2010/main" xmlns="" id="{DD141DCD-9928-1B0A-F1FB-7D222FD77D71}"/>
                  </a:ext>
                </a:extLst>
              </p:cNvPr>
              <p:cNvSpPr txBox="1">
                <a:spLocks noRot="1" noChangeAspect="1" noMove="1" noResize="1" noEditPoints="1" noAdjustHandles="1" noChangeArrowheads="1" noChangeShapeType="1" noTextEdit="1"/>
              </p:cNvSpPr>
              <p:nvPr/>
            </p:nvSpPr>
            <p:spPr>
              <a:xfrm>
                <a:off x="2642207" y="2835176"/>
                <a:ext cx="12241586" cy="4616648"/>
              </a:xfrm>
              <a:prstGeom prst="rect">
                <a:avLst/>
              </a:prstGeom>
              <a:blipFill rotWithShape="0">
                <a:blip r:embed="rId6"/>
                <a:stretch>
                  <a:fillRect l="-1991" b="-2642"/>
                </a:stretch>
              </a:blipFill>
            </p:spPr>
            <p:txBody>
              <a:bodyPr/>
              <a:lstStyle/>
              <a:p>
                <a:r>
                  <a:rPr lang="en-US">
                    <a:noFill/>
                  </a:rPr>
                  <a:t> </a:t>
                </a:r>
              </a:p>
            </p:txBody>
          </p:sp>
        </mc:Fallback>
      </mc:AlternateContent>
    </p:spTree>
    <p:extLst>
      <p:ext uri="{BB962C8B-B14F-4D97-AF65-F5344CB8AC3E}">
        <p14:creationId xmlns:p14="http://schemas.microsoft.com/office/powerpoint/2010/main" val="1052994017"/>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fade">
                                      <p:cBhvr>
                                        <p:cTn id="17" dur="500"/>
                                        <p:tgtEl>
                                          <p:spTgt spid="1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xEl>
                                              <p:pRg st="2" end="2"/>
                                            </p:txEl>
                                          </p:spTgt>
                                        </p:tgtEl>
                                        <p:attrNameLst>
                                          <p:attrName>style.visibility</p:attrName>
                                        </p:attrNameLst>
                                      </p:cBhvr>
                                      <p:to>
                                        <p:strVal val="visible"/>
                                      </p:to>
                                    </p:set>
                                    <p:animEffect transition="in" filter="fade">
                                      <p:cBhvr>
                                        <p:cTn id="22" dur="500"/>
                                        <p:tgtEl>
                                          <p:spTgt spid="1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xEl>
                                              <p:pRg st="3" end="3"/>
                                            </p:txEl>
                                          </p:spTgt>
                                        </p:tgtEl>
                                        <p:attrNameLst>
                                          <p:attrName>style.visibility</p:attrName>
                                        </p:attrNameLst>
                                      </p:cBhvr>
                                      <p:to>
                                        <p:strVal val="visible"/>
                                      </p:to>
                                    </p:set>
                                    <p:animEffect transition="in" filter="fade">
                                      <p:cBhvr>
                                        <p:cTn id="27" dur="500"/>
                                        <p:tgtEl>
                                          <p:spTgt spid="1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429056" y="3216685"/>
            <a:ext cx="830244" cy="791845"/>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38908" y="6570544"/>
            <a:ext cx="688581" cy="677391"/>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773124" y="8960349"/>
            <a:ext cx="372167" cy="414671"/>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841028" y="821365"/>
            <a:ext cx="372167" cy="414671"/>
          </a:xfrm>
          <a:prstGeom prst="rect">
            <a:avLst/>
          </a:prstGeom>
        </p:spPr>
      </p:pic>
      <p:pic>
        <p:nvPicPr>
          <p:cNvPr id="17" name="Picture 1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114147" y="8524294"/>
            <a:ext cx="372167" cy="414671"/>
          </a:xfrm>
          <a:prstGeom prst="rect">
            <a:avLst/>
          </a:prstGeom>
        </p:spPr>
      </p:pic>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3208076" y="821365"/>
            <a:ext cx="372167" cy="414671"/>
          </a:xfrm>
          <a:prstGeom prst="rect">
            <a:avLst/>
          </a:prstGeom>
        </p:spPr>
      </p:pic>
      <p:sp>
        <p:nvSpPr>
          <p:cNvPr id="8" name="TextBox 7">
            <a:extLst>
              <a:ext uri="{FF2B5EF4-FFF2-40B4-BE49-F238E27FC236}">
                <a16:creationId xmlns:a16="http://schemas.microsoft.com/office/drawing/2014/main" xmlns="" id="{28D94991-955A-EDDF-BC1C-23DE6597F19D}"/>
              </a:ext>
            </a:extLst>
          </p:cNvPr>
          <p:cNvSpPr txBox="1"/>
          <p:nvPr/>
        </p:nvSpPr>
        <p:spPr>
          <a:xfrm>
            <a:off x="4114800" y="1028700"/>
            <a:ext cx="9726228" cy="1107996"/>
          </a:xfrm>
          <a:prstGeom prst="rect">
            <a:avLst/>
          </a:prstGeom>
          <a:noFill/>
        </p:spPr>
        <p:txBody>
          <a:bodyPr wrap="square" rtlCol="0">
            <a:spAutoFit/>
          </a:bodyPr>
          <a:lstStyle/>
          <a:p>
            <a:pPr algn="ctr"/>
            <a:r>
              <a:rPr lang="en-US" sz="6600" b="1" dirty="0">
                <a:solidFill>
                  <a:schemeClr val="tx2">
                    <a:lumMod val="50000"/>
                  </a:schemeClr>
                </a:solidFill>
                <a:latin typeface="Arial" panose="020B0604020202020204" pitchFamily="34" charset="0"/>
                <a:cs typeface="Arial" panose="020B0604020202020204" pitchFamily="34" charset="0"/>
              </a:rPr>
              <a:t>HƯỚNG DẪN VỀ NHÀ</a:t>
            </a:r>
          </a:p>
        </p:txBody>
      </p:sp>
      <p:sp>
        <p:nvSpPr>
          <p:cNvPr id="23" name="TextBox 22">
            <a:extLst>
              <a:ext uri="{FF2B5EF4-FFF2-40B4-BE49-F238E27FC236}">
                <a16:creationId xmlns:a16="http://schemas.microsoft.com/office/drawing/2014/main" xmlns="" id="{DCFF3FBB-FDB6-4EB6-E47C-B0C035881FCF}"/>
              </a:ext>
            </a:extLst>
          </p:cNvPr>
          <p:cNvSpPr txBox="1"/>
          <p:nvPr/>
        </p:nvSpPr>
        <p:spPr>
          <a:xfrm>
            <a:off x="1262442" y="6892335"/>
            <a:ext cx="4321629" cy="1824923"/>
          </a:xfrm>
          <a:prstGeom prst="rect">
            <a:avLst/>
          </a:prstGeom>
          <a:noFill/>
        </p:spPr>
        <p:txBody>
          <a:bodyPr wrap="square">
            <a:spAutoFit/>
          </a:bodyPr>
          <a:lstStyle/>
          <a:p>
            <a:pPr algn="ctr">
              <a:lnSpc>
                <a:spcPct val="150000"/>
              </a:lnSpc>
            </a:pP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Ghi nhớ kiến thức trong bài.</a:t>
            </a:r>
            <a:endParaRPr lang="en-US" sz="40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xmlns="" id="{9EEBA278-997F-3B50-F417-A801D82BCDAC}"/>
              </a:ext>
            </a:extLst>
          </p:cNvPr>
          <p:cNvSpPr txBox="1"/>
          <p:nvPr/>
        </p:nvSpPr>
        <p:spPr>
          <a:xfrm>
            <a:off x="6868885" y="6913345"/>
            <a:ext cx="4550229" cy="1824923"/>
          </a:xfrm>
          <a:prstGeom prst="rect">
            <a:avLst/>
          </a:prstGeom>
          <a:noFill/>
        </p:spPr>
        <p:txBody>
          <a:bodyPr wrap="square">
            <a:spAutoFit/>
          </a:bodyPr>
          <a:lstStyle/>
          <a:p>
            <a:pPr algn="ctr">
              <a:lnSpc>
                <a:spcPct val="150000"/>
              </a:lnSpc>
            </a:pP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Hoàn thành bài tập trong SBT.</a:t>
            </a:r>
            <a:endParaRPr lang="en-US" sz="4000"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xmlns="" id="{5D65F482-231F-CEE1-A8E3-139954E3B488}"/>
              </a:ext>
            </a:extLst>
          </p:cNvPr>
          <p:cNvSpPr txBox="1"/>
          <p:nvPr/>
        </p:nvSpPr>
        <p:spPr>
          <a:xfrm>
            <a:off x="12058769" y="6913345"/>
            <a:ext cx="5236029" cy="1824923"/>
          </a:xfrm>
          <a:prstGeom prst="rect">
            <a:avLst/>
          </a:prstGeom>
          <a:noFill/>
        </p:spPr>
        <p:txBody>
          <a:bodyPr wrap="square">
            <a:spAutoFit/>
          </a:bodyPr>
          <a:lstStyle/>
          <a:p>
            <a:pPr algn="ctr">
              <a:lnSpc>
                <a:spcPct val="150000"/>
              </a:lnSpc>
            </a:pP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Chuẩn bị bài mới “Biểu đồ đoạn thẳng”.</a:t>
            </a:r>
            <a:endParaRPr lang="en-US" sz="4000" dirty="0">
              <a:latin typeface="Arial" panose="020B0604020202020204" pitchFamily="34" charset="0"/>
              <a:cs typeface="Arial" panose="020B0604020202020204" pitchFamily="34" charset="0"/>
            </a:endParaRPr>
          </a:p>
        </p:txBody>
      </p:sp>
      <p:pic>
        <p:nvPicPr>
          <p:cNvPr id="30" name="Picture 8">
            <a:extLst>
              <a:ext uri="{FF2B5EF4-FFF2-40B4-BE49-F238E27FC236}">
                <a16:creationId xmlns:a16="http://schemas.microsoft.com/office/drawing/2014/main" xmlns="" id="{37FDF04E-316B-766E-D933-05C7098A921E}"/>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2171604" y="4241036"/>
            <a:ext cx="2503304" cy="2493916"/>
          </a:xfrm>
          <a:prstGeom prst="rect">
            <a:avLst/>
          </a:prstGeom>
        </p:spPr>
      </p:pic>
      <p:pic>
        <p:nvPicPr>
          <p:cNvPr id="31" name="Picture 9">
            <a:extLst>
              <a:ext uri="{FF2B5EF4-FFF2-40B4-BE49-F238E27FC236}">
                <a16:creationId xmlns:a16="http://schemas.microsoft.com/office/drawing/2014/main" xmlns="" id="{B95BC094-A9EB-6E76-D6CE-A65FE10B465F}"/>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7726261" y="4241035"/>
            <a:ext cx="2503305" cy="2493917"/>
          </a:xfrm>
          <a:prstGeom prst="rect">
            <a:avLst/>
          </a:prstGeom>
        </p:spPr>
      </p:pic>
      <p:pic>
        <p:nvPicPr>
          <p:cNvPr id="32" name="Picture 9">
            <a:extLst>
              <a:ext uri="{FF2B5EF4-FFF2-40B4-BE49-F238E27FC236}">
                <a16:creationId xmlns:a16="http://schemas.microsoft.com/office/drawing/2014/main" xmlns="" id="{6E346777-E6F1-6401-45F3-4CD7067FD731}"/>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3610842" y="4408736"/>
            <a:ext cx="2503305" cy="2493917"/>
          </a:xfrm>
          <a:prstGeom prst="rect">
            <a:avLst/>
          </a:prstGeom>
        </p:spPr>
      </p:pic>
    </p:spTree>
    <p:extLst>
      <p:ext uri="{BB962C8B-B14F-4D97-AF65-F5344CB8AC3E}">
        <p14:creationId xmlns:p14="http://schemas.microsoft.com/office/powerpoint/2010/main" val="20601094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anim calcmode="lin" valueType="num">
                                      <p:cBhvr>
                                        <p:cTn id="13" dur="500" fill="hold"/>
                                        <p:tgtEl>
                                          <p:spTgt spid="30"/>
                                        </p:tgtEl>
                                        <p:attrNameLst>
                                          <p:attrName>ppt_x</p:attrName>
                                        </p:attrNameLst>
                                      </p:cBhvr>
                                      <p:tavLst>
                                        <p:tav tm="0">
                                          <p:val>
                                            <p:strVal val="#ppt_x"/>
                                          </p:val>
                                        </p:tav>
                                        <p:tav tm="100000">
                                          <p:val>
                                            <p:strVal val="#ppt_x"/>
                                          </p:val>
                                        </p:tav>
                                      </p:tavLst>
                                    </p:anim>
                                    <p:anim calcmode="lin" valueType="num">
                                      <p:cBhvr>
                                        <p:cTn id="14" dur="500" fill="hold"/>
                                        <p:tgtEl>
                                          <p:spTgt spid="3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anim calcmode="lin" valueType="num">
                                      <p:cBhvr>
                                        <p:cTn id="18" dur="500" fill="hold"/>
                                        <p:tgtEl>
                                          <p:spTgt spid="23"/>
                                        </p:tgtEl>
                                        <p:attrNameLst>
                                          <p:attrName>ppt_x</p:attrName>
                                        </p:attrNameLst>
                                      </p:cBhvr>
                                      <p:tavLst>
                                        <p:tav tm="0">
                                          <p:val>
                                            <p:strVal val="#ppt_x"/>
                                          </p:val>
                                        </p:tav>
                                        <p:tav tm="100000">
                                          <p:val>
                                            <p:strVal val="#ppt_x"/>
                                          </p:val>
                                        </p:tav>
                                      </p:tavLst>
                                    </p:anim>
                                    <p:anim calcmode="lin" valueType="num">
                                      <p:cBhvr>
                                        <p:cTn id="1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anim calcmode="lin" valueType="num">
                                      <p:cBhvr>
                                        <p:cTn id="25" dur="500" fill="hold"/>
                                        <p:tgtEl>
                                          <p:spTgt spid="31"/>
                                        </p:tgtEl>
                                        <p:attrNameLst>
                                          <p:attrName>ppt_x</p:attrName>
                                        </p:attrNameLst>
                                      </p:cBhvr>
                                      <p:tavLst>
                                        <p:tav tm="0">
                                          <p:val>
                                            <p:strVal val="#ppt_x"/>
                                          </p:val>
                                        </p:tav>
                                        <p:tav tm="100000">
                                          <p:val>
                                            <p:strVal val="#ppt_x"/>
                                          </p:val>
                                        </p:tav>
                                      </p:tavLst>
                                    </p:anim>
                                    <p:anim calcmode="lin" valueType="num">
                                      <p:cBhvr>
                                        <p:cTn id="26" dur="500" fill="hold"/>
                                        <p:tgtEl>
                                          <p:spTgt spid="3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500"/>
                                        <p:tgtEl>
                                          <p:spTgt spid="26"/>
                                        </p:tgtEl>
                                      </p:cBhvr>
                                    </p:animEffect>
                                    <p:anim calcmode="lin" valueType="num">
                                      <p:cBhvr>
                                        <p:cTn id="30" dur="500" fill="hold"/>
                                        <p:tgtEl>
                                          <p:spTgt spid="26"/>
                                        </p:tgtEl>
                                        <p:attrNameLst>
                                          <p:attrName>ppt_x</p:attrName>
                                        </p:attrNameLst>
                                      </p:cBhvr>
                                      <p:tavLst>
                                        <p:tav tm="0">
                                          <p:val>
                                            <p:strVal val="#ppt_x"/>
                                          </p:val>
                                        </p:tav>
                                        <p:tav tm="100000">
                                          <p:val>
                                            <p:strVal val="#ppt_x"/>
                                          </p:val>
                                        </p:tav>
                                      </p:tavLst>
                                    </p:anim>
                                    <p:anim calcmode="lin" valueType="num">
                                      <p:cBhvr>
                                        <p:cTn id="31"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anim calcmode="lin" valueType="num">
                                      <p:cBhvr>
                                        <p:cTn id="37" dur="500" fill="hold"/>
                                        <p:tgtEl>
                                          <p:spTgt spid="32"/>
                                        </p:tgtEl>
                                        <p:attrNameLst>
                                          <p:attrName>ppt_x</p:attrName>
                                        </p:attrNameLst>
                                      </p:cBhvr>
                                      <p:tavLst>
                                        <p:tav tm="0">
                                          <p:val>
                                            <p:strVal val="#ppt_x"/>
                                          </p:val>
                                        </p:tav>
                                        <p:tav tm="100000">
                                          <p:val>
                                            <p:strVal val="#ppt_x"/>
                                          </p:val>
                                        </p:tav>
                                      </p:tavLst>
                                    </p:anim>
                                    <p:anim calcmode="lin" valueType="num">
                                      <p:cBhvr>
                                        <p:cTn id="38" dur="500" fill="hold"/>
                                        <p:tgtEl>
                                          <p:spTgt spid="32"/>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500"/>
                                        <p:tgtEl>
                                          <p:spTgt spid="29"/>
                                        </p:tgtEl>
                                      </p:cBhvr>
                                    </p:animEffect>
                                    <p:anim calcmode="lin" valueType="num">
                                      <p:cBhvr>
                                        <p:cTn id="42" dur="500" fill="hold"/>
                                        <p:tgtEl>
                                          <p:spTgt spid="29"/>
                                        </p:tgtEl>
                                        <p:attrNameLst>
                                          <p:attrName>ppt_x</p:attrName>
                                        </p:attrNameLst>
                                      </p:cBhvr>
                                      <p:tavLst>
                                        <p:tav tm="0">
                                          <p:val>
                                            <p:strVal val="#ppt_x"/>
                                          </p:val>
                                        </p:tav>
                                        <p:tav tm="100000">
                                          <p:val>
                                            <p:strVal val="#ppt_x"/>
                                          </p:val>
                                        </p:tav>
                                      </p:tavLst>
                                    </p:anim>
                                    <p:anim calcmode="lin" valueType="num">
                                      <p:cBhvr>
                                        <p:cTn id="43" dur="5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6" grpId="0"/>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249744" flipV="1">
            <a:off x="14470064" y="8359085"/>
            <a:ext cx="4340279" cy="1033775"/>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560096" y="9070283"/>
            <a:ext cx="376034" cy="376034"/>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155058" y="840683"/>
            <a:ext cx="376034" cy="376034"/>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60070" y="6356236"/>
            <a:ext cx="937260" cy="937260"/>
          </a:xfrm>
          <a:prstGeom prst="rect">
            <a:avLst/>
          </a:prstGeom>
        </p:spPr>
      </p:pic>
      <p:pic>
        <p:nvPicPr>
          <p:cNvPr id="16" name="Picture 1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640204" y="3087519"/>
            <a:ext cx="937260" cy="937260"/>
          </a:xfrm>
          <a:prstGeom prst="rect">
            <a:avLst/>
          </a:prstGeom>
        </p:spPr>
      </p:pic>
      <p:sp>
        <p:nvSpPr>
          <p:cNvPr id="17" name="Speech Bubble: Rectangle with Corners Rounded 16">
            <a:extLst>
              <a:ext uri="{FF2B5EF4-FFF2-40B4-BE49-F238E27FC236}">
                <a16:creationId xmlns:a16="http://schemas.microsoft.com/office/drawing/2014/main" xmlns="" id="{AB7E8846-807F-F8F2-F684-137EB03619F7}"/>
              </a:ext>
            </a:extLst>
          </p:cNvPr>
          <p:cNvSpPr/>
          <p:nvPr/>
        </p:nvSpPr>
        <p:spPr>
          <a:xfrm>
            <a:off x="1955886" y="933985"/>
            <a:ext cx="1261545" cy="935356"/>
          </a:xfrm>
          <a:prstGeom prst="wedgeRoundRectCallout">
            <a:avLst>
              <a:gd name="adj1" fmla="val 33452"/>
              <a:gd name="adj2" fmla="val 70260"/>
              <a:gd name="adj3" fmla="val 16667"/>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latin typeface="Arial" panose="020B0604020202020204" pitchFamily="34" charset="0"/>
                <a:cs typeface="Arial" panose="020B0604020202020204" pitchFamily="34" charset="0"/>
              </a:rPr>
              <a:t>?</a:t>
            </a:r>
          </a:p>
        </p:txBody>
      </p:sp>
      <p:sp>
        <p:nvSpPr>
          <p:cNvPr id="18" name="TextBox 17">
            <a:extLst>
              <a:ext uri="{FF2B5EF4-FFF2-40B4-BE49-F238E27FC236}">
                <a16:creationId xmlns:a16="http://schemas.microsoft.com/office/drawing/2014/main" xmlns="" id="{828A95FE-3708-4227-5D05-EB0B657CFAA7}"/>
              </a:ext>
            </a:extLst>
          </p:cNvPr>
          <p:cNvSpPr txBox="1"/>
          <p:nvPr/>
        </p:nvSpPr>
        <p:spPr>
          <a:xfrm>
            <a:off x="3391227" y="652776"/>
            <a:ext cx="13114020" cy="182492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5.4,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kê</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nguyên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gây</a:t>
            </a:r>
            <a:r>
              <a:rPr lang="en-US" sz="4000" dirty="0">
                <a:latin typeface="Arial" panose="020B0604020202020204" pitchFamily="34" charset="0"/>
                <a:cs typeface="Arial" panose="020B0604020202020204" pitchFamily="34" charset="0"/>
              </a:rPr>
              <a:t> tai </a:t>
            </a:r>
            <a:r>
              <a:rPr lang="en-US" sz="4000" dirty="0" err="1">
                <a:latin typeface="Arial" panose="020B0604020202020204" pitchFamily="34" charset="0"/>
                <a:cs typeface="Arial" panose="020B0604020202020204" pitchFamily="34" charset="0"/>
              </a:rPr>
              <a:t>nạn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tích</a:t>
            </a:r>
            <a:r>
              <a:rPr lang="en-US" sz="4000" dirty="0">
                <a:latin typeface="Arial" panose="020B0604020202020204" pitchFamily="34" charset="0"/>
                <a:cs typeface="Arial" panose="020B0604020202020204" pitchFamily="34" charset="0"/>
              </a:rPr>
              <a:t> ở </a:t>
            </a:r>
            <a:r>
              <a:rPr lang="en-US" sz="4000" dirty="0" err="1">
                <a:latin typeface="Arial" panose="020B0604020202020204" pitchFamily="34" charset="0"/>
                <a:cs typeface="Arial" panose="020B0604020202020204" pitchFamily="34" charset="0"/>
              </a:rPr>
              <a:t>trẻ</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Việt</a:t>
            </a:r>
            <a:r>
              <a:rPr lang="en-US" sz="4000" dirty="0">
                <a:latin typeface="Arial" panose="020B0604020202020204" pitchFamily="34" charset="0"/>
                <a:cs typeface="Arial" panose="020B0604020202020204" pitchFamily="34" charset="0"/>
              </a:rPr>
              <a:t> Nam.</a:t>
            </a:r>
          </a:p>
        </p:txBody>
      </p:sp>
      <p:graphicFrame>
        <p:nvGraphicFramePr>
          <p:cNvPr id="20" name="Table 19">
            <a:extLst>
              <a:ext uri="{FF2B5EF4-FFF2-40B4-BE49-F238E27FC236}">
                <a16:creationId xmlns:a16="http://schemas.microsoft.com/office/drawing/2014/main" xmlns="" id="{1A919B8B-5D48-1C53-BB1D-FDA34461C671}"/>
              </a:ext>
            </a:extLst>
          </p:cNvPr>
          <p:cNvGraphicFramePr>
            <a:graphicFrameLocks noGrp="1"/>
          </p:cNvGraphicFramePr>
          <p:nvPr>
            <p:extLst>
              <p:ext uri="{D42A27DB-BD31-4B8C-83A1-F6EECF244321}">
                <p14:modId xmlns:p14="http://schemas.microsoft.com/office/powerpoint/2010/main" val="4164429100"/>
              </p:ext>
            </p:extLst>
          </p:nvPr>
        </p:nvGraphicFramePr>
        <p:xfrm>
          <a:off x="2453458" y="3156895"/>
          <a:ext cx="13381083" cy="6511108"/>
        </p:xfrm>
        <a:graphic>
          <a:graphicData uri="http://schemas.openxmlformats.org/drawingml/2006/table">
            <a:tbl>
              <a:tblPr bandRow="1">
                <a:tableStyleId>{5940675A-B579-460E-94D1-54222C63F5DA}</a:tableStyleId>
              </a:tblPr>
              <a:tblGrid>
                <a:gridCol w="10254875">
                  <a:extLst>
                    <a:ext uri="{9D8B030D-6E8A-4147-A177-3AD203B41FA5}">
                      <a16:colId xmlns:a16="http://schemas.microsoft.com/office/drawing/2014/main" xmlns="" val="4124060815"/>
                    </a:ext>
                  </a:extLst>
                </a:gridCol>
                <a:gridCol w="3126208">
                  <a:extLst>
                    <a:ext uri="{9D8B030D-6E8A-4147-A177-3AD203B41FA5}">
                      <a16:colId xmlns:a16="http://schemas.microsoft.com/office/drawing/2014/main" xmlns="" val="2902503933"/>
                    </a:ext>
                  </a:extLst>
                </a:gridCol>
              </a:tblGrid>
              <a:tr h="1024708">
                <a:tc>
                  <a:txBody>
                    <a:bodyPr/>
                    <a:lstStyle/>
                    <a:p>
                      <a:pPr marL="0" marR="0" algn="ctr">
                        <a:lnSpc>
                          <a:spcPct val="150000"/>
                        </a:lnSpc>
                        <a:spcBef>
                          <a:spcPts val="600"/>
                        </a:spcBef>
                        <a:spcAft>
                          <a:spcPts val="800"/>
                        </a:spcAft>
                        <a:tabLst>
                          <a:tab pos="360045" algn="l"/>
                          <a:tab pos="720090" algn="l"/>
                        </a:tabLst>
                      </a:pPr>
                      <a:r>
                        <a:rPr lang="nl-NL" sz="4000" b="1" dirty="0">
                          <a:effectLst/>
                          <a:latin typeface="Arial" panose="020B0604020202020204" pitchFamily="34" charset="0"/>
                          <a:cs typeface="Arial" panose="020B0604020202020204" pitchFamily="34" charset="0"/>
                        </a:rPr>
                        <a:t>Nguyên nhân gây tại nạn thương tích</a:t>
                      </a:r>
                      <a:endParaRPr lang="en-US" sz="4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600"/>
                        </a:spcBef>
                        <a:spcAft>
                          <a:spcPts val="800"/>
                        </a:spcAft>
                        <a:tabLst>
                          <a:tab pos="360045" algn="l"/>
                          <a:tab pos="720090" algn="l"/>
                        </a:tabLst>
                      </a:pPr>
                      <a:r>
                        <a:rPr lang="nl-NL" sz="4000" b="1" dirty="0">
                          <a:effectLst/>
                          <a:latin typeface="Arial" panose="020B0604020202020204" pitchFamily="34" charset="0"/>
                          <a:cs typeface="Arial" panose="020B0604020202020204" pitchFamily="34" charset="0"/>
                        </a:rPr>
                        <a:t>Tỉ lệ (%)</a:t>
                      </a:r>
                      <a:endParaRPr lang="en-US" sz="4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xmlns="" val="3852180173"/>
                  </a:ext>
                </a:extLst>
              </a:tr>
              <a:tr h="316317">
                <a:tc>
                  <a:txBody>
                    <a:bodyPr/>
                    <a:lstStyle/>
                    <a:p>
                      <a:pPr marL="0" marR="0">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Đuối nước</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48</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xmlns="" val="1133681918"/>
                  </a:ext>
                </a:extLst>
              </a:tr>
              <a:tr h="670513">
                <a:tc>
                  <a:txBody>
                    <a:bodyPr/>
                    <a:lstStyle/>
                    <a:p>
                      <a:pPr marL="0" marR="0">
                        <a:lnSpc>
                          <a:spcPct val="150000"/>
                        </a:lnSpc>
                        <a:spcBef>
                          <a:spcPts val="600"/>
                        </a:spcBef>
                        <a:spcAft>
                          <a:spcPts val="800"/>
                        </a:spcAft>
                        <a:tabLst>
                          <a:tab pos="360045" algn="l"/>
                          <a:tab pos="720090" algn="l"/>
                        </a:tabLst>
                      </a:pPr>
                      <a:r>
                        <a:rPr lang="nl-NL" sz="4000" dirty="0">
                          <a:effectLst/>
                          <a:latin typeface="Arial" panose="020B0604020202020204" pitchFamily="34" charset="0"/>
                          <a:cs typeface="Arial" panose="020B0604020202020204" pitchFamily="34" charset="0"/>
                        </a:rPr>
                        <a:t>Tai nạn giao thông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28</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xmlns="" val="2023976586"/>
                  </a:ext>
                </a:extLst>
              </a:tr>
              <a:tr h="316317">
                <a:tc>
                  <a:txBody>
                    <a:bodyPr/>
                    <a:lstStyle/>
                    <a:p>
                      <a:pPr marL="0" marR="0">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Ngã</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2</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xmlns="" val="2737921355"/>
                  </a:ext>
                </a:extLst>
              </a:tr>
              <a:tr h="316317">
                <a:tc>
                  <a:txBody>
                    <a:bodyPr/>
                    <a:lstStyle/>
                    <a:p>
                      <a:pPr marL="0" marR="0">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Ngộ độc</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2</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xmlns="" val="3670041308"/>
                  </a:ext>
                </a:extLst>
              </a:tr>
              <a:tr h="670513">
                <a:tc>
                  <a:txBody>
                    <a:bodyPr/>
                    <a:lstStyle/>
                    <a:p>
                      <a:pPr marL="0" marR="0">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Thương tích khác</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20</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xmlns="" val="1584920540"/>
                  </a:ext>
                </a:extLst>
              </a:tr>
              <a:tr h="316317">
                <a:tc>
                  <a:txBody>
                    <a:bodyPr/>
                    <a:lstStyle/>
                    <a:p>
                      <a:pPr marL="0" marR="0">
                        <a:lnSpc>
                          <a:spcPct val="150000"/>
                        </a:lnSpc>
                        <a:spcBef>
                          <a:spcPts val="600"/>
                        </a:spcBef>
                        <a:spcAft>
                          <a:spcPts val="800"/>
                        </a:spcAft>
                        <a:tabLst>
                          <a:tab pos="360045" algn="l"/>
                          <a:tab pos="720090" algn="l"/>
                        </a:tabLst>
                      </a:pPr>
                      <a:r>
                        <a:rPr lang="nl-NL" sz="4000">
                          <a:effectLst/>
                          <a:latin typeface="Arial" panose="020B0604020202020204" pitchFamily="34" charset="0"/>
                          <a:cs typeface="Arial" panose="020B0604020202020204" pitchFamily="34" charset="0"/>
                        </a:rPr>
                        <a:t>Tổng</a:t>
                      </a:r>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600"/>
                        </a:spcBef>
                        <a:spcAft>
                          <a:spcPts val="800"/>
                        </a:spcAft>
                        <a:tabLst>
                          <a:tab pos="360045" algn="l"/>
                          <a:tab pos="720090" algn="l"/>
                        </a:tabLst>
                      </a:pPr>
                      <a:r>
                        <a:rPr lang="nl-NL" sz="4000" dirty="0">
                          <a:effectLst/>
                          <a:latin typeface="Arial" panose="020B0604020202020204" pitchFamily="34" charset="0"/>
                          <a:cs typeface="Arial" panose="020B0604020202020204" pitchFamily="34" charset="0"/>
                        </a:rPr>
                        <a:t>100%</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xmlns="" val="4228042374"/>
                  </a:ext>
                </a:extLst>
              </a:tr>
            </a:tbl>
          </a:graphicData>
        </a:graphic>
      </p:graphicFrame>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down)">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randombar(horizontal)">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983480" y="9068299"/>
            <a:ext cx="358627" cy="380002"/>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483340" y="838699"/>
            <a:ext cx="358627" cy="380002"/>
          </a:xfrm>
          <a:prstGeom prst="rect">
            <a:avLst/>
          </a:prstGeom>
        </p:spPr>
      </p:pic>
      <p:pic>
        <p:nvPicPr>
          <p:cNvPr id="12" name="Picture 1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7003174" y="6664628"/>
            <a:ext cx="512253" cy="491123"/>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72574" y="3087356"/>
            <a:ext cx="512253" cy="491123"/>
          </a:xfrm>
          <a:prstGeom prst="rect">
            <a:avLst/>
          </a:prstGeom>
        </p:spPr>
      </p:pic>
      <p:sp>
        <p:nvSpPr>
          <p:cNvPr id="17" name="Rectangle: Rounded Corners 16">
            <a:extLst>
              <a:ext uri="{FF2B5EF4-FFF2-40B4-BE49-F238E27FC236}">
                <a16:creationId xmlns:a16="http://schemas.microsoft.com/office/drawing/2014/main" xmlns="" id="{C3396330-E0C3-11A0-FE41-A1C23A722F6B}"/>
              </a:ext>
            </a:extLst>
          </p:cNvPr>
          <p:cNvSpPr/>
          <p:nvPr/>
        </p:nvSpPr>
        <p:spPr>
          <a:xfrm>
            <a:off x="8289387" y="833256"/>
            <a:ext cx="1524000" cy="99060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Arial" panose="020B0604020202020204" pitchFamily="34" charset="0"/>
                <a:cs typeface="Arial" panose="020B0604020202020204" pitchFamily="34" charset="0"/>
              </a:rPr>
              <a:t>HĐ1</a:t>
            </a:r>
          </a:p>
        </p:txBody>
      </p:sp>
      <p:sp>
        <p:nvSpPr>
          <p:cNvPr id="18" name="TextBox 17">
            <a:extLst>
              <a:ext uri="{FF2B5EF4-FFF2-40B4-BE49-F238E27FC236}">
                <a16:creationId xmlns:a16="http://schemas.microsoft.com/office/drawing/2014/main" xmlns="" id="{97FE6822-202D-9617-E680-931A13596DFB}"/>
              </a:ext>
            </a:extLst>
          </p:cNvPr>
          <p:cNvSpPr txBox="1"/>
          <p:nvPr/>
        </p:nvSpPr>
        <p:spPr>
          <a:xfrm>
            <a:off x="2089152" y="1969697"/>
            <a:ext cx="13924471" cy="7364901"/>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5.6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cuộc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cuộc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Hai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trao</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chiếm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bao </a:t>
            </a:r>
            <a:r>
              <a:rPr lang="en-US" sz="4000" dirty="0" err="1">
                <a:latin typeface="Arial" panose="020B0604020202020204" pitchFamily="34" charset="0"/>
                <a:cs typeface="Arial" panose="020B0604020202020204" pitchFamily="34" charset="0"/>
              </a:rPr>
              <a:t>nhiêu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xét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xét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randombar(horizontal)">
                                      <p:cBhvr>
                                        <p:cTn id="12" dur="5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8">
                                            <p:txEl>
                                              <p:pRg st="1" end="1"/>
                                            </p:txEl>
                                          </p:spTgt>
                                        </p:tgtEl>
                                        <p:attrNameLst>
                                          <p:attrName>style.visibility</p:attrName>
                                        </p:attrNameLst>
                                      </p:cBhvr>
                                      <p:to>
                                        <p:strVal val="visible"/>
                                      </p:to>
                                    </p:set>
                                    <p:animEffect transition="in" filter="randombar(horizontal)">
                                      <p:cBhvr>
                                        <p:cTn id="17" dur="500"/>
                                        <p:tgtEl>
                                          <p:spTgt spid="1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8">
                                            <p:txEl>
                                              <p:pRg st="2" end="2"/>
                                            </p:txEl>
                                          </p:spTgt>
                                        </p:tgtEl>
                                        <p:attrNameLst>
                                          <p:attrName>style.visibility</p:attrName>
                                        </p:attrNameLst>
                                      </p:cBhvr>
                                      <p:to>
                                        <p:strVal val="visible"/>
                                      </p:to>
                                    </p:set>
                                    <p:animEffect transition="in" filter="randombar(horizontal)">
                                      <p:cBhvr>
                                        <p:cTn id="22"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365356" y="8982551"/>
            <a:ext cx="765824" cy="762952"/>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849409" y="647224"/>
            <a:ext cx="765824" cy="762952"/>
          </a:xfrm>
          <a:prstGeom prst="rect">
            <a:avLst/>
          </a:prstGeom>
        </p:spPr>
      </p:pic>
      <p:pic>
        <p:nvPicPr>
          <p:cNvPr id="12" name="Picture 1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16563" y="6538786"/>
            <a:ext cx="824274" cy="684147"/>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3747504">
            <a:off x="16847163" y="3104938"/>
            <a:ext cx="824274" cy="684147"/>
          </a:xfrm>
          <a:prstGeom prst="rect">
            <a:avLst/>
          </a:prstGeom>
        </p:spPr>
      </p:pic>
      <p:graphicFrame>
        <p:nvGraphicFramePr>
          <p:cNvPr id="17" name="Chart 16">
            <a:extLst>
              <a:ext uri="{FF2B5EF4-FFF2-40B4-BE49-F238E27FC236}">
                <a16:creationId xmlns:a16="http://schemas.microsoft.com/office/drawing/2014/main" xmlns="" id="{6367965D-EBBD-D580-C863-0AFF4DED9E11}"/>
              </a:ext>
            </a:extLst>
          </p:cNvPr>
          <p:cNvGraphicFramePr/>
          <p:nvPr>
            <p:extLst>
              <p:ext uri="{D42A27DB-BD31-4B8C-83A1-F6EECF244321}">
                <p14:modId xmlns:p14="http://schemas.microsoft.com/office/powerpoint/2010/main" val="1016851161"/>
              </p:ext>
            </p:extLst>
          </p:nvPr>
        </p:nvGraphicFramePr>
        <p:xfrm>
          <a:off x="2634337" y="913932"/>
          <a:ext cx="13019326" cy="8450095"/>
        </p:xfrm>
        <a:graphic>
          <a:graphicData uri="http://schemas.openxmlformats.org/drawingml/2006/chart">
            <c:chart xmlns:c="http://schemas.openxmlformats.org/drawingml/2006/chart" xmlns:r="http://schemas.openxmlformats.org/officeDocument/2006/relationships" r:id="rId10"/>
          </a:graphicData>
        </a:graphic>
      </p:graphicFrame>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934594" y="8716171"/>
            <a:ext cx="773891" cy="764218"/>
          </a:xfrm>
          <a:prstGeom prst="rect">
            <a:avLst/>
          </a:prstGeom>
        </p:spPr>
      </p:pic>
      <p:pic>
        <p:nvPicPr>
          <p:cNvPr id="13"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974089" y="8783176"/>
            <a:ext cx="463840" cy="475124"/>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749023" y="1028700"/>
            <a:ext cx="476582" cy="488176"/>
          </a:xfrm>
          <a:prstGeom prst="rect">
            <a:avLst/>
          </a:prstGeom>
        </p:spPr>
      </p:pic>
      <p:sp>
        <p:nvSpPr>
          <p:cNvPr id="18" name="TextBox 17">
            <a:extLst>
              <a:ext uri="{FF2B5EF4-FFF2-40B4-BE49-F238E27FC236}">
                <a16:creationId xmlns:a16="http://schemas.microsoft.com/office/drawing/2014/main" xmlns="" id="{A95D73DB-7B39-8208-FF1B-82911689A4CF}"/>
              </a:ext>
            </a:extLst>
          </p:cNvPr>
          <p:cNvSpPr txBox="1"/>
          <p:nvPr/>
        </p:nvSpPr>
        <p:spPr>
          <a:xfrm>
            <a:off x="3878592" y="3528632"/>
            <a:ext cx="10435772" cy="4774449"/>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a) Tỉ lệ thí sinh được trao huy chương bạc và huy chương đồng bằng nhau là 20%.</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b) Tỉ lệ thí sinh không được trao huy chương chiếm 50%, hình quạt biểu diễn nó bằng nửa hình tròn.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9" name="TextBox 18">
            <a:extLst>
              <a:ext uri="{FF2B5EF4-FFF2-40B4-BE49-F238E27FC236}">
                <a16:creationId xmlns:a16="http://schemas.microsoft.com/office/drawing/2014/main" xmlns="" id="{5276A096-38A4-1C3C-41B5-E26709D544A2}"/>
              </a:ext>
            </a:extLst>
          </p:cNvPr>
          <p:cNvSpPr txBox="1"/>
          <p:nvPr/>
        </p:nvSpPr>
        <p:spPr>
          <a:xfrm>
            <a:off x="6634130" y="1701284"/>
            <a:ext cx="4948270"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fade">
                                      <p:cBhvr>
                                        <p:cTn id="12" dur="5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xEl>
                                              <p:pRg st="1" end="1"/>
                                            </p:txEl>
                                          </p:spTgt>
                                        </p:tgtEl>
                                        <p:attrNameLst>
                                          <p:attrName>style.visibility</p:attrName>
                                        </p:attrNameLst>
                                      </p:cBhvr>
                                      <p:to>
                                        <p:strVal val="visible"/>
                                      </p:to>
                                    </p:set>
                                    <p:animEffect transition="in" filter="fade">
                                      <p:cBhvr>
                                        <p:cTn id="17" dur="500"/>
                                        <p:tgtEl>
                                          <p:spTgt spid="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451663" y="9050965"/>
            <a:ext cx="372167" cy="414671"/>
          </a:xfrm>
          <a:prstGeom prst="rect">
            <a:avLst/>
          </a:prstGeom>
        </p:spPr>
      </p:pic>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223730" y="1356452"/>
            <a:ext cx="372167" cy="414671"/>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887133" y="4728829"/>
            <a:ext cx="372167" cy="414671"/>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28700" y="5807507"/>
            <a:ext cx="372167" cy="414671"/>
          </a:xfrm>
          <a:prstGeom prst="rect">
            <a:avLst/>
          </a:prstGeom>
        </p:spPr>
      </p:pic>
      <p:sp>
        <p:nvSpPr>
          <p:cNvPr id="15" name="TextBox 14">
            <a:extLst>
              <a:ext uri="{FF2B5EF4-FFF2-40B4-BE49-F238E27FC236}">
                <a16:creationId xmlns:a16="http://schemas.microsoft.com/office/drawing/2014/main" xmlns="" id="{334239A3-BE62-E096-CC62-6B0B67790E53}"/>
              </a:ext>
            </a:extLst>
          </p:cNvPr>
          <p:cNvSpPr txBox="1"/>
          <p:nvPr/>
        </p:nvSpPr>
        <p:spPr>
          <a:xfrm>
            <a:off x="3947267" y="2413005"/>
            <a:ext cx="10393463" cy="5046318"/>
          </a:xfrm>
          <a:prstGeom prst="rect">
            <a:avLst/>
          </a:prstGeom>
          <a:noFill/>
        </p:spPr>
        <p:txBody>
          <a:bodyPr wrap="square">
            <a:spAutoFit/>
          </a:bodyPr>
          <a:lstStyle/>
          <a:p>
            <a:pPr marL="0" marR="0" algn="ctr">
              <a:lnSpc>
                <a:spcPct val="150000"/>
              </a:lnSpc>
              <a:spcBef>
                <a:spcPts val="600"/>
              </a:spcBef>
              <a:spcAft>
                <a:spcPts val="800"/>
              </a:spcAft>
              <a:tabLst>
                <a:tab pos="360045" algn="l"/>
                <a:tab pos="720090" algn="l"/>
              </a:tabLst>
            </a:pPr>
            <a:r>
              <a:rPr lang="nl-NL" sz="4400" b="1" dirty="0">
                <a:effectLst/>
                <a:latin typeface="Arial" panose="020B0604020202020204" pitchFamily="34" charset="0"/>
                <a:ea typeface="Times New Roman" panose="02020603050405020304" pitchFamily="18" charset="0"/>
                <a:cs typeface="Arial" panose="020B0604020202020204" pitchFamily="34" charset="0"/>
              </a:rPr>
              <a:t>Nhận xét:</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600"/>
              </a:spcBef>
              <a:spcAft>
                <a:spcPts val="800"/>
              </a:spcAft>
              <a:buFont typeface="Symbol" panose="05050102010706020507" pitchFamily="18" charset="2"/>
              <a:buChar char="-"/>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Hai hình quạt giống nhau biểu diễn cùng một tỉ lệ.</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600"/>
              </a:spcBef>
              <a:spcAft>
                <a:spcPts val="800"/>
              </a:spcAft>
              <a:buFont typeface="Symbol" panose="05050102010706020507" pitchFamily="18" charset="2"/>
              <a:buChar char="-"/>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Phần hình quạt ứng với một nửa hình tròn biểu diễn tỉ lệ 50%.</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wipe(down)">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wipe(down)">
                                      <p:cBhvr>
                                        <p:cTn id="12" dur="5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wipe(down)">
                                      <p:cBhvr>
                                        <p:cTn id="17"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115945">
            <a:off x="4478151" y="7822561"/>
            <a:ext cx="945472" cy="548964"/>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053252">
            <a:off x="11864502" y="1914369"/>
            <a:ext cx="946582" cy="550069"/>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318438">
            <a:off x="-1972193" y="6926418"/>
            <a:ext cx="4515107" cy="4663764"/>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3637668" flipV="1">
            <a:off x="14113176" y="-2752173"/>
            <a:ext cx="5579783" cy="5763495"/>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2428224">
            <a:off x="13454562" y="8755430"/>
            <a:ext cx="7315200" cy="2261062"/>
          </a:xfrm>
          <a:prstGeom prst="rect">
            <a:avLst/>
          </a:prstGeom>
        </p:spPr>
      </p:pic>
      <p:pic>
        <p:nvPicPr>
          <p:cNvPr id="9"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700000" flipH="1">
            <a:off x="-714699" y="-1806233"/>
            <a:ext cx="2843287" cy="4902219"/>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6120765" y="644877"/>
            <a:ext cx="710073" cy="767646"/>
          </a:xfrm>
          <a:prstGeom prst="rect">
            <a:avLst/>
          </a:prstGeom>
        </p:spPr>
      </p:pic>
      <p:pic>
        <p:nvPicPr>
          <p:cNvPr id="11" name="Picture 1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0149840" y="9336997"/>
            <a:ext cx="548964" cy="548964"/>
          </a:xfrm>
          <a:prstGeom prst="rect">
            <a:avLst/>
          </a:prstGeom>
        </p:spPr>
      </p:pic>
      <p:pic>
        <p:nvPicPr>
          <p:cNvPr id="12" name="Picture 1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3571132">
            <a:off x="551080" y="3479329"/>
            <a:ext cx="955240" cy="989886"/>
          </a:xfrm>
          <a:prstGeom prst="rect">
            <a:avLst/>
          </a:prstGeom>
        </p:spPr>
      </p:pic>
      <p:pic>
        <p:nvPicPr>
          <p:cNvPr id="13" name="Picture 13"/>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rot="1401982">
            <a:off x="16944469" y="5376713"/>
            <a:ext cx="629662" cy="749598"/>
          </a:xfrm>
          <a:prstGeom prst="rect">
            <a:avLst/>
          </a:prstGeom>
        </p:spPr>
      </p:pic>
      <p:sp>
        <p:nvSpPr>
          <p:cNvPr id="15" name="Rectangle: Rounded Corners 14">
            <a:extLst>
              <a:ext uri="{FF2B5EF4-FFF2-40B4-BE49-F238E27FC236}">
                <a16:creationId xmlns:a16="http://schemas.microsoft.com/office/drawing/2014/main" xmlns="" id="{69A641BB-1AA6-CCD2-2AF5-2EE92F0FCBF4}"/>
              </a:ext>
            </a:extLst>
          </p:cNvPr>
          <p:cNvSpPr/>
          <p:nvPr/>
        </p:nvSpPr>
        <p:spPr>
          <a:xfrm>
            <a:off x="7353299" y="534177"/>
            <a:ext cx="3581400" cy="144780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ysClr val="windowText" lastClr="000000"/>
                </a:solidFill>
                <a:latin typeface="Arial" panose="020B0604020202020204" pitchFamily="34" charset="0"/>
                <a:cs typeface="Arial" panose="020B0604020202020204" pitchFamily="34" charset="0"/>
              </a:rPr>
              <a:t>Luyện</a:t>
            </a:r>
            <a:r>
              <a:rPr lang="en-US" sz="4400" b="1" dirty="0">
                <a:solidFill>
                  <a:sysClr val="windowText" lastClr="000000"/>
                </a:solidFill>
                <a:latin typeface="Arial" panose="020B0604020202020204" pitchFamily="34" charset="0"/>
                <a:cs typeface="Arial" panose="020B0604020202020204" pitchFamily="34" charset="0"/>
              </a:rPr>
              <a:t> </a:t>
            </a:r>
            <a:r>
              <a:rPr lang="en-US" sz="4400" b="1" dirty="0" err="1">
                <a:solidFill>
                  <a:sysClr val="windowText" lastClr="000000"/>
                </a:solidFill>
                <a:latin typeface="Arial" panose="020B0604020202020204" pitchFamily="34" charset="0"/>
                <a:cs typeface="Arial" panose="020B0604020202020204" pitchFamily="34" charset="0"/>
              </a:rPr>
              <a:t>tập</a:t>
            </a:r>
            <a:r>
              <a:rPr lang="en-US" sz="4400" b="1" dirty="0">
                <a:solidFill>
                  <a:sysClr val="windowText" lastClr="000000"/>
                </a:solidFill>
                <a:latin typeface="Arial" panose="020B0604020202020204" pitchFamily="34" charset="0"/>
                <a:cs typeface="Arial" panose="020B0604020202020204" pitchFamily="34" charset="0"/>
              </a:rPr>
              <a:t> 1</a:t>
            </a:r>
          </a:p>
        </p:txBody>
      </p:sp>
      <p:sp>
        <p:nvSpPr>
          <p:cNvPr id="22" name="TextBox 21">
            <a:extLst>
              <a:ext uri="{FF2B5EF4-FFF2-40B4-BE49-F238E27FC236}">
                <a16:creationId xmlns:a16="http://schemas.microsoft.com/office/drawing/2014/main" xmlns="" id="{729CA1CD-4665-C3B3-0FC3-92FE158B21E8}"/>
              </a:ext>
            </a:extLst>
          </p:cNvPr>
          <p:cNvSpPr txBox="1"/>
          <p:nvPr/>
        </p:nvSpPr>
        <p:spPr>
          <a:xfrm>
            <a:off x="2181764" y="2325602"/>
            <a:ext cx="13924471" cy="6441572"/>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5.7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cửa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kem</a:t>
            </a:r>
            <a:r>
              <a:rPr lang="en-US" sz="4000" dirty="0">
                <a:latin typeface="Arial" panose="020B0604020202020204" pitchFamily="34" charset="0"/>
                <a:cs typeface="Arial" panose="020B0604020202020204" pitchFamily="34" charset="0"/>
              </a:rPr>
              <a:t>. </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chia </a:t>
            </a:r>
            <a:r>
              <a:rPr lang="en-US" sz="4000" dirty="0" err="1">
                <a:latin typeface="Arial" panose="020B0604020202020204" pitchFamily="34" charset="0"/>
                <a:cs typeface="Arial" panose="020B0604020202020204" pitchFamily="34" charset="0"/>
              </a:rPr>
              <a:t>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mấy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kê</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cửa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hàng</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9246179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strips(downLeft)">
                                      <p:cBhvr>
                                        <p:cTn id="12" dur="500"/>
                                        <p:tgtEl>
                                          <p:spTgt spid="2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22">
                                            <p:txEl>
                                              <p:pRg st="1" end="1"/>
                                            </p:txEl>
                                          </p:spTgt>
                                        </p:tgtEl>
                                        <p:attrNameLst>
                                          <p:attrName>style.visibility</p:attrName>
                                        </p:attrNameLst>
                                      </p:cBhvr>
                                      <p:to>
                                        <p:strVal val="visible"/>
                                      </p:to>
                                    </p:set>
                                    <p:animEffect transition="in" filter="strips(downLeft)">
                                      <p:cBhvr>
                                        <p:cTn id="17" dur="500"/>
                                        <p:tgtEl>
                                          <p:spTgt spid="2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22">
                                            <p:txEl>
                                              <p:pRg st="2" end="2"/>
                                            </p:txEl>
                                          </p:spTgt>
                                        </p:tgtEl>
                                        <p:attrNameLst>
                                          <p:attrName>style.visibility</p:attrName>
                                        </p:attrNameLst>
                                      </p:cBhvr>
                                      <p:to>
                                        <p:strVal val="visible"/>
                                      </p:to>
                                    </p:set>
                                    <p:animEffect transition="in" filter="strips(downLeft)">
                                      <p:cBhvr>
                                        <p:cTn id="22" dur="500"/>
                                        <p:tgtEl>
                                          <p:spTgt spid="2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22">
                                            <p:txEl>
                                              <p:pRg st="3" end="3"/>
                                            </p:txEl>
                                          </p:spTgt>
                                        </p:tgtEl>
                                        <p:attrNameLst>
                                          <p:attrName>style.visibility</p:attrName>
                                        </p:attrNameLst>
                                      </p:cBhvr>
                                      <p:to>
                                        <p:strVal val="visible"/>
                                      </p:to>
                                    </p:set>
                                    <p:animEffect transition="in" filter="strips(downLeft)">
                                      <p:cBhvr>
                                        <p:cTn id="27" dur="500"/>
                                        <p:tgtEl>
                                          <p:spTgt spid="2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351</TotalTime>
  <Words>1525</Words>
  <Application>Microsoft Office PowerPoint</Application>
  <PresentationFormat>Custom</PresentationFormat>
  <Paragraphs>185</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Cambria Math</vt:lpstr>
      <vt:lpstr>Symbol</vt:lpstr>
      <vt:lpstr>Calibri Light</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Cute Colorfull Passive Voice Presentation</dc:title>
  <dc:creator>Lê Thảo</dc:creator>
  <cp:lastModifiedBy>Microsoft account</cp:lastModifiedBy>
  <cp:revision>8</cp:revision>
  <dcterms:created xsi:type="dcterms:W3CDTF">2006-08-16T00:00:00Z</dcterms:created>
  <dcterms:modified xsi:type="dcterms:W3CDTF">2022-11-22T03:10:38Z</dcterms:modified>
  <dc:identifier>DAFPjy546jU</dc:identifier>
</cp:coreProperties>
</file>