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8" r:id="rId2"/>
    <p:sldId id="260" r:id="rId3"/>
    <p:sldId id="262" r:id="rId4"/>
    <p:sldId id="263" r:id="rId5"/>
    <p:sldId id="264" r:id="rId6"/>
    <p:sldId id="265" r:id="rId7"/>
    <p:sldId id="269" r:id="rId8"/>
    <p:sldId id="268" r:id="rId9"/>
    <p:sldId id="266" r:id="rId10"/>
    <p:sldId id="267" r:id="rId11"/>
    <p:sldId id="274" r:id="rId12"/>
    <p:sldId id="275" r:id="rId13"/>
    <p:sldId id="273" r:id="rId14"/>
    <p:sldId id="279" r:id="rId15"/>
    <p:sldId id="301" r:id="rId16"/>
    <p:sldId id="300" r:id="rId17"/>
    <p:sldId id="283" r:id="rId18"/>
    <p:sldId id="282" r:id="rId19"/>
    <p:sldId id="286" r:id="rId20"/>
    <p:sldId id="280" r:id="rId21"/>
    <p:sldId id="285" r:id="rId22"/>
    <p:sldId id="287" r:id="rId23"/>
    <p:sldId id="289" r:id="rId24"/>
    <p:sldId id="291" r:id="rId25"/>
    <p:sldId id="292" r:id="rId26"/>
    <p:sldId id="293" r:id="rId27"/>
    <p:sldId id="299" r:id="rId28"/>
    <p:sldId id="297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CF4E9"/>
    <a:srgbClr val="F46A61"/>
    <a:srgbClr val="FAB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76200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8171-4EE3-B701-2137D191795C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171-4EE3-B701-2137D191795C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71-4EE3-B701-2137D191795C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71-4EE3-B701-2137D191795C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1">
                    <a:lumMod val="75000"/>
                  </a:schemeClr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spPr>
              <a:ln w="7620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171-4EE3-B701-2137D191795C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171-4EE3-B701-2137D191795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171-4EE3-B701-2137D191795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171-4EE3-B701-2137D191795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171-4EE3-B701-2137D191795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171-4EE3-B701-2137D191795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134</c:v>
                </c:pt>
                <c:pt idx="1">
                  <c:v>112</c:v>
                </c:pt>
                <c:pt idx="2">
                  <c:v>100</c:v>
                </c:pt>
                <c:pt idx="3">
                  <c:v>94</c:v>
                </c:pt>
                <c:pt idx="4">
                  <c:v>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8171-4EE3-B701-2137D1917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65483440"/>
        <c:axId val="-1865487248"/>
      </c:lineChart>
      <c:catAx>
        <c:axId val="-1865483440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5487248"/>
        <c:crosses val="autoZero"/>
        <c:auto val="1"/>
        <c:lblAlgn val="ctr"/>
        <c:lblOffset val="100"/>
        <c:noMultiLvlLbl val="0"/>
      </c:catAx>
      <c:valAx>
        <c:axId val="-1865487248"/>
        <c:scaling>
          <c:orientation val="minMax"/>
          <c:max val="140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hạng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5483440"/>
        <c:crosses val="autoZero"/>
        <c:crossBetween val="between"/>
        <c:majorUnit val="1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2A6-42FA-8D88-36B90F06F4FE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2A6-42FA-8D88-36B90F06F4FE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2A6-42FA-8D88-36B90F06F4F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124999999999963E-2"/>
                  <c:y val="-7.51009203578633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2A6-42FA-8D88-36B90F06F4F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291666666666746E-2"/>
                  <c:y val="-6.4952147336530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2A6-42FA-8D88-36B90F06F4F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7499999999999999E-2"/>
                  <c:y val="-6.901165654506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A6-42FA-8D88-36B90F06F4F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2083333333333336E-2"/>
                  <c:y val="-5.8862883523730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2A6-42FA-8D88-36B90F06F4F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0.75</c:v>
                </c:pt>
                <c:pt idx="2">
                  <c:v>1</c:v>
                </c:pt>
                <c:pt idx="3">
                  <c:v>1.4</c:v>
                </c:pt>
                <c:pt idx="4">
                  <c:v>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82A6-42FA-8D88-36B90F06F4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65481264"/>
        <c:axId val="-1865479088"/>
      </c:lineChart>
      <c:catAx>
        <c:axId val="-186548126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Ngày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5479088"/>
        <c:crosses val="autoZero"/>
        <c:auto val="1"/>
        <c:lblAlgn val="ctr"/>
        <c:lblOffset val="100"/>
        <c:noMultiLvlLbl val="0"/>
      </c:catAx>
      <c:valAx>
        <c:axId val="-1865479088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cao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(cm)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5481264"/>
        <c:crosses val="autoZero"/>
        <c:crossBetween val="between"/>
        <c:majorUnit val="0.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 100 m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278-4450-B98A-39B1DB00FBA4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278-4450-B98A-39B1DB00FBA4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278-4450-B98A-39B1DB00FBA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12500937382827E-2"/>
                  <c:y val="-5.424227290003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278-4450-B98A-39B1DB00FBA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95830521184852E-2"/>
                  <c:y val="-6.1475725641228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278-4450-B98A-39B1DB00FBA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1785676790401202E-2"/>
                  <c:y val="-6.727343724230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78-4450-B98A-39B1DB00FBA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1130933633295839E-2"/>
                  <c:y val="-5.8862923127900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278-4450-B98A-39B1DB00FBA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2857142857142857E-2"/>
                  <c:y val="-7.126696011992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278-4450-B98A-39B1DB00FBA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1912</c:v>
                </c:pt>
                <c:pt idx="1">
                  <c:v>1930</c:v>
                </c:pt>
                <c:pt idx="2">
                  <c:v>1960</c:v>
                </c:pt>
                <c:pt idx="3">
                  <c:v>1991</c:v>
                </c:pt>
                <c:pt idx="4">
                  <c:v>2005</c:v>
                </c:pt>
                <c:pt idx="5">
                  <c:v>2009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10.6</c:v>
                </c:pt>
                <c:pt idx="1">
                  <c:v>10.3</c:v>
                </c:pt>
                <c:pt idx="2">
                  <c:v>10</c:v>
                </c:pt>
                <c:pt idx="3">
                  <c:v>9.86</c:v>
                </c:pt>
                <c:pt idx="4">
                  <c:v>9.77</c:v>
                </c:pt>
                <c:pt idx="5">
                  <c:v>9.58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8278-4450-B98A-39B1DB00F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67208544"/>
        <c:axId val="-1867215616"/>
      </c:lineChart>
      <c:catAx>
        <c:axId val="-186720854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7215616"/>
        <c:crosses val="autoZero"/>
        <c:auto val="1"/>
        <c:lblAlgn val="ctr"/>
        <c:lblOffset val="100"/>
        <c:noMultiLvlLbl val="0"/>
      </c:catAx>
      <c:valAx>
        <c:axId val="-1867215616"/>
        <c:scaling>
          <c:orientation val="minMax"/>
          <c:max val="11"/>
          <c:min val="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Thời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gian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giây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7208544"/>
        <c:crosses val="autoZero"/>
        <c:crossBetween val="between"/>
        <c:majorUnit val="0.5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lnSpc>
                <a:spcPct val="150000"/>
              </a:lnSpc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 </a:t>
            </a:r>
            <a:r>
              <a:rPr lang="en-US" sz="4000" b="1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b="1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50000"/>
            </a:lnSpc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334002060168137"/>
          <c:y val="0.21279177716695305"/>
          <c:w val="0.87037593865721463"/>
          <c:h val="0.6615777140766477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620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278-415A-B7D8-E83B311B7938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278-415A-B7D8-E83B311B7938}"/>
              </c:ext>
            </c:extLst>
          </c:dPt>
          <c:dLbls>
            <c:dLbl>
              <c:idx val="0"/>
              <c:layout>
                <c:manualLayout>
                  <c:x val="-3.6458333333333336E-2"/>
                  <c:y val="-5.683312891946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278-415A-B7D8-E83B311B793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1571547652725621E-3"/>
                  <c:y val="5.703035094998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278-415A-B7D8-E83B311B793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95830521184852E-2"/>
                  <c:y val="-6.1475725641228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278-415A-B7D8-E83B311B793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1785676790401202E-2"/>
                  <c:y val="-6.727343724230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278-415A-B7D8-E83B311B793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1130933633295839E-2"/>
                  <c:y val="-5.8862923127900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278-415A-B7D8-E83B311B793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2857142857142857E-2"/>
                  <c:y val="-7.1266960119928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278-415A-B7D8-E83B311B793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36</c:v>
                </c:pt>
                <c:pt idx="1">
                  <c:v>42</c:v>
                </c:pt>
                <c:pt idx="2">
                  <c:v>15</c:v>
                </c:pt>
                <c:pt idx="3">
                  <c:v>23</c:v>
                </c:pt>
                <c:pt idx="4">
                  <c:v>25</c:v>
                </c:pt>
                <c:pt idx="5">
                  <c:v>35</c:v>
                </c:pt>
                <c:pt idx="6">
                  <c:v>32</c:v>
                </c:pt>
                <c:pt idx="7">
                  <c:v>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0278-415A-B7D8-E83B311B7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67206368"/>
        <c:axId val="-1867205824"/>
      </c:lineChart>
      <c:catAx>
        <c:axId val="-1867206368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7205824"/>
        <c:crosses val="autoZero"/>
        <c:auto val="1"/>
        <c:lblAlgn val="ctr"/>
        <c:lblOffset val="100"/>
        <c:noMultiLvlLbl val="0"/>
      </c:catAx>
      <c:valAx>
        <c:axId val="-1867205824"/>
        <c:scaling>
          <c:orientation val="minMax"/>
          <c:max val="4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4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trận</a:t>
                </a:r>
                <a:r>
                  <a:rPr lang="en-US" sz="3400" baseline="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400" baseline="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thắng</a:t>
                </a:r>
                <a:endParaRPr lang="en-US" sz="3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5.0352467270896274E-3"/>
              <c:y val="0.339737211741557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1867206368"/>
        <c:crosses val="autoZero"/>
        <c:crossBetween val="between"/>
        <c:majorUnit val="5"/>
        <c:minorUnit val="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0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2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2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5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1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3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0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5.sv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image" Target="../media/image52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89BF569A-A7D8-F7BB-1FE3-F583089D4B97}"/>
              </a:ext>
            </a:extLst>
          </p:cNvPr>
          <p:cNvSpPr txBox="1"/>
          <p:nvPr/>
        </p:nvSpPr>
        <p:spPr>
          <a:xfrm>
            <a:off x="457200" y="1800642"/>
            <a:ext cx="17526000" cy="187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53</a:t>
            </a:r>
            <a:endParaRPr lang="en-US" sz="8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ộp Văn bản 6">
            <a:extLst>
              <a:ext uri="{FF2B5EF4-FFF2-40B4-BE49-F238E27FC236}">
                <a16:creationId xmlns="" xmlns:a16="http://schemas.microsoft.com/office/drawing/2014/main" id="{89BF569A-A7D8-F7BB-1FE3-F583089D4B97}"/>
              </a:ext>
            </a:extLst>
          </p:cNvPr>
          <p:cNvSpPr txBox="1"/>
          <p:nvPr/>
        </p:nvSpPr>
        <p:spPr>
          <a:xfrm>
            <a:off x="304800" y="3924300"/>
            <a:ext cx="17526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19: BIỂU ĐỒ ĐOẠN THẲNG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61014" y="1219987"/>
            <a:ext cx="2067774" cy="2139999"/>
          </a:xfrm>
          <a:prstGeom prst="rect">
            <a:avLst/>
          </a:prstGeom>
        </p:spPr>
      </p:pic>
      <p:sp>
        <p:nvSpPr>
          <p:cNvPr id="3" name="Hộp Văn bản 15">
            <a:extLst>
              <a:ext uri="{FF2B5EF4-FFF2-40B4-BE49-F238E27FC236}">
                <a16:creationId xmlns="" xmlns:a16="http://schemas.microsoft.com/office/drawing/2014/main" id="{7BB991C2-A9B0-C3FB-5659-5196731A514B}"/>
              </a:ext>
            </a:extLst>
          </p:cNvPr>
          <p:cNvSpPr txBox="1"/>
          <p:nvPr/>
        </p:nvSpPr>
        <p:spPr>
          <a:xfrm>
            <a:off x="8267700" y="1707948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707312C-C72F-89E9-B036-3852C855B3ED}"/>
              </a:ext>
            </a:extLst>
          </p:cNvPr>
          <p:cNvSpPr txBox="1"/>
          <p:nvPr/>
        </p:nvSpPr>
        <p:spPr>
          <a:xfrm>
            <a:off x="3169194" y="2757761"/>
            <a:ext cx="11963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="" xmlns:a16="http://schemas.microsoft.com/office/drawing/2014/main" id="{4F3860F4-0AEC-154A-AB9D-4D9A2AC1F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349864"/>
              </p:ext>
            </p:extLst>
          </p:nvPr>
        </p:nvGraphicFramePr>
        <p:xfrm>
          <a:off x="3055057" y="3909258"/>
          <a:ext cx="12192000" cy="18032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0806">
                  <a:extLst>
                    <a:ext uri="{9D8B030D-6E8A-4147-A177-3AD203B41FA5}">
                      <a16:colId xmlns="" xmlns:a16="http://schemas.microsoft.com/office/drawing/2014/main" val="2676376555"/>
                    </a:ext>
                  </a:extLst>
                </a:gridCol>
                <a:gridCol w="1600200">
                  <a:extLst>
                    <a:ext uri="{9D8B030D-6E8A-4147-A177-3AD203B41FA5}">
                      <a16:colId xmlns="" xmlns:a16="http://schemas.microsoft.com/office/drawing/2014/main" val="73013885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685536883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3838302590"/>
                    </a:ext>
                  </a:extLst>
                </a:gridCol>
                <a:gridCol w="1600200">
                  <a:extLst>
                    <a:ext uri="{9D8B030D-6E8A-4147-A177-3AD203B41FA5}">
                      <a16:colId xmlns="" xmlns:a16="http://schemas.microsoft.com/office/drawing/2014/main" val="3051754866"/>
                    </a:ext>
                  </a:extLst>
                </a:gridCol>
                <a:gridCol w="1492794">
                  <a:extLst>
                    <a:ext uri="{9D8B030D-6E8A-4147-A177-3AD203B41FA5}">
                      <a16:colId xmlns="" xmlns:a16="http://schemas.microsoft.com/office/drawing/2014/main" val="615186886"/>
                    </a:ext>
                  </a:extLst>
                </a:gridCol>
              </a:tblGrid>
              <a:tr h="90162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593308"/>
                  </a:ext>
                </a:extLst>
              </a:tr>
              <a:tr h="90162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cao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(cm)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474231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EDCDCB-E3C9-ECA7-05EB-A7E02E0B3066}"/>
              </a:ext>
            </a:extLst>
          </p:cNvPr>
          <p:cNvSpPr txBox="1"/>
          <p:nvPr/>
        </p:nvSpPr>
        <p:spPr>
          <a:xfrm>
            <a:off x="3169194" y="6362700"/>
            <a:ext cx="121920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2,5 – 1,4 = 1,2 (cm)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5B1565E-0B22-1E12-C7CC-940CC3C64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653" y="4182109"/>
            <a:ext cx="7320435" cy="4698190"/>
          </a:xfrm>
          <a:prstGeom prst="rect">
            <a:avLst/>
          </a:prstGeom>
        </p:spPr>
      </p:pic>
      <p:sp>
        <p:nvSpPr>
          <p:cNvPr id="16" name="Hình Bầu dục 8">
            <a:extLst>
              <a:ext uri="{FF2B5EF4-FFF2-40B4-BE49-F238E27FC236}">
                <a16:creationId xmlns="" xmlns:a16="http://schemas.microsoft.com/office/drawing/2014/main" id="{BC6094C9-71F7-3213-8CB8-5072D76E6668}"/>
              </a:ext>
            </a:extLst>
          </p:cNvPr>
          <p:cNvSpPr/>
          <p:nvPr/>
        </p:nvSpPr>
        <p:spPr>
          <a:xfrm>
            <a:off x="7683446" y="1281160"/>
            <a:ext cx="2836852" cy="1295400"/>
          </a:xfrm>
          <a:prstGeom prst="ellipse">
            <a:avLst/>
          </a:prstGeom>
          <a:solidFill>
            <a:srgbClr val="F46A6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743D02D-E980-5774-B089-A2575A6B0191}"/>
              </a:ext>
            </a:extLst>
          </p:cNvPr>
          <p:cNvSpPr txBox="1"/>
          <p:nvPr/>
        </p:nvSpPr>
        <p:spPr>
          <a:xfrm>
            <a:off x="5298257" y="2970795"/>
            <a:ext cx="7607229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(H.5.26)</a:t>
            </a:r>
          </a:p>
        </p:txBody>
      </p:sp>
    </p:spTree>
    <p:extLst>
      <p:ext uri="{BB962C8B-B14F-4D97-AF65-F5344CB8AC3E}">
        <p14:creationId xmlns:p14="http://schemas.microsoft.com/office/powerpoint/2010/main" val="3547722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9986" y="8515004"/>
            <a:ext cx="2579260" cy="1486592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96772E73-4A40-638D-A2BF-445A0BCBCBAB}"/>
              </a:ext>
            </a:extLst>
          </p:cNvPr>
          <p:cNvSpPr txBox="1"/>
          <p:nvPr/>
        </p:nvSpPr>
        <p:spPr>
          <a:xfrm>
            <a:off x="2930312" y="2520446"/>
            <a:ext cx="12427376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6012434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ộp Văn bản 17">
            <a:extLst>
              <a:ext uri="{FF2B5EF4-FFF2-40B4-BE49-F238E27FC236}">
                <a16:creationId xmlns="" xmlns:a16="http://schemas.microsoft.com/office/drawing/2014/main" id="{20B43EAF-572E-64FF-F225-7475545BBB0B}"/>
              </a:ext>
            </a:extLst>
          </p:cNvPr>
          <p:cNvSpPr txBox="1"/>
          <p:nvPr/>
        </p:nvSpPr>
        <p:spPr>
          <a:xfrm>
            <a:off x="1828800" y="2415627"/>
            <a:ext cx="14630400" cy="6145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a)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Biểu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đồ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cho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bàn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cửa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hàng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6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đầu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năm</a:t>
            </a:r>
            <a:r>
              <a:rPr lang="en-US" sz="36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.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tang.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Hộp Văn bản 7">
            <a:extLst>
              <a:ext uri="{FF2B5EF4-FFF2-40B4-BE49-F238E27FC236}">
                <a16:creationId xmlns="" xmlns:a16="http://schemas.microsoft.com/office/drawing/2014/main" id="{E15FCD4A-91CD-00E7-66F1-53DFC4BC1831}"/>
              </a:ext>
            </a:extLst>
          </p:cNvPr>
          <p:cNvSpPr txBox="1"/>
          <p:nvPr/>
        </p:nvSpPr>
        <p:spPr>
          <a:xfrm>
            <a:off x="8267700" y="942972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6687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60423" y="1521496"/>
            <a:ext cx="13568365" cy="724400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="" xmlns:a16="http://schemas.microsoft.com/office/drawing/2014/main" id="{1C999CCB-B7C6-54B5-9AFD-F5151115B668}"/>
              </a:ext>
            </a:extLst>
          </p:cNvPr>
          <p:cNvSpPr txBox="1"/>
          <p:nvPr/>
        </p:nvSpPr>
        <p:spPr>
          <a:xfrm>
            <a:off x="3777928" y="3358625"/>
            <a:ext cx="1093335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cs typeface="Arial" panose="020B0604020202020204" pitchFamily="34" charset="0"/>
              </a:rPr>
              <a:t>Chú ý: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cs typeface="Arial" panose="020B0604020202020204" pitchFamily="34" charset="0"/>
              </a:rPr>
              <a:t>Người ta biểu diễn nhiều bộ số liệu trên cùng một biểu đồ để dễ so sánh.</a:t>
            </a:r>
          </a:p>
        </p:txBody>
      </p:sp>
    </p:spTree>
    <p:extLst>
      <p:ext uri="{BB962C8B-B14F-4D97-AF65-F5344CB8AC3E}">
        <p14:creationId xmlns:p14="http://schemas.microsoft.com/office/powerpoint/2010/main" val="40864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9F8A3480-9650-24BB-6673-9961CE6D13A0}"/>
              </a:ext>
            </a:extLst>
          </p:cNvPr>
          <p:cNvSpPr txBox="1"/>
          <p:nvPr/>
        </p:nvSpPr>
        <p:spPr>
          <a:xfrm>
            <a:off x="3505200" y="773224"/>
            <a:ext cx="1036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E7E26373-FA00-30E1-CC4C-85A4C6D6FAC3}"/>
              </a:ext>
            </a:extLst>
          </p:cNvPr>
          <p:cNvSpPr txBox="1"/>
          <p:nvPr/>
        </p:nvSpPr>
        <p:spPr>
          <a:xfrm>
            <a:off x="1325761" y="5799148"/>
            <a:ext cx="435887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 nhớ kiến thức trong bài. 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4B33A5C9-6ABA-7DAB-C4B3-BC9C97A32798}"/>
              </a:ext>
            </a:extLst>
          </p:cNvPr>
          <p:cNvSpPr txBox="1"/>
          <p:nvPr/>
        </p:nvSpPr>
        <p:spPr>
          <a:xfrm>
            <a:off x="6812161" y="5799147"/>
            <a:ext cx="466367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="" xmlns:a16="http://schemas.microsoft.com/office/drawing/2014/main" id="{52908A1D-EE58-29BB-D413-0FE285A86944}"/>
              </a:ext>
            </a:extLst>
          </p:cNvPr>
          <p:cNvSpPr txBox="1"/>
          <p:nvPr/>
        </p:nvSpPr>
        <p:spPr>
          <a:xfrm>
            <a:off x="12603361" y="5826361"/>
            <a:ext cx="53798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 bị </a:t>
            </a:r>
            <a:r>
              <a:rPr lang="pt-BR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 III. Vẽ biểu đồ đoạn thẳng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Đồ họa 17" descr="Dolphin outline">
            <a:extLst>
              <a:ext uri="{FF2B5EF4-FFF2-40B4-BE49-F238E27FC236}">
                <a16:creationId xmlns="" xmlns:a16="http://schemas.microsoft.com/office/drawing/2014/main" id="{AAB9A1AD-C2F1-A377-6CFA-0478055A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5600" y="3885314"/>
            <a:ext cx="1824923" cy="1824923"/>
          </a:xfrm>
          <a:prstGeom prst="rect">
            <a:avLst/>
          </a:prstGeom>
        </p:spPr>
      </p:pic>
      <p:pic>
        <p:nvPicPr>
          <p:cNvPr id="19" name="Đồ họa 18" descr="Dolphin outline">
            <a:extLst>
              <a:ext uri="{FF2B5EF4-FFF2-40B4-BE49-F238E27FC236}">
                <a16:creationId xmlns="" xmlns:a16="http://schemas.microsoft.com/office/drawing/2014/main" id="{6B86C851-6A34-1E58-FE74-F6DCFB928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4876" y="3885313"/>
            <a:ext cx="1824923" cy="1824923"/>
          </a:xfrm>
          <a:prstGeom prst="rect">
            <a:avLst/>
          </a:prstGeom>
        </p:spPr>
      </p:pic>
      <p:pic>
        <p:nvPicPr>
          <p:cNvPr id="20" name="Đồ họa 19" descr="Dolphin outline">
            <a:extLst>
              <a:ext uri="{FF2B5EF4-FFF2-40B4-BE49-F238E27FC236}">
                <a16:creationId xmlns="" xmlns:a16="http://schemas.microsoft.com/office/drawing/2014/main" id="{56F36EC9-EB35-948E-97E5-AD0ADF843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7730" y="3974224"/>
            <a:ext cx="1824923" cy="18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62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89BF569A-A7D8-F7BB-1FE3-F583089D4B97}"/>
              </a:ext>
            </a:extLst>
          </p:cNvPr>
          <p:cNvSpPr txBox="1"/>
          <p:nvPr/>
        </p:nvSpPr>
        <p:spPr>
          <a:xfrm>
            <a:off x="457200" y="1800642"/>
            <a:ext cx="17526000" cy="187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54</a:t>
            </a:r>
            <a:endParaRPr lang="en-US" sz="8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ộp Văn bản 6">
            <a:extLst>
              <a:ext uri="{FF2B5EF4-FFF2-40B4-BE49-F238E27FC236}">
                <a16:creationId xmlns="" xmlns:a16="http://schemas.microsoft.com/office/drawing/2014/main" id="{89BF569A-A7D8-F7BB-1FE3-F583089D4B97}"/>
              </a:ext>
            </a:extLst>
          </p:cNvPr>
          <p:cNvSpPr txBox="1"/>
          <p:nvPr/>
        </p:nvSpPr>
        <p:spPr>
          <a:xfrm>
            <a:off x="304800" y="3924300"/>
            <a:ext cx="17526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19: BIỂU ĐỒ ĐOẠN THẲNG</a:t>
            </a:r>
          </a:p>
        </p:txBody>
      </p:sp>
    </p:spTree>
    <p:extLst>
      <p:ext uri="{BB962C8B-B14F-4D97-AF65-F5344CB8AC3E}">
        <p14:creationId xmlns:p14="http://schemas.microsoft.com/office/powerpoint/2010/main" val="26511022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392400" y="-288741"/>
            <a:ext cx="3267054" cy="22156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698937" y="7695462"/>
            <a:ext cx="3621742" cy="2456200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="" xmlns:a16="http://schemas.microsoft.com/office/drawing/2014/main" id="{E4910DC6-E94D-76AA-1B1C-B44BD5BA7AF3}"/>
              </a:ext>
            </a:extLst>
          </p:cNvPr>
          <p:cNvSpPr txBox="1"/>
          <p:nvPr/>
        </p:nvSpPr>
        <p:spPr>
          <a:xfrm>
            <a:off x="3280767" y="529771"/>
            <a:ext cx="11955066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4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VẼ BIỂU ĐỒ ĐOẠN THẲNG</a:t>
            </a: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9AA6727E-0ADB-A1AB-D4CB-DFDAA9E51F54}"/>
              </a:ext>
            </a:extLst>
          </p:cNvPr>
          <p:cNvSpPr/>
          <p:nvPr/>
        </p:nvSpPr>
        <p:spPr>
          <a:xfrm>
            <a:off x="7086600" y="1926916"/>
            <a:ext cx="4114800" cy="16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8FE7D11-BAA8-BC3F-D1E0-221217D6BE96}"/>
              </a:ext>
            </a:extLst>
          </p:cNvPr>
          <p:cNvSpPr txBox="1"/>
          <p:nvPr/>
        </p:nvSpPr>
        <p:spPr>
          <a:xfrm>
            <a:off x="1528762" y="3394010"/>
            <a:ext cx="1523047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5.1, ta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3497B90-E25C-BF8B-AD15-EDE967956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0" y="5398006"/>
            <a:ext cx="6599082" cy="45391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B9279F0-F81C-A6B2-68BC-1F88EFBD1A75}"/>
              </a:ext>
            </a:extLst>
          </p:cNvPr>
          <p:cNvSpPr txBox="1"/>
          <p:nvPr/>
        </p:nvSpPr>
        <p:spPr>
          <a:xfrm>
            <a:off x="1008530" y="5398006"/>
            <a:ext cx="9958386" cy="45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Bước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ngang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2,5 cm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thấp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0,5 cm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0,5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(H.5.28).</a:t>
            </a:r>
          </a:p>
        </p:txBody>
      </p:sp>
    </p:spTree>
    <p:extLst>
      <p:ext uri="{BB962C8B-B14F-4D97-AF65-F5344CB8AC3E}">
        <p14:creationId xmlns:p14="http://schemas.microsoft.com/office/powerpoint/2010/main" val="25129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B0CC745-8439-AD22-34DF-79E8A1456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5219700"/>
            <a:ext cx="6130848" cy="40688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41497"/>
            <a:ext cx="1981200" cy="2376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8E9FC7A-ED12-F942-48B2-D0874268580F}"/>
              </a:ext>
            </a:extLst>
          </p:cNvPr>
          <p:cNvSpPr txBox="1"/>
          <p:nvPr/>
        </p:nvSpPr>
        <p:spPr>
          <a:xfrm>
            <a:off x="2209800" y="559891"/>
            <a:ext cx="731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(H.5.29).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9AB5FF2-532B-7E5C-98DD-3649CC8213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400" y="559891"/>
            <a:ext cx="6000750" cy="4068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65F56CB-4D22-5D87-1900-FC16624DB75F}"/>
              </a:ext>
            </a:extLst>
          </p:cNvPr>
          <p:cNvSpPr txBox="1"/>
          <p:nvPr/>
        </p:nvSpPr>
        <p:spPr>
          <a:xfrm>
            <a:off x="533400" y="4838700"/>
            <a:ext cx="916305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3.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(H.5.30)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BFB3C8D-45B9-DD0A-4445-E28156D78681}"/>
              </a:ext>
            </a:extLst>
          </p:cNvPr>
          <p:cNvSpPr txBox="1"/>
          <p:nvPr/>
        </p:nvSpPr>
        <p:spPr>
          <a:xfrm>
            <a:off x="557212" y="6819900"/>
            <a:ext cx="916305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4005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37603">
            <a:off x="15402731" y="-411871"/>
            <a:ext cx="3934082" cy="26680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8575" y="8147001"/>
            <a:ext cx="2067774" cy="21399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BC0CC4B-1C0A-F82F-93EB-3C7CBAFD78D7}"/>
              </a:ext>
            </a:extLst>
          </p:cNvPr>
          <p:cNvSpPr txBox="1"/>
          <p:nvPr/>
        </p:nvSpPr>
        <p:spPr>
          <a:xfrm>
            <a:off x="3270568" y="1094676"/>
            <a:ext cx="123444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0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0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thọ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qua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(H.5.31).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512A8F5-7376-277C-0C0C-CC41C1462D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075687" y="-437756"/>
            <a:ext cx="3863772" cy="105784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54D4760-E3D2-59F5-6EA6-20EF9E877FAE}"/>
              </a:ext>
            </a:extLst>
          </p:cNvPr>
          <p:cNvSpPr txBox="1"/>
          <p:nvPr/>
        </p:nvSpPr>
        <p:spPr>
          <a:xfrm>
            <a:off x="3191159" y="6972300"/>
            <a:ext cx="1250283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thọ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DBAE681-0FC4-AE66-536B-4408E4EED398}"/>
              </a:ext>
            </a:extLst>
          </p:cNvPr>
          <p:cNvSpPr/>
          <p:nvPr/>
        </p:nvSpPr>
        <p:spPr>
          <a:xfrm>
            <a:off x="9414032" y="2919597"/>
            <a:ext cx="5302003" cy="33740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77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705304" y="8981842"/>
            <a:ext cx="7315200" cy="185623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138917">
            <a:off x="176939" y="459150"/>
            <a:ext cx="2340463" cy="2246845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="" xmlns:a16="http://schemas.microsoft.com/office/drawing/2014/main" id="{8EA23006-238F-C0E2-CA62-579DC57E84A2}"/>
              </a:ext>
            </a:extLst>
          </p:cNvPr>
          <p:cNvSpPr txBox="1"/>
          <p:nvPr/>
        </p:nvSpPr>
        <p:spPr>
          <a:xfrm>
            <a:off x="1327481" y="1167075"/>
            <a:ext cx="12674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GIỚI THIỆU VỀ BIỂU ĐỒ ĐOẠN THẲNG</a:t>
            </a:r>
          </a:p>
        </p:txBody>
      </p:sp>
      <p:pic>
        <p:nvPicPr>
          <p:cNvPr id="20" name="Picture 6">
            <a:extLst>
              <a:ext uri="{FF2B5EF4-FFF2-40B4-BE49-F238E27FC236}">
                <a16:creationId xmlns="" xmlns:a16="http://schemas.microsoft.com/office/drawing/2014/main" id="{1A695B00-46B5-E698-3178-6678BEF1E5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468408">
            <a:off x="16078548" y="7285154"/>
            <a:ext cx="1362751" cy="15050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034F3B1-2EBB-4423-E7F4-F5E7479524D9}"/>
              </a:ext>
            </a:extLst>
          </p:cNvPr>
          <p:cNvSpPr txBox="1"/>
          <p:nvPr/>
        </p:nvSpPr>
        <p:spPr>
          <a:xfrm>
            <a:off x="3048000" y="2493621"/>
            <a:ext cx="13135428" cy="641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 đồ đoạn thẳng:</a:t>
            </a:r>
            <a:endParaRPr lang="en-US" sz="4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Trục ngang: biểu diễn thời gian.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Trục đứng: biểu diễn đại lượng ta đang quan tâm.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Điểm: biểu diễn giá trị của đại lượng tại 1 thời điểm.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điểm liên tiếp nối với nhau bằng một đoạn thẳng.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Tiêu đề: thường dòng trên cùng.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="" xmlns:a16="http://schemas.microsoft.com/office/drawing/2014/main" id="{B9BA0BFD-228E-5226-89E3-2E2C9918B552}"/>
              </a:ext>
            </a:extLst>
          </p:cNvPr>
          <p:cNvSpPr txBox="1"/>
          <p:nvPr/>
        </p:nvSpPr>
        <p:spPr>
          <a:xfrm>
            <a:off x="4648200" y="492800"/>
            <a:ext cx="800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="" xmlns:a16="http://schemas.microsoft.com/office/drawing/2014/main" id="{387FF859-00A7-3430-018F-A574C905254A}"/>
              </a:ext>
            </a:extLst>
          </p:cNvPr>
          <p:cNvSpPr txBox="1"/>
          <p:nvPr/>
        </p:nvSpPr>
        <p:spPr>
          <a:xfrm>
            <a:off x="3022750" y="2339735"/>
            <a:ext cx="12471100" cy="644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5.10 (SGK – tr.105)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5.32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1912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2009.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1991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1912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2009,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827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28928" y="-190500"/>
            <a:ext cx="3581794" cy="24291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066800" y="7886700"/>
            <a:ext cx="4273221" cy="2898021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="" xmlns:a16="http://schemas.microsoft.com/office/drawing/2014/main" id="{D96101A6-E6D5-41FC-ABD3-41DF9AAD8F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848765"/>
              </p:ext>
            </p:extLst>
          </p:nvPr>
        </p:nvGraphicFramePr>
        <p:xfrm>
          <a:off x="2476500" y="11811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933134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68408">
            <a:off x="6294" y="5102357"/>
            <a:ext cx="1646879" cy="18188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8EEA76C-DEFE-8E64-60C3-2D0761D35967}"/>
              </a:ext>
            </a:extLst>
          </p:cNvPr>
          <p:cNvSpPr txBox="1"/>
          <p:nvPr/>
        </p:nvSpPr>
        <p:spPr>
          <a:xfrm>
            <a:off x="2975428" y="3870213"/>
            <a:ext cx="12337144" cy="382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Kỉ lục thế giới về chạy cự li 100 mét đạt được ở năm 1991 là 9,86 giây.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Từ năm 1912 đến năm 2009 kỉ lục thế giới vế chạy cự li 100 mét giảm được 10,6 - 9,58 = 1,02 giây.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Speech Bubble: Oval 14">
            <a:extLst>
              <a:ext uri="{FF2B5EF4-FFF2-40B4-BE49-F238E27FC236}">
                <a16:creationId xmlns="" xmlns:a16="http://schemas.microsoft.com/office/drawing/2014/main" id="{DA80772E-D1DF-2952-6B55-D339B129EB15}"/>
              </a:ext>
            </a:extLst>
          </p:cNvPr>
          <p:cNvSpPr/>
          <p:nvPr/>
        </p:nvSpPr>
        <p:spPr>
          <a:xfrm>
            <a:off x="7772400" y="1837910"/>
            <a:ext cx="2590800" cy="13514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51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A5C9385-9FAB-2850-1FA4-0606DBBDEB16}"/>
              </a:ext>
            </a:extLst>
          </p:cNvPr>
          <p:cNvSpPr txBox="1"/>
          <p:nvPr/>
        </p:nvSpPr>
        <p:spPr>
          <a:xfrm>
            <a:off x="3451657" y="1181100"/>
            <a:ext cx="12664643" cy="8288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5.11 (SGK – tr. 105)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5.33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Phi,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thâp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1950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1980?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1950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1980,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73401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94773" y="24547"/>
            <a:ext cx="2329698" cy="1396147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="" xmlns:a16="http://schemas.microsoft.com/office/drawing/2014/main" id="{B59A16E9-0202-9F34-1CEE-038CEBDD3AD8}"/>
              </a:ext>
            </a:extLst>
          </p:cNvPr>
          <p:cNvSpPr/>
          <p:nvPr/>
        </p:nvSpPr>
        <p:spPr>
          <a:xfrm>
            <a:off x="8021308" y="612398"/>
            <a:ext cx="2590800" cy="13514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CCFC784-5A4F-F56F-8AD1-6834923E41D4}"/>
              </a:ext>
            </a:extLst>
          </p:cNvPr>
          <p:cNvSpPr txBox="1"/>
          <p:nvPr/>
        </p:nvSpPr>
        <p:spPr>
          <a:xfrm>
            <a:off x="3830308" y="2249525"/>
            <a:ext cx="10876292" cy="674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Số dân của cả ba châu lục đều tăng theo thời gian.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Từ năm 1950 đến năm 1980, trong ba châu lục, số dân của châu Âu luôn cao nhất, số dân của châu Phi luôn thấp nhất.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Từ 1950 đến 1980 số dân của châu Âu tăng chậm nhất, tăng chưa đến 200 triệu người.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50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418970" y="8337443"/>
            <a:ext cx="2050864" cy="1530457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6BF1A7C1-2037-2AE5-C904-6FFF3B18ED5A}"/>
              </a:ext>
            </a:extLst>
          </p:cNvPr>
          <p:cNvSpPr txBox="1"/>
          <p:nvPr/>
        </p:nvSpPr>
        <p:spPr>
          <a:xfrm>
            <a:off x="2703664" y="1722569"/>
            <a:ext cx="13182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5.13 (SGK – tr.105)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47AAF07A-D1BF-0F42-328A-1E6C1146E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056516"/>
              </p:ext>
            </p:extLst>
          </p:nvPr>
        </p:nvGraphicFramePr>
        <p:xfrm>
          <a:off x="3048000" y="4279160"/>
          <a:ext cx="12192000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="" xmlns:a16="http://schemas.microsoft.com/office/drawing/2014/main" val="4221033962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3738229296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4277410997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115130071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175004224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518558341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3635528746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530087741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11586336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9A37BD9-4368-3008-DF09-1B2202579645}"/>
              </a:ext>
            </a:extLst>
          </p:cNvPr>
          <p:cNvSpPr txBox="1"/>
          <p:nvPr/>
        </p:nvSpPr>
        <p:spPr>
          <a:xfrm>
            <a:off x="2552700" y="5558347"/>
            <a:ext cx="131826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4875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99053">
            <a:off x="257303" y="100856"/>
            <a:ext cx="1344717" cy="17609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49476" y="5360212"/>
            <a:ext cx="2519474" cy="1378839"/>
          </a:xfrm>
          <a:prstGeom prst="rect">
            <a:avLst/>
          </a:prstGeom>
        </p:spPr>
      </p:pic>
      <p:sp>
        <p:nvSpPr>
          <p:cNvPr id="3" name="Hộp Văn bản 19">
            <a:extLst>
              <a:ext uri="{FF2B5EF4-FFF2-40B4-BE49-F238E27FC236}">
                <a16:creationId xmlns="" xmlns:a16="http://schemas.microsoft.com/office/drawing/2014/main" id="{00A0A6A9-A309-0441-F7C6-F488707D8EB8}"/>
              </a:ext>
            </a:extLst>
          </p:cNvPr>
          <p:cNvSpPr txBox="1"/>
          <p:nvPr/>
        </p:nvSpPr>
        <p:spPr>
          <a:xfrm>
            <a:off x="8267700" y="198132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AC14AF76-6E0D-2DA2-46FF-830FA138C5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121307"/>
              </p:ext>
            </p:extLst>
          </p:nvPr>
        </p:nvGraphicFramePr>
        <p:xfrm>
          <a:off x="1524000" y="1371773"/>
          <a:ext cx="14818208" cy="8686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692190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96419">
            <a:off x="14725892" y="147062"/>
            <a:ext cx="3492045" cy="177776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32811" y="8136198"/>
            <a:ext cx="2579260" cy="14865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ACC3FF1-F206-8831-FF5E-453B619D0293}"/>
              </a:ext>
            </a:extLst>
          </p:cNvPr>
          <p:cNvSpPr txBox="1"/>
          <p:nvPr/>
        </p:nvSpPr>
        <p:spPr>
          <a:xfrm>
            <a:off x="4457700" y="3742330"/>
            <a:ext cx="9372600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Số trận thắng của đội bóng này trong 8 năm gần đây không có xu hướng tăng hay giảm rõ rệt.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3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9F8A3480-9650-24BB-6673-9961CE6D13A0}"/>
              </a:ext>
            </a:extLst>
          </p:cNvPr>
          <p:cNvSpPr txBox="1"/>
          <p:nvPr/>
        </p:nvSpPr>
        <p:spPr>
          <a:xfrm>
            <a:off x="3505200" y="773224"/>
            <a:ext cx="1036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E7E26373-FA00-30E1-CC4C-85A4C6D6FAC3}"/>
              </a:ext>
            </a:extLst>
          </p:cNvPr>
          <p:cNvSpPr txBox="1"/>
          <p:nvPr/>
        </p:nvSpPr>
        <p:spPr>
          <a:xfrm>
            <a:off x="1325761" y="5799148"/>
            <a:ext cx="435887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 nhớ kiến thức trong bài.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4B33A5C9-6ABA-7DAB-C4B3-BC9C97A32798}"/>
              </a:ext>
            </a:extLst>
          </p:cNvPr>
          <p:cNvSpPr txBox="1"/>
          <p:nvPr/>
        </p:nvSpPr>
        <p:spPr>
          <a:xfrm>
            <a:off x="6812161" y="5799147"/>
            <a:ext cx="466367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="" xmlns:a16="http://schemas.microsoft.com/office/drawing/2014/main" id="{52908A1D-EE58-29BB-D413-0FE285A86944}"/>
              </a:ext>
            </a:extLst>
          </p:cNvPr>
          <p:cNvSpPr txBox="1"/>
          <p:nvPr/>
        </p:nvSpPr>
        <p:spPr>
          <a:xfrm>
            <a:off x="12603361" y="5826361"/>
            <a:ext cx="4770239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 bị bài mới “</a:t>
            </a:r>
            <a:r>
              <a:rPr lang="pt-BR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 chung</a:t>
            </a:r>
            <a:r>
              <a:rPr lang="pt-BR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Đồ họa 17" descr="Dolphin outline">
            <a:extLst>
              <a:ext uri="{FF2B5EF4-FFF2-40B4-BE49-F238E27FC236}">
                <a16:creationId xmlns="" xmlns:a16="http://schemas.microsoft.com/office/drawing/2014/main" id="{AAB9A1AD-C2F1-A377-6CFA-0478055A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5600" y="3885314"/>
            <a:ext cx="1824923" cy="1824923"/>
          </a:xfrm>
          <a:prstGeom prst="rect">
            <a:avLst/>
          </a:prstGeom>
        </p:spPr>
      </p:pic>
      <p:pic>
        <p:nvPicPr>
          <p:cNvPr id="19" name="Đồ họa 18" descr="Dolphin outline">
            <a:extLst>
              <a:ext uri="{FF2B5EF4-FFF2-40B4-BE49-F238E27FC236}">
                <a16:creationId xmlns="" xmlns:a16="http://schemas.microsoft.com/office/drawing/2014/main" id="{6B86C851-6A34-1E58-FE74-F6DCFB928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4876" y="3885313"/>
            <a:ext cx="1824923" cy="1824923"/>
          </a:xfrm>
          <a:prstGeom prst="rect">
            <a:avLst/>
          </a:prstGeom>
        </p:spPr>
      </p:pic>
      <p:pic>
        <p:nvPicPr>
          <p:cNvPr id="20" name="Đồ họa 19" descr="Dolphin outline">
            <a:extLst>
              <a:ext uri="{FF2B5EF4-FFF2-40B4-BE49-F238E27FC236}">
                <a16:creationId xmlns="" xmlns:a16="http://schemas.microsoft.com/office/drawing/2014/main" id="{56F36EC9-EB35-948E-97E5-AD0ADF843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7730" y="3974224"/>
            <a:ext cx="1824923" cy="18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627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ình chữ nhật: Góc Tròn 13">
            <a:extLst>
              <a:ext uri="{FF2B5EF4-FFF2-40B4-BE49-F238E27FC236}">
                <a16:creationId xmlns="" xmlns:a16="http://schemas.microsoft.com/office/drawing/2014/main" id="{9D3A4D8B-64ED-7385-A74F-7A60622FE0F5}"/>
              </a:ext>
            </a:extLst>
          </p:cNvPr>
          <p:cNvSpPr/>
          <p:nvPr/>
        </p:nvSpPr>
        <p:spPr>
          <a:xfrm>
            <a:off x="7309785" y="1485900"/>
            <a:ext cx="3581400" cy="1219200"/>
          </a:xfrm>
          <a:prstGeom prst="roundRect">
            <a:avLst/>
          </a:prstGeom>
          <a:solidFill>
            <a:srgbClr val="FABB17"/>
          </a:solidFill>
          <a:ln>
            <a:solidFill>
              <a:srgbClr val="FAB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853D381-B9B8-3E9C-4EFA-B0218BDCB7AD}"/>
              </a:ext>
            </a:extLst>
          </p:cNvPr>
          <p:cNvSpPr txBox="1"/>
          <p:nvPr/>
        </p:nvSpPr>
        <p:spPr>
          <a:xfrm>
            <a:off x="2833053" y="2956438"/>
            <a:ext cx="12621894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5.23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(FIFA)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2020.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68408">
            <a:off x="1278351" y="1440519"/>
            <a:ext cx="1646879" cy="18188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32811" y="8136198"/>
            <a:ext cx="2579260" cy="1486592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="" xmlns:a16="http://schemas.microsoft.com/office/drawing/2014/main" id="{1321C666-41CA-7AFA-043D-C1294A7B4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0275938"/>
              </p:ext>
            </p:extLst>
          </p:nvPr>
        </p:nvGraphicFramePr>
        <p:xfrm>
          <a:off x="2476500" y="1490334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4148" y="7161629"/>
            <a:ext cx="550690" cy="8120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50988" y="5379033"/>
            <a:ext cx="577879" cy="7752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5923906" y="4229100"/>
            <a:ext cx="2356837" cy="48367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224139" y="-26370"/>
            <a:ext cx="3426782" cy="3546476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="" xmlns:a16="http://schemas.microsoft.com/office/drawing/2014/main" id="{5C6E8F8E-5110-49C5-A5A0-78CD69638B40}"/>
              </a:ext>
            </a:extLst>
          </p:cNvPr>
          <p:cNvSpPr txBox="1"/>
          <p:nvPr/>
        </p:nvSpPr>
        <p:spPr>
          <a:xfrm>
            <a:off x="8267700" y="1246703"/>
            <a:ext cx="17526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8526C84-9C64-E4F3-76B8-F84406D49158}"/>
              </a:ext>
            </a:extLst>
          </p:cNvPr>
          <p:cNvSpPr txBox="1"/>
          <p:nvPr/>
        </p:nvSpPr>
        <p:spPr>
          <a:xfrm>
            <a:off x="3020774" y="2389079"/>
            <a:ext cx="12903132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Tên biểu đồ: “Thứ hạng của bóng đá nam Việt Nam”.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 ngang: biểu diễn thời gian (năm).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 đứng: biểu diễn thứ hạng.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Mỗi điểm biểu diễn thứ hạng của bóng đá nam Việt Nam ở năm tương ứng theo bảng xếp hạng của Liên đoàn Bóng đá thế giới.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709878">
            <a:off x="-109090" y="77575"/>
            <a:ext cx="2017149" cy="2641504"/>
          </a:xfrm>
          <a:prstGeom prst="rect">
            <a:avLst/>
          </a:prstGeom>
        </p:spPr>
      </p:pic>
      <p:sp>
        <p:nvSpPr>
          <p:cNvPr id="2" name="Hộp Văn bản 10">
            <a:extLst>
              <a:ext uri="{FF2B5EF4-FFF2-40B4-BE49-F238E27FC236}">
                <a16:creationId xmlns="" xmlns:a16="http://schemas.microsoft.com/office/drawing/2014/main" id="{BE533A05-D7B7-EEE3-1CE2-D69EAEF2D0D2}"/>
              </a:ext>
            </a:extLst>
          </p:cNvPr>
          <p:cNvSpPr txBox="1"/>
          <p:nvPr/>
        </p:nvSpPr>
        <p:spPr>
          <a:xfrm>
            <a:off x="1389793" y="358747"/>
            <a:ext cx="9492919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ĐỌC VÀ PHÂN TÍCH DỮ LIỆU TRONG BIỂU ĐỒ ĐOẠN THẲNG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B39AAC1-1A8A-8A2A-95EF-03390B1B6CEA}"/>
              </a:ext>
            </a:extLst>
          </p:cNvPr>
          <p:cNvSpPr txBox="1"/>
          <p:nvPr/>
        </p:nvSpPr>
        <p:spPr>
          <a:xfrm>
            <a:off x="1389793" y="2798845"/>
            <a:ext cx="12631007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(H.5.21)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ình chữ nhật: Góc Tròn 9">
            <a:extLst>
              <a:ext uri="{FF2B5EF4-FFF2-40B4-BE49-F238E27FC236}">
                <a16:creationId xmlns="" xmlns:a16="http://schemas.microsoft.com/office/drawing/2014/main" id="{36037487-2F37-645C-1A9D-9E6C3F6B040A}"/>
              </a:ext>
            </a:extLst>
          </p:cNvPr>
          <p:cNvSpPr/>
          <p:nvPr/>
        </p:nvSpPr>
        <p:spPr>
          <a:xfrm>
            <a:off x="1524000" y="4030611"/>
            <a:ext cx="145152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A9E7E7E-A964-A199-CE43-3CDA62115ABE}"/>
              </a:ext>
            </a:extLst>
          </p:cNvPr>
          <p:cNvSpPr txBox="1"/>
          <p:nvPr/>
        </p:nvSpPr>
        <p:spPr>
          <a:xfrm>
            <a:off x="3297527" y="3821392"/>
            <a:ext cx="124968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1979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="" xmlns:a16="http://schemas.microsoft.com/office/drawing/2014/main" id="{7BC428A7-276B-BFE2-8D46-36B00FA10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96521"/>
              </p:ext>
            </p:extLst>
          </p:nvPr>
        </p:nvGraphicFramePr>
        <p:xfrm>
          <a:off x="3810000" y="6523289"/>
          <a:ext cx="12496800" cy="2171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6800">
                  <a:extLst>
                    <a:ext uri="{9D8B030D-6E8A-4147-A177-3AD203B41FA5}">
                      <a16:colId xmlns="" xmlns:a16="http://schemas.microsoft.com/office/drawing/2014/main" val="3125692188"/>
                    </a:ext>
                  </a:extLst>
                </a:gridCol>
                <a:gridCol w="1600200">
                  <a:extLst>
                    <a:ext uri="{9D8B030D-6E8A-4147-A177-3AD203B41FA5}">
                      <a16:colId xmlns="" xmlns:a16="http://schemas.microsoft.com/office/drawing/2014/main" val="4272384592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427126992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2254013174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860101468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2218087478"/>
                    </a:ext>
                  </a:extLst>
                </a:gridCol>
              </a:tblGrid>
              <a:tr h="1085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86522428"/>
                  </a:ext>
                </a:extLst>
              </a:tr>
              <a:tr h="1085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triệu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30346385"/>
                  </a:ext>
                </a:extLst>
              </a:tr>
            </a:tbl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79CCA2D2-EE6C-5AD8-227D-8717372D1EC4}"/>
              </a:ext>
            </a:extLst>
          </p:cNvPr>
          <p:cNvSpPr/>
          <p:nvPr/>
        </p:nvSpPr>
        <p:spPr>
          <a:xfrm>
            <a:off x="10310812" y="7736114"/>
            <a:ext cx="1295400" cy="838200"/>
          </a:xfrm>
          <a:prstGeom prst="roundRect">
            <a:avLst/>
          </a:prstGeom>
          <a:solidFill>
            <a:srgbClr val="FCF4E9"/>
          </a:solidFill>
          <a:ln>
            <a:solidFill>
              <a:srgbClr val="FCF4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64,6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7D2B656F-0E2D-E81C-D3E7-ECE5E7E5C6CA}"/>
              </a:ext>
            </a:extLst>
          </p:cNvPr>
          <p:cNvSpPr/>
          <p:nvPr/>
        </p:nvSpPr>
        <p:spPr>
          <a:xfrm>
            <a:off x="13487400" y="7736114"/>
            <a:ext cx="1295400" cy="838200"/>
          </a:xfrm>
          <a:prstGeom prst="roundRect">
            <a:avLst/>
          </a:prstGeom>
          <a:solidFill>
            <a:srgbClr val="FCF4E9"/>
          </a:solidFill>
          <a:ln>
            <a:solidFill>
              <a:srgbClr val="FCF4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85,8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154E25E0-1FD7-56D9-6BFA-E7BEA44048E0}"/>
              </a:ext>
            </a:extLst>
          </p:cNvPr>
          <p:cNvSpPr/>
          <p:nvPr/>
        </p:nvSpPr>
        <p:spPr>
          <a:xfrm>
            <a:off x="14915243" y="7736114"/>
            <a:ext cx="1295400" cy="838200"/>
          </a:xfrm>
          <a:prstGeom prst="roundRect">
            <a:avLst/>
          </a:prstGeom>
          <a:solidFill>
            <a:srgbClr val="FCF4E9"/>
          </a:solidFill>
          <a:ln>
            <a:solidFill>
              <a:srgbClr val="FCF4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96,2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99053">
            <a:off x="253835" y="36988"/>
            <a:ext cx="2017149" cy="2641504"/>
          </a:xfrm>
          <a:prstGeom prst="rect">
            <a:avLst/>
          </a:prstGeom>
        </p:spPr>
      </p:pic>
      <p:sp>
        <p:nvSpPr>
          <p:cNvPr id="10" name="Hình chữ nhật: Góc Tròn 9">
            <a:extLst>
              <a:ext uri="{FF2B5EF4-FFF2-40B4-BE49-F238E27FC236}">
                <a16:creationId xmlns="" xmlns:a16="http://schemas.microsoft.com/office/drawing/2014/main" id="{A479BD20-F77B-96AE-6F20-0C4CE42AE97D}"/>
              </a:ext>
            </a:extLst>
          </p:cNvPr>
          <p:cNvSpPr/>
          <p:nvPr/>
        </p:nvSpPr>
        <p:spPr>
          <a:xfrm>
            <a:off x="1774983" y="1357740"/>
            <a:ext cx="1451528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FAADAFD-81E3-DF9A-6045-4BF77A0C2093}"/>
              </a:ext>
            </a:extLst>
          </p:cNvPr>
          <p:cNvSpPr txBox="1"/>
          <p:nvPr/>
        </p:nvSpPr>
        <p:spPr>
          <a:xfrm>
            <a:off x="3455749" y="955130"/>
            <a:ext cx="12073841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1979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2019?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D3C172F-A047-1EF6-760E-D858F6B6A5BF}"/>
              </a:ext>
            </a:extLst>
          </p:cNvPr>
          <p:cNvSpPr txBox="1"/>
          <p:nvPr/>
        </p:nvSpPr>
        <p:spPr>
          <a:xfrm>
            <a:off x="4244497" y="3586368"/>
            <a:ext cx="8407192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dân Việt Nam tăng qua các năm.</a:t>
            </a:r>
            <a:endParaRPr lang="en-US" sz="4000" dirty="0"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="" xmlns:a16="http://schemas.microsoft.com/office/drawing/2014/main" id="{7159AAB8-9307-509A-39D2-3444B6DF6387}"/>
              </a:ext>
            </a:extLst>
          </p:cNvPr>
          <p:cNvSpPr/>
          <p:nvPr/>
        </p:nvSpPr>
        <p:spPr>
          <a:xfrm>
            <a:off x="8448093" y="2705100"/>
            <a:ext cx="695907" cy="1030083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E8A4A7F-3942-F6A9-50F6-C7490550A8CF}"/>
              </a:ext>
            </a:extLst>
          </p:cNvPr>
          <p:cNvSpPr txBox="1"/>
          <p:nvPr/>
        </p:nvSpPr>
        <p:spPr>
          <a:xfrm>
            <a:off x="2409474" y="5626121"/>
            <a:ext cx="11796485" cy="2850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b="1" i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 xét:</a:t>
            </a:r>
            <a:endParaRPr lang="en-US" sz="4000" i="1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 đồ đoạn thẳng giúp ta dễ dàng nhận ra xu thế của đại lượng ta đang quan tâm theo thời gian.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7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/>
      <p:bldP spid="14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ình Bầu dục 5">
            <a:extLst>
              <a:ext uri="{FF2B5EF4-FFF2-40B4-BE49-F238E27FC236}">
                <a16:creationId xmlns="" xmlns:a16="http://schemas.microsoft.com/office/drawing/2014/main" id="{44CA824C-5EA5-13FD-9F64-215240998260}"/>
              </a:ext>
            </a:extLst>
          </p:cNvPr>
          <p:cNvSpPr/>
          <p:nvPr/>
        </p:nvSpPr>
        <p:spPr>
          <a:xfrm>
            <a:off x="7725574" y="1268987"/>
            <a:ext cx="2836852" cy="1295400"/>
          </a:xfrm>
          <a:prstGeom prst="ellipse">
            <a:avLst/>
          </a:prstGeom>
          <a:solidFill>
            <a:srgbClr val="F46A6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EACA79-93F0-60F9-5698-339C24584160}"/>
              </a:ext>
            </a:extLst>
          </p:cNvPr>
          <p:cNvSpPr txBox="1"/>
          <p:nvPr/>
        </p:nvSpPr>
        <p:spPr>
          <a:xfrm>
            <a:off x="1143000" y="2781300"/>
            <a:ext cx="15697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b) Theo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tang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442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38DBC9C8-3F79-B93B-9B7E-274471E877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1090700"/>
              </p:ext>
            </p:extLst>
          </p:nvPr>
        </p:nvGraphicFramePr>
        <p:xfrm>
          <a:off x="2451099" y="1714500"/>
          <a:ext cx="13335000" cy="730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1399</Words>
  <Application>Microsoft Office PowerPoint</Application>
  <PresentationFormat>Custom</PresentationFormat>
  <Paragraphs>141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Times New Roman</vt:lpstr>
      <vt:lpstr>Arial</vt:lpstr>
      <vt:lpstr>Calibri Light</vt:lpstr>
      <vt:lpstr>Yu Mincho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Playful Colorful Kids Science Class  Presentation</dc:title>
  <dc:creator>Lê Thảo</dc:creator>
  <cp:lastModifiedBy>Microsoft account</cp:lastModifiedBy>
  <cp:revision>14</cp:revision>
  <dcterms:created xsi:type="dcterms:W3CDTF">2006-08-16T00:00:00Z</dcterms:created>
  <dcterms:modified xsi:type="dcterms:W3CDTF">2022-12-05T03:51:28Z</dcterms:modified>
  <dc:identifier>DAFN8v5n_4A</dc:identifier>
</cp:coreProperties>
</file>