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32"/>
  </p:notesMasterIdLst>
  <p:sldIdLst>
    <p:sldId id="297" r:id="rId2"/>
    <p:sldId id="256" r:id="rId3"/>
    <p:sldId id="311" r:id="rId4"/>
    <p:sldId id="259" r:id="rId5"/>
    <p:sldId id="257" r:id="rId6"/>
    <p:sldId id="258" r:id="rId7"/>
    <p:sldId id="298" r:id="rId8"/>
    <p:sldId id="300" r:id="rId9"/>
    <p:sldId id="299" r:id="rId10"/>
    <p:sldId id="263" r:id="rId11"/>
    <p:sldId id="264" r:id="rId12"/>
    <p:sldId id="265" r:id="rId13"/>
    <p:sldId id="302" r:id="rId14"/>
    <p:sldId id="280" r:id="rId15"/>
    <p:sldId id="281" r:id="rId16"/>
    <p:sldId id="304" r:id="rId17"/>
    <p:sldId id="305" r:id="rId18"/>
    <p:sldId id="306" r:id="rId19"/>
    <p:sldId id="307" r:id="rId20"/>
    <p:sldId id="308" r:id="rId21"/>
    <p:sldId id="309" r:id="rId22"/>
    <p:sldId id="313" r:id="rId23"/>
    <p:sldId id="314" r:id="rId24"/>
    <p:sldId id="315" r:id="rId25"/>
    <p:sldId id="318" r:id="rId26"/>
    <p:sldId id="319" r:id="rId27"/>
    <p:sldId id="320" r:id="rId28"/>
    <p:sldId id="321" r:id="rId29"/>
    <p:sldId id="322" r:id="rId30"/>
    <p:sldId id="323" r:id="rId31"/>
  </p:sldIdLst>
  <p:sldSz cx="9144000" cy="5143500" type="screen16x9"/>
  <p:notesSz cx="6858000" cy="9144000"/>
  <p:embeddedFontLst>
    <p:embeddedFont>
      <p:font typeface="Cambria Math" panose="02040503050406030204" pitchFamily="18" charset="0"/>
      <p:regular r:id="rId33"/>
    </p:embeddedFont>
    <p:embeddedFont>
      <p:font typeface="Roboto Condensed Light" panose="020B0604020202020204" charset="0"/>
      <p:regular r:id="rId34"/>
      <p:bold r:id="rId35"/>
      <p:italic r:id="rId36"/>
      <p:boldItalic r:id="rId37"/>
    </p:embeddedFont>
    <p:embeddedFont>
      <p:font typeface="Arvo" panose="020B0604020202020204" charset="0"/>
      <p:regular r:id="rId38"/>
      <p:bold r:id="rId39"/>
      <p:italic r:id="rId40"/>
      <p:boldItalic r:id="rId41"/>
    </p:embeddedFont>
    <p:embeddedFont>
      <p:font typeface="Roboto Condensed" panose="020B0604020202020204" charset="0"/>
      <p:regular r:id="rId42"/>
      <p:bold r:id="rId43"/>
      <p:italic r:id="rId44"/>
      <p:boldItalic r:id="rId45"/>
    </p:embeddedFont>
    <p:embeddedFont>
      <p:font typeface="Calibri" panose="020F0502020204030204"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a:srgbClr val="D0E8F8"/>
    <a:srgbClr val="CC66FF"/>
    <a:srgbClr val="64DAE6"/>
    <a:srgbClr val="FFFFCC"/>
    <a:srgbClr val="FFF67D"/>
    <a:srgbClr val="FBCEFE"/>
    <a:srgbClr val="33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6D40F7-F1BE-46A1-BFD0-875512BF32A4}" v="395" dt="2021-08-03T03:50:07.043"/>
  </p1510:revLst>
</p1510:revInfo>
</file>

<file path=ppt/tableStyles.xml><?xml version="1.0" encoding="utf-8"?>
<a:tblStyleLst xmlns:a="http://schemas.openxmlformats.org/drawingml/2006/main" def="{E27665BA-8202-44FC-AD62-C9F0E3EA811A}">
  <a:tblStyle styleId="{E27665BA-8202-44FC-AD62-C9F0E3EA811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5DE48A-E3B5-44D0-98CB-AE0B3FDC03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8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ồng Nhung Nguyễn" userId="6a381378437eae27" providerId="LiveId" clId="{176D40F7-F1BE-46A1-BFD0-875512BF32A4}"/>
    <pc:docChg chg="undo custSel addSld modSld">
      <pc:chgData name="Hồng Nhung Nguyễn" userId="6a381378437eae27" providerId="LiveId" clId="{176D40F7-F1BE-46A1-BFD0-875512BF32A4}" dt="2021-08-03T03:50:03.117" v="964"/>
      <pc:docMkLst>
        <pc:docMk/>
      </pc:docMkLst>
      <pc:sldChg chg="modSp mod">
        <pc:chgData name="Hồng Nhung Nguyễn" userId="6a381378437eae27" providerId="LiveId" clId="{176D40F7-F1BE-46A1-BFD0-875512BF32A4}" dt="2021-08-03T03:11:52.549" v="51" actId="20577"/>
        <pc:sldMkLst>
          <pc:docMk/>
          <pc:sldMk cId="0" sldId="256"/>
        </pc:sldMkLst>
        <pc:spChg chg="mod">
          <ac:chgData name="Hồng Nhung Nguyễn" userId="6a381378437eae27" providerId="LiveId" clId="{176D40F7-F1BE-46A1-BFD0-875512BF32A4}" dt="2021-08-03T03:11:52.549" v="51" actId="20577"/>
          <ac:spMkLst>
            <pc:docMk/>
            <pc:sldMk cId="0" sldId="256"/>
            <ac:spMk id="184" creationId="{00000000-0000-0000-0000-000000000000}"/>
          </ac:spMkLst>
        </pc:spChg>
      </pc:sldChg>
      <pc:sldChg chg="addSp delSp modSp mod">
        <pc:chgData name="Hồng Nhung Nguyễn" userId="6a381378437eae27" providerId="LiveId" clId="{176D40F7-F1BE-46A1-BFD0-875512BF32A4}" dt="2021-08-03T03:14:51.135" v="207" actId="14100"/>
        <pc:sldMkLst>
          <pc:docMk/>
          <pc:sldMk cId="0" sldId="259"/>
        </pc:sldMkLst>
        <pc:spChg chg="add del mod">
          <ac:chgData name="Hồng Nhung Nguyễn" userId="6a381378437eae27" providerId="LiveId" clId="{176D40F7-F1BE-46A1-BFD0-875512BF32A4}" dt="2021-08-03T03:13:42.092" v="157" actId="478"/>
          <ac:spMkLst>
            <pc:docMk/>
            <pc:sldMk cId="0" sldId="259"/>
            <ac:spMk id="3" creationId="{B18F6188-E248-4A7A-9BF2-4543682CF82B}"/>
          </ac:spMkLst>
        </pc:spChg>
        <pc:spChg chg="mod">
          <ac:chgData name="Hồng Nhung Nguyễn" userId="6a381378437eae27" providerId="LiveId" clId="{176D40F7-F1BE-46A1-BFD0-875512BF32A4}" dt="2021-08-03T03:14:51.135" v="207" actId="14100"/>
          <ac:spMkLst>
            <pc:docMk/>
            <pc:sldMk cId="0" sldId="259"/>
            <ac:spMk id="221" creationId="{00000000-0000-0000-0000-000000000000}"/>
          </ac:spMkLst>
        </pc:spChg>
        <pc:spChg chg="del">
          <ac:chgData name="Hồng Nhung Nguyễn" userId="6a381378437eae27" providerId="LiveId" clId="{176D40F7-F1BE-46A1-BFD0-875512BF32A4}" dt="2021-08-03T03:13:35.635" v="156" actId="478"/>
          <ac:spMkLst>
            <pc:docMk/>
            <pc:sldMk cId="0" sldId="259"/>
            <ac:spMk id="222" creationId="{00000000-0000-0000-0000-000000000000}"/>
          </ac:spMkLst>
        </pc:spChg>
      </pc:sldChg>
      <pc:sldChg chg="modSp mod">
        <pc:chgData name="Hồng Nhung Nguyễn" userId="6a381378437eae27" providerId="LiveId" clId="{176D40F7-F1BE-46A1-BFD0-875512BF32A4}" dt="2021-08-03T03:49:50.680" v="963" actId="20577"/>
        <pc:sldMkLst>
          <pc:docMk/>
          <pc:sldMk cId="0" sldId="261"/>
        </pc:sldMkLst>
        <pc:spChg chg="mod">
          <ac:chgData name="Hồng Nhung Nguyễn" userId="6a381378437eae27" providerId="LiveId" clId="{176D40F7-F1BE-46A1-BFD0-875512BF32A4}" dt="2021-08-03T03:16:58.318" v="275" actId="20577"/>
          <ac:spMkLst>
            <pc:docMk/>
            <pc:sldMk cId="0" sldId="261"/>
            <ac:spMk id="236" creationId="{00000000-0000-0000-0000-000000000000}"/>
          </ac:spMkLst>
        </pc:spChg>
        <pc:spChg chg="mod">
          <ac:chgData name="Hồng Nhung Nguyễn" userId="6a381378437eae27" providerId="LiveId" clId="{176D40F7-F1BE-46A1-BFD0-875512BF32A4}" dt="2021-08-03T03:49:50.680" v="963" actId="20577"/>
          <ac:spMkLst>
            <pc:docMk/>
            <pc:sldMk cId="0" sldId="261"/>
            <ac:spMk id="237" creationId="{00000000-0000-0000-0000-000000000000}"/>
          </ac:spMkLst>
        </pc:spChg>
      </pc:sldChg>
      <pc:sldChg chg="modNotes">
        <pc:chgData name="Hồng Nhung Nguyễn" userId="6a381378437eae27" providerId="LiveId" clId="{176D40F7-F1BE-46A1-BFD0-875512BF32A4}" dt="2021-08-03T03:25:18.300" v="688"/>
        <pc:sldMkLst>
          <pc:docMk/>
          <pc:sldMk cId="0" sldId="262"/>
        </pc:sldMkLst>
      </pc:sldChg>
      <pc:sldChg chg="modNotes">
        <pc:chgData name="Hồng Nhung Nguyễn" userId="6a381378437eae27" providerId="LiveId" clId="{176D40F7-F1BE-46A1-BFD0-875512BF32A4}" dt="2021-08-03T03:25:18.300" v="688"/>
        <pc:sldMkLst>
          <pc:docMk/>
          <pc:sldMk cId="0" sldId="263"/>
        </pc:sldMkLst>
      </pc:sldChg>
      <pc:sldChg chg="modNotes">
        <pc:chgData name="Hồng Nhung Nguyễn" userId="6a381378437eae27" providerId="LiveId" clId="{176D40F7-F1BE-46A1-BFD0-875512BF32A4}" dt="2021-08-03T03:25:18.300" v="688"/>
        <pc:sldMkLst>
          <pc:docMk/>
          <pc:sldMk cId="0" sldId="264"/>
        </pc:sldMkLst>
      </pc:sldChg>
      <pc:sldChg chg="modNotes">
        <pc:chgData name="Hồng Nhung Nguyễn" userId="6a381378437eae27" providerId="LiveId" clId="{176D40F7-F1BE-46A1-BFD0-875512BF32A4}" dt="2021-08-03T03:25:18.300" v="688"/>
        <pc:sldMkLst>
          <pc:docMk/>
          <pc:sldMk cId="0" sldId="265"/>
        </pc:sldMkLst>
      </pc:sldChg>
      <pc:sldChg chg="modNotes">
        <pc:chgData name="Hồng Nhung Nguyễn" userId="6a381378437eae27" providerId="LiveId" clId="{176D40F7-F1BE-46A1-BFD0-875512BF32A4}" dt="2021-08-03T03:25:18.300" v="688"/>
        <pc:sldMkLst>
          <pc:docMk/>
          <pc:sldMk cId="0" sldId="266"/>
        </pc:sldMkLst>
      </pc:sldChg>
      <pc:sldChg chg="modNotes">
        <pc:chgData name="Hồng Nhung Nguyễn" userId="6a381378437eae27" providerId="LiveId" clId="{176D40F7-F1BE-46A1-BFD0-875512BF32A4}" dt="2021-08-03T03:25:18.300" v="688"/>
        <pc:sldMkLst>
          <pc:docMk/>
          <pc:sldMk cId="0" sldId="267"/>
        </pc:sldMkLst>
      </pc:sldChg>
      <pc:sldChg chg="modNotes">
        <pc:chgData name="Hồng Nhung Nguyễn" userId="6a381378437eae27" providerId="LiveId" clId="{176D40F7-F1BE-46A1-BFD0-875512BF32A4}" dt="2021-08-03T03:25:18.300" v="688"/>
        <pc:sldMkLst>
          <pc:docMk/>
          <pc:sldMk cId="0" sldId="268"/>
        </pc:sldMkLst>
      </pc:sldChg>
      <pc:sldChg chg="modNotes">
        <pc:chgData name="Hồng Nhung Nguyễn" userId="6a381378437eae27" providerId="LiveId" clId="{176D40F7-F1BE-46A1-BFD0-875512BF32A4}" dt="2021-08-03T03:25:18.300" v="688"/>
        <pc:sldMkLst>
          <pc:docMk/>
          <pc:sldMk cId="0" sldId="269"/>
        </pc:sldMkLst>
      </pc:sldChg>
      <pc:sldChg chg="modNotes">
        <pc:chgData name="Hồng Nhung Nguyễn" userId="6a381378437eae27" providerId="LiveId" clId="{176D40F7-F1BE-46A1-BFD0-875512BF32A4}" dt="2021-08-03T03:25:18.300" v="688"/>
        <pc:sldMkLst>
          <pc:docMk/>
          <pc:sldMk cId="0" sldId="270"/>
        </pc:sldMkLst>
      </pc:sldChg>
      <pc:sldChg chg="modNotes">
        <pc:chgData name="Hồng Nhung Nguyễn" userId="6a381378437eae27" providerId="LiveId" clId="{176D40F7-F1BE-46A1-BFD0-875512BF32A4}" dt="2021-08-03T03:25:18.300" v="688"/>
        <pc:sldMkLst>
          <pc:docMk/>
          <pc:sldMk cId="0" sldId="271"/>
        </pc:sldMkLst>
      </pc:sldChg>
      <pc:sldChg chg="modNotes">
        <pc:chgData name="Hồng Nhung Nguyễn" userId="6a381378437eae27" providerId="LiveId" clId="{176D40F7-F1BE-46A1-BFD0-875512BF32A4}" dt="2021-08-03T03:25:18.300" v="688"/>
        <pc:sldMkLst>
          <pc:docMk/>
          <pc:sldMk cId="0" sldId="272"/>
        </pc:sldMkLst>
      </pc:sldChg>
      <pc:sldChg chg="modNotes">
        <pc:chgData name="Hồng Nhung Nguyễn" userId="6a381378437eae27" providerId="LiveId" clId="{176D40F7-F1BE-46A1-BFD0-875512BF32A4}" dt="2021-08-03T03:25:18.300" v="688"/>
        <pc:sldMkLst>
          <pc:docMk/>
          <pc:sldMk cId="0" sldId="273"/>
        </pc:sldMkLst>
      </pc:sldChg>
      <pc:sldChg chg="modNotes">
        <pc:chgData name="Hồng Nhung Nguyễn" userId="6a381378437eae27" providerId="LiveId" clId="{176D40F7-F1BE-46A1-BFD0-875512BF32A4}" dt="2021-08-03T03:25:18.300" v="688"/>
        <pc:sldMkLst>
          <pc:docMk/>
          <pc:sldMk cId="0" sldId="274"/>
        </pc:sldMkLst>
      </pc:sldChg>
      <pc:sldChg chg="modNotes">
        <pc:chgData name="Hồng Nhung Nguyễn" userId="6a381378437eae27" providerId="LiveId" clId="{176D40F7-F1BE-46A1-BFD0-875512BF32A4}" dt="2021-08-03T03:25:18.300" v="688"/>
        <pc:sldMkLst>
          <pc:docMk/>
          <pc:sldMk cId="0" sldId="275"/>
        </pc:sldMkLst>
      </pc:sldChg>
      <pc:sldChg chg="modNotes">
        <pc:chgData name="Hồng Nhung Nguyễn" userId="6a381378437eae27" providerId="LiveId" clId="{176D40F7-F1BE-46A1-BFD0-875512BF32A4}" dt="2021-08-03T03:25:18.300" v="688"/>
        <pc:sldMkLst>
          <pc:docMk/>
          <pc:sldMk cId="0" sldId="276"/>
        </pc:sldMkLst>
      </pc:sldChg>
      <pc:sldChg chg="modNotes">
        <pc:chgData name="Hồng Nhung Nguyễn" userId="6a381378437eae27" providerId="LiveId" clId="{176D40F7-F1BE-46A1-BFD0-875512BF32A4}" dt="2021-08-03T03:25:18.300" v="688"/>
        <pc:sldMkLst>
          <pc:docMk/>
          <pc:sldMk cId="0" sldId="277"/>
        </pc:sldMkLst>
      </pc:sldChg>
      <pc:sldChg chg="modNotes">
        <pc:chgData name="Hồng Nhung Nguyễn" userId="6a381378437eae27" providerId="LiveId" clId="{176D40F7-F1BE-46A1-BFD0-875512BF32A4}" dt="2021-08-03T03:25:18.300" v="688"/>
        <pc:sldMkLst>
          <pc:docMk/>
          <pc:sldMk cId="0" sldId="278"/>
        </pc:sldMkLst>
      </pc:sldChg>
      <pc:sldChg chg="modNotes">
        <pc:chgData name="Hồng Nhung Nguyễn" userId="6a381378437eae27" providerId="LiveId" clId="{176D40F7-F1BE-46A1-BFD0-875512BF32A4}" dt="2021-08-03T03:25:18.300" v="688"/>
        <pc:sldMkLst>
          <pc:docMk/>
          <pc:sldMk cId="0" sldId="279"/>
        </pc:sldMkLst>
      </pc:sldChg>
      <pc:sldChg chg="modNotes">
        <pc:chgData name="Hồng Nhung Nguyễn" userId="6a381378437eae27" providerId="LiveId" clId="{176D40F7-F1BE-46A1-BFD0-875512BF32A4}" dt="2021-08-03T03:25:18.300" v="688"/>
        <pc:sldMkLst>
          <pc:docMk/>
          <pc:sldMk cId="0" sldId="280"/>
        </pc:sldMkLst>
      </pc:sldChg>
      <pc:sldChg chg="modNotes">
        <pc:chgData name="Hồng Nhung Nguyễn" userId="6a381378437eae27" providerId="LiveId" clId="{176D40F7-F1BE-46A1-BFD0-875512BF32A4}" dt="2021-08-03T03:25:18.300" v="688"/>
        <pc:sldMkLst>
          <pc:docMk/>
          <pc:sldMk cId="0" sldId="282"/>
        </pc:sldMkLst>
      </pc:sldChg>
      <pc:sldChg chg="modNotes">
        <pc:chgData name="Hồng Nhung Nguyễn" userId="6a381378437eae27" providerId="LiveId" clId="{176D40F7-F1BE-46A1-BFD0-875512BF32A4}" dt="2021-08-03T03:25:18.300" v="688"/>
        <pc:sldMkLst>
          <pc:docMk/>
          <pc:sldMk cId="0" sldId="283"/>
        </pc:sldMkLst>
      </pc:sldChg>
      <pc:sldChg chg="modNotes">
        <pc:chgData name="Hồng Nhung Nguyễn" userId="6a381378437eae27" providerId="LiveId" clId="{176D40F7-F1BE-46A1-BFD0-875512BF32A4}" dt="2021-08-03T03:25:18.300" v="688"/>
        <pc:sldMkLst>
          <pc:docMk/>
          <pc:sldMk cId="0" sldId="284"/>
        </pc:sldMkLst>
      </pc:sldChg>
      <pc:sldChg chg="modNotes">
        <pc:chgData name="Hồng Nhung Nguyễn" userId="6a381378437eae27" providerId="LiveId" clId="{176D40F7-F1BE-46A1-BFD0-875512BF32A4}" dt="2021-08-03T03:25:18.300" v="688"/>
        <pc:sldMkLst>
          <pc:docMk/>
          <pc:sldMk cId="0" sldId="285"/>
        </pc:sldMkLst>
      </pc:sldChg>
      <pc:sldChg chg="modNotes">
        <pc:chgData name="Hồng Nhung Nguyễn" userId="6a381378437eae27" providerId="LiveId" clId="{176D40F7-F1BE-46A1-BFD0-875512BF32A4}" dt="2021-08-03T03:25:18.300" v="688"/>
        <pc:sldMkLst>
          <pc:docMk/>
          <pc:sldMk cId="0" sldId="286"/>
        </pc:sldMkLst>
      </pc:sldChg>
      <pc:sldChg chg="modNotes">
        <pc:chgData name="Hồng Nhung Nguyễn" userId="6a381378437eae27" providerId="LiveId" clId="{176D40F7-F1BE-46A1-BFD0-875512BF32A4}" dt="2021-08-03T03:25:18.300" v="688"/>
        <pc:sldMkLst>
          <pc:docMk/>
          <pc:sldMk cId="0" sldId="287"/>
        </pc:sldMkLst>
      </pc:sldChg>
      <pc:sldChg chg="modNotes">
        <pc:chgData name="Hồng Nhung Nguyễn" userId="6a381378437eae27" providerId="LiveId" clId="{176D40F7-F1BE-46A1-BFD0-875512BF32A4}" dt="2021-08-03T03:25:18.300" v="688"/>
        <pc:sldMkLst>
          <pc:docMk/>
          <pc:sldMk cId="0" sldId="288"/>
        </pc:sldMkLst>
      </pc:sldChg>
      <pc:sldChg chg="modNotes">
        <pc:chgData name="Hồng Nhung Nguyễn" userId="6a381378437eae27" providerId="LiveId" clId="{176D40F7-F1BE-46A1-BFD0-875512BF32A4}" dt="2021-08-03T03:25:18.300" v="688"/>
        <pc:sldMkLst>
          <pc:docMk/>
          <pc:sldMk cId="0" sldId="289"/>
        </pc:sldMkLst>
      </pc:sldChg>
      <pc:sldChg chg="modNotes">
        <pc:chgData name="Hồng Nhung Nguyễn" userId="6a381378437eae27" providerId="LiveId" clId="{176D40F7-F1BE-46A1-BFD0-875512BF32A4}" dt="2021-08-03T03:25:18.300" v="688"/>
        <pc:sldMkLst>
          <pc:docMk/>
          <pc:sldMk cId="0" sldId="290"/>
        </pc:sldMkLst>
      </pc:sldChg>
      <pc:sldChg chg="modNotes">
        <pc:chgData name="Hồng Nhung Nguyễn" userId="6a381378437eae27" providerId="LiveId" clId="{176D40F7-F1BE-46A1-BFD0-875512BF32A4}" dt="2021-08-03T03:25:18.300" v="688"/>
        <pc:sldMkLst>
          <pc:docMk/>
          <pc:sldMk cId="0" sldId="291"/>
        </pc:sldMkLst>
      </pc:sldChg>
      <pc:sldChg chg="modNotes">
        <pc:chgData name="Hồng Nhung Nguyễn" userId="6a381378437eae27" providerId="LiveId" clId="{176D40F7-F1BE-46A1-BFD0-875512BF32A4}" dt="2021-08-03T03:25:18.300" v="688"/>
        <pc:sldMkLst>
          <pc:docMk/>
          <pc:sldMk cId="0" sldId="292"/>
        </pc:sldMkLst>
      </pc:sldChg>
      <pc:sldChg chg="modNotes">
        <pc:chgData name="Hồng Nhung Nguyễn" userId="6a381378437eae27" providerId="LiveId" clId="{176D40F7-F1BE-46A1-BFD0-875512BF32A4}" dt="2021-08-03T03:25:18.300" v="688"/>
        <pc:sldMkLst>
          <pc:docMk/>
          <pc:sldMk cId="0" sldId="293"/>
        </pc:sldMkLst>
      </pc:sldChg>
      <pc:sldChg chg="modSp add mod">
        <pc:chgData name="Hồng Nhung Nguyễn" userId="6a381378437eae27" providerId="LiveId" clId="{176D40F7-F1BE-46A1-BFD0-875512BF32A4}" dt="2021-08-03T03:50:03.117" v="964"/>
        <pc:sldMkLst>
          <pc:docMk/>
          <pc:sldMk cId="1422980238" sldId="295"/>
        </pc:sldMkLst>
        <pc:spChg chg="mod">
          <ac:chgData name="Hồng Nhung Nguyễn" userId="6a381378437eae27" providerId="LiveId" clId="{176D40F7-F1BE-46A1-BFD0-875512BF32A4}" dt="2021-08-03T03:50:03.117" v="964"/>
          <ac:spMkLst>
            <pc:docMk/>
            <pc:sldMk cId="1422980238" sldId="295"/>
            <ac:spMk id="237" creationId="{00000000-0000-0000-0000-000000000000}"/>
          </ac:spMkLst>
        </pc:spChg>
      </pc:sldChg>
      <pc:sldChg chg="add">
        <pc:chgData name="Hồng Nhung Nguyễn" userId="6a381378437eae27" providerId="LiveId" clId="{176D40F7-F1BE-46A1-BFD0-875512BF32A4}" dt="2021-08-03T03:46:14.923" v="958"/>
        <pc:sldMkLst>
          <pc:docMk/>
          <pc:sldMk cId="1420130898" sldId="2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debaa7b3a2_1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debaa7b3a2_1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378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8606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35ed75ccf_0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 name="Google Shape;539;g35ed75ccf_0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544483" y="657775"/>
            <a:ext cx="1299300" cy="4329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1" name="Google Shape;11;p2"/>
          <p:cNvGrpSpPr/>
          <p:nvPr/>
        </p:nvGrpSpPr>
        <p:grpSpPr>
          <a:xfrm>
            <a:off x="0" y="-7088"/>
            <a:ext cx="8661398" cy="5150588"/>
            <a:chOff x="0" y="-7088"/>
            <a:chExt cx="8661398" cy="5150588"/>
          </a:xfrm>
        </p:grpSpPr>
        <p:sp>
          <p:nvSpPr>
            <p:cNvPr id="12" name="Google Shape;12;p2"/>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4" name="Google Shape;14;p2"/>
          <p:cNvGrpSpPr/>
          <p:nvPr/>
        </p:nvGrpSpPr>
        <p:grpSpPr>
          <a:xfrm rot="10800000" flipH="1">
            <a:off x="1" y="1090763"/>
            <a:ext cx="8847502" cy="2961975"/>
            <a:chOff x="-8178042" y="-4493254"/>
            <a:chExt cx="19483598" cy="6522736"/>
          </a:xfrm>
        </p:grpSpPr>
        <p:sp>
          <p:nvSpPr>
            <p:cNvPr id="15" name="Google Shape;15;p2"/>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6" name="Google Shape;16;p2"/>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7" name="Google Shape;17;p2"/>
          <p:cNvGrpSpPr/>
          <p:nvPr/>
        </p:nvGrpSpPr>
        <p:grpSpPr>
          <a:xfrm>
            <a:off x="3677236" y="4278349"/>
            <a:ext cx="5480829" cy="432996"/>
            <a:chOff x="5582265" y="4646738"/>
            <a:chExt cx="5480829" cy="432996"/>
          </a:xfrm>
        </p:grpSpPr>
        <p:sp>
          <p:nvSpPr>
            <p:cNvPr id="18" name="Google Shape;18;p2"/>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2"/>
            <p:cNvGrpSpPr/>
            <p:nvPr/>
          </p:nvGrpSpPr>
          <p:grpSpPr>
            <a:xfrm flipH="1">
              <a:off x="5585232" y="4646738"/>
              <a:ext cx="5477861" cy="304551"/>
              <a:chOff x="-24158748" y="330075"/>
              <a:chExt cx="30568423" cy="1699506"/>
            </a:xfrm>
          </p:grpSpPr>
          <p:sp>
            <p:nvSpPr>
              <p:cNvPr id="20" name="Google Shape;20;p2"/>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 name="Google Shape;22;p2"/>
          <p:cNvSpPr txBox="1">
            <a:spLocks noGrp="1"/>
          </p:cNvSpPr>
          <p:nvPr>
            <p:ph type="ctrTitle"/>
          </p:nvPr>
        </p:nvSpPr>
        <p:spPr>
          <a:xfrm>
            <a:off x="685800" y="1090750"/>
            <a:ext cx="5367900" cy="29619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3"/>
        <p:cNvGrpSpPr/>
        <p:nvPr/>
      </p:nvGrpSpPr>
      <p:grpSpPr>
        <a:xfrm>
          <a:off x="0" y="0"/>
          <a:ext cx="0" cy="0"/>
          <a:chOff x="0" y="0"/>
          <a:chExt cx="0" cy="0"/>
        </a:xfrm>
      </p:grpSpPr>
      <p:sp>
        <p:nvSpPr>
          <p:cNvPr id="24" name="Google Shape;24;p3"/>
          <p:cNvSpPr/>
          <p:nvPr/>
        </p:nvSpPr>
        <p:spPr>
          <a:xfrm>
            <a:off x="5697214" y="2635519"/>
            <a:ext cx="889200" cy="296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25" name="Google Shape;25;p3"/>
          <p:cNvGrpSpPr/>
          <p:nvPr/>
        </p:nvGrpSpPr>
        <p:grpSpPr>
          <a:xfrm>
            <a:off x="0" y="-7088"/>
            <a:ext cx="8661398" cy="5150588"/>
            <a:chOff x="0" y="-7088"/>
            <a:chExt cx="8661398" cy="5150588"/>
          </a:xfrm>
        </p:grpSpPr>
        <p:sp>
          <p:nvSpPr>
            <p:cNvPr id="26" name="Google Shape;26;p3"/>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28" name="Google Shape;28;p3"/>
          <p:cNvGrpSpPr/>
          <p:nvPr/>
        </p:nvGrpSpPr>
        <p:grpSpPr>
          <a:xfrm rot="10800000" flipH="1">
            <a:off x="-2" y="2924826"/>
            <a:ext cx="6589087" cy="2027268"/>
            <a:chOff x="-9894852" y="-4493254"/>
            <a:chExt cx="21200407" cy="6522740"/>
          </a:xfrm>
        </p:grpSpPr>
        <p:sp>
          <p:nvSpPr>
            <p:cNvPr id="29" name="Google Shape;29;p3"/>
            <p:cNvSpPr/>
            <p:nvPr/>
          </p:nvSpPr>
          <p:spPr>
            <a:xfrm>
              <a:off x="-9894852" y="-4493114"/>
              <a:ext cx="146853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0" name="Google Shape;30;p3"/>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31" name="Google Shape;31;p3"/>
          <p:cNvGrpSpPr/>
          <p:nvPr/>
        </p:nvGrpSpPr>
        <p:grpSpPr>
          <a:xfrm>
            <a:off x="6946842" y="4472723"/>
            <a:ext cx="2202830" cy="670795"/>
            <a:chOff x="5575242" y="4472723"/>
            <a:chExt cx="2202830" cy="670795"/>
          </a:xfrm>
        </p:grpSpPr>
        <p:sp>
          <p:nvSpPr>
            <p:cNvPr id="32" name="Google Shape;32;p3"/>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3"/>
            <p:cNvGrpSpPr/>
            <p:nvPr/>
          </p:nvGrpSpPr>
          <p:grpSpPr>
            <a:xfrm flipH="1">
              <a:off x="5734850" y="4472723"/>
              <a:ext cx="2040837" cy="670795"/>
              <a:chOff x="1297954" y="330075"/>
              <a:chExt cx="5169293" cy="1699506"/>
            </a:xfrm>
          </p:grpSpPr>
          <p:sp>
            <p:nvSpPr>
              <p:cNvPr id="34" name="Google Shape;34;p3"/>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3"/>
            <p:cNvGrpSpPr/>
            <p:nvPr/>
          </p:nvGrpSpPr>
          <p:grpSpPr>
            <a:xfrm flipH="1">
              <a:off x="5578209" y="4646738"/>
              <a:ext cx="2199863" cy="304563"/>
              <a:chOff x="-5827153" y="330075"/>
              <a:chExt cx="12276019" cy="1699569"/>
            </a:xfrm>
          </p:grpSpPr>
          <p:sp>
            <p:nvSpPr>
              <p:cNvPr id="37" name="Google Shape;37;p3"/>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9" name="Google Shape;39;p3"/>
          <p:cNvSpPr txBox="1">
            <a:spLocks noGrp="1"/>
          </p:cNvSpPr>
          <p:nvPr>
            <p:ph type="ctrTitle"/>
          </p:nvPr>
        </p:nvSpPr>
        <p:spPr>
          <a:xfrm>
            <a:off x="463525" y="2871148"/>
            <a:ext cx="40944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40" name="Google Shape;40;p3"/>
          <p:cNvSpPr txBox="1">
            <a:spLocks noGrp="1"/>
          </p:cNvSpPr>
          <p:nvPr>
            <p:ph type="subTitle" idx="1"/>
          </p:nvPr>
        </p:nvSpPr>
        <p:spPr>
          <a:xfrm>
            <a:off x="463525" y="3975449"/>
            <a:ext cx="40944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000"/>
              <a:buNone/>
              <a:defRPr sz="2000">
                <a:solidFill>
                  <a:schemeClr val="accent5"/>
                </a:solidFill>
              </a:defRPr>
            </a:lvl1pPr>
            <a:lvl2pPr lvl="1" rtl="0">
              <a:spcBef>
                <a:spcPts val="1000"/>
              </a:spcBef>
              <a:spcAft>
                <a:spcPts val="0"/>
              </a:spcAft>
              <a:buClr>
                <a:schemeClr val="accent5"/>
              </a:buClr>
              <a:buSzPts val="2000"/>
              <a:buNone/>
              <a:defRPr sz="2000">
                <a:solidFill>
                  <a:schemeClr val="accent5"/>
                </a:solidFill>
              </a:defRPr>
            </a:lvl2pPr>
            <a:lvl3pPr lvl="2" rtl="0">
              <a:spcBef>
                <a:spcPts val="1000"/>
              </a:spcBef>
              <a:spcAft>
                <a:spcPts val="0"/>
              </a:spcAft>
              <a:buClr>
                <a:schemeClr val="accent5"/>
              </a:buClr>
              <a:buSzPts val="2000"/>
              <a:buNone/>
              <a:defRPr sz="2000">
                <a:solidFill>
                  <a:schemeClr val="accent5"/>
                </a:solidFill>
              </a:defRPr>
            </a:lvl3pPr>
            <a:lvl4pPr lvl="3" rtl="0">
              <a:spcBef>
                <a:spcPts val="1000"/>
              </a:spcBef>
              <a:spcAft>
                <a:spcPts val="0"/>
              </a:spcAft>
              <a:buClr>
                <a:schemeClr val="accent5"/>
              </a:buClr>
              <a:buSzPts val="2000"/>
              <a:buNone/>
              <a:defRPr sz="2000">
                <a:solidFill>
                  <a:schemeClr val="accent5"/>
                </a:solidFill>
              </a:defRPr>
            </a:lvl4pPr>
            <a:lvl5pPr lvl="4" rtl="0">
              <a:spcBef>
                <a:spcPts val="1000"/>
              </a:spcBef>
              <a:spcAft>
                <a:spcPts val="0"/>
              </a:spcAft>
              <a:buClr>
                <a:schemeClr val="accent5"/>
              </a:buClr>
              <a:buSzPts val="2000"/>
              <a:buNone/>
              <a:defRPr sz="2000">
                <a:solidFill>
                  <a:schemeClr val="accent5"/>
                </a:solidFill>
              </a:defRPr>
            </a:lvl5pPr>
            <a:lvl6pPr lvl="5" rtl="0">
              <a:spcBef>
                <a:spcPts val="1000"/>
              </a:spcBef>
              <a:spcAft>
                <a:spcPts val="0"/>
              </a:spcAft>
              <a:buClr>
                <a:schemeClr val="accent5"/>
              </a:buClr>
              <a:buSzPts val="2000"/>
              <a:buNone/>
              <a:defRPr sz="2000">
                <a:solidFill>
                  <a:schemeClr val="accent5"/>
                </a:solidFill>
              </a:defRPr>
            </a:lvl6pPr>
            <a:lvl7pPr lvl="6" rtl="0">
              <a:spcBef>
                <a:spcPts val="1000"/>
              </a:spcBef>
              <a:spcAft>
                <a:spcPts val="0"/>
              </a:spcAft>
              <a:buClr>
                <a:schemeClr val="accent5"/>
              </a:buClr>
              <a:buSzPts val="2000"/>
              <a:buNone/>
              <a:defRPr sz="2000">
                <a:solidFill>
                  <a:schemeClr val="accent5"/>
                </a:solidFill>
              </a:defRPr>
            </a:lvl7pPr>
            <a:lvl8pPr lvl="7" rtl="0">
              <a:spcBef>
                <a:spcPts val="1000"/>
              </a:spcBef>
              <a:spcAft>
                <a:spcPts val="0"/>
              </a:spcAft>
              <a:buClr>
                <a:schemeClr val="accent5"/>
              </a:buClr>
              <a:buSzPts val="2000"/>
              <a:buNone/>
              <a:defRPr sz="2000">
                <a:solidFill>
                  <a:schemeClr val="accent5"/>
                </a:solidFill>
              </a:defRPr>
            </a:lvl8pPr>
            <a:lvl9pPr lvl="8" rtl="0">
              <a:spcBef>
                <a:spcPts val="1000"/>
              </a:spcBef>
              <a:spcAft>
                <a:spcPts val="1000"/>
              </a:spcAft>
              <a:buClr>
                <a:schemeClr val="accent5"/>
              </a:buClr>
              <a:buSzPts val="2000"/>
              <a:buNone/>
              <a:defRPr sz="2000">
                <a:solidFill>
                  <a:schemeClr val="accent5"/>
                </a:solidFill>
              </a:defRPr>
            </a:lvl9pPr>
          </a:lstStyle>
          <a:p>
            <a:endParaRPr/>
          </a:p>
        </p:txBody>
      </p:sp>
      <p:sp>
        <p:nvSpPr>
          <p:cNvPr id="41" name="Google Shape;41;p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1"/>
        <p:cNvGrpSpPr/>
        <p:nvPr/>
      </p:nvGrpSpPr>
      <p:grpSpPr>
        <a:xfrm>
          <a:off x="0" y="0"/>
          <a:ext cx="0" cy="0"/>
          <a:chOff x="0" y="0"/>
          <a:chExt cx="0" cy="0"/>
        </a:xfrm>
      </p:grpSpPr>
      <p:grpSp>
        <p:nvGrpSpPr>
          <p:cNvPr id="62" name="Google Shape;62;p5"/>
          <p:cNvGrpSpPr/>
          <p:nvPr/>
        </p:nvGrpSpPr>
        <p:grpSpPr>
          <a:xfrm>
            <a:off x="6946842" y="4472723"/>
            <a:ext cx="2202830" cy="670795"/>
            <a:chOff x="5575242" y="4472723"/>
            <a:chExt cx="2202830" cy="670795"/>
          </a:xfrm>
        </p:grpSpPr>
        <p:sp>
          <p:nvSpPr>
            <p:cNvPr id="63" name="Google Shape;63;p5"/>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 name="Google Shape;64;p5"/>
            <p:cNvGrpSpPr/>
            <p:nvPr/>
          </p:nvGrpSpPr>
          <p:grpSpPr>
            <a:xfrm flipH="1">
              <a:off x="5734850" y="4472723"/>
              <a:ext cx="2040837" cy="670795"/>
              <a:chOff x="1297954" y="330075"/>
              <a:chExt cx="5169293" cy="1699506"/>
            </a:xfrm>
          </p:grpSpPr>
          <p:sp>
            <p:nvSpPr>
              <p:cNvPr id="65" name="Google Shape;65;p5"/>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5"/>
            <p:cNvGrpSpPr/>
            <p:nvPr/>
          </p:nvGrpSpPr>
          <p:grpSpPr>
            <a:xfrm flipH="1">
              <a:off x="5578209" y="4646738"/>
              <a:ext cx="2199863" cy="304563"/>
              <a:chOff x="-5827153" y="330075"/>
              <a:chExt cx="12276019" cy="1699569"/>
            </a:xfrm>
          </p:grpSpPr>
          <p:sp>
            <p:nvSpPr>
              <p:cNvPr id="68" name="Google Shape;68;p5"/>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 name="Google Shape;70;p5"/>
          <p:cNvGrpSpPr/>
          <p:nvPr/>
        </p:nvGrpSpPr>
        <p:grpSpPr>
          <a:xfrm>
            <a:off x="-4" y="40"/>
            <a:ext cx="7072430" cy="1327315"/>
            <a:chOff x="-4" y="40"/>
            <a:chExt cx="7072430" cy="1327315"/>
          </a:xfrm>
        </p:grpSpPr>
        <p:sp>
          <p:nvSpPr>
            <p:cNvPr id="71" name="Google Shape;71;p5"/>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72" name="Google Shape;72;p5"/>
            <p:cNvGrpSpPr/>
            <p:nvPr/>
          </p:nvGrpSpPr>
          <p:grpSpPr>
            <a:xfrm rot="10800000" flipH="1">
              <a:off x="3" y="40"/>
              <a:ext cx="6756168" cy="1327315"/>
              <a:chOff x="-2168138" y="330075"/>
              <a:chExt cx="8650663" cy="1699506"/>
            </a:xfrm>
          </p:grpSpPr>
          <p:sp>
            <p:nvSpPr>
              <p:cNvPr id="73" name="Google Shape;73;p5"/>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74" name="Google Shape;74;p5"/>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75" name="Google Shape;75;p5"/>
            <p:cNvGrpSpPr/>
            <p:nvPr/>
          </p:nvGrpSpPr>
          <p:grpSpPr>
            <a:xfrm rot="10800000" flipH="1">
              <a:off x="-4" y="381007"/>
              <a:ext cx="7072430" cy="771744"/>
              <a:chOff x="-9092084" y="330075"/>
              <a:chExt cx="15574609" cy="1699501"/>
            </a:xfrm>
          </p:grpSpPr>
          <p:sp>
            <p:nvSpPr>
              <p:cNvPr id="76" name="Google Shape;76;p5"/>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77" name="Google Shape;77;p5"/>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sp>
        <p:nvSpPr>
          <p:cNvPr id="78" name="Google Shape;78;p5"/>
          <p:cNvSpPr txBox="1">
            <a:spLocks noGrp="1"/>
          </p:cNvSpPr>
          <p:nvPr>
            <p:ph type="title"/>
          </p:nvPr>
        </p:nvSpPr>
        <p:spPr>
          <a:xfrm>
            <a:off x="814275" y="392575"/>
            <a:ext cx="5492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79" name="Google Shape;79;p5"/>
          <p:cNvSpPr txBox="1">
            <a:spLocks noGrp="1"/>
          </p:cNvSpPr>
          <p:nvPr>
            <p:ph type="body" idx="1"/>
          </p:nvPr>
        </p:nvSpPr>
        <p:spPr>
          <a:xfrm>
            <a:off x="814275" y="1327350"/>
            <a:ext cx="6132600" cy="3145500"/>
          </a:xfrm>
          <a:prstGeom prst="rect">
            <a:avLst/>
          </a:prstGeom>
        </p:spPr>
        <p:txBody>
          <a:bodyPr spcFirstLastPara="1" wrap="square" lIns="91425" tIns="91425" rIns="91425" bIns="91425" anchor="ctr" anchorCtr="0">
            <a:noAutofit/>
          </a:bodyPr>
          <a:lstStyle>
            <a:lvl1pPr marL="457200" lvl="0" indent="-381000">
              <a:spcBef>
                <a:spcPts val="60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80" name="Google Shape;80;p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1"/>
        <p:cNvGrpSpPr/>
        <p:nvPr/>
      </p:nvGrpSpPr>
      <p:grpSpPr>
        <a:xfrm>
          <a:off x="0" y="0"/>
          <a:ext cx="0" cy="0"/>
          <a:chOff x="0" y="0"/>
          <a:chExt cx="0" cy="0"/>
        </a:xfrm>
      </p:grpSpPr>
      <p:grpSp>
        <p:nvGrpSpPr>
          <p:cNvPr id="82" name="Google Shape;82;p6"/>
          <p:cNvGrpSpPr/>
          <p:nvPr/>
        </p:nvGrpSpPr>
        <p:grpSpPr>
          <a:xfrm>
            <a:off x="-4" y="40"/>
            <a:ext cx="7072430" cy="1327315"/>
            <a:chOff x="-4" y="40"/>
            <a:chExt cx="7072430" cy="1327315"/>
          </a:xfrm>
        </p:grpSpPr>
        <p:sp>
          <p:nvSpPr>
            <p:cNvPr id="83" name="Google Shape;83;p6"/>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4" name="Google Shape;84;p6"/>
            <p:cNvGrpSpPr/>
            <p:nvPr/>
          </p:nvGrpSpPr>
          <p:grpSpPr>
            <a:xfrm rot="10800000" flipH="1">
              <a:off x="3" y="40"/>
              <a:ext cx="6756168" cy="1327315"/>
              <a:chOff x="-2168138" y="330075"/>
              <a:chExt cx="8650663" cy="1699506"/>
            </a:xfrm>
          </p:grpSpPr>
          <p:sp>
            <p:nvSpPr>
              <p:cNvPr id="85" name="Google Shape;85;p6"/>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6" name="Google Shape;86;p6"/>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87" name="Google Shape;87;p6"/>
            <p:cNvGrpSpPr/>
            <p:nvPr/>
          </p:nvGrpSpPr>
          <p:grpSpPr>
            <a:xfrm rot="10800000" flipH="1">
              <a:off x="-4" y="381007"/>
              <a:ext cx="7072430" cy="771744"/>
              <a:chOff x="-9092084" y="330075"/>
              <a:chExt cx="15574609" cy="1699501"/>
            </a:xfrm>
          </p:grpSpPr>
          <p:sp>
            <p:nvSpPr>
              <p:cNvPr id="88" name="Google Shape;88;p6"/>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89" name="Google Shape;89;p6"/>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90" name="Google Shape;90;p6"/>
          <p:cNvGrpSpPr/>
          <p:nvPr/>
        </p:nvGrpSpPr>
        <p:grpSpPr>
          <a:xfrm>
            <a:off x="6946842" y="4472723"/>
            <a:ext cx="2202830" cy="670795"/>
            <a:chOff x="5575242" y="4472723"/>
            <a:chExt cx="2202830" cy="670795"/>
          </a:xfrm>
        </p:grpSpPr>
        <p:sp>
          <p:nvSpPr>
            <p:cNvPr id="91" name="Google Shape;91;p6"/>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 name="Google Shape;92;p6"/>
            <p:cNvGrpSpPr/>
            <p:nvPr/>
          </p:nvGrpSpPr>
          <p:grpSpPr>
            <a:xfrm flipH="1">
              <a:off x="5734850" y="4472723"/>
              <a:ext cx="2040837" cy="670795"/>
              <a:chOff x="1297954" y="330075"/>
              <a:chExt cx="5169293" cy="1699506"/>
            </a:xfrm>
          </p:grpSpPr>
          <p:sp>
            <p:nvSpPr>
              <p:cNvPr id="93" name="Google Shape;93;p6"/>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6"/>
            <p:cNvGrpSpPr/>
            <p:nvPr/>
          </p:nvGrpSpPr>
          <p:grpSpPr>
            <a:xfrm flipH="1">
              <a:off x="5578209" y="4646738"/>
              <a:ext cx="2199863" cy="304563"/>
              <a:chOff x="-5827153" y="330075"/>
              <a:chExt cx="12276019" cy="1699569"/>
            </a:xfrm>
          </p:grpSpPr>
          <p:sp>
            <p:nvSpPr>
              <p:cNvPr id="96" name="Google Shape;96;p6"/>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8" name="Google Shape;98;p6"/>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6"/>
          <p:cNvSpPr txBox="1">
            <a:spLocks noGrp="1"/>
          </p:cNvSpPr>
          <p:nvPr>
            <p:ph type="body" idx="1"/>
          </p:nvPr>
        </p:nvSpPr>
        <p:spPr>
          <a:xfrm>
            <a:off x="814275"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0" name="Google Shape;100;p6"/>
          <p:cNvSpPr txBox="1">
            <a:spLocks noGrp="1"/>
          </p:cNvSpPr>
          <p:nvPr>
            <p:ph type="body" idx="2"/>
          </p:nvPr>
        </p:nvSpPr>
        <p:spPr>
          <a:xfrm>
            <a:off x="4396123"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1" name="Google Shape;101;p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02"/>
        <p:cNvGrpSpPr/>
        <p:nvPr/>
      </p:nvGrpSpPr>
      <p:grpSpPr>
        <a:xfrm>
          <a:off x="0" y="0"/>
          <a:ext cx="0" cy="0"/>
          <a:chOff x="0" y="0"/>
          <a:chExt cx="0" cy="0"/>
        </a:xfrm>
      </p:grpSpPr>
      <p:grpSp>
        <p:nvGrpSpPr>
          <p:cNvPr id="103" name="Google Shape;103;p7"/>
          <p:cNvGrpSpPr/>
          <p:nvPr/>
        </p:nvGrpSpPr>
        <p:grpSpPr>
          <a:xfrm>
            <a:off x="-4" y="40"/>
            <a:ext cx="7072430" cy="1327315"/>
            <a:chOff x="-4" y="40"/>
            <a:chExt cx="7072430" cy="1327315"/>
          </a:xfrm>
        </p:grpSpPr>
        <p:sp>
          <p:nvSpPr>
            <p:cNvPr id="104" name="Google Shape;104;p7"/>
            <p:cNvSpPr/>
            <p:nvPr/>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105" name="Google Shape;105;p7"/>
            <p:cNvGrpSpPr/>
            <p:nvPr/>
          </p:nvGrpSpPr>
          <p:grpSpPr>
            <a:xfrm rot="10800000" flipH="1">
              <a:off x="3" y="40"/>
              <a:ext cx="6756168" cy="1327315"/>
              <a:chOff x="-2168138" y="330075"/>
              <a:chExt cx="8650663" cy="1699506"/>
            </a:xfrm>
          </p:grpSpPr>
          <p:sp>
            <p:nvSpPr>
              <p:cNvPr id="106" name="Google Shape;106;p7"/>
              <p:cNvSpPr/>
              <p:nvPr/>
            </p:nvSpPr>
            <p:spPr>
              <a:xfrm>
                <a:off x="-2168138" y="330081"/>
                <a:ext cx="69582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7" name="Google Shape;107;p7"/>
              <p:cNvSpPr/>
              <p:nvPr/>
            </p:nvSpPr>
            <p:spPr>
              <a:xfrm>
                <a:off x="4783025"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08" name="Google Shape;108;p7"/>
            <p:cNvGrpSpPr/>
            <p:nvPr/>
          </p:nvGrpSpPr>
          <p:grpSpPr>
            <a:xfrm rot="10800000" flipH="1">
              <a:off x="-4" y="381007"/>
              <a:ext cx="7072430" cy="771744"/>
              <a:chOff x="-9092084" y="330075"/>
              <a:chExt cx="15574609" cy="1699501"/>
            </a:xfrm>
          </p:grpSpPr>
          <p:sp>
            <p:nvSpPr>
              <p:cNvPr id="109" name="Google Shape;109;p7"/>
              <p:cNvSpPr/>
              <p:nvPr/>
            </p:nvSpPr>
            <p:spPr>
              <a:xfrm>
                <a:off x="-9092084" y="330076"/>
                <a:ext cx="1388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0" name="Google Shape;110;p7"/>
              <p:cNvSpPr/>
              <p:nvPr/>
            </p:nvSpPr>
            <p:spPr>
              <a:xfrm>
                <a:off x="4783025"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grpSp>
        <p:nvGrpSpPr>
          <p:cNvPr id="111" name="Google Shape;111;p7"/>
          <p:cNvGrpSpPr/>
          <p:nvPr/>
        </p:nvGrpSpPr>
        <p:grpSpPr>
          <a:xfrm>
            <a:off x="6946842" y="4472723"/>
            <a:ext cx="2202830" cy="670795"/>
            <a:chOff x="5575242" y="4472723"/>
            <a:chExt cx="2202830" cy="670795"/>
          </a:xfrm>
        </p:grpSpPr>
        <p:sp>
          <p:nvSpPr>
            <p:cNvPr id="112" name="Google Shape;112;p7"/>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 name="Google Shape;113;p7"/>
            <p:cNvGrpSpPr/>
            <p:nvPr/>
          </p:nvGrpSpPr>
          <p:grpSpPr>
            <a:xfrm flipH="1">
              <a:off x="5734850" y="4472723"/>
              <a:ext cx="2040837" cy="670795"/>
              <a:chOff x="1297954" y="330075"/>
              <a:chExt cx="5169293" cy="1699506"/>
            </a:xfrm>
          </p:grpSpPr>
          <p:sp>
            <p:nvSpPr>
              <p:cNvPr id="114" name="Google Shape;114;p7"/>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 name="Google Shape;116;p7"/>
            <p:cNvGrpSpPr/>
            <p:nvPr/>
          </p:nvGrpSpPr>
          <p:grpSpPr>
            <a:xfrm flipH="1">
              <a:off x="5578209" y="4646738"/>
              <a:ext cx="2199863" cy="304563"/>
              <a:chOff x="-5827153" y="330075"/>
              <a:chExt cx="12276019" cy="1699569"/>
            </a:xfrm>
          </p:grpSpPr>
          <p:sp>
            <p:nvSpPr>
              <p:cNvPr id="117" name="Google Shape;117;p7"/>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9" name="Google Shape;119;p7"/>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20" name="Google Shape;120;p7"/>
          <p:cNvSpPr txBox="1">
            <a:spLocks noGrp="1"/>
          </p:cNvSpPr>
          <p:nvPr>
            <p:ph type="body" idx="1"/>
          </p:nvPr>
        </p:nvSpPr>
        <p:spPr>
          <a:xfrm>
            <a:off x="870450" y="1545076"/>
            <a:ext cx="2247900" cy="27099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1" name="Google Shape;121;p7"/>
          <p:cNvSpPr txBox="1">
            <a:spLocks noGrp="1"/>
          </p:cNvSpPr>
          <p:nvPr>
            <p:ph type="body" idx="2"/>
          </p:nvPr>
        </p:nvSpPr>
        <p:spPr>
          <a:xfrm>
            <a:off x="3233637" y="1545076"/>
            <a:ext cx="2247900" cy="27099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2" name="Google Shape;122;p7"/>
          <p:cNvSpPr txBox="1">
            <a:spLocks noGrp="1"/>
          </p:cNvSpPr>
          <p:nvPr>
            <p:ph type="body" idx="3"/>
          </p:nvPr>
        </p:nvSpPr>
        <p:spPr>
          <a:xfrm>
            <a:off x="5540650" y="1545076"/>
            <a:ext cx="2247900" cy="27099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1000"/>
              </a:spcBef>
              <a:spcAft>
                <a:spcPts val="0"/>
              </a:spcAft>
              <a:buSzPts val="1800"/>
              <a:buChar char="▻"/>
              <a:defRPr sz="1800"/>
            </a:lvl2pPr>
            <a:lvl3pPr marL="1371600" lvl="2" indent="-342900" rtl="0">
              <a:spcBef>
                <a:spcPts val="1000"/>
              </a:spcBef>
              <a:spcAft>
                <a:spcPts val="0"/>
              </a:spcAft>
              <a:buSzPts val="1800"/>
              <a:buChar char="▻"/>
              <a:defRPr sz="1800"/>
            </a:lvl3pPr>
            <a:lvl4pPr marL="1828800" lvl="3" indent="-342900" rtl="0">
              <a:spcBef>
                <a:spcPts val="1000"/>
              </a:spcBef>
              <a:spcAft>
                <a:spcPts val="0"/>
              </a:spcAft>
              <a:buSzPts val="1800"/>
              <a:buChar char="▻"/>
              <a:defRPr sz="1800"/>
            </a:lvl4pPr>
            <a:lvl5pPr marL="2286000" lvl="4" indent="-342900" rtl="0">
              <a:spcBef>
                <a:spcPts val="1000"/>
              </a:spcBef>
              <a:spcAft>
                <a:spcPts val="0"/>
              </a:spcAft>
              <a:buSzPts val="1800"/>
              <a:buChar char="▻"/>
              <a:defRPr sz="1800"/>
            </a:lvl5pPr>
            <a:lvl6pPr marL="2743200" lvl="5" indent="-342900" rtl="0">
              <a:spcBef>
                <a:spcPts val="1000"/>
              </a:spcBef>
              <a:spcAft>
                <a:spcPts val="0"/>
              </a:spcAft>
              <a:buSzPts val="1800"/>
              <a:buChar char="▻"/>
              <a:defRPr sz="1800"/>
            </a:lvl6pPr>
            <a:lvl7pPr marL="3200400" lvl="6" indent="-342900" rtl="0">
              <a:spcBef>
                <a:spcPts val="1000"/>
              </a:spcBef>
              <a:spcAft>
                <a:spcPts val="0"/>
              </a:spcAft>
              <a:buSzPts val="1800"/>
              <a:buChar char="▻"/>
              <a:defRPr sz="1800"/>
            </a:lvl7pPr>
            <a:lvl8pPr marL="3657600" lvl="7" indent="-342900" rtl="0">
              <a:spcBef>
                <a:spcPts val="1000"/>
              </a:spcBef>
              <a:spcAft>
                <a:spcPts val="0"/>
              </a:spcAft>
              <a:buSzPts val="1800"/>
              <a:buChar char="▻"/>
              <a:defRPr sz="1800"/>
            </a:lvl8pPr>
            <a:lvl9pPr marL="4114800" lvl="8" indent="-342900" rtl="0">
              <a:spcBef>
                <a:spcPts val="1000"/>
              </a:spcBef>
              <a:spcAft>
                <a:spcPts val="1000"/>
              </a:spcAft>
              <a:buSzPts val="1800"/>
              <a:buChar char="▻"/>
              <a:defRPr sz="1800"/>
            </a:lvl9pPr>
          </a:lstStyle>
          <a:p>
            <a:endParaRPr/>
          </a:p>
        </p:txBody>
      </p:sp>
      <p:sp>
        <p:nvSpPr>
          <p:cNvPr id="123" name="Google Shape;123;p7"/>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2"/>
        <p:cNvGrpSpPr/>
        <p:nvPr/>
      </p:nvGrpSpPr>
      <p:grpSpPr>
        <a:xfrm>
          <a:off x="0" y="0"/>
          <a:ext cx="0" cy="0"/>
          <a:chOff x="0" y="0"/>
          <a:chExt cx="0" cy="0"/>
        </a:xfrm>
      </p:grpSpPr>
      <p:grpSp>
        <p:nvGrpSpPr>
          <p:cNvPr id="163" name="Google Shape;163;p10"/>
          <p:cNvGrpSpPr/>
          <p:nvPr/>
        </p:nvGrpSpPr>
        <p:grpSpPr>
          <a:xfrm rot="10800000">
            <a:off x="-8" y="-2"/>
            <a:ext cx="2202830" cy="670795"/>
            <a:chOff x="5575242" y="4472723"/>
            <a:chExt cx="2202830" cy="670795"/>
          </a:xfrm>
        </p:grpSpPr>
        <p:sp>
          <p:nvSpPr>
            <p:cNvPr id="164" name="Google Shape;164;p10"/>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10"/>
            <p:cNvGrpSpPr/>
            <p:nvPr/>
          </p:nvGrpSpPr>
          <p:grpSpPr>
            <a:xfrm flipH="1">
              <a:off x="5734850" y="4472723"/>
              <a:ext cx="2040837" cy="670795"/>
              <a:chOff x="1297954" y="330075"/>
              <a:chExt cx="5169293" cy="1699506"/>
            </a:xfrm>
          </p:grpSpPr>
          <p:sp>
            <p:nvSpPr>
              <p:cNvPr id="166" name="Google Shape;166;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10"/>
            <p:cNvGrpSpPr/>
            <p:nvPr/>
          </p:nvGrpSpPr>
          <p:grpSpPr>
            <a:xfrm flipH="1">
              <a:off x="5578209" y="4646738"/>
              <a:ext cx="2199863" cy="304563"/>
              <a:chOff x="-5827153" y="330075"/>
              <a:chExt cx="12276019" cy="1699569"/>
            </a:xfrm>
          </p:grpSpPr>
          <p:sp>
            <p:nvSpPr>
              <p:cNvPr id="169" name="Google Shape;169;p10"/>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1" name="Google Shape;171;p10"/>
          <p:cNvGrpSpPr/>
          <p:nvPr/>
        </p:nvGrpSpPr>
        <p:grpSpPr>
          <a:xfrm>
            <a:off x="6946842" y="4472723"/>
            <a:ext cx="2202830" cy="670795"/>
            <a:chOff x="5575242" y="4472723"/>
            <a:chExt cx="2202830" cy="670795"/>
          </a:xfrm>
        </p:grpSpPr>
        <p:sp>
          <p:nvSpPr>
            <p:cNvPr id="172" name="Google Shape;172;p10"/>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10"/>
            <p:cNvGrpSpPr/>
            <p:nvPr/>
          </p:nvGrpSpPr>
          <p:grpSpPr>
            <a:xfrm flipH="1">
              <a:off x="5734850" y="4472723"/>
              <a:ext cx="2040837" cy="670795"/>
              <a:chOff x="1297954" y="330075"/>
              <a:chExt cx="5169293" cy="1699506"/>
            </a:xfrm>
          </p:grpSpPr>
          <p:sp>
            <p:nvSpPr>
              <p:cNvPr id="174" name="Google Shape;174;p10"/>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0"/>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10"/>
            <p:cNvGrpSpPr/>
            <p:nvPr/>
          </p:nvGrpSpPr>
          <p:grpSpPr>
            <a:xfrm flipH="1">
              <a:off x="5578209" y="4646738"/>
              <a:ext cx="2199863" cy="304563"/>
              <a:chOff x="-5827153" y="330075"/>
              <a:chExt cx="12276019" cy="1699569"/>
            </a:xfrm>
          </p:grpSpPr>
          <p:sp>
            <p:nvSpPr>
              <p:cNvPr id="177" name="Google Shape;177;p10"/>
              <p:cNvSpPr/>
              <p:nvPr/>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0"/>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9" name="Google Shape;179;p1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4275" y="392575"/>
            <a:ext cx="5258400" cy="766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1pPr>
            <a:lvl2pPr lvl="1">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2pPr>
            <a:lvl3pPr lvl="2">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3pPr>
            <a:lvl4pPr lvl="3">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4pPr>
            <a:lvl5pPr lvl="4">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5pPr>
            <a:lvl6pPr lvl="5">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6pPr>
            <a:lvl7pPr lvl="6">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7pPr>
            <a:lvl8pPr lvl="7">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8pPr>
            <a:lvl9pPr lvl="8">
              <a:spcBef>
                <a:spcPts val="0"/>
              </a:spcBef>
              <a:spcAft>
                <a:spcPts val="0"/>
              </a:spcAft>
              <a:buClr>
                <a:schemeClr val="lt1"/>
              </a:buClr>
              <a:buSzPts val="2000"/>
              <a:buFont typeface="Roboto Condensed"/>
              <a:buNone/>
              <a:defRPr sz="2000" b="1">
                <a:solidFill>
                  <a:schemeClr val="lt1"/>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814275" y="1327350"/>
            <a:ext cx="6132600" cy="3145500"/>
          </a:xfrm>
          <a:prstGeom prst="rect">
            <a:avLst/>
          </a:prstGeom>
          <a:noFill/>
          <a:ln>
            <a:noFill/>
          </a:ln>
        </p:spPr>
        <p:txBody>
          <a:bodyPr spcFirstLastPara="1" wrap="square" lIns="91425" tIns="91425" rIns="91425" bIns="91425" anchor="ctr" anchorCtr="0">
            <a:noAutofit/>
          </a:bodyPr>
          <a:lstStyle>
            <a:lvl1pPr marL="457200" lvl="0" indent="-381000">
              <a:spcBef>
                <a:spcPts val="6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1pPr>
            <a:lvl2pPr marL="914400" lvl="1"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2pPr>
            <a:lvl3pPr marL="1371600" lvl="2"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3pPr>
            <a:lvl4pPr marL="1828800" lvl="3"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4pPr>
            <a:lvl5pPr marL="2286000" lvl="4"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5pPr>
            <a:lvl6pPr marL="2743200" lvl="5"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6pPr>
            <a:lvl7pPr marL="3200400" lvl="6"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7pPr>
            <a:lvl8pPr marL="3657600" lvl="7" indent="-381000">
              <a:spcBef>
                <a:spcPts val="1000"/>
              </a:spcBef>
              <a:spcAft>
                <a:spcPts val="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8pPr>
            <a:lvl9pPr marL="4114800" lvl="8" indent="-381000">
              <a:spcBef>
                <a:spcPts val="1000"/>
              </a:spcBef>
              <a:spcAft>
                <a:spcPts val="1000"/>
              </a:spcAft>
              <a:buClr>
                <a:schemeClr val="accent4"/>
              </a:buClr>
              <a:buSzPts val="2400"/>
              <a:buFont typeface="Roboto Condensed Light"/>
              <a:buChar char="▻"/>
              <a:defRPr sz="2400">
                <a:solidFill>
                  <a:schemeClr val="dk1"/>
                </a:solidFill>
                <a:latin typeface="Roboto Condensed Light"/>
                <a:ea typeface="Roboto Condensed Light"/>
                <a:cs typeface="Roboto Condensed Light"/>
                <a:sym typeface="Roboto Condensed Light"/>
              </a:defRPr>
            </a:lvl9pPr>
          </a:lstStyle>
          <a:p>
            <a:endParaRPr/>
          </a:p>
        </p:txBody>
      </p:sp>
      <p:sp>
        <p:nvSpPr>
          <p:cNvPr id="8" name="Google Shape;8;p1"/>
          <p:cNvSpPr txBox="1">
            <a:spLocks noGrp="1"/>
          </p:cNvSpPr>
          <p:nvPr>
            <p:ph type="sldNum" idx="12"/>
          </p:nvPr>
        </p:nvSpPr>
        <p:spPr>
          <a:xfrm>
            <a:off x="7618000" y="4636500"/>
            <a:ext cx="1487400" cy="315600"/>
          </a:xfrm>
          <a:prstGeom prst="rect">
            <a:avLst/>
          </a:prstGeom>
          <a:noFill/>
          <a:ln>
            <a:noFill/>
          </a:ln>
        </p:spPr>
        <p:txBody>
          <a:bodyPr spcFirstLastPara="1" wrap="square" lIns="91425" tIns="91425" rIns="91425" bIns="91425" anchor="ctr" anchorCtr="0">
            <a:noAutofit/>
          </a:bodyPr>
          <a:lstStyle>
            <a:lvl1pPr lvl="0" algn="r">
              <a:buNone/>
              <a:defRPr sz="1200" b="1">
                <a:solidFill>
                  <a:schemeClr val="lt1"/>
                </a:solidFill>
                <a:latin typeface="Roboto Condensed"/>
                <a:ea typeface="Roboto Condensed"/>
                <a:cs typeface="Roboto Condensed"/>
                <a:sym typeface="Roboto Condensed"/>
              </a:defRPr>
            </a:lvl1pPr>
            <a:lvl2pPr lvl="1" algn="r">
              <a:buNone/>
              <a:defRPr sz="1200" b="1">
                <a:solidFill>
                  <a:schemeClr val="lt1"/>
                </a:solidFill>
                <a:latin typeface="Roboto Condensed"/>
                <a:ea typeface="Roboto Condensed"/>
                <a:cs typeface="Roboto Condensed"/>
                <a:sym typeface="Roboto Condensed"/>
              </a:defRPr>
            </a:lvl2pPr>
            <a:lvl3pPr lvl="2" algn="r">
              <a:buNone/>
              <a:defRPr sz="1200" b="1">
                <a:solidFill>
                  <a:schemeClr val="lt1"/>
                </a:solidFill>
                <a:latin typeface="Roboto Condensed"/>
                <a:ea typeface="Roboto Condensed"/>
                <a:cs typeface="Roboto Condensed"/>
                <a:sym typeface="Roboto Condensed"/>
              </a:defRPr>
            </a:lvl3pPr>
            <a:lvl4pPr lvl="3" algn="r">
              <a:buNone/>
              <a:defRPr sz="1200" b="1">
                <a:solidFill>
                  <a:schemeClr val="lt1"/>
                </a:solidFill>
                <a:latin typeface="Roboto Condensed"/>
                <a:ea typeface="Roboto Condensed"/>
                <a:cs typeface="Roboto Condensed"/>
                <a:sym typeface="Roboto Condensed"/>
              </a:defRPr>
            </a:lvl4pPr>
            <a:lvl5pPr lvl="4" algn="r">
              <a:buNone/>
              <a:defRPr sz="1200" b="1">
                <a:solidFill>
                  <a:schemeClr val="lt1"/>
                </a:solidFill>
                <a:latin typeface="Roboto Condensed"/>
                <a:ea typeface="Roboto Condensed"/>
                <a:cs typeface="Roboto Condensed"/>
                <a:sym typeface="Roboto Condensed"/>
              </a:defRPr>
            </a:lvl5pPr>
            <a:lvl6pPr lvl="5" algn="r">
              <a:buNone/>
              <a:defRPr sz="1200" b="1">
                <a:solidFill>
                  <a:schemeClr val="lt1"/>
                </a:solidFill>
                <a:latin typeface="Roboto Condensed"/>
                <a:ea typeface="Roboto Condensed"/>
                <a:cs typeface="Roboto Condensed"/>
                <a:sym typeface="Roboto Condensed"/>
              </a:defRPr>
            </a:lvl6pPr>
            <a:lvl7pPr lvl="6" algn="r">
              <a:buNone/>
              <a:defRPr sz="1200" b="1">
                <a:solidFill>
                  <a:schemeClr val="lt1"/>
                </a:solidFill>
                <a:latin typeface="Roboto Condensed"/>
                <a:ea typeface="Roboto Condensed"/>
                <a:cs typeface="Roboto Condensed"/>
                <a:sym typeface="Roboto Condensed"/>
              </a:defRPr>
            </a:lvl7pPr>
            <a:lvl8pPr lvl="7" algn="r">
              <a:buNone/>
              <a:defRPr sz="1200" b="1">
                <a:solidFill>
                  <a:schemeClr val="lt1"/>
                </a:solidFill>
                <a:latin typeface="Roboto Condensed"/>
                <a:ea typeface="Roboto Condensed"/>
                <a:cs typeface="Roboto Condensed"/>
                <a:sym typeface="Roboto Condensed"/>
              </a:defRPr>
            </a:lvl8pPr>
            <a:lvl9pPr lvl="8" algn="r">
              <a:buNone/>
              <a:defRPr sz="1200" b="1">
                <a:solidFill>
                  <a:schemeClr val="lt1"/>
                </a:solidFill>
                <a:latin typeface="Roboto Condensed"/>
                <a:ea typeface="Roboto Condensed"/>
                <a:cs typeface="Roboto Condensed"/>
                <a:sym typeface="Roboto Condense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6" r:id="rId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a:t>
            </a:fld>
            <a:endParaRPr lang="en"/>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0" y="0"/>
            <a:ext cx="4788863" cy="1274204"/>
          </a:xfrm>
          <a:prstGeom prst="rect">
            <a:avLst/>
          </a:prstGeom>
        </p:spPr>
      </p:pic>
      <p:sp>
        <p:nvSpPr>
          <p:cNvPr id="4" name="Rectangle 3"/>
          <p:cNvSpPr/>
          <p:nvPr/>
        </p:nvSpPr>
        <p:spPr>
          <a:xfrm>
            <a:off x="663829" y="1301955"/>
            <a:ext cx="3461204" cy="496996"/>
          </a:xfrm>
          <a:prstGeom prst="rect">
            <a:avLst/>
          </a:prstGeom>
        </p:spPr>
        <p:txBody>
          <a:bodyPr wrap="none">
            <a:spAutoFit/>
          </a:bodyPr>
          <a:lstStyle/>
          <a:p>
            <a:pPr algn="ctr">
              <a:lnSpc>
                <a:spcPct val="150000"/>
              </a:lnSpc>
              <a:spcBef>
                <a:spcPts val="600"/>
              </a:spcBef>
              <a:spcAft>
                <a:spcPts val="600"/>
              </a:spcAft>
            </a:pPr>
            <a:r>
              <a:rPr lang="fr-FR" sz="2000" b="1" dirty="0" err="1">
                <a:latin typeface="+mn-lt"/>
                <a:ea typeface="Calibri" panose="020F0502020204030204" pitchFamily="34" charset="0"/>
              </a:rPr>
              <a:t>Chữ</a:t>
            </a:r>
            <a:r>
              <a:rPr lang="fr-FR" sz="2000" b="1" dirty="0">
                <a:latin typeface="+mn-lt"/>
                <a:ea typeface="Calibri" panose="020F0502020204030204" pitchFamily="34" charset="0"/>
              </a:rPr>
              <a:t> </a:t>
            </a:r>
            <a:r>
              <a:rPr lang="fr-FR" sz="2000" b="1" dirty="0" err="1">
                <a:latin typeface="+mn-lt"/>
                <a:ea typeface="Calibri" panose="020F0502020204030204" pitchFamily="34" charset="0"/>
              </a:rPr>
              <a:t>số</a:t>
            </a:r>
            <a:r>
              <a:rPr lang="fr-FR" sz="2000" b="1" dirty="0">
                <a:latin typeface="+mn-lt"/>
                <a:ea typeface="Calibri" panose="020F0502020204030204" pitchFamily="34" charset="0"/>
              </a:rPr>
              <a:t> </a:t>
            </a:r>
            <a:r>
              <a:rPr lang="fr-FR" sz="2000" b="1" dirty="0" err="1">
                <a:latin typeface="+mn-lt"/>
                <a:ea typeface="Calibri" panose="020F0502020204030204" pitchFamily="34" charset="0"/>
              </a:rPr>
              <a:t>Ấn</a:t>
            </a:r>
            <a:r>
              <a:rPr lang="fr-FR" sz="2000" b="1" dirty="0">
                <a:latin typeface="+mn-lt"/>
                <a:ea typeface="Calibri" panose="020F0502020204030204" pitchFamily="34" charset="0"/>
              </a:rPr>
              <a:t> </a:t>
            </a:r>
            <a:r>
              <a:rPr lang="fr-FR" sz="2000" b="1" dirty="0" err="1">
                <a:latin typeface="+mn-lt"/>
                <a:ea typeface="Calibri" panose="020F0502020204030204" pitchFamily="34" charset="0"/>
              </a:rPr>
              <a:t>Độ</a:t>
            </a:r>
            <a:r>
              <a:rPr lang="fr-FR" sz="2000" b="1" dirty="0">
                <a:latin typeface="+mn-lt"/>
                <a:ea typeface="Calibri" panose="020F0502020204030204" pitchFamily="34" charset="0"/>
              </a:rPr>
              <a:t> </a:t>
            </a:r>
            <a:r>
              <a:rPr lang="fr-FR" sz="2000" b="1" dirty="0" err="1">
                <a:latin typeface="+mn-lt"/>
                <a:ea typeface="Calibri" panose="020F0502020204030204" pitchFamily="34" charset="0"/>
              </a:rPr>
              <a:t>cuối</a:t>
            </a:r>
            <a:r>
              <a:rPr lang="fr-FR" sz="2000" b="1" dirty="0">
                <a:latin typeface="+mn-lt"/>
                <a:ea typeface="Calibri" panose="020F0502020204030204" pitchFamily="34" charset="0"/>
              </a:rPr>
              <a:t> </a:t>
            </a:r>
            <a:r>
              <a:rPr lang="fr-FR" sz="2000" b="1" dirty="0" err="1">
                <a:latin typeface="+mn-lt"/>
                <a:ea typeface="Calibri" panose="020F0502020204030204" pitchFamily="34" charset="0"/>
              </a:rPr>
              <a:t>thế</a:t>
            </a:r>
            <a:r>
              <a:rPr lang="fr-FR" sz="2000" b="1" dirty="0">
                <a:latin typeface="+mn-lt"/>
                <a:ea typeface="Calibri" panose="020F0502020204030204" pitchFamily="34" charset="0"/>
              </a:rPr>
              <a:t> </a:t>
            </a:r>
            <a:r>
              <a:rPr lang="fr-FR" sz="2000" b="1" dirty="0" err="1">
                <a:latin typeface="+mn-lt"/>
                <a:ea typeface="Calibri" panose="020F0502020204030204" pitchFamily="34" charset="0"/>
              </a:rPr>
              <a:t>kỉ</a:t>
            </a:r>
            <a:r>
              <a:rPr lang="fr-FR" sz="2000" b="1" dirty="0">
                <a:latin typeface="+mn-lt"/>
                <a:ea typeface="Calibri" panose="020F0502020204030204" pitchFamily="34" charset="0"/>
              </a:rPr>
              <a:t> 1</a:t>
            </a:r>
            <a:endParaRPr lang="en-US" sz="2000" dirty="0">
              <a:latin typeface="+mn-lt"/>
              <a:ea typeface="Calibri" panose="020F050202020403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4945487" y="1"/>
            <a:ext cx="4198513" cy="1558344"/>
          </a:xfrm>
          <a:prstGeom prst="rect">
            <a:avLst/>
          </a:prstGeom>
        </p:spPr>
      </p:pic>
      <p:sp>
        <p:nvSpPr>
          <p:cNvPr id="7" name="Rectangle 6"/>
          <p:cNvSpPr/>
          <p:nvPr/>
        </p:nvSpPr>
        <p:spPr>
          <a:xfrm>
            <a:off x="5954563" y="1486060"/>
            <a:ext cx="2566728" cy="496996"/>
          </a:xfrm>
          <a:prstGeom prst="rect">
            <a:avLst/>
          </a:prstGeom>
        </p:spPr>
        <p:txBody>
          <a:bodyPr wrap="none">
            <a:spAutoFit/>
          </a:bodyPr>
          <a:lstStyle/>
          <a:p>
            <a:pPr algn="ctr">
              <a:lnSpc>
                <a:spcPct val="150000"/>
              </a:lnSpc>
              <a:spcBef>
                <a:spcPts val="600"/>
              </a:spcBef>
              <a:spcAft>
                <a:spcPts val="600"/>
              </a:spcAft>
            </a:pPr>
            <a:r>
              <a:rPr lang="fr-FR" sz="2000" b="1" dirty="0" err="1">
                <a:latin typeface="+mn-lt"/>
                <a:ea typeface="Calibri" panose="020F0502020204030204" pitchFamily="34" charset="0"/>
              </a:rPr>
              <a:t>Bảng</a:t>
            </a:r>
            <a:r>
              <a:rPr lang="fr-FR" sz="2000" b="1" dirty="0">
                <a:latin typeface="+mn-lt"/>
                <a:ea typeface="Calibri" panose="020F0502020204030204" pitchFamily="34" charset="0"/>
              </a:rPr>
              <a:t> </a:t>
            </a:r>
            <a:r>
              <a:rPr lang="fr-FR" sz="2000" b="1" dirty="0" err="1">
                <a:latin typeface="+mn-lt"/>
                <a:ea typeface="Calibri" panose="020F0502020204030204" pitchFamily="34" charset="0"/>
              </a:rPr>
              <a:t>chữ</a:t>
            </a:r>
            <a:r>
              <a:rPr lang="fr-FR" sz="2000" b="1" dirty="0">
                <a:latin typeface="+mn-lt"/>
                <a:ea typeface="Calibri" panose="020F0502020204030204" pitchFamily="34" charset="0"/>
              </a:rPr>
              <a:t> </a:t>
            </a:r>
            <a:r>
              <a:rPr lang="fr-FR" sz="2000" b="1" dirty="0" err="1">
                <a:latin typeface="+mn-lt"/>
                <a:ea typeface="Calibri" panose="020F0502020204030204" pitchFamily="34" charset="0"/>
              </a:rPr>
              <a:t>số</a:t>
            </a:r>
            <a:r>
              <a:rPr lang="fr-FR" sz="2000" b="1" dirty="0">
                <a:latin typeface="+mn-lt"/>
                <a:ea typeface="Calibri" panose="020F0502020204030204" pitchFamily="34" charset="0"/>
              </a:rPr>
              <a:t> Ả </a:t>
            </a:r>
            <a:r>
              <a:rPr lang="fr-FR" sz="2000" b="1" dirty="0" err="1">
                <a:latin typeface="+mn-lt"/>
                <a:ea typeface="Calibri" panose="020F0502020204030204" pitchFamily="34" charset="0"/>
              </a:rPr>
              <a:t>Rập</a:t>
            </a:r>
            <a:endParaRPr lang="en-US" sz="2000" dirty="0">
              <a:latin typeface="+mn-lt"/>
              <a:ea typeface="Calibri" panose="020F0502020204030204" pitchFamily="34" charset="0"/>
            </a:endParaRPr>
          </a:p>
        </p:txBody>
      </p:sp>
      <p:pic>
        <p:nvPicPr>
          <p:cNvPr id="8" name="Picture 7"/>
          <p:cNvPicPr/>
          <p:nvPr/>
        </p:nvPicPr>
        <p:blipFill>
          <a:blip r:embed="rId4">
            <a:extLst>
              <a:ext uri="{28A0092B-C50C-407E-A947-70E740481C1C}">
                <a14:useLocalDpi xmlns:a14="http://schemas.microsoft.com/office/drawing/2010/main" val="0"/>
              </a:ext>
            </a:extLst>
          </a:blip>
          <a:stretch>
            <a:fillRect/>
          </a:stretch>
        </p:blipFill>
        <p:spPr>
          <a:xfrm>
            <a:off x="199123" y="1983056"/>
            <a:ext cx="4179694" cy="2476500"/>
          </a:xfrm>
          <a:prstGeom prst="rect">
            <a:avLst/>
          </a:prstGeom>
        </p:spPr>
      </p:pic>
      <p:sp>
        <p:nvSpPr>
          <p:cNvPr id="9" name="Rectangle 8"/>
          <p:cNvSpPr/>
          <p:nvPr/>
        </p:nvSpPr>
        <p:spPr>
          <a:xfrm>
            <a:off x="925315" y="4455104"/>
            <a:ext cx="2167581" cy="496996"/>
          </a:xfrm>
          <a:prstGeom prst="rect">
            <a:avLst/>
          </a:prstGeom>
        </p:spPr>
        <p:txBody>
          <a:bodyPr wrap="none">
            <a:spAutoFit/>
          </a:bodyPr>
          <a:lstStyle/>
          <a:p>
            <a:pPr algn="ctr">
              <a:lnSpc>
                <a:spcPct val="150000"/>
              </a:lnSpc>
              <a:spcBef>
                <a:spcPts val="600"/>
              </a:spcBef>
              <a:spcAft>
                <a:spcPts val="600"/>
              </a:spcAft>
            </a:pPr>
            <a:r>
              <a:rPr lang="fr-FR" sz="2000" b="1" dirty="0" err="1">
                <a:latin typeface="+mn-lt"/>
                <a:ea typeface="Calibri" panose="020F0502020204030204" pitchFamily="34" charset="0"/>
              </a:rPr>
              <a:t>Chữ</a:t>
            </a:r>
            <a:r>
              <a:rPr lang="fr-FR" sz="2000" b="1" dirty="0">
                <a:latin typeface="+mn-lt"/>
                <a:ea typeface="Calibri" panose="020F0502020204030204" pitchFamily="34" charset="0"/>
              </a:rPr>
              <a:t> </a:t>
            </a:r>
            <a:r>
              <a:rPr lang="fr-FR" sz="2000" b="1" dirty="0" err="1">
                <a:latin typeface="+mn-lt"/>
                <a:ea typeface="Calibri" panose="020F0502020204030204" pitchFamily="34" charset="0"/>
              </a:rPr>
              <a:t>số</a:t>
            </a:r>
            <a:r>
              <a:rPr lang="fr-FR" sz="2000" b="1" dirty="0">
                <a:latin typeface="+mn-lt"/>
                <a:ea typeface="Calibri" panose="020F0502020204030204" pitchFamily="34" charset="0"/>
              </a:rPr>
              <a:t> Babylon</a:t>
            </a:r>
            <a:endParaRPr lang="en-US" sz="2000" dirty="0">
              <a:latin typeface="+mn-lt"/>
              <a:ea typeface="Calibri" panose="020F0502020204030204" pitchFamily="34" charset="0"/>
            </a:endParaRPr>
          </a:p>
        </p:txBody>
      </p:sp>
      <p:pic>
        <p:nvPicPr>
          <p:cNvPr id="10" name="Picture 9"/>
          <p:cNvPicPr/>
          <p:nvPr/>
        </p:nvPicPr>
        <p:blipFill>
          <a:blip r:embed="rId5">
            <a:extLst>
              <a:ext uri="{28A0092B-C50C-407E-A947-70E740481C1C}">
                <a14:useLocalDpi xmlns:a14="http://schemas.microsoft.com/office/drawing/2010/main" val="0"/>
              </a:ext>
            </a:extLst>
          </a:blip>
          <a:stretch>
            <a:fillRect/>
          </a:stretch>
        </p:blipFill>
        <p:spPr>
          <a:xfrm>
            <a:off x="4475953" y="2027119"/>
            <a:ext cx="4629447" cy="2325240"/>
          </a:xfrm>
          <a:prstGeom prst="rect">
            <a:avLst/>
          </a:prstGeom>
        </p:spPr>
      </p:pic>
      <p:sp>
        <p:nvSpPr>
          <p:cNvPr id="11" name="Rectangle 10"/>
          <p:cNvSpPr/>
          <p:nvPr/>
        </p:nvSpPr>
        <p:spPr>
          <a:xfrm>
            <a:off x="6146901" y="4455104"/>
            <a:ext cx="1795684" cy="496996"/>
          </a:xfrm>
          <a:prstGeom prst="rect">
            <a:avLst/>
          </a:prstGeom>
        </p:spPr>
        <p:txBody>
          <a:bodyPr wrap="none">
            <a:spAutoFit/>
          </a:bodyPr>
          <a:lstStyle/>
          <a:p>
            <a:pPr algn="ctr">
              <a:lnSpc>
                <a:spcPct val="150000"/>
              </a:lnSpc>
              <a:spcBef>
                <a:spcPts val="600"/>
              </a:spcBef>
              <a:spcAft>
                <a:spcPts val="600"/>
              </a:spcAft>
            </a:pPr>
            <a:r>
              <a:rPr lang="fr-FR" sz="2000" b="1" dirty="0" err="1">
                <a:latin typeface="+mn-lt"/>
                <a:ea typeface="Calibri" panose="020F0502020204030204" pitchFamily="34" charset="0"/>
              </a:rPr>
              <a:t>Chữ</a:t>
            </a:r>
            <a:r>
              <a:rPr lang="fr-FR" sz="2000" b="1" dirty="0">
                <a:latin typeface="+mn-lt"/>
                <a:ea typeface="Calibri" panose="020F0502020204030204" pitchFamily="34" charset="0"/>
              </a:rPr>
              <a:t> </a:t>
            </a:r>
            <a:r>
              <a:rPr lang="fr-FR" sz="2000" b="1" dirty="0" err="1">
                <a:latin typeface="+mn-lt"/>
                <a:ea typeface="Calibri" panose="020F0502020204030204" pitchFamily="34" charset="0"/>
              </a:rPr>
              <a:t>số</a:t>
            </a:r>
            <a:r>
              <a:rPr lang="fr-FR" sz="2000" b="1" dirty="0">
                <a:latin typeface="+mn-lt"/>
                <a:ea typeface="Calibri" panose="020F0502020204030204" pitchFamily="34" charset="0"/>
              </a:rPr>
              <a:t> Maya</a:t>
            </a:r>
            <a:endParaRPr lang="en-US" sz="2000" dirty="0">
              <a:latin typeface="+mn-lt"/>
              <a:ea typeface="Calibri" panose="020F0502020204030204" pitchFamily="34" charset="0"/>
            </a:endParaRPr>
          </a:p>
        </p:txBody>
      </p:sp>
      <p:sp>
        <p:nvSpPr>
          <p:cNvPr id="12" name="TextBox 11"/>
          <p:cNvSpPr txBox="1"/>
          <p:nvPr/>
        </p:nvSpPr>
        <p:spPr>
          <a:xfrm>
            <a:off x="426900" y="1066097"/>
            <a:ext cx="8216721" cy="2031325"/>
          </a:xfrm>
          <a:prstGeom prst="rect">
            <a:avLst/>
          </a:prstGeom>
          <a:solidFill>
            <a:srgbClr val="FFC000"/>
          </a:solidFill>
        </p:spPr>
        <p:txBody>
          <a:bodyPr wrap="square" rtlCol="0">
            <a:spAutoFit/>
          </a:bodyPr>
          <a:lstStyle/>
          <a:p>
            <a:pPr algn="just">
              <a:lnSpc>
                <a:spcPct val="150000"/>
              </a:lnSpc>
            </a:pPr>
            <a:r>
              <a:rPr lang="nl-NL" sz="2800" dirty="0"/>
              <a:t>Trong lịch sử loài người, số tự nhiên bắt nguồn từ nhu cầu đếm và từ rất sớm. Các em quan sát hình chiếu và nhận xét về cách viết số tự nhiên đó.</a:t>
            </a:r>
            <a:endParaRPr lang="vi-VN" sz="2800" dirty="0"/>
          </a:p>
        </p:txBody>
      </p:sp>
    </p:spTree>
    <p:extLst>
      <p:ext uri="{BB962C8B-B14F-4D97-AF65-F5344CB8AC3E}">
        <p14:creationId xmlns:p14="http://schemas.microsoft.com/office/powerpoint/2010/main" val="366446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xit" presetSubtype="10" fill="hold" grpId="1" nodeType="clickEffect">
                                  <p:stCondLst>
                                    <p:cond delay="0"/>
                                  </p:stCondLst>
                                  <p:childTnLst>
                                    <p:animEffect transition="out" filter="randombar(horizontal)">
                                      <p:cBhvr>
                                        <p:cTn id="10" dur="500"/>
                                        <p:tgtEl>
                                          <p:spTgt spid="12"/>
                                        </p:tgtEl>
                                      </p:cBhvr>
                                    </p:animEffect>
                                    <p:set>
                                      <p:cBhvr>
                                        <p:cTn id="11" dur="1" fill="hold">
                                          <p:stCondLst>
                                            <p:cond delay="499"/>
                                          </p:stCondLst>
                                        </p:cTn>
                                        <p:tgtEl>
                                          <p:spTgt spid="12"/>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childTnLst>
                                </p:cTn>
                              </p:par>
                              <p:par>
                                <p:cTn id="28" presetID="14" presetClass="entr" presetSubtype="1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1" grpId="0"/>
      <p:bldP spid="12" grpId="0" animBg="1"/>
      <p:bldP spid="12"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70" name="Google Shape;270;p18"/>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grpSp>
        <p:nvGrpSpPr>
          <p:cNvPr id="271" name="Google Shape;271;p18"/>
          <p:cNvGrpSpPr/>
          <p:nvPr/>
        </p:nvGrpSpPr>
        <p:grpSpPr>
          <a:xfrm>
            <a:off x="312466" y="587260"/>
            <a:ext cx="309022" cy="376837"/>
            <a:chOff x="596350" y="929175"/>
            <a:chExt cx="407950" cy="497475"/>
          </a:xfrm>
        </p:grpSpPr>
        <p:sp>
          <p:nvSpPr>
            <p:cNvPr id="272" name="Google Shape;272;p18"/>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8"/>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8"/>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8"/>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8"/>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8"/>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8"/>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oup 3"/>
          <p:cNvGrpSpPr/>
          <p:nvPr/>
        </p:nvGrpSpPr>
        <p:grpSpPr>
          <a:xfrm>
            <a:off x="93762" y="1351263"/>
            <a:ext cx="6246672" cy="600125"/>
            <a:chOff x="93762" y="1351263"/>
            <a:chExt cx="6246672" cy="600125"/>
          </a:xfrm>
        </p:grpSpPr>
        <p:pic>
          <p:nvPicPr>
            <p:cNvPr id="2" name="Picture 1"/>
            <p:cNvPicPr>
              <a:picLocks noChangeAspect="1"/>
            </p:cNvPicPr>
            <p:nvPr/>
          </p:nvPicPr>
          <p:blipFill>
            <a:blip r:embed="rId3"/>
            <a:stretch>
              <a:fillRect/>
            </a:stretch>
          </p:blipFill>
          <p:spPr>
            <a:xfrm>
              <a:off x="93762" y="1351263"/>
              <a:ext cx="389555" cy="600125"/>
            </a:xfrm>
            <a:prstGeom prst="rect">
              <a:avLst/>
            </a:prstGeom>
          </p:spPr>
        </p:pic>
        <p:sp>
          <p:nvSpPr>
            <p:cNvPr id="3" name="TextBox 2"/>
            <p:cNvSpPr txBox="1"/>
            <p:nvPr/>
          </p:nvSpPr>
          <p:spPr>
            <a:xfrm>
              <a:off x="557820" y="1458271"/>
              <a:ext cx="5782614" cy="400110"/>
            </a:xfrm>
            <a:prstGeom prst="rect">
              <a:avLst/>
            </a:prstGeom>
            <a:noFill/>
          </p:spPr>
          <p:txBody>
            <a:bodyPr wrap="square" rtlCol="0">
              <a:spAutoFit/>
            </a:bodyPr>
            <a:lstStyle/>
            <a:p>
              <a:r>
                <a:rPr lang="en-US" sz="2000" b="1" dirty="0" err="1" smtClean="0"/>
                <a:t>Giá</a:t>
              </a:r>
              <a:r>
                <a:rPr lang="en-US" sz="2000" b="1" dirty="0" smtClean="0"/>
                <a:t> </a:t>
              </a:r>
              <a:r>
                <a:rPr lang="en-US" sz="2000" b="1" dirty="0" err="1" smtClean="0"/>
                <a:t>trị</a:t>
              </a:r>
              <a:r>
                <a:rPr lang="en-US" sz="2000" b="1" dirty="0" smtClean="0"/>
                <a:t> </a:t>
              </a:r>
              <a:r>
                <a:rPr lang="en-US" sz="2000" b="1" dirty="0" err="1" smtClean="0"/>
                <a:t>các</a:t>
              </a:r>
              <a:r>
                <a:rPr lang="en-US" sz="2000" b="1" dirty="0" smtClean="0"/>
                <a:t> </a:t>
              </a:r>
              <a:r>
                <a:rPr lang="en-US" sz="2000" b="1" dirty="0" err="1" smtClean="0"/>
                <a:t>chữ</a:t>
              </a:r>
              <a:r>
                <a:rPr lang="en-US" sz="2000" b="1" dirty="0" smtClean="0"/>
                <a:t> </a:t>
              </a:r>
              <a:r>
                <a:rPr lang="en-US" sz="2000" b="1" dirty="0" err="1" smtClean="0"/>
                <a:t>số</a:t>
              </a:r>
              <a:r>
                <a:rPr lang="en-US" sz="2000" b="1" dirty="0" smtClean="0"/>
                <a:t> </a:t>
              </a:r>
              <a:r>
                <a:rPr lang="en-US" sz="2000" b="1" dirty="0" err="1" smtClean="0"/>
                <a:t>của</a:t>
              </a:r>
              <a:r>
                <a:rPr lang="en-US" sz="2000" b="1" dirty="0" smtClean="0"/>
                <a:t> </a:t>
              </a:r>
              <a:r>
                <a:rPr lang="en-US" sz="2000" b="1" dirty="0" err="1" smtClean="0"/>
                <a:t>một</a:t>
              </a:r>
              <a:r>
                <a:rPr lang="en-US" sz="2000" b="1" dirty="0" smtClean="0"/>
                <a:t> </a:t>
              </a:r>
              <a:r>
                <a:rPr lang="en-US" sz="2000" b="1" dirty="0" err="1" smtClean="0"/>
                <a:t>số</a:t>
              </a:r>
              <a:r>
                <a:rPr lang="en-US" sz="2000" b="1" dirty="0" smtClean="0"/>
                <a:t> </a:t>
              </a:r>
              <a:r>
                <a:rPr lang="en-US" sz="2000" b="1" dirty="0" err="1" smtClean="0"/>
                <a:t>tự</a:t>
              </a:r>
              <a:r>
                <a:rPr lang="en-US" sz="2000" b="1" dirty="0" smtClean="0"/>
                <a:t> </a:t>
              </a:r>
              <a:r>
                <a:rPr lang="en-US" sz="2000" b="1" dirty="0" err="1" smtClean="0"/>
                <a:t>nhiên</a:t>
              </a:r>
              <a:endParaRPr lang="vi-VN" sz="2000" b="1" dirty="0"/>
            </a:p>
          </p:txBody>
        </p:sp>
      </p:grpSp>
      <p:grpSp>
        <p:nvGrpSpPr>
          <p:cNvPr id="14" name="Google Shape;194;p12"/>
          <p:cNvGrpSpPr/>
          <p:nvPr/>
        </p:nvGrpSpPr>
        <p:grpSpPr>
          <a:xfrm>
            <a:off x="293683" y="574116"/>
            <a:ext cx="309041" cy="403123"/>
            <a:chOff x="590250" y="244200"/>
            <a:chExt cx="407975" cy="532175"/>
          </a:xfrm>
        </p:grpSpPr>
        <p:sp>
          <p:nvSpPr>
            <p:cNvPr id="1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TextBox 28"/>
          <p:cNvSpPr txBox="1"/>
          <p:nvPr/>
        </p:nvSpPr>
        <p:spPr>
          <a:xfrm>
            <a:off x="949569" y="367881"/>
            <a:ext cx="5240215" cy="707886"/>
          </a:xfrm>
          <a:prstGeom prst="rect">
            <a:avLst/>
          </a:prstGeom>
          <a:noFill/>
        </p:spPr>
        <p:txBody>
          <a:bodyPr wrap="square" rtlCol="0">
            <a:spAutoFit/>
          </a:bodyPr>
          <a:lstStyle/>
          <a:p>
            <a:r>
              <a:rPr lang="en-US" sz="4000" dirty="0" smtClean="0">
                <a:solidFill>
                  <a:schemeClr val="bg1"/>
                </a:solidFill>
              </a:rPr>
              <a:t>1. </a:t>
            </a:r>
            <a:r>
              <a:rPr lang="en-US" sz="4000" dirty="0" err="1" smtClean="0">
                <a:solidFill>
                  <a:schemeClr val="bg1"/>
                </a:solidFill>
              </a:rPr>
              <a:t>Hệ</a:t>
            </a:r>
            <a:r>
              <a:rPr lang="en-US" sz="4000" dirty="0" smtClean="0">
                <a:solidFill>
                  <a:schemeClr val="bg1"/>
                </a:solidFill>
              </a:rPr>
              <a:t> </a:t>
            </a:r>
            <a:r>
              <a:rPr lang="en-US" sz="4000" dirty="0" err="1" smtClean="0">
                <a:solidFill>
                  <a:schemeClr val="bg1"/>
                </a:solidFill>
              </a:rPr>
              <a:t>thập</a:t>
            </a:r>
            <a:r>
              <a:rPr lang="en-US" sz="4000" dirty="0" smtClean="0">
                <a:solidFill>
                  <a:schemeClr val="bg1"/>
                </a:solidFill>
              </a:rPr>
              <a:t> </a:t>
            </a:r>
            <a:r>
              <a:rPr lang="en-US" sz="4000" dirty="0" err="1" smtClean="0">
                <a:solidFill>
                  <a:schemeClr val="bg1"/>
                </a:solidFill>
              </a:rPr>
              <a:t>phân</a:t>
            </a:r>
            <a:r>
              <a:rPr lang="en-US" sz="4000" dirty="0" smtClean="0">
                <a:solidFill>
                  <a:schemeClr val="bg1"/>
                </a:solidFill>
              </a:rPr>
              <a:t> </a:t>
            </a:r>
            <a:endParaRPr lang="vi-VN" sz="4000" dirty="0">
              <a:solidFill>
                <a:schemeClr val="bg1"/>
              </a:solidFill>
            </a:endParaRPr>
          </a:p>
        </p:txBody>
      </p:sp>
      <p:grpSp>
        <p:nvGrpSpPr>
          <p:cNvPr id="9" name="Group 8"/>
          <p:cNvGrpSpPr/>
          <p:nvPr/>
        </p:nvGrpSpPr>
        <p:grpSpPr>
          <a:xfrm>
            <a:off x="50745" y="2471847"/>
            <a:ext cx="8762897" cy="1477328"/>
            <a:chOff x="503898" y="3713579"/>
            <a:chExt cx="8762897" cy="1477328"/>
          </a:xfrm>
        </p:grpSpPr>
        <p:pic>
          <p:nvPicPr>
            <p:cNvPr id="5" name="Picture 4"/>
            <p:cNvPicPr>
              <a:picLocks noChangeAspect="1"/>
            </p:cNvPicPr>
            <p:nvPr/>
          </p:nvPicPr>
          <p:blipFill>
            <a:blip r:embed="rId4"/>
            <a:stretch>
              <a:fillRect/>
            </a:stretch>
          </p:blipFill>
          <p:spPr>
            <a:xfrm>
              <a:off x="503898" y="3890483"/>
              <a:ext cx="757520" cy="311920"/>
            </a:xfrm>
            <a:prstGeom prst="rect">
              <a:avLst/>
            </a:prstGeom>
          </p:spPr>
        </p:pic>
        <p:sp>
          <p:nvSpPr>
            <p:cNvPr id="6" name="TextBox 5"/>
            <p:cNvSpPr txBox="1"/>
            <p:nvPr/>
          </p:nvSpPr>
          <p:spPr>
            <a:xfrm>
              <a:off x="1261418" y="3713579"/>
              <a:ext cx="8005377" cy="1477328"/>
            </a:xfrm>
            <a:prstGeom prst="rect">
              <a:avLst/>
            </a:prstGeom>
            <a:noFill/>
          </p:spPr>
          <p:txBody>
            <a:bodyPr wrap="square" rtlCol="0">
              <a:spAutoFit/>
            </a:bodyPr>
            <a:lstStyle/>
            <a:p>
              <a:pPr>
                <a:lnSpc>
                  <a:spcPct val="150000"/>
                </a:lnSpc>
              </a:pPr>
              <a:r>
                <a:rPr lang="en-US" sz="2000" dirty="0" err="1" smtClean="0"/>
                <a:t>Trong</a:t>
              </a:r>
              <a:r>
                <a:rPr lang="en-US" sz="2000" dirty="0" smtClean="0"/>
                <a:t> </a:t>
              </a:r>
              <a:r>
                <a:rPr lang="en-US" sz="2000" dirty="0" err="1" smtClean="0"/>
                <a:t>số</a:t>
              </a:r>
              <a:r>
                <a:rPr lang="en-US" sz="2000" dirty="0" smtClean="0"/>
                <a:t> 32 019, ta </a:t>
              </a:r>
              <a:r>
                <a:rPr lang="en-US" sz="2000" dirty="0" err="1" smtClean="0"/>
                <a:t>thấy</a:t>
              </a:r>
              <a:r>
                <a:rPr lang="en-US" sz="2000" dirty="0" smtClean="0"/>
                <a:t>:</a:t>
              </a:r>
            </a:p>
            <a:p>
              <a:pPr>
                <a:lnSpc>
                  <a:spcPct val="150000"/>
                </a:lnSpc>
              </a:pPr>
              <a:r>
                <a:rPr lang="en-US" sz="2000" dirty="0" smtClean="0"/>
                <a:t>“ </a:t>
              </a:r>
              <a:r>
                <a:rPr lang="en-US" sz="2000" dirty="0" err="1" smtClean="0"/>
                <a:t>Chữ</a:t>
              </a:r>
              <a:r>
                <a:rPr lang="en-US" sz="2000" dirty="0" smtClean="0"/>
                <a:t> </a:t>
              </a:r>
              <a:r>
                <a:rPr lang="en-US" sz="2000" dirty="0" err="1" smtClean="0"/>
                <a:t>số</a:t>
              </a:r>
              <a:r>
                <a:rPr lang="en-US" sz="2000" dirty="0" smtClean="0"/>
                <a:t> 2 </a:t>
              </a:r>
              <a:r>
                <a:rPr lang="en-US" sz="2000" dirty="0" err="1" smtClean="0"/>
                <a:t>nằm</a:t>
              </a:r>
              <a:r>
                <a:rPr lang="en-US" sz="2000" dirty="0" smtClean="0"/>
                <a:t> ở </a:t>
              </a:r>
              <a:r>
                <a:rPr lang="en-US" sz="2000" dirty="0" err="1" smtClean="0"/>
                <a:t>hàng</a:t>
              </a:r>
              <a:r>
                <a:rPr lang="en-US" sz="2000" dirty="0" smtClean="0"/>
                <a:t> </a:t>
              </a:r>
              <a:r>
                <a:rPr lang="en-US" sz="2000" dirty="0" err="1" smtClean="0"/>
                <a:t>nghìn</a:t>
              </a:r>
              <a:r>
                <a:rPr lang="en-US" sz="2000" dirty="0" smtClean="0"/>
                <a:t> </a:t>
              </a:r>
              <a:r>
                <a:rPr lang="en-US" sz="2000" dirty="0" err="1" smtClean="0"/>
                <a:t>và</a:t>
              </a:r>
              <a:r>
                <a:rPr lang="en-US" sz="2000" dirty="0" smtClean="0"/>
                <a:t> </a:t>
              </a:r>
              <a:r>
                <a:rPr lang="en-US" sz="2000" dirty="0" err="1" smtClean="0"/>
                <a:t>có</a:t>
              </a:r>
              <a:r>
                <a:rPr lang="en-US" sz="2000" dirty="0" smtClean="0"/>
                <a:t> </a:t>
              </a:r>
              <a:r>
                <a:rPr lang="en-US" sz="2000" dirty="0" err="1" smtClean="0"/>
                <a:t>giá</a:t>
              </a:r>
              <a:r>
                <a:rPr lang="en-US" sz="2000" dirty="0" smtClean="0"/>
                <a:t> </a:t>
              </a:r>
              <a:r>
                <a:rPr lang="en-US" sz="2000" dirty="0" err="1" smtClean="0"/>
                <a:t>trị</a:t>
              </a:r>
              <a:r>
                <a:rPr lang="en-US" sz="2000" dirty="0" smtClean="0"/>
                <a:t> </a:t>
              </a:r>
              <a:r>
                <a:rPr lang="en-US" sz="2000" dirty="0" err="1" smtClean="0"/>
                <a:t>bằng</a:t>
              </a:r>
              <a:r>
                <a:rPr lang="en-US" sz="2000" dirty="0" smtClean="0"/>
                <a:t> 2 × 1 000 = 2 000 “.</a:t>
              </a:r>
            </a:p>
            <a:p>
              <a:pPr>
                <a:lnSpc>
                  <a:spcPct val="150000"/>
                </a:lnSpc>
              </a:pPr>
              <a:r>
                <a:rPr lang="en-US" sz="2000" dirty="0" err="1" smtClean="0"/>
                <a:t>Hãy</a:t>
              </a:r>
              <a:r>
                <a:rPr lang="en-US" sz="2000" dirty="0" smtClean="0"/>
                <a:t> </a:t>
              </a:r>
              <a:r>
                <a:rPr lang="en-US" sz="2000" dirty="0" err="1" smtClean="0"/>
                <a:t>phát</a:t>
              </a:r>
              <a:r>
                <a:rPr lang="en-US" sz="2000" dirty="0" smtClean="0"/>
                <a:t> </a:t>
              </a:r>
              <a:r>
                <a:rPr lang="en-US" sz="2000" dirty="0" err="1" smtClean="0"/>
                <a:t>biểu</a:t>
              </a:r>
              <a:r>
                <a:rPr lang="en-US" sz="2000" dirty="0" smtClean="0"/>
                <a:t> </a:t>
              </a:r>
              <a:r>
                <a:rPr lang="en-US" sz="2000" dirty="0" err="1" smtClean="0"/>
                <a:t>theo</a:t>
              </a:r>
              <a:r>
                <a:rPr lang="en-US" sz="2000" dirty="0" smtClean="0"/>
                <a:t> </a:t>
              </a:r>
              <a:r>
                <a:rPr lang="en-US" sz="2000" dirty="0" err="1" smtClean="0"/>
                <a:t>mẫu</a:t>
              </a:r>
              <a:r>
                <a:rPr lang="en-US" sz="2000" dirty="0" smtClean="0"/>
                <a:t> </a:t>
              </a:r>
              <a:r>
                <a:rPr lang="en-US" sz="2000" dirty="0" err="1" smtClean="0"/>
                <a:t>câu</a:t>
              </a:r>
              <a:r>
                <a:rPr lang="en-US" sz="2000" dirty="0" smtClean="0"/>
                <a:t> </a:t>
              </a:r>
              <a:r>
                <a:rPr lang="en-US" sz="2000" dirty="0" err="1" smtClean="0"/>
                <a:t>đó</a:t>
              </a:r>
              <a:r>
                <a:rPr lang="en-US" sz="2000" dirty="0" smtClean="0"/>
                <a:t> </a:t>
              </a:r>
              <a:r>
                <a:rPr lang="en-US" sz="2000" dirty="0" err="1" smtClean="0"/>
                <a:t>đối</a:t>
              </a:r>
              <a:r>
                <a:rPr lang="en-US" sz="2000" dirty="0" smtClean="0"/>
                <a:t> </a:t>
              </a:r>
              <a:r>
                <a:rPr lang="en-US" sz="2000" dirty="0" err="1" smtClean="0"/>
                <a:t>với</a:t>
              </a:r>
              <a:r>
                <a:rPr lang="en-US" sz="2000" dirty="0" smtClean="0"/>
                <a:t> </a:t>
              </a:r>
              <a:r>
                <a:rPr lang="en-US" sz="2000" dirty="0" err="1" smtClean="0"/>
                <a:t>các</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còn</a:t>
              </a:r>
              <a:r>
                <a:rPr lang="en-US" sz="2000" dirty="0" smtClean="0"/>
                <a:t> </a:t>
              </a:r>
              <a:r>
                <a:rPr lang="en-US" sz="2000" dirty="0" err="1" smtClean="0"/>
                <a:t>lại</a:t>
              </a:r>
              <a:r>
                <a:rPr lang="en-US" sz="2000" dirty="0" smtClean="0"/>
                <a:t>.</a:t>
              </a:r>
              <a:endParaRPr lang="vi-VN" sz="2000" dirty="0"/>
            </a:p>
          </p:txBody>
        </p:sp>
      </p:grpSp>
      <p:sp>
        <p:nvSpPr>
          <p:cNvPr id="7" name="Rounded Rectangle 6"/>
          <p:cNvSpPr/>
          <p:nvPr/>
        </p:nvSpPr>
        <p:spPr>
          <a:xfrm>
            <a:off x="2397698" y="1883110"/>
            <a:ext cx="3792086" cy="567279"/>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2400" b="1" dirty="0" smtClean="0"/>
              <a:t>HOẠT ĐỘNG NHÓM ĐÔI</a:t>
            </a:r>
            <a:endParaRPr lang="vi-VN" sz="2400" b="1" dirty="0"/>
          </a:p>
        </p:txBody>
      </p:sp>
      <p:pic>
        <p:nvPicPr>
          <p:cNvPr id="8" name="Picture 7"/>
          <p:cNvPicPr>
            <a:picLocks noChangeAspect="1"/>
          </p:cNvPicPr>
          <p:nvPr/>
        </p:nvPicPr>
        <p:blipFill>
          <a:blip r:embed="rId5">
            <a:clrChange>
              <a:clrFrom>
                <a:srgbClr val="F7F7F7"/>
              </a:clrFrom>
              <a:clrTo>
                <a:srgbClr val="F7F7F7">
                  <a:alpha val="0"/>
                </a:srgbClr>
              </a:clrTo>
            </a:clrChange>
          </a:blip>
          <a:stretch>
            <a:fillRect/>
          </a:stretch>
        </p:blipFill>
        <p:spPr>
          <a:xfrm>
            <a:off x="7136606" y="29746"/>
            <a:ext cx="2007394" cy="1868701"/>
          </a:xfrm>
          <a:prstGeom prst="rect">
            <a:avLst/>
          </a:prstGeom>
        </p:spPr>
      </p:pic>
      <p:grpSp>
        <p:nvGrpSpPr>
          <p:cNvPr id="11" name="Group 10"/>
          <p:cNvGrpSpPr/>
          <p:nvPr/>
        </p:nvGrpSpPr>
        <p:grpSpPr>
          <a:xfrm>
            <a:off x="66816" y="3949175"/>
            <a:ext cx="8746826" cy="496996"/>
            <a:chOff x="66816" y="3949175"/>
            <a:chExt cx="8746826" cy="496996"/>
          </a:xfrm>
        </p:grpSpPr>
        <p:sp>
          <p:nvSpPr>
            <p:cNvPr id="37" name="TextBox 36"/>
            <p:cNvSpPr txBox="1"/>
            <p:nvPr/>
          </p:nvSpPr>
          <p:spPr>
            <a:xfrm>
              <a:off x="808265" y="3949175"/>
              <a:ext cx="8005377" cy="496996"/>
            </a:xfrm>
            <a:prstGeom prst="rect">
              <a:avLst/>
            </a:prstGeom>
            <a:noFill/>
          </p:spPr>
          <p:txBody>
            <a:bodyPr wrap="square" rtlCol="0">
              <a:spAutoFit/>
            </a:bodyPr>
            <a:lstStyle/>
            <a:p>
              <a:pPr>
                <a:lnSpc>
                  <a:spcPct val="150000"/>
                </a:lnSpc>
              </a:pPr>
              <a:r>
                <a:rPr lang="en-US" sz="2000" dirty="0" err="1" smtClean="0"/>
                <a:t>Viết</a:t>
              </a:r>
              <a:r>
                <a:rPr lang="en-US" sz="2000" dirty="0" smtClean="0"/>
                <a:t> </a:t>
              </a:r>
              <a:r>
                <a:rPr lang="en-US" sz="2000" dirty="0" err="1" smtClean="0"/>
                <a:t>số</a:t>
              </a:r>
              <a:r>
                <a:rPr lang="en-US" sz="2000" dirty="0" smtClean="0"/>
                <a:t> 32 019 </a:t>
              </a:r>
              <a:r>
                <a:rPr lang="en-US" sz="2000" dirty="0" err="1" smtClean="0"/>
                <a:t>thành</a:t>
              </a:r>
              <a:r>
                <a:rPr lang="en-US" sz="2000" dirty="0" smtClean="0"/>
                <a:t> </a:t>
              </a:r>
              <a:r>
                <a:rPr lang="en-US" sz="2000" dirty="0" err="1" smtClean="0"/>
                <a:t>tổng</a:t>
              </a:r>
              <a:r>
                <a:rPr lang="en-US" sz="2000" dirty="0" smtClean="0"/>
                <a:t> </a:t>
              </a:r>
              <a:r>
                <a:rPr lang="en-US" sz="2000" dirty="0" err="1" smtClean="0"/>
                <a:t>giá</a:t>
              </a:r>
              <a:r>
                <a:rPr lang="en-US" sz="2000" dirty="0" smtClean="0"/>
                <a:t> </a:t>
              </a:r>
              <a:r>
                <a:rPr lang="en-US" sz="2000" dirty="0" err="1" smtClean="0"/>
                <a:t>trị</a:t>
              </a:r>
              <a:r>
                <a:rPr lang="en-US" sz="2000" dirty="0" smtClean="0"/>
                <a:t> </a:t>
              </a:r>
              <a:r>
                <a:rPr lang="en-US" sz="2000" dirty="0" err="1" smtClean="0"/>
                <a:t>các</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của</a:t>
              </a:r>
              <a:r>
                <a:rPr lang="en-US" sz="2000" dirty="0" smtClean="0"/>
                <a:t> </a:t>
              </a:r>
              <a:r>
                <a:rPr lang="en-US" sz="2000" dirty="0" err="1" smtClean="0"/>
                <a:t>nó</a:t>
              </a:r>
              <a:r>
                <a:rPr lang="en-US" sz="2000" dirty="0" smtClean="0"/>
                <a:t>.</a:t>
              </a:r>
              <a:endParaRPr lang="vi-VN" sz="2000" dirty="0"/>
            </a:p>
          </p:txBody>
        </p:sp>
        <p:pic>
          <p:nvPicPr>
            <p:cNvPr id="10" name="Picture 9"/>
            <p:cNvPicPr>
              <a:picLocks noChangeAspect="1"/>
            </p:cNvPicPr>
            <p:nvPr/>
          </p:nvPicPr>
          <p:blipFill>
            <a:blip r:embed="rId6"/>
            <a:stretch>
              <a:fillRect/>
            </a:stretch>
          </p:blipFill>
          <p:spPr>
            <a:xfrm>
              <a:off x="66816" y="4090230"/>
              <a:ext cx="728135" cy="31993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7" name="Google Shape;287;p19"/>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grpSp>
        <p:nvGrpSpPr>
          <p:cNvPr id="288" name="Google Shape;288;p19"/>
          <p:cNvGrpSpPr/>
          <p:nvPr/>
        </p:nvGrpSpPr>
        <p:grpSpPr>
          <a:xfrm>
            <a:off x="312466" y="587260"/>
            <a:ext cx="309022" cy="376837"/>
            <a:chOff x="596350" y="929175"/>
            <a:chExt cx="407950" cy="497475"/>
          </a:xfrm>
        </p:grpSpPr>
        <p:sp>
          <p:nvSpPr>
            <p:cNvPr id="289" name="Google Shape;289;p19"/>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9"/>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9"/>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9"/>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9"/>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9"/>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9"/>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p:cNvSpPr txBox="1"/>
          <p:nvPr/>
        </p:nvSpPr>
        <p:spPr>
          <a:xfrm>
            <a:off x="949569" y="367881"/>
            <a:ext cx="5240215" cy="707886"/>
          </a:xfrm>
          <a:prstGeom prst="rect">
            <a:avLst/>
          </a:prstGeom>
          <a:noFill/>
        </p:spPr>
        <p:txBody>
          <a:bodyPr wrap="square" rtlCol="0">
            <a:spAutoFit/>
          </a:bodyPr>
          <a:lstStyle/>
          <a:p>
            <a:r>
              <a:rPr lang="en-US" sz="4000" dirty="0" smtClean="0">
                <a:solidFill>
                  <a:schemeClr val="bg1"/>
                </a:solidFill>
              </a:rPr>
              <a:t>1. </a:t>
            </a:r>
            <a:r>
              <a:rPr lang="en-US" sz="4000" dirty="0" err="1" smtClean="0">
                <a:solidFill>
                  <a:schemeClr val="bg1"/>
                </a:solidFill>
              </a:rPr>
              <a:t>Hệ</a:t>
            </a:r>
            <a:r>
              <a:rPr lang="en-US" sz="4000" dirty="0" smtClean="0">
                <a:solidFill>
                  <a:schemeClr val="bg1"/>
                </a:solidFill>
              </a:rPr>
              <a:t> </a:t>
            </a:r>
            <a:r>
              <a:rPr lang="en-US" sz="4000" dirty="0" err="1" smtClean="0">
                <a:solidFill>
                  <a:schemeClr val="bg1"/>
                </a:solidFill>
              </a:rPr>
              <a:t>thập</a:t>
            </a:r>
            <a:r>
              <a:rPr lang="en-US" sz="4000" dirty="0" smtClean="0">
                <a:solidFill>
                  <a:schemeClr val="bg1"/>
                </a:solidFill>
              </a:rPr>
              <a:t> </a:t>
            </a:r>
            <a:r>
              <a:rPr lang="en-US" sz="4000" dirty="0" err="1" smtClean="0">
                <a:solidFill>
                  <a:schemeClr val="bg1"/>
                </a:solidFill>
              </a:rPr>
              <a:t>phân</a:t>
            </a:r>
            <a:r>
              <a:rPr lang="en-US" sz="4000" dirty="0" smtClean="0">
                <a:solidFill>
                  <a:schemeClr val="bg1"/>
                </a:solidFill>
              </a:rPr>
              <a:t> </a:t>
            </a:r>
            <a:endParaRPr lang="vi-VN" sz="4000" dirty="0">
              <a:solidFill>
                <a:schemeClr val="bg1"/>
              </a:solidFill>
            </a:endParaRPr>
          </a:p>
        </p:txBody>
      </p:sp>
      <p:grpSp>
        <p:nvGrpSpPr>
          <p:cNvPr id="20" name="Group 19"/>
          <p:cNvGrpSpPr/>
          <p:nvPr/>
        </p:nvGrpSpPr>
        <p:grpSpPr>
          <a:xfrm>
            <a:off x="93762" y="1351263"/>
            <a:ext cx="6246672" cy="600125"/>
            <a:chOff x="93762" y="1351263"/>
            <a:chExt cx="6246672" cy="600125"/>
          </a:xfrm>
        </p:grpSpPr>
        <p:pic>
          <p:nvPicPr>
            <p:cNvPr id="21" name="Picture 20"/>
            <p:cNvPicPr>
              <a:picLocks noChangeAspect="1"/>
            </p:cNvPicPr>
            <p:nvPr/>
          </p:nvPicPr>
          <p:blipFill>
            <a:blip r:embed="rId3"/>
            <a:stretch>
              <a:fillRect/>
            </a:stretch>
          </p:blipFill>
          <p:spPr>
            <a:xfrm>
              <a:off x="93762" y="1351263"/>
              <a:ext cx="389555" cy="600125"/>
            </a:xfrm>
            <a:prstGeom prst="rect">
              <a:avLst/>
            </a:prstGeom>
          </p:spPr>
        </p:pic>
        <p:sp>
          <p:nvSpPr>
            <p:cNvPr id="22" name="TextBox 21"/>
            <p:cNvSpPr txBox="1"/>
            <p:nvPr/>
          </p:nvSpPr>
          <p:spPr>
            <a:xfrm>
              <a:off x="557820" y="1458271"/>
              <a:ext cx="5782614" cy="400110"/>
            </a:xfrm>
            <a:prstGeom prst="rect">
              <a:avLst/>
            </a:prstGeom>
            <a:noFill/>
          </p:spPr>
          <p:txBody>
            <a:bodyPr wrap="square" rtlCol="0">
              <a:spAutoFit/>
            </a:bodyPr>
            <a:lstStyle/>
            <a:p>
              <a:r>
                <a:rPr lang="en-US" sz="2000" b="1" dirty="0" err="1" smtClean="0"/>
                <a:t>Giá</a:t>
              </a:r>
              <a:r>
                <a:rPr lang="en-US" sz="2000" b="1" dirty="0" smtClean="0"/>
                <a:t> </a:t>
              </a:r>
              <a:r>
                <a:rPr lang="en-US" sz="2000" b="1" dirty="0" err="1" smtClean="0"/>
                <a:t>trị</a:t>
              </a:r>
              <a:r>
                <a:rPr lang="en-US" sz="2000" b="1" dirty="0" smtClean="0"/>
                <a:t> </a:t>
              </a:r>
              <a:r>
                <a:rPr lang="en-US" sz="2000" b="1" dirty="0" err="1" smtClean="0"/>
                <a:t>các</a:t>
              </a:r>
              <a:r>
                <a:rPr lang="en-US" sz="2000" b="1" dirty="0" smtClean="0"/>
                <a:t> </a:t>
              </a:r>
              <a:r>
                <a:rPr lang="en-US" sz="2000" b="1" dirty="0" err="1" smtClean="0"/>
                <a:t>chữ</a:t>
              </a:r>
              <a:r>
                <a:rPr lang="en-US" sz="2000" b="1" dirty="0" smtClean="0"/>
                <a:t> </a:t>
              </a:r>
              <a:r>
                <a:rPr lang="en-US" sz="2000" b="1" dirty="0" err="1" smtClean="0"/>
                <a:t>số</a:t>
              </a:r>
              <a:r>
                <a:rPr lang="en-US" sz="2000" b="1" dirty="0" smtClean="0"/>
                <a:t> </a:t>
              </a:r>
              <a:r>
                <a:rPr lang="en-US" sz="2000" b="1" dirty="0" err="1" smtClean="0"/>
                <a:t>của</a:t>
              </a:r>
              <a:r>
                <a:rPr lang="en-US" sz="2000" b="1" dirty="0" smtClean="0"/>
                <a:t> </a:t>
              </a:r>
              <a:r>
                <a:rPr lang="en-US" sz="2000" b="1" dirty="0" err="1" smtClean="0"/>
                <a:t>một</a:t>
              </a:r>
              <a:r>
                <a:rPr lang="en-US" sz="2000" b="1" dirty="0" smtClean="0"/>
                <a:t> </a:t>
              </a:r>
              <a:r>
                <a:rPr lang="en-US" sz="2000" b="1" dirty="0" err="1" smtClean="0"/>
                <a:t>số</a:t>
              </a:r>
              <a:r>
                <a:rPr lang="en-US" sz="2000" b="1" dirty="0" smtClean="0"/>
                <a:t> </a:t>
              </a:r>
              <a:r>
                <a:rPr lang="en-US" sz="2000" b="1" dirty="0" err="1" smtClean="0"/>
                <a:t>tự</a:t>
              </a:r>
              <a:r>
                <a:rPr lang="en-US" sz="2000" b="1" dirty="0" smtClean="0"/>
                <a:t> </a:t>
              </a:r>
              <a:r>
                <a:rPr lang="en-US" sz="2000" b="1" dirty="0" err="1" smtClean="0"/>
                <a:t>nhiên</a:t>
              </a:r>
              <a:endParaRPr lang="vi-VN" sz="2000" b="1" dirty="0"/>
            </a:p>
          </p:txBody>
        </p:sp>
      </p:grpSp>
      <p:sp>
        <p:nvSpPr>
          <p:cNvPr id="23" name="Rounded Rectangle 22"/>
          <p:cNvSpPr/>
          <p:nvPr/>
        </p:nvSpPr>
        <p:spPr>
          <a:xfrm>
            <a:off x="2397698" y="1883110"/>
            <a:ext cx="3792086" cy="567279"/>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2400" b="1" dirty="0" smtClean="0"/>
              <a:t>HOẠT ĐỘNG NHÓM ĐÔI</a:t>
            </a:r>
            <a:endParaRPr lang="vi-VN" sz="2400" b="1" dirty="0"/>
          </a:p>
        </p:txBody>
      </p:sp>
      <p:pic>
        <p:nvPicPr>
          <p:cNvPr id="24" name="Picture 23"/>
          <p:cNvPicPr>
            <a:picLocks noChangeAspect="1"/>
          </p:cNvPicPr>
          <p:nvPr/>
        </p:nvPicPr>
        <p:blipFill>
          <a:blip r:embed="rId4">
            <a:clrChange>
              <a:clrFrom>
                <a:srgbClr val="F7F7F7"/>
              </a:clrFrom>
              <a:clrTo>
                <a:srgbClr val="F7F7F7">
                  <a:alpha val="0"/>
                </a:srgbClr>
              </a:clrTo>
            </a:clrChange>
          </a:blip>
          <a:stretch>
            <a:fillRect/>
          </a:stretch>
        </p:blipFill>
        <p:spPr>
          <a:xfrm>
            <a:off x="7136606" y="29746"/>
            <a:ext cx="2007394" cy="1868701"/>
          </a:xfrm>
          <a:prstGeom prst="rect">
            <a:avLst/>
          </a:prstGeom>
        </p:spPr>
      </p:pic>
      <p:sp>
        <p:nvSpPr>
          <p:cNvPr id="6" name="TextBox 5"/>
          <p:cNvSpPr txBox="1"/>
          <p:nvPr/>
        </p:nvSpPr>
        <p:spPr>
          <a:xfrm>
            <a:off x="374029" y="2393279"/>
            <a:ext cx="2812133" cy="400110"/>
          </a:xfrm>
          <a:prstGeom prst="rect">
            <a:avLst/>
          </a:prstGeom>
          <a:noFill/>
        </p:spPr>
        <p:txBody>
          <a:bodyPr wrap="square" rtlCol="0">
            <a:spAutoFit/>
          </a:bodyPr>
          <a:lstStyle/>
          <a:p>
            <a:r>
              <a:rPr lang="en-US" sz="2000" b="1" i="1" u="sng" dirty="0" err="1" smtClean="0"/>
              <a:t>Kết</a:t>
            </a:r>
            <a:r>
              <a:rPr lang="en-US" sz="2000" b="1" i="1" u="sng" dirty="0" smtClean="0"/>
              <a:t> </a:t>
            </a:r>
            <a:r>
              <a:rPr lang="en-US" sz="2000" b="1" i="1" u="sng" dirty="0" err="1" smtClean="0"/>
              <a:t>quả</a:t>
            </a:r>
            <a:r>
              <a:rPr lang="en-US" sz="2000" dirty="0" smtClean="0"/>
              <a:t>:</a:t>
            </a:r>
            <a:endParaRPr lang="vi-VN" sz="2000" dirty="0"/>
          </a:p>
        </p:txBody>
      </p:sp>
      <p:pic>
        <p:nvPicPr>
          <p:cNvPr id="26" name="Picture 25"/>
          <p:cNvPicPr>
            <a:picLocks noChangeAspect="1"/>
          </p:cNvPicPr>
          <p:nvPr/>
        </p:nvPicPr>
        <p:blipFill>
          <a:blip r:embed="rId5"/>
          <a:stretch>
            <a:fillRect/>
          </a:stretch>
        </p:blipFill>
        <p:spPr>
          <a:xfrm>
            <a:off x="64619" y="2857959"/>
            <a:ext cx="757520" cy="311920"/>
          </a:xfrm>
          <a:prstGeom prst="rect">
            <a:avLst/>
          </a:prstGeom>
        </p:spPr>
      </p:pic>
      <p:sp>
        <p:nvSpPr>
          <p:cNvPr id="7" name="TextBox 6"/>
          <p:cNvSpPr txBox="1"/>
          <p:nvPr/>
        </p:nvSpPr>
        <p:spPr>
          <a:xfrm>
            <a:off x="353472" y="3049189"/>
            <a:ext cx="8624861" cy="553998"/>
          </a:xfrm>
          <a:prstGeom prst="rect">
            <a:avLst/>
          </a:prstGeom>
          <a:noFill/>
        </p:spPr>
        <p:txBody>
          <a:bodyPr wrap="square" rtlCol="0">
            <a:spAutoFit/>
          </a:bodyPr>
          <a:lstStyle/>
          <a:p>
            <a:pPr algn="just">
              <a:lnSpc>
                <a:spcPct val="150000"/>
              </a:lnSpc>
            </a:pPr>
            <a:r>
              <a:rPr lang="en-US" sz="2000" dirty="0" smtClean="0"/>
              <a:t>“ </a:t>
            </a:r>
            <a:r>
              <a:rPr lang="en-US" sz="2000" dirty="0" err="1"/>
              <a:t>C</a:t>
            </a:r>
            <a:r>
              <a:rPr lang="en-US" sz="2000" dirty="0" err="1" smtClean="0"/>
              <a:t>hữ</a:t>
            </a:r>
            <a:r>
              <a:rPr lang="en-US" sz="2000" dirty="0" smtClean="0"/>
              <a:t> </a:t>
            </a:r>
            <a:r>
              <a:rPr lang="en-US" sz="2000" dirty="0" err="1" smtClean="0"/>
              <a:t>số</a:t>
            </a:r>
            <a:r>
              <a:rPr lang="en-US" sz="2000" dirty="0" smtClean="0"/>
              <a:t> 3 </a:t>
            </a:r>
            <a:r>
              <a:rPr lang="en-US" sz="2000" dirty="0" err="1" smtClean="0"/>
              <a:t>nằm</a:t>
            </a:r>
            <a:r>
              <a:rPr lang="en-US" sz="2000" dirty="0" smtClean="0"/>
              <a:t> ở </a:t>
            </a:r>
            <a:r>
              <a:rPr lang="en-US" sz="2000" dirty="0" err="1" smtClean="0"/>
              <a:t>hàng</a:t>
            </a:r>
            <a:r>
              <a:rPr lang="en-US" sz="2000" dirty="0" smtClean="0"/>
              <a:t> </a:t>
            </a:r>
            <a:r>
              <a:rPr lang="en-US" sz="2000" dirty="0" err="1" smtClean="0"/>
              <a:t>chục</a:t>
            </a:r>
            <a:r>
              <a:rPr lang="en-US" sz="2000" dirty="0" smtClean="0"/>
              <a:t> </a:t>
            </a:r>
            <a:r>
              <a:rPr lang="en-US" sz="2000" dirty="0" err="1" smtClean="0"/>
              <a:t>nghìn</a:t>
            </a:r>
            <a:r>
              <a:rPr lang="en-US" sz="2000" dirty="0" smtClean="0"/>
              <a:t> </a:t>
            </a:r>
            <a:r>
              <a:rPr lang="en-US" sz="2000" dirty="0" err="1" smtClean="0"/>
              <a:t>và</a:t>
            </a:r>
            <a:r>
              <a:rPr lang="en-US" sz="2000" dirty="0" smtClean="0"/>
              <a:t> </a:t>
            </a:r>
            <a:r>
              <a:rPr lang="en-US" sz="2000" dirty="0" err="1" smtClean="0"/>
              <a:t>có</a:t>
            </a:r>
            <a:r>
              <a:rPr lang="en-US" sz="2000" dirty="0" smtClean="0"/>
              <a:t> </a:t>
            </a:r>
            <a:r>
              <a:rPr lang="en-US" sz="2000" dirty="0" err="1" smtClean="0"/>
              <a:t>giá</a:t>
            </a:r>
            <a:r>
              <a:rPr lang="en-US" sz="2000" dirty="0" smtClean="0"/>
              <a:t> </a:t>
            </a:r>
            <a:r>
              <a:rPr lang="en-US" sz="2000" dirty="0" err="1" smtClean="0"/>
              <a:t>trị</a:t>
            </a:r>
            <a:r>
              <a:rPr lang="en-US" sz="2000" dirty="0" smtClean="0"/>
              <a:t> </a:t>
            </a:r>
            <a:r>
              <a:rPr lang="en-US" sz="2000" dirty="0" err="1" smtClean="0"/>
              <a:t>bằng</a:t>
            </a:r>
            <a:r>
              <a:rPr lang="en-US" sz="2000" dirty="0" smtClean="0"/>
              <a:t> 3 × 10 000 = 30 000”</a:t>
            </a:r>
            <a:endParaRPr lang="vi-VN" sz="2000" dirty="0"/>
          </a:p>
        </p:txBody>
      </p:sp>
      <p:sp>
        <p:nvSpPr>
          <p:cNvPr id="25" name="TextBox 24"/>
          <p:cNvSpPr txBox="1"/>
          <p:nvPr/>
        </p:nvSpPr>
        <p:spPr>
          <a:xfrm>
            <a:off x="382573" y="3536821"/>
            <a:ext cx="8624861" cy="553998"/>
          </a:xfrm>
          <a:prstGeom prst="rect">
            <a:avLst/>
          </a:prstGeom>
          <a:noFill/>
        </p:spPr>
        <p:txBody>
          <a:bodyPr wrap="square" rtlCol="0">
            <a:spAutoFit/>
          </a:bodyPr>
          <a:lstStyle/>
          <a:p>
            <a:pPr algn="just">
              <a:lnSpc>
                <a:spcPct val="150000"/>
              </a:lnSpc>
            </a:pPr>
            <a:r>
              <a:rPr lang="en-US" sz="2000" dirty="0" smtClean="0"/>
              <a:t>“ </a:t>
            </a:r>
            <a:r>
              <a:rPr lang="en-US" sz="2000" dirty="0" err="1"/>
              <a:t>C</a:t>
            </a:r>
            <a:r>
              <a:rPr lang="en-US" sz="2000" dirty="0" err="1" smtClean="0"/>
              <a:t>hữ</a:t>
            </a:r>
            <a:r>
              <a:rPr lang="en-US" sz="2000" dirty="0" smtClean="0"/>
              <a:t> </a:t>
            </a:r>
            <a:r>
              <a:rPr lang="en-US" sz="2000" dirty="0" err="1" smtClean="0"/>
              <a:t>số</a:t>
            </a:r>
            <a:r>
              <a:rPr lang="en-US" sz="2000" dirty="0" smtClean="0"/>
              <a:t> 0 </a:t>
            </a:r>
            <a:r>
              <a:rPr lang="en-US" sz="2000" dirty="0" err="1" smtClean="0"/>
              <a:t>nằm</a:t>
            </a:r>
            <a:r>
              <a:rPr lang="en-US" sz="2000" dirty="0" smtClean="0"/>
              <a:t> ở </a:t>
            </a:r>
            <a:r>
              <a:rPr lang="en-US" sz="2000" dirty="0" err="1" smtClean="0"/>
              <a:t>hàng</a:t>
            </a:r>
            <a:r>
              <a:rPr lang="en-US" sz="2000" dirty="0" smtClean="0"/>
              <a:t> </a:t>
            </a:r>
            <a:r>
              <a:rPr lang="en-US" sz="2000" dirty="0" err="1" smtClean="0"/>
              <a:t>trăm</a:t>
            </a:r>
            <a:r>
              <a:rPr lang="en-US" sz="2000" dirty="0" smtClean="0"/>
              <a:t> </a:t>
            </a:r>
            <a:r>
              <a:rPr lang="en-US" sz="2000" dirty="0" err="1" smtClean="0"/>
              <a:t>và</a:t>
            </a:r>
            <a:r>
              <a:rPr lang="en-US" sz="2000" dirty="0" smtClean="0"/>
              <a:t> </a:t>
            </a:r>
            <a:r>
              <a:rPr lang="en-US" sz="2000" dirty="0" err="1" smtClean="0"/>
              <a:t>có</a:t>
            </a:r>
            <a:r>
              <a:rPr lang="en-US" sz="2000" dirty="0" smtClean="0"/>
              <a:t> </a:t>
            </a:r>
            <a:r>
              <a:rPr lang="en-US" sz="2000" dirty="0" err="1" smtClean="0"/>
              <a:t>giá</a:t>
            </a:r>
            <a:r>
              <a:rPr lang="en-US" sz="2000" dirty="0" smtClean="0"/>
              <a:t> </a:t>
            </a:r>
            <a:r>
              <a:rPr lang="en-US" sz="2000" dirty="0" err="1" smtClean="0"/>
              <a:t>trị</a:t>
            </a:r>
            <a:r>
              <a:rPr lang="en-US" sz="2000" dirty="0" smtClean="0"/>
              <a:t> </a:t>
            </a:r>
            <a:r>
              <a:rPr lang="en-US" sz="2000" dirty="0" err="1" smtClean="0"/>
              <a:t>bằng</a:t>
            </a:r>
            <a:r>
              <a:rPr lang="en-US" sz="2000" dirty="0" smtClean="0"/>
              <a:t> 0 × 100 = 0 ”</a:t>
            </a:r>
            <a:endParaRPr lang="vi-VN" sz="2000" dirty="0"/>
          </a:p>
        </p:txBody>
      </p:sp>
      <p:sp>
        <p:nvSpPr>
          <p:cNvPr id="27" name="TextBox 26"/>
          <p:cNvSpPr txBox="1"/>
          <p:nvPr/>
        </p:nvSpPr>
        <p:spPr>
          <a:xfrm>
            <a:off x="391117" y="3974903"/>
            <a:ext cx="8624861" cy="553998"/>
          </a:xfrm>
          <a:prstGeom prst="rect">
            <a:avLst/>
          </a:prstGeom>
          <a:noFill/>
        </p:spPr>
        <p:txBody>
          <a:bodyPr wrap="square" rtlCol="0">
            <a:spAutoFit/>
          </a:bodyPr>
          <a:lstStyle/>
          <a:p>
            <a:pPr algn="just">
              <a:lnSpc>
                <a:spcPct val="150000"/>
              </a:lnSpc>
            </a:pPr>
            <a:r>
              <a:rPr lang="en-US" sz="2000" dirty="0" smtClean="0"/>
              <a:t>“ </a:t>
            </a:r>
            <a:r>
              <a:rPr lang="en-US" sz="2000" dirty="0" err="1"/>
              <a:t>C</a:t>
            </a:r>
            <a:r>
              <a:rPr lang="en-US" sz="2000" dirty="0" err="1" smtClean="0"/>
              <a:t>hữ</a:t>
            </a:r>
            <a:r>
              <a:rPr lang="en-US" sz="2000" dirty="0" smtClean="0"/>
              <a:t> </a:t>
            </a:r>
            <a:r>
              <a:rPr lang="en-US" sz="2000" dirty="0" err="1" smtClean="0"/>
              <a:t>số</a:t>
            </a:r>
            <a:r>
              <a:rPr lang="en-US" sz="2000" dirty="0" smtClean="0"/>
              <a:t> 1 </a:t>
            </a:r>
            <a:r>
              <a:rPr lang="en-US" sz="2000" dirty="0" err="1" smtClean="0"/>
              <a:t>nằm</a:t>
            </a:r>
            <a:r>
              <a:rPr lang="en-US" sz="2000" dirty="0" smtClean="0"/>
              <a:t> ở </a:t>
            </a:r>
            <a:r>
              <a:rPr lang="en-US" sz="2000" dirty="0" err="1" smtClean="0"/>
              <a:t>hàng</a:t>
            </a:r>
            <a:r>
              <a:rPr lang="en-US" sz="2000" dirty="0" smtClean="0"/>
              <a:t> </a:t>
            </a:r>
            <a:r>
              <a:rPr lang="en-US" sz="2000" dirty="0" err="1" smtClean="0"/>
              <a:t>chục</a:t>
            </a:r>
            <a:r>
              <a:rPr lang="en-US" sz="2000" dirty="0" smtClean="0"/>
              <a:t> </a:t>
            </a:r>
            <a:r>
              <a:rPr lang="en-US" sz="2000" dirty="0" err="1" smtClean="0"/>
              <a:t>và</a:t>
            </a:r>
            <a:r>
              <a:rPr lang="en-US" sz="2000" dirty="0" smtClean="0"/>
              <a:t> </a:t>
            </a:r>
            <a:r>
              <a:rPr lang="en-US" sz="2000" dirty="0" err="1" smtClean="0"/>
              <a:t>có</a:t>
            </a:r>
            <a:r>
              <a:rPr lang="en-US" sz="2000" dirty="0" smtClean="0"/>
              <a:t> </a:t>
            </a:r>
            <a:r>
              <a:rPr lang="en-US" sz="2000" dirty="0" err="1" smtClean="0"/>
              <a:t>giá</a:t>
            </a:r>
            <a:r>
              <a:rPr lang="en-US" sz="2000" dirty="0" smtClean="0"/>
              <a:t> </a:t>
            </a:r>
            <a:r>
              <a:rPr lang="en-US" sz="2000" dirty="0" err="1" smtClean="0"/>
              <a:t>trị</a:t>
            </a:r>
            <a:r>
              <a:rPr lang="en-US" sz="2000" dirty="0" smtClean="0"/>
              <a:t> </a:t>
            </a:r>
            <a:r>
              <a:rPr lang="en-US" sz="2000" dirty="0" err="1" smtClean="0"/>
              <a:t>bằng</a:t>
            </a:r>
            <a:r>
              <a:rPr lang="en-US" sz="2000" dirty="0" smtClean="0"/>
              <a:t> 1 × 10 = 10 ”</a:t>
            </a:r>
            <a:endParaRPr lang="vi-VN" sz="2000" dirty="0"/>
          </a:p>
        </p:txBody>
      </p:sp>
      <p:sp>
        <p:nvSpPr>
          <p:cNvPr id="30" name="TextBox 29"/>
          <p:cNvSpPr txBox="1"/>
          <p:nvPr/>
        </p:nvSpPr>
        <p:spPr>
          <a:xfrm>
            <a:off x="391117" y="4457761"/>
            <a:ext cx="8624861" cy="553998"/>
          </a:xfrm>
          <a:prstGeom prst="rect">
            <a:avLst/>
          </a:prstGeom>
          <a:noFill/>
        </p:spPr>
        <p:txBody>
          <a:bodyPr wrap="square" rtlCol="0">
            <a:spAutoFit/>
          </a:bodyPr>
          <a:lstStyle/>
          <a:p>
            <a:pPr algn="just">
              <a:lnSpc>
                <a:spcPct val="150000"/>
              </a:lnSpc>
            </a:pPr>
            <a:r>
              <a:rPr lang="en-US" sz="2000" dirty="0" smtClean="0"/>
              <a:t>“ </a:t>
            </a:r>
            <a:r>
              <a:rPr lang="en-US" sz="2000" dirty="0" err="1"/>
              <a:t>C</a:t>
            </a:r>
            <a:r>
              <a:rPr lang="en-US" sz="2000" dirty="0" err="1" smtClean="0"/>
              <a:t>hữ</a:t>
            </a:r>
            <a:r>
              <a:rPr lang="en-US" sz="2000" dirty="0" smtClean="0"/>
              <a:t> </a:t>
            </a:r>
            <a:r>
              <a:rPr lang="en-US" sz="2000" dirty="0" err="1" smtClean="0"/>
              <a:t>số</a:t>
            </a:r>
            <a:r>
              <a:rPr lang="en-US" sz="2000" dirty="0" smtClean="0"/>
              <a:t> 9 </a:t>
            </a:r>
            <a:r>
              <a:rPr lang="en-US" sz="2000" dirty="0" err="1" smtClean="0"/>
              <a:t>nằm</a:t>
            </a:r>
            <a:r>
              <a:rPr lang="en-US" sz="2000" dirty="0" smtClean="0"/>
              <a:t> ở </a:t>
            </a:r>
            <a:r>
              <a:rPr lang="en-US" sz="2000" dirty="0" err="1" smtClean="0"/>
              <a:t>hàng</a:t>
            </a:r>
            <a:r>
              <a:rPr lang="en-US" sz="2000" dirty="0" smtClean="0"/>
              <a:t> </a:t>
            </a:r>
            <a:r>
              <a:rPr lang="en-US" sz="2000" dirty="0" err="1" smtClean="0"/>
              <a:t>đơn</a:t>
            </a:r>
            <a:r>
              <a:rPr lang="en-US" sz="2000" dirty="0" smtClean="0"/>
              <a:t> </a:t>
            </a:r>
            <a:r>
              <a:rPr lang="en-US" sz="2000" dirty="0" err="1" smtClean="0"/>
              <a:t>vị</a:t>
            </a:r>
            <a:r>
              <a:rPr lang="en-US" sz="2000" dirty="0" smtClean="0"/>
              <a:t> </a:t>
            </a:r>
            <a:r>
              <a:rPr lang="en-US" sz="2000" dirty="0" err="1" smtClean="0"/>
              <a:t>và</a:t>
            </a:r>
            <a:r>
              <a:rPr lang="en-US" sz="2000" dirty="0" smtClean="0"/>
              <a:t> </a:t>
            </a:r>
            <a:r>
              <a:rPr lang="en-US" sz="2000" dirty="0" err="1" smtClean="0"/>
              <a:t>có</a:t>
            </a:r>
            <a:r>
              <a:rPr lang="en-US" sz="2000" dirty="0" smtClean="0"/>
              <a:t> </a:t>
            </a:r>
            <a:r>
              <a:rPr lang="en-US" sz="2000" dirty="0" err="1" smtClean="0"/>
              <a:t>giá</a:t>
            </a:r>
            <a:r>
              <a:rPr lang="en-US" sz="2000" dirty="0" smtClean="0"/>
              <a:t> </a:t>
            </a:r>
            <a:r>
              <a:rPr lang="en-US" sz="2000" dirty="0" err="1" smtClean="0"/>
              <a:t>trị</a:t>
            </a:r>
            <a:r>
              <a:rPr lang="en-US" sz="2000" dirty="0" smtClean="0"/>
              <a:t> </a:t>
            </a:r>
            <a:r>
              <a:rPr lang="en-US" sz="2000" dirty="0" err="1" smtClean="0"/>
              <a:t>bằng</a:t>
            </a:r>
            <a:r>
              <a:rPr lang="en-US" sz="2000" dirty="0" smtClean="0"/>
              <a:t> 9 × 1 = 9”</a:t>
            </a:r>
            <a:endParaRPr lang="vi-VN" sz="2000" dirty="0"/>
          </a:p>
        </p:txBody>
      </p:sp>
      <p:grpSp>
        <p:nvGrpSpPr>
          <p:cNvPr id="31" name="Group 30"/>
          <p:cNvGrpSpPr/>
          <p:nvPr/>
        </p:nvGrpSpPr>
        <p:grpSpPr>
          <a:xfrm>
            <a:off x="93762" y="2665724"/>
            <a:ext cx="8746826" cy="646331"/>
            <a:chOff x="66816" y="3949175"/>
            <a:chExt cx="8746826" cy="646331"/>
          </a:xfrm>
        </p:grpSpPr>
        <p:sp>
          <p:nvSpPr>
            <p:cNvPr id="32" name="TextBox 31"/>
            <p:cNvSpPr txBox="1"/>
            <p:nvPr/>
          </p:nvSpPr>
          <p:spPr>
            <a:xfrm>
              <a:off x="808265" y="3949175"/>
              <a:ext cx="8005377" cy="646331"/>
            </a:xfrm>
            <a:prstGeom prst="rect">
              <a:avLst/>
            </a:prstGeom>
            <a:noFill/>
          </p:spPr>
          <p:txBody>
            <a:bodyPr wrap="square" rtlCol="0">
              <a:spAutoFit/>
            </a:bodyPr>
            <a:lstStyle/>
            <a:p>
              <a:pPr>
                <a:lnSpc>
                  <a:spcPct val="150000"/>
                </a:lnSpc>
              </a:pPr>
              <a:r>
                <a:rPr lang="en-US" sz="2400" dirty="0" err="1" smtClean="0"/>
                <a:t>Viết</a:t>
              </a:r>
              <a:r>
                <a:rPr lang="en-US" sz="2400" dirty="0" smtClean="0"/>
                <a:t> </a:t>
              </a:r>
              <a:r>
                <a:rPr lang="en-US" sz="2400" dirty="0" err="1" smtClean="0"/>
                <a:t>số</a:t>
              </a:r>
              <a:r>
                <a:rPr lang="en-US" sz="2400" dirty="0" smtClean="0"/>
                <a:t> 32 019 </a:t>
              </a:r>
              <a:r>
                <a:rPr lang="en-US" sz="2400" dirty="0" err="1" smtClean="0"/>
                <a:t>thành</a:t>
              </a:r>
              <a:r>
                <a:rPr lang="en-US" sz="2400" dirty="0" smtClean="0"/>
                <a:t> </a:t>
              </a:r>
              <a:r>
                <a:rPr lang="en-US" sz="2400" dirty="0" err="1" smtClean="0"/>
                <a:t>tổng</a:t>
              </a:r>
              <a:r>
                <a:rPr lang="en-US" sz="2400" dirty="0" smtClean="0"/>
                <a:t> </a:t>
              </a:r>
              <a:r>
                <a:rPr lang="en-US" sz="2400" dirty="0" err="1" smtClean="0"/>
                <a:t>giá</a:t>
              </a:r>
              <a:r>
                <a:rPr lang="en-US" sz="2400" dirty="0" smtClean="0"/>
                <a:t> </a:t>
              </a:r>
              <a:r>
                <a:rPr lang="en-US" sz="2400" dirty="0" err="1" smtClean="0"/>
                <a:t>trị</a:t>
              </a:r>
              <a:r>
                <a:rPr lang="en-US" sz="2400" dirty="0" smtClean="0"/>
                <a:t> </a:t>
              </a:r>
              <a:r>
                <a:rPr lang="en-US" sz="2400" dirty="0" err="1" smtClean="0"/>
                <a:t>các</a:t>
              </a:r>
              <a:r>
                <a:rPr lang="en-US" sz="2400" dirty="0" smtClean="0"/>
                <a:t> </a:t>
              </a:r>
              <a:r>
                <a:rPr lang="en-US" sz="2400" dirty="0" err="1" smtClean="0"/>
                <a:t>chữ</a:t>
              </a:r>
              <a:r>
                <a:rPr lang="en-US" sz="2400" dirty="0" smtClean="0"/>
                <a:t> </a:t>
              </a:r>
              <a:r>
                <a:rPr lang="en-US" sz="2400" dirty="0" err="1" smtClean="0"/>
                <a:t>số</a:t>
              </a:r>
              <a:r>
                <a:rPr lang="en-US" sz="2400" dirty="0" smtClean="0"/>
                <a:t> </a:t>
              </a:r>
              <a:r>
                <a:rPr lang="en-US" sz="2400" dirty="0" err="1" smtClean="0"/>
                <a:t>của</a:t>
              </a:r>
              <a:r>
                <a:rPr lang="en-US" sz="2400" dirty="0" smtClean="0"/>
                <a:t> </a:t>
              </a:r>
              <a:r>
                <a:rPr lang="en-US" sz="2400" dirty="0" err="1" smtClean="0"/>
                <a:t>nó</a:t>
              </a:r>
              <a:r>
                <a:rPr lang="en-US" sz="2400" dirty="0" smtClean="0"/>
                <a:t>.</a:t>
              </a:r>
              <a:endParaRPr lang="vi-VN" sz="2400" dirty="0"/>
            </a:p>
          </p:txBody>
        </p:sp>
        <p:pic>
          <p:nvPicPr>
            <p:cNvPr id="33" name="Picture 32"/>
            <p:cNvPicPr>
              <a:picLocks noChangeAspect="1"/>
            </p:cNvPicPr>
            <p:nvPr/>
          </p:nvPicPr>
          <p:blipFill>
            <a:blip r:embed="rId6"/>
            <a:stretch>
              <a:fillRect/>
            </a:stretch>
          </p:blipFill>
          <p:spPr>
            <a:xfrm>
              <a:off x="66816" y="4090230"/>
              <a:ext cx="728135" cy="319938"/>
            </a:xfrm>
            <a:prstGeom prst="rect">
              <a:avLst/>
            </a:prstGeom>
          </p:spPr>
        </p:pic>
      </p:grpSp>
      <p:sp>
        <p:nvSpPr>
          <p:cNvPr id="2" name="TextBox 1"/>
          <p:cNvSpPr txBox="1"/>
          <p:nvPr/>
        </p:nvSpPr>
        <p:spPr>
          <a:xfrm>
            <a:off x="557820" y="3837515"/>
            <a:ext cx="8977004" cy="461665"/>
          </a:xfrm>
          <a:prstGeom prst="rect">
            <a:avLst/>
          </a:prstGeom>
          <a:noFill/>
        </p:spPr>
        <p:txBody>
          <a:bodyPr wrap="square" rtlCol="0">
            <a:spAutoFit/>
          </a:bodyPr>
          <a:lstStyle/>
          <a:p>
            <a:r>
              <a:rPr lang="en-US" sz="2400" dirty="0" smtClean="0"/>
              <a:t>32 019 = </a:t>
            </a:r>
            <a:r>
              <a:rPr lang="en-US" sz="2400" b="1" dirty="0" smtClean="0"/>
              <a:t>3</a:t>
            </a:r>
            <a:r>
              <a:rPr lang="en-US" sz="2400" dirty="0" smtClean="0"/>
              <a:t> × 10 000 + </a:t>
            </a:r>
            <a:r>
              <a:rPr lang="en-US" sz="2400" b="1" dirty="0" smtClean="0"/>
              <a:t>2</a:t>
            </a:r>
            <a:r>
              <a:rPr lang="en-US" sz="2400" dirty="0"/>
              <a:t> × </a:t>
            </a:r>
            <a:r>
              <a:rPr lang="en-US" sz="2400" dirty="0" smtClean="0"/>
              <a:t>1 000 +</a:t>
            </a:r>
            <a:r>
              <a:rPr lang="en-US" sz="2400" b="1" dirty="0" smtClean="0"/>
              <a:t> 0 </a:t>
            </a:r>
            <a:r>
              <a:rPr lang="en-US" sz="2400" dirty="0"/>
              <a:t>× </a:t>
            </a:r>
            <a:r>
              <a:rPr lang="en-US" sz="2400" dirty="0" smtClean="0"/>
              <a:t>100 + </a:t>
            </a:r>
            <a:r>
              <a:rPr lang="en-US" sz="2400" b="1" dirty="0" smtClean="0"/>
              <a:t>1</a:t>
            </a:r>
            <a:r>
              <a:rPr lang="en-US" sz="2400" dirty="0" smtClean="0"/>
              <a:t> </a:t>
            </a:r>
            <a:r>
              <a:rPr lang="en-US" sz="2400" dirty="0"/>
              <a:t>× </a:t>
            </a:r>
            <a:r>
              <a:rPr lang="en-US" sz="2400" dirty="0" smtClean="0"/>
              <a:t>10 +</a:t>
            </a:r>
            <a:r>
              <a:rPr lang="en-US" sz="2400" b="1" dirty="0" smtClean="0"/>
              <a:t> 9 </a:t>
            </a:r>
            <a:endParaRPr lang="vi-VN"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par>
                                <p:cTn id="18" presetID="10" presetClass="entr" presetSubtype="0"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4" presetClass="exit" presetSubtype="10" fill="hold" nodeType="clickEffect">
                                  <p:stCondLst>
                                    <p:cond delay="0"/>
                                  </p:stCondLst>
                                  <p:childTnLst>
                                    <p:animEffect transition="out" filter="randombar(horizontal)">
                                      <p:cBhvr>
                                        <p:cTn id="34" dur="500"/>
                                        <p:tgtEl>
                                          <p:spTgt spid="26"/>
                                        </p:tgtEl>
                                      </p:cBhvr>
                                    </p:animEffect>
                                    <p:set>
                                      <p:cBhvr>
                                        <p:cTn id="35" dur="1" fill="hold">
                                          <p:stCondLst>
                                            <p:cond delay="499"/>
                                          </p:stCondLst>
                                        </p:cTn>
                                        <p:tgtEl>
                                          <p:spTgt spid="26"/>
                                        </p:tgtEl>
                                        <p:attrNameLst>
                                          <p:attrName>style.visibility</p:attrName>
                                        </p:attrNameLst>
                                      </p:cBhvr>
                                      <p:to>
                                        <p:strVal val="hidden"/>
                                      </p:to>
                                    </p:set>
                                  </p:childTnLst>
                                </p:cTn>
                              </p:par>
                              <p:par>
                                <p:cTn id="36" presetID="14" presetClass="exit" presetSubtype="10" fill="hold" grpId="1" nodeType="withEffect">
                                  <p:stCondLst>
                                    <p:cond delay="0"/>
                                  </p:stCondLst>
                                  <p:childTnLst>
                                    <p:animEffect transition="out" filter="randombar(horizontal)">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par>
                                <p:cTn id="39" presetID="14" presetClass="exit" presetSubtype="10" fill="hold" grpId="1" nodeType="withEffect">
                                  <p:stCondLst>
                                    <p:cond delay="0"/>
                                  </p:stCondLst>
                                  <p:childTnLst>
                                    <p:animEffect transition="out" filter="randombar(horizontal)">
                                      <p:cBhvr>
                                        <p:cTn id="40" dur="500"/>
                                        <p:tgtEl>
                                          <p:spTgt spid="25"/>
                                        </p:tgtEl>
                                      </p:cBhvr>
                                    </p:animEffect>
                                    <p:set>
                                      <p:cBhvr>
                                        <p:cTn id="41" dur="1" fill="hold">
                                          <p:stCondLst>
                                            <p:cond delay="499"/>
                                          </p:stCondLst>
                                        </p:cTn>
                                        <p:tgtEl>
                                          <p:spTgt spid="25"/>
                                        </p:tgtEl>
                                        <p:attrNameLst>
                                          <p:attrName>style.visibility</p:attrName>
                                        </p:attrNameLst>
                                      </p:cBhvr>
                                      <p:to>
                                        <p:strVal val="hidden"/>
                                      </p:to>
                                    </p:set>
                                  </p:childTnLst>
                                </p:cTn>
                              </p:par>
                              <p:par>
                                <p:cTn id="42" presetID="14" presetClass="exit" presetSubtype="10" fill="hold" grpId="1" nodeType="withEffect">
                                  <p:stCondLst>
                                    <p:cond delay="0"/>
                                  </p:stCondLst>
                                  <p:childTnLst>
                                    <p:animEffect transition="out" filter="randombar(horizontal)">
                                      <p:cBhvr>
                                        <p:cTn id="43" dur="500"/>
                                        <p:tgtEl>
                                          <p:spTgt spid="27"/>
                                        </p:tgtEl>
                                      </p:cBhvr>
                                    </p:animEffect>
                                    <p:set>
                                      <p:cBhvr>
                                        <p:cTn id="44" dur="1" fill="hold">
                                          <p:stCondLst>
                                            <p:cond delay="499"/>
                                          </p:stCondLst>
                                        </p:cTn>
                                        <p:tgtEl>
                                          <p:spTgt spid="27"/>
                                        </p:tgtEl>
                                        <p:attrNameLst>
                                          <p:attrName>style.visibility</p:attrName>
                                        </p:attrNameLst>
                                      </p:cBhvr>
                                      <p:to>
                                        <p:strVal val="hidden"/>
                                      </p:to>
                                    </p:set>
                                  </p:childTnLst>
                                </p:cTn>
                              </p:par>
                              <p:par>
                                <p:cTn id="45" presetID="14" presetClass="exit" presetSubtype="10" fill="hold" grpId="1" nodeType="withEffect">
                                  <p:stCondLst>
                                    <p:cond delay="0"/>
                                  </p:stCondLst>
                                  <p:childTnLst>
                                    <p:animEffect transition="out" filter="randombar(horizontal)">
                                      <p:cBhvr>
                                        <p:cTn id="46" dur="500"/>
                                        <p:tgtEl>
                                          <p:spTgt spid="30"/>
                                        </p:tgtEl>
                                      </p:cBhvr>
                                    </p:animEffect>
                                    <p:set>
                                      <p:cBhvr>
                                        <p:cTn id="47" dur="1" fill="hold">
                                          <p:stCondLst>
                                            <p:cond delay="499"/>
                                          </p:stCondLst>
                                        </p:cTn>
                                        <p:tgtEl>
                                          <p:spTgt spid="30"/>
                                        </p:tgtEl>
                                        <p:attrNameLst>
                                          <p:attrName>style.visibility</p:attrName>
                                        </p:attrNameLst>
                                      </p:cBhvr>
                                      <p:to>
                                        <p:strVal val="hidden"/>
                                      </p:to>
                                    </p:set>
                                  </p:childTnLst>
                                </p:cTn>
                              </p:par>
                              <p:par>
                                <p:cTn id="48" presetID="10" presetClass="entr" presetSubtype="0"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500"/>
                                        <p:tgtEl>
                                          <p:spTgt spid="31"/>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fade">
                                      <p:cBhvr>
                                        <p:cTn id="5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6" grpId="0"/>
      <p:bldP spid="7" grpId="0"/>
      <p:bldP spid="7" grpId="1"/>
      <p:bldP spid="25" grpId="0"/>
      <p:bldP spid="25" grpId="1"/>
      <p:bldP spid="27" grpId="0"/>
      <p:bldP spid="27" grpId="1"/>
      <p:bldP spid="30" grpId="0"/>
      <p:bldP spid="30" grpId="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3" name="Google Shape;303;p2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grpSp>
        <p:nvGrpSpPr>
          <p:cNvPr id="14" name="Google Shape;288;p19"/>
          <p:cNvGrpSpPr/>
          <p:nvPr/>
        </p:nvGrpSpPr>
        <p:grpSpPr>
          <a:xfrm>
            <a:off x="312466" y="587260"/>
            <a:ext cx="309022" cy="376837"/>
            <a:chOff x="596350" y="929175"/>
            <a:chExt cx="407950" cy="497475"/>
          </a:xfrm>
        </p:grpSpPr>
        <p:sp>
          <p:nvSpPr>
            <p:cNvPr id="15" name="Google Shape;289;p19"/>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0;p19"/>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91;p19"/>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92;p19"/>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93;p19"/>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94;p19"/>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95;p19"/>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TextBox 21"/>
          <p:cNvSpPr txBox="1"/>
          <p:nvPr/>
        </p:nvSpPr>
        <p:spPr>
          <a:xfrm>
            <a:off x="949569" y="367881"/>
            <a:ext cx="5240215" cy="707886"/>
          </a:xfrm>
          <a:prstGeom prst="rect">
            <a:avLst/>
          </a:prstGeom>
          <a:noFill/>
        </p:spPr>
        <p:txBody>
          <a:bodyPr wrap="square" rtlCol="0">
            <a:spAutoFit/>
          </a:bodyPr>
          <a:lstStyle/>
          <a:p>
            <a:r>
              <a:rPr lang="en-US" sz="4000" dirty="0" smtClean="0">
                <a:solidFill>
                  <a:schemeClr val="bg1"/>
                </a:solidFill>
              </a:rPr>
              <a:t>1. </a:t>
            </a:r>
            <a:r>
              <a:rPr lang="en-US" sz="4000" dirty="0" err="1" smtClean="0">
                <a:solidFill>
                  <a:schemeClr val="bg1"/>
                </a:solidFill>
              </a:rPr>
              <a:t>Hệ</a:t>
            </a:r>
            <a:r>
              <a:rPr lang="en-US" sz="4000" dirty="0" smtClean="0">
                <a:solidFill>
                  <a:schemeClr val="bg1"/>
                </a:solidFill>
              </a:rPr>
              <a:t> </a:t>
            </a:r>
            <a:r>
              <a:rPr lang="en-US" sz="4000" dirty="0" err="1" smtClean="0">
                <a:solidFill>
                  <a:schemeClr val="bg1"/>
                </a:solidFill>
              </a:rPr>
              <a:t>thập</a:t>
            </a:r>
            <a:r>
              <a:rPr lang="en-US" sz="4000" dirty="0" smtClean="0">
                <a:solidFill>
                  <a:schemeClr val="bg1"/>
                </a:solidFill>
              </a:rPr>
              <a:t> </a:t>
            </a:r>
            <a:r>
              <a:rPr lang="en-US" sz="4000" dirty="0" err="1" smtClean="0">
                <a:solidFill>
                  <a:schemeClr val="bg1"/>
                </a:solidFill>
              </a:rPr>
              <a:t>phân</a:t>
            </a:r>
            <a:r>
              <a:rPr lang="en-US" sz="4000" dirty="0" smtClean="0">
                <a:solidFill>
                  <a:schemeClr val="bg1"/>
                </a:solidFill>
              </a:rPr>
              <a:t> </a:t>
            </a:r>
            <a:endParaRPr lang="vi-VN" sz="4000" dirty="0">
              <a:solidFill>
                <a:schemeClr val="bg1"/>
              </a:solidFill>
            </a:endParaRPr>
          </a:p>
        </p:txBody>
      </p:sp>
      <p:sp>
        <p:nvSpPr>
          <p:cNvPr id="4" name="Right Arrow 3"/>
          <p:cNvSpPr/>
          <p:nvPr/>
        </p:nvSpPr>
        <p:spPr>
          <a:xfrm>
            <a:off x="-21134" y="2042806"/>
            <a:ext cx="493799" cy="624256"/>
          </a:xfrm>
          <a:prstGeom prst="rightArrow">
            <a:avLst/>
          </a:prstGeom>
          <a:solidFill>
            <a:srgbClr val="CC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Rounded Rectangle 4"/>
          <p:cNvSpPr/>
          <p:nvPr/>
        </p:nvSpPr>
        <p:spPr>
          <a:xfrm>
            <a:off x="621488" y="1459523"/>
            <a:ext cx="8194431" cy="1790822"/>
          </a:xfrm>
          <a:prstGeom prst="roundRect">
            <a:avLst/>
          </a:prstGeom>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olSlant"/>
          </a:sp3d>
        </p:spPr>
        <p:style>
          <a:lnRef idx="0">
            <a:schemeClr val="accent1"/>
          </a:lnRef>
          <a:fillRef idx="3">
            <a:schemeClr val="accent1"/>
          </a:fillRef>
          <a:effectRef idx="3">
            <a:schemeClr val="accent1"/>
          </a:effectRef>
          <a:fontRef idx="minor">
            <a:schemeClr val="lt1"/>
          </a:fontRef>
        </p:style>
        <p:txBody>
          <a:bodyPr rtlCol="0" anchor="ctr"/>
          <a:lstStyle/>
          <a:p>
            <a:pPr algn="ctr">
              <a:lnSpc>
                <a:spcPct val="150000"/>
              </a:lnSpc>
            </a:pPr>
            <a:r>
              <a:rPr lang="en-US" sz="2800" dirty="0" err="1" smtClean="0">
                <a:solidFill>
                  <a:schemeClr val="tx1"/>
                </a:solidFill>
              </a:rPr>
              <a:t>Mỗi</a:t>
            </a:r>
            <a:r>
              <a:rPr lang="en-US" sz="2800" dirty="0" smtClean="0">
                <a:solidFill>
                  <a:schemeClr val="tx1"/>
                </a:solidFill>
              </a:rPr>
              <a:t> </a:t>
            </a:r>
            <a:r>
              <a:rPr lang="en-US" sz="2800" dirty="0" err="1" smtClean="0">
                <a:solidFill>
                  <a:schemeClr val="tx1"/>
                </a:solidFill>
              </a:rPr>
              <a:t>số</a:t>
            </a:r>
            <a:r>
              <a:rPr lang="en-US" sz="2800" dirty="0" smtClean="0">
                <a:solidFill>
                  <a:schemeClr val="tx1"/>
                </a:solidFill>
              </a:rPr>
              <a:t> </a:t>
            </a:r>
            <a:r>
              <a:rPr lang="en-US" sz="2800" dirty="0" err="1" smtClean="0">
                <a:solidFill>
                  <a:schemeClr val="tx1"/>
                </a:solidFill>
              </a:rPr>
              <a:t>tự</a:t>
            </a:r>
            <a:r>
              <a:rPr lang="en-US" sz="2800" dirty="0" smtClean="0">
                <a:solidFill>
                  <a:schemeClr val="tx1"/>
                </a:solidFill>
              </a:rPr>
              <a:t> </a:t>
            </a:r>
            <a:r>
              <a:rPr lang="en-US" sz="2800" dirty="0" err="1" smtClean="0">
                <a:solidFill>
                  <a:schemeClr val="tx1"/>
                </a:solidFill>
              </a:rPr>
              <a:t>nhiên</a:t>
            </a:r>
            <a:r>
              <a:rPr lang="en-US" sz="2800" dirty="0" smtClean="0">
                <a:solidFill>
                  <a:schemeClr val="tx1"/>
                </a:solidFill>
              </a:rPr>
              <a:t> </a:t>
            </a:r>
            <a:r>
              <a:rPr lang="en-US" sz="2800" dirty="0" err="1" smtClean="0">
                <a:solidFill>
                  <a:schemeClr val="tx1"/>
                </a:solidFill>
              </a:rPr>
              <a:t>viết</a:t>
            </a:r>
            <a:r>
              <a:rPr lang="en-US" sz="2800" dirty="0" smtClean="0">
                <a:solidFill>
                  <a:schemeClr val="tx1"/>
                </a:solidFill>
              </a:rPr>
              <a:t> </a:t>
            </a:r>
            <a:r>
              <a:rPr lang="en-US" sz="2800" dirty="0" err="1" smtClean="0">
                <a:solidFill>
                  <a:schemeClr val="tx1"/>
                </a:solidFill>
              </a:rPr>
              <a:t>trong</a:t>
            </a:r>
            <a:r>
              <a:rPr lang="en-US" sz="2800" dirty="0" smtClean="0">
                <a:solidFill>
                  <a:schemeClr val="tx1"/>
                </a:solidFill>
              </a:rPr>
              <a:t> </a:t>
            </a:r>
            <a:r>
              <a:rPr lang="en-US" sz="2800" dirty="0" err="1" smtClean="0">
                <a:solidFill>
                  <a:schemeClr val="tx1"/>
                </a:solidFill>
              </a:rPr>
              <a:t>hệ</a:t>
            </a:r>
            <a:r>
              <a:rPr lang="en-US" sz="2800" dirty="0" smtClean="0">
                <a:solidFill>
                  <a:schemeClr val="tx1"/>
                </a:solidFill>
              </a:rPr>
              <a:t> </a:t>
            </a:r>
            <a:r>
              <a:rPr lang="en-US" sz="2800" dirty="0" err="1" smtClean="0">
                <a:solidFill>
                  <a:schemeClr val="tx1"/>
                </a:solidFill>
              </a:rPr>
              <a:t>thập</a:t>
            </a:r>
            <a:r>
              <a:rPr lang="en-US" sz="2800" dirty="0" smtClean="0">
                <a:solidFill>
                  <a:schemeClr val="tx1"/>
                </a:solidFill>
              </a:rPr>
              <a:t> </a:t>
            </a:r>
            <a:r>
              <a:rPr lang="en-US" sz="2800" dirty="0" err="1" smtClean="0">
                <a:solidFill>
                  <a:schemeClr val="tx1"/>
                </a:solidFill>
              </a:rPr>
              <a:t>phân</a:t>
            </a:r>
            <a:r>
              <a:rPr lang="en-US" sz="2800" dirty="0" smtClean="0">
                <a:solidFill>
                  <a:schemeClr val="tx1"/>
                </a:solidFill>
              </a:rPr>
              <a:t> </a:t>
            </a:r>
            <a:r>
              <a:rPr lang="en-US" sz="2800" dirty="0" err="1" smtClean="0">
                <a:solidFill>
                  <a:schemeClr val="tx1"/>
                </a:solidFill>
              </a:rPr>
              <a:t>đều</a:t>
            </a:r>
            <a:r>
              <a:rPr lang="en-US" sz="2800" dirty="0" smtClean="0">
                <a:solidFill>
                  <a:schemeClr val="tx1"/>
                </a:solidFill>
              </a:rPr>
              <a:t> </a:t>
            </a:r>
            <a:r>
              <a:rPr lang="en-US" sz="2800" dirty="0" err="1" smtClean="0">
                <a:solidFill>
                  <a:schemeClr val="tx1"/>
                </a:solidFill>
              </a:rPr>
              <a:t>biểu</a:t>
            </a:r>
            <a:r>
              <a:rPr lang="en-US" sz="2800" dirty="0" smtClean="0">
                <a:solidFill>
                  <a:schemeClr val="tx1"/>
                </a:solidFill>
              </a:rPr>
              <a:t> </a:t>
            </a:r>
            <a:r>
              <a:rPr lang="en-US" sz="2800" dirty="0" err="1" smtClean="0">
                <a:solidFill>
                  <a:schemeClr val="tx1"/>
                </a:solidFill>
              </a:rPr>
              <a:t>diễn</a:t>
            </a:r>
            <a:r>
              <a:rPr lang="en-US" sz="2800" dirty="0" smtClean="0">
                <a:solidFill>
                  <a:schemeClr val="tx1"/>
                </a:solidFill>
              </a:rPr>
              <a:t> </a:t>
            </a:r>
            <a:r>
              <a:rPr lang="en-US" sz="2800" dirty="0" err="1" smtClean="0">
                <a:solidFill>
                  <a:schemeClr val="tx1"/>
                </a:solidFill>
              </a:rPr>
              <a:t>được</a:t>
            </a:r>
            <a:r>
              <a:rPr lang="en-US" sz="2800" dirty="0" smtClean="0">
                <a:solidFill>
                  <a:schemeClr val="tx1"/>
                </a:solidFill>
              </a:rPr>
              <a:t> </a:t>
            </a:r>
            <a:r>
              <a:rPr lang="en-US" sz="2800" dirty="0" err="1" smtClean="0">
                <a:solidFill>
                  <a:schemeClr val="tx1"/>
                </a:solidFill>
              </a:rPr>
              <a:t>thành</a:t>
            </a:r>
            <a:r>
              <a:rPr lang="en-US" sz="2800" dirty="0" smtClean="0">
                <a:solidFill>
                  <a:schemeClr val="tx1"/>
                </a:solidFill>
              </a:rPr>
              <a:t> </a:t>
            </a:r>
            <a:r>
              <a:rPr lang="en-US" sz="2800" i="1" dirty="0" err="1" smtClean="0">
                <a:solidFill>
                  <a:srgbClr val="0070C0"/>
                </a:solidFill>
              </a:rPr>
              <a:t>tổng</a:t>
            </a:r>
            <a:r>
              <a:rPr lang="en-US" sz="2800" i="1" dirty="0" smtClean="0">
                <a:solidFill>
                  <a:srgbClr val="0070C0"/>
                </a:solidFill>
              </a:rPr>
              <a:t> </a:t>
            </a:r>
            <a:r>
              <a:rPr lang="en-US" sz="2800" i="1" dirty="0" err="1" smtClean="0">
                <a:solidFill>
                  <a:srgbClr val="0070C0"/>
                </a:solidFill>
              </a:rPr>
              <a:t>giá</a:t>
            </a:r>
            <a:r>
              <a:rPr lang="en-US" sz="2800" i="1" dirty="0" smtClean="0">
                <a:solidFill>
                  <a:srgbClr val="0070C0"/>
                </a:solidFill>
              </a:rPr>
              <a:t> </a:t>
            </a:r>
            <a:r>
              <a:rPr lang="en-US" sz="2800" i="1" dirty="0" err="1" smtClean="0">
                <a:solidFill>
                  <a:srgbClr val="0070C0"/>
                </a:solidFill>
              </a:rPr>
              <a:t>trị</a:t>
            </a:r>
            <a:r>
              <a:rPr lang="en-US" sz="2800" i="1" dirty="0" smtClean="0">
                <a:solidFill>
                  <a:srgbClr val="0070C0"/>
                </a:solidFill>
              </a:rPr>
              <a:t> </a:t>
            </a:r>
            <a:r>
              <a:rPr lang="en-US" sz="2800" i="1" dirty="0" err="1" smtClean="0">
                <a:solidFill>
                  <a:srgbClr val="0070C0"/>
                </a:solidFill>
              </a:rPr>
              <a:t>các</a:t>
            </a:r>
            <a:r>
              <a:rPr lang="en-US" sz="2800" i="1" dirty="0" smtClean="0">
                <a:solidFill>
                  <a:srgbClr val="0070C0"/>
                </a:solidFill>
              </a:rPr>
              <a:t> </a:t>
            </a:r>
            <a:r>
              <a:rPr lang="en-US" sz="2800" i="1" dirty="0" err="1" smtClean="0">
                <a:solidFill>
                  <a:srgbClr val="0070C0"/>
                </a:solidFill>
              </a:rPr>
              <a:t>chữ</a:t>
            </a:r>
            <a:r>
              <a:rPr lang="en-US" sz="2800" i="1" dirty="0" smtClean="0">
                <a:solidFill>
                  <a:srgbClr val="0070C0"/>
                </a:solidFill>
              </a:rPr>
              <a:t> </a:t>
            </a:r>
            <a:r>
              <a:rPr lang="en-US" sz="2800" i="1" dirty="0" err="1" smtClean="0">
                <a:solidFill>
                  <a:srgbClr val="0070C0"/>
                </a:solidFill>
              </a:rPr>
              <a:t>số</a:t>
            </a:r>
            <a:r>
              <a:rPr lang="en-US" sz="2800" i="1" dirty="0" smtClean="0">
                <a:solidFill>
                  <a:srgbClr val="0070C0"/>
                </a:solidFill>
              </a:rPr>
              <a:t> </a:t>
            </a:r>
            <a:r>
              <a:rPr lang="en-US" sz="2800" i="1" dirty="0" err="1" smtClean="0">
                <a:solidFill>
                  <a:srgbClr val="0070C0"/>
                </a:solidFill>
              </a:rPr>
              <a:t>của</a:t>
            </a:r>
            <a:r>
              <a:rPr lang="en-US" sz="2800" i="1" dirty="0" smtClean="0">
                <a:solidFill>
                  <a:srgbClr val="0070C0"/>
                </a:solidFill>
              </a:rPr>
              <a:t> </a:t>
            </a:r>
            <a:r>
              <a:rPr lang="en-US" sz="2800" i="1" dirty="0" err="1" smtClean="0">
                <a:solidFill>
                  <a:srgbClr val="0070C0"/>
                </a:solidFill>
              </a:rPr>
              <a:t>nó</a:t>
            </a:r>
            <a:r>
              <a:rPr lang="en-US" sz="2800" dirty="0" smtClean="0">
                <a:solidFill>
                  <a:schemeClr val="tx1"/>
                </a:solidFill>
              </a:rPr>
              <a:t>. </a:t>
            </a:r>
            <a:endParaRPr lang="vi-VN" sz="2800" dirty="0">
              <a:solidFill>
                <a:schemeClr val="tx1"/>
              </a:solidFill>
            </a:endParaRPr>
          </a:p>
        </p:txBody>
      </p:sp>
      <p:sp>
        <p:nvSpPr>
          <p:cNvPr id="6" name="Rectangle 5"/>
          <p:cNvSpPr/>
          <p:nvPr/>
        </p:nvSpPr>
        <p:spPr>
          <a:xfrm>
            <a:off x="791307" y="3336820"/>
            <a:ext cx="6998678" cy="1538883"/>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nl-NL" sz="2800" b="1" u="sng" dirty="0">
                <a:latin typeface="+mn-lt"/>
                <a:ea typeface="Calibri" panose="020F0502020204030204" pitchFamily="34" charset="0"/>
              </a:rPr>
              <a:t>Ví dụ: </a:t>
            </a:r>
            <a:endParaRPr lang="en-US" sz="2800" dirty="0">
              <a:latin typeface="+mn-lt"/>
              <a:ea typeface="Calibri" panose="020F0502020204030204" pitchFamily="34" charset="0"/>
            </a:endParaRPr>
          </a:p>
          <a:p>
            <a:pPr algn="just">
              <a:lnSpc>
                <a:spcPct val="150000"/>
              </a:lnSpc>
              <a:spcBef>
                <a:spcPts val="600"/>
              </a:spcBef>
              <a:spcAft>
                <a:spcPts val="600"/>
              </a:spcAft>
              <a:tabLst>
                <a:tab pos="360045" algn="l"/>
                <a:tab pos="720090" algn="l"/>
              </a:tabLst>
            </a:pPr>
            <a:r>
              <a:rPr lang="nl-NL" sz="2800" b="1" dirty="0">
                <a:latin typeface="+mn-lt"/>
                <a:ea typeface="Calibri" panose="020F0502020204030204" pitchFamily="34" charset="0"/>
              </a:rPr>
              <a:t>236</a:t>
            </a:r>
            <a:r>
              <a:rPr lang="nl-NL" sz="2800" dirty="0">
                <a:latin typeface="+mn-lt"/>
                <a:ea typeface="Calibri" panose="020F0502020204030204" pitchFamily="34" charset="0"/>
              </a:rPr>
              <a:t> = (</a:t>
            </a:r>
            <a:r>
              <a:rPr lang="nl-NL" sz="2800" b="1" dirty="0">
                <a:latin typeface="+mn-lt"/>
                <a:ea typeface="Calibri" panose="020F0502020204030204" pitchFamily="34" charset="0"/>
              </a:rPr>
              <a:t>2</a:t>
            </a:r>
            <a:r>
              <a:rPr lang="nl-NL" sz="2800" dirty="0">
                <a:latin typeface="+mn-lt"/>
                <a:ea typeface="Calibri" panose="020F0502020204030204" pitchFamily="34" charset="0"/>
              </a:rPr>
              <a:t> × 100) + (</a:t>
            </a:r>
            <a:r>
              <a:rPr lang="nl-NL" sz="2800" b="1" dirty="0">
                <a:latin typeface="+mn-lt"/>
                <a:ea typeface="Calibri" panose="020F0502020204030204" pitchFamily="34" charset="0"/>
              </a:rPr>
              <a:t>3</a:t>
            </a:r>
            <a:r>
              <a:rPr lang="nl-NL" sz="2800" dirty="0">
                <a:latin typeface="+mn-lt"/>
                <a:ea typeface="Calibri" panose="020F0502020204030204" pitchFamily="34" charset="0"/>
              </a:rPr>
              <a:t> × 10) + </a:t>
            </a:r>
            <a:r>
              <a:rPr lang="nl-NL" sz="2800" b="1" dirty="0">
                <a:latin typeface="+mn-lt"/>
                <a:ea typeface="Calibri" panose="020F0502020204030204" pitchFamily="34" charset="0"/>
              </a:rPr>
              <a:t>6</a:t>
            </a:r>
            <a:endParaRPr lang="en-US" sz="2800" dirty="0">
              <a:latin typeface="+mn-lt"/>
              <a:ea typeface="Calibri" panose="020F0502020204030204" pitchFamily="34" charset="0"/>
            </a:endParaRPr>
          </a:p>
        </p:txBody>
      </p:sp>
      <mc:AlternateContent xmlns:mc="http://schemas.openxmlformats.org/markup-compatibility/2006" xmlns:a14="http://schemas.microsoft.com/office/drawing/2010/main">
        <mc:Choice Requires="a14">
          <p:sp>
            <p:nvSpPr>
              <p:cNvPr id="26" name="Rectangle 25"/>
              <p:cNvSpPr/>
              <p:nvPr/>
            </p:nvSpPr>
            <p:spPr>
              <a:xfrm>
                <a:off x="621488" y="3351737"/>
                <a:ext cx="7684478" cy="1610441"/>
              </a:xfrm>
              <a:prstGeom prst="rect">
                <a:avLst/>
              </a:prstGeom>
            </p:spPr>
            <p:txBody>
              <a:bodyPr wrap="square">
                <a:spAutoFit/>
              </a:bodyPr>
              <a:lstStyle/>
              <a:p>
                <a:pPr algn="just">
                  <a:spcBef>
                    <a:spcPts val="600"/>
                  </a:spcBef>
                  <a:spcAft>
                    <a:spcPts val="600"/>
                  </a:spcAft>
                  <a:tabLst>
                    <a:tab pos="360045" algn="l"/>
                    <a:tab pos="720090" algn="l"/>
                  </a:tabLst>
                </a:pPr>
                <a:r>
                  <a:rPr lang="nl-NL" sz="2400" b="1" i="1" dirty="0" smtClean="0">
                    <a:latin typeface="+mn-lt"/>
                    <a:ea typeface="Calibri" panose="020F0502020204030204" pitchFamily="34" charset="0"/>
                  </a:rPr>
                  <a:t>*Tổng quát:</a:t>
                </a:r>
                <a:endParaRPr lang="en-US" sz="2400" b="1" i="1" dirty="0" smtClean="0">
                  <a:latin typeface="+mn-lt"/>
                  <a:ea typeface="Calibri" panose="020F0502020204030204" pitchFamily="34" charset="0"/>
                </a:endParaRPr>
              </a:p>
              <a:p>
                <a:pPr algn="just">
                  <a:spcBef>
                    <a:spcPts val="600"/>
                  </a:spcBef>
                  <a:spcAft>
                    <a:spcPts val="600"/>
                  </a:spcAft>
                  <a:tabLst>
                    <a:tab pos="360045" algn="l"/>
                    <a:tab pos="720090" algn="l"/>
                  </a:tabLst>
                </a:pPr>
                <a14:m>
                  <m:oMath xmlns:m="http://schemas.openxmlformats.org/officeDocument/2006/math">
                    <m:bar>
                      <m:barPr>
                        <m:pos m:val="top"/>
                        <m:ctrlPr>
                          <a:rPr lang="en-US" sz="2400" b="1" i="1" smtClean="0">
                            <a:latin typeface="Cambria Math" panose="02040503050406030204" pitchFamily="18" charset="0"/>
                            <a:ea typeface="Calibri" panose="020F0502020204030204" pitchFamily="34" charset="0"/>
                          </a:rPr>
                        </m:ctrlPr>
                      </m:barPr>
                      <m:e>
                        <m:r>
                          <a:rPr lang="nl-NL" sz="2400" b="1" i="1">
                            <a:latin typeface="Cambria Math" panose="02040503050406030204" pitchFamily="18" charset="0"/>
                            <a:ea typeface="Calibri" panose="020F0502020204030204" pitchFamily="34" charset="0"/>
                          </a:rPr>
                          <m:t>𝐚𝐛</m:t>
                        </m:r>
                      </m:e>
                    </m:bar>
                  </m:oMath>
                </a14:m>
                <a:r>
                  <a:rPr lang="nl-NL" sz="2400" dirty="0">
                    <a:latin typeface="+mn-lt"/>
                    <a:ea typeface="Calibri" panose="020F0502020204030204" pitchFamily="34" charset="0"/>
                  </a:rPr>
                  <a:t> </a:t>
                </a:r>
                <a:r>
                  <a:rPr lang="nl-NL" sz="2400">
                    <a:latin typeface="+mn-lt"/>
                    <a:ea typeface="Calibri" panose="020F0502020204030204" pitchFamily="34" charset="0"/>
                  </a:rPr>
                  <a:t>= </a:t>
                </a:r>
                <a:r>
                  <a:rPr lang="nl-NL" sz="2400" smtClean="0">
                    <a:latin typeface="+mn-lt"/>
                    <a:ea typeface="Calibri" panose="020F0502020204030204" pitchFamily="34" charset="0"/>
                  </a:rPr>
                  <a:t>(</a:t>
                </a:r>
                <a:r>
                  <a:rPr lang="nl-NL" sz="2400" b="1" smtClean="0">
                    <a:latin typeface="+mn-lt"/>
                    <a:ea typeface="Calibri" panose="020F0502020204030204" pitchFamily="34" charset="0"/>
                  </a:rPr>
                  <a:t>a</a:t>
                </a:r>
                <a:r>
                  <a:rPr lang="nl-NL" sz="2400" smtClean="0">
                    <a:latin typeface="+mn-lt"/>
                    <a:ea typeface="Calibri" panose="020F0502020204030204" pitchFamily="34" charset="0"/>
                  </a:rPr>
                  <a:t> </a:t>
                </a:r>
                <a:r>
                  <a:rPr lang="nl-NL" sz="2400" dirty="0">
                    <a:latin typeface="+mn-lt"/>
                    <a:ea typeface="Calibri" panose="020F0502020204030204" pitchFamily="34" charset="0"/>
                  </a:rPr>
                  <a:t>× 10) + </a:t>
                </a:r>
                <a:r>
                  <a:rPr lang="nl-NL" sz="2400" b="1" dirty="0">
                    <a:latin typeface="+mn-lt"/>
                    <a:ea typeface="Calibri" panose="020F0502020204030204" pitchFamily="34" charset="0"/>
                  </a:rPr>
                  <a:t>b</a:t>
                </a:r>
                <a:r>
                  <a:rPr lang="nl-NL" sz="2400" dirty="0">
                    <a:latin typeface="+mn-lt"/>
                    <a:ea typeface="Calibri" panose="020F0502020204030204" pitchFamily="34" charset="0"/>
                  </a:rPr>
                  <a:t>, với a ≠ 0</a:t>
                </a:r>
                <a:endParaRPr lang="en-US" sz="2400" dirty="0">
                  <a:latin typeface="+mn-lt"/>
                  <a:ea typeface="Calibri" panose="020F0502020204030204" pitchFamily="34" charset="0"/>
                </a:endParaRPr>
              </a:p>
              <a:p>
                <a:pPr algn="just">
                  <a:spcBef>
                    <a:spcPts val="600"/>
                  </a:spcBef>
                  <a:spcAft>
                    <a:spcPts val="600"/>
                  </a:spcAft>
                  <a:tabLst>
                    <a:tab pos="360045" algn="l"/>
                    <a:tab pos="720090" algn="l"/>
                  </a:tabLst>
                </a:pPr>
                <a14:m>
                  <m:oMath xmlns:m="http://schemas.openxmlformats.org/officeDocument/2006/math">
                    <m:bar>
                      <m:barPr>
                        <m:pos m:val="top"/>
                        <m:ctrlPr>
                          <a:rPr lang="en-US" sz="2400" b="1" i="1">
                            <a:latin typeface="Cambria Math" panose="02040503050406030204" pitchFamily="18" charset="0"/>
                            <a:ea typeface="Calibri" panose="020F0502020204030204" pitchFamily="34" charset="0"/>
                          </a:rPr>
                        </m:ctrlPr>
                      </m:barPr>
                      <m:e>
                        <m:r>
                          <a:rPr lang="nl-NL" sz="2400" b="1" i="1">
                            <a:latin typeface="Cambria Math" panose="02040503050406030204" pitchFamily="18" charset="0"/>
                            <a:ea typeface="Calibri" panose="020F0502020204030204" pitchFamily="34" charset="0"/>
                          </a:rPr>
                          <m:t>𝐚𝐛𝐜</m:t>
                        </m:r>
                      </m:e>
                    </m:bar>
                  </m:oMath>
                </a14:m>
                <a:r>
                  <a:rPr lang="nl-NL" sz="2400" b="1" dirty="0">
                    <a:latin typeface="+mn-lt"/>
                    <a:ea typeface="Calibri" panose="020F0502020204030204" pitchFamily="34" charset="0"/>
                  </a:rPr>
                  <a:t> </a:t>
                </a:r>
                <a:r>
                  <a:rPr lang="nl-NL" sz="2400" dirty="0">
                    <a:latin typeface="+mn-lt"/>
                    <a:ea typeface="Calibri" panose="020F0502020204030204" pitchFamily="34" charset="0"/>
                  </a:rPr>
                  <a:t>= (</a:t>
                </a:r>
                <a:r>
                  <a:rPr lang="nl-NL" sz="2400" b="1" dirty="0">
                    <a:latin typeface="+mn-lt"/>
                    <a:ea typeface="Calibri" panose="020F0502020204030204" pitchFamily="34" charset="0"/>
                  </a:rPr>
                  <a:t>a</a:t>
                </a:r>
                <a:r>
                  <a:rPr lang="nl-NL" sz="2400" dirty="0">
                    <a:latin typeface="+mn-lt"/>
                    <a:ea typeface="Calibri" panose="020F0502020204030204" pitchFamily="34" charset="0"/>
                  </a:rPr>
                  <a:t> × 100) </a:t>
                </a:r>
                <a:r>
                  <a:rPr lang="nl-NL" sz="2400">
                    <a:latin typeface="+mn-lt"/>
                    <a:ea typeface="Calibri" panose="020F0502020204030204" pitchFamily="34" charset="0"/>
                  </a:rPr>
                  <a:t>+ </a:t>
                </a:r>
                <a:r>
                  <a:rPr lang="nl-NL" sz="2400" smtClean="0">
                    <a:latin typeface="+mn-lt"/>
                    <a:ea typeface="Calibri" panose="020F0502020204030204" pitchFamily="34" charset="0"/>
                  </a:rPr>
                  <a:t>(</a:t>
                </a:r>
                <a:r>
                  <a:rPr lang="nl-NL" sz="2400" b="1" smtClean="0">
                    <a:latin typeface="+mn-lt"/>
                    <a:ea typeface="Calibri" panose="020F0502020204030204" pitchFamily="34" charset="0"/>
                  </a:rPr>
                  <a:t>b</a:t>
                </a:r>
                <a:r>
                  <a:rPr lang="nl-NL" sz="2400" smtClean="0">
                    <a:latin typeface="+mn-lt"/>
                    <a:ea typeface="Calibri" panose="020F0502020204030204" pitchFamily="34" charset="0"/>
                  </a:rPr>
                  <a:t> </a:t>
                </a:r>
                <a:r>
                  <a:rPr lang="nl-NL" sz="2400" dirty="0">
                    <a:latin typeface="+mn-lt"/>
                    <a:ea typeface="Calibri" panose="020F0502020204030204" pitchFamily="34" charset="0"/>
                  </a:rPr>
                  <a:t>× 10) + </a:t>
                </a:r>
                <a:r>
                  <a:rPr lang="nl-NL" sz="2400" b="1" dirty="0">
                    <a:latin typeface="+mn-lt"/>
                    <a:ea typeface="Calibri" panose="020F0502020204030204" pitchFamily="34" charset="0"/>
                  </a:rPr>
                  <a:t>c</a:t>
                </a:r>
                <a:endParaRPr lang="en-US" sz="2400" dirty="0">
                  <a:latin typeface="+mn-lt"/>
                  <a:ea typeface="Calibri" panose="020F050202020403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621488" y="3351737"/>
                <a:ext cx="7684478" cy="1610441"/>
              </a:xfrm>
              <a:prstGeom prst="rect">
                <a:avLst/>
              </a:prstGeom>
              <a:blipFill>
                <a:blip r:embed="rId3"/>
                <a:stretch>
                  <a:fillRect l="-1269" t="-2652" b="-7955"/>
                </a:stretch>
              </a:blipFill>
            </p:spPr>
            <p:txBody>
              <a:bodyPr/>
              <a:lstStyle/>
              <a:p>
                <a:r>
                  <a:rPr 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6" grpId="1"/>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3" name="Google Shape;303;p2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grpSp>
        <p:nvGrpSpPr>
          <p:cNvPr id="14" name="Google Shape;288;p19"/>
          <p:cNvGrpSpPr/>
          <p:nvPr/>
        </p:nvGrpSpPr>
        <p:grpSpPr>
          <a:xfrm>
            <a:off x="312466" y="587260"/>
            <a:ext cx="309022" cy="376837"/>
            <a:chOff x="596350" y="929175"/>
            <a:chExt cx="407950" cy="497475"/>
          </a:xfrm>
        </p:grpSpPr>
        <p:sp>
          <p:nvSpPr>
            <p:cNvPr id="15" name="Google Shape;289;p19"/>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0;p19"/>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91;p19"/>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92;p19"/>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93;p19"/>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94;p19"/>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95;p19"/>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TextBox 21"/>
          <p:cNvSpPr txBox="1"/>
          <p:nvPr/>
        </p:nvSpPr>
        <p:spPr>
          <a:xfrm>
            <a:off x="949569" y="367881"/>
            <a:ext cx="5240215" cy="707886"/>
          </a:xfrm>
          <a:prstGeom prst="rect">
            <a:avLst/>
          </a:prstGeom>
          <a:noFill/>
        </p:spPr>
        <p:txBody>
          <a:bodyPr wrap="square" rtlCol="0">
            <a:spAutoFit/>
          </a:bodyPr>
          <a:lstStyle/>
          <a:p>
            <a:r>
              <a:rPr lang="en-US" sz="4000" dirty="0" smtClean="0">
                <a:solidFill>
                  <a:schemeClr val="bg1"/>
                </a:solidFill>
              </a:rPr>
              <a:t>1. </a:t>
            </a:r>
            <a:r>
              <a:rPr lang="en-US" sz="4000" dirty="0" err="1" smtClean="0">
                <a:solidFill>
                  <a:schemeClr val="bg1"/>
                </a:solidFill>
              </a:rPr>
              <a:t>Hệ</a:t>
            </a:r>
            <a:r>
              <a:rPr lang="en-US" sz="4000" dirty="0" smtClean="0">
                <a:solidFill>
                  <a:schemeClr val="bg1"/>
                </a:solidFill>
              </a:rPr>
              <a:t> </a:t>
            </a:r>
            <a:r>
              <a:rPr lang="en-US" sz="4000" dirty="0" err="1" smtClean="0">
                <a:solidFill>
                  <a:schemeClr val="bg1"/>
                </a:solidFill>
              </a:rPr>
              <a:t>thập</a:t>
            </a:r>
            <a:r>
              <a:rPr lang="en-US" sz="4000" dirty="0" smtClean="0">
                <a:solidFill>
                  <a:schemeClr val="bg1"/>
                </a:solidFill>
              </a:rPr>
              <a:t> </a:t>
            </a:r>
            <a:r>
              <a:rPr lang="en-US" sz="4000" dirty="0" err="1" smtClean="0">
                <a:solidFill>
                  <a:schemeClr val="bg1"/>
                </a:solidFill>
              </a:rPr>
              <a:t>phân</a:t>
            </a:r>
            <a:r>
              <a:rPr lang="en-US" sz="4000" dirty="0" smtClean="0">
                <a:solidFill>
                  <a:schemeClr val="bg1"/>
                </a:solidFill>
              </a:rPr>
              <a:t> </a:t>
            </a:r>
            <a:endParaRPr lang="vi-VN" sz="4000" dirty="0">
              <a:solidFill>
                <a:schemeClr val="bg1"/>
              </a:solidFill>
            </a:endParaRPr>
          </a:p>
        </p:txBody>
      </p:sp>
      <p:sp>
        <p:nvSpPr>
          <p:cNvPr id="23" name="Horizontal Scroll 22"/>
          <p:cNvSpPr/>
          <p:nvPr/>
        </p:nvSpPr>
        <p:spPr>
          <a:xfrm>
            <a:off x="129037" y="1179526"/>
            <a:ext cx="8669216" cy="2145324"/>
          </a:xfrm>
          <a:prstGeom prst="horizontalScroll">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i="1" u="sng" dirty="0" err="1" smtClean="0">
                <a:solidFill>
                  <a:schemeClr val="tx1"/>
                </a:solidFill>
              </a:rPr>
              <a:t>Luyện</a:t>
            </a:r>
            <a:r>
              <a:rPr lang="en-US" sz="2800" b="1" i="1" u="sng" dirty="0" smtClean="0">
                <a:solidFill>
                  <a:schemeClr val="tx1"/>
                </a:solidFill>
              </a:rPr>
              <a:t> </a:t>
            </a:r>
            <a:r>
              <a:rPr lang="en-US" sz="2800" b="1" i="1" u="sng" dirty="0" err="1" smtClean="0">
                <a:solidFill>
                  <a:schemeClr val="tx1"/>
                </a:solidFill>
              </a:rPr>
              <a:t>tập</a:t>
            </a:r>
            <a:r>
              <a:rPr lang="en-US" sz="2800" b="1" i="1" u="sng" dirty="0" smtClean="0">
                <a:solidFill>
                  <a:schemeClr val="tx1"/>
                </a:solidFill>
              </a:rPr>
              <a:t>: </a:t>
            </a:r>
            <a:r>
              <a:rPr lang="en-US" sz="2800" dirty="0" err="1" smtClean="0">
                <a:solidFill>
                  <a:schemeClr val="tx1"/>
                </a:solidFill>
              </a:rPr>
              <a:t>Viết</a:t>
            </a:r>
            <a:r>
              <a:rPr lang="en-US" sz="2800" dirty="0" smtClean="0">
                <a:solidFill>
                  <a:schemeClr val="tx1"/>
                </a:solidFill>
              </a:rPr>
              <a:t> </a:t>
            </a:r>
            <a:r>
              <a:rPr lang="en-US" sz="2800" dirty="0" err="1" smtClean="0">
                <a:solidFill>
                  <a:schemeClr val="tx1"/>
                </a:solidFill>
              </a:rPr>
              <a:t>số</a:t>
            </a:r>
            <a:r>
              <a:rPr lang="en-US" sz="2800" dirty="0" smtClean="0">
                <a:solidFill>
                  <a:schemeClr val="tx1"/>
                </a:solidFill>
              </a:rPr>
              <a:t> 34 604 </a:t>
            </a:r>
            <a:r>
              <a:rPr lang="en-US" sz="2800" dirty="0" err="1" smtClean="0">
                <a:solidFill>
                  <a:schemeClr val="tx1"/>
                </a:solidFill>
              </a:rPr>
              <a:t>thành</a:t>
            </a:r>
            <a:r>
              <a:rPr lang="en-US" sz="2800" dirty="0" smtClean="0">
                <a:solidFill>
                  <a:schemeClr val="tx1"/>
                </a:solidFill>
              </a:rPr>
              <a:t> </a:t>
            </a:r>
            <a:r>
              <a:rPr lang="en-US" sz="2800" dirty="0" err="1" smtClean="0">
                <a:solidFill>
                  <a:schemeClr val="tx1"/>
                </a:solidFill>
              </a:rPr>
              <a:t>tổng</a:t>
            </a:r>
            <a:r>
              <a:rPr lang="en-US" sz="2800" dirty="0" smtClean="0">
                <a:solidFill>
                  <a:schemeClr val="tx1"/>
                </a:solidFill>
              </a:rPr>
              <a:t> </a:t>
            </a:r>
            <a:r>
              <a:rPr lang="en-US" sz="2800" dirty="0" err="1" smtClean="0">
                <a:solidFill>
                  <a:schemeClr val="tx1"/>
                </a:solidFill>
              </a:rPr>
              <a:t>giá</a:t>
            </a:r>
            <a:r>
              <a:rPr lang="en-US" sz="2800" dirty="0" smtClean="0">
                <a:solidFill>
                  <a:schemeClr val="tx1"/>
                </a:solidFill>
              </a:rPr>
              <a:t> </a:t>
            </a:r>
            <a:r>
              <a:rPr lang="en-US" sz="2800" dirty="0" err="1" smtClean="0">
                <a:solidFill>
                  <a:schemeClr val="tx1"/>
                </a:solidFill>
              </a:rPr>
              <a:t>trị</a:t>
            </a:r>
            <a:r>
              <a:rPr lang="en-US" sz="2800" dirty="0" smtClean="0">
                <a:solidFill>
                  <a:schemeClr val="tx1"/>
                </a:solidFill>
              </a:rPr>
              <a:t> </a:t>
            </a:r>
            <a:r>
              <a:rPr lang="en-US" sz="2800" dirty="0" err="1" smtClean="0">
                <a:solidFill>
                  <a:schemeClr val="tx1"/>
                </a:solidFill>
              </a:rPr>
              <a:t>các</a:t>
            </a:r>
            <a:r>
              <a:rPr lang="en-US" sz="2800" dirty="0" smtClean="0">
                <a:solidFill>
                  <a:schemeClr val="tx1"/>
                </a:solidFill>
              </a:rPr>
              <a:t> </a:t>
            </a:r>
            <a:r>
              <a:rPr lang="en-US" sz="2800" dirty="0" err="1" smtClean="0">
                <a:solidFill>
                  <a:schemeClr val="tx1"/>
                </a:solidFill>
              </a:rPr>
              <a:t>chữ</a:t>
            </a:r>
            <a:r>
              <a:rPr lang="en-US" sz="2800" dirty="0" smtClean="0">
                <a:solidFill>
                  <a:schemeClr val="tx1"/>
                </a:solidFill>
              </a:rPr>
              <a:t> </a:t>
            </a:r>
            <a:r>
              <a:rPr lang="en-US" sz="2800" dirty="0" err="1" smtClean="0">
                <a:solidFill>
                  <a:schemeClr val="tx1"/>
                </a:solidFill>
              </a:rPr>
              <a:t>số</a:t>
            </a:r>
            <a:r>
              <a:rPr lang="en-US" sz="2800" dirty="0" smtClean="0">
                <a:solidFill>
                  <a:schemeClr val="tx1"/>
                </a:solidFill>
              </a:rPr>
              <a:t> </a:t>
            </a:r>
            <a:r>
              <a:rPr lang="en-US" sz="2800" dirty="0" err="1" smtClean="0">
                <a:solidFill>
                  <a:schemeClr val="tx1"/>
                </a:solidFill>
              </a:rPr>
              <a:t>của</a:t>
            </a:r>
            <a:r>
              <a:rPr lang="en-US" sz="2800" dirty="0" smtClean="0">
                <a:solidFill>
                  <a:schemeClr val="tx1"/>
                </a:solidFill>
              </a:rPr>
              <a:t> </a:t>
            </a:r>
            <a:r>
              <a:rPr lang="en-US" sz="2800" dirty="0" err="1" smtClean="0">
                <a:solidFill>
                  <a:schemeClr val="tx1"/>
                </a:solidFill>
              </a:rPr>
              <a:t>nó</a:t>
            </a:r>
            <a:r>
              <a:rPr lang="en-US" sz="2800" dirty="0" smtClean="0">
                <a:solidFill>
                  <a:schemeClr val="tx1"/>
                </a:solidFill>
              </a:rPr>
              <a:t>.</a:t>
            </a:r>
            <a:endParaRPr lang="vi-VN" sz="2800" b="1" i="1" u="sng" dirty="0">
              <a:solidFill>
                <a:schemeClr val="tx1"/>
              </a:solidFill>
            </a:endParaRPr>
          </a:p>
        </p:txBody>
      </p:sp>
      <p:sp>
        <p:nvSpPr>
          <p:cNvPr id="24" name="TextBox 23"/>
          <p:cNvSpPr txBox="1"/>
          <p:nvPr/>
        </p:nvSpPr>
        <p:spPr>
          <a:xfrm>
            <a:off x="2678806" y="3213180"/>
            <a:ext cx="3094892" cy="523220"/>
          </a:xfrm>
          <a:prstGeom prst="rect">
            <a:avLst/>
          </a:prstGeom>
          <a:noFill/>
        </p:spPr>
        <p:txBody>
          <a:bodyPr wrap="square" rtlCol="0">
            <a:spAutoFit/>
          </a:bodyPr>
          <a:lstStyle/>
          <a:p>
            <a:pPr algn="ctr"/>
            <a:r>
              <a:rPr lang="en-US" sz="2800" b="1" i="1" u="sng" dirty="0" err="1" smtClean="0"/>
              <a:t>Giải</a:t>
            </a:r>
            <a:r>
              <a:rPr lang="en-US" sz="2800" b="1" i="1" u="sng" dirty="0" smtClean="0"/>
              <a:t>: </a:t>
            </a:r>
          </a:p>
        </p:txBody>
      </p:sp>
      <p:sp>
        <p:nvSpPr>
          <p:cNvPr id="25" name="Rectangle 24"/>
          <p:cNvSpPr/>
          <p:nvPr/>
        </p:nvSpPr>
        <p:spPr>
          <a:xfrm>
            <a:off x="372621" y="3967406"/>
            <a:ext cx="8182048" cy="738664"/>
          </a:xfrm>
          <a:prstGeom prst="rect">
            <a:avLst/>
          </a:prstGeom>
        </p:spPr>
        <p:txBody>
          <a:bodyPr wrap="none">
            <a:spAutoFit/>
          </a:bodyPr>
          <a:lstStyle/>
          <a:p>
            <a:pPr algn="just">
              <a:lnSpc>
                <a:spcPct val="150000"/>
              </a:lnSpc>
              <a:spcBef>
                <a:spcPts val="600"/>
              </a:spcBef>
              <a:spcAft>
                <a:spcPts val="600"/>
              </a:spcAft>
              <a:tabLst>
                <a:tab pos="360045" algn="l"/>
                <a:tab pos="720090" algn="l"/>
              </a:tabLst>
            </a:pPr>
            <a:r>
              <a:rPr lang="nl-NL" sz="2800" b="1" dirty="0">
                <a:latin typeface="+mn-lt"/>
                <a:ea typeface="Calibri" panose="020F0502020204030204" pitchFamily="34" charset="0"/>
              </a:rPr>
              <a:t>34 604 </a:t>
            </a:r>
            <a:r>
              <a:rPr lang="nl-NL" sz="2800">
                <a:latin typeface="+mn-lt"/>
                <a:ea typeface="Calibri" panose="020F0502020204030204" pitchFamily="34" charset="0"/>
              </a:rPr>
              <a:t>= </a:t>
            </a:r>
            <a:r>
              <a:rPr lang="nl-NL" sz="2800" smtClean="0">
                <a:latin typeface="+mn-lt"/>
                <a:ea typeface="Calibri" panose="020F0502020204030204" pitchFamily="34" charset="0"/>
              </a:rPr>
              <a:t>(</a:t>
            </a:r>
            <a:r>
              <a:rPr lang="nl-NL" sz="2800" b="1" smtClean="0">
                <a:latin typeface="+mn-lt"/>
                <a:ea typeface="Calibri" panose="020F0502020204030204" pitchFamily="34" charset="0"/>
              </a:rPr>
              <a:t>3</a:t>
            </a:r>
            <a:r>
              <a:rPr lang="nl-NL" sz="2800" smtClean="0">
                <a:latin typeface="+mn-lt"/>
                <a:ea typeface="Calibri" panose="020F0502020204030204" pitchFamily="34" charset="0"/>
              </a:rPr>
              <a:t> </a:t>
            </a:r>
            <a:r>
              <a:rPr lang="nl-NL" sz="2800" dirty="0">
                <a:latin typeface="+mn-lt"/>
                <a:ea typeface="Calibri" panose="020F0502020204030204" pitchFamily="34" charset="0"/>
              </a:rPr>
              <a:t>× 10 000) </a:t>
            </a:r>
            <a:r>
              <a:rPr lang="nl-NL" sz="2800">
                <a:latin typeface="+mn-lt"/>
                <a:ea typeface="Calibri" panose="020F0502020204030204" pitchFamily="34" charset="0"/>
              </a:rPr>
              <a:t>+ </a:t>
            </a:r>
            <a:r>
              <a:rPr lang="nl-NL" sz="2800" smtClean="0">
                <a:latin typeface="+mn-lt"/>
                <a:ea typeface="Calibri" panose="020F0502020204030204" pitchFamily="34" charset="0"/>
              </a:rPr>
              <a:t>(</a:t>
            </a:r>
            <a:r>
              <a:rPr lang="nl-NL" sz="2800" b="1" smtClean="0">
                <a:latin typeface="+mn-lt"/>
                <a:ea typeface="Calibri" panose="020F0502020204030204" pitchFamily="34" charset="0"/>
              </a:rPr>
              <a:t>4 </a:t>
            </a:r>
            <a:r>
              <a:rPr lang="nl-NL" sz="2800" dirty="0">
                <a:latin typeface="+mn-lt"/>
                <a:ea typeface="Calibri" panose="020F0502020204030204" pitchFamily="34" charset="0"/>
              </a:rPr>
              <a:t>× 1000) + (</a:t>
            </a:r>
            <a:r>
              <a:rPr lang="nl-NL" sz="2800" b="1" dirty="0">
                <a:latin typeface="+mn-lt"/>
                <a:ea typeface="Calibri" panose="020F0502020204030204" pitchFamily="34" charset="0"/>
              </a:rPr>
              <a:t>6 </a:t>
            </a:r>
            <a:r>
              <a:rPr lang="nl-NL" sz="2800" dirty="0">
                <a:latin typeface="+mn-lt"/>
                <a:ea typeface="Calibri" panose="020F0502020204030204" pitchFamily="34" charset="0"/>
              </a:rPr>
              <a:t>× 100) + </a:t>
            </a:r>
            <a:r>
              <a:rPr lang="nl-NL" sz="2800" b="1" dirty="0">
                <a:latin typeface="+mn-lt"/>
                <a:ea typeface="Calibri" panose="020F0502020204030204" pitchFamily="34" charset="0"/>
              </a:rPr>
              <a:t>4</a:t>
            </a:r>
            <a:endParaRPr lang="en-US" sz="2800" dirty="0">
              <a:latin typeface="+mn-lt"/>
              <a:ea typeface="Calibri" panose="020F0502020204030204" pitchFamily="34" charset="0"/>
            </a:endParaRPr>
          </a:p>
        </p:txBody>
      </p:sp>
    </p:spTree>
    <p:extLst>
      <p:ext uri="{BB962C8B-B14F-4D97-AF65-F5344CB8AC3E}">
        <p14:creationId xmlns:p14="http://schemas.microsoft.com/office/powerpoint/2010/main" val="93226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0"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animBg="1"/>
      <p:bldP spid="24"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4" name="Google Shape;544;p35"/>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sp>
        <p:nvSpPr>
          <p:cNvPr id="4" name="TextBox 3"/>
          <p:cNvSpPr txBox="1"/>
          <p:nvPr/>
        </p:nvSpPr>
        <p:spPr>
          <a:xfrm>
            <a:off x="167425" y="1390918"/>
            <a:ext cx="2472744" cy="746975"/>
          </a:xfrm>
          <a:prstGeom prst="rect">
            <a:avLst/>
          </a:prstGeom>
          <a:noFill/>
        </p:spPr>
        <p:txBody>
          <a:bodyPr wrap="square" rtlCol="0">
            <a:spAutoFit/>
          </a:bodyPr>
          <a:lstStyle/>
          <a:p>
            <a:endParaRPr lang="vi-VN" dirty="0"/>
          </a:p>
        </p:txBody>
      </p:sp>
      <p:grpSp>
        <p:nvGrpSpPr>
          <p:cNvPr id="16" name="Google Shape;288;p19"/>
          <p:cNvGrpSpPr/>
          <p:nvPr/>
        </p:nvGrpSpPr>
        <p:grpSpPr>
          <a:xfrm>
            <a:off x="312466" y="587260"/>
            <a:ext cx="309022" cy="376837"/>
            <a:chOff x="596350" y="929175"/>
            <a:chExt cx="407950" cy="497475"/>
          </a:xfrm>
        </p:grpSpPr>
        <p:sp>
          <p:nvSpPr>
            <p:cNvPr id="17" name="Google Shape;289;p19"/>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90;p19"/>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91;p19"/>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92;p19"/>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93;p19"/>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94;p19"/>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95;p19"/>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TextBox 23"/>
          <p:cNvSpPr txBox="1"/>
          <p:nvPr/>
        </p:nvSpPr>
        <p:spPr>
          <a:xfrm>
            <a:off x="949569" y="367881"/>
            <a:ext cx="5240215" cy="707886"/>
          </a:xfrm>
          <a:prstGeom prst="rect">
            <a:avLst/>
          </a:prstGeom>
          <a:noFill/>
        </p:spPr>
        <p:txBody>
          <a:bodyPr wrap="square" rtlCol="0">
            <a:spAutoFit/>
          </a:bodyPr>
          <a:lstStyle/>
          <a:p>
            <a:r>
              <a:rPr lang="en-US" sz="4000" dirty="0" smtClean="0">
                <a:solidFill>
                  <a:schemeClr val="bg1"/>
                </a:solidFill>
              </a:rPr>
              <a:t>1. </a:t>
            </a:r>
            <a:r>
              <a:rPr lang="en-US" sz="4000" dirty="0" err="1" smtClean="0">
                <a:solidFill>
                  <a:schemeClr val="bg1"/>
                </a:solidFill>
              </a:rPr>
              <a:t>Hệ</a:t>
            </a:r>
            <a:r>
              <a:rPr lang="en-US" sz="4000" dirty="0" smtClean="0">
                <a:solidFill>
                  <a:schemeClr val="bg1"/>
                </a:solidFill>
              </a:rPr>
              <a:t> </a:t>
            </a:r>
            <a:r>
              <a:rPr lang="en-US" sz="4000" dirty="0" err="1" smtClean="0">
                <a:solidFill>
                  <a:schemeClr val="bg1"/>
                </a:solidFill>
              </a:rPr>
              <a:t>thập</a:t>
            </a:r>
            <a:r>
              <a:rPr lang="en-US" sz="4000" dirty="0" smtClean="0">
                <a:solidFill>
                  <a:schemeClr val="bg1"/>
                </a:solidFill>
              </a:rPr>
              <a:t> </a:t>
            </a:r>
            <a:r>
              <a:rPr lang="en-US" sz="4000" dirty="0" err="1" smtClean="0">
                <a:solidFill>
                  <a:schemeClr val="bg1"/>
                </a:solidFill>
              </a:rPr>
              <a:t>phân</a:t>
            </a:r>
            <a:r>
              <a:rPr lang="en-US" sz="4000" dirty="0" smtClean="0">
                <a:solidFill>
                  <a:schemeClr val="bg1"/>
                </a:solidFill>
              </a:rPr>
              <a:t> </a:t>
            </a:r>
            <a:endParaRPr lang="vi-VN" sz="4000" dirty="0">
              <a:solidFill>
                <a:schemeClr val="bg1"/>
              </a:solidFill>
            </a:endParaRPr>
          </a:p>
        </p:txBody>
      </p:sp>
      <p:sp>
        <p:nvSpPr>
          <p:cNvPr id="5" name="TextBox 4"/>
          <p:cNvSpPr txBox="1"/>
          <p:nvPr/>
        </p:nvSpPr>
        <p:spPr>
          <a:xfrm>
            <a:off x="167425" y="1229866"/>
            <a:ext cx="2083406" cy="523220"/>
          </a:xfrm>
          <a:prstGeom prst="rect">
            <a:avLst/>
          </a:prstGeom>
          <a:noFill/>
        </p:spPr>
        <p:txBody>
          <a:bodyPr wrap="square" rtlCol="0">
            <a:spAutoFit/>
          </a:bodyPr>
          <a:lstStyle/>
          <a:p>
            <a:r>
              <a:rPr lang="en-US" sz="2800" b="1" i="1" u="sng" dirty="0" err="1" smtClean="0">
                <a:solidFill>
                  <a:srgbClr val="FF0000"/>
                </a:solidFill>
              </a:rPr>
              <a:t>Vận</a:t>
            </a:r>
            <a:r>
              <a:rPr lang="en-US" sz="2800" b="1" i="1" u="sng" dirty="0" smtClean="0">
                <a:solidFill>
                  <a:srgbClr val="FF0000"/>
                </a:solidFill>
              </a:rPr>
              <a:t> </a:t>
            </a:r>
            <a:r>
              <a:rPr lang="en-US" sz="2800" b="1" i="1" u="sng" dirty="0" err="1" smtClean="0">
                <a:solidFill>
                  <a:srgbClr val="FF0000"/>
                </a:solidFill>
              </a:rPr>
              <a:t>dụng</a:t>
            </a:r>
            <a:r>
              <a:rPr lang="en-US" sz="2800" b="1" i="1" u="sng" dirty="0" smtClean="0">
                <a:solidFill>
                  <a:srgbClr val="FF0000"/>
                </a:solidFill>
              </a:rPr>
              <a:t>:</a:t>
            </a:r>
            <a:endParaRPr lang="vi-VN" sz="2800" b="1" i="1" u="sng" dirty="0">
              <a:solidFill>
                <a:srgbClr val="FF0000"/>
              </a:solidFill>
            </a:endParaRPr>
          </a:p>
        </p:txBody>
      </p:sp>
      <p:sp>
        <p:nvSpPr>
          <p:cNvPr id="6" name="TextBox 5"/>
          <p:cNvSpPr txBox="1"/>
          <p:nvPr/>
        </p:nvSpPr>
        <p:spPr>
          <a:xfrm>
            <a:off x="130512" y="1699405"/>
            <a:ext cx="8585157" cy="1754326"/>
          </a:xfrm>
          <a:prstGeom prst="rect">
            <a:avLst/>
          </a:prstGeom>
          <a:noFill/>
        </p:spPr>
        <p:txBody>
          <a:bodyPr wrap="square" rtlCol="0">
            <a:spAutoFit/>
          </a:bodyPr>
          <a:lstStyle/>
          <a:p>
            <a:pPr algn="just">
              <a:lnSpc>
                <a:spcPct val="150000"/>
              </a:lnSpc>
            </a:pPr>
            <a:r>
              <a:rPr lang="en-US" sz="1800" dirty="0" err="1" smtClean="0"/>
              <a:t>Bác</a:t>
            </a:r>
            <a:r>
              <a:rPr lang="en-US" sz="1800" dirty="0" smtClean="0"/>
              <a:t> </a:t>
            </a:r>
            <a:r>
              <a:rPr lang="en-US" sz="1800" dirty="0" err="1" smtClean="0"/>
              <a:t>Hoa</a:t>
            </a:r>
            <a:r>
              <a:rPr lang="en-US" sz="1800" dirty="0" smtClean="0"/>
              <a:t> </a:t>
            </a:r>
            <a:r>
              <a:rPr lang="en-US" sz="1800" dirty="0" err="1" smtClean="0"/>
              <a:t>đi</a:t>
            </a:r>
            <a:r>
              <a:rPr lang="en-US" sz="1800" dirty="0" smtClean="0"/>
              <a:t> </a:t>
            </a:r>
            <a:r>
              <a:rPr lang="en-US" sz="1800" dirty="0" err="1" smtClean="0"/>
              <a:t>chợ</a:t>
            </a:r>
            <a:r>
              <a:rPr lang="en-US" sz="1800" dirty="0" smtClean="0"/>
              <a:t>, </a:t>
            </a:r>
            <a:r>
              <a:rPr lang="en-US" sz="1800" dirty="0" err="1" smtClean="0"/>
              <a:t>Bác</a:t>
            </a:r>
            <a:r>
              <a:rPr lang="en-US" sz="1800" dirty="0" smtClean="0"/>
              <a:t> </a:t>
            </a:r>
            <a:r>
              <a:rPr lang="en-US" sz="1800" dirty="0" err="1" smtClean="0"/>
              <a:t>chỉ</a:t>
            </a:r>
            <a:r>
              <a:rPr lang="en-US" sz="1800" dirty="0" smtClean="0"/>
              <a:t> </a:t>
            </a:r>
            <a:r>
              <a:rPr lang="en-US" sz="1800" dirty="0" err="1" smtClean="0"/>
              <a:t>mang</a:t>
            </a:r>
            <a:r>
              <a:rPr lang="en-US" sz="1800" dirty="0" smtClean="0"/>
              <a:t> </a:t>
            </a:r>
            <a:r>
              <a:rPr lang="en-US" sz="1800" dirty="0" err="1" smtClean="0"/>
              <a:t>ba</a:t>
            </a:r>
            <a:r>
              <a:rPr lang="en-US" sz="1800" dirty="0" smtClean="0"/>
              <a:t> </a:t>
            </a:r>
            <a:r>
              <a:rPr lang="en-US" sz="1800" dirty="0" err="1" smtClean="0"/>
              <a:t>loại</a:t>
            </a:r>
            <a:r>
              <a:rPr lang="en-US" sz="1800" dirty="0" smtClean="0"/>
              <a:t> </a:t>
            </a:r>
            <a:r>
              <a:rPr lang="en-US" sz="1800" dirty="0" err="1" smtClean="0"/>
              <a:t>tiền</a:t>
            </a:r>
            <a:r>
              <a:rPr lang="en-US" sz="1800" dirty="0" smtClean="0"/>
              <a:t>: </a:t>
            </a:r>
            <a:r>
              <a:rPr lang="en-US" sz="1800" err="1" smtClean="0"/>
              <a:t>loại</a:t>
            </a:r>
            <a:r>
              <a:rPr lang="en-US" sz="1800" smtClean="0"/>
              <a:t> </a:t>
            </a:r>
            <a:r>
              <a:rPr lang="en-US" sz="1800"/>
              <a:t>(</a:t>
            </a:r>
            <a:r>
              <a:rPr lang="en-US" sz="1800" smtClean="0"/>
              <a:t>có </a:t>
            </a:r>
            <a:r>
              <a:rPr lang="en-US" sz="1800" dirty="0" err="1" smtClean="0"/>
              <a:t>mệnh</a:t>
            </a:r>
            <a:r>
              <a:rPr lang="en-US" sz="1800" dirty="0" smtClean="0"/>
              <a:t> </a:t>
            </a:r>
            <a:r>
              <a:rPr lang="en-US" sz="1800" dirty="0" err="1" smtClean="0"/>
              <a:t>giá</a:t>
            </a:r>
            <a:r>
              <a:rPr lang="en-US" sz="1800" dirty="0" smtClean="0"/>
              <a:t>) 1 </a:t>
            </a:r>
            <a:r>
              <a:rPr lang="en-US" sz="1800" err="1" smtClean="0"/>
              <a:t>nghìn</a:t>
            </a:r>
            <a:r>
              <a:rPr lang="en-US" sz="1800" smtClean="0"/>
              <a:t> (1000 </a:t>
            </a:r>
            <a:r>
              <a:rPr lang="en-US" sz="1800" dirty="0" err="1" smtClean="0"/>
              <a:t>đồng</a:t>
            </a:r>
            <a:r>
              <a:rPr lang="en-US" sz="1800" dirty="0" smtClean="0"/>
              <a:t>), </a:t>
            </a:r>
            <a:r>
              <a:rPr lang="en-US" sz="1800" dirty="0" err="1" smtClean="0"/>
              <a:t>loại</a:t>
            </a:r>
            <a:r>
              <a:rPr lang="en-US" sz="1800" dirty="0" smtClean="0"/>
              <a:t> 10 </a:t>
            </a:r>
            <a:r>
              <a:rPr lang="en-US" sz="1800" err="1" smtClean="0"/>
              <a:t>nghìn</a:t>
            </a:r>
            <a:r>
              <a:rPr lang="en-US" sz="1800" smtClean="0"/>
              <a:t> (10 </a:t>
            </a:r>
            <a:r>
              <a:rPr lang="en-US" sz="1800" dirty="0" smtClean="0"/>
              <a:t>000) </a:t>
            </a:r>
            <a:r>
              <a:rPr lang="en-US" sz="1800" dirty="0" err="1" smtClean="0"/>
              <a:t>đồng</a:t>
            </a:r>
            <a:r>
              <a:rPr lang="en-US" sz="1800" dirty="0" smtClean="0"/>
              <a:t> </a:t>
            </a:r>
            <a:r>
              <a:rPr lang="en-US" sz="1800" dirty="0" err="1" smtClean="0"/>
              <a:t>và</a:t>
            </a:r>
            <a:r>
              <a:rPr lang="en-US" sz="1800" dirty="0" smtClean="0"/>
              <a:t> </a:t>
            </a:r>
            <a:r>
              <a:rPr lang="en-US" sz="1800" dirty="0" err="1" smtClean="0"/>
              <a:t>loại</a:t>
            </a:r>
            <a:r>
              <a:rPr lang="en-US" sz="1800" dirty="0" smtClean="0"/>
              <a:t> 100 </a:t>
            </a:r>
            <a:r>
              <a:rPr lang="en-US" sz="1800" err="1" smtClean="0"/>
              <a:t>nghìn</a:t>
            </a:r>
            <a:r>
              <a:rPr lang="en-US" sz="1800" smtClean="0"/>
              <a:t> (100 </a:t>
            </a:r>
            <a:r>
              <a:rPr lang="en-US" sz="1800" dirty="0" smtClean="0"/>
              <a:t>000) </a:t>
            </a:r>
            <a:r>
              <a:rPr lang="en-US" sz="1800" dirty="0" err="1" smtClean="0"/>
              <a:t>đồng</a:t>
            </a:r>
            <a:r>
              <a:rPr lang="en-US" sz="1800" dirty="0" smtClean="0"/>
              <a:t>. </a:t>
            </a:r>
            <a:r>
              <a:rPr lang="en-US" sz="1800" dirty="0" err="1" smtClean="0"/>
              <a:t>Tổng</a:t>
            </a:r>
            <a:r>
              <a:rPr lang="en-US" sz="1800" dirty="0" smtClean="0"/>
              <a:t> </a:t>
            </a:r>
            <a:r>
              <a:rPr lang="en-US" sz="1800" dirty="0" err="1" smtClean="0"/>
              <a:t>số</a:t>
            </a:r>
            <a:r>
              <a:rPr lang="en-US" sz="1800" dirty="0" smtClean="0"/>
              <a:t> </a:t>
            </a:r>
            <a:r>
              <a:rPr lang="en-US" sz="1800" dirty="0" err="1" smtClean="0"/>
              <a:t>tiền</a:t>
            </a:r>
            <a:r>
              <a:rPr lang="en-US" sz="1800" dirty="0" smtClean="0"/>
              <a:t> </a:t>
            </a:r>
            <a:r>
              <a:rPr lang="en-US" sz="1800" dirty="0" err="1" smtClean="0"/>
              <a:t>bác</a:t>
            </a:r>
            <a:r>
              <a:rPr lang="en-US" sz="1800" dirty="0" smtClean="0"/>
              <a:t> </a:t>
            </a:r>
            <a:r>
              <a:rPr lang="en-US" sz="1800" dirty="0" err="1" smtClean="0"/>
              <a:t>phải</a:t>
            </a:r>
            <a:r>
              <a:rPr lang="en-US" sz="1800" dirty="0" smtClean="0"/>
              <a:t> </a:t>
            </a:r>
            <a:r>
              <a:rPr lang="en-US" sz="1800" dirty="0" err="1" smtClean="0"/>
              <a:t>trả</a:t>
            </a:r>
            <a:r>
              <a:rPr lang="en-US" sz="1800" dirty="0" smtClean="0"/>
              <a:t> </a:t>
            </a:r>
            <a:r>
              <a:rPr lang="en-US" sz="1800" dirty="0" err="1" smtClean="0"/>
              <a:t>là</a:t>
            </a:r>
            <a:r>
              <a:rPr lang="en-US" sz="1800" dirty="0" smtClean="0"/>
              <a:t> </a:t>
            </a:r>
            <a:r>
              <a:rPr lang="en-US" sz="1800" smtClean="0"/>
              <a:t>492 nghìn </a:t>
            </a:r>
            <a:r>
              <a:rPr lang="en-US" sz="1800" dirty="0" err="1" smtClean="0"/>
              <a:t>đồng</a:t>
            </a:r>
            <a:r>
              <a:rPr lang="en-US" sz="1800" dirty="0" smtClean="0"/>
              <a:t>. </a:t>
            </a:r>
            <a:r>
              <a:rPr lang="en-US" sz="1800" dirty="0" err="1" smtClean="0"/>
              <a:t>Nếu</a:t>
            </a:r>
            <a:r>
              <a:rPr lang="en-US" sz="1800" dirty="0" smtClean="0"/>
              <a:t> </a:t>
            </a:r>
            <a:r>
              <a:rPr lang="en-US" sz="1800" dirty="0" err="1" smtClean="0"/>
              <a:t>mỗi</a:t>
            </a:r>
            <a:r>
              <a:rPr lang="en-US" sz="1800" dirty="0" smtClean="0"/>
              <a:t> </a:t>
            </a:r>
            <a:r>
              <a:rPr lang="en-US" sz="1800" dirty="0" err="1" smtClean="0"/>
              <a:t>loại</a:t>
            </a:r>
            <a:r>
              <a:rPr lang="en-US" sz="1800" dirty="0" smtClean="0"/>
              <a:t> </a:t>
            </a:r>
            <a:r>
              <a:rPr lang="en-US" sz="1800" dirty="0" err="1" smtClean="0"/>
              <a:t>tiền</a:t>
            </a:r>
            <a:r>
              <a:rPr lang="en-US" sz="1800" dirty="0" smtClean="0"/>
              <a:t> </a:t>
            </a:r>
            <a:r>
              <a:rPr lang="en-US" sz="1800" dirty="0" err="1" smtClean="0"/>
              <a:t>bác</a:t>
            </a:r>
            <a:r>
              <a:rPr lang="en-US" sz="1800" dirty="0" smtClean="0"/>
              <a:t> </a:t>
            </a:r>
            <a:r>
              <a:rPr lang="en-US" sz="1800" dirty="0" err="1" smtClean="0"/>
              <a:t>mang</a:t>
            </a:r>
            <a:r>
              <a:rPr lang="en-US" sz="1800" dirty="0" smtClean="0"/>
              <a:t> </a:t>
            </a:r>
            <a:r>
              <a:rPr lang="en-US" sz="1800" dirty="0" err="1" smtClean="0"/>
              <a:t>theo</a:t>
            </a:r>
            <a:r>
              <a:rPr lang="en-US" sz="1800" dirty="0" smtClean="0"/>
              <a:t> </a:t>
            </a:r>
            <a:r>
              <a:rPr lang="en-US" sz="1800" dirty="0" err="1" smtClean="0"/>
              <a:t>không</a:t>
            </a:r>
            <a:r>
              <a:rPr lang="en-US" sz="1800" dirty="0" smtClean="0"/>
              <a:t> </a:t>
            </a:r>
            <a:r>
              <a:rPr lang="en-US" sz="1800" dirty="0" err="1" smtClean="0"/>
              <a:t>quá</a:t>
            </a:r>
            <a:r>
              <a:rPr lang="en-US" sz="1800" dirty="0" smtClean="0"/>
              <a:t> 9 </a:t>
            </a:r>
            <a:r>
              <a:rPr lang="en-US" sz="1800" dirty="0" err="1" smtClean="0"/>
              <a:t>tờ</a:t>
            </a:r>
            <a:r>
              <a:rPr lang="en-US" sz="1800" dirty="0" smtClean="0"/>
              <a:t> </a:t>
            </a:r>
            <a:r>
              <a:rPr lang="en-US" sz="1800" dirty="0" err="1" smtClean="0"/>
              <a:t>thì</a:t>
            </a:r>
            <a:r>
              <a:rPr lang="en-US" sz="1800" dirty="0" smtClean="0"/>
              <a:t> </a:t>
            </a:r>
            <a:r>
              <a:rPr lang="en-US" sz="1800" dirty="0" err="1" smtClean="0"/>
              <a:t>bác</a:t>
            </a:r>
            <a:r>
              <a:rPr lang="en-US" sz="1800" dirty="0" smtClean="0"/>
              <a:t> </a:t>
            </a:r>
            <a:r>
              <a:rPr lang="en-US" sz="1800" dirty="0" err="1" smtClean="0"/>
              <a:t>sẽ</a:t>
            </a:r>
            <a:r>
              <a:rPr lang="en-US" sz="1800" dirty="0" smtClean="0"/>
              <a:t> </a:t>
            </a:r>
            <a:r>
              <a:rPr lang="en-US" sz="1800" dirty="0" err="1" smtClean="0"/>
              <a:t>phải</a:t>
            </a:r>
            <a:r>
              <a:rPr lang="en-US" sz="1800" dirty="0" smtClean="0"/>
              <a:t> </a:t>
            </a:r>
            <a:r>
              <a:rPr lang="en-US" sz="1800" dirty="0" err="1" smtClean="0"/>
              <a:t>trả</a:t>
            </a:r>
            <a:r>
              <a:rPr lang="en-US" sz="1800" dirty="0" smtClean="0"/>
              <a:t> </a:t>
            </a:r>
            <a:r>
              <a:rPr lang="en-US" sz="1800" dirty="0" err="1" smtClean="0"/>
              <a:t>bao</a:t>
            </a:r>
            <a:r>
              <a:rPr lang="en-US" sz="1800" dirty="0" smtClean="0"/>
              <a:t> </a:t>
            </a:r>
            <a:r>
              <a:rPr lang="en-US" sz="1800" dirty="0" err="1" smtClean="0"/>
              <a:t>nhiêu</a:t>
            </a:r>
            <a:r>
              <a:rPr lang="en-US" sz="1800" dirty="0" smtClean="0"/>
              <a:t> </a:t>
            </a:r>
            <a:r>
              <a:rPr lang="en-US" sz="1800" dirty="0" err="1" smtClean="0"/>
              <a:t>tờ</a:t>
            </a:r>
            <a:r>
              <a:rPr lang="en-US" sz="1800" dirty="0" smtClean="0"/>
              <a:t> </a:t>
            </a:r>
            <a:r>
              <a:rPr lang="en-US" sz="1800" dirty="0" err="1" smtClean="0"/>
              <a:t>tiền</a:t>
            </a:r>
            <a:r>
              <a:rPr lang="en-US" sz="1800" dirty="0" smtClean="0"/>
              <a:t> </a:t>
            </a:r>
            <a:r>
              <a:rPr lang="en-US" sz="1800" dirty="0" err="1" smtClean="0"/>
              <a:t>mỗi</a:t>
            </a:r>
            <a:r>
              <a:rPr lang="en-US" sz="1800" dirty="0" smtClean="0"/>
              <a:t> </a:t>
            </a:r>
            <a:r>
              <a:rPr lang="en-US" sz="1800" dirty="0" err="1" smtClean="0"/>
              <a:t>loại</a:t>
            </a:r>
            <a:r>
              <a:rPr lang="en-US" sz="1800" dirty="0" smtClean="0"/>
              <a:t>, </a:t>
            </a:r>
            <a:r>
              <a:rPr lang="en-US" sz="1800" dirty="0" err="1" smtClean="0"/>
              <a:t>mà</a:t>
            </a:r>
            <a:r>
              <a:rPr lang="en-US" sz="1800" dirty="0" smtClean="0"/>
              <a:t> </a:t>
            </a:r>
            <a:r>
              <a:rPr lang="en-US" sz="1800" dirty="0" err="1" smtClean="0"/>
              <a:t>người</a:t>
            </a:r>
            <a:r>
              <a:rPr lang="en-US" sz="1800" dirty="0" smtClean="0"/>
              <a:t> </a:t>
            </a:r>
            <a:r>
              <a:rPr lang="en-US" sz="1800" dirty="0" err="1" smtClean="0"/>
              <a:t>bán</a:t>
            </a:r>
            <a:r>
              <a:rPr lang="en-US" sz="1800" dirty="0" smtClean="0"/>
              <a:t> </a:t>
            </a:r>
            <a:r>
              <a:rPr lang="en-US" sz="1800" dirty="0" err="1" smtClean="0"/>
              <a:t>không</a:t>
            </a:r>
            <a:r>
              <a:rPr lang="en-US" sz="1800" dirty="0" smtClean="0"/>
              <a:t> </a:t>
            </a:r>
            <a:r>
              <a:rPr lang="en-US" sz="1800" dirty="0" err="1" smtClean="0"/>
              <a:t>trả</a:t>
            </a:r>
            <a:r>
              <a:rPr lang="en-US" sz="1800" dirty="0" smtClean="0"/>
              <a:t> </a:t>
            </a:r>
            <a:r>
              <a:rPr lang="en-US" sz="1800" dirty="0" err="1" smtClean="0"/>
              <a:t>lại</a:t>
            </a:r>
            <a:r>
              <a:rPr lang="en-US" sz="1800" dirty="0" smtClean="0"/>
              <a:t> </a:t>
            </a:r>
            <a:r>
              <a:rPr lang="en-US" sz="1800" dirty="0" err="1" smtClean="0"/>
              <a:t>tiền</a:t>
            </a:r>
            <a:r>
              <a:rPr lang="en-US" sz="1800" dirty="0" smtClean="0"/>
              <a:t> </a:t>
            </a:r>
            <a:r>
              <a:rPr lang="en-US" sz="1800" dirty="0" err="1" smtClean="0"/>
              <a:t>thừa</a:t>
            </a:r>
            <a:r>
              <a:rPr lang="en-US" sz="1800" dirty="0" smtClean="0"/>
              <a:t>?</a:t>
            </a:r>
            <a:endParaRPr lang="vi-VN" sz="1800" dirty="0"/>
          </a:p>
        </p:txBody>
      </p:sp>
      <p:sp>
        <p:nvSpPr>
          <p:cNvPr id="7" name="Rectangle 6"/>
          <p:cNvSpPr/>
          <p:nvPr/>
        </p:nvSpPr>
        <p:spPr>
          <a:xfrm>
            <a:off x="312466" y="3788239"/>
            <a:ext cx="7305534" cy="1169551"/>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nl-NL" sz="2000" dirty="0" smtClean="0">
                <a:latin typeface="+mn-lt"/>
                <a:ea typeface="Calibri" panose="020F0502020204030204" pitchFamily="34" charset="0"/>
              </a:rPr>
              <a:t>Có: </a:t>
            </a:r>
            <a:r>
              <a:rPr lang="nl-NL" sz="2000" b="1" dirty="0" smtClean="0">
                <a:latin typeface="+mn-lt"/>
                <a:ea typeface="Calibri" panose="020F0502020204030204" pitchFamily="34" charset="0"/>
              </a:rPr>
              <a:t>492 </a:t>
            </a:r>
            <a:r>
              <a:rPr lang="nl-NL" sz="2000" dirty="0">
                <a:latin typeface="+mn-lt"/>
                <a:ea typeface="Calibri" panose="020F0502020204030204" pitchFamily="34" charset="0"/>
              </a:rPr>
              <a:t>= (</a:t>
            </a:r>
            <a:r>
              <a:rPr lang="nl-NL" sz="2000" b="1" dirty="0">
                <a:latin typeface="+mn-lt"/>
                <a:ea typeface="Calibri" panose="020F0502020204030204" pitchFamily="34" charset="0"/>
              </a:rPr>
              <a:t>4</a:t>
            </a:r>
            <a:r>
              <a:rPr lang="nl-NL" sz="2000" dirty="0">
                <a:latin typeface="+mn-lt"/>
                <a:ea typeface="Calibri" panose="020F0502020204030204" pitchFamily="34" charset="0"/>
              </a:rPr>
              <a:t> × 100) </a:t>
            </a:r>
            <a:r>
              <a:rPr lang="nl-NL" sz="2000">
                <a:latin typeface="+mn-lt"/>
                <a:ea typeface="Calibri" panose="020F0502020204030204" pitchFamily="34" charset="0"/>
              </a:rPr>
              <a:t>+ </a:t>
            </a:r>
            <a:r>
              <a:rPr lang="nl-NL" sz="2000" smtClean="0">
                <a:latin typeface="+mn-lt"/>
                <a:ea typeface="Calibri" panose="020F0502020204030204" pitchFamily="34" charset="0"/>
              </a:rPr>
              <a:t>(</a:t>
            </a:r>
            <a:r>
              <a:rPr lang="nl-NL" sz="2000" b="1" smtClean="0">
                <a:latin typeface="+mn-lt"/>
                <a:ea typeface="Calibri" panose="020F0502020204030204" pitchFamily="34" charset="0"/>
              </a:rPr>
              <a:t>9</a:t>
            </a:r>
            <a:r>
              <a:rPr lang="nl-NL" sz="2000" smtClean="0">
                <a:latin typeface="+mn-lt"/>
                <a:ea typeface="Calibri" panose="020F0502020204030204" pitchFamily="34" charset="0"/>
              </a:rPr>
              <a:t> </a:t>
            </a:r>
            <a:r>
              <a:rPr lang="nl-NL" sz="2000" dirty="0">
                <a:latin typeface="+mn-lt"/>
                <a:ea typeface="Calibri" panose="020F0502020204030204" pitchFamily="34" charset="0"/>
              </a:rPr>
              <a:t>× 10) + </a:t>
            </a:r>
            <a:r>
              <a:rPr lang="nl-NL" sz="2000" b="1" dirty="0">
                <a:latin typeface="+mn-lt"/>
                <a:ea typeface="Calibri" panose="020F0502020204030204" pitchFamily="34" charset="0"/>
              </a:rPr>
              <a:t>2</a:t>
            </a:r>
            <a:endParaRPr lang="en-US" sz="2000" dirty="0">
              <a:latin typeface="+mn-lt"/>
              <a:ea typeface="Calibri" panose="020F0502020204030204" pitchFamily="34" charset="0"/>
            </a:endParaRPr>
          </a:p>
          <a:p>
            <a:pPr algn="just">
              <a:lnSpc>
                <a:spcPct val="150000"/>
              </a:lnSpc>
              <a:spcBef>
                <a:spcPts val="600"/>
              </a:spcBef>
              <a:spcAft>
                <a:spcPts val="600"/>
              </a:spcAft>
              <a:tabLst>
                <a:tab pos="360045" algn="l"/>
                <a:tab pos="720090" algn="l"/>
              </a:tabLst>
            </a:pPr>
            <a:r>
              <a:rPr lang="nl-NL" sz="2000" dirty="0">
                <a:latin typeface="+mn-lt"/>
                <a:ea typeface="Calibri" panose="020F0502020204030204" pitchFamily="34" charset="0"/>
              </a:rPr>
              <a:t>=&gt; 4 tờ 100 nghìn, 9 tờ 10 nghìn và 2 tờ 1 nghìn đồng.</a:t>
            </a:r>
            <a:endParaRPr lang="en-US" sz="2000" dirty="0">
              <a:latin typeface="+mn-lt"/>
              <a:ea typeface="Calibri" panose="020F0502020204030204" pitchFamily="34" charset="0"/>
            </a:endParaRPr>
          </a:p>
        </p:txBody>
      </p:sp>
      <p:sp>
        <p:nvSpPr>
          <p:cNvPr id="8" name="TextBox 7"/>
          <p:cNvSpPr txBox="1"/>
          <p:nvPr/>
        </p:nvSpPr>
        <p:spPr>
          <a:xfrm>
            <a:off x="3400686" y="3295797"/>
            <a:ext cx="1391671" cy="400110"/>
          </a:xfrm>
          <a:prstGeom prst="rect">
            <a:avLst/>
          </a:prstGeom>
          <a:noFill/>
        </p:spPr>
        <p:txBody>
          <a:bodyPr wrap="square" rtlCol="0">
            <a:spAutoFit/>
          </a:bodyPr>
          <a:lstStyle/>
          <a:p>
            <a:r>
              <a:rPr lang="en-US" sz="2000" b="1" i="1" u="sng" dirty="0" err="1" smtClean="0"/>
              <a:t>Giải</a:t>
            </a:r>
            <a:r>
              <a:rPr lang="en-US" sz="2000" b="1" i="1" u="sng" dirty="0" smtClean="0"/>
              <a:t>:</a:t>
            </a:r>
            <a:endParaRPr lang="vi-VN" sz="2000" b="1" i="1"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par>
                                <p:cTn id="10" presetID="14" presetClass="entr" presetSubtype="1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8" name="Google Shape;558;p36"/>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2000" b="1">
                <a:solidFill>
                  <a:srgbClr val="3F5378"/>
                </a:solidFill>
                <a:latin typeface="Roboto Condensed"/>
                <a:ea typeface="Roboto Condensed"/>
                <a:cs typeface="Roboto Condensed"/>
                <a:sym typeface="Roboto Condensed"/>
              </a:rPr>
              <a:t>2</a:t>
            </a:r>
            <a:endParaRPr sz="3000" b="1">
              <a:solidFill>
                <a:srgbClr val="3F5378"/>
              </a:solidFill>
              <a:latin typeface="Roboto Condensed"/>
              <a:ea typeface="Roboto Condensed"/>
              <a:cs typeface="Roboto Condensed"/>
              <a:sym typeface="Roboto Condensed"/>
            </a:endParaRPr>
          </a:p>
        </p:txBody>
      </p:sp>
      <p:sp>
        <p:nvSpPr>
          <p:cNvPr id="4" name="TextBox 3"/>
          <p:cNvSpPr txBox="1"/>
          <p:nvPr/>
        </p:nvSpPr>
        <p:spPr>
          <a:xfrm>
            <a:off x="154432" y="3425781"/>
            <a:ext cx="4623630" cy="923330"/>
          </a:xfrm>
          <a:prstGeom prst="rect">
            <a:avLst/>
          </a:prstGeom>
          <a:noFill/>
        </p:spPr>
        <p:txBody>
          <a:bodyPr wrap="square" rtlCol="0">
            <a:spAutoFit/>
          </a:bodyPr>
          <a:lstStyle/>
          <a:p>
            <a:pPr algn="ctr"/>
            <a:r>
              <a:rPr lang="en-US" sz="5400" dirty="0" smtClean="0">
                <a:solidFill>
                  <a:schemeClr val="bg1"/>
                </a:solidFill>
              </a:rPr>
              <a:t>SỐ LA MÃ</a:t>
            </a:r>
            <a:endParaRPr lang="vi-VN" sz="5400"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3" name="Google Shape;303;p20"/>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grpSp>
        <p:nvGrpSpPr>
          <p:cNvPr id="14" name="Google Shape;288;p19"/>
          <p:cNvGrpSpPr/>
          <p:nvPr/>
        </p:nvGrpSpPr>
        <p:grpSpPr>
          <a:xfrm>
            <a:off x="312466" y="587260"/>
            <a:ext cx="309022" cy="376837"/>
            <a:chOff x="596350" y="929175"/>
            <a:chExt cx="407950" cy="497475"/>
          </a:xfrm>
        </p:grpSpPr>
        <p:sp>
          <p:nvSpPr>
            <p:cNvPr id="15" name="Google Shape;289;p19"/>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90;p19"/>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91;p19"/>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92;p19"/>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93;p19"/>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94;p19"/>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95;p19"/>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TextBox 21"/>
          <p:cNvSpPr txBox="1"/>
          <p:nvPr/>
        </p:nvSpPr>
        <p:spPr>
          <a:xfrm>
            <a:off x="949569" y="367881"/>
            <a:ext cx="5240215" cy="707886"/>
          </a:xfrm>
          <a:prstGeom prst="rect">
            <a:avLst/>
          </a:prstGeom>
          <a:noFill/>
        </p:spPr>
        <p:txBody>
          <a:bodyPr wrap="square" rtlCol="0">
            <a:spAutoFit/>
          </a:bodyPr>
          <a:lstStyle/>
          <a:p>
            <a:r>
              <a:rPr lang="en-US" sz="4000" dirty="0" smtClean="0">
                <a:solidFill>
                  <a:schemeClr val="bg1"/>
                </a:solidFill>
              </a:rPr>
              <a:t>2. </a:t>
            </a:r>
            <a:r>
              <a:rPr lang="en-US" sz="4000" dirty="0" err="1" smtClean="0">
                <a:solidFill>
                  <a:schemeClr val="bg1"/>
                </a:solidFill>
              </a:rPr>
              <a:t>Số</a:t>
            </a:r>
            <a:r>
              <a:rPr lang="en-US" sz="4000" dirty="0" smtClean="0">
                <a:solidFill>
                  <a:schemeClr val="bg1"/>
                </a:solidFill>
              </a:rPr>
              <a:t> La </a:t>
            </a:r>
            <a:r>
              <a:rPr lang="en-US" sz="4000" dirty="0" err="1" smtClean="0">
                <a:solidFill>
                  <a:schemeClr val="bg1"/>
                </a:solidFill>
              </a:rPr>
              <a:t>Mã</a:t>
            </a:r>
            <a:endParaRPr lang="vi-VN" sz="4000" dirty="0">
              <a:solidFill>
                <a:schemeClr val="bg1"/>
              </a:solidFill>
            </a:endParaRPr>
          </a:p>
        </p:txBody>
      </p:sp>
      <p:pic>
        <p:nvPicPr>
          <p:cNvPr id="3" name="Picture 2"/>
          <p:cNvPicPr>
            <a:picLocks noChangeAspect="1"/>
          </p:cNvPicPr>
          <p:nvPr/>
        </p:nvPicPr>
        <p:blipFill>
          <a:blip r:embed="rId3">
            <a:clrChange>
              <a:clrFrom>
                <a:srgbClr val="F7F7F7"/>
              </a:clrFrom>
              <a:clrTo>
                <a:srgbClr val="F7F7F7">
                  <a:alpha val="0"/>
                </a:srgbClr>
              </a:clrTo>
            </a:clrChange>
          </a:blip>
          <a:stretch>
            <a:fillRect/>
          </a:stretch>
        </p:blipFill>
        <p:spPr>
          <a:xfrm>
            <a:off x="3067236" y="3090950"/>
            <a:ext cx="1905000" cy="1962150"/>
          </a:xfrm>
          <a:prstGeom prst="rect">
            <a:avLst/>
          </a:prstGeom>
        </p:spPr>
      </p:pic>
      <p:pic>
        <p:nvPicPr>
          <p:cNvPr id="5" name="Picture 4"/>
          <p:cNvPicPr>
            <a:picLocks noChangeAspect="1"/>
          </p:cNvPicPr>
          <p:nvPr/>
        </p:nvPicPr>
        <p:blipFill>
          <a:blip r:embed="rId4"/>
          <a:stretch>
            <a:fillRect/>
          </a:stretch>
        </p:blipFill>
        <p:spPr>
          <a:xfrm>
            <a:off x="4972236" y="1323330"/>
            <a:ext cx="2055724" cy="2025224"/>
          </a:xfrm>
          <a:prstGeom prst="rect">
            <a:avLst/>
          </a:prstGeom>
        </p:spPr>
      </p:pic>
      <p:pic>
        <p:nvPicPr>
          <p:cNvPr id="6" name="Picture 5"/>
          <p:cNvPicPr>
            <a:picLocks noChangeAspect="1"/>
          </p:cNvPicPr>
          <p:nvPr/>
        </p:nvPicPr>
        <p:blipFill>
          <a:blip r:embed="rId5"/>
          <a:stretch>
            <a:fillRect/>
          </a:stretch>
        </p:blipFill>
        <p:spPr>
          <a:xfrm>
            <a:off x="7339207" y="2655238"/>
            <a:ext cx="1756625" cy="1774309"/>
          </a:xfrm>
          <a:prstGeom prst="rect">
            <a:avLst/>
          </a:prstGeom>
        </p:spPr>
      </p:pic>
      <p:pic>
        <p:nvPicPr>
          <p:cNvPr id="8" name="Picture 7"/>
          <p:cNvPicPr>
            <a:picLocks noChangeAspect="1"/>
          </p:cNvPicPr>
          <p:nvPr/>
        </p:nvPicPr>
        <p:blipFill>
          <a:blip r:embed="rId6"/>
          <a:stretch>
            <a:fillRect/>
          </a:stretch>
        </p:blipFill>
        <p:spPr>
          <a:xfrm>
            <a:off x="146993" y="1651153"/>
            <a:ext cx="2724906" cy="2879595"/>
          </a:xfrm>
          <a:prstGeom prst="rect">
            <a:avLst/>
          </a:prstGeom>
        </p:spPr>
      </p:pic>
    </p:spTree>
    <p:extLst>
      <p:ext uri="{BB962C8B-B14F-4D97-AF65-F5344CB8AC3E}">
        <p14:creationId xmlns:p14="http://schemas.microsoft.com/office/powerpoint/2010/main" val="345348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4"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graphicFrame>
        <p:nvGraphicFramePr>
          <p:cNvPr id="3" name="Table 2"/>
          <p:cNvGraphicFramePr>
            <a:graphicFrameLocks noGrp="1"/>
          </p:cNvGraphicFramePr>
          <p:nvPr>
            <p:extLst>
              <p:ext uri="{D42A27DB-BD31-4B8C-83A1-F6EECF244321}">
                <p14:modId xmlns:p14="http://schemas.microsoft.com/office/powerpoint/2010/main" val="3756586889"/>
              </p:ext>
            </p:extLst>
          </p:nvPr>
        </p:nvGraphicFramePr>
        <p:xfrm>
          <a:off x="1629760" y="3011366"/>
          <a:ext cx="5131648" cy="1341694"/>
        </p:xfrm>
        <a:graphic>
          <a:graphicData uri="http://schemas.openxmlformats.org/drawingml/2006/table">
            <a:tbl>
              <a:tblPr firstRow="1" firstCol="1" bandRow="1">
                <a:tableStyleId>{E27665BA-8202-44FC-AD62-C9F0E3EA811A}</a:tableStyleId>
              </a:tblPr>
              <a:tblGrid>
                <a:gridCol w="1680110">
                  <a:extLst>
                    <a:ext uri="{9D8B030D-6E8A-4147-A177-3AD203B41FA5}">
                      <a16:colId xmlns:a16="http://schemas.microsoft.com/office/drawing/2014/main" val="1980175183"/>
                    </a:ext>
                  </a:extLst>
                </a:gridCol>
                <a:gridCol w="708338">
                  <a:extLst>
                    <a:ext uri="{9D8B030D-6E8A-4147-A177-3AD203B41FA5}">
                      <a16:colId xmlns:a16="http://schemas.microsoft.com/office/drawing/2014/main" val="2714248275"/>
                    </a:ext>
                  </a:extLst>
                </a:gridCol>
                <a:gridCol w="643944">
                  <a:extLst>
                    <a:ext uri="{9D8B030D-6E8A-4147-A177-3AD203B41FA5}">
                      <a16:colId xmlns:a16="http://schemas.microsoft.com/office/drawing/2014/main" val="1921887651"/>
                    </a:ext>
                  </a:extLst>
                </a:gridCol>
                <a:gridCol w="643944">
                  <a:extLst>
                    <a:ext uri="{9D8B030D-6E8A-4147-A177-3AD203B41FA5}">
                      <a16:colId xmlns:a16="http://schemas.microsoft.com/office/drawing/2014/main" val="3558408225"/>
                    </a:ext>
                  </a:extLst>
                </a:gridCol>
                <a:gridCol w="721217">
                  <a:extLst>
                    <a:ext uri="{9D8B030D-6E8A-4147-A177-3AD203B41FA5}">
                      <a16:colId xmlns:a16="http://schemas.microsoft.com/office/drawing/2014/main" val="3371397843"/>
                    </a:ext>
                  </a:extLst>
                </a:gridCol>
                <a:gridCol w="734095">
                  <a:extLst>
                    <a:ext uri="{9D8B030D-6E8A-4147-A177-3AD203B41FA5}">
                      <a16:colId xmlns:a16="http://schemas.microsoft.com/office/drawing/2014/main" val="95728645"/>
                    </a:ext>
                  </a:extLst>
                </a:gridCol>
              </a:tblGrid>
              <a:tr h="715607">
                <a:tc>
                  <a:txBody>
                    <a:bodyPr/>
                    <a:lstStyle/>
                    <a:p>
                      <a:pPr marL="0" marR="0" algn="ctr">
                        <a:lnSpc>
                          <a:spcPct val="150000"/>
                        </a:lnSpc>
                        <a:spcBef>
                          <a:spcPts val="600"/>
                        </a:spcBef>
                        <a:spcAft>
                          <a:spcPts val="600"/>
                        </a:spcAft>
                        <a:tabLst>
                          <a:tab pos="360045" algn="l"/>
                          <a:tab pos="720090" algn="l"/>
                        </a:tabLst>
                      </a:pPr>
                      <a:r>
                        <a:rPr lang="nl-NL" sz="2000" dirty="0">
                          <a:effectLst/>
                        </a:rPr>
                        <a:t>Thành phần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64DAE6"/>
                    </a:solidFill>
                  </a:tcPr>
                </a:tc>
                <a:tc>
                  <a:txBody>
                    <a:bodyPr/>
                    <a:lstStyle/>
                    <a:p>
                      <a:pPr marL="0" marR="0" algn="ctr">
                        <a:lnSpc>
                          <a:spcPct val="150000"/>
                        </a:lnSpc>
                        <a:spcBef>
                          <a:spcPts val="600"/>
                        </a:spcBef>
                        <a:spcAft>
                          <a:spcPts val="600"/>
                        </a:spcAft>
                        <a:tabLst>
                          <a:tab pos="360045" algn="l"/>
                          <a:tab pos="720090" algn="l"/>
                        </a:tabLst>
                      </a:pPr>
                      <a:r>
                        <a:rPr lang="nl-NL" sz="2000" dirty="0">
                          <a:effectLst/>
                        </a:rPr>
                        <a:t>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dirty="0">
                          <a:effectLst/>
                        </a:rPr>
                        <a:t>V</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dirty="0">
                          <a:effectLst/>
                        </a:rPr>
                        <a:t>X</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dirty="0">
                          <a:effectLst/>
                        </a:rPr>
                        <a:t>IV</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dirty="0">
                          <a:effectLst/>
                        </a:rPr>
                        <a:t>IX</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2670619"/>
                  </a:ext>
                </a:extLst>
              </a:tr>
              <a:tr h="626087">
                <a:tc>
                  <a:txBody>
                    <a:bodyPr/>
                    <a:lstStyle/>
                    <a:p>
                      <a:pPr marL="0" marR="0" algn="ctr">
                        <a:lnSpc>
                          <a:spcPct val="150000"/>
                        </a:lnSpc>
                        <a:spcBef>
                          <a:spcPts val="600"/>
                        </a:spcBef>
                        <a:spcAft>
                          <a:spcPts val="600"/>
                        </a:spcAft>
                        <a:tabLst>
                          <a:tab pos="360045" algn="l"/>
                          <a:tab pos="720090" algn="l"/>
                        </a:tabLst>
                      </a:pPr>
                      <a:r>
                        <a:rPr lang="nl-NL" sz="2000" dirty="0">
                          <a:effectLst/>
                        </a:rPr>
                        <a:t>Giá trị</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64DAE6"/>
                    </a:solidFill>
                  </a:tcPr>
                </a:tc>
                <a:tc>
                  <a:txBody>
                    <a:bodyPr/>
                    <a:lstStyle/>
                    <a:p>
                      <a:pPr marL="0" marR="0" algn="ctr">
                        <a:lnSpc>
                          <a:spcPct val="150000"/>
                        </a:lnSpc>
                        <a:spcBef>
                          <a:spcPts val="600"/>
                        </a:spcBef>
                        <a:spcAft>
                          <a:spcPts val="600"/>
                        </a:spcAft>
                        <a:tabLst>
                          <a:tab pos="360045" algn="l"/>
                          <a:tab pos="720090" algn="l"/>
                        </a:tabLst>
                      </a:pPr>
                      <a:r>
                        <a:rPr lang="nl-NL" sz="2000">
                          <a:effectLst/>
                        </a:rPr>
                        <a:t>1</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a:effectLst/>
                        </a:rPr>
                        <a:t>5</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a:effectLst/>
                        </a:rPr>
                        <a:t>10</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a:effectLst/>
                        </a:rPr>
                        <a:t>4</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dirty="0">
                          <a:effectLst/>
                        </a:rPr>
                        <a:t>9</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62036538"/>
                  </a:ext>
                </a:extLst>
              </a:tr>
            </a:tbl>
          </a:graphicData>
        </a:graphic>
      </p:graphicFrame>
      <p:grpSp>
        <p:nvGrpSpPr>
          <p:cNvPr id="7" name="Group 6"/>
          <p:cNvGrpSpPr/>
          <p:nvPr/>
        </p:nvGrpSpPr>
        <p:grpSpPr>
          <a:xfrm>
            <a:off x="-31614" y="631065"/>
            <a:ext cx="3709114" cy="677226"/>
            <a:chOff x="888644" y="1048543"/>
            <a:chExt cx="3709114" cy="677226"/>
          </a:xfrm>
        </p:grpSpPr>
        <p:sp>
          <p:nvSpPr>
            <p:cNvPr id="6" name="Rectangle 5"/>
            <p:cNvSpPr/>
            <p:nvPr/>
          </p:nvSpPr>
          <p:spPr>
            <a:xfrm>
              <a:off x="888644" y="1048543"/>
              <a:ext cx="3709114" cy="677226"/>
            </a:xfrm>
            <a:prstGeom prst="rect">
              <a:avLst/>
            </a:prstGeom>
            <a:solidFill>
              <a:srgbClr val="D0E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solidFill>
                </a:rPr>
                <a:t>Cách</a:t>
              </a:r>
              <a:r>
                <a:rPr lang="en-US" sz="2000" b="1" dirty="0">
                  <a:solidFill>
                    <a:schemeClr val="tx1"/>
                  </a:solidFill>
                </a:rPr>
                <a:t> </a:t>
              </a:r>
              <a:r>
                <a:rPr lang="en-US" sz="2000" b="1" dirty="0" err="1">
                  <a:solidFill>
                    <a:schemeClr val="tx1"/>
                  </a:solidFill>
                </a:rPr>
                <a:t>viết</a:t>
              </a:r>
              <a:r>
                <a:rPr lang="en-US" sz="2000" b="1" dirty="0">
                  <a:solidFill>
                    <a:schemeClr val="tx1"/>
                  </a:solidFill>
                </a:rPr>
                <a:t> </a:t>
              </a:r>
              <a:r>
                <a:rPr lang="en-US" sz="2000" b="1" dirty="0" err="1">
                  <a:solidFill>
                    <a:schemeClr val="tx1"/>
                  </a:solidFill>
                </a:rPr>
                <a:t>số</a:t>
              </a:r>
              <a:r>
                <a:rPr lang="en-US" sz="2000" b="1" dirty="0">
                  <a:solidFill>
                    <a:schemeClr val="tx1"/>
                  </a:solidFill>
                </a:rPr>
                <a:t> La </a:t>
              </a:r>
              <a:r>
                <a:rPr lang="en-US" sz="2000" b="1" dirty="0" err="1" smtClean="0">
                  <a:solidFill>
                    <a:schemeClr val="tx1"/>
                  </a:solidFill>
                </a:rPr>
                <a:t>Mã</a:t>
              </a:r>
              <a:endParaRPr lang="vi-VN" sz="2000" b="1" dirty="0">
                <a:solidFill>
                  <a:schemeClr val="tx1"/>
                </a:solidFill>
              </a:endParaRPr>
            </a:p>
          </p:txBody>
        </p:sp>
        <p:pic>
          <p:nvPicPr>
            <p:cNvPr id="5" name="Picture 4"/>
            <p:cNvPicPr>
              <a:picLocks noChangeAspect="1"/>
            </p:cNvPicPr>
            <p:nvPr/>
          </p:nvPicPr>
          <p:blipFill>
            <a:blip r:embed="rId2"/>
            <a:stretch>
              <a:fillRect/>
            </a:stretch>
          </p:blipFill>
          <p:spPr>
            <a:xfrm>
              <a:off x="928845" y="1077649"/>
              <a:ext cx="682178" cy="619013"/>
            </a:xfrm>
            <a:prstGeom prst="rect">
              <a:avLst/>
            </a:prstGeom>
          </p:spPr>
        </p:pic>
      </p:grpSp>
      <p:sp>
        <p:nvSpPr>
          <p:cNvPr id="8" name="TextBox 7"/>
          <p:cNvSpPr txBox="1"/>
          <p:nvPr/>
        </p:nvSpPr>
        <p:spPr>
          <a:xfrm>
            <a:off x="496419" y="1337397"/>
            <a:ext cx="8428640" cy="1477328"/>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en-US" sz="2000" dirty="0" err="1" smtClean="0"/>
              <a:t>Để</a:t>
            </a:r>
            <a:r>
              <a:rPr lang="en-US" sz="2000" dirty="0" smtClean="0"/>
              <a:t> </a:t>
            </a:r>
            <a:r>
              <a:rPr lang="en-US" sz="2000" dirty="0" err="1" smtClean="0"/>
              <a:t>viết</a:t>
            </a:r>
            <a:r>
              <a:rPr lang="en-US" sz="2000" dirty="0" smtClean="0"/>
              <a:t> </a:t>
            </a:r>
            <a:r>
              <a:rPr lang="en-US" sz="2000" dirty="0" err="1" smtClean="0"/>
              <a:t>các</a:t>
            </a:r>
            <a:r>
              <a:rPr lang="en-US" sz="2000" dirty="0" smtClean="0"/>
              <a:t> </a:t>
            </a:r>
            <a:r>
              <a:rPr lang="en-US" sz="2000" dirty="0" err="1" smtClean="0">
                <a:solidFill>
                  <a:srgbClr val="FF0000"/>
                </a:solidFill>
              </a:rPr>
              <a:t>số</a:t>
            </a:r>
            <a:r>
              <a:rPr lang="en-US" sz="2000" dirty="0" smtClean="0">
                <a:solidFill>
                  <a:srgbClr val="FF0000"/>
                </a:solidFill>
              </a:rPr>
              <a:t> La </a:t>
            </a:r>
            <a:r>
              <a:rPr lang="en-US" sz="2000" dirty="0" err="1" smtClean="0">
                <a:solidFill>
                  <a:srgbClr val="FF0000"/>
                </a:solidFill>
              </a:rPr>
              <a:t>Mã</a:t>
            </a:r>
            <a:r>
              <a:rPr lang="en-US" sz="2000" dirty="0" smtClean="0">
                <a:solidFill>
                  <a:srgbClr val="FF0000"/>
                </a:solidFill>
              </a:rPr>
              <a:t> </a:t>
            </a:r>
            <a:r>
              <a:rPr lang="en-US" sz="2000" dirty="0" err="1" smtClean="0"/>
              <a:t>không</a:t>
            </a:r>
            <a:r>
              <a:rPr lang="en-US" sz="2000" dirty="0" smtClean="0"/>
              <a:t> </a:t>
            </a:r>
            <a:r>
              <a:rPr lang="en-US" sz="2000" dirty="0" err="1" smtClean="0"/>
              <a:t>quá</a:t>
            </a:r>
            <a:r>
              <a:rPr lang="en-US" sz="2000" dirty="0" smtClean="0"/>
              <a:t> 30, ta </a:t>
            </a:r>
            <a:r>
              <a:rPr lang="en-US" sz="2000" dirty="0" err="1" smtClean="0"/>
              <a:t>dùng</a:t>
            </a:r>
            <a:r>
              <a:rPr lang="en-US" sz="2000" dirty="0" smtClean="0"/>
              <a:t> </a:t>
            </a:r>
            <a:r>
              <a:rPr lang="en-US" sz="2000" dirty="0" err="1" smtClean="0"/>
              <a:t>ba</a:t>
            </a:r>
            <a:r>
              <a:rPr lang="en-US" sz="2000" dirty="0" smtClean="0"/>
              <a:t> </a:t>
            </a:r>
            <a:r>
              <a:rPr lang="en-US" sz="2000" dirty="0" err="1" smtClean="0"/>
              <a:t>kí</a:t>
            </a:r>
            <a:r>
              <a:rPr lang="en-US" sz="2000" dirty="0" smtClean="0"/>
              <a:t> </a:t>
            </a:r>
            <a:r>
              <a:rPr lang="en-US" sz="2000" dirty="0" err="1" smtClean="0"/>
              <a:t>tự</a:t>
            </a:r>
            <a:r>
              <a:rPr lang="en-US" sz="2000" dirty="0" smtClean="0"/>
              <a:t> </a:t>
            </a:r>
            <a:r>
              <a:rPr lang="en-US" sz="2000" smtClean="0"/>
              <a:t>I, V </a:t>
            </a:r>
            <a:r>
              <a:rPr lang="en-US" sz="2000" dirty="0" err="1" smtClean="0"/>
              <a:t>và</a:t>
            </a:r>
            <a:r>
              <a:rPr lang="en-US" sz="2000" dirty="0" smtClean="0"/>
              <a:t> X (</a:t>
            </a:r>
            <a:r>
              <a:rPr lang="en-US" sz="2000" dirty="0" err="1" smtClean="0"/>
              <a:t>gọi</a:t>
            </a:r>
            <a:r>
              <a:rPr lang="en-US" sz="2000" dirty="0" smtClean="0"/>
              <a:t> </a:t>
            </a:r>
            <a:r>
              <a:rPr lang="en-US" sz="2000" dirty="0" err="1" smtClean="0"/>
              <a:t>là</a:t>
            </a:r>
            <a:r>
              <a:rPr lang="en-US" sz="2000" dirty="0" smtClean="0"/>
              <a:t> </a:t>
            </a:r>
            <a:r>
              <a:rPr lang="en-US" sz="2000" dirty="0" err="1" smtClean="0"/>
              <a:t>những</a:t>
            </a:r>
            <a:r>
              <a:rPr lang="en-US" sz="2000" dirty="0" smtClean="0"/>
              <a:t> </a:t>
            </a:r>
            <a:r>
              <a:rPr lang="en-US" sz="2000" dirty="0" err="1" smtClean="0"/>
              <a:t>số</a:t>
            </a:r>
            <a:r>
              <a:rPr lang="en-US" sz="2000" dirty="0" smtClean="0"/>
              <a:t> La </a:t>
            </a:r>
            <a:r>
              <a:rPr lang="en-US" sz="2000" dirty="0" err="1" smtClean="0"/>
              <a:t>Mã</a:t>
            </a:r>
            <a:r>
              <a:rPr lang="en-US" sz="2000" dirty="0" smtClean="0"/>
              <a:t>). Ba </a:t>
            </a:r>
            <a:r>
              <a:rPr lang="en-US" sz="2000" dirty="0" err="1" smtClean="0"/>
              <a:t>chữ</a:t>
            </a:r>
            <a:r>
              <a:rPr lang="en-US" sz="2000" dirty="0" smtClean="0"/>
              <a:t> </a:t>
            </a:r>
            <a:r>
              <a:rPr lang="en-US" sz="2000" dirty="0" err="1" smtClean="0"/>
              <a:t>số</a:t>
            </a:r>
            <a:r>
              <a:rPr lang="en-US" sz="2000" dirty="0" smtClean="0"/>
              <a:t> </a:t>
            </a:r>
            <a:r>
              <a:rPr lang="en-US" sz="2000" dirty="0" err="1" smtClean="0"/>
              <a:t>ấy</a:t>
            </a:r>
            <a:r>
              <a:rPr lang="en-US" sz="2000" dirty="0" smtClean="0"/>
              <a:t> </a:t>
            </a:r>
            <a:r>
              <a:rPr lang="en-US" sz="2000" dirty="0" err="1" smtClean="0"/>
              <a:t>cùng</a:t>
            </a:r>
            <a:r>
              <a:rPr lang="en-US" sz="2000" dirty="0" smtClean="0"/>
              <a:t> </a:t>
            </a:r>
            <a:r>
              <a:rPr lang="en-US" sz="2000" dirty="0" err="1" smtClean="0"/>
              <a:t>với</a:t>
            </a:r>
            <a:r>
              <a:rPr lang="en-US" sz="2000" dirty="0" smtClean="0"/>
              <a:t> </a:t>
            </a:r>
            <a:r>
              <a:rPr lang="en-US" sz="2000" dirty="0" err="1" smtClean="0"/>
              <a:t>hai</a:t>
            </a:r>
            <a:r>
              <a:rPr lang="en-US" sz="2000" dirty="0" smtClean="0"/>
              <a:t> </a:t>
            </a:r>
            <a:r>
              <a:rPr lang="en-US" sz="2000" dirty="0" err="1" smtClean="0"/>
              <a:t>cụm</a:t>
            </a:r>
            <a:r>
              <a:rPr lang="en-US" sz="2000" dirty="0" smtClean="0"/>
              <a:t> </a:t>
            </a:r>
            <a:r>
              <a:rPr lang="en-US" sz="2000" dirty="0" err="1" smtClean="0"/>
              <a:t>chữ</a:t>
            </a:r>
            <a:r>
              <a:rPr lang="en-US" sz="2000" dirty="0" smtClean="0"/>
              <a:t> </a:t>
            </a:r>
            <a:r>
              <a:rPr lang="en-US" sz="2000" dirty="0" err="1" smtClean="0"/>
              <a:t>số</a:t>
            </a:r>
            <a:r>
              <a:rPr lang="en-US" sz="2000" dirty="0" smtClean="0"/>
              <a:t> </a:t>
            </a:r>
            <a:r>
              <a:rPr lang="en-US" sz="2000" dirty="0" err="1" smtClean="0"/>
              <a:t>là</a:t>
            </a:r>
            <a:r>
              <a:rPr lang="en-US" sz="2000" dirty="0" smtClean="0"/>
              <a:t> IV </a:t>
            </a:r>
            <a:r>
              <a:rPr lang="en-US" sz="2000" dirty="0" err="1" smtClean="0"/>
              <a:t>và</a:t>
            </a:r>
            <a:r>
              <a:rPr lang="en-US" sz="2000" dirty="0" smtClean="0"/>
              <a:t> IX </a:t>
            </a:r>
            <a:r>
              <a:rPr lang="en-US" sz="2000" dirty="0" err="1" smtClean="0"/>
              <a:t>là</a:t>
            </a:r>
            <a:r>
              <a:rPr lang="en-US" sz="2000" dirty="0" smtClean="0"/>
              <a:t> </a:t>
            </a:r>
            <a:r>
              <a:rPr lang="en-US" sz="2000" dirty="0" err="1" smtClean="0"/>
              <a:t>năm</a:t>
            </a:r>
            <a:r>
              <a:rPr lang="en-US" sz="2000" dirty="0" smtClean="0"/>
              <a:t> </a:t>
            </a:r>
            <a:r>
              <a:rPr lang="en-US" sz="2000" dirty="0" err="1" smtClean="0">
                <a:solidFill>
                  <a:srgbClr val="0070C0"/>
                </a:solidFill>
              </a:rPr>
              <a:t>thành</a:t>
            </a:r>
            <a:r>
              <a:rPr lang="en-US" sz="2000" dirty="0" smtClean="0">
                <a:solidFill>
                  <a:srgbClr val="0070C0"/>
                </a:solidFill>
              </a:rPr>
              <a:t> </a:t>
            </a:r>
            <a:r>
              <a:rPr lang="en-US" sz="2000" dirty="0" err="1" smtClean="0">
                <a:solidFill>
                  <a:srgbClr val="0070C0"/>
                </a:solidFill>
              </a:rPr>
              <a:t>phần</a:t>
            </a:r>
            <a:r>
              <a:rPr lang="en-US" sz="2000" dirty="0" smtClean="0">
                <a:solidFill>
                  <a:srgbClr val="0070C0"/>
                </a:solidFill>
              </a:rPr>
              <a:t> </a:t>
            </a:r>
            <a:r>
              <a:rPr lang="en-US" sz="2000" dirty="0" err="1" smtClean="0"/>
              <a:t>dùng</a:t>
            </a:r>
            <a:r>
              <a:rPr lang="en-US" sz="2000" dirty="0" smtClean="0"/>
              <a:t> </a:t>
            </a:r>
            <a:r>
              <a:rPr lang="en-US" sz="2000" dirty="0" err="1" smtClean="0"/>
              <a:t>để</a:t>
            </a:r>
            <a:r>
              <a:rPr lang="en-US" sz="2000" dirty="0" smtClean="0"/>
              <a:t> </a:t>
            </a:r>
            <a:r>
              <a:rPr lang="en-US" sz="2000" dirty="0" err="1" smtClean="0"/>
              <a:t>ghi</a:t>
            </a:r>
            <a:r>
              <a:rPr lang="en-US" sz="2000" dirty="0" smtClean="0"/>
              <a:t> </a:t>
            </a:r>
            <a:r>
              <a:rPr lang="en-US" sz="2000" dirty="0" err="1" smtClean="0"/>
              <a:t>số</a:t>
            </a:r>
            <a:r>
              <a:rPr lang="en-US" sz="2000" dirty="0" smtClean="0"/>
              <a:t> La </a:t>
            </a:r>
            <a:r>
              <a:rPr lang="en-US" sz="2000" dirty="0" err="1" smtClean="0"/>
              <a:t>Mã</a:t>
            </a:r>
            <a:r>
              <a:rPr lang="en-US" sz="2000" dirty="0" smtClean="0"/>
              <a:t>.</a:t>
            </a:r>
            <a:endParaRPr lang="vi-VN" sz="2000" dirty="0"/>
          </a:p>
        </p:txBody>
      </p:sp>
    </p:spTree>
    <p:extLst>
      <p:ext uri="{BB962C8B-B14F-4D97-AF65-F5344CB8AC3E}">
        <p14:creationId xmlns:p14="http://schemas.microsoft.com/office/powerpoint/2010/main" val="13913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grpSp>
        <p:nvGrpSpPr>
          <p:cNvPr id="3" name="Group 2"/>
          <p:cNvGrpSpPr/>
          <p:nvPr/>
        </p:nvGrpSpPr>
        <p:grpSpPr>
          <a:xfrm>
            <a:off x="-31614" y="631065"/>
            <a:ext cx="3709114" cy="677226"/>
            <a:chOff x="888644" y="1048543"/>
            <a:chExt cx="3709114" cy="677226"/>
          </a:xfrm>
        </p:grpSpPr>
        <p:sp>
          <p:nvSpPr>
            <p:cNvPr id="4" name="Rectangle 3"/>
            <p:cNvSpPr/>
            <p:nvPr/>
          </p:nvSpPr>
          <p:spPr>
            <a:xfrm>
              <a:off x="888644" y="1048543"/>
              <a:ext cx="3709114" cy="677226"/>
            </a:xfrm>
            <a:prstGeom prst="rect">
              <a:avLst/>
            </a:prstGeom>
            <a:solidFill>
              <a:srgbClr val="D0E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tx1"/>
                  </a:solidFill>
                </a:rPr>
                <a:t>Cách</a:t>
              </a:r>
              <a:r>
                <a:rPr lang="en-US" sz="2000" b="1" dirty="0">
                  <a:solidFill>
                    <a:schemeClr val="tx1"/>
                  </a:solidFill>
                </a:rPr>
                <a:t> </a:t>
              </a:r>
              <a:r>
                <a:rPr lang="en-US" sz="2000" b="1" dirty="0" err="1">
                  <a:solidFill>
                    <a:schemeClr val="tx1"/>
                  </a:solidFill>
                </a:rPr>
                <a:t>viết</a:t>
              </a:r>
              <a:r>
                <a:rPr lang="en-US" sz="2000" b="1" dirty="0">
                  <a:solidFill>
                    <a:schemeClr val="tx1"/>
                  </a:solidFill>
                </a:rPr>
                <a:t> </a:t>
              </a:r>
              <a:r>
                <a:rPr lang="en-US" sz="2000" b="1" dirty="0" err="1">
                  <a:solidFill>
                    <a:schemeClr val="tx1"/>
                  </a:solidFill>
                </a:rPr>
                <a:t>số</a:t>
              </a:r>
              <a:r>
                <a:rPr lang="en-US" sz="2000" b="1" dirty="0">
                  <a:solidFill>
                    <a:schemeClr val="tx1"/>
                  </a:solidFill>
                </a:rPr>
                <a:t> La </a:t>
              </a:r>
              <a:r>
                <a:rPr lang="en-US" sz="2000" b="1" dirty="0" err="1" smtClean="0">
                  <a:solidFill>
                    <a:schemeClr val="tx1"/>
                  </a:solidFill>
                </a:rPr>
                <a:t>Mã</a:t>
              </a:r>
              <a:endParaRPr lang="vi-VN" sz="2000" b="1" dirty="0">
                <a:solidFill>
                  <a:schemeClr val="tx1"/>
                </a:solidFill>
              </a:endParaRPr>
            </a:p>
          </p:txBody>
        </p:sp>
        <p:pic>
          <p:nvPicPr>
            <p:cNvPr id="5" name="Picture 4"/>
            <p:cNvPicPr>
              <a:picLocks noChangeAspect="1"/>
            </p:cNvPicPr>
            <p:nvPr/>
          </p:nvPicPr>
          <p:blipFill>
            <a:blip r:embed="rId2"/>
            <a:stretch>
              <a:fillRect/>
            </a:stretch>
          </p:blipFill>
          <p:spPr>
            <a:xfrm>
              <a:off x="928845" y="1077649"/>
              <a:ext cx="682178" cy="619013"/>
            </a:xfrm>
            <a:prstGeom prst="rect">
              <a:avLst/>
            </a:prstGeom>
          </p:spPr>
        </p:pic>
      </p:grpSp>
      <p:graphicFrame>
        <p:nvGraphicFramePr>
          <p:cNvPr id="6" name="Table 5"/>
          <p:cNvGraphicFramePr>
            <a:graphicFrameLocks noGrp="1"/>
          </p:cNvGraphicFramePr>
          <p:nvPr>
            <p:extLst>
              <p:ext uri="{D42A27DB-BD31-4B8C-83A1-F6EECF244321}">
                <p14:modId xmlns:p14="http://schemas.microsoft.com/office/powerpoint/2010/main" val="1519605140"/>
              </p:ext>
            </p:extLst>
          </p:nvPr>
        </p:nvGraphicFramePr>
        <p:xfrm>
          <a:off x="690765" y="1852765"/>
          <a:ext cx="6706204" cy="1251685"/>
        </p:xfrm>
        <a:graphic>
          <a:graphicData uri="http://schemas.openxmlformats.org/drawingml/2006/table">
            <a:tbl>
              <a:tblPr firstRow="1" firstCol="1" bandRow="1">
                <a:tableStyleId>{E27665BA-8202-44FC-AD62-C9F0E3EA811A}</a:tableStyleId>
              </a:tblPr>
              <a:tblGrid>
                <a:gridCol w="670381">
                  <a:extLst>
                    <a:ext uri="{9D8B030D-6E8A-4147-A177-3AD203B41FA5}">
                      <a16:colId xmlns:a16="http://schemas.microsoft.com/office/drawing/2014/main" val="873522416"/>
                    </a:ext>
                  </a:extLst>
                </a:gridCol>
                <a:gridCol w="670381">
                  <a:extLst>
                    <a:ext uri="{9D8B030D-6E8A-4147-A177-3AD203B41FA5}">
                      <a16:colId xmlns:a16="http://schemas.microsoft.com/office/drawing/2014/main" val="1182822850"/>
                    </a:ext>
                  </a:extLst>
                </a:gridCol>
                <a:gridCol w="670381">
                  <a:extLst>
                    <a:ext uri="{9D8B030D-6E8A-4147-A177-3AD203B41FA5}">
                      <a16:colId xmlns:a16="http://schemas.microsoft.com/office/drawing/2014/main" val="1057482403"/>
                    </a:ext>
                  </a:extLst>
                </a:gridCol>
                <a:gridCol w="670381">
                  <a:extLst>
                    <a:ext uri="{9D8B030D-6E8A-4147-A177-3AD203B41FA5}">
                      <a16:colId xmlns:a16="http://schemas.microsoft.com/office/drawing/2014/main" val="36388860"/>
                    </a:ext>
                  </a:extLst>
                </a:gridCol>
                <a:gridCol w="670381">
                  <a:extLst>
                    <a:ext uri="{9D8B030D-6E8A-4147-A177-3AD203B41FA5}">
                      <a16:colId xmlns:a16="http://schemas.microsoft.com/office/drawing/2014/main" val="3214356729"/>
                    </a:ext>
                  </a:extLst>
                </a:gridCol>
                <a:gridCol w="670381">
                  <a:extLst>
                    <a:ext uri="{9D8B030D-6E8A-4147-A177-3AD203B41FA5}">
                      <a16:colId xmlns:a16="http://schemas.microsoft.com/office/drawing/2014/main" val="2937621886"/>
                    </a:ext>
                  </a:extLst>
                </a:gridCol>
                <a:gridCol w="670381">
                  <a:extLst>
                    <a:ext uri="{9D8B030D-6E8A-4147-A177-3AD203B41FA5}">
                      <a16:colId xmlns:a16="http://schemas.microsoft.com/office/drawing/2014/main" val="807973209"/>
                    </a:ext>
                  </a:extLst>
                </a:gridCol>
                <a:gridCol w="670381">
                  <a:extLst>
                    <a:ext uri="{9D8B030D-6E8A-4147-A177-3AD203B41FA5}">
                      <a16:colId xmlns:a16="http://schemas.microsoft.com/office/drawing/2014/main" val="4272106705"/>
                    </a:ext>
                  </a:extLst>
                </a:gridCol>
                <a:gridCol w="671578">
                  <a:extLst>
                    <a:ext uri="{9D8B030D-6E8A-4147-A177-3AD203B41FA5}">
                      <a16:colId xmlns:a16="http://schemas.microsoft.com/office/drawing/2014/main" val="4105229623"/>
                    </a:ext>
                  </a:extLst>
                </a:gridCol>
                <a:gridCol w="671578">
                  <a:extLst>
                    <a:ext uri="{9D8B030D-6E8A-4147-A177-3AD203B41FA5}">
                      <a16:colId xmlns:a16="http://schemas.microsoft.com/office/drawing/2014/main" val="1796546156"/>
                    </a:ext>
                  </a:extLst>
                </a:gridCol>
              </a:tblGrid>
              <a:tr h="619979">
                <a:tc>
                  <a:txBody>
                    <a:bodyPr/>
                    <a:lstStyle/>
                    <a:p>
                      <a:pPr marL="0" marR="0" algn="ctr">
                        <a:lnSpc>
                          <a:spcPct val="150000"/>
                        </a:lnSpc>
                        <a:spcBef>
                          <a:spcPts val="600"/>
                        </a:spcBef>
                        <a:spcAft>
                          <a:spcPts val="600"/>
                        </a:spcAft>
                        <a:tabLst>
                          <a:tab pos="360045" algn="l"/>
                          <a:tab pos="720090" algn="l"/>
                        </a:tabLst>
                      </a:pPr>
                      <a:r>
                        <a:rPr lang="nl-NL" sz="2000" b="1" dirty="0">
                          <a:effectLst/>
                        </a:rPr>
                        <a:t>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III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IV</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V</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VI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VII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VIII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IX</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X</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1825049799"/>
                  </a:ext>
                </a:extLst>
              </a:tr>
              <a:tr h="631706">
                <a:tc>
                  <a:txBody>
                    <a:bodyPr/>
                    <a:lstStyle/>
                    <a:p>
                      <a:pPr marL="0" marR="0" algn="ctr">
                        <a:lnSpc>
                          <a:spcPct val="150000"/>
                        </a:lnSpc>
                        <a:spcBef>
                          <a:spcPts val="600"/>
                        </a:spcBef>
                        <a:spcAft>
                          <a:spcPts val="600"/>
                        </a:spcAft>
                        <a:tabLst>
                          <a:tab pos="360045" algn="l"/>
                          <a:tab pos="720090" algn="l"/>
                        </a:tabLst>
                      </a:pPr>
                      <a:r>
                        <a:rPr lang="nl-NL" sz="2000" b="1">
                          <a:effectLst/>
                        </a:rPr>
                        <a:t>1</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a:effectLst/>
                        </a:rPr>
                        <a:t>2</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a:effectLst/>
                        </a:rPr>
                        <a:t>3</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a:effectLst/>
                        </a:rPr>
                        <a:t>4</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a:effectLst/>
                        </a:rPr>
                        <a:t>5</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a:effectLst/>
                        </a:rPr>
                        <a:t>6</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a:effectLst/>
                        </a:rPr>
                        <a:t>7</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a:effectLst/>
                        </a:rPr>
                        <a:t>8</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a:effectLst/>
                        </a:rPr>
                        <a:t>9</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a:effectLst/>
                        </a:rPr>
                        <a:t>10</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2724548"/>
                  </a:ext>
                </a:extLst>
              </a:tr>
            </a:tbl>
          </a:graphicData>
        </a:graphic>
      </p:graphicFrame>
      <p:sp>
        <p:nvSpPr>
          <p:cNvPr id="7" name="TextBox 6"/>
          <p:cNvSpPr txBox="1"/>
          <p:nvPr/>
        </p:nvSpPr>
        <p:spPr>
          <a:xfrm>
            <a:off x="169372" y="1380473"/>
            <a:ext cx="8100811" cy="400110"/>
          </a:xfrm>
          <a:prstGeom prst="rect">
            <a:avLst/>
          </a:prstGeom>
          <a:noFill/>
        </p:spPr>
        <p:txBody>
          <a:bodyPr wrap="square" rtlCol="0">
            <a:spAutoFit/>
          </a:bodyPr>
          <a:lstStyle/>
          <a:p>
            <a:r>
              <a:rPr lang="en-US" sz="2000" i="1" dirty="0" smtClean="0"/>
              <a:t>* </a:t>
            </a:r>
            <a:r>
              <a:rPr lang="en-US" sz="2000" i="1" dirty="0" err="1" smtClean="0"/>
              <a:t>Các</a:t>
            </a:r>
            <a:r>
              <a:rPr lang="en-US" sz="2000" i="1" dirty="0" smtClean="0"/>
              <a:t> </a:t>
            </a:r>
            <a:r>
              <a:rPr lang="en-US" sz="2000" i="1" dirty="0" err="1" smtClean="0"/>
              <a:t>số</a:t>
            </a:r>
            <a:r>
              <a:rPr lang="en-US" sz="2000" i="1" dirty="0" smtClean="0"/>
              <a:t> La </a:t>
            </a:r>
            <a:r>
              <a:rPr lang="en-US" sz="2000" i="1" dirty="0" err="1" smtClean="0"/>
              <a:t>Mã</a:t>
            </a:r>
            <a:r>
              <a:rPr lang="en-US" sz="2000" i="1" dirty="0" smtClean="0"/>
              <a:t>  </a:t>
            </a:r>
            <a:r>
              <a:rPr lang="en-US" sz="2000" i="1" dirty="0" err="1" smtClean="0"/>
              <a:t>biểu</a:t>
            </a:r>
            <a:r>
              <a:rPr lang="en-US" sz="2000" i="1" dirty="0" smtClean="0"/>
              <a:t> </a:t>
            </a:r>
            <a:r>
              <a:rPr lang="en-US" sz="2000" i="1" dirty="0" err="1" smtClean="0"/>
              <a:t>diễn</a:t>
            </a:r>
            <a:r>
              <a:rPr lang="en-US" sz="2000" i="1" dirty="0" smtClean="0"/>
              <a:t> </a:t>
            </a:r>
            <a:r>
              <a:rPr lang="en-US" sz="2000" i="1" dirty="0" err="1" smtClean="0"/>
              <a:t>các</a:t>
            </a:r>
            <a:r>
              <a:rPr lang="en-US" sz="2000" i="1" dirty="0" smtClean="0"/>
              <a:t> </a:t>
            </a:r>
            <a:r>
              <a:rPr lang="en-US" sz="2000" i="1" dirty="0" err="1" smtClean="0"/>
              <a:t>số</a:t>
            </a:r>
            <a:r>
              <a:rPr lang="en-US" sz="2000" i="1" dirty="0" smtClean="0"/>
              <a:t> </a:t>
            </a:r>
            <a:r>
              <a:rPr lang="en-US" sz="2000" i="1" dirty="0" err="1" smtClean="0"/>
              <a:t>từ</a:t>
            </a:r>
            <a:r>
              <a:rPr lang="en-US" sz="2000" i="1" dirty="0" smtClean="0"/>
              <a:t> 1 </a:t>
            </a:r>
            <a:r>
              <a:rPr lang="en-US" sz="2000" i="1" dirty="0" err="1" smtClean="0"/>
              <a:t>đến</a:t>
            </a:r>
            <a:r>
              <a:rPr lang="en-US" sz="2000" i="1" dirty="0" smtClean="0"/>
              <a:t> 10</a:t>
            </a:r>
            <a:endParaRPr lang="vi-VN" sz="2000" i="1" dirty="0"/>
          </a:p>
        </p:txBody>
      </p:sp>
      <p:sp>
        <p:nvSpPr>
          <p:cNvPr id="8" name="TextBox 7"/>
          <p:cNvSpPr txBox="1"/>
          <p:nvPr/>
        </p:nvSpPr>
        <p:spPr>
          <a:xfrm>
            <a:off x="169371" y="3179066"/>
            <a:ext cx="8100811" cy="400110"/>
          </a:xfrm>
          <a:prstGeom prst="rect">
            <a:avLst/>
          </a:prstGeom>
          <a:noFill/>
        </p:spPr>
        <p:txBody>
          <a:bodyPr wrap="square" rtlCol="0">
            <a:spAutoFit/>
          </a:bodyPr>
          <a:lstStyle/>
          <a:p>
            <a:r>
              <a:rPr lang="en-US" sz="2000" i="1" dirty="0" smtClean="0"/>
              <a:t>* </a:t>
            </a:r>
            <a:r>
              <a:rPr lang="en-US" sz="2000" i="1" dirty="0" err="1" smtClean="0"/>
              <a:t>Các</a:t>
            </a:r>
            <a:r>
              <a:rPr lang="en-US" sz="2000" i="1" dirty="0" smtClean="0"/>
              <a:t> </a:t>
            </a:r>
            <a:r>
              <a:rPr lang="en-US" sz="2000" i="1" dirty="0" err="1" smtClean="0"/>
              <a:t>số</a:t>
            </a:r>
            <a:r>
              <a:rPr lang="en-US" sz="2000" i="1" dirty="0" smtClean="0"/>
              <a:t> La </a:t>
            </a:r>
            <a:r>
              <a:rPr lang="en-US" sz="2000" i="1" dirty="0" err="1" smtClean="0"/>
              <a:t>Mã</a:t>
            </a:r>
            <a:r>
              <a:rPr lang="en-US" sz="2000" i="1" dirty="0" smtClean="0"/>
              <a:t>  </a:t>
            </a:r>
            <a:r>
              <a:rPr lang="en-US" sz="2000" i="1" dirty="0" err="1" smtClean="0"/>
              <a:t>biểu</a:t>
            </a:r>
            <a:r>
              <a:rPr lang="en-US" sz="2000" i="1" dirty="0" smtClean="0"/>
              <a:t> </a:t>
            </a:r>
            <a:r>
              <a:rPr lang="en-US" sz="2000" i="1" dirty="0" err="1" smtClean="0"/>
              <a:t>diễn</a:t>
            </a:r>
            <a:r>
              <a:rPr lang="en-US" sz="2000" i="1" dirty="0" smtClean="0"/>
              <a:t> </a:t>
            </a:r>
            <a:r>
              <a:rPr lang="en-US" sz="2000" i="1" dirty="0" err="1" smtClean="0"/>
              <a:t>các</a:t>
            </a:r>
            <a:r>
              <a:rPr lang="en-US" sz="2000" i="1" dirty="0" smtClean="0"/>
              <a:t> </a:t>
            </a:r>
            <a:r>
              <a:rPr lang="en-US" sz="2000" i="1" dirty="0" err="1" smtClean="0"/>
              <a:t>số</a:t>
            </a:r>
            <a:r>
              <a:rPr lang="en-US" sz="2000" i="1" dirty="0" smtClean="0"/>
              <a:t> </a:t>
            </a:r>
            <a:r>
              <a:rPr lang="en-US" sz="2000" i="1" dirty="0" err="1" smtClean="0"/>
              <a:t>từ</a:t>
            </a:r>
            <a:r>
              <a:rPr lang="en-US" sz="2000" i="1" dirty="0" smtClean="0"/>
              <a:t> 11 </a:t>
            </a:r>
            <a:r>
              <a:rPr lang="en-US" sz="2000" i="1" dirty="0" err="1" smtClean="0"/>
              <a:t>đến</a:t>
            </a:r>
            <a:r>
              <a:rPr lang="en-US" sz="2000" i="1" dirty="0" smtClean="0"/>
              <a:t> 20</a:t>
            </a:r>
            <a:endParaRPr lang="vi-VN" sz="2000" i="1" dirty="0"/>
          </a:p>
        </p:txBody>
      </p:sp>
      <p:graphicFrame>
        <p:nvGraphicFramePr>
          <p:cNvPr id="10" name="Table 9"/>
          <p:cNvGraphicFramePr>
            <a:graphicFrameLocks noGrp="1"/>
          </p:cNvGraphicFramePr>
          <p:nvPr>
            <p:extLst>
              <p:ext uri="{D42A27DB-BD31-4B8C-83A1-F6EECF244321}">
                <p14:modId xmlns:p14="http://schemas.microsoft.com/office/powerpoint/2010/main" val="2998034223"/>
              </p:ext>
            </p:extLst>
          </p:nvPr>
        </p:nvGraphicFramePr>
        <p:xfrm>
          <a:off x="553961" y="3671282"/>
          <a:ext cx="6979811" cy="1123018"/>
        </p:xfrm>
        <a:graphic>
          <a:graphicData uri="http://schemas.openxmlformats.org/drawingml/2006/table">
            <a:tbl>
              <a:tblPr firstRow="1" firstCol="1" bandRow="1">
                <a:tableStyleId>{E27665BA-8202-44FC-AD62-C9F0E3EA811A}</a:tableStyleId>
              </a:tblPr>
              <a:tblGrid>
                <a:gridCol w="517397">
                  <a:extLst>
                    <a:ext uri="{9D8B030D-6E8A-4147-A177-3AD203B41FA5}">
                      <a16:colId xmlns:a16="http://schemas.microsoft.com/office/drawing/2014/main" val="688909385"/>
                    </a:ext>
                  </a:extLst>
                </a:gridCol>
                <a:gridCol w="611378">
                  <a:extLst>
                    <a:ext uri="{9D8B030D-6E8A-4147-A177-3AD203B41FA5}">
                      <a16:colId xmlns:a16="http://schemas.microsoft.com/office/drawing/2014/main" val="454909822"/>
                    </a:ext>
                  </a:extLst>
                </a:gridCol>
                <a:gridCol w="705358">
                  <a:extLst>
                    <a:ext uri="{9D8B030D-6E8A-4147-A177-3AD203B41FA5}">
                      <a16:colId xmlns:a16="http://schemas.microsoft.com/office/drawing/2014/main" val="3285068143"/>
                    </a:ext>
                  </a:extLst>
                </a:gridCol>
                <a:gridCol w="721527">
                  <a:extLst>
                    <a:ext uri="{9D8B030D-6E8A-4147-A177-3AD203B41FA5}">
                      <a16:colId xmlns:a16="http://schemas.microsoft.com/office/drawing/2014/main" val="1900841842"/>
                    </a:ext>
                  </a:extLst>
                </a:gridCol>
                <a:gridCol w="627546">
                  <a:extLst>
                    <a:ext uri="{9D8B030D-6E8A-4147-A177-3AD203B41FA5}">
                      <a16:colId xmlns:a16="http://schemas.microsoft.com/office/drawing/2014/main" val="186693512"/>
                    </a:ext>
                  </a:extLst>
                </a:gridCol>
                <a:gridCol w="721527">
                  <a:extLst>
                    <a:ext uri="{9D8B030D-6E8A-4147-A177-3AD203B41FA5}">
                      <a16:colId xmlns:a16="http://schemas.microsoft.com/office/drawing/2014/main" val="3943351780"/>
                    </a:ext>
                  </a:extLst>
                </a:gridCol>
                <a:gridCol w="815507">
                  <a:extLst>
                    <a:ext uri="{9D8B030D-6E8A-4147-A177-3AD203B41FA5}">
                      <a16:colId xmlns:a16="http://schemas.microsoft.com/office/drawing/2014/main" val="479028568"/>
                    </a:ext>
                  </a:extLst>
                </a:gridCol>
                <a:gridCol w="910498">
                  <a:extLst>
                    <a:ext uri="{9D8B030D-6E8A-4147-A177-3AD203B41FA5}">
                      <a16:colId xmlns:a16="http://schemas.microsoft.com/office/drawing/2014/main" val="1624319705"/>
                    </a:ext>
                  </a:extLst>
                </a:gridCol>
                <a:gridCol w="721527">
                  <a:extLst>
                    <a:ext uri="{9D8B030D-6E8A-4147-A177-3AD203B41FA5}">
                      <a16:colId xmlns:a16="http://schemas.microsoft.com/office/drawing/2014/main" val="835383982"/>
                    </a:ext>
                  </a:extLst>
                </a:gridCol>
                <a:gridCol w="627546">
                  <a:extLst>
                    <a:ext uri="{9D8B030D-6E8A-4147-A177-3AD203B41FA5}">
                      <a16:colId xmlns:a16="http://schemas.microsoft.com/office/drawing/2014/main" val="1549770391"/>
                    </a:ext>
                  </a:extLst>
                </a:gridCol>
              </a:tblGrid>
              <a:tr h="612470">
                <a:tc>
                  <a:txBody>
                    <a:bodyPr/>
                    <a:lstStyle/>
                    <a:p>
                      <a:pPr marL="0" marR="0" algn="ctr">
                        <a:lnSpc>
                          <a:spcPct val="150000"/>
                        </a:lnSpc>
                        <a:spcBef>
                          <a:spcPts val="600"/>
                        </a:spcBef>
                        <a:spcAft>
                          <a:spcPts val="600"/>
                        </a:spcAft>
                        <a:tabLst>
                          <a:tab pos="360045" algn="l"/>
                          <a:tab pos="720090" algn="l"/>
                        </a:tabLst>
                      </a:pPr>
                      <a:r>
                        <a:rPr lang="nl-NL" sz="2000" b="1" dirty="0">
                          <a:effectLst/>
                        </a:rPr>
                        <a:t>XI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XII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XIII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XIV</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XV</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XVI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XVII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XVIII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XIX</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a:effectLst/>
                        </a:rPr>
                        <a:t>XX</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618107252"/>
                  </a:ext>
                </a:extLst>
              </a:tr>
              <a:tr h="510548">
                <a:tc>
                  <a:txBody>
                    <a:bodyPr/>
                    <a:lstStyle/>
                    <a:p>
                      <a:pPr marL="0" marR="0" algn="ctr">
                        <a:lnSpc>
                          <a:spcPct val="150000"/>
                        </a:lnSpc>
                        <a:spcBef>
                          <a:spcPts val="600"/>
                        </a:spcBef>
                        <a:spcAft>
                          <a:spcPts val="600"/>
                        </a:spcAft>
                        <a:tabLst>
                          <a:tab pos="360045" algn="l"/>
                          <a:tab pos="720090" algn="l"/>
                        </a:tabLst>
                      </a:pPr>
                      <a:r>
                        <a:rPr lang="nl-NL" sz="2000" b="1">
                          <a:effectLst/>
                        </a:rPr>
                        <a:t>11</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a:effectLst/>
                        </a:rPr>
                        <a:t>12</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a:effectLst/>
                        </a:rPr>
                        <a:t>13</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a:effectLst/>
                        </a:rPr>
                        <a:t>14</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a:effectLst/>
                        </a:rPr>
                        <a:t>15</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a:effectLst/>
                        </a:rPr>
                        <a:t>16</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a:effectLst/>
                        </a:rPr>
                        <a:t>17</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a:effectLst/>
                        </a:rPr>
                        <a:t>18</a:t>
                      </a:r>
                      <a:endParaRPr lang="en-US"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a:effectLst/>
                        </a:rPr>
                        <a:t>19</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a:effectLst/>
                        </a:rPr>
                        <a:t>20</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7782387"/>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142656212"/>
              </p:ext>
            </p:extLst>
          </p:nvPr>
        </p:nvGraphicFramePr>
        <p:xfrm>
          <a:off x="321871" y="3718564"/>
          <a:ext cx="7443990" cy="1075736"/>
        </p:xfrm>
        <a:graphic>
          <a:graphicData uri="http://schemas.openxmlformats.org/drawingml/2006/table">
            <a:tbl>
              <a:tblPr firstRow="1" firstCol="1" bandRow="1">
                <a:tableStyleId>{E27665BA-8202-44FC-AD62-C9F0E3EA811A}</a:tableStyleId>
              </a:tblPr>
              <a:tblGrid>
                <a:gridCol w="623081">
                  <a:extLst>
                    <a:ext uri="{9D8B030D-6E8A-4147-A177-3AD203B41FA5}">
                      <a16:colId xmlns:a16="http://schemas.microsoft.com/office/drawing/2014/main" val="688909385"/>
                    </a:ext>
                  </a:extLst>
                </a:gridCol>
                <a:gridCol w="635739">
                  <a:extLst>
                    <a:ext uri="{9D8B030D-6E8A-4147-A177-3AD203B41FA5}">
                      <a16:colId xmlns:a16="http://schemas.microsoft.com/office/drawing/2014/main" val="454909822"/>
                    </a:ext>
                  </a:extLst>
                </a:gridCol>
                <a:gridCol w="697288">
                  <a:extLst>
                    <a:ext uri="{9D8B030D-6E8A-4147-A177-3AD203B41FA5}">
                      <a16:colId xmlns:a16="http://schemas.microsoft.com/office/drawing/2014/main" val="3285068143"/>
                    </a:ext>
                  </a:extLst>
                </a:gridCol>
                <a:gridCol w="769511">
                  <a:extLst>
                    <a:ext uri="{9D8B030D-6E8A-4147-A177-3AD203B41FA5}">
                      <a16:colId xmlns:a16="http://schemas.microsoft.com/office/drawing/2014/main" val="1900841842"/>
                    </a:ext>
                  </a:extLst>
                </a:gridCol>
                <a:gridCol w="669280">
                  <a:extLst>
                    <a:ext uri="{9D8B030D-6E8A-4147-A177-3AD203B41FA5}">
                      <a16:colId xmlns:a16="http://schemas.microsoft.com/office/drawing/2014/main" val="186693512"/>
                    </a:ext>
                  </a:extLst>
                </a:gridCol>
                <a:gridCol w="769511">
                  <a:extLst>
                    <a:ext uri="{9D8B030D-6E8A-4147-A177-3AD203B41FA5}">
                      <a16:colId xmlns:a16="http://schemas.microsoft.com/office/drawing/2014/main" val="3943351780"/>
                    </a:ext>
                  </a:extLst>
                </a:gridCol>
                <a:gridCol w="869740">
                  <a:extLst>
                    <a:ext uri="{9D8B030D-6E8A-4147-A177-3AD203B41FA5}">
                      <a16:colId xmlns:a16="http://schemas.microsoft.com/office/drawing/2014/main" val="479028568"/>
                    </a:ext>
                  </a:extLst>
                </a:gridCol>
                <a:gridCol w="971049">
                  <a:extLst>
                    <a:ext uri="{9D8B030D-6E8A-4147-A177-3AD203B41FA5}">
                      <a16:colId xmlns:a16="http://schemas.microsoft.com/office/drawing/2014/main" val="1624319705"/>
                    </a:ext>
                  </a:extLst>
                </a:gridCol>
                <a:gridCol w="769511">
                  <a:extLst>
                    <a:ext uri="{9D8B030D-6E8A-4147-A177-3AD203B41FA5}">
                      <a16:colId xmlns:a16="http://schemas.microsoft.com/office/drawing/2014/main" val="835383982"/>
                    </a:ext>
                  </a:extLst>
                </a:gridCol>
                <a:gridCol w="669280">
                  <a:extLst>
                    <a:ext uri="{9D8B030D-6E8A-4147-A177-3AD203B41FA5}">
                      <a16:colId xmlns:a16="http://schemas.microsoft.com/office/drawing/2014/main" val="1549770391"/>
                    </a:ext>
                  </a:extLst>
                </a:gridCol>
              </a:tblGrid>
              <a:tr h="558872">
                <a:tc>
                  <a:txBody>
                    <a:bodyPr/>
                    <a:lstStyle/>
                    <a:p>
                      <a:pPr marL="0" marR="0" algn="ctr">
                        <a:lnSpc>
                          <a:spcPct val="150000"/>
                        </a:lnSpc>
                        <a:spcBef>
                          <a:spcPts val="600"/>
                        </a:spcBef>
                        <a:spcAft>
                          <a:spcPts val="600"/>
                        </a:spcAft>
                        <a:tabLst>
                          <a:tab pos="360045" algn="l"/>
                          <a:tab pos="720090" algn="l"/>
                        </a:tabLst>
                      </a:pPr>
                      <a:r>
                        <a:rPr lang="nl-NL" sz="2000" b="1" dirty="0" smtClean="0">
                          <a:effectLst/>
                        </a:rPr>
                        <a:t>XXI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XXII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XXIII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XXIV</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XXV</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XXVI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XXVII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XXVIII</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XXIX</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XXX</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618107252"/>
                  </a:ext>
                </a:extLst>
              </a:tr>
              <a:tr h="516864">
                <a:tc>
                  <a:txBody>
                    <a:bodyPr/>
                    <a:lstStyle/>
                    <a:p>
                      <a:pPr marL="0" marR="0" algn="ctr">
                        <a:lnSpc>
                          <a:spcPct val="150000"/>
                        </a:lnSpc>
                        <a:spcBef>
                          <a:spcPts val="600"/>
                        </a:spcBef>
                        <a:spcAft>
                          <a:spcPts val="600"/>
                        </a:spcAft>
                        <a:tabLst>
                          <a:tab pos="360045" algn="l"/>
                          <a:tab pos="720090" algn="l"/>
                        </a:tabLst>
                      </a:pPr>
                      <a:r>
                        <a:rPr lang="nl-NL" sz="2000" b="1" dirty="0" smtClean="0">
                          <a:effectLst/>
                        </a:rPr>
                        <a:t>21</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22</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23</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24</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25</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26</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27</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28</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29</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600"/>
                        </a:spcBef>
                        <a:spcAft>
                          <a:spcPts val="600"/>
                        </a:spcAft>
                        <a:tabLst>
                          <a:tab pos="360045" algn="l"/>
                          <a:tab pos="720090" algn="l"/>
                        </a:tabLst>
                      </a:pPr>
                      <a:r>
                        <a:rPr lang="nl-NL" sz="2000" b="1" dirty="0" smtClean="0">
                          <a:effectLst/>
                        </a:rPr>
                        <a:t>30</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7782387"/>
                  </a:ext>
                </a:extLst>
              </a:tr>
            </a:tbl>
          </a:graphicData>
        </a:graphic>
      </p:graphicFrame>
      <p:sp>
        <p:nvSpPr>
          <p:cNvPr id="12" name="TextBox 11"/>
          <p:cNvSpPr txBox="1"/>
          <p:nvPr/>
        </p:nvSpPr>
        <p:spPr>
          <a:xfrm>
            <a:off x="169370" y="3196556"/>
            <a:ext cx="8100811" cy="400110"/>
          </a:xfrm>
          <a:prstGeom prst="rect">
            <a:avLst/>
          </a:prstGeom>
          <a:noFill/>
        </p:spPr>
        <p:txBody>
          <a:bodyPr wrap="square" rtlCol="0">
            <a:spAutoFit/>
          </a:bodyPr>
          <a:lstStyle/>
          <a:p>
            <a:r>
              <a:rPr lang="en-US" sz="2000" i="1" dirty="0" smtClean="0"/>
              <a:t>* </a:t>
            </a:r>
            <a:r>
              <a:rPr lang="en-US" sz="2000" i="1" dirty="0" err="1" smtClean="0"/>
              <a:t>Các</a:t>
            </a:r>
            <a:r>
              <a:rPr lang="en-US" sz="2000" i="1" dirty="0" smtClean="0"/>
              <a:t> </a:t>
            </a:r>
            <a:r>
              <a:rPr lang="en-US" sz="2000" i="1" dirty="0" err="1" smtClean="0"/>
              <a:t>số</a:t>
            </a:r>
            <a:r>
              <a:rPr lang="en-US" sz="2000" i="1" dirty="0" smtClean="0"/>
              <a:t> La </a:t>
            </a:r>
            <a:r>
              <a:rPr lang="en-US" sz="2000" i="1" dirty="0" err="1" smtClean="0"/>
              <a:t>Mã</a:t>
            </a:r>
            <a:r>
              <a:rPr lang="en-US" sz="2000" i="1" dirty="0" smtClean="0"/>
              <a:t>  </a:t>
            </a:r>
            <a:r>
              <a:rPr lang="en-US" sz="2000" i="1" dirty="0" err="1" smtClean="0"/>
              <a:t>biểu</a:t>
            </a:r>
            <a:r>
              <a:rPr lang="en-US" sz="2000" i="1" dirty="0" smtClean="0"/>
              <a:t> </a:t>
            </a:r>
            <a:r>
              <a:rPr lang="en-US" sz="2000" i="1" dirty="0" err="1" smtClean="0"/>
              <a:t>diễn</a:t>
            </a:r>
            <a:r>
              <a:rPr lang="en-US" sz="2000" i="1" dirty="0" smtClean="0"/>
              <a:t> </a:t>
            </a:r>
            <a:r>
              <a:rPr lang="en-US" sz="2000" i="1" dirty="0" err="1" smtClean="0"/>
              <a:t>các</a:t>
            </a:r>
            <a:r>
              <a:rPr lang="en-US" sz="2000" i="1" dirty="0" smtClean="0"/>
              <a:t> </a:t>
            </a:r>
            <a:r>
              <a:rPr lang="en-US" sz="2000" i="1" dirty="0" err="1" smtClean="0"/>
              <a:t>số</a:t>
            </a:r>
            <a:r>
              <a:rPr lang="en-US" sz="2000" i="1" dirty="0" smtClean="0"/>
              <a:t> </a:t>
            </a:r>
            <a:r>
              <a:rPr lang="en-US" sz="2000" i="1" dirty="0" err="1" smtClean="0"/>
              <a:t>từ</a:t>
            </a:r>
            <a:r>
              <a:rPr lang="en-US" sz="2000" i="1" dirty="0" smtClean="0"/>
              <a:t> 21 </a:t>
            </a:r>
            <a:r>
              <a:rPr lang="en-US" sz="2000" i="1" dirty="0" err="1" smtClean="0"/>
              <a:t>đến</a:t>
            </a:r>
            <a:r>
              <a:rPr lang="en-US" sz="2000" i="1" dirty="0" smtClean="0"/>
              <a:t> 30</a:t>
            </a:r>
            <a:endParaRPr lang="vi-VN" sz="2000" i="1" dirty="0"/>
          </a:p>
        </p:txBody>
      </p:sp>
    </p:spTree>
    <p:extLst>
      <p:ext uri="{BB962C8B-B14F-4D97-AF65-F5344CB8AC3E}">
        <p14:creationId xmlns:p14="http://schemas.microsoft.com/office/powerpoint/2010/main" val="146330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2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xit" presetSubtype="10" fill="hold" nodeType="clickEffect">
                                  <p:stCondLst>
                                    <p:cond delay="0"/>
                                  </p:stCondLst>
                                  <p:childTnLst>
                                    <p:animEffect transition="out" filter="randombar(horizontal)">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par>
                                <p:cTn id="26" presetID="14" presetClass="exit" presetSubtype="10" fill="hold" grpId="1" nodeType="withEffect">
                                  <p:stCondLst>
                                    <p:cond delay="0"/>
                                  </p:stCondLst>
                                  <p:childTnLst>
                                    <p:animEffect transition="out" filter="randombar(horizontal)">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8" grpId="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sp>
        <p:nvSpPr>
          <p:cNvPr id="5" name="Rectangle 4"/>
          <p:cNvSpPr/>
          <p:nvPr/>
        </p:nvSpPr>
        <p:spPr>
          <a:xfrm>
            <a:off x="231354" y="762852"/>
            <a:ext cx="8626207" cy="3724096"/>
          </a:xfrm>
          <a:prstGeom prst="rect">
            <a:avLst/>
          </a:prstGeom>
          <a:solidFill>
            <a:srgbClr val="D0E8F8"/>
          </a:solidFill>
        </p:spPr>
        <p:txBody>
          <a:bodyPr wrap="square">
            <a:spAutoFit/>
          </a:bodyPr>
          <a:lstStyle/>
          <a:p>
            <a:pPr algn="just">
              <a:lnSpc>
                <a:spcPct val="150000"/>
              </a:lnSpc>
              <a:spcBef>
                <a:spcPts val="600"/>
              </a:spcBef>
              <a:spcAft>
                <a:spcPts val="600"/>
              </a:spcAft>
              <a:tabLst>
                <a:tab pos="360045" algn="l"/>
                <a:tab pos="720090" algn="l"/>
              </a:tabLst>
            </a:pPr>
            <a:r>
              <a:rPr lang="nl-NL" sz="2400" b="1" dirty="0">
                <a:latin typeface="+mn-lt"/>
                <a:ea typeface="Calibri" panose="020F0502020204030204" pitchFamily="34" charset="0"/>
              </a:rPr>
              <a:t>Nhận xét</a:t>
            </a:r>
            <a:endParaRPr lang="en-US" sz="2400" dirty="0">
              <a:latin typeface="+mn-lt"/>
              <a:ea typeface="Calibri" panose="020F0502020204030204" pitchFamily="34" charset="0"/>
            </a:endParaRPr>
          </a:p>
          <a:p>
            <a:pPr algn="just">
              <a:lnSpc>
                <a:spcPct val="150000"/>
              </a:lnSpc>
              <a:spcBef>
                <a:spcPts val="600"/>
              </a:spcBef>
              <a:spcAft>
                <a:spcPts val="600"/>
              </a:spcAft>
              <a:tabLst>
                <a:tab pos="360045" algn="l"/>
                <a:tab pos="720090" algn="l"/>
              </a:tabLst>
            </a:pPr>
            <a:r>
              <a:rPr lang="nl-NL" sz="2400" b="1" dirty="0">
                <a:latin typeface="+mn-lt"/>
                <a:ea typeface="Calibri" panose="020F0502020204030204" pitchFamily="34" charset="0"/>
              </a:rPr>
              <a:t>1.</a:t>
            </a:r>
            <a:r>
              <a:rPr lang="nl-NL" sz="2400" dirty="0">
                <a:latin typeface="+mn-lt"/>
                <a:ea typeface="Calibri" panose="020F0502020204030204" pitchFamily="34" charset="0"/>
              </a:rPr>
              <a:t> Mỗi số La Mã biểu diễn một số tự nhiên bằng tổng giá trị các thành phần viết trên số đó. Chẳng hạn, số XXIV có ba thành phần là X, X và IV tương ứng với các giá </a:t>
            </a:r>
            <a:r>
              <a:rPr lang="nl-NL" sz="2400">
                <a:latin typeface="+mn-lt"/>
                <a:ea typeface="Calibri" panose="020F0502020204030204" pitchFamily="34" charset="0"/>
              </a:rPr>
              <a:t>trị </a:t>
            </a:r>
            <a:r>
              <a:rPr lang="nl-NL" sz="2400" smtClean="0">
                <a:latin typeface="+mn-lt"/>
                <a:ea typeface="Calibri" panose="020F0502020204030204" pitchFamily="34" charset="0"/>
              </a:rPr>
              <a:t>10 </a:t>
            </a:r>
            <a:r>
              <a:rPr lang="nl-NL" sz="2400" dirty="0">
                <a:latin typeface="+mn-lt"/>
                <a:ea typeface="Calibri" panose="020F0502020204030204" pitchFamily="34" charset="0"/>
              </a:rPr>
              <a:t>và 4. Do đó XXIV biểu diễn số 24.</a:t>
            </a:r>
            <a:endParaRPr lang="en-US" sz="2400" dirty="0">
              <a:latin typeface="+mn-lt"/>
              <a:ea typeface="Calibri" panose="020F0502020204030204" pitchFamily="34" charset="0"/>
            </a:endParaRPr>
          </a:p>
          <a:p>
            <a:pPr algn="just">
              <a:lnSpc>
                <a:spcPct val="150000"/>
              </a:lnSpc>
              <a:spcBef>
                <a:spcPts val="600"/>
              </a:spcBef>
              <a:spcAft>
                <a:spcPts val="600"/>
              </a:spcAft>
              <a:tabLst>
                <a:tab pos="360045" algn="l"/>
                <a:tab pos="720090" algn="l"/>
              </a:tabLst>
            </a:pPr>
            <a:r>
              <a:rPr lang="nl-NL" sz="2400" b="1" dirty="0">
                <a:latin typeface="+mn-lt"/>
                <a:ea typeface="Calibri" panose="020F0502020204030204" pitchFamily="34" charset="0"/>
              </a:rPr>
              <a:t>2.</a:t>
            </a:r>
            <a:r>
              <a:rPr lang="nl-NL" sz="2400" dirty="0">
                <a:latin typeface="+mn-lt"/>
                <a:ea typeface="Calibri" panose="020F0502020204030204" pitchFamily="34" charset="0"/>
              </a:rPr>
              <a:t> Không có số La Mã nào biểu diễn số 0.</a:t>
            </a:r>
            <a:endParaRPr lang="en-US" sz="2400" dirty="0">
              <a:latin typeface="+mn-lt"/>
              <a:ea typeface="Calibri" panose="020F0502020204030204" pitchFamily="34" charset="0"/>
            </a:endParaRPr>
          </a:p>
        </p:txBody>
      </p:sp>
    </p:spTree>
    <p:extLst>
      <p:ext uri="{BB962C8B-B14F-4D97-AF65-F5344CB8AC3E}">
        <p14:creationId xmlns:p14="http://schemas.microsoft.com/office/powerpoint/2010/main" val="33210007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3" name="TextBox 2"/>
          <p:cNvSpPr txBox="1"/>
          <p:nvPr/>
        </p:nvSpPr>
        <p:spPr>
          <a:xfrm>
            <a:off x="0" y="1107583"/>
            <a:ext cx="6993228" cy="1785104"/>
          </a:xfrm>
          <a:prstGeom prst="rect">
            <a:avLst/>
          </a:prstGeom>
          <a:noFill/>
        </p:spPr>
        <p:txBody>
          <a:bodyPr wrap="square" rtlCol="0">
            <a:spAutoFit/>
          </a:bodyPr>
          <a:lstStyle/>
          <a:p>
            <a:pPr algn="ctr">
              <a:lnSpc>
                <a:spcPct val="150000"/>
              </a:lnSpc>
            </a:pPr>
            <a:r>
              <a:rPr lang="en-US" sz="4400" dirty="0" smtClean="0">
                <a:solidFill>
                  <a:schemeClr val="bg1"/>
                </a:solidFill>
              </a:rPr>
              <a:t>BÀI 2: </a:t>
            </a:r>
            <a:endParaRPr lang="en-US" sz="4400" dirty="0">
              <a:solidFill>
                <a:schemeClr val="bg1"/>
              </a:solidFill>
            </a:endParaRPr>
          </a:p>
          <a:p>
            <a:pPr algn="ctr"/>
            <a:r>
              <a:rPr lang="en-US" sz="4400" dirty="0" smtClean="0">
                <a:solidFill>
                  <a:schemeClr val="bg1"/>
                </a:solidFill>
              </a:rPr>
              <a:t>CÁCH GHI SỐ TỰ NHIÊN</a:t>
            </a:r>
            <a:endParaRPr lang="vi-VN" sz="4400" dirty="0">
              <a:solidFill>
                <a:schemeClr val="bg1"/>
              </a:solidFill>
            </a:endParaRPr>
          </a:p>
        </p:txBody>
      </p:sp>
      <p:sp>
        <p:nvSpPr>
          <p:cNvPr id="4" name="TextBox 3"/>
          <p:cNvSpPr txBox="1"/>
          <p:nvPr/>
        </p:nvSpPr>
        <p:spPr>
          <a:xfrm>
            <a:off x="2627290" y="2892687"/>
            <a:ext cx="3155324" cy="707886"/>
          </a:xfrm>
          <a:prstGeom prst="rect">
            <a:avLst/>
          </a:prstGeom>
          <a:noFill/>
        </p:spPr>
        <p:txBody>
          <a:bodyPr wrap="square" rtlCol="0">
            <a:spAutoFit/>
          </a:bodyPr>
          <a:lstStyle/>
          <a:p>
            <a:r>
              <a:rPr lang="en-US" sz="4000" dirty="0" smtClean="0">
                <a:solidFill>
                  <a:schemeClr val="bg1"/>
                </a:solidFill>
              </a:rPr>
              <a:t>(2 </a:t>
            </a:r>
            <a:r>
              <a:rPr lang="en-US" sz="4000" dirty="0" err="1" smtClean="0">
                <a:solidFill>
                  <a:schemeClr val="bg1"/>
                </a:solidFill>
              </a:rPr>
              <a:t>Tiết</a:t>
            </a:r>
            <a:r>
              <a:rPr lang="en-US" sz="4000" dirty="0" smtClean="0">
                <a:solidFill>
                  <a:schemeClr val="bg1"/>
                </a:solidFill>
              </a:rPr>
              <a:t>)</a:t>
            </a:r>
            <a:endParaRPr lang="vi-VN" sz="4000"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grpSp>
        <p:nvGrpSpPr>
          <p:cNvPr id="6" name="Group 5"/>
          <p:cNvGrpSpPr/>
          <p:nvPr/>
        </p:nvGrpSpPr>
        <p:grpSpPr>
          <a:xfrm>
            <a:off x="246186" y="725974"/>
            <a:ext cx="8440614" cy="1238491"/>
            <a:chOff x="1" y="813897"/>
            <a:chExt cx="8440614" cy="1238491"/>
          </a:xfrm>
        </p:grpSpPr>
        <p:pic>
          <p:nvPicPr>
            <p:cNvPr id="3" name="Picture 2"/>
            <p:cNvPicPr>
              <a:picLocks noChangeAspect="1"/>
            </p:cNvPicPr>
            <p:nvPr/>
          </p:nvPicPr>
          <p:blipFill>
            <a:blip r:embed="rId2"/>
            <a:stretch>
              <a:fillRect/>
            </a:stretch>
          </p:blipFill>
          <p:spPr>
            <a:xfrm>
              <a:off x="1" y="813897"/>
              <a:ext cx="795534" cy="665651"/>
            </a:xfrm>
            <a:prstGeom prst="rect">
              <a:avLst/>
            </a:prstGeom>
          </p:spPr>
        </p:pic>
        <p:sp>
          <p:nvSpPr>
            <p:cNvPr id="4" name="TextBox 3"/>
            <p:cNvSpPr txBox="1"/>
            <p:nvPr/>
          </p:nvSpPr>
          <p:spPr>
            <a:xfrm>
              <a:off x="795535" y="813897"/>
              <a:ext cx="7645080" cy="577850"/>
            </a:xfrm>
            <a:prstGeom prst="rect">
              <a:avLst/>
            </a:prstGeom>
            <a:noFill/>
          </p:spPr>
          <p:txBody>
            <a:bodyPr wrap="square" rtlCol="0">
              <a:spAutoFit/>
            </a:bodyPr>
            <a:lstStyle/>
            <a:p>
              <a:pPr algn="just">
                <a:lnSpc>
                  <a:spcPct val="150000"/>
                </a:lnSpc>
              </a:pPr>
              <a:r>
                <a:rPr lang="en-US" sz="2400" dirty="0" smtClean="0"/>
                <a:t>a) </a:t>
              </a:r>
              <a:r>
                <a:rPr lang="en-US" sz="2400" dirty="0" err="1" smtClean="0"/>
                <a:t>Viết</a:t>
              </a:r>
              <a:r>
                <a:rPr lang="en-US" sz="2400" dirty="0" smtClean="0"/>
                <a:t> </a:t>
              </a:r>
              <a:r>
                <a:rPr lang="en-US" sz="2400" dirty="0" err="1" smtClean="0"/>
                <a:t>các</a:t>
              </a:r>
              <a:r>
                <a:rPr lang="en-US" sz="2400" dirty="0" smtClean="0"/>
                <a:t> </a:t>
              </a:r>
              <a:r>
                <a:rPr lang="en-US" sz="2400" dirty="0" err="1" smtClean="0"/>
                <a:t>số</a:t>
              </a:r>
              <a:r>
                <a:rPr lang="en-US" sz="2400" dirty="0" smtClean="0"/>
                <a:t> 14 </a:t>
              </a:r>
              <a:r>
                <a:rPr lang="en-US" sz="2400" dirty="0" err="1" smtClean="0"/>
                <a:t>và</a:t>
              </a:r>
              <a:r>
                <a:rPr lang="en-US" sz="2400" dirty="0" smtClean="0"/>
                <a:t> 27 </a:t>
              </a:r>
              <a:r>
                <a:rPr lang="en-US" sz="2400" dirty="0" err="1" smtClean="0"/>
                <a:t>bằng</a:t>
              </a:r>
              <a:r>
                <a:rPr lang="en-US" sz="2400" dirty="0" smtClean="0"/>
                <a:t> </a:t>
              </a:r>
              <a:r>
                <a:rPr lang="en-US" sz="2400" dirty="0" err="1" smtClean="0"/>
                <a:t>số</a:t>
              </a:r>
              <a:r>
                <a:rPr lang="en-US" sz="2400" dirty="0" smtClean="0"/>
                <a:t> La </a:t>
              </a:r>
              <a:r>
                <a:rPr lang="en-US" sz="2400" dirty="0" err="1" smtClean="0"/>
                <a:t>Mã</a:t>
              </a:r>
              <a:r>
                <a:rPr lang="en-US" sz="2400" dirty="0"/>
                <a:t>.</a:t>
              </a:r>
              <a:endParaRPr lang="vi-VN" sz="2400" dirty="0"/>
            </a:p>
          </p:txBody>
        </p:sp>
        <p:sp>
          <p:nvSpPr>
            <p:cNvPr id="5" name="TextBox 4"/>
            <p:cNvSpPr txBox="1"/>
            <p:nvPr/>
          </p:nvSpPr>
          <p:spPr>
            <a:xfrm>
              <a:off x="795535" y="1474538"/>
              <a:ext cx="7645080" cy="577850"/>
            </a:xfrm>
            <a:prstGeom prst="rect">
              <a:avLst/>
            </a:prstGeom>
            <a:noFill/>
          </p:spPr>
          <p:txBody>
            <a:bodyPr wrap="square" rtlCol="0">
              <a:spAutoFit/>
            </a:bodyPr>
            <a:lstStyle/>
            <a:p>
              <a:pPr algn="just">
                <a:lnSpc>
                  <a:spcPct val="150000"/>
                </a:lnSpc>
              </a:pPr>
              <a:r>
                <a:rPr lang="en-US" sz="2400" dirty="0" smtClean="0"/>
                <a:t>b) </a:t>
              </a:r>
              <a:r>
                <a:rPr lang="en-US" sz="2400" dirty="0" err="1" smtClean="0"/>
                <a:t>Đọc</a:t>
              </a:r>
              <a:r>
                <a:rPr lang="en-US" sz="2400" dirty="0" smtClean="0"/>
                <a:t> </a:t>
              </a:r>
              <a:r>
                <a:rPr lang="en-US" sz="2400" dirty="0" err="1" smtClean="0"/>
                <a:t>các</a:t>
              </a:r>
              <a:r>
                <a:rPr lang="en-US" sz="2400" dirty="0" smtClean="0"/>
                <a:t> </a:t>
              </a:r>
              <a:r>
                <a:rPr lang="en-US" sz="2400" dirty="0" err="1" smtClean="0"/>
                <a:t>số</a:t>
              </a:r>
              <a:r>
                <a:rPr lang="en-US" sz="2400" dirty="0" smtClean="0"/>
                <a:t> La </a:t>
              </a:r>
              <a:r>
                <a:rPr lang="en-US" sz="2400" dirty="0" err="1" smtClean="0"/>
                <a:t>Mã</a:t>
              </a:r>
              <a:r>
                <a:rPr lang="en-US" sz="2400" dirty="0" smtClean="0"/>
                <a:t> XVI, XXII.</a:t>
              </a:r>
              <a:endParaRPr lang="vi-VN" sz="2400" dirty="0"/>
            </a:p>
          </p:txBody>
        </p:sp>
      </p:grpSp>
      <p:sp>
        <p:nvSpPr>
          <p:cNvPr id="7" name="TextBox 6"/>
          <p:cNvSpPr txBox="1"/>
          <p:nvPr/>
        </p:nvSpPr>
        <p:spPr>
          <a:xfrm>
            <a:off x="246186" y="2047256"/>
            <a:ext cx="1318846" cy="461665"/>
          </a:xfrm>
          <a:prstGeom prst="rect">
            <a:avLst/>
          </a:prstGeom>
          <a:noFill/>
        </p:spPr>
        <p:txBody>
          <a:bodyPr wrap="square" rtlCol="0">
            <a:spAutoFit/>
          </a:bodyPr>
          <a:lstStyle/>
          <a:p>
            <a:pPr algn="just"/>
            <a:r>
              <a:rPr lang="en-US" sz="2400" b="1" i="1" u="sng" dirty="0" err="1" smtClean="0"/>
              <a:t>Trả</a:t>
            </a:r>
            <a:r>
              <a:rPr lang="en-US" sz="2400" b="1" i="1" u="sng" dirty="0" smtClean="0"/>
              <a:t> </a:t>
            </a:r>
            <a:r>
              <a:rPr lang="en-US" sz="2400" b="1" i="1" u="sng" dirty="0" err="1" smtClean="0"/>
              <a:t>lời</a:t>
            </a:r>
            <a:r>
              <a:rPr lang="en-US" sz="2400" b="1" i="1" u="sng" dirty="0" smtClean="0"/>
              <a:t>:</a:t>
            </a:r>
            <a:endParaRPr lang="vi-VN" sz="2400" b="1" i="1" u="sng" dirty="0"/>
          </a:p>
        </p:txBody>
      </p:sp>
      <p:sp>
        <p:nvSpPr>
          <p:cNvPr id="8" name="TextBox 7"/>
          <p:cNvSpPr txBox="1"/>
          <p:nvPr/>
        </p:nvSpPr>
        <p:spPr>
          <a:xfrm>
            <a:off x="246186" y="2651395"/>
            <a:ext cx="7086599" cy="461665"/>
          </a:xfrm>
          <a:prstGeom prst="rect">
            <a:avLst/>
          </a:prstGeom>
          <a:noFill/>
        </p:spPr>
        <p:txBody>
          <a:bodyPr wrap="square" rtlCol="0">
            <a:spAutoFit/>
          </a:bodyPr>
          <a:lstStyle/>
          <a:p>
            <a:r>
              <a:rPr lang="en-US" sz="2400" dirty="0" smtClean="0"/>
              <a:t>a) </a:t>
            </a:r>
            <a:r>
              <a:rPr lang="en-US" sz="2400" dirty="0" err="1" smtClean="0"/>
              <a:t>Viết</a:t>
            </a:r>
            <a:r>
              <a:rPr lang="en-US" sz="2400" dirty="0" smtClean="0"/>
              <a:t> </a:t>
            </a:r>
            <a:r>
              <a:rPr lang="en-US" sz="2400" dirty="0" err="1" smtClean="0"/>
              <a:t>các</a:t>
            </a:r>
            <a:r>
              <a:rPr lang="en-US" sz="2400" dirty="0" smtClean="0"/>
              <a:t> </a:t>
            </a:r>
            <a:r>
              <a:rPr lang="en-US" sz="2400" dirty="0" err="1" smtClean="0"/>
              <a:t>số</a:t>
            </a:r>
            <a:r>
              <a:rPr lang="en-US" sz="2400" dirty="0" smtClean="0"/>
              <a:t> 14 </a:t>
            </a:r>
            <a:r>
              <a:rPr lang="en-US" sz="2400" dirty="0" err="1" smtClean="0"/>
              <a:t>và</a:t>
            </a:r>
            <a:r>
              <a:rPr lang="en-US" sz="2400" dirty="0" smtClean="0"/>
              <a:t> 27 </a:t>
            </a:r>
            <a:r>
              <a:rPr lang="en-US" sz="2400" dirty="0" err="1" smtClean="0"/>
              <a:t>bằng</a:t>
            </a:r>
            <a:r>
              <a:rPr lang="en-US" sz="2400" dirty="0" smtClean="0"/>
              <a:t> </a:t>
            </a:r>
            <a:r>
              <a:rPr lang="en-US" sz="2400" dirty="0" err="1" smtClean="0"/>
              <a:t>số</a:t>
            </a:r>
            <a:r>
              <a:rPr lang="en-US" sz="2400" dirty="0" smtClean="0"/>
              <a:t> La </a:t>
            </a:r>
            <a:r>
              <a:rPr lang="en-US" sz="2400" dirty="0" err="1" smtClean="0"/>
              <a:t>Mã</a:t>
            </a:r>
            <a:r>
              <a:rPr lang="en-US" sz="2400" dirty="0" smtClean="0"/>
              <a:t>: XIV; XXVII.</a:t>
            </a:r>
            <a:endParaRPr lang="vi-VN" sz="2400" dirty="0"/>
          </a:p>
        </p:txBody>
      </p:sp>
      <p:sp>
        <p:nvSpPr>
          <p:cNvPr id="9" name="Rectangle 8"/>
          <p:cNvSpPr/>
          <p:nvPr/>
        </p:nvSpPr>
        <p:spPr>
          <a:xfrm>
            <a:off x="292260" y="3191302"/>
            <a:ext cx="4572000" cy="2062103"/>
          </a:xfrm>
          <a:prstGeom prst="rect">
            <a:avLst/>
          </a:prstGeom>
        </p:spPr>
        <p:txBody>
          <a:bodyPr>
            <a:spAutoFit/>
          </a:bodyPr>
          <a:lstStyle/>
          <a:p>
            <a:pPr algn="just">
              <a:lnSpc>
                <a:spcPct val="150000"/>
              </a:lnSpc>
              <a:spcBef>
                <a:spcPts val="600"/>
              </a:spcBef>
              <a:spcAft>
                <a:spcPts val="600"/>
              </a:spcAft>
              <a:tabLst>
                <a:tab pos="360045" algn="l"/>
                <a:tab pos="720090" algn="l"/>
              </a:tabLst>
            </a:pPr>
            <a:r>
              <a:rPr lang="nl-NL" sz="2400" dirty="0">
                <a:latin typeface="+mn-lt"/>
                <a:ea typeface="Calibri" panose="020F0502020204030204" pitchFamily="34" charset="0"/>
              </a:rPr>
              <a:t>b) Đọc các số La Mã XVI, XXII:</a:t>
            </a:r>
            <a:endParaRPr lang="en-US" sz="2400" dirty="0">
              <a:latin typeface="+mn-lt"/>
              <a:ea typeface="Calibri" panose="020F0502020204030204" pitchFamily="34" charset="0"/>
            </a:endParaRPr>
          </a:p>
          <a:p>
            <a:pPr algn="just">
              <a:lnSpc>
                <a:spcPct val="150000"/>
              </a:lnSpc>
              <a:spcBef>
                <a:spcPts val="600"/>
              </a:spcBef>
              <a:spcAft>
                <a:spcPts val="600"/>
              </a:spcAft>
              <a:tabLst>
                <a:tab pos="360045" algn="l"/>
                <a:tab pos="720090" algn="l"/>
              </a:tabLst>
            </a:pPr>
            <a:r>
              <a:rPr lang="nl-NL" sz="2400" dirty="0">
                <a:latin typeface="+mn-lt"/>
                <a:ea typeface="Calibri" panose="020F0502020204030204" pitchFamily="34" charset="0"/>
              </a:rPr>
              <a:t>+ XVI: Mười sáu</a:t>
            </a:r>
            <a:endParaRPr lang="en-US" sz="2400" dirty="0">
              <a:latin typeface="+mn-lt"/>
              <a:ea typeface="Calibri" panose="020F0502020204030204" pitchFamily="34" charset="0"/>
            </a:endParaRPr>
          </a:p>
          <a:p>
            <a:pPr algn="just">
              <a:lnSpc>
                <a:spcPct val="150000"/>
              </a:lnSpc>
              <a:spcBef>
                <a:spcPts val="600"/>
              </a:spcBef>
              <a:spcAft>
                <a:spcPts val="600"/>
              </a:spcAft>
              <a:tabLst>
                <a:tab pos="360045" algn="l"/>
                <a:tab pos="720090" algn="l"/>
              </a:tabLst>
            </a:pPr>
            <a:r>
              <a:rPr lang="nl-NL" sz="2400" dirty="0">
                <a:latin typeface="+mn-lt"/>
                <a:ea typeface="Calibri" panose="020F0502020204030204" pitchFamily="34" charset="0"/>
              </a:rPr>
              <a:t>+ XXII: Hai mươi hai.</a:t>
            </a:r>
            <a:endParaRPr lang="en-US" sz="2400" dirty="0">
              <a:latin typeface="+mn-lt"/>
              <a:ea typeface="Calibri" panose="020F0502020204030204" pitchFamily="34" charset="0"/>
            </a:endParaRPr>
          </a:p>
        </p:txBody>
      </p:sp>
    </p:spTree>
    <p:extLst>
      <p:ext uri="{BB962C8B-B14F-4D97-AF65-F5344CB8AC3E}">
        <p14:creationId xmlns:p14="http://schemas.microsoft.com/office/powerpoint/2010/main" val="350260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grpSp>
        <p:nvGrpSpPr>
          <p:cNvPr id="7" name="Group 6"/>
          <p:cNvGrpSpPr/>
          <p:nvPr/>
        </p:nvGrpSpPr>
        <p:grpSpPr>
          <a:xfrm>
            <a:off x="500429" y="741928"/>
            <a:ext cx="8344633" cy="1329829"/>
            <a:chOff x="500429" y="741928"/>
            <a:chExt cx="8344633" cy="1329829"/>
          </a:xfrm>
        </p:grpSpPr>
        <p:grpSp>
          <p:nvGrpSpPr>
            <p:cNvPr id="5" name="Group 4"/>
            <p:cNvGrpSpPr/>
            <p:nvPr/>
          </p:nvGrpSpPr>
          <p:grpSpPr>
            <a:xfrm>
              <a:off x="500429" y="741928"/>
              <a:ext cx="3442835" cy="695692"/>
              <a:chOff x="500429" y="741928"/>
              <a:chExt cx="3442835" cy="695692"/>
            </a:xfrm>
          </p:grpSpPr>
          <p:pic>
            <p:nvPicPr>
              <p:cNvPr id="3" name="Picture 2"/>
              <p:cNvPicPr>
                <a:picLocks noChangeAspect="1"/>
              </p:cNvPicPr>
              <p:nvPr/>
            </p:nvPicPr>
            <p:blipFill>
              <a:blip r:embed="rId2"/>
              <a:stretch>
                <a:fillRect/>
              </a:stretch>
            </p:blipFill>
            <p:spPr>
              <a:xfrm>
                <a:off x="500429" y="741928"/>
                <a:ext cx="682051" cy="695692"/>
              </a:xfrm>
              <a:prstGeom prst="rect">
                <a:avLst/>
              </a:prstGeom>
            </p:spPr>
          </p:pic>
          <p:sp>
            <p:nvSpPr>
              <p:cNvPr id="4" name="TextBox 3"/>
              <p:cNvSpPr txBox="1"/>
              <p:nvPr/>
            </p:nvSpPr>
            <p:spPr>
              <a:xfrm>
                <a:off x="1182480" y="914400"/>
                <a:ext cx="2760784" cy="523220"/>
              </a:xfrm>
              <a:prstGeom prst="rect">
                <a:avLst/>
              </a:prstGeom>
              <a:noFill/>
            </p:spPr>
            <p:txBody>
              <a:bodyPr wrap="square" rtlCol="0">
                <a:spAutoFit/>
              </a:bodyPr>
              <a:lstStyle/>
              <a:p>
                <a:pPr algn="just"/>
                <a:r>
                  <a:rPr lang="en-US" sz="2800" b="1" dirty="0" err="1" smtClean="0">
                    <a:solidFill>
                      <a:srgbClr val="FF0000"/>
                    </a:solidFill>
                  </a:rPr>
                  <a:t>Thử</a:t>
                </a:r>
                <a:r>
                  <a:rPr lang="en-US" sz="2800" b="1" dirty="0" smtClean="0">
                    <a:solidFill>
                      <a:srgbClr val="FF0000"/>
                    </a:solidFill>
                  </a:rPr>
                  <a:t> </a:t>
                </a:r>
                <a:r>
                  <a:rPr lang="en-US" sz="2800" b="1" dirty="0" err="1" smtClean="0">
                    <a:solidFill>
                      <a:srgbClr val="FF0000"/>
                    </a:solidFill>
                  </a:rPr>
                  <a:t>thách</a:t>
                </a:r>
                <a:r>
                  <a:rPr lang="en-US" sz="2800" b="1" dirty="0" smtClean="0">
                    <a:solidFill>
                      <a:srgbClr val="FF0000"/>
                    </a:solidFill>
                  </a:rPr>
                  <a:t> </a:t>
                </a:r>
                <a:r>
                  <a:rPr lang="en-US" sz="2800" b="1" dirty="0" err="1" smtClean="0">
                    <a:solidFill>
                      <a:srgbClr val="FF0000"/>
                    </a:solidFill>
                  </a:rPr>
                  <a:t>nhỏ</a:t>
                </a:r>
                <a:endParaRPr lang="vi-VN" sz="2800" b="1" dirty="0">
                  <a:solidFill>
                    <a:srgbClr val="FF0000"/>
                  </a:solidFill>
                </a:endParaRPr>
              </a:p>
            </p:txBody>
          </p:sp>
        </p:grpSp>
        <p:sp>
          <p:nvSpPr>
            <p:cNvPr id="6" name="TextBox 5"/>
            <p:cNvSpPr txBox="1"/>
            <p:nvPr/>
          </p:nvSpPr>
          <p:spPr>
            <a:xfrm>
              <a:off x="500429" y="1610092"/>
              <a:ext cx="8344633" cy="461665"/>
            </a:xfrm>
            <a:prstGeom prst="rect">
              <a:avLst/>
            </a:prstGeom>
            <a:noFill/>
          </p:spPr>
          <p:txBody>
            <a:bodyPr wrap="square" rtlCol="0">
              <a:spAutoFit/>
            </a:bodyPr>
            <a:lstStyle/>
            <a:p>
              <a:r>
                <a:rPr lang="en-US" sz="2400" dirty="0" err="1" smtClean="0"/>
                <a:t>Sử</a:t>
              </a:r>
              <a:r>
                <a:rPr lang="en-US" sz="2400" dirty="0" smtClean="0"/>
                <a:t> </a:t>
              </a:r>
              <a:r>
                <a:rPr lang="en-US" sz="2400" dirty="0" err="1" smtClean="0"/>
                <a:t>dụng</a:t>
              </a:r>
              <a:r>
                <a:rPr lang="en-US" sz="2400" dirty="0" smtClean="0"/>
                <a:t> 7 que </a:t>
              </a:r>
              <a:r>
                <a:rPr lang="en-US" sz="2400" dirty="0" err="1" smtClean="0"/>
                <a:t>tính</a:t>
              </a:r>
              <a:r>
                <a:rPr lang="en-US" sz="2400" dirty="0" smtClean="0"/>
                <a:t>, </a:t>
              </a:r>
              <a:r>
                <a:rPr lang="en-US" sz="2400" dirty="0" err="1" smtClean="0"/>
                <a:t>em</a:t>
              </a:r>
              <a:r>
                <a:rPr lang="en-US" sz="2400" dirty="0" smtClean="0"/>
                <a:t> </a:t>
              </a:r>
              <a:r>
                <a:rPr lang="en-US" sz="2400" dirty="0" err="1" smtClean="0"/>
                <a:t>xếp</a:t>
              </a:r>
              <a:r>
                <a:rPr lang="en-US" sz="2400" dirty="0" smtClean="0"/>
                <a:t>  </a:t>
              </a:r>
              <a:r>
                <a:rPr lang="en-US" sz="2400" dirty="0" err="1" smtClean="0"/>
                <a:t>được</a:t>
              </a:r>
              <a:r>
                <a:rPr lang="en-US" sz="2400" dirty="0" smtClean="0"/>
                <a:t> </a:t>
              </a:r>
              <a:r>
                <a:rPr lang="en-US" sz="2400" dirty="0" err="1" smtClean="0"/>
                <a:t>những</a:t>
              </a:r>
              <a:r>
                <a:rPr lang="en-US" sz="2400" dirty="0" smtClean="0"/>
                <a:t> </a:t>
              </a:r>
              <a:r>
                <a:rPr lang="en-US" sz="2400" dirty="0" err="1" smtClean="0"/>
                <a:t>số</a:t>
              </a:r>
              <a:r>
                <a:rPr lang="en-US" sz="2400" dirty="0" smtClean="0"/>
                <a:t> La </a:t>
              </a:r>
              <a:r>
                <a:rPr lang="en-US" sz="2400" dirty="0" err="1" smtClean="0"/>
                <a:t>Mã</a:t>
              </a:r>
              <a:r>
                <a:rPr lang="en-US" sz="2400" dirty="0" smtClean="0"/>
                <a:t> </a:t>
              </a:r>
              <a:r>
                <a:rPr lang="en-US" sz="2400" dirty="0" err="1" smtClean="0"/>
                <a:t>nào</a:t>
              </a:r>
              <a:r>
                <a:rPr lang="en-US" sz="2400" dirty="0" smtClean="0"/>
                <a:t>?</a:t>
              </a:r>
              <a:endParaRPr lang="vi-VN" sz="2400" dirty="0"/>
            </a:p>
          </p:txBody>
        </p:sp>
      </p:grpSp>
      <p:sp>
        <p:nvSpPr>
          <p:cNvPr id="8" name="Rectangle 7"/>
          <p:cNvSpPr/>
          <p:nvPr/>
        </p:nvSpPr>
        <p:spPr>
          <a:xfrm>
            <a:off x="500429" y="3102661"/>
            <a:ext cx="7547259" cy="577850"/>
          </a:xfrm>
          <a:prstGeom prst="rect">
            <a:avLst/>
          </a:prstGeom>
        </p:spPr>
        <p:txBody>
          <a:bodyPr wrap="none">
            <a:spAutoFit/>
          </a:bodyPr>
          <a:lstStyle/>
          <a:p>
            <a:pPr algn="just">
              <a:lnSpc>
                <a:spcPct val="150000"/>
              </a:lnSpc>
              <a:spcBef>
                <a:spcPts val="600"/>
              </a:spcBef>
              <a:spcAft>
                <a:spcPts val="600"/>
              </a:spcAft>
              <a:tabLst>
                <a:tab pos="360045" algn="l"/>
                <a:tab pos="720090" algn="l"/>
              </a:tabLst>
            </a:pPr>
            <a:r>
              <a:rPr lang="nl-NL" sz="2400" b="1" dirty="0">
                <a:latin typeface="+mn-lt"/>
                <a:ea typeface="Calibri" panose="020F0502020204030204" pitchFamily="34" charset="0"/>
              </a:rPr>
              <a:t>XVIII (18); XXIII (23); XXIV (24); XXVI (26); XXIX (29).</a:t>
            </a:r>
            <a:endParaRPr lang="en-US" sz="2400" b="1" dirty="0">
              <a:latin typeface="+mn-lt"/>
              <a:ea typeface="Calibri" panose="020F0502020204030204" pitchFamily="34" charset="0"/>
            </a:endParaRPr>
          </a:p>
        </p:txBody>
      </p:sp>
      <p:sp>
        <p:nvSpPr>
          <p:cNvPr id="9" name="TextBox 8"/>
          <p:cNvSpPr txBox="1"/>
          <p:nvPr/>
        </p:nvSpPr>
        <p:spPr>
          <a:xfrm>
            <a:off x="306998" y="2423975"/>
            <a:ext cx="2062443" cy="461665"/>
          </a:xfrm>
          <a:prstGeom prst="rect">
            <a:avLst/>
          </a:prstGeom>
          <a:noFill/>
        </p:spPr>
        <p:txBody>
          <a:bodyPr wrap="square" rtlCol="0">
            <a:spAutoFit/>
          </a:bodyPr>
          <a:lstStyle/>
          <a:p>
            <a:r>
              <a:rPr lang="en-US" sz="2400" b="1" i="1" u="sng" dirty="0" err="1" smtClean="0"/>
              <a:t>Trả</a:t>
            </a:r>
            <a:r>
              <a:rPr lang="en-US" sz="2400" b="1" i="1" u="sng" dirty="0" smtClean="0"/>
              <a:t> </a:t>
            </a:r>
            <a:r>
              <a:rPr lang="en-US" sz="2400" b="1" i="1" u="sng" dirty="0" err="1" smtClean="0"/>
              <a:t>lời</a:t>
            </a:r>
            <a:r>
              <a:rPr lang="en-US" sz="2400" b="1" i="1" u="sng" dirty="0" smtClean="0"/>
              <a:t>:</a:t>
            </a:r>
            <a:endParaRPr lang="vi-VN" sz="2400" b="1" i="1" u="sng" dirty="0"/>
          </a:p>
        </p:txBody>
      </p:sp>
    </p:spTree>
    <p:extLst>
      <p:ext uri="{BB962C8B-B14F-4D97-AF65-F5344CB8AC3E}">
        <p14:creationId xmlns:p14="http://schemas.microsoft.com/office/powerpoint/2010/main" val="1735001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par>
                          <p:cTn id="12" fill="hold">
                            <p:stCondLst>
                              <p:cond delay="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sp>
        <p:nvSpPr>
          <p:cNvPr id="7" name="TextBox 6"/>
          <p:cNvSpPr txBox="1"/>
          <p:nvPr/>
        </p:nvSpPr>
        <p:spPr>
          <a:xfrm>
            <a:off x="-997176" y="396093"/>
            <a:ext cx="7248723" cy="707886"/>
          </a:xfrm>
          <a:prstGeom prst="rect">
            <a:avLst/>
          </a:prstGeom>
          <a:noFill/>
        </p:spPr>
        <p:txBody>
          <a:bodyPr wrap="square" rtlCol="0">
            <a:spAutoFit/>
          </a:bodyPr>
          <a:lstStyle/>
          <a:p>
            <a:pPr algn="ctr"/>
            <a:r>
              <a:rPr lang="en-US" sz="4000" b="1" dirty="0" smtClean="0">
                <a:solidFill>
                  <a:schemeClr val="bg1"/>
                </a:solidFill>
              </a:rPr>
              <a:t>LUYỆN TẬP</a:t>
            </a:r>
            <a:endParaRPr lang="vi-VN" sz="4000" b="1" dirty="0">
              <a:solidFill>
                <a:schemeClr val="bg1"/>
              </a:solidFill>
            </a:endParaRPr>
          </a:p>
        </p:txBody>
      </p:sp>
      <p:grpSp>
        <p:nvGrpSpPr>
          <p:cNvPr id="8" name="Google Shape;1211;p46"/>
          <p:cNvGrpSpPr/>
          <p:nvPr/>
        </p:nvGrpSpPr>
        <p:grpSpPr>
          <a:xfrm>
            <a:off x="464124" y="552386"/>
            <a:ext cx="309022" cy="376837"/>
            <a:chOff x="1268550" y="929175"/>
            <a:chExt cx="407950" cy="497475"/>
          </a:xfrm>
        </p:grpSpPr>
        <p:sp>
          <p:nvSpPr>
            <p:cNvPr id="9" name="Google Shape;1212;p46"/>
            <p:cNvSpPr/>
            <p:nvPr/>
          </p:nvSpPr>
          <p:spPr>
            <a:xfrm>
              <a:off x="1268550" y="953550"/>
              <a:ext cx="387250" cy="473100"/>
            </a:xfrm>
            <a:custGeom>
              <a:avLst/>
              <a:gdLst/>
              <a:ahLst/>
              <a:cxnLst/>
              <a:rect l="l" t="t" r="r" b="b"/>
              <a:pathLst>
                <a:path w="15490" h="18924" fill="none" extrusionOk="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13;p46"/>
            <p:cNvSpPr/>
            <p:nvPr/>
          </p:nvSpPr>
          <p:spPr>
            <a:xfrm>
              <a:off x="1298975" y="929175"/>
              <a:ext cx="377525" cy="462775"/>
            </a:xfrm>
            <a:custGeom>
              <a:avLst/>
              <a:gdLst/>
              <a:ahLst/>
              <a:cxnLst/>
              <a:rect l="l" t="t" r="r" b="b"/>
              <a:pathLst>
                <a:path w="15101" h="18511" fill="none" extrusionOk="0">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14;p46"/>
            <p:cNvSpPr/>
            <p:nvPr/>
          </p:nvSpPr>
          <p:spPr>
            <a:xfrm>
              <a:off x="15924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p:cNvSpPr txBox="1"/>
          <p:nvPr/>
        </p:nvSpPr>
        <p:spPr>
          <a:xfrm>
            <a:off x="123092" y="1161706"/>
            <a:ext cx="9196754" cy="1338828"/>
          </a:xfrm>
          <a:prstGeom prst="rect">
            <a:avLst/>
          </a:prstGeom>
          <a:noFill/>
        </p:spPr>
        <p:txBody>
          <a:bodyPr wrap="square" rtlCol="0">
            <a:spAutoFit/>
          </a:bodyPr>
          <a:lstStyle/>
          <a:p>
            <a:pPr algn="just">
              <a:lnSpc>
                <a:spcPct val="150000"/>
              </a:lnSpc>
            </a:pPr>
            <a:r>
              <a:rPr lang="en-US" sz="1800" b="1" dirty="0" err="1" smtClean="0"/>
              <a:t>Bài</a:t>
            </a:r>
            <a:r>
              <a:rPr lang="en-US" sz="1800" b="1" dirty="0" smtClean="0"/>
              <a:t> 1.6</a:t>
            </a:r>
            <a:r>
              <a:rPr lang="en-US" sz="1800" dirty="0" smtClean="0"/>
              <a:t>: Cho </a:t>
            </a:r>
            <a:r>
              <a:rPr lang="en-US" sz="1800" dirty="0" err="1" smtClean="0"/>
              <a:t>các</a:t>
            </a:r>
            <a:r>
              <a:rPr lang="en-US" sz="1800" dirty="0" smtClean="0"/>
              <a:t> </a:t>
            </a:r>
            <a:r>
              <a:rPr lang="en-US" sz="1800" dirty="0" err="1" smtClean="0"/>
              <a:t>số</a:t>
            </a:r>
            <a:r>
              <a:rPr lang="en-US" sz="1800" dirty="0" smtClean="0"/>
              <a:t>: 27 501; 106 712; 7 110 385; 2 915 404 267 </a:t>
            </a:r>
          </a:p>
          <a:p>
            <a:pPr algn="just">
              <a:lnSpc>
                <a:spcPct val="150000"/>
              </a:lnSpc>
            </a:pPr>
            <a:r>
              <a:rPr lang="en-US" sz="1800" dirty="0" smtClean="0"/>
              <a:t>a) </a:t>
            </a:r>
            <a:r>
              <a:rPr lang="en-US" sz="1800" dirty="0" err="1" smtClean="0"/>
              <a:t>Đọc</a:t>
            </a:r>
            <a:r>
              <a:rPr lang="en-US" sz="1800" dirty="0" smtClean="0"/>
              <a:t> </a:t>
            </a:r>
            <a:r>
              <a:rPr lang="en-US" sz="1800" dirty="0" err="1" smtClean="0"/>
              <a:t>mỗi</a:t>
            </a:r>
            <a:r>
              <a:rPr lang="en-US" sz="1800" dirty="0" smtClean="0"/>
              <a:t> </a:t>
            </a:r>
            <a:r>
              <a:rPr lang="en-US" sz="1800" dirty="0" err="1" smtClean="0"/>
              <a:t>số</a:t>
            </a:r>
            <a:r>
              <a:rPr lang="en-US" sz="1800" dirty="0" smtClean="0"/>
              <a:t> </a:t>
            </a:r>
            <a:r>
              <a:rPr lang="en-US" sz="1800" dirty="0" err="1" smtClean="0"/>
              <a:t>đã</a:t>
            </a:r>
            <a:r>
              <a:rPr lang="en-US" sz="1800" dirty="0" smtClean="0"/>
              <a:t> </a:t>
            </a:r>
            <a:r>
              <a:rPr lang="en-US" sz="1800" dirty="0" err="1" smtClean="0"/>
              <a:t>cho</a:t>
            </a:r>
            <a:r>
              <a:rPr lang="en-US" sz="1800" dirty="0" smtClean="0"/>
              <a:t>;</a:t>
            </a:r>
          </a:p>
          <a:p>
            <a:pPr algn="just">
              <a:lnSpc>
                <a:spcPct val="150000"/>
              </a:lnSpc>
            </a:pPr>
            <a:r>
              <a:rPr lang="en-US" sz="1800" dirty="0" smtClean="0"/>
              <a:t>b) </a:t>
            </a:r>
            <a:r>
              <a:rPr lang="en-US" sz="1800" dirty="0" err="1" smtClean="0"/>
              <a:t>Chữ</a:t>
            </a:r>
            <a:r>
              <a:rPr lang="en-US" sz="1800" dirty="0" smtClean="0"/>
              <a:t> </a:t>
            </a:r>
            <a:r>
              <a:rPr lang="en-US" sz="1800" dirty="0" err="1" smtClean="0"/>
              <a:t>số</a:t>
            </a:r>
            <a:r>
              <a:rPr lang="en-US" sz="1800" dirty="0" smtClean="0"/>
              <a:t> 7 </a:t>
            </a:r>
            <a:r>
              <a:rPr lang="en-US" sz="1800" dirty="0" err="1" smtClean="0"/>
              <a:t>trong</a:t>
            </a:r>
            <a:r>
              <a:rPr lang="en-US" sz="1800" dirty="0" smtClean="0"/>
              <a:t> </a:t>
            </a:r>
            <a:r>
              <a:rPr lang="en-US" sz="1800" dirty="0" err="1" smtClean="0"/>
              <a:t>mỗi</a:t>
            </a:r>
            <a:r>
              <a:rPr lang="en-US" sz="1800" dirty="0" smtClean="0"/>
              <a:t> </a:t>
            </a:r>
            <a:r>
              <a:rPr lang="en-US" sz="1800" dirty="0" err="1" smtClean="0"/>
              <a:t>số</a:t>
            </a:r>
            <a:r>
              <a:rPr lang="en-US" sz="1800" dirty="0" smtClean="0"/>
              <a:t> </a:t>
            </a:r>
            <a:r>
              <a:rPr lang="en-US" sz="1800" dirty="0" err="1" smtClean="0"/>
              <a:t>đã</a:t>
            </a:r>
            <a:r>
              <a:rPr lang="en-US" sz="1800" dirty="0" smtClean="0"/>
              <a:t> </a:t>
            </a:r>
            <a:r>
              <a:rPr lang="en-US" sz="1800" dirty="0" err="1" smtClean="0"/>
              <a:t>cho</a:t>
            </a:r>
            <a:r>
              <a:rPr lang="en-US" sz="1800" dirty="0" smtClean="0"/>
              <a:t> </a:t>
            </a:r>
            <a:r>
              <a:rPr lang="en-US" sz="1800" dirty="0" err="1" smtClean="0"/>
              <a:t>có</a:t>
            </a:r>
            <a:r>
              <a:rPr lang="en-US" sz="1800" dirty="0" smtClean="0"/>
              <a:t> </a:t>
            </a:r>
            <a:r>
              <a:rPr lang="en-US" sz="1800" dirty="0" err="1" smtClean="0"/>
              <a:t>giá</a:t>
            </a:r>
            <a:r>
              <a:rPr lang="en-US" sz="1800" dirty="0" smtClean="0"/>
              <a:t> </a:t>
            </a:r>
            <a:r>
              <a:rPr lang="en-US" sz="1800" dirty="0" err="1" smtClean="0"/>
              <a:t>trị</a:t>
            </a:r>
            <a:r>
              <a:rPr lang="en-US" sz="1800" dirty="0" smtClean="0"/>
              <a:t> </a:t>
            </a:r>
            <a:r>
              <a:rPr lang="en-US" sz="1800" dirty="0" err="1" smtClean="0"/>
              <a:t>là</a:t>
            </a:r>
            <a:r>
              <a:rPr lang="en-US" sz="1800" dirty="0" smtClean="0"/>
              <a:t> </a:t>
            </a:r>
            <a:r>
              <a:rPr lang="en-US" sz="1800" dirty="0" err="1" smtClean="0"/>
              <a:t>bao</a:t>
            </a:r>
            <a:r>
              <a:rPr lang="en-US" sz="1800" dirty="0" smtClean="0"/>
              <a:t> </a:t>
            </a:r>
            <a:r>
              <a:rPr lang="en-US" sz="1800" dirty="0" err="1" smtClean="0"/>
              <a:t>nhiêu</a:t>
            </a:r>
            <a:r>
              <a:rPr lang="en-US" sz="1800" dirty="0" smtClean="0"/>
              <a:t>?</a:t>
            </a:r>
          </a:p>
        </p:txBody>
      </p:sp>
      <p:sp>
        <p:nvSpPr>
          <p:cNvPr id="13" name="TextBox 12"/>
          <p:cNvSpPr txBox="1"/>
          <p:nvPr/>
        </p:nvSpPr>
        <p:spPr>
          <a:xfrm>
            <a:off x="6822831" y="2198077"/>
            <a:ext cx="184731" cy="307777"/>
          </a:xfrm>
          <a:prstGeom prst="rect">
            <a:avLst/>
          </a:prstGeom>
          <a:noFill/>
        </p:spPr>
        <p:txBody>
          <a:bodyPr wrap="none" rtlCol="0">
            <a:spAutoFit/>
          </a:bodyPr>
          <a:lstStyle/>
          <a:p>
            <a:endParaRPr lang="vi-VN" dirty="0"/>
          </a:p>
        </p:txBody>
      </p:sp>
      <p:sp>
        <p:nvSpPr>
          <p:cNvPr id="14" name="TextBox 13"/>
          <p:cNvSpPr txBox="1"/>
          <p:nvPr/>
        </p:nvSpPr>
        <p:spPr>
          <a:xfrm>
            <a:off x="3407646" y="2520895"/>
            <a:ext cx="1846385" cy="369332"/>
          </a:xfrm>
          <a:prstGeom prst="rect">
            <a:avLst/>
          </a:prstGeom>
          <a:noFill/>
        </p:spPr>
        <p:txBody>
          <a:bodyPr wrap="square" rtlCol="0">
            <a:spAutoFit/>
          </a:bodyPr>
          <a:lstStyle/>
          <a:p>
            <a:pPr algn="ctr"/>
            <a:r>
              <a:rPr lang="en-US" sz="1800" b="1" i="1" u="sng" dirty="0" err="1" smtClean="0"/>
              <a:t>Bài</a:t>
            </a:r>
            <a:r>
              <a:rPr lang="en-US" sz="1800" b="1" i="1" u="sng" dirty="0" smtClean="0"/>
              <a:t> </a:t>
            </a:r>
            <a:r>
              <a:rPr lang="en-US" sz="1800" b="1" i="1" u="sng" dirty="0" err="1" smtClean="0"/>
              <a:t>làm</a:t>
            </a:r>
            <a:r>
              <a:rPr lang="en-US" sz="1800" b="1" i="1" u="sng" dirty="0" smtClean="0"/>
              <a:t>:</a:t>
            </a:r>
            <a:endParaRPr lang="vi-VN" sz="1800" b="1" i="1" u="sng" dirty="0"/>
          </a:p>
        </p:txBody>
      </p:sp>
      <p:sp>
        <p:nvSpPr>
          <p:cNvPr id="15" name="TextBox 14"/>
          <p:cNvSpPr txBox="1"/>
          <p:nvPr/>
        </p:nvSpPr>
        <p:spPr>
          <a:xfrm>
            <a:off x="487171" y="2816691"/>
            <a:ext cx="8845061" cy="496996"/>
          </a:xfrm>
          <a:prstGeom prst="rect">
            <a:avLst/>
          </a:prstGeom>
          <a:noFill/>
        </p:spPr>
        <p:txBody>
          <a:bodyPr wrap="square" rtlCol="0">
            <a:spAutoFit/>
          </a:bodyPr>
          <a:lstStyle/>
          <a:p>
            <a:pPr algn="just">
              <a:lnSpc>
                <a:spcPct val="150000"/>
              </a:lnSpc>
            </a:pPr>
            <a:r>
              <a:rPr lang="en-US" sz="2000" b="1" dirty="0"/>
              <a:t>+ 27 </a:t>
            </a:r>
            <a:r>
              <a:rPr lang="en-US" sz="2000" b="1" dirty="0" smtClean="0"/>
              <a:t>501: </a:t>
            </a:r>
            <a:r>
              <a:rPr lang="en-US" sz="2000" i="1" dirty="0"/>
              <a:t>Hai </a:t>
            </a:r>
            <a:r>
              <a:rPr lang="en-US" sz="2000" i="1" dirty="0" err="1"/>
              <a:t>mươi</a:t>
            </a:r>
            <a:r>
              <a:rPr lang="en-US" sz="2000" i="1" dirty="0"/>
              <a:t> </a:t>
            </a:r>
            <a:r>
              <a:rPr lang="en-US" sz="2000" i="1" dirty="0" err="1"/>
              <a:t>bảy</a:t>
            </a:r>
            <a:r>
              <a:rPr lang="en-US" sz="2000" i="1" dirty="0"/>
              <a:t> </a:t>
            </a:r>
            <a:r>
              <a:rPr lang="en-US" sz="2000" i="1" dirty="0" err="1" smtClean="0"/>
              <a:t>nghìn</a:t>
            </a:r>
            <a:r>
              <a:rPr lang="en-US" sz="2000" i="1" dirty="0" smtClean="0"/>
              <a:t> </a:t>
            </a:r>
            <a:r>
              <a:rPr lang="en-US" sz="2000" i="1" dirty="0" err="1"/>
              <a:t>năm</a:t>
            </a:r>
            <a:r>
              <a:rPr lang="en-US" sz="2000" i="1" dirty="0"/>
              <a:t> </a:t>
            </a:r>
            <a:r>
              <a:rPr lang="en-US" sz="2000" i="1" dirty="0" err="1"/>
              <a:t>trăm</a:t>
            </a:r>
            <a:r>
              <a:rPr lang="en-US" sz="2000" i="1" dirty="0"/>
              <a:t> </a:t>
            </a:r>
            <a:r>
              <a:rPr lang="en-US" sz="2000" i="1" dirty="0" err="1"/>
              <a:t>linh</a:t>
            </a:r>
            <a:r>
              <a:rPr lang="en-US" sz="2000" i="1" dirty="0"/>
              <a:t> </a:t>
            </a:r>
            <a:r>
              <a:rPr lang="en-US" sz="2000" i="1" dirty="0" err="1"/>
              <a:t>một</a:t>
            </a:r>
            <a:r>
              <a:rPr lang="en-US" sz="2000" dirty="0" smtClean="0"/>
              <a:t>.</a:t>
            </a:r>
            <a:endParaRPr lang="en-US" sz="2000" dirty="0"/>
          </a:p>
        </p:txBody>
      </p:sp>
      <p:sp>
        <p:nvSpPr>
          <p:cNvPr id="16" name="TextBox 15"/>
          <p:cNvSpPr txBox="1"/>
          <p:nvPr/>
        </p:nvSpPr>
        <p:spPr>
          <a:xfrm>
            <a:off x="233385" y="3259559"/>
            <a:ext cx="8845061" cy="496996"/>
          </a:xfrm>
          <a:prstGeom prst="rect">
            <a:avLst/>
          </a:prstGeom>
          <a:noFill/>
        </p:spPr>
        <p:txBody>
          <a:bodyPr wrap="square" rtlCol="0">
            <a:spAutoFit/>
          </a:bodyPr>
          <a:lstStyle/>
          <a:p>
            <a:pPr>
              <a:lnSpc>
                <a:spcPct val="150000"/>
              </a:lnSpc>
            </a:pPr>
            <a:r>
              <a:rPr lang="en-US" sz="2000" b="1" dirty="0"/>
              <a:t>+ 106 712: </a:t>
            </a:r>
            <a:r>
              <a:rPr lang="en-US" sz="2000" i="1" dirty="0" err="1"/>
              <a:t>Một</a:t>
            </a:r>
            <a:r>
              <a:rPr lang="en-US" sz="2000" i="1" dirty="0"/>
              <a:t> </a:t>
            </a:r>
            <a:r>
              <a:rPr lang="en-US" sz="2000" i="1" dirty="0" err="1"/>
              <a:t>trăm</a:t>
            </a:r>
            <a:r>
              <a:rPr lang="en-US" sz="2000" i="1" dirty="0"/>
              <a:t> </a:t>
            </a:r>
            <a:r>
              <a:rPr lang="en-US" sz="2000" i="1" dirty="0" err="1"/>
              <a:t>linh</a:t>
            </a:r>
            <a:r>
              <a:rPr lang="en-US" sz="2000" i="1" dirty="0"/>
              <a:t> </a:t>
            </a:r>
            <a:r>
              <a:rPr lang="en-US" sz="2000" i="1" dirty="0" err="1"/>
              <a:t>sáu</a:t>
            </a:r>
            <a:r>
              <a:rPr lang="en-US" sz="2000" i="1" dirty="0"/>
              <a:t> </a:t>
            </a:r>
            <a:r>
              <a:rPr lang="en-US" sz="2000" i="1" dirty="0" err="1"/>
              <a:t>nghìn</a:t>
            </a:r>
            <a:r>
              <a:rPr lang="en-US" sz="2000" i="1" dirty="0"/>
              <a:t> </a:t>
            </a:r>
            <a:r>
              <a:rPr lang="en-US" sz="2000" i="1" dirty="0" err="1"/>
              <a:t>bảy</a:t>
            </a:r>
            <a:r>
              <a:rPr lang="en-US" sz="2000" i="1" dirty="0"/>
              <a:t> </a:t>
            </a:r>
            <a:r>
              <a:rPr lang="en-US" sz="2000" i="1" dirty="0" err="1"/>
              <a:t>trăm</a:t>
            </a:r>
            <a:r>
              <a:rPr lang="en-US" sz="2000" i="1" dirty="0"/>
              <a:t> </a:t>
            </a:r>
            <a:r>
              <a:rPr lang="en-US" sz="2000" i="1" dirty="0" err="1"/>
              <a:t>mười</a:t>
            </a:r>
            <a:r>
              <a:rPr lang="en-US" sz="2000" i="1" dirty="0"/>
              <a:t> </a:t>
            </a:r>
            <a:r>
              <a:rPr lang="en-US" sz="2000" i="1" dirty="0" err="1"/>
              <a:t>hai</a:t>
            </a:r>
            <a:r>
              <a:rPr lang="en-US" sz="2000" i="1" dirty="0" smtClean="0"/>
              <a:t>.</a:t>
            </a:r>
            <a:endParaRPr lang="en-US" sz="2000" dirty="0"/>
          </a:p>
        </p:txBody>
      </p:sp>
      <p:sp>
        <p:nvSpPr>
          <p:cNvPr id="17" name="TextBox 16"/>
          <p:cNvSpPr txBox="1"/>
          <p:nvPr/>
        </p:nvSpPr>
        <p:spPr>
          <a:xfrm>
            <a:off x="233385" y="3628891"/>
            <a:ext cx="8845061" cy="553998"/>
          </a:xfrm>
          <a:prstGeom prst="rect">
            <a:avLst/>
          </a:prstGeom>
          <a:noFill/>
        </p:spPr>
        <p:txBody>
          <a:bodyPr wrap="square" rtlCol="0">
            <a:spAutoFit/>
          </a:bodyPr>
          <a:lstStyle/>
          <a:p>
            <a:pPr>
              <a:lnSpc>
                <a:spcPct val="150000"/>
              </a:lnSpc>
            </a:pPr>
            <a:r>
              <a:rPr lang="en-US" sz="2000" b="1" dirty="0"/>
              <a:t>+ 7 110 385: </a:t>
            </a:r>
            <a:r>
              <a:rPr lang="en-US" sz="2000" i="1" dirty="0" err="1"/>
              <a:t>Bảy</a:t>
            </a:r>
            <a:r>
              <a:rPr lang="en-US" sz="2000" i="1" dirty="0"/>
              <a:t> </a:t>
            </a:r>
            <a:r>
              <a:rPr lang="en-US" sz="2000" i="1" dirty="0" err="1"/>
              <a:t>triệu</a:t>
            </a:r>
            <a:r>
              <a:rPr lang="en-US" sz="2000" i="1" dirty="0"/>
              <a:t> </a:t>
            </a:r>
            <a:r>
              <a:rPr lang="en-US" sz="2000" i="1" dirty="0" err="1" smtClean="0"/>
              <a:t>một</a:t>
            </a:r>
            <a:r>
              <a:rPr lang="en-US" sz="2000" i="1" dirty="0" smtClean="0"/>
              <a:t> </a:t>
            </a:r>
            <a:r>
              <a:rPr lang="en-US" sz="2000" i="1" dirty="0" err="1"/>
              <a:t>trăm</a:t>
            </a:r>
            <a:r>
              <a:rPr lang="en-US" sz="2000" i="1" dirty="0"/>
              <a:t> </a:t>
            </a:r>
            <a:r>
              <a:rPr lang="en-US" sz="2000" i="1" dirty="0" err="1"/>
              <a:t>mười</a:t>
            </a:r>
            <a:r>
              <a:rPr lang="en-US" sz="2000" i="1" dirty="0"/>
              <a:t> </a:t>
            </a:r>
            <a:r>
              <a:rPr lang="en-US" sz="2000" i="1" dirty="0" err="1"/>
              <a:t>nghìn</a:t>
            </a:r>
            <a:r>
              <a:rPr lang="en-US" sz="2000" i="1" dirty="0"/>
              <a:t> </a:t>
            </a:r>
            <a:r>
              <a:rPr lang="en-US" sz="2000" i="1" dirty="0" err="1"/>
              <a:t>ba</a:t>
            </a:r>
            <a:r>
              <a:rPr lang="en-US" sz="2000" i="1" dirty="0"/>
              <a:t> </a:t>
            </a:r>
            <a:r>
              <a:rPr lang="en-US" sz="2000" i="1" dirty="0" err="1"/>
              <a:t>trăm</a:t>
            </a:r>
            <a:r>
              <a:rPr lang="en-US" sz="2000" i="1" dirty="0"/>
              <a:t> </a:t>
            </a:r>
            <a:r>
              <a:rPr lang="en-US" sz="2000" i="1" dirty="0" err="1"/>
              <a:t>tám</a:t>
            </a:r>
            <a:r>
              <a:rPr lang="en-US" sz="2000" i="1" dirty="0"/>
              <a:t> </a:t>
            </a:r>
            <a:r>
              <a:rPr lang="en-US" sz="2000" i="1" dirty="0" err="1"/>
              <a:t>mươi</a:t>
            </a:r>
            <a:r>
              <a:rPr lang="en-US" sz="2000" i="1" dirty="0"/>
              <a:t> </a:t>
            </a:r>
            <a:r>
              <a:rPr lang="en-US" sz="2000" i="1" dirty="0" err="1"/>
              <a:t>năm</a:t>
            </a:r>
            <a:r>
              <a:rPr lang="en-US" sz="2000" i="1" dirty="0" smtClean="0"/>
              <a:t>.</a:t>
            </a:r>
            <a:endParaRPr lang="en-US" sz="2000" dirty="0"/>
          </a:p>
        </p:txBody>
      </p:sp>
      <p:sp>
        <p:nvSpPr>
          <p:cNvPr id="20" name="TextBox 19"/>
          <p:cNvSpPr txBox="1"/>
          <p:nvPr/>
        </p:nvSpPr>
        <p:spPr>
          <a:xfrm>
            <a:off x="233385" y="4088248"/>
            <a:ext cx="8845061" cy="958660"/>
          </a:xfrm>
          <a:prstGeom prst="rect">
            <a:avLst/>
          </a:prstGeom>
          <a:noFill/>
        </p:spPr>
        <p:txBody>
          <a:bodyPr wrap="square" rtlCol="0">
            <a:spAutoFit/>
          </a:bodyPr>
          <a:lstStyle/>
          <a:p>
            <a:pPr>
              <a:lnSpc>
                <a:spcPct val="150000"/>
              </a:lnSpc>
            </a:pPr>
            <a:r>
              <a:rPr lang="en-US" sz="2000" b="1" dirty="0"/>
              <a:t>+ 2 915 404 267: </a:t>
            </a:r>
            <a:r>
              <a:rPr lang="en-US" sz="2000" i="1" dirty="0"/>
              <a:t>Hai </a:t>
            </a:r>
            <a:r>
              <a:rPr lang="en-US" sz="2000" i="1" dirty="0" err="1"/>
              <a:t>tỉ</a:t>
            </a:r>
            <a:r>
              <a:rPr lang="en-US" sz="2000" i="1" dirty="0"/>
              <a:t> </a:t>
            </a:r>
            <a:r>
              <a:rPr lang="en-US" sz="2000" i="1" dirty="0" err="1"/>
              <a:t>chín</a:t>
            </a:r>
            <a:r>
              <a:rPr lang="en-US" sz="2000" i="1" dirty="0"/>
              <a:t> </a:t>
            </a:r>
            <a:r>
              <a:rPr lang="en-US" sz="2000" i="1" dirty="0" err="1"/>
              <a:t>trăm</a:t>
            </a:r>
            <a:r>
              <a:rPr lang="en-US" sz="2000" i="1" dirty="0"/>
              <a:t> </a:t>
            </a:r>
            <a:r>
              <a:rPr lang="en-US" sz="2000" i="1" dirty="0" err="1"/>
              <a:t>mười</a:t>
            </a:r>
            <a:r>
              <a:rPr lang="en-US" sz="2000" i="1" dirty="0"/>
              <a:t> </a:t>
            </a:r>
            <a:r>
              <a:rPr lang="en-US" sz="2000" i="1" dirty="0" err="1"/>
              <a:t>lăm</a:t>
            </a:r>
            <a:r>
              <a:rPr lang="en-US" sz="2000" i="1" dirty="0"/>
              <a:t> </a:t>
            </a:r>
            <a:r>
              <a:rPr lang="en-US" sz="2000" i="1" dirty="0" err="1"/>
              <a:t>triệu</a:t>
            </a:r>
            <a:r>
              <a:rPr lang="en-US" sz="2000" i="1" dirty="0"/>
              <a:t> </a:t>
            </a:r>
            <a:r>
              <a:rPr lang="en-US" sz="2000" i="1" dirty="0" err="1"/>
              <a:t>bốn</a:t>
            </a:r>
            <a:r>
              <a:rPr lang="en-US" sz="2000" i="1" dirty="0"/>
              <a:t> </a:t>
            </a:r>
            <a:r>
              <a:rPr lang="en-US" sz="2000" i="1" dirty="0" err="1"/>
              <a:t>trăm</a:t>
            </a:r>
            <a:r>
              <a:rPr lang="en-US" sz="2000" i="1" dirty="0"/>
              <a:t> </a:t>
            </a:r>
            <a:r>
              <a:rPr lang="en-US" sz="2000" i="1" dirty="0" err="1"/>
              <a:t>linh</a:t>
            </a:r>
            <a:r>
              <a:rPr lang="en-US" sz="2000" i="1" dirty="0"/>
              <a:t> </a:t>
            </a:r>
            <a:r>
              <a:rPr lang="en-US" sz="2000" i="1" dirty="0" err="1"/>
              <a:t>bốn</a:t>
            </a:r>
            <a:r>
              <a:rPr lang="en-US" sz="2000" i="1" dirty="0"/>
              <a:t> </a:t>
            </a:r>
            <a:r>
              <a:rPr lang="en-US" sz="2000" i="1" dirty="0" err="1"/>
              <a:t>nghìn</a:t>
            </a:r>
            <a:r>
              <a:rPr lang="en-US" sz="2000" i="1" dirty="0"/>
              <a:t> </a:t>
            </a:r>
            <a:r>
              <a:rPr lang="en-US" sz="2000" i="1" dirty="0" err="1"/>
              <a:t>hai</a:t>
            </a:r>
            <a:r>
              <a:rPr lang="en-US" sz="2000" i="1" dirty="0"/>
              <a:t> </a:t>
            </a:r>
            <a:r>
              <a:rPr lang="en-US" sz="2000" i="1" dirty="0" err="1"/>
              <a:t>trăm</a:t>
            </a:r>
            <a:r>
              <a:rPr lang="en-US" sz="2000" i="1" dirty="0"/>
              <a:t> </a:t>
            </a:r>
            <a:r>
              <a:rPr lang="en-US" sz="2000" i="1" dirty="0" err="1"/>
              <a:t>sáu</a:t>
            </a:r>
            <a:r>
              <a:rPr lang="en-US" sz="2000" i="1" dirty="0"/>
              <a:t> </a:t>
            </a:r>
            <a:r>
              <a:rPr lang="en-US" sz="2000" i="1" dirty="0" err="1"/>
              <a:t>mươi</a:t>
            </a:r>
            <a:r>
              <a:rPr lang="en-US" sz="2000" i="1" dirty="0"/>
              <a:t> </a:t>
            </a:r>
            <a:r>
              <a:rPr lang="en-US" sz="2000" i="1" dirty="0" err="1"/>
              <a:t>bảy</a:t>
            </a:r>
            <a:r>
              <a:rPr lang="en-US" sz="2000" i="1" dirty="0"/>
              <a:t>.</a:t>
            </a:r>
            <a:endParaRPr lang="en-US" sz="2000" dirty="0"/>
          </a:p>
        </p:txBody>
      </p:sp>
      <p:sp>
        <p:nvSpPr>
          <p:cNvPr id="21" name="TextBox 20"/>
          <p:cNvSpPr txBox="1"/>
          <p:nvPr/>
        </p:nvSpPr>
        <p:spPr>
          <a:xfrm>
            <a:off x="123092" y="2869866"/>
            <a:ext cx="464124" cy="400110"/>
          </a:xfrm>
          <a:prstGeom prst="rect">
            <a:avLst/>
          </a:prstGeom>
          <a:noFill/>
        </p:spPr>
        <p:txBody>
          <a:bodyPr wrap="square" rtlCol="0">
            <a:spAutoFit/>
          </a:bodyPr>
          <a:lstStyle/>
          <a:p>
            <a:r>
              <a:rPr lang="en-US" sz="2000" dirty="0" smtClean="0"/>
              <a:t>a)</a:t>
            </a:r>
            <a:endParaRPr lang="vi-VN" sz="2000" dirty="0"/>
          </a:p>
        </p:txBody>
      </p:sp>
    </p:spTree>
    <p:extLst>
      <p:ext uri="{BB962C8B-B14F-4D97-AF65-F5344CB8AC3E}">
        <p14:creationId xmlns:p14="http://schemas.microsoft.com/office/powerpoint/2010/main" val="269982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par>
                          <p:cTn id="12" fill="hold">
                            <p:stCondLst>
                              <p:cond delay="0"/>
                            </p:stCondLst>
                            <p:childTnLst>
                              <p:par>
                                <p:cTn id="13" presetID="10"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6" grpId="0"/>
      <p:bldP spid="17" grpId="0"/>
      <p:bldP spid="20"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
        <p:nvSpPr>
          <p:cNvPr id="7" name="TextBox 6"/>
          <p:cNvSpPr txBox="1"/>
          <p:nvPr/>
        </p:nvSpPr>
        <p:spPr>
          <a:xfrm>
            <a:off x="-997176" y="396093"/>
            <a:ext cx="7248723" cy="707886"/>
          </a:xfrm>
          <a:prstGeom prst="rect">
            <a:avLst/>
          </a:prstGeom>
          <a:noFill/>
        </p:spPr>
        <p:txBody>
          <a:bodyPr wrap="square" rtlCol="0">
            <a:spAutoFit/>
          </a:bodyPr>
          <a:lstStyle/>
          <a:p>
            <a:pPr algn="ctr"/>
            <a:r>
              <a:rPr lang="en-US" sz="4000" b="1" dirty="0" smtClean="0">
                <a:solidFill>
                  <a:schemeClr val="bg1"/>
                </a:solidFill>
              </a:rPr>
              <a:t>LUYỆN TẬP</a:t>
            </a:r>
            <a:endParaRPr lang="vi-VN" sz="4000" b="1" dirty="0">
              <a:solidFill>
                <a:schemeClr val="bg1"/>
              </a:solidFill>
            </a:endParaRPr>
          </a:p>
        </p:txBody>
      </p:sp>
      <p:grpSp>
        <p:nvGrpSpPr>
          <p:cNvPr id="8" name="Google Shape;1211;p46"/>
          <p:cNvGrpSpPr/>
          <p:nvPr/>
        </p:nvGrpSpPr>
        <p:grpSpPr>
          <a:xfrm>
            <a:off x="464124" y="552386"/>
            <a:ext cx="309022" cy="376837"/>
            <a:chOff x="1268550" y="929175"/>
            <a:chExt cx="407950" cy="497475"/>
          </a:xfrm>
        </p:grpSpPr>
        <p:sp>
          <p:nvSpPr>
            <p:cNvPr id="9" name="Google Shape;1212;p46"/>
            <p:cNvSpPr/>
            <p:nvPr/>
          </p:nvSpPr>
          <p:spPr>
            <a:xfrm>
              <a:off x="1268550" y="953550"/>
              <a:ext cx="387250" cy="473100"/>
            </a:xfrm>
            <a:custGeom>
              <a:avLst/>
              <a:gdLst/>
              <a:ahLst/>
              <a:cxnLst/>
              <a:rect l="l" t="t" r="r" b="b"/>
              <a:pathLst>
                <a:path w="15490" h="18924" fill="none" extrusionOk="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13;p46"/>
            <p:cNvSpPr/>
            <p:nvPr/>
          </p:nvSpPr>
          <p:spPr>
            <a:xfrm>
              <a:off x="1298975" y="929175"/>
              <a:ext cx="377525" cy="462775"/>
            </a:xfrm>
            <a:custGeom>
              <a:avLst/>
              <a:gdLst/>
              <a:ahLst/>
              <a:cxnLst/>
              <a:rect l="l" t="t" r="r" b="b"/>
              <a:pathLst>
                <a:path w="15101" h="18511" fill="none" extrusionOk="0">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14;p46"/>
            <p:cNvSpPr/>
            <p:nvPr/>
          </p:nvSpPr>
          <p:spPr>
            <a:xfrm>
              <a:off x="15924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p:cNvSpPr txBox="1"/>
          <p:nvPr/>
        </p:nvSpPr>
        <p:spPr>
          <a:xfrm>
            <a:off x="123092" y="1161706"/>
            <a:ext cx="9196754" cy="1338828"/>
          </a:xfrm>
          <a:prstGeom prst="rect">
            <a:avLst/>
          </a:prstGeom>
          <a:noFill/>
        </p:spPr>
        <p:txBody>
          <a:bodyPr wrap="square" rtlCol="0">
            <a:spAutoFit/>
          </a:bodyPr>
          <a:lstStyle/>
          <a:p>
            <a:pPr algn="just">
              <a:lnSpc>
                <a:spcPct val="150000"/>
              </a:lnSpc>
            </a:pPr>
            <a:r>
              <a:rPr lang="en-US" sz="1800" b="1" dirty="0" err="1" smtClean="0"/>
              <a:t>Bài</a:t>
            </a:r>
            <a:r>
              <a:rPr lang="en-US" sz="1800" b="1" dirty="0" smtClean="0"/>
              <a:t> 1.6</a:t>
            </a:r>
            <a:r>
              <a:rPr lang="en-US" sz="1800" dirty="0" smtClean="0"/>
              <a:t>: Cho </a:t>
            </a:r>
            <a:r>
              <a:rPr lang="en-US" sz="1800" dirty="0" err="1" smtClean="0"/>
              <a:t>các</a:t>
            </a:r>
            <a:r>
              <a:rPr lang="en-US" sz="1800" dirty="0" smtClean="0"/>
              <a:t> </a:t>
            </a:r>
            <a:r>
              <a:rPr lang="en-US" sz="1800" dirty="0" err="1" smtClean="0"/>
              <a:t>số</a:t>
            </a:r>
            <a:r>
              <a:rPr lang="en-US" sz="1800" dirty="0" smtClean="0"/>
              <a:t>: 27 501; 106 712; 7 110 385; 2 915 404 267 </a:t>
            </a:r>
          </a:p>
          <a:p>
            <a:pPr algn="just">
              <a:lnSpc>
                <a:spcPct val="150000"/>
              </a:lnSpc>
            </a:pPr>
            <a:r>
              <a:rPr lang="en-US" sz="1800" dirty="0" smtClean="0"/>
              <a:t>a) </a:t>
            </a:r>
            <a:r>
              <a:rPr lang="en-US" sz="1800" dirty="0" err="1" smtClean="0"/>
              <a:t>Đọc</a:t>
            </a:r>
            <a:r>
              <a:rPr lang="en-US" sz="1800" dirty="0" smtClean="0"/>
              <a:t> </a:t>
            </a:r>
            <a:r>
              <a:rPr lang="en-US" sz="1800" dirty="0" err="1" smtClean="0"/>
              <a:t>mỗi</a:t>
            </a:r>
            <a:r>
              <a:rPr lang="en-US" sz="1800" dirty="0" smtClean="0"/>
              <a:t> </a:t>
            </a:r>
            <a:r>
              <a:rPr lang="en-US" sz="1800" dirty="0" err="1" smtClean="0"/>
              <a:t>số</a:t>
            </a:r>
            <a:r>
              <a:rPr lang="en-US" sz="1800" dirty="0" smtClean="0"/>
              <a:t> </a:t>
            </a:r>
            <a:r>
              <a:rPr lang="en-US" sz="1800" dirty="0" err="1" smtClean="0"/>
              <a:t>đã</a:t>
            </a:r>
            <a:r>
              <a:rPr lang="en-US" sz="1800" dirty="0" smtClean="0"/>
              <a:t> </a:t>
            </a:r>
            <a:r>
              <a:rPr lang="en-US" sz="1800" dirty="0" err="1" smtClean="0"/>
              <a:t>cho</a:t>
            </a:r>
            <a:r>
              <a:rPr lang="en-US" sz="1800" dirty="0" smtClean="0"/>
              <a:t>;</a:t>
            </a:r>
          </a:p>
          <a:p>
            <a:pPr algn="just">
              <a:lnSpc>
                <a:spcPct val="150000"/>
              </a:lnSpc>
            </a:pPr>
            <a:r>
              <a:rPr lang="en-US" sz="1800" dirty="0" smtClean="0"/>
              <a:t>b) </a:t>
            </a:r>
            <a:r>
              <a:rPr lang="en-US" sz="1800" dirty="0" err="1" smtClean="0"/>
              <a:t>Chữ</a:t>
            </a:r>
            <a:r>
              <a:rPr lang="en-US" sz="1800" dirty="0" smtClean="0"/>
              <a:t> </a:t>
            </a:r>
            <a:r>
              <a:rPr lang="en-US" sz="1800" dirty="0" err="1" smtClean="0"/>
              <a:t>số</a:t>
            </a:r>
            <a:r>
              <a:rPr lang="en-US" sz="1800" dirty="0" smtClean="0"/>
              <a:t> 7 </a:t>
            </a:r>
            <a:r>
              <a:rPr lang="en-US" sz="1800" dirty="0" err="1" smtClean="0"/>
              <a:t>trong</a:t>
            </a:r>
            <a:r>
              <a:rPr lang="en-US" sz="1800" dirty="0" smtClean="0"/>
              <a:t> </a:t>
            </a:r>
            <a:r>
              <a:rPr lang="en-US" sz="1800" dirty="0" err="1" smtClean="0"/>
              <a:t>mỗi</a:t>
            </a:r>
            <a:r>
              <a:rPr lang="en-US" sz="1800" dirty="0" smtClean="0"/>
              <a:t> </a:t>
            </a:r>
            <a:r>
              <a:rPr lang="en-US" sz="1800" dirty="0" err="1" smtClean="0"/>
              <a:t>số</a:t>
            </a:r>
            <a:r>
              <a:rPr lang="en-US" sz="1800" dirty="0" smtClean="0"/>
              <a:t> </a:t>
            </a:r>
            <a:r>
              <a:rPr lang="en-US" sz="1800" dirty="0" err="1" smtClean="0"/>
              <a:t>đã</a:t>
            </a:r>
            <a:r>
              <a:rPr lang="en-US" sz="1800" dirty="0" smtClean="0"/>
              <a:t> </a:t>
            </a:r>
            <a:r>
              <a:rPr lang="en-US" sz="1800" dirty="0" err="1" smtClean="0"/>
              <a:t>cho</a:t>
            </a:r>
            <a:r>
              <a:rPr lang="en-US" sz="1800" dirty="0" smtClean="0"/>
              <a:t> </a:t>
            </a:r>
            <a:r>
              <a:rPr lang="en-US" sz="1800" dirty="0" err="1" smtClean="0"/>
              <a:t>có</a:t>
            </a:r>
            <a:r>
              <a:rPr lang="en-US" sz="1800" dirty="0" smtClean="0"/>
              <a:t> </a:t>
            </a:r>
            <a:r>
              <a:rPr lang="en-US" sz="1800" dirty="0" err="1" smtClean="0"/>
              <a:t>giá</a:t>
            </a:r>
            <a:r>
              <a:rPr lang="en-US" sz="1800" dirty="0" smtClean="0"/>
              <a:t> </a:t>
            </a:r>
            <a:r>
              <a:rPr lang="en-US" sz="1800" dirty="0" err="1" smtClean="0"/>
              <a:t>trị</a:t>
            </a:r>
            <a:r>
              <a:rPr lang="en-US" sz="1800" dirty="0" smtClean="0"/>
              <a:t> </a:t>
            </a:r>
            <a:r>
              <a:rPr lang="en-US" sz="1800" dirty="0" err="1" smtClean="0"/>
              <a:t>là</a:t>
            </a:r>
            <a:r>
              <a:rPr lang="en-US" sz="1800" dirty="0" smtClean="0"/>
              <a:t> </a:t>
            </a:r>
            <a:r>
              <a:rPr lang="en-US" sz="1800" dirty="0" err="1" smtClean="0"/>
              <a:t>bao</a:t>
            </a:r>
            <a:r>
              <a:rPr lang="en-US" sz="1800" dirty="0" smtClean="0"/>
              <a:t> </a:t>
            </a:r>
            <a:r>
              <a:rPr lang="en-US" sz="1800" dirty="0" err="1" smtClean="0"/>
              <a:t>nhiêu</a:t>
            </a:r>
            <a:r>
              <a:rPr lang="en-US" sz="1800" dirty="0" smtClean="0"/>
              <a:t>?</a:t>
            </a:r>
          </a:p>
        </p:txBody>
      </p:sp>
      <p:sp>
        <p:nvSpPr>
          <p:cNvPr id="13" name="TextBox 12"/>
          <p:cNvSpPr txBox="1"/>
          <p:nvPr/>
        </p:nvSpPr>
        <p:spPr>
          <a:xfrm>
            <a:off x="6822831" y="2198077"/>
            <a:ext cx="184731" cy="307777"/>
          </a:xfrm>
          <a:prstGeom prst="rect">
            <a:avLst/>
          </a:prstGeom>
          <a:noFill/>
        </p:spPr>
        <p:txBody>
          <a:bodyPr wrap="none" rtlCol="0">
            <a:spAutoFit/>
          </a:bodyPr>
          <a:lstStyle/>
          <a:p>
            <a:endParaRPr lang="vi-VN" dirty="0"/>
          </a:p>
        </p:txBody>
      </p:sp>
      <p:sp>
        <p:nvSpPr>
          <p:cNvPr id="14" name="TextBox 13"/>
          <p:cNvSpPr txBox="1"/>
          <p:nvPr/>
        </p:nvSpPr>
        <p:spPr>
          <a:xfrm>
            <a:off x="3407646" y="2520895"/>
            <a:ext cx="1846385" cy="369332"/>
          </a:xfrm>
          <a:prstGeom prst="rect">
            <a:avLst/>
          </a:prstGeom>
          <a:noFill/>
        </p:spPr>
        <p:txBody>
          <a:bodyPr wrap="square" rtlCol="0">
            <a:spAutoFit/>
          </a:bodyPr>
          <a:lstStyle/>
          <a:p>
            <a:pPr algn="ctr"/>
            <a:r>
              <a:rPr lang="en-US" sz="1800" b="1" i="1" u="sng" dirty="0" err="1" smtClean="0"/>
              <a:t>Bài</a:t>
            </a:r>
            <a:r>
              <a:rPr lang="en-US" sz="1800" b="1" i="1" u="sng" dirty="0" smtClean="0"/>
              <a:t> </a:t>
            </a:r>
            <a:r>
              <a:rPr lang="en-US" sz="1800" b="1" i="1" u="sng" dirty="0" err="1" smtClean="0"/>
              <a:t>làm</a:t>
            </a:r>
            <a:r>
              <a:rPr lang="en-US" sz="1800" b="1" i="1" u="sng" dirty="0" smtClean="0"/>
              <a:t>:</a:t>
            </a:r>
            <a:endParaRPr lang="vi-VN" sz="1800" b="1" i="1" u="sng" dirty="0"/>
          </a:p>
        </p:txBody>
      </p:sp>
      <p:sp>
        <p:nvSpPr>
          <p:cNvPr id="15" name="TextBox 14"/>
          <p:cNvSpPr txBox="1"/>
          <p:nvPr/>
        </p:nvSpPr>
        <p:spPr>
          <a:xfrm>
            <a:off x="487171" y="2816691"/>
            <a:ext cx="8845061" cy="496996"/>
          </a:xfrm>
          <a:prstGeom prst="rect">
            <a:avLst/>
          </a:prstGeom>
          <a:noFill/>
        </p:spPr>
        <p:txBody>
          <a:bodyPr wrap="square" rtlCol="0">
            <a:spAutoFit/>
          </a:bodyPr>
          <a:lstStyle/>
          <a:p>
            <a:pPr algn="just">
              <a:lnSpc>
                <a:spcPct val="150000"/>
              </a:lnSpc>
            </a:pPr>
            <a:r>
              <a:rPr lang="en-US" sz="2000" b="1" dirty="0"/>
              <a:t>+ 2</a:t>
            </a:r>
            <a:r>
              <a:rPr lang="en-US" sz="2000" b="1" dirty="0">
                <a:solidFill>
                  <a:srgbClr val="FF0000"/>
                </a:solidFill>
              </a:rPr>
              <a:t>7</a:t>
            </a:r>
            <a:r>
              <a:rPr lang="en-US" sz="2000" b="1" dirty="0"/>
              <a:t> </a:t>
            </a:r>
            <a:r>
              <a:rPr lang="en-US" sz="2000" b="1" dirty="0" smtClean="0"/>
              <a:t>501 =&gt;  </a:t>
            </a:r>
            <a:r>
              <a:rPr lang="en-US" sz="2000" dirty="0" err="1" smtClean="0"/>
              <a:t>Chữ</a:t>
            </a:r>
            <a:r>
              <a:rPr lang="en-US" sz="2000" dirty="0" smtClean="0"/>
              <a:t> </a:t>
            </a:r>
            <a:r>
              <a:rPr lang="en-US" sz="2000" dirty="0" err="1" smtClean="0"/>
              <a:t>số</a:t>
            </a:r>
            <a:r>
              <a:rPr lang="en-US" sz="2000" dirty="0" smtClean="0"/>
              <a:t> </a:t>
            </a:r>
            <a:r>
              <a:rPr lang="en-US" sz="2000" b="1" dirty="0" smtClean="0">
                <a:solidFill>
                  <a:srgbClr val="FF0000"/>
                </a:solidFill>
              </a:rPr>
              <a:t>7 </a:t>
            </a:r>
            <a:r>
              <a:rPr lang="en-US" sz="2000" dirty="0" err="1" smtClean="0">
                <a:solidFill>
                  <a:schemeClr val="tx1"/>
                </a:solidFill>
              </a:rPr>
              <a:t>có</a:t>
            </a:r>
            <a:r>
              <a:rPr lang="en-US" sz="2000" dirty="0" smtClean="0">
                <a:solidFill>
                  <a:schemeClr val="tx1"/>
                </a:solidFill>
              </a:rPr>
              <a:t> </a:t>
            </a:r>
            <a:r>
              <a:rPr lang="en-US" sz="2000" dirty="0" err="1" smtClean="0">
                <a:solidFill>
                  <a:schemeClr val="tx1"/>
                </a:solidFill>
              </a:rPr>
              <a:t>giá</a:t>
            </a:r>
            <a:r>
              <a:rPr lang="en-US" sz="2000" dirty="0" smtClean="0">
                <a:solidFill>
                  <a:schemeClr val="tx1"/>
                </a:solidFill>
              </a:rPr>
              <a:t> </a:t>
            </a:r>
            <a:r>
              <a:rPr lang="en-US" sz="2000" dirty="0" err="1" smtClean="0">
                <a:solidFill>
                  <a:schemeClr val="tx1"/>
                </a:solidFill>
              </a:rPr>
              <a:t>trị</a:t>
            </a:r>
            <a:r>
              <a:rPr lang="en-US" sz="2000" dirty="0" smtClean="0">
                <a:solidFill>
                  <a:schemeClr val="tx1"/>
                </a:solidFill>
              </a:rPr>
              <a:t> </a:t>
            </a:r>
            <a:r>
              <a:rPr lang="en-US" sz="2000" b="1" dirty="0" smtClean="0">
                <a:solidFill>
                  <a:srgbClr val="FF0000"/>
                </a:solidFill>
              </a:rPr>
              <a:t>7</a:t>
            </a:r>
            <a:r>
              <a:rPr lang="en-US" sz="2000" b="1" dirty="0" smtClean="0">
                <a:solidFill>
                  <a:schemeClr val="tx1"/>
                </a:solidFill>
              </a:rPr>
              <a:t>000</a:t>
            </a:r>
            <a:r>
              <a:rPr lang="en-US" sz="2000" dirty="0" smtClean="0">
                <a:solidFill>
                  <a:schemeClr val="tx1"/>
                </a:solidFill>
              </a:rPr>
              <a:t> </a:t>
            </a:r>
            <a:endParaRPr lang="en-US" sz="2000" dirty="0">
              <a:solidFill>
                <a:schemeClr val="tx1"/>
              </a:solidFill>
            </a:endParaRPr>
          </a:p>
        </p:txBody>
      </p:sp>
      <p:sp>
        <p:nvSpPr>
          <p:cNvPr id="21" name="TextBox 20"/>
          <p:cNvSpPr txBox="1"/>
          <p:nvPr/>
        </p:nvSpPr>
        <p:spPr>
          <a:xfrm>
            <a:off x="187402" y="2890227"/>
            <a:ext cx="464124" cy="400110"/>
          </a:xfrm>
          <a:prstGeom prst="rect">
            <a:avLst/>
          </a:prstGeom>
          <a:noFill/>
        </p:spPr>
        <p:txBody>
          <a:bodyPr wrap="square" rtlCol="0">
            <a:spAutoFit/>
          </a:bodyPr>
          <a:lstStyle/>
          <a:p>
            <a:r>
              <a:rPr lang="en-US" sz="2000" dirty="0" smtClean="0"/>
              <a:t>b)</a:t>
            </a:r>
            <a:endParaRPr lang="vi-VN" sz="2000" dirty="0"/>
          </a:p>
        </p:txBody>
      </p:sp>
      <p:sp>
        <p:nvSpPr>
          <p:cNvPr id="18" name="TextBox 17"/>
          <p:cNvSpPr txBox="1"/>
          <p:nvPr/>
        </p:nvSpPr>
        <p:spPr>
          <a:xfrm>
            <a:off x="487171" y="3326351"/>
            <a:ext cx="8845061" cy="553998"/>
          </a:xfrm>
          <a:prstGeom prst="rect">
            <a:avLst/>
          </a:prstGeom>
          <a:noFill/>
        </p:spPr>
        <p:txBody>
          <a:bodyPr wrap="square" rtlCol="0">
            <a:spAutoFit/>
          </a:bodyPr>
          <a:lstStyle/>
          <a:p>
            <a:pPr algn="just">
              <a:lnSpc>
                <a:spcPct val="150000"/>
              </a:lnSpc>
            </a:pPr>
            <a:r>
              <a:rPr lang="en-US" sz="2000" b="1" dirty="0"/>
              <a:t>+ </a:t>
            </a:r>
            <a:r>
              <a:rPr lang="en-US" sz="2000" b="1" dirty="0" smtClean="0"/>
              <a:t>106 </a:t>
            </a:r>
            <a:r>
              <a:rPr lang="en-US" sz="2000" b="1" dirty="0" smtClean="0">
                <a:solidFill>
                  <a:srgbClr val="FF0000"/>
                </a:solidFill>
              </a:rPr>
              <a:t>7</a:t>
            </a:r>
            <a:r>
              <a:rPr lang="en-US" sz="2000" b="1" dirty="0" smtClean="0"/>
              <a:t>12 =&gt;  </a:t>
            </a:r>
            <a:r>
              <a:rPr lang="en-US" sz="2000" dirty="0" err="1" smtClean="0"/>
              <a:t>Chữ</a:t>
            </a:r>
            <a:r>
              <a:rPr lang="en-US" sz="2000" dirty="0" smtClean="0"/>
              <a:t> </a:t>
            </a:r>
            <a:r>
              <a:rPr lang="en-US" sz="2000" dirty="0" err="1" smtClean="0"/>
              <a:t>số</a:t>
            </a:r>
            <a:r>
              <a:rPr lang="en-US" sz="2000" dirty="0" smtClean="0"/>
              <a:t> </a:t>
            </a:r>
            <a:r>
              <a:rPr lang="en-US" sz="2000" b="1" dirty="0" smtClean="0">
                <a:solidFill>
                  <a:srgbClr val="FF0000"/>
                </a:solidFill>
              </a:rPr>
              <a:t>7 </a:t>
            </a:r>
            <a:r>
              <a:rPr lang="en-US" sz="2000" dirty="0" err="1" smtClean="0">
                <a:solidFill>
                  <a:schemeClr val="tx1"/>
                </a:solidFill>
              </a:rPr>
              <a:t>có</a:t>
            </a:r>
            <a:r>
              <a:rPr lang="en-US" sz="2000" dirty="0" smtClean="0">
                <a:solidFill>
                  <a:schemeClr val="tx1"/>
                </a:solidFill>
              </a:rPr>
              <a:t> </a:t>
            </a:r>
            <a:r>
              <a:rPr lang="en-US" sz="2000" dirty="0" err="1" smtClean="0">
                <a:solidFill>
                  <a:schemeClr val="tx1"/>
                </a:solidFill>
              </a:rPr>
              <a:t>giá</a:t>
            </a:r>
            <a:r>
              <a:rPr lang="en-US" sz="2000" dirty="0" smtClean="0">
                <a:solidFill>
                  <a:schemeClr val="tx1"/>
                </a:solidFill>
              </a:rPr>
              <a:t> </a:t>
            </a:r>
            <a:r>
              <a:rPr lang="en-US" sz="2000" dirty="0" err="1" smtClean="0">
                <a:solidFill>
                  <a:schemeClr val="tx1"/>
                </a:solidFill>
              </a:rPr>
              <a:t>trị</a:t>
            </a:r>
            <a:r>
              <a:rPr lang="en-US" sz="2000" dirty="0" smtClean="0">
                <a:solidFill>
                  <a:schemeClr val="tx1"/>
                </a:solidFill>
              </a:rPr>
              <a:t> </a:t>
            </a:r>
            <a:r>
              <a:rPr lang="en-US" sz="2000" b="1" dirty="0" smtClean="0">
                <a:solidFill>
                  <a:srgbClr val="FF0000"/>
                </a:solidFill>
              </a:rPr>
              <a:t>7</a:t>
            </a:r>
            <a:r>
              <a:rPr lang="en-US" sz="2000" b="1" dirty="0" smtClean="0">
                <a:solidFill>
                  <a:schemeClr val="tx1"/>
                </a:solidFill>
              </a:rPr>
              <a:t>00</a:t>
            </a:r>
            <a:r>
              <a:rPr lang="en-US" sz="2000" dirty="0" smtClean="0">
                <a:solidFill>
                  <a:schemeClr val="tx1"/>
                </a:solidFill>
              </a:rPr>
              <a:t> </a:t>
            </a:r>
            <a:endParaRPr lang="en-US" sz="2000" dirty="0">
              <a:solidFill>
                <a:schemeClr val="tx1"/>
              </a:solidFill>
            </a:endParaRPr>
          </a:p>
        </p:txBody>
      </p:sp>
      <p:sp>
        <p:nvSpPr>
          <p:cNvPr id="19" name="TextBox 18"/>
          <p:cNvSpPr txBox="1"/>
          <p:nvPr/>
        </p:nvSpPr>
        <p:spPr>
          <a:xfrm>
            <a:off x="474785" y="3823347"/>
            <a:ext cx="8845061" cy="553998"/>
          </a:xfrm>
          <a:prstGeom prst="rect">
            <a:avLst/>
          </a:prstGeom>
          <a:noFill/>
        </p:spPr>
        <p:txBody>
          <a:bodyPr wrap="square" rtlCol="0">
            <a:spAutoFit/>
          </a:bodyPr>
          <a:lstStyle/>
          <a:p>
            <a:pPr algn="just">
              <a:lnSpc>
                <a:spcPct val="150000"/>
              </a:lnSpc>
            </a:pPr>
            <a:r>
              <a:rPr lang="en-US" sz="2000" b="1" dirty="0"/>
              <a:t>+ </a:t>
            </a:r>
            <a:r>
              <a:rPr lang="en-US" sz="2000" b="1" dirty="0" smtClean="0">
                <a:solidFill>
                  <a:srgbClr val="FF0000"/>
                </a:solidFill>
              </a:rPr>
              <a:t>7 </a:t>
            </a:r>
            <a:r>
              <a:rPr lang="en-US" sz="2000" b="1" dirty="0" smtClean="0">
                <a:solidFill>
                  <a:schemeClr val="tx1"/>
                </a:solidFill>
              </a:rPr>
              <a:t>110</a:t>
            </a:r>
            <a:r>
              <a:rPr lang="en-US" sz="2000" b="1" dirty="0" smtClean="0"/>
              <a:t> 385 =&gt;  </a:t>
            </a:r>
            <a:r>
              <a:rPr lang="en-US" sz="2000" dirty="0" err="1" smtClean="0"/>
              <a:t>Chữ</a:t>
            </a:r>
            <a:r>
              <a:rPr lang="en-US" sz="2000" dirty="0" smtClean="0"/>
              <a:t> </a:t>
            </a:r>
            <a:r>
              <a:rPr lang="en-US" sz="2000" dirty="0" err="1" smtClean="0"/>
              <a:t>số</a:t>
            </a:r>
            <a:r>
              <a:rPr lang="en-US" sz="2000" dirty="0" smtClean="0"/>
              <a:t> </a:t>
            </a:r>
            <a:r>
              <a:rPr lang="en-US" sz="2000" b="1" dirty="0" smtClean="0">
                <a:solidFill>
                  <a:srgbClr val="FF0000"/>
                </a:solidFill>
              </a:rPr>
              <a:t>7 </a:t>
            </a:r>
            <a:r>
              <a:rPr lang="en-US" sz="2000" dirty="0" err="1" smtClean="0">
                <a:solidFill>
                  <a:schemeClr val="tx1"/>
                </a:solidFill>
              </a:rPr>
              <a:t>có</a:t>
            </a:r>
            <a:r>
              <a:rPr lang="en-US" sz="2000" dirty="0" smtClean="0">
                <a:solidFill>
                  <a:schemeClr val="tx1"/>
                </a:solidFill>
              </a:rPr>
              <a:t> </a:t>
            </a:r>
            <a:r>
              <a:rPr lang="en-US" sz="2000" dirty="0" err="1" smtClean="0">
                <a:solidFill>
                  <a:schemeClr val="tx1"/>
                </a:solidFill>
              </a:rPr>
              <a:t>giá</a:t>
            </a:r>
            <a:r>
              <a:rPr lang="en-US" sz="2000" dirty="0" smtClean="0">
                <a:solidFill>
                  <a:schemeClr val="tx1"/>
                </a:solidFill>
              </a:rPr>
              <a:t> </a:t>
            </a:r>
            <a:r>
              <a:rPr lang="en-US" sz="2000" dirty="0" err="1" smtClean="0">
                <a:solidFill>
                  <a:schemeClr val="tx1"/>
                </a:solidFill>
              </a:rPr>
              <a:t>trị</a:t>
            </a:r>
            <a:r>
              <a:rPr lang="en-US" sz="2000" dirty="0" smtClean="0">
                <a:solidFill>
                  <a:schemeClr val="tx1"/>
                </a:solidFill>
              </a:rPr>
              <a:t> </a:t>
            </a:r>
            <a:r>
              <a:rPr lang="en-US" sz="2000" b="1" dirty="0" smtClean="0">
                <a:solidFill>
                  <a:srgbClr val="FF0000"/>
                </a:solidFill>
              </a:rPr>
              <a:t>7 </a:t>
            </a:r>
            <a:r>
              <a:rPr lang="en-US" sz="2000" b="1" dirty="0" smtClean="0">
                <a:solidFill>
                  <a:schemeClr val="tx1"/>
                </a:solidFill>
              </a:rPr>
              <a:t>000 000</a:t>
            </a:r>
            <a:r>
              <a:rPr lang="en-US" sz="2000" dirty="0" smtClean="0">
                <a:solidFill>
                  <a:schemeClr val="tx1"/>
                </a:solidFill>
              </a:rPr>
              <a:t> </a:t>
            </a:r>
            <a:endParaRPr lang="en-US" sz="2000" dirty="0">
              <a:solidFill>
                <a:schemeClr val="tx1"/>
              </a:solidFill>
            </a:endParaRPr>
          </a:p>
        </p:txBody>
      </p:sp>
      <p:sp>
        <p:nvSpPr>
          <p:cNvPr id="22" name="TextBox 21"/>
          <p:cNvSpPr txBox="1"/>
          <p:nvPr/>
        </p:nvSpPr>
        <p:spPr>
          <a:xfrm>
            <a:off x="462399" y="4271751"/>
            <a:ext cx="8845061" cy="553998"/>
          </a:xfrm>
          <a:prstGeom prst="rect">
            <a:avLst/>
          </a:prstGeom>
          <a:noFill/>
        </p:spPr>
        <p:txBody>
          <a:bodyPr wrap="square" rtlCol="0">
            <a:spAutoFit/>
          </a:bodyPr>
          <a:lstStyle/>
          <a:p>
            <a:pPr algn="just">
              <a:lnSpc>
                <a:spcPct val="150000"/>
              </a:lnSpc>
            </a:pPr>
            <a:r>
              <a:rPr lang="en-US" sz="2000" b="1" dirty="0"/>
              <a:t>+ </a:t>
            </a:r>
            <a:r>
              <a:rPr lang="en-US" sz="2000" b="1" dirty="0" smtClean="0"/>
              <a:t>2 915 404 26</a:t>
            </a:r>
            <a:r>
              <a:rPr lang="en-US" sz="2000" b="1" dirty="0" smtClean="0">
                <a:solidFill>
                  <a:srgbClr val="FF0000"/>
                </a:solidFill>
              </a:rPr>
              <a:t>7</a:t>
            </a:r>
            <a:r>
              <a:rPr lang="en-US" sz="2000" b="1" dirty="0" smtClean="0"/>
              <a:t> =&gt;  </a:t>
            </a:r>
            <a:r>
              <a:rPr lang="en-US" sz="2000" dirty="0" err="1" smtClean="0"/>
              <a:t>Chữ</a:t>
            </a:r>
            <a:r>
              <a:rPr lang="en-US" sz="2000" dirty="0" smtClean="0"/>
              <a:t> </a:t>
            </a:r>
            <a:r>
              <a:rPr lang="en-US" sz="2000" dirty="0" err="1" smtClean="0"/>
              <a:t>số</a:t>
            </a:r>
            <a:r>
              <a:rPr lang="en-US" sz="2000" dirty="0" smtClean="0"/>
              <a:t> </a:t>
            </a:r>
            <a:r>
              <a:rPr lang="en-US" sz="2000" b="1" dirty="0" smtClean="0">
                <a:solidFill>
                  <a:srgbClr val="FF0000"/>
                </a:solidFill>
              </a:rPr>
              <a:t>7 </a:t>
            </a:r>
            <a:r>
              <a:rPr lang="en-US" sz="2000" dirty="0" err="1" smtClean="0">
                <a:solidFill>
                  <a:schemeClr val="tx1"/>
                </a:solidFill>
              </a:rPr>
              <a:t>có</a:t>
            </a:r>
            <a:r>
              <a:rPr lang="en-US" sz="2000" dirty="0" smtClean="0">
                <a:solidFill>
                  <a:schemeClr val="tx1"/>
                </a:solidFill>
              </a:rPr>
              <a:t> </a:t>
            </a:r>
            <a:r>
              <a:rPr lang="en-US" sz="2000" dirty="0" err="1" smtClean="0">
                <a:solidFill>
                  <a:schemeClr val="tx1"/>
                </a:solidFill>
              </a:rPr>
              <a:t>giá</a:t>
            </a:r>
            <a:r>
              <a:rPr lang="en-US" sz="2000" dirty="0" smtClean="0">
                <a:solidFill>
                  <a:schemeClr val="tx1"/>
                </a:solidFill>
              </a:rPr>
              <a:t> </a:t>
            </a:r>
            <a:r>
              <a:rPr lang="en-US" sz="2000" dirty="0" err="1" smtClean="0">
                <a:solidFill>
                  <a:schemeClr val="tx1"/>
                </a:solidFill>
              </a:rPr>
              <a:t>trị</a:t>
            </a:r>
            <a:r>
              <a:rPr lang="en-US" sz="2000" dirty="0" smtClean="0">
                <a:solidFill>
                  <a:schemeClr val="tx1"/>
                </a:solidFill>
              </a:rPr>
              <a:t> </a:t>
            </a:r>
            <a:r>
              <a:rPr lang="en-US" sz="2000" b="1" dirty="0" smtClean="0">
                <a:solidFill>
                  <a:srgbClr val="FF0000"/>
                </a:solidFill>
              </a:rPr>
              <a:t>7</a:t>
            </a:r>
            <a:r>
              <a:rPr lang="en-US" sz="2000" b="1" dirty="0" smtClean="0">
                <a:solidFill>
                  <a:schemeClr val="tx1"/>
                </a:solidFill>
              </a:rPr>
              <a:t> </a:t>
            </a:r>
            <a:r>
              <a:rPr lang="en-US" sz="2000" b="1" dirty="0" err="1" smtClean="0">
                <a:solidFill>
                  <a:schemeClr val="tx1"/>
                </a:solidFill>
              </a:rPr>
              <a:t>đơn</a:t>
            </a:r>
            <a:r>
              <a:rPr lang="en-US" sz="2000" b="1" dirty="0" smtClean="0">
                <a:solidFill>
                  <a:schemeClr val="tx1"/>
                </a:solidFill>
              </a:rPr>
              <a:t> </a:t>
            </a:r>
            <a:r>
              <a:rPr lang="en-US" sz="2000" b="1" dirty="0" err="1" smtClean="0">
                <a:solidFill>
                  <a:schemeClr val="tx1"/>
                </a:solidFill>
              </a:rPr>
              <a:t>vị</a:t>
            </a:r>
            <a:r>
              <a:rPr lang="en-US" sz="2000" b="1" dirty="0" smtClean="0">
                <a:solidFill>
                  <a:schemeClr val="tx1"/>
                </a:solidFill>
              </a:rPr>
              <a:t>.</a:t>
            </a:r>
            <a:r>
              <a:rPr lang="en-US" sz="2000" dirty="0" smtClean="0">
                <a:solidFill>
                  <a:schemeClr val="tx1"/>
                </a:solidFill>
              </a:rPr>
              <a:t> </a:t>
            </a:r>
            <a:endParaRPr lang="en-US" sz="2000" dirty="0">
              <a:solidFill>
                <a:schemeClr val="tx1"/>
              </a:solidFill>
            </a:endParaRPr>
          </a:p>
        </p:txBody>
      </p:sp>
    </p:spTree>
    <p:extLst>
      <p:ext uri="{BB962C8B-B14F-4D97-AF65-F5344CB8AC3E}">
        <p14:creationId xmlns:p14="http://schemas.microsoft.com/office/powerpoint/2010/main" val="153512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0"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1" grpId="0"/>
      <p:bldP spid="18" grpId="0"/>
      <p:bldP spid="19" grpId="0"/>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
        <p:nvSpPr>
          <p:cNvPr id="7" name="TextBox 6"/>
          <p:cNvSpPr txBox="1"/>
          <p:nvPr/>
        </p:nvSpPr>
        <p:spPr>
          <a:xfrm>
            <a:off x="-997176" y="396093"/>
            <a:ext cx="7248723" cy="707886"/>
          </a:xfrm>
          <a:prstGeom prst="rect">
            <a:avLst/>
          </a:prstGeom>
          <a:noFill/>
        </p:spPr>
        <p:txBody>
          <a:bodyPr wrap="square" rtlCol="0">
            <a:spAutoFit/>
          </a:bodyPr>
          <a:lstStyle/>
          <a:p>
            <a:pPr algn="ctr"/>
            <a:r>
              <a:rPr lang="en-US" sz="4000" b="1" dirty="0" smtClean="0">
                <a:solidFill>
                  <a:schemeClr val="bg1"/>
                </a:solidFill>
              </a:rPr>
              <a:t>LUYỆN TẬP</a:t>
            </a:r>
            <a:endParaRPr lang="vi-VN" sz="4000" b="1" dirty="0">
              <a:solidFill>
                <a:schemeClr val="bg1"/>
              </a:solidFill>
            </a:endParaRPr>
          </a:p>
        </p:txBody>
      </p:sp>
      <p:grpSp>
        <p:nvGrpSpPr>
          <p:cNvPr id="8" name="Google Shape;1211;p46"/>
          <p:cNvGrpSpPr/>
          <p:nvPr/>
        </p:nvGrpSpPr>
        <p:grpSpPr>
          <a:xfrm>
            <a:off x="464124" y="552386"/>
            <a:ext cx="309022" cy="376837"/>
            <a:chOff x="1268550" y="929175"/>
            <a:chExt cx="407950" cy="497475"/>
          </a:xfrm>
        </p:grpSpPr>
        <p:sp>
          <p:nvSpPr>
            <p:cNvPr id="9" name="Google Shape;1212;p46"/>
            <p:cNvSpPr/>
            <p:nvPr/>
          </p:nvSpPr>
          <p:spPr>
            <a:xfrm>
              <a:off x="1268550" y="953550"/>
              <a:ext cx="387250" cy="473100"/>
            </a:xfrm>
            <a:custGeom>
              <a:avLst/>
              <a:gdLst/>
              <a:ahLst/>
              <a:cxnLst/>
              <a:rect l="l" t="t" r="r" b="b"/>
              <a:pathLst>
                <a:path w="15490" h="18924" fill="none" extrusionOk="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13;p46"/>
            <p:cNvSpPr/>
            <p:nvPr/>
          </p:nvSpPr>
          <p:spPr>
            <a:xfrm>
              <a:off x="1298975" y="929175"/>
              <a:ext cx="377525" cy="462775"/>
            </a:xfrm>
            <a:custGeom>
              <a:avLst/>
              <a:gdLst/>
              <a:ahLst/>
              <a:cxnLst/>
              <a:rect l="l" t="t" r="r" b="b"/>
              <a:pathLst>
                <a:path w="15101" h="18511" fill="none" extrusionOk="0">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14;p46"/>
            <p:cNvSpPr/>
            <p:nvPr/>
          </p:nvSpPr>
          <p:spPr>
            <a:xfrm>
              <a:off x="15924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p:cNvSpPr txBox="1"/>
          <p:nvPr/>
        </p:nvSpPr>
        <p:spPr>
          <a:xfrm>
            <a:off x="193431" y="1239715"/>
            <a:ext cx="9196754" cy="658835"/>
          </a:xfrm>
          <a:prstGeom prst="rect">
            <a:avLst/>
          </a:prstGeom>
          <a:noFill/>
        </p:spPr>
        <p:txBody>
          <a:bodyPr wrap="square" rtlCol="0">
            <a:spAutoFit/>
          </a:bodyPr>
          <a:lstStyle/>
          <a:p>
            <a:pPr algn="just">
              <a:lnSpc>
                <a:spcPct val="150000"/>
              </a:lnSpc>
            </a:pPr>
            <a:r>
              <a:rPr lang="en-US" sz="2800" b="1" dirty="0" err="1" smtClean="0"/>
              <a:t>Bài</a:t>
            </a:r>
            <a:r>
              <a:rPr lang="en-US" sz="2800" b="1" dirty="0" smtClean="0"/>
              <a:t> 1.8: </a:t>
            </a:r>
            <a:r>
              <a:rPr lang="en-US" sz="2800" dirty="0" err="1" smtClean="0"/>
              <a:t>Đọc</a:t>
            </a:r>
            <a:r>
              <a:rPr lang="en-US" sz="2800" dirty="0" smtClean="0"/>
              <a:t> </a:t>
            </a:r>
            <a:r>
              <a:rPr lang="en-US" sz="2800" dirty="0" err="1" smtClean="0"/>
              <a:t>các</a:t>
            </a:r>
            <a:r>
              <a:rPr lang="en-US" sz="2800" dirty="0" smtClean="0"/>
              <a:t> </a:t>
            </a:r>
            <a:r>
              <a:rPr lang="en-US" sz="2800" dirty="0" err="1" smtClean="0"/>
              <a:t>số</a:t>
            </a:r>
            <a:r>
              <a:rPr lang="en-US" sz="2800" dirty="0" smtClean="0"/>
              <a:t> La </a:t>
            </a:r>
            <a:r>
              <a:rPr lang="en-US" sz="2800" dirty="0" err="1" smtClean="0"/>
              <a:t>Mã</a:t>
            </a:r>
            <a:r>
              <a:rPr lang="en-US" sz="2800" dirty="0" smtClean="0"/>
              <a:t> </a:t>
            </a:r>
            <a:r>
              <a:rPr lang="en-US" sz="2800" dirty="0" err="1" smtClean="0"/>
              <a:t>sau</a:t>
            </a:r>
            <a:r>
              <a:rPr lang="en-US" sz="2800" dirty="0" smtClean="0"/>
              <a:t>: XIV; XVI;  XXIIII</a:t>
            </a:r>
          </a:p>
        </p:txBody>
      </p:sp>
      <p:sp>
        <p:nvSpPr>
          <p:cNvPr id="13" name="TextBox 12"/>
          <p:cNvSpPr txBox="1"/>
          <p:nvPr/>
        </p:nvSpPr>
        <p:spPr>
          <a:xfrm>
            <a:off x="6822831" y="2198077"/>
            <a:ext cx="184731" cy="307777"/>
          </a:xfrm>
          <a:prstGeom prst="rect">
            <a:avLst/>
          </a:prstGeom>
          <a:noFill/>
        </p:spPr>
        <p:txBody>
          <a:bodyPr wrap="none" rtlCol="0">
            <a:spAutoFit/>
          </a:bodyPr>
          <a:lstStyle/>
          <a:p>
            <a:endParaRPr lang="vi-VN" dirty="0"/>
          </a:p>
        </p:txBody>
      </p:sp>
      <p:sp>
        <p:nvSpPr>
          <p:cNvPr id="14" name="TextBox 13"/>
          <p:cNvSpPr txBox="1"/>
          <p:nvPr/>
        </p:nvSpPr>
        <p:spPr>
          <a:xfrm>
            <a:off x="3425231" y="1982633"/>
            <a:ext cx="1846385" cy="523220"/>
          </a:xfrm>
          <a:prstGeom prst="rect">
            <a:avLst/>
          </a:prstGeom>
          <a:noFill/>
        </p:spPr>
        <p:txBody>
          <a:bodyPr wrap="square" rtlCol="0">
            <a:spAutoFit/>
          </a:bodyPr>
          <a:lstStyle/>
          <a:p>
            <a:pPr algn="ctr"/>
            <a:r>
              <a:rPr lang="en-US" sz="2800" b="1" i="1" u="sng" dirty="0" err="1" smtClean="0"/>
              <a:t>Bài</a:t>
            </a:r>
            <a:r>
              <a:rPr lang="en-US" sz="2800" b="1" i="1" u="sng" dirty="0" smtClean="0"/>
              <a:t> </a:t>
            </a:r>
            <a:r>
              <a:rPr lang="en-US" sz="2800" b="1" i="1" u="sng" dirty="0" err="1" smtClean="0"/>
              <a:t>làm</a:t>
            </a:r>
            <a:r>
              <a:rPr lang="en-US" sz="2800" b="1" i="1" u="sng" dirty="0" smtClean="0"/>
              <a:t>:</a:t>
            </a:r>
            <a:endParaRPr lang="vi-VN" sz="2800" b="1" i="1" u="sng" dirty="0"/>
          </a:p>
        </p:txBody>
      </p:sp>
      <p:sp>
        <p:nvSpPr>
          <p:cNvPr id="2" name="Rectangle 1"/>
          <p:cNvSpPr/>
          <p:nvPr/>
        </p:nvSpPr>
        <p:spPr>
          <a:xfrm>
            <a:off x="699616" y="2589936"/>
            <a:ext cx="4572000" cy="738664"/>
          </a:xfrm>
          <a:prstGeom prst="rect">
            <a:avLst/>
          </a:prstGeom>
        </p:spPr>
        <p:txBody>
          <a:bodyPr>
            <a:spAutoFit/>
          </a:bodyPr>
          <a:lstStyle/>
          <a:p>
            <a:pPr>
              <a:lnSpc>
                <a:spcPct val="150000"/>
              </a:lnSpc>
            </a:pPr>
            <a:r>
              <a:rPr lang="fr-FR" sz="2800"/>
              <a:t>+ </a:t>
            </a:r>
            <a:r>
              <a:rPr lang="fr-FR" sz="2800" b="1" smtClean="0"/>
              <a:t>XIV</a:t>
            </a:r>
            <a:r>
              <a:rPr lang="fr-FR" sz="2800" smtClean="0"/>
              <a:t>: </a:t>
            </a:r>
            <a:r>
              <a:rPr lang="fr-FR" sz="2800" dirty="0" err="1"/>
              <a:t>Mười</a:t>
            </a:r>
            <a:r>
              <a:rPr lang="fr-FR" sz="2800" dirty="0"/>
              <a:t> </a:t>
            </a:r>
            <a:r>
              <a:rPr lang="fr-FR" sz="2800" dirty="0" err="1" smtClean="0"/>
              <a:t>bốn</a:t>
            </a:r>
            <a:r>
              <a:rPr lang="fr-FR" sz="2800" dirty="0" smtClean="0"/>
              <a:t>.</a:t>
            </a:r>
            <a:endParaRPr lang="en-US" sz="2800" dirty="0"/>
          </a:p>
        </p:txBody>
      </p:sp>
      <p:sp>
        <p:nvSpPr>
          <p:cNvPr id="3" name="Rectangle 2"/>
          <p:cNvSpPr/>
          <p:nvPr/>
        </p:nvSpPr>
        <p:spPr>
          <a:xfrm>
            <a:off x="699616" y="3241770"/>
            <a:ext cx="4572000" cy="738664"/>
          </a:xfrm>
          <a:prstGeom prst="rect">
            <a:avLst/>
          </a:prstGeom>
        </p:spPr>
        <p:txBody>
          <a:bodyPr>
            <a:spAutoFit/>
          </a:bodyPr>
          <a:lstStyle/>
          <a:p>
            <a:pPr>
              <a:lnSpc>
                <a:spcPct val="150000"/>
              </a:lnSpc>
            </a:pPr>
            <a:r>
              <a:rPr lang="fr-FR" sz="2800"/>
              <a:t>+ </a:t>
            </a:r>
            <a:r>
              <a:rPr lang="fr-FR" sz="2800" b="1" smtClean="0"/>
              <a:t>XVI</a:t>
            </a:r>
            <a:r>
              <a:rPr lang="fr-FR" sz="2800" smtClean="0"/>
              <a:t>:  </a:t>
            </a:r>
            <a:r>
              <a:rPr lang="fr-FR" sz="2800" dirty="0" err="1"/>
              <a:t>Mười</a:t>
            </a:r>
            <a:r>
              <a:rPr lang="fr-FR" sz="2800" dirty="0"/>
              <a:t> </a:t>
            </a:r>
            <a:r>
              <a:rPr lang="fr-FR" sz="2800" dirty="0" err="1"/>
              <a:t>sáu</a:t>
            </a:r>
            <a:r>
              <a:rPr lang="fr-FR" sz="2800" dirty="0" smtClean="0"/>
              <a:t>.</a:t>
            </a:r>
            <a:endParaRPr lang="en-US" sz="2800" dirty="0"/>
          </a:p>
        </p:txBody>
      </p:sp>
      <p:sp>
        <p:nvSpPr>
          <p:cNvPr id="4" name="Rectangle 3"/>
          <p:cNvSpPr/>
          <p:nvPr/>
        </p:nvSpPr>
        <p:spPr>
          <a:xfrm>
            <a:off x="685241" y="3940157"/>
            <a:ext cx="3663182" cy="738664"/>
          </a:xfrm>
          <a:prstGeom prst="rect">
            <a:avLst/>
          </a:prstGeom>
        </p:spPr>
        <p:txBody>
          <a:bodyPr wrap="none">
            <a:spAutoFit/>
          </a:bodyPr>
          <a:lstStyle/>
          <a:p>
            <a:pPr>
              <a:lnSpc>
                <a:spcPct val="150000"/>
              </a:lnSpc>
            </a:pPr>
            <a:r>
              <a:rPr lang="fr-FR" sz="2800"/>
              <a:t>+ </a:t>
            </a:r>
            <a:r>
              <a:rPr lang="fr-FR" sz="2800" b="1" smtClean="0"/>
              <a:t>XXIII</a:t>
            </a:r>
            <a:r>
              <a:rPr lang="fr-FR" sz="2800" smtClean="0"/>
              <a:t>: </a:t>
            </a:r>
            <a:r>
              <a:rPr lang="fr-FR" sz="2800" dirty="0"/>
              <a:t>Hai </a:t>
            </a:r>
            <a:r>
              <a:rPr lang="fr-FR" sz="2800" dirty="0" err="1"/>
              <a:t>mươi</a:t>
            </a:r>
            <a:r>
              <a:rPr lang="fr-FR" sz="2800" dirty="0"/>
              <a:t> </a:t>
            </a:r>
            <a:r>
              <a:rPr lang="fr-FR" sz="2800" dirty="0" err="1"/>
              <a:t>ba</a:t>
            </a:r>
            <a:r>
              <a:rPr lang="fr-FR" sz="2800" dirty="0"/>
              <a:t>.</a:t>
            </a:r>
            <a:endParaRPr lang="en-US" sz="2800" dirty="0"/>
          </a:p>
        </p:txBody>
      </p:sp>
    </p:spTree>
    <p:extLst>
      <p:ext uri="{BB962C8B-B14F-4D97-AF65-F5344CB8AC3E}">
        <p14:creationId xmlns:p14="http://schemas.microsoft.com/office/powerpoint/2010/main" val="136198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2" grpId="0"/>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
        <p:nvSpPr>
          <p:cNvPr id="7" name="TextBox 6"/>
          <p:cNvSpPr txBox="1"/>
          <p:nvPr/>
        </p:nvSpPr>
        <p:spPr>
          <a:xfrm>
            <a:off x="-997176" y="396093"/>
            <a:ext cx="7248723" cy="707886"/>
          </a:xfrm>
          <a:prstGeom prst="rect">
            <a:avLst/>
          </a:prstGeom>
          <a:noFill/>
        </p:spPr>
        <p:txBody>
          <a:bodyPr wrap="square" rtlCol="0">
            <a:spAutoFit/>
          </a:bodyPr>
          <a:lstStyle/>
          <a:p>
            <a:pPr algn="ctr"/>
            <a:r>
              <a:rPr lang="en-US" sz="4000" b="1" dirty="0" smtClean="0">
                <a:solidFill>
                  <a:schemeClr val="bg1"/>
                </a:solidFill>
              </a:rPr>
              <a:t>LUYỆN TẬP</a:t>
            </a:r>
            <a:endParaRPr lang="vi-VN" sz="4000" b="1" dirty="0">
              <a:solidFill>
                <a:schemeClr val="bg1"/>
              </a:solidFill>
            </a:endParaRPr>
          </a:p>
        </p:txBody>
      </p:sp>
      <p:grpSp>
        <p:nvGrpSpPr>
          <p:cNvPr id="8" name="Google Shape;1211;p46"/>
          <p:cNvGrpSpPr/>
          <p:nvPr/>
        </p:nvGrpSpPr>
        <p:grpSpPr>
          <a:xfrm>
            <a:off x="464124" y="552386"/>
            <a:ext cx="309022" cy="376837"/>
            <a:chOff x="1268550" y="929175"/>
            <a:chExt cx="407950" cy="497475"/>
          </a:xfrm>
        </p:grpSpPr>
        <p:sp>
          <p:nvSpPr>
            <p:cNvPr id="9" name="Google Shape;1212;p46"/>
            <p:cNvSpPr/>
            <p:nvPr/>
          </p:nvSpPr>
          <p:spPr>
            <a:xfrm>
              <a:off x="1268550" y="953550"/>
              <a:ext cx="387250" cy="473100"/>
            </a:xfrm>
            <a:custGeom>
              <a:avLst/>
              <a:gdLst/>
              <a:ahLst/>
              <a:cxnLst/>
              <a:rect l="l" t="t" r="r" b="b"/>
              <a:pathLst>
                <a:path w="15490" h="18924" fill="none" extrusionOk="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13;p46"/>
            <p:cNvSpPr/>
            <p:nvPr/>
          </p:nvSpPr>
          <p:spPr>
            <a:xfrm>
              <a:off x="1298975" y="929175"/>
              <a:ext cx="377525" cy="462775"/>
            </a:xfrm>
            <a:custGeom>
              <a:avLst/>
              <a:gdLst/>
              <a:ahLst/>
              <a:cxnLst/>
              <a:rect l="l" t="t" r="r" b="b"/>
              <a:pathLst>
                <a:path w="15101" h="18511" fill="none" extrusionOk="0">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14;p46"/>
            <p:cNvSpPr/>
            <p:nvPr/>
          </p:nvSpPr>
          <p:spPr>
            <a:xfrm>
              <a:off x="15924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p:cNvSpPr txBox="1"/>
          <p:nvPr/>
        </p:nvSpPr>
        <p:spPr>
          <a:xfrm>
            <a:off x="193431" y="1239715"/>
            <a:ext cx="9196754" cy="738664"/>
          </a:xfrm>
          <a:prstGeom prst="rect">
            <a:avLst/>
          </a:prstGeom>
          <a:noFill/>
        </p:spPr>
        <p:txBody>
          <a:bodyPr wrap="square" rtlCol="0">
            <a:spAutoFit/>
          </a:bodyPr>
          <a:lstStyle/>
          <a:p>
            <a:pPr algn="just">
              <a:lnSpc>
                <a:spcPct val="150000"/>
              </a:lnSpc>
            </a:pPr>
            <a:r>
              <a:rPr lang="en-US" sz="2800" b="1" dirty="0" err="1" smtClean="0"/>
              <a:t>Bài</a:t>
            </a:r>
            <a:r>
              <a:rPr lang="en-US" sz="2800" b="1" dirty="0" smtClean="0"/>
              <a:t> 1.9: </a:t>
            </a:r>
            <a:r>
              <a:rPr lang="en-US" sz="2800" dirty="0" err="1" smtClean="0"/>
              <a:t>Viết</a:t>
            </a:r>
            <a:r>
              <a:rPr lang="en-US" sz="2800" dirty="0" smtClean="0"/>
              <a:t> </a:t>
            </a:r>
            <a:r>
              <a:rPr lang="en-US" sz="2800" dirty="0" err="1" smtClean="0"/>
              <a:t>các</a:t>
            </a:r>
            <a:r>
              <a:rPr lang="en-US" sz="2800" dirty="0" smtClean="0"/>
              <a:t> </a:t>
            </a:r>
            <a:r>
              <a:rPr lang="en-US" sz="2800" dirty="0" err="1" smtClean="0"/>
              <a:t>số</a:t>
            </a:r>
            <a:r>
              <a:rPr lang="en-US" sz="2800" dirty="0" smtClean="0"/>
              <a:t> </a:t>
            </a:r>
            <a:r>
              <a:rPr lang="en-US" sz="2800" dirty="0" err="1" smtClean="0"/>
              <a:t>sau</a:t>
            </a:r>
            <a:r>
              <a:rPr lang="en-US" sz="2800" dirty="0" smtClean="0"/>
              <a:t> </a:t>
            </a:r>
            <a:r>
              <a:rPr lang="en-US" sz="2800" dirty="0" err="1" smtClean="0"/>
              <a:t>bằng</a:t>
            </a:r>
            <a:r>
              <a:rPr lang="en-US" sz="2800" dirty="0" smtClean="0"/>
              <a:t> </a:t>
            </a:r>
            <a:r>
              <a:rPr lang="en-US" sz="2800" dirty="0" err="1" smtClean="0"/>
              <a:t>số</a:t>
            </a:r>
            <a:r>
              <a:rPr lang="en-US" sz="2800" dirty="0" smtClean="0"/>
              <a:t> La </a:t>
            </a:r>
            <a:r>
              <a:rPr lang="en-US" sz="2800" dirty="0" err="1" smtClean="0"/>
              <a:t>Mã</a:t>
            </a:r>
            <a:r>
              <a:rPr lang="en-US" sz="2800" dirty="0" smtClean="0"/>
              <a:t>: 18; 25.</a:t>
            </a:r>
          </a:p>
        </p:txBody>
      </p:sp>
      <p:sp>
        <p:nvSpPr>
          <p:cNvPr id="13" name="TextBox 12"/>
          <p:cNvSpPr txBox="1"/>
          <p:nvPr/>
        </p:nvSpPr>
        <p:spPr>
          <a:xfrm>
            <a:off x="6822831" y="2198077"/>
            <a:ext cx="184731" cy="307777"/>
          </a:xfrm>
          <a:prstGeom prst="rect">
            <a:avLst/>
          </a:prstGeom>
          <a:noFill/>
        </p:spPr>
        <p:txBody>
          <a:bodyPr wrap="none" rtlCol="0">
            <a:spAutoFit/>
          </a:bodyPr>
          <a:lstStyle/>
          <a:p>
            <a:endParaRPr lang="vi-VN" dirty="0"/>
          </a:p>
        </p:txBody>
      </p:sp>
      <p:sp>
        <p:nvSpPr>
          <p:cNvPr id="14" name="TextBox 13"/>
          <p:cNvSpPr txBox="1"/>
          <p:nvPr/>
        </p:nvSpPr>
        <p:spPr>
          <a:xfrm>
            <a:off x="3425231" y="1982633"/>
            <a:ext cx="1846385" cy="523220"/>
          </a:xfrm>
          <a:prstGeom prst="rect">
            <a:avLst/>
          </a:prstGeom>
          <a:noFill/>
        </p:spPr>
        <p:txBody>
          <a:bodyPr wrap="square" rtlCol="0">
            <a:spAutoFit/>
          </a:bodyPr>
          <a:lstStyle/>
          <a:p>
            <a:pPr algn="ctr"/>
            <a:r>
              <a:rPr lang="en-US" sz="2800" b="1" i="1" u="sng" dirty="0" err="1" smtClean="0"/>
              <a:t>Bài</a:t>
            </a:r>
            <a:r>
              <a:rPr lang="en-US" sz="2800" b="1" i="1" u="sng" dirty="0" smtClean="0"/>
              <a:t> </a:t>
            </a:r>
            <a:r>
              <a:rPr lang="en-US" sz="2800" b="1" i="1" u="sng" dirty="0" err="1" smtClean="0"/>
              <a:t>làm</a:t>
            </a:r>
            <a:r>
              <a:rPr lang="en-US" sz="2800" b="1" i="1" u="sng" dirty="0" smtClean="0"/>
              <a:t>:</a:t>
            </a:r>
            <a:endParaRPr lang="vi-VN" sz="2800" b="1" i="1" u="sng" dirty="0"/>
          </a:p>
        </p:txBody>
      </p:sp>
      <p:sp>
        <p:nvSpPr>
          <p:cNvPr id="2" name="Rectangle 1"/>
          <p:cNvSpPr/>
          <p:nvPr/>
        </p:nvSpPr>
        <p:spPr>
          <a:xfrm>
            <a:off x="3266970" y="2797160"/>
            <a:ext cx="4572000" cy="738664"/>
          </a:xfrm>
          <a:prstGeom prst="rect">
            <a:avLst/>
          </a:prstGeom>
        </p:spPr>
        <p:txBody>
          <a:bodyPr>
            <a:spAutoFit/>
          </a:bodyPr>
          <a:lstStyle/>
          <a:p>
            <a:pPr>
              <a:lnSpc>
                <a:spcPct val="150000"/>
              </a:lnSpc>
            </a:pPr>
            <a:r>
              <a:rPr lang="fr-FR" sz="2800"/>
              <a:t>+ </a:t>
            </a:r>
            <a:r>
              <a:rPr lang="fr-FR" sz="2800" smtClean="0"/>
              <a:t>18: </a:t>
            </a:r>
            <a:r>
              <a:rPr lang="fr-FR" sz="2800" b="1" dirty="0" smtClean="0"/>
              <a:t>XVIII</a:t>
            </a:r>
            <a:endParaRPr lang="en-US" sz="2800" dirty="0"/>
          </a:p>
        </p:txBody>
      </p:sp>
      <p:sp>
        <p:nvSpPr>
          <p:cNvPr id="3" name="Rectangle 2"/>
          <p:cNvSpPr/>
          <p:nvPr/>
        </p:nvSpPr>
        <p:spPr>
          <a:xfrm>
            <a:off x="3266970" y="3740030"/>
            <a:ext cx="4572000" cy="738664"/>
          </a:xfrm>
          <a:prstGeom prst="rect">
            <a:avLst/>
          </a:prstGeom>
        </p:spPr>
        <p:txBody>
          <a:bodyPr>
            <a:spAutoFit/>
          </a:bodyPr>
          <a:lstStyle/>
          <a:p>
            <a:pPr>
              <a:lnSpc>
                <a:spcPct val="150000"/>
              </a:lnSpc>
            </a:pPr>
            <a:r>
              <a:rPr lang="fr-FR" sz="2800"/>
              <a:t>+ </a:t>
            </a:r>
            <a:r>
              <a:rPr lang="fr-FR" sz="2800" smtClean="0"/>
              <a:t>25: </a:t>
            </a:r>
            <a:r>
              <a:rPr lang="fr-FR" sz="2800" b="1" smtClean="0"/>
              <a:t>XXV</a:t>
            </a:r>
            <a:endParaRPr lang="en-US" sz="2800" dirty="0"/>
          </a:p>
        </p:txBody>
      </p:sp>
    </p:spTree>
    <p:extLst>
      <p:ext uri="{BB962C8B-B14F-4D97-AF65-F5344CB8AC3E}">
        <p14:creationId xmlns:p14="http://schemas.microsoft.com/office/powerpoint/2010/main" val="139946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sp>
        <p:nvSpPr>
          <p:cNvPr id="7" name="TextBox 6"/>
          <p:cNvSpPr txBox="1"/>
          <p:nvPr/>
        </p:nvSpPr>
        <p:spPr>
          <a:xfrm>
            <a:off x="-60384" y="374023"/>
            <a:ext cx="5613354" cy="707886"/>
          </a:xfrm>
          <a:prstGeom prst="rect">
            <a:avLst/>
          </a:prstGeom>
          <a:noFill/>
        </p:spPr>
        <p:txBody>
          <a:bodyPr wrap="square" rtlCol="0">
            <a:spAutoFit/>
          </a:bodyPr>
          <a:lstStyle/>
          <a:p>
            <a:pPr algn="ctr"/>
            <a:r>
              <a:rPr lang="en-US" sz="4000" b="1" dirty="0" smtClean="0">
                <a:solidFill>
                  <a:schemeClr val="bg1"/>
                </a:solidFill>
              </a:rPr>
              <a:t>VẬN DỤNG</a:t>
            </a:r>
            <a:endParaRPr lang="vi-VN" sz="4000" b="1" dirty="0">
              <a:solidFill>
                <a:schemeClr val="bg1"/>
              </a:solidFill>
            </a:endParaRPr>
          </a:p>
        </p:txBody>
      </p:sp>
      <p:sp>
        <p:nvSpPr>
          <p:cNvPr id="12" name="TextBox 11"/>
          <p:cNvSpPr txBox="1"/>
          <p:nvPr/>
        </p:nvSpPr>
        <p:spPr>
          <a:xfrm>
            <a:off x="193431" y="1239715"/>
            <a:ext cx="8616462" cy="1338828"/>
          </a:xfrm>
          <a:prstGeom prst="rect">
            <a:avLst/>
          </a:prstGeom>
          <a:noFill/>
        </p:spPr>
        <p:txBody>
          <a:bodyPr wrap="square" rtlCol="0">
            <a:spAutoFit/>
          </a:bodyPr>
          <a:lstStyle/>
          <a:p>
            <a:pPr algn="just">
              <a:lnSpc>
                <a:spcPct val="150000"/>
              </a:lnSpc>
            </a:pPr>
            <a:r>
              <a:rPr lang="en-US" sz="1800" b="1" dirty="0" err="1" smtClean="0"/>
              <a:t>Bài</a:t>
            </a:r>
            <a:r>
              <a:rPr lang="en-US" sz="1800" b="1" dirty="0" smtClean="0"/>
              <a:t> 1.12: </a:t>
            </a:r>
            <a:r>
              <a:rPr lang="en-US" sz="1800" dirty="0" err="1" smtClean="0"/>
              <a:t>Trong</a:t>
            </a:r>
            <a:r>
              <a:rPr lang="en-US" sz="1800" dirty="0" smtClean="0"/>
              <a:t> </a:t>
            </a:r>
            <a:r>
              <a:rPr lang="en-US" sz="1800" dirty="0" err="1" smtClean="0"/>
              <a:t>một</a:t>
            </a:r>
            <a:r>
              <a:rPr lang="en-US" sz="1800" dirty="0" smtClean="0"/>
              <a:t> </a:t>
            </a:r>
            <a:r>
              <a:rPr lang="en-US" sz="1800" dirty="0" err="1" smtClean="0"/>
              <a:t>cửa</a:t>
            </a:r>
            <a:r>
              <a:rPr lang="en-US" sz="1800" dirty="0" smtClean="0"/>
              <a:t> </a:t>
            </a:r>
            <a:r>
              <a:rPr lang="en-US" sz="1800" dirty="0" err="1" smtClean="0"/>
              <a:t>hàng</a:t>
            </a:r>
            <a:r>
              <a:rPr lang="en-US" sz="1800" dirty="0" smtClean="0"/>
              <a:t> </a:t>
            </a:r>
            <a:r>
              <a:rPr lang="en-US" sz="1800" dirty="0" err="1" smtClean="0"/>
              <a:t>bánh</a:t>
            </a:r>
            <a:r>
              <a:rPr lang="en-US" sz="1800" dirty="0" smtClean="0"/>
              <a:t> </a:t>
            </a:r>
            <a:r>
              <a:rPr lang="en-US" sz="1800" dirty="0" err="1" smtClean="0"/>
              <a:t>kẹo</a:t>
            </a:r>
            <a:r>
              <a:rPr lang="en-US" sz="1800" dirty="0" smtClean="0"/>
              <a:t>, </a:t>
            </a:r>
            <a:r>
              <a:rPr lang="en-US" sz="1800" dirty="0" err="1" smtClean="0"/>
              <a:t>người</a:t>
            </a:r>
            <a:r>
              <a:rPr lang="en-US" sz="1800" dirty="0" smtClean="0"/>
              <a:t> ta </a:t>
            </a:r>
            <a:r>
              <a:rPr lang="en-US" sz="1800" dirty="0" err="1" smtClean="0"/>
              <a:t>đóng</a:t>
            </a:r>
            <a:r>
              <a:rPr lang="en-US" sz="1800" dirty="0" smtClean="0"/>
              <a:t> </a:t>
            </a:r>
            <a:r>
              <a:rPr lang="en-US" sz="1800" dirty="0" err="1" smtClean="0"/>
              <a:t>gói</a:t>
            </a:r>
            <a:r>
              <a:rPr lang="en-US" sz="1800" dirty="0" smtClean="0"/>
              <a:t> </a:t>
            </a:r>
            <a:r>
              <a:rPr lang="en-US" sz="1800" dirty="0" err="1" smtClean="0"/>
              <a:t>kẹo</a:t>
            </a:r>
            <a:r>
              <a:rPr lang="en-US" sz="1800" dirty="0" smtClean="0"/>
              <a:t> </a:t>
            </a:r>
            <a:r>
              <a:rPr lang="en-US" sz="1800" dirty="0" err="1" smtClean="0"/>
              <a:t>thành</a:t>
            </a:r>
            <a:r>
              <a:rPr lang="en-US" sz="1800" dirty="0" smtClean="0"/>
              <a:t> </a:t>
            </a:r>
            <a:r>
              <a:rPr lang="en-US" sz="1800" dirty="0" err="1" smtClean="0"/>
              <a:t>các</a:t>
            </a:r>
            <a:r>
              <a:rPr lang="en-US" sz="1800" dirty="0" smtClean="0"/>
              <a:t> </a:t>
            </a:r>
            <a:r>
              <a:rPr lang="en-US" sz="1800" dirty="0" err="1" smtClean="0"/>
              <a:t>loại</a:t>
            </a:r>
            <a:r>
              <a:rPr lang="en-US" sz="1800" dirty="0" smtClean="0"/>
              <a:t>: </a:t>
            </a:r>
            <a:r>
              <a:rPr lang="en-US" sz="1800" dirty="0" err="1" smtClean="0"/>
              <a:t>mỗi</a:t>
            </a:r>
            <a:r>
              <a:rPr lang="en-US" sz="1800" dirty="0" smtClean="0"/>
              <a:t> </a:t>
            </a:r>
            <a:r>
              <a:rPr lang="en-US" sz="1800" dirty="0" err="1" smtClean="0"/>
              <a:t>gói</a:t>
            </a:r>
            <a:r>
              <a:rPr lang="en-US" sz="1800" dirty="0" smtClean="0"/>
              <a:t> </a:t>
            </a:r>
            <a:r>
              <a:rPr lang="en-US" sz="1800" dirty="0" err="1" smtClean="0"/>
              <a:t>có</a:t>
            </a:r>
            <a:r>
              <a:rPr lang="en-US" sz="1800" dirty="0" smtClean="0"/>
              <a:t> </a:t>
            </a:r>
            <a:r>
              <a:rPr lang="en-US" sz="1800" smtClean="0"/>
              <a:t>10 </a:t>
            </a:r>
            <a:r>
              <a:rPr lang="en-US" sz="1800" smtClean="0"/>
              <a:t>cái </a:t>
            </a:r>
            <a:r>
              <a:rPr lang="en-US" sz="1800" dirty="0" err="1" smtClean="0"/>
              <a:t>kẹo</a:t>
            </a:r>
            <a:r>
              <a:rPr lang="en-US" sz="1800" dirty="0" smtClean="0"/>
              <a:t>; </a:t>
            </a:r>
            <a:r>
              <a:rPr lang="en-US" sz="1800" dirty="0" err="1" smtClean="0"/>
              <a:t>mỗi</a:t>
            </a:r>
            <a:r>
              <a:rPr lang="en-US" sz="1800" dirty="0" smtClean="0"/>
              <a:t> </a:t>
            </a:r>
            <a:r>
              <a:rPr lang="en-US" sz="1800" dirty="0" err="1" smtClean="0"/>
              <a:t>hộp</a:t>
            </a:r>
            <a:r>
              <a:rPr lang="en-US" sz="1800" dirty="0" smtClean="0"/>
              <a:t> </a:t>
            </a:r>
            <a:r>
              <a:rPr lang="en-US" sz="1800" dirty="0" err="1" smtClean="0"/>
              <a:t>có</a:t>
            </a:r>
            <a:r>
              <a:rPr lang="en-US" sz="1800" dirty="0" smtClean="0"/>
              <a:t> 10 </a:t>
            </a:r>
            <a:r>
              <a:rPr lang="en-US" sz="1800" dirty="0" err="1" smtClean="0"/>
              <a:t>gói</a:t>
            </a:r>
            <a:r>
              <a:rPr lang="en-US" sz="1800" dirty="0" smtClean="0"/>
              <a:t>; </a:t>
            </a:r>
            <a:r>
              <a:rPr lang="en-US" sz="1800" dirty="0" err="1" smtClean="0"/>
              <a:t>mỗi</a:t>
            </a:r>
            <a:r>
              <a:rPr lang="en-US" sz="1800" dirty="0" smtClean="0"/>
              <a:t> </a:t>
            </a:r>
            <a:r>
              <a:rPr lang="en-US" sz="1800" dirty="0" err="1" smtClean="0"/>
              <a:t>thùng</a:t>
            </a:r>
            <a:r>
              <a:rPr lang="en-US" sz="1800" dirty="0" smtClean="0"/>
              <a:t> </a:t>
            </a:r>
            <a:r>
              <a:rPr lang="en-US" sz="1800" dirty="0" err="1" smtClean="0"/>
              <a:t>có</a:t>
            </a:r>
            <a:r>
              <a:rPr lang="en-US" sz="1800" dirty="0" smtClean="0"/>
              <a:t> 10 </a:t>
            </a:r>
            <a:r>
              <a:rPr lang="en-US" sz="1800" dirty="0" err="1" smtClean="0"/>
              <a:t>hộp</a:t>
            </a:r>
            <a:r>
              <a:rPr lang="en-US" sz="1800" dirty="0" smtClean="0"/>
              <a:t>. </a:t>
            </a:r>
            <a:r>
              <a:rPr lang="en-US" sz="1800" dirty="0" err="1" smtClean="0"/>
              <a:t>Một</a:t>
            </a:r>
            <a:r>
              <a:rPr lang="en-US" sz="1800" dirty="0" smtClean="0"/>
              <a:t> </a:t>
            </a:r>
            <a:r>
              <a:rPr lang="en-US" sz="1800" dirty="0" err="1" smtClean="0"/>
              <a:t>người</a:t>
            </a:r>
            <a:r>
              <a:rPr lang="en-US" sz="1800" dirty="0" smtClean="0"/>
              <a:t> </a:t>
            </a:r>
            <a:r>
              <a:rPr lang="en-US" sz="1800" dirty="0" err="1" smtClean="0"/>
              <a:t>mua</a:t>
            </a:r>
            <a:r>
              <a:rPr lang="en-US" sz="1800" dirty="0" smtClean="0"/>
              <a:t> 9 </a:t>
            </a:r>
            <a:r>
              <a:rPr lang="en-US" sz="1800" dirty="0" err="1" smtClean="0"/>
              <a:t>thùng</a:t>
            </a:r>
            <a:r>
              <a:rPr lang="en-US" sz="1800" dirty="0" smtClean="0"/>
              <a:t>, 9 </a:t>
            </a:r>
            <a:r>
              <a:rPr lang="en-US" sz="1800" dirty="0" err="1" smtClean="0"/>
              <a:t>hộp</a:t>
            </a:r>
            <a:r>
              <a:rPr lang="en-US" sz="1800" dirty="0" smtClean="0"/>
              <a:t> </a:t>
            </a:r>
            <a:r>
              <a:rPr lang="en-US" sz="1800" dirty="0" err="1" smtClean="0"/>
              <a:t>và</a:t>
            </a:r>
            <a:r>
              <a:rPr lang="en-US" sz="1800" dirty="0" smtClean="0"/>
              <a:t> 9 </a:t>
            </a:r>
            <a:r>
              <a:rPr lang="en-US" sz="1800" dirty="0" err="1" smtClean="0"/>
              <a:t>gói</a:t>
            </a:r>
            <a:r>
              <a:rPr lang="en-US" sz="1800" dirty="0" smtClean="0"/>
              <a:t> </a:t>
            </a:r>
            <a:r>
              <a:rPr lang="en-US" sz="1800" dirty="0" err="1" smtClean="0"/>
              <a:t>kẹo</a:t>
            </a:r>
            <a:r>
              <a:rPr lang="en-US" sz="1800" dirty="0" smtClean="0"/>
              <a:t>. </a:t>
            </a:r>
            <a:r>
              <a:rPr lang="en-US" sz="1800" dirty="0" err="1" smtClean="0"/>
              <a:t>Hỏi</a:t>
            </a:r>
            <a:r>
              <a:rPr lang="en-US" sz="1800" dirty="0" smtClean="0"/>
              <a:t> </a:t>
            </a:r>
            <a:r>
              <a:rPr lang="en-US" sz="1800" dirty="0" err="1" smtClean="0"/>
              <a:t>người</a:t>
            </a:r>
            <a:r>
              <a:rPr lang="en-US" sz="1800" dirty="0" smtClean="0"/>
              <a:t> </a:t>
            </a:r>
            <a:r>
              <a:rPr lang="en-US" sz="1800" dirty="0" err="1" smtClean="0"/>
              <a:t>đó</a:t>
            </a:r>
            <a:r>
              <a:rPr lang="en-US" sz="1800" dirty="0" smtClean="0"/>
              <a:t> </a:t>
            </a:r>
            <a:r>
              <a:rPr lang="en-US" sz="1800" dirty="0" err="1" smtClean="0"/>
              <a:t>mua</a:t>
            </a:r>
            <a:r>
              <a:rPr lang="en-US" sz="1800" dirty="0" smtClean="0"/>
              <a:t> </a:t>
            </a:r>
            <a:r>
              <a:rPr lang="en-US" sz="1800" dirty="0" err="1" smtClean="0"/>
              <a:t>tất</a:t>
            </a:r>
            <a:r>
              <a:rPr lang="en-US" sz="1800" dirty="0" smtClean="0"/>
              <a:t> </a:t>
            </a:r>
            <a:r>
              <a:rPr lang="en-US" sz="1800" dirty="0" err="1" smtClean="0"/>
              <a:t>cả</a:t>
            </a:r>
            <a:r>
              <a:rPr lang="en-US" sz="1800" dirty="0" smtClean="0"/>
              <a:t> </a:t>
            </a:r>
            <a:r>
              <a:rPr lang="en-US" sz="1800" dirty="0" err="1" smtClean="0"/>
              <a:t>bao</a:t>
            </a:r>
            <a:r>
              <a:rPr lang="en-US" sz="1800" dirty="0" smtClean="0"/>
              <a:t> </a:t>
            </a:r>
            <a:r>
              <a:rPr lang="en-US" sz="1800" dirty="0" err="1" smtClean="0"/>
              <a:t>nhiêu</a:t>
            </a:r>
            <a:r>
              <a:rPr lang="en-US" sz="1800" dirty="0" smtClean="0"/>
              <a:t> </a:t>
            </a:r>
            <a:r>
              <a:rPr lang="en-US" sz="1800" dirty="0" err="1" smtClean="0"/>
              <a:t>cái</a:t>
            </a:r>
            <a:r>
              <a:rPr lang="en-US" sz="1800" dirty="0" smtClean="0"/>
              <a:t> </a:t>
            </a:r>
            <a:r>
              <a:rPr lang="en-US" sz="1800" dirty="0" err="1" smtClean="0"/>
              <a:t>kẹo</a:t>
            </a:r>
            <a:r>
              <a:rPr lang="en-US" sz="1800" dirty="0" smtClean="0"/>
              <a:t>?</a:t>
            </a:r>
          </a:p>
        </p:txBody>
      </p:sp>
      <p:sp>
        <p:nvSpPr>
          <p:cNvPr id="13" name="TextBox 12"/>
          <p:cNvSpPr txBox="1"/>
          <p:nvPr/>
        </p:nvSpPr>
        <p:spPr>
          <a:xfrm>
            <a:off x="6822831" y="2198077"/>
            <a:ext cx="184731" cy="307777"/>
          </a:xfrm>
          <a:prstGeom prst="rect">
            <a:avLst/>
          </a:prstGeom>
          <a:noFill/>
        </p:spPr>
        <p:txBody>
          <a:bodyPr wrap="none" rtlCol="0">
            <a:spAutoFit/>
          </a:bodyPr>
          <a:lstStyle/>
          <a:p>
            <a:endParaRPr lang="vi-VN" dirty="0"/>
          </a:p>
        </p:txBody>
      </p:sp>
      <p:sp>
        <p:nvSpPr>
          <p:cNvPr id="14" name="TextBox 13"/>
          <p:cNvSpPr txBox="1"/>
          <p:nvPr/>
        </p:nvSpPr>
        <p:spPr>
          <a:xfrm>
            <a:off x="3266970" y="2670004"/>
            <a:ext cx="1846385" cy="400110"/>
          </a:xfrm>
          <a:prstGeom prst="rect">
            <a:avLst/>
          </a:prstGeom>
          <a:noFill/>
        </p:spPr>
        <p:txBody>
          <a:bodyPr wrap="square" rtlCol="0">
            <a:spAutoFit/>
          </a:bodyPr>
          <a:lstStyle/>
          <a:p>
            <a:pPr algn="ctr"/>
            <a:r>
              <a:rPr lang="en-US" sz="2000" b="1" i="1" u="sng" dirty="0" err="1" smtClean="0"/>
              <a:t>Bài</a:t>
            </a:r>
            <a:r>
              <a:rPr lang="en-US" sz="2000" b="1" i="1" u="sng" dirty="0"/>
              <a:t> </a:t>
            </a:r>
            <a:r>
              <a:rPr lang="en-US" sz="2000" b="1" i="1" u="sng" dirty="0" err="1" smtClean="0"/>
              <a:t>làm</a:t>
            </a:r>
            <a:r>
              <a:rPr lang="en-US" sz="2000" b="1" i="1" u="sng" dirty="0" smtClean="0"/>
              <a:t>:</a:t>
            </a:r>
            <a:endParaRPr lang="vi-VN" sz="2000" b="1" i="1" u="sng" dirty="0"/>
          </a:p>
        </p:txBody>
      </p:sp>
      <p:sp>
        <p:nvSpPr>
          <p:cNvPr id="2" name="Rectangle 1"/>
          <p:cNvSpPr/>
          <p:nvPr/>
        </p:nvSpPr>
        <p:spPr>
          <a:xfrm>
            <a:off x="193431" y="2868857"/>
            <a:ext cx="8564965" cy="1477328"/>
          </a:xfrm>
          <a:prstGeom prst="rect">
            <a:avLst/>
          </a:prstGeom>
        </p:spPr>
        <p:txBody>
          <a:bodyPr wrap="square">
            <a:spAutoFit/>
          </a:bodyPr>
          <a:lstStyle/>
          <a:p>
            <a:pPr algn="just">
              <a:lnSpc>
                <a:spcPct val="150000"/>
              </a:lnSpc>
            </a:pPr>
            <a:r>
              <a:rPr lang="fr-FR" sz="2000" dirty="0"/>
              <a:t>Ta </a:t>
            </a:r>
            <a:r>
              <a:rPr lang="fr-FR" sz="2000" dirty="0" err="1"/>
              <a:t>thấy</a:t>
            </a:r>
            <a:r>
              <a:rPr lang="fr-FR" sz="2000" dirty="0"/>
              <a:t> </a:t>
            </a:r>
            <a:r>
              <a:rPr lang="fr-FR" sz="2000" dirty="0" err="1"/>
              <a:t>mỗi</a:t>
            </a:r>
            <a:r>
              <a:rPr lang="fr-FR" sz="2000" dirty="0"/>
              <a:t> </a:t>
            </a:r>
            <a:r>
              <a:rPr lang="fr-FR" sz="2000" dirty="0" err="1"/>
              <a:t>gói</a:t>
            </a:r>
            <a:r>
              <a:rPr lang="fr-FR" sz="2000" dirty="0"/>
              <a:t> </a:t>
            </a:r>
            <a:r>
              <a:rPr lang="fr-FR" sz="2000" dirty="0" err="1"/>
              <a:t>có</a:t>
            </a:r>
            <a:r>
              <a:rPr lang="fr-FR" sz="2000" dirty="0"/>
              <a:t> 10 </a:t>
            </a:r>
            <a:r>
              <a:rPr lang="fr-FR" sz="2000" dirty="0" err="1"/>
              <a:t>cái</a:t>
            </a:r>
            <a:r>
              <a:rPr lang="fr-FR" sz="2000" dirty="0"/>
              <a:t> </a:t>
            </a:r>
            <a:r>
              <a:rPr lang="fr-FR" sz="2000" dirty="0" err="1"/>
              <a:t>kẹo</a:t>
            </a:r>
            <a:r>
              <a:rPr lang="fr-FR" sz="2000" dirty="0"/>
              <a:t>, </a:t>
            </a:r>
            <a:r>
              <a:rPr lang="fr-FR" sz="2000" dirty="0" err="1"/>
              <a:t>mỗi</a:t>
            </a:r>
            <a:r>
              <a:rPr lang="fr-FR" sz="2000" dirty="0"/>
              <a:t> </a:t>
            </a:r>
            <a:r>
              <a:rPr lang="fr-FR" sz="2000" dirty="0" err="1"/>
              <a:t>hộp</a:t>
            </a:r>
            <a:r>
              <a:rPr lang="fr-FR" sz="2000" dirty="0"/>
              <a:t> </a:t>
            </a:r>
            <a:r>
              <a:rPr lang="fr-FR" sz="2000" dirty="0" err="1"/>
              <a:t>có</a:t>
            </a:r>
            <a:r>
              <a:rPr lang="fr-FR" sz="2000" dirty="0"/>
              <a:t> 100 </a:t>
            </a:r>
            <a:r>
              <a:rPr lang="fr-FR" sz="2000" dirty="0" err="1"/>
              <a:t>cái</a:t>
            </a:r>
            <a:r>
              <a:rPr lang="fr-FR" sz="2000" dirty="0"/>
              <a:t> </a:t>
            </a:r>
            <a:r>
              <a:rPr lang="fr-FR" sz="2000" err="1"/>
              <a:t>kẹo</a:t>
            </a:r>
            <a:r>
              <a:rPr lang="fr-FR" sz="2000"/>
              <a:t> </a:t>
            </a:r>
            <a:r>
              <a:rPr lang="fr-FR" sz="2000" smtClean="0"/>
              <a:t>(10 </a:t>
            </a:r>
            <a:r>
              <a:rPr lang="fr-FR" sz="2000" dirty="0" err="1"/>
              <a:t>gói</a:t>
            </a:r>
            <a:r>
              <a:rPr lang="fr-FR" sz="2000" dirty="0"/>
              <a:t>) </a:t>
            </a:r>
            <a:r>
              <a:rPr lang="fr-FR" sz="2000" dirty="0" err="1"/>
              <a:t>và</a:t>
            </a:r>
            <a:r>
              <a:rPr lang="fr-FR" sz="2000" dirty="0"/>
              <a:t> </a:t>
            </a:r>
            <a:r>
              <a:rPr lang="fr-FR" sz="2000" dirty="0" err="1"/>
              <a:t>mỗi</a:t>
            </a:r>
            <a:r>
              <a:rPr lang="fr-FR" sz="2000" dirty="0"/>
              <a:t> </a:t>
            </a:r>
            <a:r>
              <a:rPr lang="fr-FR" sz="2000" dirty="0" err="1"/>
              <a:t>thùng</a:t>
            </a:r>
            <a:r>
              <a:rPr lang="fr-FR" sz="2000" dirty="0"/>
              <a:t> </a:t>
            </a:r>
            <a:r>
              <a:rPr lang="fr-FR" sz="2000" dirty="0" err="1"/>
              <a:t>có</a:t>
            </a:r>
            <a:r>
              <a:rPr lang="fr-FR" sz="2000" dirty="0"/>
              <a:t> 1000 </a:t>
            </a:r>
            <a:r>
              <a:rPr lang="fr-FR" sz="2000" dirty="0" err="1"/>
              <a:t>cái</a:t>
            </a:r>
            <a:r>
              <a:rPr lang="fr-FR" sz="2000" dirty="0"/>
              <a:t> </a:t>
            </a:r>
            <a:r>
              <a:rPr lang="fr-FR" sz="2000" dirty="0" err="1"/>
              <a:t>kẹo</a:t>
            </a:r>
            <a:r>
              <a:rPr lang="fr-FR" sz="2000" dirty="0"/>
              <a:t>. </a:t>
            </a:r>
            <a:r>
              <a:rPr lang="fr-FR" sz="2000" dirty="0" err="1"/>
              <a:t>Người</a:t>
            </a:r>
            <a:r>
              <a:rPr lang="fr-FR" sz="2000" dirty="0"/>
              <a:t> </a:t>
            </a:r>
            <a:r>
              <a:rPr lang="fr-FR" sz="2000" dirty="0" err="1"/>
              <a:t>đó</a:t>
            </a:r>
            <a:r>
              <a:rPr lang="fr-FR" sz="2000" dirty="0"/>
              <a:t> mua 9 </a:t>
            </a:r>
            <a:r>
              <a:rPr lang="fr-FR" sz="2000" dirty="0" err="1"/>
              <a:t>thùng</a:t>
            </a:r>
            <a:r>
              <a:rPr lang="fr-FR" sz="2000" dirty="0"/>
              <a:t>, 9 </a:t>
            </a:r>
            <a:r>
              <a:rPr lang="fr-FR" sz="2000" dirty="0" err="1"/>
              <a:t>hộp</a:t>
            </a:r>
            <a:r>
              <a:rPr lang="fr-FR" sz="2000" dirty="0"/>
              <a:t> </a:t>
            </a:r>
            <a:r>
              <a:rPr lang="fr-FR" sz="2000" dirty="0" err="1"/>
              <a:t>và</a:t>
            </a:r>
            <a:r>
              <a:rPr lang="fr-FR" sz="2000" dirty="0"/>
              <a:t> 9 </a:t>
            </a:r>
            <a:r>
              <a:rPr lang="fr-FR" sz="2000" dirty="0" err="1"/>
              <a:t>gói</a:t>
            </a:r>
            <a:r>
              <a:rPr lang="fr-FR" sz="2000" dirty="0"/>
              <a:t> </a:t>
            </a:r>
            <a:r>
              <a:rPr lang="fr-FR" sz="2000" dirty="0" err="1"/>
              <a:t>kẹo</a:t>
            </a:r>
            <a:r>
              <a:rPr lang="fr-FR" sz="2000" dirty="0"/>
              <a:t> </a:t>
            </a:r>
            <a:r>
              <a:rPr lang="fr-FR" sz="2000" dirty="0" err="1"/>
              <a:t>nên</a:t>
            </a:r>
            <a:r>
              <a:rPr lang="fr-FR" sz="2000" dirty="0"/>
              <a:t> </a:t>
            </a:r>
            <a:r>
              <a:rPr lang="fr-FR" sz="2000" dirty="0" err="1"/>
              <a:t>tổng</a:t>
            </a:r>
            <a:r>
              <a:rPr lang="fr-FR" sz="2000" dirty="0"/>
              <a:t> </a:t>
            </a:r>
            <a:r>
              <a:rPr lang="fr-FR" sz="2000" dirty="0" err="1"/>
              <a:t>số</a:t>
            </a:r>
            <a:r>
              <a:rPr lang="fr-FR" sz="2000" dirty="0"/>
              <a:t> </a:t>
            </a:r>
            <a:r>
              <a:rPr lang="fr-FR" sz="2000" dirty="0" err="1"/>
              <a:t>kẹo</a:t>
            </a:r>
            <a:r>
              <a:rPr lang="fr-FR" sz="2000" dirty="0"/>
              <a:t> là :</a:t>
            </a:r>
            <a:endParaRPr lang="en-US" sz="2000" dirty="0"/>
          </a:p>
        </p:txBody>
      </p:sp>
      <p:sp>
        <p:nvSpPr>
          <p:cNvPr id="3" name="Rectangle 2"/>
          <p:cNvSpPr/>
          <p:nvPr/>
        </p:nvSpPr>
        <p:spPr>
          <a:xfrm>
            <a:off x="1393354" y="4517714"/>
            <a:ext cx="6968346" cy="400110"/>
          </a:xfrm>
          <a:prstGeom prst="rect">
            <a:avLst/>
          </a:prstGeom>
        </p:spPr>
        <p:txBody>
          <a:bodyPr wrap="square">
            <a:spAutoFit/>
          </a:bodyPr>
          <a:lstStyle/>
          <a:p>
            <a:r>
              <a:rPr lang="fr-FR" sz="2000" dirty="0"/>
              <a:t>9 × 1000 + 9 × 100 + 9 × 10 = </a:t>
            </a:r>
            <a:r>
              <a:rPr lang="fr-FR" sz="2000" b="1" dirty="0"/>
              <a:t>9 </a:t>
            </a:r>
            <a:r>
              <a:rPr lang="fr-FR" sz="2000" b="1"/>
              <a:t>990</a:t>
            </a:r>
            <a:r>
              <a:rPr lang="fr-FR" sz="2000"/>
              <a:t> </a:t>
            </a:r>
            <a:r>
              <a:rPr lang="fr-FR" sz="2000" smtClean="0"/>
              <a:t>(cái </a:t>
            </a:r>
            <a:r>
              <a:rPr lang="fr-FR" sz="2000" dirty="0" err="1"/>
              <a:t>kẹo</a:t>
            </a:r>
            <a:r>
              <a:rPr lang="fr-FR" sz="2000" dirty="0"/>
              <a:t>)</a:t>
            </a:r>
            <a:endParaRPr lang="en-US" sz="2000" dirty="0"/>
          </a:p>
        </p:txBody>
      </p:sp>
      <p:sp>
        <p:nvSpPr>
          <p:cNvPr id="15" name="Google Shape;905;p46"/>
          <p:cNvSpPr/>
          <p:nvPr/>
        </p:nvSpPr>
        <p:spPr>
          <a:xfrm>
            <a:off x="193431" y="626383"/>
            <a:ext cx="316408" cy="314571"/>
          </a:xfrm>
          <a:custGeom>
            <a:avLst/>
            <a:gdLst/>
            <a:ahLst/>
            <a:cxnLst/>
            <a:rect l="l" t="t" r="r" b="b"/>
            <a:pathLst>
              <a:path w="16708" h="16611" fill="none" extrusionOk="0">
                <a:moveTo>
                  <a:pt x="414" y="8842"/>
                </a:moveTo>
                <a:lnTo>
                  <a:pt x="8403" y="1048"/>
                </a:lnTo>
                <a:lnTo>
                  <a:pt x="8403" y="1048"/>
                </a:lnTo>
                <a:lnTo>
                  <a:pt x="8500" y="951"/>
                </a:lnTo>
                <a:lnTo>
                  <a:pt x="8597" y="829"/>
                </a:lnTo>
                <a:lnTo>
                  <a:pt x="8865" y="658"/>
                </a:lnTo>
                <a:lnTo>
                  <a:pt x="9158" y="488"/>
                </a:lnTo>
                <a:lnTo>
                  <a:pt x="9450" y="317"/>
                </a:lnTo>
                <a:lnTo>
                  <a:pt x="9450" y="317"/>
                </a:lnTo>
                <a:lnTo>
                  <a:pt x="9839" y="171"/>
                </a:lnTo>
                <a:lnTo>
                  <a:pt x="10180" y="74"/>
                </a:lnTo>
                <a:lnTo>
                  <a:pt x="10497" y="25"/>
                </a:lnTo>
                <a:lnTo>
                  <a:pt x="10814" y="1"/>
                </a:lnTo>
                <a:lnTo>
                  <a:pt x="15344" y="1"/>
                </a:lnTo>
                <a:lnTo>
                  <a:pt x="15344" y="1"/>
                </a:lnTo>
                <a:lnTo>
                  <a:pt x="15465" y="1"/>
                </a:lnTo>
                <a:lnTo>
                  <a:pt x="15587" y="49"/>
                </a:lnTo>
                <a:lnTo>
                  <a:pt x="15855" y="122"/>
                </a:lnTo>
                <a:lnTo>
                  <a:pt x="16099" y="269"/>
                </a:lnTo>
                <a:lnTo>
                  <a:pt x="16294" y="415"/>
                </a:lnTo>
                <a:lnTo>
                  <a:pt x="16294" y="415"/>
                </a:lnTo>
                <a:lnTo>
                  <a:pt x="16391" y="537"/>
                </a:lnTo>
                <a:lnTo>
                  <a:pt x="16488" y="658"/>
                </a:lnTo>
                <a:lnTo>
                  <a:pt x="16561" y="780"/>
                </a:lnTo>
                <a:lnTo>
                  <a:pt x="16610" y="902"/>
                </a:lnTo>
                <a:lnTo>
                  <a:pt x="16659" y="1048"/>
                </a:lnTo>
                <a:lnTo>
                  <a:pt x="16683" y="1170"/>
                </a:lnTo>
                <a:lnTo>
                  <a:pt x="16708" y="1486"/>
                </a:lnTo>
                <a:lnTo>
                  <a:pt x="16708" y="5992"/>
                </a:lnTo>
                <a:lnTo>
                  <a:pt x="16708" y="5992"/>
                </a:lnTo>
                <a:lnTo>
                  <a:pt x="16683" y="6309"/>
                </a:lnTo>
                <a:lnTo>
                  <a:pt x="16635" y="6625"/>
                </a:lnTo>
                <a:lnTo>
                  <a:pt x="16537" y="6942"/>
                </a:lnTo>
                <a:lnTo>
                  <a:pt x="16391" y="7258"/>
                </a:lnTo>
                <a:lnTo>
                  <a:pt x="16391" y="7258"/>
                </a:lnTo>
                <a:lnTo>
                  <a:pt x="16342" y="7453"/>
                </a:lnTo>
                <a:lnTo>
                  <a:pt x="16294" y="7624"/>
                </a:lnTo>
                <a:lnTo>
                  <a:pt x="16196" y="7770"/>
                </a:lnTo>
                <a:lnTo>
                  <a:pt x="16123" y="7916"/>
                </a:lnTo>
                <a:lnTo>
                  <a:pt x="15928" y="8160"/>
                </a:lnTo>
                <a:lnTo>
                  <a:pt x="15758" y="8403"/>
                </a:lnTo>
                <a:lnTo>
                  <a:pt x="7891" y="16197"/>
                </a:lnTo>
                <a:lnTo>
                  <a:pt x="7891" y="16197"/>
                </a:lnTo>
                <a:lnTo>
                  <a:pt x="7794" y="16294"/>
                </a:lnTo>
                <a:lnTo>
                  <a:pt x="7696" y="16392"/>
                </a:lnTo>
                <a:lnTo>
                  <a:pt x="7574" y="16465"/>
                </a:lnTo>
                <a:lnTo>
                  <a:pt x="7453" y="16513"/>
                </a:lnTo>
                <a:lnTo>
                  <a:pt x="7185" y="16586"/>
                </a:lnTo>
                <a:lnTo>
                  <a:pt x="6941" y="16611"/>
                </a:lnTo>
                <a:lnTo>
                  <a:pt x="6941" y="16611"/>
                </a:lnTo>
                <a:lnTo>
                  <a:pt x="6649" y="16586"/>
                </a:lnTo>
                <a:lnTo>
                  <a:pt x="6503" y="16562"/>
                </a:lnTo>
                <a:lnTo>
                  <a:pt x="6381" y="16513"/>
                </a:lnTo>
                <a:lnTo>
                  <a:pt x="6235" y="16465"/>
                </a:lnTo>
                <a:lnTo>
                  <a:pt x="6113" y="16392"/>
                </a:lnTo>
                <a:lnTo>
                  <a:pt x="5991" y="16294"/>
                </a:lnTo>
                <a:lnTo>
                  <a:pt x="5894" y="16197"/>
                </a:lnTo>
                <a:lnTo>
                  <a:pt x="414" y="10839"/>
                </a:lnTo>
                <a:lnTo>
                  <a:pt x="414" y="10839"/>
                </a:lnTo>
                <a:lnTo>
                  <a:pt x="268" y="10595"/>
                </a:lnTo>
                <a:lnTo>
                  <a:pt x="122" y="10352"/>
                </a:lnTo>
                <a:lnTo>
                  <a:pt x="24" y="10108"/>
                </a:lnTo>
                <a:lnTo>
                  <a:pt x="0" y="10011"/>
                </a:lnTo>
                <a:lnTo>
                  <a:pt x="0" y="9889"/>
                </a:lnTo>
                <a:lnTo>
                  <a:pt x="0" y="9889"/>
                </a:lnTo>
                <a:lnTo>
                  <a:pt x="0" y="9718"/>
                </a:lnTo>
                <a:lnTo>
                  <a:pt x="24" y="9597"/>
                </a:lnTo>
                <a:lnTo>
                  <a:pt x="122" y="9329"/>
                </a:lnTo>
                <a:lnTo>
                  <a:pt x="268" y="9061"/>
                </a:lnTo>
                <a:lnTo>
                  <a:pt x="414" y="8842"/>
                </a:lnTo>
                <a:lnTo>
                  <a:pt x="414" y="8842"/>
                </a:lnTo>
                <a:close/>
                <a:moveTo>
                  <a:pt x="12519" y="4190"/>
                </a:moveTo>
                <a:lnTo>
                  <a:pt x="12519" y="4190"/>
                </a:lnTo>
                <a:lnTo>
                  <a:pt x="12689" y="4336"/>
                </a:lnTo>
                <a:lnTo>
                  <a:pt x="12859" y="4433"/>
                </a:lnTo>
                <a:lnTo>
                  <a:pt x="13030" y="4482"/>
                </a:lnTo>
                <a:lnTo>
                  <a:pt x="13249" y="4482"/>
                </a:lnTo>
                <a:lnTo>
                  <a:pt x="13249" y="4482"/>
                </a:lnTo>
                <a:lnTo>
                  <a:pt x="13444" y="4482"/>
                </a:lnTo>
                <a:lnTo>
                  <a:pt x="13615" y="4433"/>
                </a:lnTo>
                <a:lnTo>
                  <a:pt x="13761" y="4336"/>
                </a:lnTo>
                <a:lnTo>
                  <a:pt x="13882" y="4190"/>
                </a:lnTo>
                <a:lnTo>
                  <a:pt x="13882" y="4190"/>
                </a:lnTo>
                <a:lnTo>
                  <a:pt x="14029" y="4044"/>
                </a:lnTo>
                <a:lnTo>
                  <a:pt x="14102" y="3873"/>
                </a:lnTo>
                <a:lnTo>
                  <a:pt x="14150" y="3727"/>
                </a:lnTo>
                <a:lnTo>
                  <a:pt x="14175" y="3557"/>
                </a:lnTo>
                <a:lnTo>
                  <a:pt x="14175" y="3557"/>
                </a:lnTo>
                <a:lnTo>
                  <a:pt x="14150" y="3362"/>
                </a:lnTo>
                <a:lnTo>
                  <a:pt x="14102" y="3167"/>
                </a:lnTo>
                <a:lnTo>
                  <a:pt x="14029" y="2996"/>
                </a:lnTo>
                <a:lnTo>
                  <a:pt x="13882" y="2850"/>
                </a:lnTo>
                <a:lnTo>
                  <a:pt x="13882" y="2850"/>
                </a:lnTo>
                <a:lnTo>
                  <a:pt x="13761" y="2728"/>
                </a:lnTo>
                <a:lnTo>
                  <a:pt x="13615" y="2655"/>
                </a:lnTo>
                <a:lnTo>
                  <a:pt x="13444" y="2582"/>
                </a:lnTo>
                <a:lnTo>
                  <a:pt x="13249" y="2558"/>
                </a:lnTo>
                <a:lnTo>
                  <a:pt x="13249" y="2558"/>
                </a:lnTo>
                <a:lnTo>
                  <a:pt x="13030" y="2582"/>
                </a:lnTo>
                <a:lnTo>
                  <a:pt x="12859" y="2655"/>
                </a:lnTo>
                <a:lnTo>
                  <a:pt x="12689" y="2728"/>
                </a:lnTo>
                <a:lnTo>
                  <a:pt x="12519" y="2850"/>
                </a:lnTo>
                <a:lnTo>
                  <a:pt x="12519" y="2850"/>
                </a:lnTo>
                <a:lnTo>
                  <a:pt x="12445" y="2996"/>
                </a:lnTo>
                <a:lnTo>
                  <a:pt x="12372" y="3167"/>
                </a:lnTo>
                <a:lnTo>
                  <a:pt x="12324" y="3362"/>
                </a:lnTo>
                <a:lnTo>
                  <a:pt x="12324" y="3557"/>
                </a:lnTo>
                <a:lnTo>
                  <a:pt x="12324" y="3557"/>
                </a:lnTo>
                <a:lnTo>
                  <a:pt x="12324" y="3727"/>
                </a:lnTo>
                <a:lnTo>
                  <a:pt x="12372" y="3873"/>
                </a:lnTo>
                <a:lnTo>
                  <a:pt x="12445" y="4044"/>
                </a:lnTo>
                <a:lnTo>
                  <a:pt x="12519" y="4190"/>
                </a:lnTo>
                <a:lnTo>
                  <a:pt x="12519" y="4190"/>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2250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sp>
        <p:nvSpPr>
          <p:cNvPr id="3" name="Pentagon 2"/>
          <p:cNvSpPr/>
          <p:nvPr/>
        </p:nvSpPr>
        <p:spPr>
          <a:xfrm>
            <a:off x="0" y="1"/>
            <a:ext cx="2708031" cy="738554"/>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EM CÓ BIẾT?</a:t>
            </a:r>
            <a:endParaRPr lang="vi-VN" sz="2400" b="1" dirty="0"/>
          </a:p>
        </p:txBody>
      </p:sp>
      <p:sp>
        <p:nvSpPr>
          <p:cNvPr id="5" name="TextBox 4"/>
          <p:cNvSpPr txBox="1"/>
          <p:nvPr/>
        </p:nvSpPr>
        <p:spPr>
          <a:xfrm>
            <a:off x="175846" y="738555"/>
            <a:ext cx="1846385" cy="461665"/>
          </a:xfrm>
          <a:prstGeom prst="rect">
            <a:avLst/>
          </a:prstGeom>
          <a:noFill/>
        </p:spPr>
        <p:txBody>
          <a:bodyPr wrap="square" rtlCol="0">
            <a:spAutoFit/>
          </a:bodyPr>
          <a:lstStyle/>
          <a:p>
            <a:r>
              <a:rPr lang="en-US" sz="2400" b="1" dirty="0" err="1" smtClean="0"/>
              <a:t>Hệ</a:t>
            </a:r>
            <a:r>
              <a:rPr lang="en-US" sz="2400" b="1" dirty="0" smtClean="0"/>
              <a:t> La </a:t>
            </a:r>
            <a:r>
              <a:rPr lang="en-US" sz="2400" b="1" dirty="0" err="1" smtClean="0"/>
              <a:t>Mã</a:t>
            </a:r>
            <a:endParaRPr lang="vi-VN" sz="2400" b="1" dirty="0"/>
          </a:p>
        </p:txBody>
      </p:sp>
      <p:sp>
        <p:nvSpPr>
          <p:cNvPr id="6" name="TextBox 5"/>
          <p:cNvSpPr txBox="1"/>
          <p:nvPr/>
        </p:nvSpPr>
        <p:spPr>
          <a:xfrm>
            <a:off x="214446" y="1070468"/>
            <a:ext cx="8929554" cy="1754326"/>
          </a:xfrm>
          <a:prstGeom prst="rect">
            <a:avLst/>
          </a:prstGeom>
          <a:noFill/>
        </p:spPr>
        <p:txBody>
          <a:bodyPr wrap="square" rtlCol="0">
            <a:spAutoFit/>
          </a:bodyPr>
          <a:lstStyle/>
          <a:p>
            <a:pPr algn="just">
              <a:lnSpc>
                <a:spcPct val="150000"/>
              </a:lnSpc>
            </a:pPr>
            <a:r>
              <a:rPr lang="en-US" sz="1800" dirty="0" err="1" smtClean="0"/>
              <a:t>Ngoài</a:t>
            </a:r>
            <a:r>
              <a:rPr lang="en-US" sz="1800" dirty="0" smtClean="0"/>
              <a:t> </a:t>
            </a:r>
            <a:r>
              <a:rPr lang="en-US" sz="1800" dirty="0" err="1" smtClean="0"/>
              <a:t>các</a:t>
            </a:r>
            <a:r>
              <a:rPr lang="en-US" sz="1800" dirty="0" smtClean="0"/>
              <a:t> </a:t>
            </a:r>
            <a:r>
              <a:rPr lang="en-US" sz="1800" dirty="0" err="1" smtClean="0"/>
              <a:t>chữ</a:t>
            </a:r>
            <a:r>
              <a:rPr lang="en-US" sz="1800" dirty="0" smtClean="0"/>
              <a:t> </a:t>
            </a:r>
            <a:r>
              <a:rPr lang="en-US" sz="1800" dirty="0" err="1" smtClean="0"/>
              <a:t>số</a:t>
            </a:r>
            <a:r>
              <a:rPr lang="en-US" sz="1800" dirty="0" smtClean="0"/>
              <a:t> I, V, X </a:t>
            </a:r>
            <a:r>
              <a:rPr lang="en-US" sz="1800" dirty="0" err="1" smtClean="0"/>
              <a:t>và</a:t>
            </a:r>
            <a:r>
              <a:rPr lang="en-US" sz="1800" dirty="0" smtClean="0"/>
              <a:t> </a:t>
            </a:r>
            <a:r>
              <a:rPr lang="en-US" sz="1800" dirty="0" err="1" smtClean="0"/>
              <a:t>cụm</a:t>
            </a:r>
            <a:r>
              <a:rPr lang="en-US" sz="1800" dirty="0" smtClean="0"/>
              <a:t> </a:t>
            </a:r>
            <a:r>
              <a:rPr lang="en-US" sz="1800" err="1" smtClean="0"/>
              <a:t>chữ</a:t>
            </a:r>
            <a:r>
              <a:rPr lang="en-US" sz="1800" smtClean="0"/>
              <a:t> </a:t>
            </a:r>
            <a:r>
              <a:rPr lang="en-US" sz="1800" smtClean="0"/>
              <a:t>số </a:t>
            </a:r>
            <a:r>
              <a:rPr lang="en-US" sz="1800" dirty="0" smtClean="0"/>
              <a:t>IV, IX </a:t>
            </a:r>
            <a:r>
              <a:rPr lang="en-US" sz="1800" dirty="0" err="1" smtClean="0"/>
              <a:t>hệ</a:t>
            </a:r>
            <a:r>
              <a:rPr lang="en-US" sz="1800" dirty="0" smtClean="0"/>
              <a:t> La </a:t>
            </a:r>
            <a:r>
              <a:rPr lang="en-US" sz="1800" dirty="0" err="1" smtClean="0"/>
              <a:t>Mã</a:t>
            </a:r>
            <a:r>
              <a:rPr lang="en-US" sz="1800" dirty="0" smtClean="0"/>
              <a:t> </a:t>
            </a:r>
            <a:r>
              <a:rPr lang="en-US" sz="1800" dirty="0" err="1" smtClean="0"/>
              <a:t>còn</a:t>
            </a:r>
            <a:r>
              <a:rPr lang="en-US" sz="1800" dirty="0" smtClean="0"/>
              <a:t> </a:t>
            </a:r>
            <a:r>
              <a:rPr lang="en-US" sz="1800" dirty="0" err="1" smtClean="0"/>
              <a:t>có</a:t>
            </a:r>
            <a:r>
              <a:rPr lang="en-US" sz="1800" dirty="0" smtClean="0"/>
              <a:t> </a:t>
            </a:r>
            <a:r>
              <a:rPr lang="en-US" sz="1800" dirty="0" err="1" smtClean="0"/>
              <a:t>các</a:t>
            </a:r>
            <a:r>
              <a:rPr lang="en-US" sz="1800" dirty="0" smtClean="0"/>
              <a:t> </a:t>
            </a:r>
            <a:r>
              <a:rPr lang="en-US" sz="1800" dirty="0" err="1" smtClean="0"/>
              <a:t>chữ</a:t>
            </a:r>
            <a:r>
              <a:rPr lang="en-US" sz="1800" dirty="0" smtClean="0"/>
              <a:t> </a:t>
            </a:r>
            <a:r>
              <a:rPr lang="en-US" sz="1800" dirty="0" err="1" smtClean="0"/>
              <a:t>số</a:t>
            </a:r>
            <a:r>
              <a:rPr lang="en-US" sz="1800" dirty="0" smtClean="0"/>
              <a:t> </a:t>
            </a:r>
            <a:r>
              <a:rPr lang="en-US" sz="1800" dirty="0" err="1" smtClean="0"/>
              <a:t>khác</a:t>
            </a:r>
            <a:r>
              <a:rPr lang="en-US" sz="1800" dirty="0" smtClean="0"/>
              <a:t> </a:t>
            </a:r>
            <a:r>
              <a:rPr lang="en-US" sz="1800" dirty="0" err="1" smtClean="0"/>
              <a:t>là</a:t>
            </a:r>
            <a:r>
              <a:rPr lang="en-US" sz="1800" dirty="0" smtClean="0"/>
              <a:t> L, C, D, </a:t>
            </a:r>
            <a:r>
              <a:rPr lang="en-US" sz="1800" smtClean="0"/>
              <a:t>M </a:t>
            </a:r>
            <a:r>
              <a:rPr lang="en-US" sz="1800" smtClean="0"/>
              <a:t>(tương </a:t>
            </a:r>
            <a:r>
              <a:rPr lang="en-US" sz="1800" dirty="0" err="1" smtClean="0"/>
              <a:t>ứng</a:t>
            </a:r>
            <a:r>
              <a:rPr lang="en-US" sz="1800" dirty="0" smtClean="0"/>
              <a:t> </a:t>
            </a:r>
            <a:r>
              <a:rPr lang="en-US" sz="1800" dirty="0" err="1" smtClean="0"/>
              <a:t>với</a:t>
            </a:r>
            <a:r>
              <a:rPr lang="en-US" sz="1800" dirty="0" smtClean="0"/>
              <a:t> 50, 100, 500 </a:t>
            </a:r>
            <a:r>
              <a:rPr lang="en-US" sz="1800" dirty="0" err="1" smtClean="0"/>
              <a:t>và</a:t>
            </a:r>
            <a:r>
              <a:rPr lang="en-US" sz="1800" dirty="0" smtClean="0"/>
              <a:t> 1 000) </a:t>
            </a:r>
            <a:r>
              <a:rPr lang="en-US" sz="1800" dirty="0" err="1" smtClean="0"/>
              <a:t>và</a:t>
            </a:r>
            <a:r>
              <a:rPr lang="en-US" sz="1800" dirty="0" smtClean="0"/>
              <a:t> </a:t>
            </a:r>
            <a:r>
              <a:rPr lang="en-US" sz="1800" dirty="0" err="1" smtClean="0"/>
              <a:t>các</a:t>
            </a:r>
            <a:r>
              <a:rPr lang="en-US" sz="1800" dirty="0" smtClean="0"/>
              <a:t> </a:t>
            </a:r>
            <a:r>
              <a:rPr lang="en-US" sz="1800" dirty="0" err="1" smtClean="0"/>
              <a:t>cụm</a:t>
            </a:r>
            <a:r>
              <a:rPr lang="en-US" sz="1800" dirty="0" smtClean="0"/>
              <a:t> </a:t>
            </a:r>
            <a:r>
              <a:rPr lang="en-US" sz="1800" dirty="0" err="1" smtClean="0"/>
              <a:t>chữ</a:t>
            </a:r>
            <a:r>
              <a:rPr lang="en-US" sz="1800" dirty="0" smtClean="0"/>
              <a:t> </a:t>
            </a:r>
            <a:r>
              <a:rPr lang="en-US" sz="1800" dirty="0" err="1" smtClean="0"/>
              <a:t>số</a:t>
            </a:r>
            <a:r>
              <a:rPr lang="en-US" sz="1800" dirty="0" smtClean="0"/>
              <a:t> XL, XC, CD, </a:t>
            </a:r>
            <a:r>
              <a:rPr lang="en-US" sz="1800" smtClean="0"/>
              <a:t>CM (tương </a:t>
            </a:r>
            <a:r>
              <a:rPr lang="en-US" sz="1800" dirty="0" err="1" smtClean="0"/>
              <a:t>ứng</a:t>
            </a:r>
            <a:r>
              <a:rPr lang="en-US" sz="1800" dirty="0" smtClean="0"/>
              <a:t> </a:t>
            </a:r>
            <a:r>
              <a:rPr lang="en-US" sz="1800" dirty="0" err="1" smtClean="0"/>
              <a:t>với</a:t>
            </a:r>
            <a:r>
              <a:rPr lang="en-US" sz="1800" dirty="0" smtClean="0"/>
              <a:t> 40, 90, 400 </a:t>
            </a:r>
            <a:r>
              <a:rPr lang="en-US" sz="1800" dirty="0" err="1" smtClean="0"/>
              <a:t>và</a:t>
            </a:r>
            <a:r>
              <a:rPr lang="en-US" sz="1800" dirty="0" smtClean="0"/>
              <a:t> 900). </a:t>
            </a:r>
            <a:r>
              <a:rPr lang="en-US" sz="1800" dirty="0" err="1" smtClean="0"/>
              <a:t>Các</a:t>
            </a:r>
            <a:r>
              <a:rPr lang="en-US" sz="1800" dirty="0" smtClean="0"/>
              <a:t> </a:t>
            </a:r>
            <a:r>
              <a:rPr lang="en-US" sz="1800" dirty="0" err="1" smtClean="0"/>
              <a:t>chữ</a:t>
            </a:r>
            <a:r>
              <a:rPr lang="en-US" sz="1800" dirty="0" smtClean="0"/>
              <a:t> </a:t>
            </a:r>
            <a:r>
              <a:rPr lang="en-US" sz="1800" dirty="0" err="1" smtClean="0"/>
              <a:t>số</a:t>
            </a:r>
            <a:r>
              <a:rPr lang="en-US" sz="1800" dirty="0" smtClean="0"/>
              <a:t> </a:t>
            </a:r>
            <a:r>
              <a:rPr lang="en-US" sz="1800" dirty="0" err="1" smtClean="0"/>
              <a:t>và</a:t>
            </a:r>
            <a:r>
              <a:rPr lang="en-US" sz="1800" dirty="0" smtClean="0"/>
              <a:t> </a:t>
            </a:r>
            <a:r>
              <a:rPr lang="en-US" sz="1800" dirty="0" err="1" smtClean="0"/>
              <a:t>cụm</a:t>
            </a:r>
            <a:r>
              <a:rPr lang="en-US" sz="1800" dirty="0" smtClean="0"/>
              <a:t> </a:t>
            </a:r>
            <a:r>
              <a:rPr lang="en-US" sz="1800" dirty="0" err="1" smtClean="0"/>
              <a:t>chữ</a:t>
            </a:r>
            <a:r>
              <a:rPr lang="en-US" sz="1800" dirty="0" smtClean="0"/>
              <a:t> </a:t>
            </a:r>
            <a:r>
              <a:rPr lang="en-US" sz="1800" dirty="0" err="1" smtClean="0"/>
              <a:t>số</a:t>
            </a:r>
            <a:r>
              <a:rPr lang="en-US" sz="1800" dirty="0" smtClean="0"/>
              <a:t> </a:t>
            </a:r>
            <a:r>
              <a:rPr lang="en-US" sz="1800" dirty="0" err="1" smtClean="0"/>
              <a:t>ấy</a:t>
            </a:r>
            <a:r>
              <a:rPr lang="en-US" sz="1800" dirty="0" smtClean="0"/>
              <a:t> </a:t>
            </a:r>
            <a:r>
              <a:rPr lang="en-US" sz="1800" dirty="0" err="1" smtClean="0"/>
              <a:t>là</a:t>
            </a:r>
            <a:r>
              <a:rPr lang="en-US" sz="1800" dirty="0" smtClean="0"/>
              <a:t> </a:t>
            </a:r>
            <a:r>
              <a:rPr lang="en-US" sz="1800" dirty="0" err="1" smtClean="0"/>
              <a:t>các</a:t>
            </a:r>
            <a:r>
              <a:rPr lang="en-US" sz="1800" dirty="0" smtClean="0"/>
              <a:t> </a:t>
            </a:r>
            <a:r>
              <a:rPr lang="en-US" sz="1800" dirty="0" err="1" smtClean="0"/>
              <a:t>thành</a:t>
            </a:r>
            <a:r>
              <a:rPr lang="en-US" sz="1800" dirty="0" smtClean="0"/>
              <a:t> </a:t>
            </a:r>
            <a:r>
              <a:rPr lang="en-US" sz="1800" err="1" smtClean="0"/>
              <a:t>phần</a:t>
            </a:r>
            <a:r>
              <a:rPr lang="en-US" sz="1800" smtClean="0"/>
              <a:t> dùng </a:t>
            </a:r>
            <a:r>
              <a:rPr lang="en-US" sz="1800" dirty="0" err="1" smtClean="0"/>
              <a:t>để</a:t>
            </a:r>
            <a:r>
              <a:rPr lang="en-US" sz="1800" dirty="0" smtClean="0"/>
              <a:t> </a:t>
            </a:r>
            <a:r>
              <a:rPr lang="en-US" sz="1800" dirty="0" err="1" smtClean="0"/>
              <a:t>ghi</a:t>
            </a:r>
            <a:r>
              <a:rPr lang="en-US" sz="1800" dirty="0" smtClean="0"/>
              <a:t> </a:t>
            </a:r>
            <a:r>
              <a:rPr lang="en-US" sz="1800" dirty="0" err="1" smtClean="0"/>
              <a:t>số</a:t>
            </a:r>
            <a:r>
              <a:rPr lang="en-US" sz="1800" dirty="0" smtClean="0"/>
              <a:t> La </a:t>
            </a:r>
            <a:r>
              <a:rPr lang="en-US" sz="1800" dirty="0" err="1" smtClean="0"/>
              <a:t>Mã</a:t>
            </a:r>
            <a:r>
              <a:rPr lang="en-US" sz="1800" dirty="0" smtClean="0"/>
              <a:t> </a:t>
            </a:r>
            <a:r>
              <a:rPr lang="en-US" sz="1800" dirty="0" err="1" smtClean="0"/>
              <a:t>theo</a:t>
            </a:r>
            <a:r>
              <a:rPr lang="en-US" sz="1800" dirty="0" smtClean="0"/>
              <a:t> </a:t>
            </a:r>
            <a:r>
              <a:rPr lang="en-US" sz="1800" dirty="0" err="1" smtClean="0"/>
              <a:t>các</a:t>
            </a:r>
            <a:r>
              <a:rPr lang="en-US" sz="1800" dirty="0" smtClean="0"/>
              <a:t> </a:t>
            </a:r>
            <a:r>
              <a:rPr lang="en-US" sz="1800" dirty="0" err="1" smtClean="0"/>
              <a:t>quy</a:t>
            </a:r>
            <a:r>
              <a:rPr lang="en-US" sz="1800" dirty="0" smtClean="0"/>
              <a:t> </a:t>
            </a:r>
            <a:r>
              <a:rPr lang="en-US" sz="1800" dirty="0" err="1" smtClean="0"/>
              <a:t>tắc</a:t>
            </a:r>
            <a:r>
              <a:rPr lang="en-US" sz="1800" dirty="0" smtClean="0"/>
              <a:t> </a:t>
            </a:r>
            <a:r>
              <a:rPr lang="en-US" sz="1800" dirty="0" err="1" smtClean="0"/>
              <a:t>sau</a:t>
            </a:r>
            <a:r>
              <a:rPr lang="en-US" sz="1800" dirty="0" smtClean="0"/>
              <a:t>:</a:t>
            </a:r>
            <a:endParaRPr lang="vi-VN" sz="1800" dirty="0"/>
          </a:p>
        </p:txBody>
      </p:sp>
      <p:sp>
        <p:nvSpPr>
          <p:cNvPr id="7" name="TextBox 6"/>
          <p:cNvSpPr txBox="1"/>
          <p:nvPr/>
        </p:nvSpPr>
        <p:spPr>
          <a:xfrm>
            <a:off x="175846" y="2669394"/>
            <a:ext cx="8929554" cy="923330"/>
          </a:xfrm>
          <a:prstGeom prst="rect">
            <a:avLst/>
          </a:prstGeom>
          <a:noFill/>
        </p:spPr>
        <p:txBody>
          <a:bodyPr wrap="square" rtlCol="0">
            <a:spAutoFit/>
          </a:bodyPr>
          <a:lstStyle/>
          <a:p>
            <a:pPr algn="just">
              <a:lnSpc>
                <a:spcPct val="150000"/>
              </a:lnSpc>
            </a:pPr>
            <a:r>
              <a:rPr lang="en-US" sz="1800" b="1" dirty="0" smtClean="0"/>
              <a:t>1. </a:t>
            </a:r>
            <a:r>
              <a:rPr lang="en-US" sz="1800" dirty="0" err="1" smtClean="0"/>
              <a:t>Trong</a:t>
            </a:r>
            <a:r>
              <a:rPr lang="en-US" sz="1800" dirty="0" smtClean="0"/>
              <a:t> </a:t>
            </a:r>
            <a:r>
              <a:rPr lang="en-US" sz="1800" dirty="0" err="1" smtClean="0"/>
              <a:t>một</a:t>
            </a:r>
            <a:r>
              <a:rPr lang="en-US" sz="1800" dirty="0" smtClean="0"/>
              <a:t> </a:t>
            </a:r>
            <a:r>
              <a:rPr lang="en-US" sz="1800" dirty="0" err="1" smtClean="0"/>
              <a:t>số</a:t>
            </a:r>
            <a:r>
              <a:rPr lang="en-US" sz="1800" dirty="0" smtClean="0"/>
              <a:t> La </a:t>
            </a:r>
            <a:r>
              <a:rPr lang="en-US" sz="1800" dirty="0" err="1" smtClean="0"/>
              <a:t>Mã</a:t>
            </a:r>
            <a:r>
              <a:rPr lang="en-US" sz="1800" dirty="0" smtClean="0"/>
              <a:t>, </a:t>
            </a:r>
            <a:r>
              <a:rPr lang="en-US" sz="1800" dirty="0" err="1" smtClean="0"/>
              <a:t>mỗi</a:t>
            </a:r>
            <a:r>
              <a:rPr lang="en-US" sz="1800" dirty="0" smtClean="0"/>
              <a:t> </a:t>
            </a:r>
            <a:r>
              <a:rPr lang="en-US" sz="1800" dirty="0" err="1" smtClean="0"/>
              <a:t>chữ</a:t>
            </a:r>
            <a:r>
              <a:rPr lang="en-US" sz="1800" dirty="0" smtClean="0"/>
              <a:t> </a:t>
            </a:r>
            <a:r>
              <a:rPr lang="en-US" sz="1800" dirty="0" err="1" smtClean="0"/>
              <a:t>số</a:t>
            </a:r>
            <a:r>
              <a:rPr lang="en-US" sz="1800" dirty="0" smtClean="0"/>
              <a:t> V, L </a:t>
            </a:r>
            <a:r>
              <a:rPr lang="en-US" sz="1800" dirty="0" err="1" smtClean="0"/>
              <a:t>và</a:t>
            </a:r>
            <a:r>
              <a:rPr lang="en-US" sz="1800" dirty="0" smtClean="0"/>
              <a:t> D </a:t>
            </a:r>
            <a:r>
              <a:rPr lang="en-US" sz="1800" dirty="0" err="1" smtClean="0"/>
              <a:t>có</a:t>
            </a:r>
            <a:r>
              <a:rPr lang="en-US" sz="1800" dirty="0" smtClean="0"/>
              <a:t> </a:t>
            </a:r>
            <a:r>
              <a:rPr lang="en-US" sz="1800" dirty="0" err="1" smtClean="0"/>
              <a:t>mặt</a:t>
            </a:r>
            <a:r>
              <a:rPr lang="en-US" sz="1800" dirty="0" smtClean="0"/>
              <a:t> </a:t>
            </a:r>
            <a:r>
              <a:rPr lang="en-US" sz="1800" dirty="0" err="1" smtClean="0"/>
              <a:t>không</a:t>
            </a:r>
            <a:r>
              <a:rPr lang="en-US" sz="1800" dirty="0" smtClean="0"/>
              <a:t> </a:t>
            </a:r>
            <a:r>
              <a:rPr lang="en-US" sz="1800" dirty="0" err="1" smtClean="0"/>
              <a:t>quá</a:t>
            </a:r>
            <a:r>
              <a:rPr lang="en-US" sz="1800" dirty="0" smtClean="0"/>
              <a:t> </a:t>
            </a:r>
            <a:r>
              <a:rPr lang="en-US" sz="1800" dirty="0" err="1" smtClean="0"/>
              <a:t>một</a:t>
            </a:r>
            <a:r>
              <a:rPr lang="en-US" sz="1800" dirty="0" smtClean="0"/>
              <a:t> </a:t>
            </a:r>
            <a:r>
              <a:rPr lang="en-US" sz="1800" dirty="0" err="1" smtClean="0"/>
              <a:t>lần</a:t>
            </a:r>
            <a:r>
              <a:rPr lang="en-US" sz="1800" dirty="0" smtClean="0"/>
              <a:t>; </a:t>
            </a:r>
            <a:r>
              <a:rPr lang="en-US" sz="1800" dirty="0" err="1" smtClean="0"/>
              <a:t>mỗi</a:t>
            </a:r>
            <a:r>
              <a:rPr lang="en-US" sz="1800" dirty="0" smtClean="0"/>
              <a:t> </a:t>
            </a:r>
            <a:r>
              <a:rPr lang="en-US" sz="1800" dirty="0" err="1" smtClean="0"/>
              <a:t>chữ</a:t>
            </a:r>
            <a:r>
              <a:rPr lang="en-US" sz="1800" dirty="0" smtClean="0"/>
              <a:t> </a:t>
            </a:r>
            <a:r>
              <a:rPr lang="en-US" sz="1800" dirty="0" err="1" smtClean="0"/>
              <a:t>số</a:t>
            </a:r>
            <a:r>
              <a:rPr lang="en-US" sz="1800" dirty="0" smtClean="0"/>
              <a:t> I, X, C </a:t>
            </a:r>
            <a:r>
              <a:rPr lang="en-US" sz="1800" dirty="0" err="1" smtClean="0"/>
              <a:t>và</a:t>
            </a:r>
            <a:r>
              <a:rPr lang="en-US" sz="1800" dirty="0" smtClean="0"/>
              <a:t> M </a:t>
            </a:r>
            <a:r>
              <a:rPr lang="en-US" sz="1800" dirty="0" err="1" smtClean="0"/>
              <a:t>không</a:t>
            </a:r>
            <a:r>
              <a:rPr lang="en-US" sz="1800" dirty="0" smtClean="0"/>
              <a:t> </a:t>
            </a:r>
            <a:r>
              <a:rPr lang="en-US" sz="1800" dirty="0" err="1" smtClean="0"/>
              <a:t>lặp</a:t>
            </a:r>
            <a:r>
              <a:rPr lang="en-US" sz="1800" dirty="0" smtClean="0"/>
              <a:t> </a:t>
            </a:r>
            <a:r>
              <a:rPr lang="en-US" sz="1800" dirty="0" err="1" smtClean="0"/>
              <a:t>lại</a:t>
            </a:r>
            <a:r>
              <a:rPr lang="en-US" sz="1800" dirty="0" smtClean="0"/>
              <a:t> </a:t>
            </a:r>
            <a:r>
              <a:rPr lang="en-US" sz="1800" dirty="0" err="1" smtClean="0"/>
              <a:t>quá</a:t>
            </a:r>
            <a:r>
              <a:rPr lang="en-US" sz="1800" dirty="0" smtClean="0"/>
              <a:t> </a:t>
            </a:r>
            <a:r>
              <a:rPr lang="en-US" sz="1800" dirty="0" err="1" smtClean="0"/>
              <a:t>ba</a:t>
            </a:r>
            <a:r>
              <a:rPr lang="en-US" sz="1800" dirty="0" smtClean="0"/>
              <a:t> </a:t>
            </a:r>
            <a:r>
              <a:rPr lang="en-US" sz="1800" dirty="0" err="1" smtClean="0"/>
              <a:t>lần</a:t>
            </a:r>
            <a:r>
              <a:rPr lang="en-US" sz="1800" dirty="0" smtClean="0"/>
              <a:t> </a:t>
            </a:r>
            <a:r>
              <a:rPr lang="en-US" sz="1800" dirty="0" err="1" smtClean="0"/>
              <a:t>liên</a:t>
            </a:r>
            <a:r>
              <a:rPr lang="en-US" sz="1800" dirty="0" smtClean="0"/>
              <a:t> </a:t>
            </a:r>
            <a:r>
              <a:rPr lang="en-US" sz="1800" dirty="0" err="1" smtClean="0"/>
              <a:t>tiếp</a:t>
            </a:r>
            <a:r>
              <a:rPr lang="en-US" sz="1800" dirty="0" smtClean="0"/>
              <a:t>.</a:t>
            </a:r>
            <a:endParaRPr lang="vi-VN" sz="1800" dirty="0"/>
          </a:p>
        </p:txBody>
      </p:sp>
      <p:sp>
        <p:nvSpPr>
          <p:cNvPr id="8" name="TextBox 7"/>
          <p:cNvSpPr txBox="1"/>
          <p:nvPr/>
        </p:nvSpPr>
        <p:spPr>
          <a:xfrm>
            <a:off x="175846" y="3453962"/>
            <a:ext cx="8929554" cy="923330"/>
          </a:xfrm>
          <a:prstGeom prst="rect">
            <a:avLst/>
          </a:prstGeom>
          <a:noFill/>
        </p:spPr>
        <p:txBody>
          <a:bodyPr wrap="square" rtlCol="0">
            <a:spAutoFit/>
          </a:bodyPr>
          <a:lstStyle/>
          <a:p>
            <a:pPr algn="just">
              <a:lnSpc>
                <a:spcPct val="150000"/>
              </a:lnSpc>
            </a:pPr>
            <a:r>
              <a:rPr lang="en-US" sz="1800" b="1" dirty="0" smtClean="0"/>
              <a:t>2. </a:t>
            </a:r>
            <a:r>
              <a:rPr lang="en-US" sz="1800" dirty="0" err="1" smtClean="0"/>
              <a:t>Mỗi</a:t>
            </a:r>
            <a:r>
              <a:rPr lang="en-US" sz="1800" dirty="0" smtClean="0"/>
              <a:t> </a:t>
            </a:r>
            <a:r>
              <a:rPr lang="en-US" sz="1800" dirty="0" err="1" smtClean="0"/>
              <a:t>số</a:t>
            </a:r>
            <a:r>
              <a:rPr lang="en-US" sz="1800" dirty="0" smtClean="0"/>
              <a:t> La </a:t>
            </a:r>
            <a:r>
              <a:rPr lang="en-US" sz="1800" dirty="0" err="1" smtClean="0"/>
              <a:t>Mã</a:t>
            </a:r>
            <a:r>
              <a:rPr lang="en-US" sz="1800" dirty="0" smtClean="0"/>
              <a:t> </a:t>
            </a:r>
            <a:r>
              <a:rPr lang="en-US" sz="1800" dirty="0" err="1" smtClean="0"/>
              <a:t>là</a:t>
            </a:r>
            <a:r>
              <a:rPr lang="en-US" sz="1800" dirty="0" smtClean="0"/>
              <a:t> </a:t>
            </a:r>
            <a:r>
              <a:rPr lang="en-US" sz="1800" dirty="0" err="1" smtClean="0"/>
              <a:t>một</a:t>
            </a:r>
            <a:r>
              <a:rPr lang="en-US" sz="1800" dirty="0" smtClean="0"/>
              <a:t> </a:t>
            </a:r>
            <a:r>
              <a:rPr lang="en-US" sz="1800" dirty="0" err="1" smtClean="0"/>
              <a:t>dãy</a:t>
            </a:r>
            <a:r>
              <a:rPr lang="en-US" sz="1800" dirty="0" smtClean="0"/>
              <a:t> </a:t>
            </a:r>
            <a:r>
              <a:rPr lang="en-US" sz="1800" dirty="0" err="1" smtClean="0"/>
              <a:t>các</a:t>
            </a:r>
            <a:r>
              <a:rPr lang="en-US" sz="1800" dirty="0" smtClean="0"/>
              <a:t> </a:t>
            </a:r>
            <a:r>
              <a:rPr lang="en-US" sz="1800" dirty="0" err="1" smtClean="0"/>
              <a:t>thành</a:t>
            </a:r>
            <a:r>
              <a:rPr lang="en-US" sz="1800" dirty="0" smtClean="0"/>
              <a:t> </a:t>
            </a:r>
            <a:r>
              <a:rPr lang="en-US" sz="1800" dirty="0" err="1" smtClean="0"/>
              <a:t>phần</a:t>
            </a:r>
            <a:r>
              <a:rPr lang="en-US" sz="1800" dirty="0" smtClean="0"/>
              <a:t>. </a:t>
            </a:r>
            <a:r>
              <a:rPr lang="en-US" sz="1800" dirty="0" err="1" smtClean="0"/>
              <a:t>Giá</a:t>
            </a:r>
            <a:r>
              <a:rPr lang="en-US" sz="1800" dirty="0" smtClean="0"/>
              <a:t> </a:t>
            </a:r>
            <a:r>
              <a:rPr lang="en-US" sz="1800" dirty="0" err="1" smtClean="0"/>
              <a:t>trị</a:t>
            </a:r>
            <a:r>
              <a:rPr lang="en-US" sz="1800" dirty="0" smtClean="0"/>
              <a:t> </a:t>
            </a:r>
            <a:r>
              <a:rPr lang="en-US" sz="1800" dirty="0" err="1" smtClean="0"/>
              <a:t>của</a:t>
            </a:r>
            <a:r>
              <a:rPr lang="en-US" sz="1800" dirty="0" smtClean="0"/>
              <a:t> </a:t>
            </a:r>
            <a:r>
              <a:rPr lang="en-US" sz="1800" dirty="0" err="1" smtClean="0"/>
              <a:t>mỗi</a:t>
            </a:r>
            <a:r>
              <a:rPr lang="en-US" sz="1800" dirty="0" smtClean="0"/>
              <a:t> </a:t>
            </a:r>
            <a:r>
              <a:rPr lang="en-US" sz="1800" dirty="0" err="1" smtClean="0"/>
              <a:t>thành</a:t>
            </a:r>
            <a:r>
              <a:rPr lang="en-US" sz="1800" dirty="0" smtClean="0"/>
              <a:t> </a:t>
            </a:r>
            <a:r>
              <a:rPr lang="en-US" sz="1800" dirty="0" err="1" smtClean="0"/>
              <a:t>phần</a:t>
            </a:r>
            <a:r>
              <a:rPr lang="en-US" sz="1800" dirty="0" smtClean="0"/>
              <a:t> </a:t>
            </a:r>
            <a:r>
              <a:rPr lang="en-US" sz="1800" dirty="0" err="1" smtClean="0"/>
              <a:t>đều</a:t>
            </a:r>
            <a:r>
              <a:rPr lang="en-US" sz="1800" dirty="0" smtClean="0"/>
              <a:t> </a:t>
            </a:r>
            <a:r>
              <a:rPr lang="en-US" sz="1800" dirty="0" err="1" smtClean="0"/>
              <a:t>không</a:t>
            </a:r>
            <a:r>
              <a:rPr lang="en-US" sz="1800" dirty="0" smtClean="0"/>
              <a:t> </a:t>
            </a:r>
            <a:r>
              <a:rPr lang="en-US" sz="1800" dirty="0" err="1" smtClean="0"/>
              <a:t>nhỏ</a:t>
            </a:r>
            <a:r>
              <a:rPr lang="en-US" sz="1800" dirty="0" smtClean="0"/>
              <a:t> </a:t>
            </a:r>
            <a:r>
              <a:rPr lang="en-US" sz="1800" dirty="0" err="1" smtClean="0"/>
              <a:t>hơn</a:t>
            </a:r>
            <a:r>
              <a:rPr lang="en-US" sz="1800" dirty="0" smtClean="0"/>
              <a:t> </a:t>
            </a:r>
            <a:r>
              <a:rPr lang="en-US" sz="1800" dirty="0" err="1" smtClean="0"/>
              <a:t>giá</a:t>
            </a:r>
            <a:r>
              <a:rPr lang="en-US" sz="1800" dirty="0" smtClean="0"/>
              <a:t> </a:t>
            </a:r>
            <a:r>
              <a:rPr lang="en-US" sz="1800" dirty="0" err="1" smtClean="0"/>
              <a:t>trị</a:t>
            </a:r>
            <a:r>
              <a:rPr lang="en-US" sz="1800" dirty="0" smtClean="0"/>
              <a:t> </a:t>
            </a:r>
            <a:r>
              <a:rPr lang="en-US" sz="1800" dirty="0" err="1" smtClean="0"/>
              <a:t>của</a:t>
            </a:r>
            <a:r>
              <a:rPr lang="en-US" sz="1800" dirty="0" smtClean="0"/>
              <a:t> </a:t>
            </a:r>
            <a:r>
              <a:rPr lang="en-US" sz="1800" dirty="0" err="1" smtClean="0"/>
              <a:t>thành</a:t>
            </a:r>
            <a:r>
              <a:rPr lang="en-US" sz="1800" dirty="0" smtClean="0"/>
              <a:t> </a:t>
            </a:r>
            <a:r>
              <a:rPr lang="en-US" sz="1800" dirty="0" err="1" smtClean="0"/>
              <a:t>phần</a:t>
            </a:r>
            <a:r>
              <a:rPr lang="en-US" sz="1800" dirty="0" smtClean="0"/>
              <a:t> </a:t>
            </a:r>
            <a:r>
              <a:rPr lang="en-US" sz="1800" dirty="0" err="1" smtClean="0"/>
              <a:t>liền</a:t>
            </a:r>
            <a:r>
              <a:rPr lang="en-US" sz="1800" dirty="0" smtClean="0"/>
              <a:t> </a:t>
            </a:r>
            <a:r>
              <a:rPr lang="en-US" sz="1800" dirty="0" err="1" smtClean="0"/>
              <a:t>kề</a:t>
            </a:r>
            <a:r>
              <a:rPr lang="en-US" sz="1800" dirty="0" smtClean="0"/>
              <a:t> </a:t>
            </a:r>
            <a:r>
              <a:rPr lang="en-US" sz="1800" dirty="0" err="1" smtClean="0"/>
              <a:t>bên</a:t>
            </a:r>
            <a:r>
              <a:rPr lang="en-US" sz="1800" dirty="0" smtClean="0"/>
              <a:t> </a:t>
            </a:r>
            <a:r>
              <a:rPr lang="en-US" sz="1800" dirty="0" err="1" smtClean="0"/>
              <a:t>phải</a:t>
            </a:r>
            <a:r>
              <a:rPr lang="en-US" sz="1800" dirty="0" smtClean="0"/>
              <a:t>.</a:t>
            </a:r>
            <a:endParaRPr lang="vi-VN" sz="1800" dirty="0"/>
          </a:p>
        </p:txBody>
      </p:sp>
      <p:sp>
        <p:nvSpPr>
          <p:cNvPr id="9" name="TextBox 8"/>
          <p:cNvSpPr txBox="1"/>
          <p:nvPr/>
        </p:nvSpPr>
        <p:spPr>
          <a:xfrm>
            <a:off x="175846" y="4185722"/>
            <a:ext cx="8929554" cy="923330"/>
          </a:xfrm>
          <a:prstGeom prst="rect">
            <a:avLst/>
          </a:prstGeom>
          <a:noFill/>
        </p:spPr>
        <p:txBody>
          <a:bodyPr wrap="square" rtlCol="0">
            <a:spAutoFit/>
          </a:bodyPr>
          <a:lstStyle/>
          <a:p>
            <a:pPr algn="just">
              <a:lnSpc>
                <a:spcPct val="150000"/>
              </a:lnSpc>
            </a:pPr>
            <a:r>
              <a:rPr lang="en-US" sz="1800" b="1" dirty="0" smtClean="0"/>
              <a:t>3. </a:t>
            </a:r>
            <a:r>
              <a:rPr lang="en-US" sz="1800" dirty="0" err="1" smtClean="0"/>
              <a:t>Mỗi</a:t>
            </a:r>
            <a:r>
              <a:rPr lang="en-US" sz="1800" dirty="0" smtClean="0"/>
              <a:t> </a:t>
            </a:r>
            <a:r>
              <a:rPr lang="en-US" sz="1800" dirty="0" err="1" smtClean="0"/>
              <a:t>số</a:t>
            </a:r>
            <a:r>
              <a:rPr lang="en-US" sz="1800" dirty="0" smtClean="0"/>
              <a:t> La </a:t>
            </a:r>
            <a:r>
              <a:rPr lang="en-US" sz="1800" dirty="0" err="1" smtClean="0"/>
              <a:t>Mã</a:t>
            </a:r>
            <a:r>
              <a:rPr lang="en-US" sz="1800" dirty="0" smtClean="0"/>
              <a:t> </a:t>
            </a:r>
            <a:r>
              <a:rPr lang="en-US" sz="1800" dirty="0" err="1" smtClean="0"/>
              <a:t>biểu</a:t>
            </a:r>
            <a:r>
              <a:rPr lang="en-US" sz="1800" dirty="0" smtClean="0"/>
              <a:t> </a:t>
            </a:r>
            <a:r>
              <a:rPr lang="en-US" sz="1800" dirty="0" err="1" smtClean="0"/>
              <a:t>diễn</a:t>
            </a:r>
            <a:r>
              <a:rPr lang="en-US" sz="1800" dirty="0" smtClean="0"/>
              <a:t> </a:t>
            </a:r>
            <a:r>
              <a:rPr lang="en-US" sz="1800" dirty="0" err="1" smtClean="0"/>
              <a:t>số</a:t>
            </a:r>
            <a:r>
              <a:rPr lang="en-US" sz="1800" dirty="0" smtClean="0"/>
              <a:t> </a:t>
            </a:r>
            <a:r>
              <a:rPr lang="en-US" sz="1800" dirty="0" err="1" smtClean="0"/>
              <a:t>tự</a:t>
            </a:r>
            <a:r>
              <a:rPr lang="en-US" sz="1800" dirty="0" smtClean="0"/>
              <a:t> </a:t>
            </a:r>
            <a:r>
              <a:rPr lang="en-US" sz="1800" dirty="0" err="1" smtClean="0"/>
              <a:t>nhiên</a:t>
            </a:r>
            <a:r>
              <a:rPr lang="en-US" sz="1800" dirty="0" smtClean="0"/>
              <a:t> </a:t>
            </a:r>
            <a:r>
              <a:rPr lang="en-US" sz="1800" dirty="0" err="1" smtClean="0"/>
              <a:t>bằng</a:t>
            </a:r>
            <a:r>
              <a:rPr lang="en-US" sz="1800" dirty="0" smtClean="0"/>
              <a:t> </a:t>
            </a:r>
            <a:r>
              <a:rPr lang="en-US" sz="1800" dirty="0" err="1" smtClean="0"/>
              <a:t>tổng</a:t>
            </a:r>
            <a:r>
              <a:rPr lang="en-US" sz="1800" dirty="0" smtClean="0"/>
              <a:t> </a:t>
            </a:r>
            <a:r>
              <a:rPr lang="en-US" sz="1800" dirty="0" err="1" smtClean="0"/>
              <a:t>các</a:t>
            </a:r>
            <a:r>
              <a:rPr lang="en-US" sz="1800" dirty="0" smtClean="0"/>
              <a:t> </a:t>
            </a:r>
            <a:r>
              <a:rPr lang="en-US" sz="1800" dirty="0" err="1" smtClean="0"/>
              <a:t>giá</a:t>
            </a:r>
            <a:r>
              <a:rPr lang="en-US" sz="1800" dirty="0" smtClean="0"/>
              <a:t> </a:t>
            </a:r>
            <a:r>
              <a:rPr lang="en-US" sz="1800" dirty="0" err="1" smtClean="0"/>
              <a:t>trị</a:t>
            </a:r>
            <a:r>
              <a:rPr lang="en-US" sz="1800" dirty="0" smtClean="0"/>
              <a:t> </a:t>
            </a:r>
            <a:r>
              <a:rPr lang="en-US" sz="1800" dirty="0" err="1" smtClean="0"/>
              <a:t>của</a:t>
            </a:r>
            <a:r>
              <a:rPr lang="en-US" sz="1800" dirty="0" smtClean="0"/>
              <a:t> </a:t>
            </a:r>
            <a:r>
              <a:rPr lang="en-US" sz="1800" dirty="0" err="1" smtClean="0"/>
              <a:t>thành</a:t>
            </a:r>
            <a:r>
              <a:rPr lang="en-US" sz="1800" dirty="0" smtClean="0"/>
              <a:t> </a:t>
            </a:r>
            <a:r>
              <a:rPr lang="en-US" sz="1800" dirty="0" err="1" smtClean="0"/>
              <a:t>phần</a:t>
            </a:r>
            <a:r>
              <a:rPr lang="en-US" sz="1800" dirty="0" smtClean="0"/>
              <a:t> </a:t>
            </a:r>
            <a:r>
              <a:rPr lang="en-US" sz="1800" dirty="0" err="1" smtClean="0"/>
              <a:t>viết</a:t>
            </a:r>
            <a:r>
              <a:rPr lang="en-US" sz="1800" dirty="0" smtClean="0"/>
              <a:t> </a:t>
            </a:r>
            <a:r>
              <a:rPr lang="en-US" sz="1800" dirty="0" err="1" smtClean="0"/>
              <a:t>nên</a:t>
            </a:r>
            <a:r>
              <a:rPr lang="en-US" sz="1800" dirty="0" smtClean="0"/>
              <a:t> </a:t>
            </a:r>
            <a:r>
              <a:rPr lang="en-US" sz="1800" dirty="0" err="1" smtClean="0"/>
              <a:t>số</a:t>
            </a:r>
            <a:r>
              <a:rPr lang="en-US" sz="1800" dirty="0" smtClean="0"/>
              <a:t> </a:t>
            </a:r>
            <a:r>
              <a:rPr lang="en-US" sz="1800" dirty="0" err="1" smtClean="0"/>
              <a:t>đó</a:t>
            </a:r>
            <a:r>
              <a:rPr lang="en-US" sz="1800" dirty="0" smtClean="0"/>
              <a:t>.</a:t>
            </a:r>
            <a:endParaRPr lang="vi-VN" sz="1800" dirty="0"/>
          </a:p>
        </p:txBody>
      </p:sp>
    </p:spTree>
    <p:extLst>
      <p:ext uri="{BB962C8B-B14F-4D97-AF65-F5344CB8AC3E}">
        <p14:creationId xmlns:p14="http://schemas.microsoft.com/office/powerpoint/2010/main" val="25362617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28</a:t>
            </a:fld>
            <a:endParaRPr lang="en"/>
          </a:p>
        </p:txBody>
      </p:sp>
      <p:sp>
        <p:nvSpPr>
          <p:cNvPr id="3" name="Pentagon 2"/>
          <p:cNvSpPr/>
          <p:nvPr/>
        </p:nvSpPr>
        <p:spPr>
          <a:xfrm>
            <a:off x="0" y="1"/>
            <a:ext cx="2708031" cy="738554"/>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EM CÓ BIẾT?</a:t>
            </a:r>
            <a:endParaRPr lang="vi-VN" sz="2400" b="1" dirty="0"/>
          </a:p>
        </p:txBody>
      </p:sp>
      <p:sp>
        <p:nvSpPr>
          <p:cNvPr id="4" name="TextBox 3"/>
          <p:cNvSpPr txBox="1"/>
          <p:nvPr/>
        </p:nvSpPr>
        <p:spPr>
          <a:xfrm>
            <a:off x="175846" y="933163"/>
            <a:ext cx="6418385" cy="461665"/>
          </a:xfrm>
          <a:prstGeom prst="rect">
            <a:avLst/>
          </a:prstGeom>
          <a:noFill/>
        </p:spPr>
        <p:txBody>
          <a:bodyPr wrap="square" rtlCol="0">
            <a:spAutoFit/>
          </a:bodyPr>
          <a:lstStyle/>
          <a:p>
            <a:r>
              <a:rPr lang="en-US" sz="2400" b="1" dirty="0" err="1" smtClean="0"/>
              <a:t>Ghi</a:t>
            </a:r>
            <a:r>
              <a:rPr lang="en-US" sz="2400" b="1" dirty="0" smtClean="0"/>
              <a:t> </a:t>
            </a:r>
            <a:r>
              <a:rPr lang="en-US" sz="2400" b="1" dirty="0" err="1" smtClean="0"/>
              <a:t>số</a:t>
            </a:r>
            <a:r>
              <a:rPr lang="en-US" sz="2400" b="1" dirty="0" smtClean="0"/>
              <a:t> </a:t>
            </a:r>
            <a:r>
              <a:rPr lang="en-US" sz="2400" b="1" dirty="0" err="1" smtClean="0"/>
              <a:t>trong</a:t>
            </a:r>
            <a:r>
              <a:rPr lang="en-US" sz="2400" b="1" dirty="0" smtClean="0"/>
              <a:t> </a:t>
            </a:r>
            <a:r>
              <a:rPr lang="en-US" sz="2400" b="1" dirty="0" err="1" smtClean="0"/>
              <a:t>hệ</a:t>
            </a:r>
            <a:r>
              <a:rPr lang="en-US" sz="2400" b="1" dirty="0" smtClean="0"/>
              <a:t> </a:t>
            </a:r>
            <a:r>
              <a:rPr lang="en-US" sz="2400" b="1" dirty="0" err="1" smtClean="0"/>
              <a:t>nhị</a:t>
            </a:r>
            <a:r>
              <a:rPr lang="en-US" sz="2400" b="1" dirty="0" smtClean="0"/>
              <a:t> </a:t>
            </a:r>
            <a:r>
              <a:rPr lang="en-US" sz="2400" b="1" dirty="0" err="1" smtClean="0"/>
              <a:t>phân</a:t>
            </a:r>
            <a:endParaRPr lang="vi-VN" sz="2400" b="1" dirty="0"/>
          </a:p>
        </p:txBody>
      </p:sp>
      <p:sp>
        <p:nvSpPr>
          <p:cNvPr id="5" name="TextBox 4"/>
          <p:cNvSpPr txBox="1"/>
          <p:nvPr/>
        </p:nvSpPr>
        <p:spPr>
          <a:xfrm>
            <a:off x="175846" y="1740288"/>
            <a:ext cx="8929554" cy="1338828"/>
          </a:xfrm>
          <a:prstGeom prst="rect">
            <a:avLst/>
          </a:prstGeom>
          <a:noFill/>
        </p:spPr>
        <p:txBody>
          <a:bodyPr wrap="square" rtlCol="0">
            <a:spAutoFit/>
          </a:bodyPr>
          <a:lstStyle/>
          <a:p>
            <a:pPr algn="just">
              <a:lnSpc>
                <a:spcPct val="150000"/>
              </a:lnSpc>
            </a:pPr>
            <a:r>
              <a:rPr lang="en-US" sz="1800" dirty="0" err="1" smtClean="0"/>
              <a:t>Để</a:t>
            </a:r>
            <a:r>
              <a:rPr lang="en-US" sz="1800" dirty="0" smtClean="0"/>
              <a:t> </a:t>
            </a:r>
            <a:r>
              <a:rPr lang="en-US" sz="1800" dirty="0" err="1" smtClean="0"/>
              <a:t>ghi</a:t>
            </a:r>
            <a:r>
              <a:rPr lang="en-US" sz="1800" dirty="0" smtClean="0"/>
              <a:t> </a:t>
            </a:r>
            <a:r>
              <a:rPr lang="en-US" sz="1800" dirty="0" err="1" smtClean="0"/>
              <a:t>số</a:t>
            </a:r>
            <a:r>
              <a:rPr lang="en-US" sz="1800" dirty="0" smtClean="0"/>
              <a:t> </a:t>
            </a:r>
            <a:r>
              <a:rPr lang="en-US" sz="1800" dirty="0" err="1" smtClean="0"/>
              <a:t>trong</a:t>
            </a:r>
            <a:r>
              <a:rPr lang="en-US" sz="1800" dirty="0" smtClean="0"/>
              <a:t> </a:t>
            </a:r>
            <a:r>
              <a:rPr lang="en-US" sz="1800" dirty="0" err="1" smtClean="0"/>
              <a:t>hệ</a:t>
            </a:r>
            <a:r>
              <a:rPr lang="en-US" sz="1800" dirty="0" smtClean="0"/>
              <a:t> </a:t>
            </a:r>
            <a:r>
              <a:rPr lang="en-US" sz="1800" dirty="0" err="1" smtClean="0"/>
              <a:t>nhị</a:t>
            </a:r>
            <a:r>
              <a:rPr lang="en-US" sz="1800" dirty="0" smtClean="0"/>
              <a:t> </a:t>
            </a:r>
            <a:r>
              <a:rPr lang="en-US" sz="1800" dirty="0" err="1" smtClean="0"/>
              <a:t>phân</a:t>
            </a:r>
            <a:r>
              <a:rPr lang="en-US" sz="1800" dirty="0" smtClean="0"/>
              <a:t>, ta </a:t>
            </a:r>
            <a:r>
              <a:rPr lang="en-US" sz="1800" dirty="0" err="1" smtClean="0"/>
              <a:t>chỉ</a:t>
            </a:r>
            <a:r>
              <a:rPr lang="en-US" sz="1800" dirty="0" smtClean="0"/>
              <a:t> </a:t>
            </a:r>
            <a:r>
              <a:rPr lang="en-US" sz="1800" dirty="0" err="1" smtClean="0"/>
              <a:t>dùng</a:t>
            </a:r>
            <a:r>
              <a:rPr lang="en-US" sz="1800" dirty="0" smtClean="0"/>
              <a:t> </a:t>
            </a:r>
            <a:r>
              <a:rPr lang="en-US" sz="1800" dirty="0" err="1" smtClean="0"/>
              <a:t>hai</a:t>
            </a:r>
            <a:r>
              <a:rPr lang="en-US" sz="1800" dirty="0" smtClean="0"/>
              <a:t> </a:t>
            </a:r>
            <a:r>
              <a:rPr lang="en-US" sz="1800" dirty="0" err="1" smtClean="0"/>
              <a:t>chữ</a:t>
            </a:r>
            <a:r>
              <a:rPr lang="en-US" sz="1800" dirty="0" smtClean="0"/>
              <a:t> </a:t>
            </a:r>
            <a:r>
              <a:rPr lang="en-US" sz="1800" dirty="0" err="1" smtClean="0"/>
              <a:t>số</a:t>
            </a:r>
            <a:r>
              <a:rPr lang="en-US" sz="1800" dirty="0" smtClean="0"/>
              <a:t> </a:t>
            </a:r>
            <a:r>
              <a:rPr lang="en-US" sz="1800" dirty="0" err="1" smtClean="0"/>
              <a:t>là</a:t>
            </a:r>
            <a:r>
              <a:rPr lang="en-US" sz="1800" dirty="0" smtClean="0"/>
              <a:t> 0 </a:t>
            </a:r>
            <a:r>
              <a:rPr lang="en-US" sz="1800" dirty="0" err="1" smtClean="0"/>
              <a:t>và</a:t>
            </a:r>
            <a:r>
              <a:rPr lang="en-US" sz="1800" dirty="0" smtClean="0"/>
              <a:t> 1. </a:t>
            </a:r>
            <a:r>
              <a:rPr lang="en-US" sz="1800" dirty="0" err="1" smtClean="0"/>
              <a:t>Mỗi</a:t>
            </a:r>
            <a:r>
              <a:rPr lang="en-US" sz="1800" dirty="0" smtClean="0"/>
              <a:t> </a:t>
            </a:r>
            <a:r>
              <a:rPr lang="en-US" sz="1800" dirty="0" err="1" smtClean="0"/>
              <a:t>số</a:t>
            </a:r>
            <a:r>
              <a:rPr lang="en-US" sz="1800" dirty="0" smtClean="0"/>
              <a:t> </a:t>
            </a:r>
            <a:r>
              <a:rPr lang="en-US" sz="1800" dirty="0" err="1" smtClean="0"/>
              <a:t>tự</a:t>
            </a:r>
            <a:r>
              <a:rPr lang="en-US" sz="1800" dirty="0" smtClean="0"/>
              <a:t> </a:t>
            </a:r>
            <a:r>
              <a:rPr lang="en-US" sz="1800" dirty="0" err="1" smtClean="0"/>
              <a:t>nhiên</a:t>
            </a:r>
            <a:r>
              <a:rPr lang="en-US" sz="1800" dirty="0" smtClean="0"/>
              <a:t> </a:t>
            </a:r>
            <a:r>
              <a:rPr lang="en-US" sz="1800" dirty="0" err="1" smtClean="0"/>
              <a:t>được</a:t>
            </a:r>
            <a:r>
              <a:rPr lang="en-US" sz="1800" dirty="0" smtClean="0"/>
              <a:t> </a:t>
            </a:r>
            <a:r>
              <a:rPr lang="en-US" sz="1800" dirty="0" err="1" smtClean="0"/>
              <a:t>viết</a:t>
            </a:r>
            <a:r>
              <a:rPr lang="en-US" sz="1800" dirty="0" smtClean="0"/>
              <a:t> </a:t>
            </a:r>
            <a:r>
              <a:rPr lang="en-US" sz="1800" dirty="0" err="1" smtClean="0"/>
              <a:t>dưới</a:t>
            </a:r>
            <a:r>
              <a:rPr lang="en-US" sz="1800" dirty="0" smtClean="0"/>
              <a:t> </a:t>
            </a:r>
            <a:r>
              <a:rPr lang="en-US" sz="1800" dirty="0" err="1" smtClean="0"/>
              <a:t>dạng</a:t>
            </a:r>
            <a:r>
              <a:rPr lang="en-US" sz="1800" dirty="0" smtClean="0"/>
              <a:t> </a:t>
            </a:r>
            <a:r>
              <a:rPr lang="en-US" sz="1800" dirty="0" err="1" smtClean="0"/>
              <a:t>một</a:t>
            </a:r>
            <a:r>
              <a:rPr lang="en-US" sz="1800" dirty="0" smtClean="0"/>
              <a:t> </a:t>
            </a:r>
            <a:r>
              <a:rPr lang="en-US" sz="1800" dirty="0" err="1" smtClean="0"/>
              <a:t>dãy</a:t>
            </a:r>
            <a:r>
              <a:rPr lang="en-US" sz="1800" dirty="0" smtClean="0"/>
              <a:t> </a:t>
            </a:r>
            <a:r>
              <a:rPr lang="en-US" sz="1800" dirty="0" err="1" smtClean="0"/>
              <a:t>chữ</a:t>
            </a:r>
            <a:r>
              <a:rPr lang="en-US" sz="1800" dirty="0" smtClean="0"/>
              <a:t> </a:t>
            </a:r>
            <a:r>
              <a:rPr lang="en-US" sz="1800" dirty="0" err="1" smtClean="0"/>
              <a:t>số</a:t>
            </a:r>
            <a:r>
              <a:rPr lang="en-US" sz="1800" dirty="0" smtClean="0"/>
              <a:t> </a:t>
            </a:r>
            <a:r>
              <a:rPr lang="en-US" sz="1800" dirty="0" err="1" smtClean="0"/>
              <a:t>chỉ</a:t>
            </a:r>
            <a:r>
              <a:rPr lang="en-US" sz="1800" dirty="0" smtClean="0"/>
              <a:t> </a:t>
            </a:r>
            <a:r>
              <a:rPr lang="en-US" sz="1800" dirty="0" err="1" smtClean="0"/>
              <a:t>gồm</a:t>
            </a:r>
            <a:r>
              <a:rPr lang="en-US" sz="1800" dirty="0" smtClean="0"/>
              <a:t> 0 </a:t>
            </a:r>
            <a:r>
              <a:rPr lang="en-US" sz="1800" dirty="0" err="1" smtClean="0"/>
              <a:t>và</a:t>
            </a:r>
            <a:r>
              <a:rPr lang="en-US" sz="1800" dirty="0" smtClean="0"/>
              <a:t> 1. </a:t>
            </a:r>
            <a:r>
              <a:rPr lang="en-US" sz="1800" dirty="0" err="1" smtClean="0"/>
              <a:t>Chẳng</a:t>
            </a:r>
            <a:r>
              <a:rPr lang="en-US" sz="1800" dirty="0" smtClean="0"/>
              <a:t> </a:t>
            </a:r>
            <a:r>
              <a:rPr lang="en-US" sz="1800" dirty="0" err="1" smtClean="0"/>
              <a:t>hạn</a:t>
            </a:r>
            <a:r>
              <a:rPr lang="en-US" sz="1800" dirty="0" smtClean="0"/>
              <a:t>, </a:t>
            </a:r>
            <a:r>
              <a:rPr lang="en-US" sz="1800" dirty="0" err="1" smtClean="0"/>
              <a:t>trong</a:t>
            </a:r>
            <a:r>
              <a:rPr lang="en-US" sz="1800" dirty="0" smtClean="0"/>
              <a:t> </a:t>
            </a:r>
            <a:r>
              <a:rPr lang="en-US" sz="1800" dirty="0" err="1" smtClean="0"/>
              <a:t>hệ</a:t>
            </a:r>
            <a:r>
              <a:rPr lang="en-US" sz="1800" dirty="0" smtClean="0"/>
              <a:t> </a:t>
            </a:r>
            <a:r>
              <a:rPr lang="en-US" sz="1800" dirty="0" err="1" smtClean="0"/>
              <a:t>nhị</a:t>
            </a:r>
            <a:r>
              <a:rPr lang="en-US" sz="1800" dirty="0" smtClean="0"/>
              <a:t> </a:t>
            </a:r>
            <a:r>
              <a:rPr lang="en-US" sz="1800" dirty="0" err="1" smtClean="0"/>
              <a:t>phân</a:t>
            </a:r>
            <a:r>
              <a:rPr lang="en-US" sz="1800" dirty="0" smtClean="0"/>
              <a:t>, </a:t>
            </a:r>
            <a:r>
              <a:rPr lang="en-US" sz="1800" dirty="0" err="1" smtClean="0"/>
              <a:t>hai</a:t>
            </a:r>
            <a:r>
              <a:rPr lang="en-US" sz="1800" dirty="0" smtClean="0"/>
              <a:t> </a:t>
            </a:r>
            <a:r>
              <a:rPr lang="en-US" sz="1800" dirty="0" err="1" smtClean="0"/>
              <a:t>số</a:t>
            </a:r>
            <a:r>
              <a:rPr lang="en-US" sz="1800" dirty="0" smtClean="0"/>
              <a:t> </a:t>
            </a:r>
            <a:r>
              <a:rPr lang="en-US" sz="1800" smtClean="0"/>
              <a:t>100 và </a:t>
            </a:r>
            <a:r>
              <a:rPr lang="en-US" sz="1800" dirty="0" smtClean="0"/>
              <a:t>1 001 </a:t>
            </a:r>
            <a:r>
              <a:rPr lang="en-US" sz="1800" dirty="0" err="1" smtClean="0"/>
              <a:t>lần</a:t>
            </a:r>
            <a:r>
              <a:rPr lang="en-US" sz="1800" dirty="0" smtClean="0"/>
              <a:t> </a:t>
            </a:r>
            <a:r>
              <a:rPr lang="en-US" sz="1800" dirty="0" err="1" smtClean="0"/>
              <a:t>lượt</a:t>
            </a:r>
            <a:r>
              <a:rPr lang="en-US" sz="1800" dirty="0" smtClean="0"/>
              <a:t> </a:t>
            </a:r>
            <a:r>
              <a:rPr lang="en-US" sz="1800" dirty="0" err="1" smtClean="0"/>
              <a:t>biểu</a:t>
            </a:r>
            <a:r>
              <a:rPr lang="en-US" sz="1800" dirty="0" smtClean="0"/>
              <a:t> </a:t>
            </a:r>
            <a:r>
              <a:rPr lang="en-US" sz="1800" dirty="0" err="1" smtClean="0"/>
              <a:t>diễn</a:t>
            </a:r>
            <a:r>
              <a:rPr lang="en-US" sz="1800" dirty="0" smtClean="0"/>
              <a:t> </a:t>
            </a:r>
            <a:r>
              <a:rPr lang="en-US" sz="1800" dirty="0" err="1" smtClean="0"/>
              <a:t>số</a:t>
            </a:r>
            <a:r>
              <a:rPr lang="en-US" sz="1800" dirty="0" smtClean="0"/>
              <a:t> 4 </a:t>
            </a:r>
            <a:r>
              <a:rPr lang="en-US" sz="1800" dirty="0" err="1" smtClean="0"/>
              <a:t>và</a:t>
            </a:r>
            <a:r>
              <a:rPr lang="en-US" sz="1800" dirty="0" smtClean="0"/>
              <a:t> 9 </a:t>
            </a:r>
            <a:r>
              <a:rPr lang="en-US" sz="1800" dirty="0" err="1" smtClean="0"/>
              <a:t>trong</a:t>
            </a:r>
            <a:r>
              <a:rPr lang="en-US" sz="1800" dirty="0" smtClean="0"/>
              <a:t> </a:t>
            </a:r>
            <a:r>
              <a:rPr lang="en-US" sz="1800" dirty="0" err="1" smtClean="0"/>
              <a:t>hệ</a:t>
            </a:r>
            <a:r>
              <a:rPr lang="en-US" sz="1800" dirty="0" smtClean="0"/>
              <a:t> </a:t>
            </a:r>
            <a:r>
              <a:rPr lang="en-US" sz="1800" dirty="0" err="1" smtClean="0"/>
              <a:t>thập</a:t>
            </a:r>
            <a:r>
              <a:rPr lang="en-US" sz="1800" dirty="0" smtClean="0"/>
              <a:t> </a:t>
            </a:r>
            <a:r>
              <a:rPr lang="en-US" sz="1800" dirty="0" err="1" smtClean="0"/>
              <a:t>phân</a:t>
            </a:r>
            <a:r>
              <a:rPr lang="en-US" sz="1800" dirty="0" smtClean="0"/>
              <a:t>.</a:t>
            </a:r>
            <a:endParaRPr lang="vi-VN" sz="1800" dirty="0"/>
          </a:p>
        </p:txBody>
      </p:sp>
      <p:sp>
        <p:nvSpPr>
          <p:cNvPr id="6" name="TextBox 5"/>
          <p:cNvSpPr txBox="1"/>
          <p:nvPr/>
        </p:nvSpPr>
        <p:spPr>
          <a:xfrm>
            <a:off x="175846" y="3264522"/>
            <a:ext cx="8929554" cy="923330"/>
          </a:xfrm>
          <a:prstGeom prst="rect">
            <a:avLst/>
          </a:prstGeom>
          <a:noFill/>
        </p:spPr>
        <p:txBody>
          <a:bodyPr wrap="square" rtlCol="0">
            <a:spAutoFit/>
          </a:bodyPr>
          <a:lstStyle/>
          <a:p>
            <a:pPr algn="just">
              <a:lnSpc>
                <a:spcPct val="150000"/>
              </a:lnSpc>
            </a:pPr>
            <a:r>
              <a:rPr lang="en-US" sz="1800" dirty="0" smtClean="0"/>
              <a:t>Hai </a:t>
            </a:r>
            <a:r>
              <a:rPr lang="en-US" sz="1800" dirty="0" err="1" smtClean="0"/>
              <a:t>chữ</a:t>
            </a:r>
            <a:r>
              <a:rPr lang="en-US" sz="1800" dirty="0" smtClean="0"/>
              <a:t> </a:t>
            </a:r>
            <a:r>
              <a:rPr lang="en-US" sz="1800" dirty="0" err="1" smtClean="0"/>
              <a:t>số</a:t>
            </a:r>
            <a:r>
              <a:rPr lang="en-US" sz="1800" dirty="0" smtClean="0"/>
              <a:t> 1 </a:t>
            </a:r>
            <a:r>
              <a:rPr lang="en-US" sz="1800" dirty="0" err="1" smtClean="0"/>
              <a:t>và</a:t>
            </a:r>
            <a:r>
              <a:rPr lang="en-US" sz="1800" dirty="0" smtClean="0"/>
              <a:t> 0 </a:t>
            </a:r>
            <a:r>
              <a:rPr lang="en-US" sz="1800" dirty="0" err="1" smtClean="0"/>
              <a:t>tương</a:t>
            </a:r>
            <a:r>
              <a:rPr lang="en-US" sz="1800" dirty="0" smtClean="0"/>
              <a:t> </a:t>
            </a:r>
            <a:r>
              <a:rPr lang="en-US" sz="1800" dirty="0" err="1" smtClean="0"/>
              <a:t>ứng</a:t>
            </a:r>
            <a:r>
              <a:rPr lang="en-US" sz="1800" dirty="0" smtClean="0"/>
              <a:t> </a:t>
            </a:r>
            <a:r>
              <a:rPr lang="en-US" sz="1800" dirty="0" err="1" smtClean="0"/>
              <a:t>với</a:t>
            </a:r>
            <a:r>
              <a:rPr lang="en-US" sz="1800" dirty="0" smtClean="0"/>
              <a:t> </a:t>
            </a:r>
            <a:r>
              <a:rPr lang="en-US" sz="1800" dirty="0" err="1" smtClean="0"/>
              <a:t>hai</a:t>
            </a:r>
            <a:r>
              <a:rPr lang="en-US" sz="1800" dirty="0" smtClean="0"/>
              <a:t> </a:t>
            </a:r>
            <a:r>
              <a:rPr lang="en-US" sz="1800" dirty="0" err="1" smtClean="0"/>
              <a:t>trạng</a:t>
            </a:r>
            <a:r>
              <a:rPr lang="en-US" sz="1800" dirty="0" smtClean="0"/>
              <a:t> </a:t>
            </a:r>
            <a:r>
              <a:rPr lang="en-US" sz="1800" err="1" smtClean="0"/>
              <a:t>thái</a:t>
            </a:r>
            <a:r>
              <a:rPr lang="en-US" sz="1800" smtClean="0"/>
              <a:t> “đóng</a:t>
            </a:r>
            <a:r>
              <a:rPr lang="en-US" sz="1800" dirty="0" smtClean="0"/>
              <a:t>” </a:t>
            </a:r>
            <a:r>
              <a:rPr lang="en-US" sz="1800" err="1" smtClean="0"/>
              <a:t>và</a:t>
            </a:r>
            <a:r>
              <a:rPr lang="en-US" sz="1800" smtClean="0"/>
              <a:t> “mở</a:t>
            </a:r>
            <a:r>
              <a:rPr lang="en-US" sz="1800" dirty="0" smtClean="0"/>
              <a:t>” </a:t>
            </a:r>
            <a:r>
              <a:rPr lang="en-US" sz="1800" dirty="0" err="1" smtClean="0"/>
              <a:t>của</a:t>
            </a:r>
            <a:r>
              <a:rPr lang="en-US" sz="1800" dirty="0" smtClean="0"/>
              <a:t> </a:t>
            </a:r>
            <a:r>
              <a:rPr lang="en-US" sz="1800" dirty="0" err="1" smtClean="0"/>
              <a:t>mạch</a:t>
            </a:r>
            <a:r>
              <a:rPr lang="en-US" sz="1800" dirty="0" smtClean="0"/>
              <a:t> </a:t>
            </a:r>
            <a:r>
              <a:rPr lang="en-US" sz="1800" dirty="0" err="1" smtClean="0"/>
              <a:t>điện</a:t>
            </a:r>
            <a:r>
              <a:rPr lang="en-US" sz="1800" dirty="0" smtClean="0"/>
              <a:t>. Do </a:t>
            </a:r>
            <a:r>
              <a:rPr lang="en-US" sz="1800" dirty="0" err="1" smtClean="0"/>
              <a:t>đó</a:t>
            </a:r>
            <a:r>
              <a:rPr lang="en-US" sz="1800" dirty="0" smtClean="0"/>
              <a:t> </a:t>
            </a:r>
            <a:r>
              <a:rPr lang="en-US" sz="1800" dirty="0" err="1" smtClean="0"/>
              <a:t>hệ</a:t>
            </a:r>
            <a:r>
              <a:rPr lang="en-US" sz="1800" dirty="0" smtClean="0"/>
              <a:t> </a:t>
            </a:r>
            <a:r>
              <a:rPr lang="en-US" sz="1800" dirty="0" err="1" smtClean="0"/>
              <a:t>nhị</a:t>
            </a:r>
            <a:r>
              <a:rPr lang="en-US" sz="1800" dirty="0" smtClean="0"/>
              <a:t> </a:t>
            </a:r>
            <a:r>
              <a:rPr lang="en-US" sz="1800" dirty="0" err="1" smtClean="0"/>
              <a:t>phân</a:t>
            </a:r>
            <a:r>
              <a:rPr lang="en-US" sz="1800" dirty="0" smtClean="0"/>
              <a:t> </a:t>
            </a:r>
            <a:r>
              <a:rPr lang="en-US" sz="1800" dirty="0" err="1" smtClean="0"/>
              <a:t>được</a:t>
            </a:r>
            <a:r>
              <a:rPr lang="en-US" sz="1800" dirty="0" smtClean="0"/>
              <a:t> </a:t>
            </a:r>
            <a:r>
              <a:rPr lang="en-US" sz="1800" dirty="0" err="1" smtClean="0"/>
              <a:t>sử</a:t>
            </a:r>
            <a:r>
              <a:rPr lang="en-US" sz="1800" dirty="0" smtClean="0"/>
              <a:t> </a:t>
            </a:r>
            <a:r>
              <a:rPr lang="en-US" sz="1800" dirty="0" err="1" smtClean="0"/>
              <a:t>dụng</a:t>
            </a:r>
            <a:r>
              <a:rPr lang="en-US" sz="1800" dirty="0" smtClean="0"/>
              <a:t> </a:t>
            </a:r>
            <a:r>
              <a:rPr lang="en-US" sz="1800" dirty="0" err="1" smtClean="0"/>
              <a:t>nhiều</a:t>
            </a:r>
            <a:r>
              <a:rPr lang="en-US" sz="1800" dirty="0" smtClean="0"/>
              <a:t> </a:t>
            </a:r>
            <a:r>
              <a:rPr lang="en-US" sz="1800" dirty="0" err="1" smtClean="0"/>
              <a:t>trong</a:t>
            </a:r>
            <a:r>
              <a:rPr lang="en-US" sz="1800" dirty="0" smtClean="0"/>
              <a:t> </a:t>
            </a:r>
            <a:r>
              <a:rPr lang="en-US" sz="1800" dirty="0" err="1" smtClean="0"/>
              <a:t>khoa</a:t>
            </a:r>
            <a:r>
              <a:rPr lang="en-US" sz="1800" dirty="0" smtClean="0"/>
              <a:t> </a:t>
            </a:r>
            <a:r>
              <a:rPr lang="en-US" sz="1800" dirty="0" err="1" smtClean="0"/>
              <a:t>học</a:t>
            </a:r>
            <a:r>
              <a:rPr lang="en-US" sz="1800" dirty="0" smtClean="0"/>
              <a:t> </a:t>
            </a:r>
            <a:r>
              <a:rPr lang="en-US" sz="1800" dirty="0" err="1" smtClean="0"/>
              <a:t>máy</a:t>
            </a:r>
            <a:r>
              <a:rPr lang="en-US" sz="1800" dirty="0" smtClean="0"/>
              <a:t> </a:t>
            </a:r>
            <a:r>
              <a:rPr lang="en-US" sz="1800" dirty="0" err="1" smtClean="0"/>
              <a:t>tính</a:t>
            </a:r>
            <a:r>
              <a:rPr lang="en-US" sz="1800" dirty="0" smtClean="0"/>
              <a:t>.</a:t>
            </a:r>
            <a:endParaRPr lang="vi-VN" sz="1800" dirty="0"/>
          </a:p>
        </p:txBody>
      </p:sp>
      <p:pic>
        <p:nvPicPr>
          <p:cNvPr id="8" name="Picture 7"/>
          <p:cNvPicPr>
            <a:picLocks noChangeAspect="1"/>
          </p:cNvPicPr>
          <p:nvPr/>
        </p:nvPicPr>
        <p:blipFill>
          <a:blip r:embed="rId2"/>
          <a:stretch>
            <a:fillRect/>
          </a:stretch>
        </p:blipFill>
        <p:spPr>
          <a:xfrm>
            <a:off x="7224445" y="70208"/>
            <a:ext cx="1455916" cy="1609676"/>
          </a:xfrm>
          <a:prstGeom prst="rect">
            <a:avLst/>
          </a:prstGeom>
        </p:spPr>
      </p:pic>
    </p:spTree>
    <p:extLst>
      <p:ext uri="{BB962C8B-B14F-4D97-AF65-F5344CB8AC3E}">
        <p14:creationId xmlns:p14="http://schemas.microsoft.com/office/powerpoint/2010/main" val="16585072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29</a:t>
            </a:fld>
            <a:endParaRPr lang="en"/>
          </a:p>
        </p:txBody>
      </p:sp>
      <p:grpSp>
        <p:nvGrpSpPr>
          <p:cNvPr id="5" name="Google Shape;900;p46"/>
          <p:cNvGrpSpPr/>
          <p:nvPr/>
        </p:nvGrpSpPr>
        <p:grpSpPr>
          <a:xfrm>
            <a:off x="236106" y="604430"/>
            <a:ext cx="314590" cy="269367"/>
            <a:chOff x="1934025" y="1001650"/>
            <a:chExt cx="415300" cy="355600"/>
          </a:xfrm>
        </p:grpSpPr>
        <p:sp>
          <p:nvSpPr>
            <p:cNvPr id="6" name="Google Shape;901;p46"/>
            <p:cNvSpPr/>
            <p:nvPr/>
          </p:nvSpPr>
          <p:spPr>
            <a:xfrm>
              <a:off x="1934025" y="1303650"/>
              <a:ext cx="207650" cy="53600"/>
            </a:xfrm>
            <a:custGeom>
              <a:avLst/>
              <a:gdLst/>
              <a:ahLst/>
              <a:cxnLst/>
              <a:rect l="l" t="t" r="r" b="b"/>
              <a:pathLst>
                <a:path w="8306" h="2144" fill="none" extrusionOk="0">
                  <a:moveTo>
                    <a:pt x="1" y="0"/>
                  </a:moveTo>
                  <a:lnTo>
                    <a:pt x="1" y="487"/>
                  </a:lnTo>
                  <a:lnTo>
                    <a:pt x="1" y="487"/>
                  </a:lnTo>
                  <a:lnTo>
                    <a:pt x="25" y="633"/>
                  </a:lnTo>
                  <a:lnTo>
                    <a:pt x="74" y="755"/>
                  </a:lnTo>
                  <a:lnTo>
                    <a:pt x="147" y="853"/>
                  </a:lnTo>
                  <a:lnTo>
                    <a:pt x="245" y="950"/>
                  </a:lnTo>
                  <a:lnTo>
                    <a:pt x="245" y="950"/>
                  </a:lnTo>
                  <a:lnTo>
                    <a:pt x="391" y="1023"/>
                  </a:lnTo>
                  <a:lnTo>
                    <a:pt x="561" y="1047"/>
                  </a:lnTo>
                  <a:lnTo>
                    <a:pt x="561" y="1047"/>
                  </a:lnTo>
                  <a:lnTo>
                    <a:pt x="732" y="1023"/>
                  </a:lnTo>
                  <a:lnTo>
                    <a:pt x="732" y="1023"/>
                  </a:lnTo>
                  <a:lnTo>
                    <a:pt x="1292" y="853"/>
                  </a:lnTo>
                  <a:lnTo>
                    <a:pt x="1657" y="780"/>
                  </a:lnTo>
                  <a:lnTo>
                    <a:pt x="2071" y="682"/>
                  </a:lnTo>
                  <a:lnTo>
                    <a:pt x="2534" y="609"/>
                  </a:lnTo>
                  <a:lnTo>
                    <a:pt x="3021" y="560"/>
                  </a:lnTo>
                  <a:lnTo>
                    <a:pt x="3581" y="512"/>
                  </a:lnTo>
                  <a:lnTo>
                    <a:pt x="4166" y="487"/>
                  </a:lnTo>
                  <a:lnTo>
                    <a:pt x="4166" y="487"/>
                  </a:lnTo>
                  <a:lnTo>
                    <a:pt x="4604" y="512"/>
                  </a:lnTo>
                  <a:lnTo>
                    <a:pt x="5018" y="536"/>
                  </a:lnTo>
                  <a:lnTo>
                    <a:pt x="5408" y="609"/>
                  </a:lnTo>
                  <a:lnTo>
                    <a:pt x="5773" y="682"/>
                  </a:lnTo>
                  <a:lnTo>
                    <a:pt x="6114" y="780"/>
                  </a:lnTo>
                  <a:lnTo>
                    <a:pt x="6431" y="877"/>
                  </a:lnTo>
                  <a:lnTo>
                    <a:pt x="6699" y="999"/>
                  </a:lnTo>
                  <a:lnTo>
                    <a:pt x="6966" y="1120"/>
                  </a:lnTo>
                  <a:lnTo>
                    <a:pt x="7186" y="1242"/>
                  </a:lnTo>
                  <a:lnTo>
                    <a:pt x="7405" y="1388"/>
                  </a:lnTo>
                  <a:lnTo>
                    <a:pt x="7770" y="1656"/>
                  </a:lnTo>
                  <a:lnTo>
                    <a:pt x="8062" y="1924"/>
                  </a:lnTo>
                  <a:lnTo>
                    <a:pt x="8306" y="2143"/>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902;p46"/>
            <p:cNvSpPr/>
            <p:nvPr/>
          </p:nvSpPr>
          <p:spPr>
            <a:xfrm>
              <a:off x="2141650" y="1303650"/>
              <a:ext cx="207675" cy="53600"/>
            </a:xfrm>
            <a:custGeom>
              <a:avLst/>
              <a:gdLst/>
              <a:ahLst/>
              <a:cxnLst/>
              <a:rect l="l" t="t" r="r" b="b"/>
              <a:pathLst>
                <a:path w="8307" h="2144" fill="none" extrusionOk="0">
                  <a:moveTo>
                    <a:pt x="1" y="2143"/>
                  </a:moveTo>
                  <a:lnTo>
                    <a:pt x="1" y="2143"/>
                  </a:lnTo>
                  <a:lnTo>
                    <a:pt x="245" y="1924"/>
                  </a:lnTo>
                  <a:lnTo>
                    <a:pt x="537" y="1656"/>
                  </a:lnTo>
                  <a:lnTo>
                    <a:pt x="902" y="1388"/>
                  </a:lnTo>
                  <a:lnTo>
                    <a:pt x="1121" y="1242"/>
                  </a:lnTo>
                  <a:lnTo>
                    <a:pt x="1341" y="1120"/>
                  </a:lnTo>
                  <a:lnTo>
                    <a:pt x="1608" y="999"/>
                  </a:lnTo>
                  <a:lnTo>
                    <a:pt x="1876" y="877"/>
                  </a:lnTo>
                  <a:lnTo>
                    <a:pt x="2193" y="780"/>
                  </a:lnTo>
                  <a:lnTo>
                    <a:pt x="2534" y="682"/>
                  </a:lnTo>
                  <a:lnTo>
                    <a:pt x="2899" y="609"/>
                  </a:lnTo>
                  <a:lnTo>
                    <a:pt x="3289" y="536"/>
                  </a:lnTo>
                  <a:lnTo>
                    <a:pt x="3703" y="512"/>
                  </a:lnTo>
                  <a:lnTo>
                    <a:pt x="4141" y="487"/>
                  </a:lnTo>
                  <a:lnTo>
                    <a:pt x="4141" y="487"/>
                  </a:lnTo>
                  <a:lnTo>
                    <a:pt x="4726" y="512"/>
                  </a:lnTo>
                  <a:lnTo>
                    <a:pt x="5286" y="560"/>
                  </a:lnTo>
                  <a:lnTo>
                    <a:pt x="5773" y="609"/>
                  </a:lnTo>
                  <a:lnTo>
                    <a:pt x="6236" y="682"/>
                  </a:lnTo>
                  <a:lnTo>
                    <a:pt x="6650" y="780"/>
                  </a:lnTo>
                  <a:lnTo>
                    <a:pt x="7015" y="853"/>
                  </a:lnTo>
                  <a:lnTo>
                    <a:pt x="7575" y="1023"/>
                  </a:lnTo>
                  <a:lnTo>
                    <a:pt x="7575" y="1023"/>
                  </a:lnTo>
                  <a:lnTo>
                    <a:pt x="7746" y="1047"/>
                  </a:lnTo>
                  <a:lnTo>
                    <a:pt x="7746" y="1047"/>
                  </a:lnTo>
                  <a:lnTo>
                    <a:pt x="7916" y="1023"/>
                  </a:lnTo>
                  <a:lnTo>
                    <a:pt x="8062" y="950"/>
                  </a:lnTo>
                  <a:lnTo>
                    <a:pt x="8062" y="950"/>
                  </a:lnTo>
                  <a:lnTo>
                    <a:pt x="8160" y="853"/>
                  </a:lnTo>
                  <a:lnTo>
                    <a:pt x="8233" y="755"/>
                  </a:lnTo>
                  <a:lnTo>
                    <a:pt x="8282" y="633"/>
                  </a:lnTo>
                  <a:lnTo>
                    <a:pt x="8306" y="487"/>
                  </a:lnTo>
                  <a:lnTo>
                    <a:pt x="8306" y="0"/>
                  </a:lnTo>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03;p46"/>
            <p:cNvSpPr/>
            <p:nvPr/>
          </p:nvSpPr>
          <p:spPr>
            <a:xfrm>
              <a:off x="1934025" y="1001650"/>
              <a:ext cx="207650" cy="331250"/>
            </a:xfrm>
            <a:custGeom>
              <a:avLst/>
              <a:gdLst/>
              <a:ahLst/>
              <a:cxnLst/>
              <a:rect l="l" t="t" r="r" b="b"/>
              <a:pathLst>
                <a:path w="8306" h="13250" fill="none" extrusionOk="0">
                  <a:moveTo>
                    <a:pt x="8306" y="2192"/>
                  </a:moveTo>
                  <a:lnTo>
                    <a:pt x="8306" y="13249"/>
                  </a:lnTo>
                  <a:lnTo>
                    <a:pt x="8306" y="13249"/>
                  </a:lnTo>
                  <a:lnTo>
                    <a:pt x="8062" y="13030"/>
                  </a:lnTo>
                  <a:lnTo>
                    <a:pt x="7770" y="12762"/>
                  </a:lnTo>
                  <a:lnTo>
                    <a:pt x="7405" y="12494"/>
                  </a:lnTo>
                  <a:lnTo>
                    <a:pt x="7186" y="12348"/>
                  </a:lnTo>
                  <a:lnTo>
                    <a:pt x="6966" y="12226"/>
                  </a:lnTo>
                  <a:lnTo>
                    <a:pt x="6699" y="12105"/>
                  </a:lnTo>
                  <a:lnTo>
                    <a:pt x="6431" y="11983"/>
                  </a:lnTo>
                  <a:lnTo>
                    <a:pt x="6114" y="11885"/>
                  </a:lnTo>
                  <a:lnTo>
                    <a:pt x="5773" y="11788"/>
                  </a:lnTo>
                  <a:lnTo>
                    <a:pt x="5408" y="11715"/>
                  </a:lnTo>
                  <a:lnTo>
                    <a:pt x="5018" y="11642"/>
                  </a:lnTo>
                  <a:lnTo>
                    <a:pt x="4604" y="11617"/>
                  </a:lnTo>
                  <a:lnTo>
                    <a:pt x="4166" y="11593"/>
                  </a:lnTo>
                  <a:lnTo>
                    <a:pt x="4166" y="11593"/>
                  </a:lnTo>
                  <a:lnTo>
                    <a:pt x="3581" y="11617"/>
                  </a:lnTo>
                  <a:lnTo>
                    <a:pt x="3021" y="11666"/>
                  </a:lnTo>
                  <a:lnTo>
                    <a:pt x="2534" y="11715"/>
                  </a:lnTo>
                  <a:lnTo>
                    <a:pt x="2071" y="11788"/>
                  </a:lnTo>
                  <a:lnTo>
                    <a:pt x="1657" y="11885"/>
                  </a:lnTo>
                  <a:lnTo>
                    <a:pt x="1292" y="11958"/>
                  </a:lnTo>
                  <a:lnTo>
                    <a:pt x="732" y="12129"/>
                  </a:lnTo>
                  <a:lnTo>
                    <a:pt x="732" y="12129"/>
                  </a:lnTo>
                  <a:lnTo>
                    <a:pt x="561" y="12153"/>
                  </a:lnTo>
                  <a:lnTo>
                    <a:pt x="561" y="12153"/>
                  </a:lnTo>
                  <a:lnTo>
                    <a:pt x="391" y="12129"/>
                  </a:lnTo>
                  <a:lnTo>
                    <a:pt x="245" y="12056"/>
                  </a:lnTo>
                  <a:lnTo>
                    <a:pt x="245" y="12056"/>
                  </a:lnTo>
                  <a:lnTo>
                    <a:pt x="147" y="11958"/>
                  </a:lnTo>
                  <a:lnTo>
                    <a:pt x="74" y="11861"/>
                  </a:lnTo>
                  <a:lnTo>
                    <a:pt x="25" y="11739"/>
                  </a:lnTo>
                  <a:lnTo>
                    <a:pt x="1" y="11593"/>
                  </a:lnTo>
                  <a:lnTo>
                    <a:pt x="1" y="1656"/>
                  </a:lnTo>
                  <a:lnTo>
                    <a:pt x="1" y="1656"/>
                  </a:lnTo>
                  <a:lnTo>
                    <a:pt x="25" y="1534"/>
                  </a:lnTo>
                  <a:lnTo>
                    <a:pt x="50" y="1437"/>
                  </a:lnTo>
                  <a:lnTo>
                    <a:pt x="123" y="1315"/>
                  </a:lnTo>
                  <a:lnTo>
                    <a:pt x="196" y="1242"/>
                  </a:lnTo>
                  <a:lnTo>
                    <a:pt x="196" y="1242"/>
                  </a:lnTo>
                  <a:lnTo>
                    <a:pt x="342" y="1120"/>
                  </a:lnTo>
                  <a:lnTo>
                    <a:pt x="512" y="974"/>
                  </a:lnTo>
                  <a:lnTo>
                    <a:pt x="926" y="755"/>
                  </a:lnTo>
                  <a:lnTo>
                    <a:pt x="1389" y="536"/>
                  </a:lnTo>
                  <a:lnTo>
                    <a:pt x="1901" y="341"/>
                  </a:lnTo>
                  <a:lnTo>
                    <a:pt x="2461" y="195"/>
                  </a:lnTo>
                  <a:lnTo>
                    <a:pt x="3021" y="73"/>
                  </a:lnTo>
                  <a:lnTo>
                    <a:pt x="3581" y="24"/>
                  </a:lnTo>
                  <a:lnTo>
                    <a:pt x="4166" y="0"/>
                  </a:lnTo>
                  <a:lnTo>
                    <a:pt x="4166" y="0"/>
                  </a:lnTo>
                  <a:lnTo>
                    <a:pt x="4531" y="0"/>
                  </a:lnTo>
                  <a:lnTo>
                    <a:pt x="4872" y="49"/>
                  </a:lnTo>
                  <a:lnTo>
                    <a:pt x="5213" y="98"/>
                  </a:lnTo>
                  <a:lnTo>
                    <a:pt x="5530" y="171"/>
                  </a:lnTo>
                  <a:lnTo>
                    <a:pt x="5822" y="268"/>
                  </a:lnTo>
                  <a:lnTo>
                    <a:pt x="6114" y="365"/>
                  </a:lnTo>
                  <a:lnTo>
                    <a:pt x="6358" y="487"/>
                  </a:lnTo>
                  <a:lnTo>
                    <a:pt x="6626" y="609"/>
                  </a:lnTo>
                  <a:lnTo>
                    <a:pt x="7064" y="901"/>
                  </a:lnTo>
                  <a:lnTo>
                    <a:pt x="7429" y="1169"/>
                  </a:lnTo>
                  <a:lnTo>
                    <a:pt x="7746" y="1437"/>
                  </a:lnTo>
                  <a:lnTo>
                    <a:pt x="8014" y="1681"/>
                  </a:lnTo>
                  <a:lnTo>
                    <a:pt x="8014" y="1681"/>
                  </a:lnTo>
                  <a:lnTo>
                    <a:pt x="8136" y="1802"/>
                  </a:lnTo>
                  <a:lnTo>
                    <a:pt x="8136" y="1802"/>
                  </a:lnTo>
                  <a:lnTo>
                    <a:pt x="8209" y="1875"/>
                  </a:lnTo>
                  <a:lnTo>
                    <a:pt x="8257" y="1973"/>
                  </a:lnTo>
                  <a:lnTo>
                    <a:pt x="8306" y="2095"/>
                  </a:lnTo>
                  <a:lnTo>
                    <a:pt x="8306" y="2192"/>
                  </a:lnTo>
                  <a:lnTo>
                    <a:pt x="8306" y="219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04;p46"/>
            <p:cNvSpPr/>
            <p:nvPr/>
          </p:nvSpPr>
          <p:spPr>
            <a:xfrm>
              <a:off x="2141650" y="1001650"/>
              <a:ext cx="207675" cy="331250"/>
            </a:xfrm>
            <a:custGeom>
              <a:avLst/>
              <a:gdLst/>
              <a:ahLst/>
              <a:cxnLst/>
              <a:rect l="l" t="t" r="r" b="b"/>
              <a:pathLst>
                <a:path w="8307" h="13250" fill="none" extrusionOk="0">
                  <a:moveTo>
                    <a:pt x="1" y="2192"/>
                  </a:moveTo>
                  <a:lnTo>
                    <a:pt x="1" y="13249"/>
                  </a:lnTo>
                  <a:lnTo>
                    <a:pt x="1" y="13249"/>
                  </a:lnTo>
                  <a:lnTo>
                    <a:pt x="245" y="13030"/>
                  </a:lnTo>
                  <a:lnTo>
                    <a:pt x="537" y="12762"/>
                  </a:lnTo>
                  <a:lnTo>
                    <a:pt x="902" y="12494"/>
                  </a:lnTo>
                  <a:lnTo>
                    <a:pt x="1121" y="12348"/>
                  </a:lnTo>
                  <a:lnTo>
                    <a:pt x="1341" y="12226"/>
                  </a:lnTo>
                  <a:lnTo>
                    <a:pt x="1608" y="12105"/>
                  </a:lnTo>
                  <a:lnTo>
                    <a:pt x="1876" y="11983"/>
                  </a:lnTo>
                  <a:lnTo>
                    <a:pt x="2193" y="11885"/>
                  </a:lnTo>
                  <a:lnTo>
                    <a:pt x="2534" y="11788"/>
                  </a:lnTo>
                  <a:lnTo>
                    <a:pt x="2899" y="11715"/>
                  </a:lnTo>
                  <a:lnTo>
                    <a:pt x="3289" y="11642"/>
                  </a:lnTo>
                  <a:lnTo>
                    <a:pt x="3703" y="11617"/>
                  </a:lnTo>
                  <a:lnTo>
                    <a:pt x="4141" y="11593"/>
                  </a:lnTo>
                  <a:lnTo>
                    <a:pt x="4141" y="11593"/>
                  </a:lnTo>
                  <a:lnTo>
                    <a:pt x="4726" y="11617"/>
                  </a:lnTo>
                  <a:lnTo>
                    <a:pt x="5286" y="11666"/>
                  </a:lnTo>
                  <a:lnTo>
                    <a:pt x="5773" y="11715"/>
                  </a:lnTo>
                  <a:lnTo>
                    <a:pt x="6236" y="11788"/>
                  </a:lnTo>
                  <a:lnTo>
                    <a:pt x="6650" y="11885"/>
                  </a:lnTo>
                  <a:lnTo>
                    <a:pt x="7015" y="11958"/>
                  </a:lnTo>
                  <a:lnTo>
                    <a:pt x="7575" y="12129"/>
                  </a:lnTo>
                  <a:lnTo>
                    <a:pt x="7575" y="12129"/>
                  </a:lnTo>
                  <a:lnTo>
                    <a:pt x="7746" y="12153"/>
                  </a:lnTo>
                  <a:lnTo>
                    <a:pt x="7746" y="12153"/>
                  </a:lnTo>
                  <a:lnTo>
                    <a:pt x="7916" y="12129"/>
                  </a:lnTo>
                  <a:lnTo>
                    <a:pt x="8062" y="12056"/>
                  </a:lnTo>
                  <a:lnTo>
                    <a:pt x="8062" y="12056"/>
                  </a:lnTo>
                  <a:lnTo>
                    <a:pt x="8160" y="11958"/>
                  </a:lnTo>
                  <a:lnTo>
                    <a:pt x="8233" y="11861"/>
                  </a:lnTo>
                  <a:lnTo>
                    <a:pt x="8282" y="11739"/>
                  </a:lnTo>
                  <a:lnTo>
                    <a:pt x="8306" y="11593"/>
                  </a:lnTo>
                  <a:lnTo>
                    <a:pt x="8306" y="1656"/>
                  </a:lnTo>
                  <a:lnTo>
                    <a:pt x="8306" y="1656"/>
                  </a:lnTo>
                  <a:lnTo>
                    <a:pt x="8282" y="1534"/>
                  </a:lnTo>
                  <a:lnTo>
                    <a:pt x="8257" y="1437"/>
                  </a:lnTo>
                  <a:lnTo>
                    <a:pt x="8184" y="1315"/>
                  </a:lnTo>
                  <a:lnTo>
                    <a:pt x="8111" y="1242"/>
                  </a:lnTo>
                  <a:lnTo>
                    <a:pt x="8111" y="1242"/>
                  </a:lnTo>
                  <a:lnTo>
                    <a:pt x="7965" y="1120"/>
                  </a:lnTo>
                  <a:lnTo>
                    <a:pt x="7795" y="974"/>
                  </a:lnTo>
                  <a:lnTo>
                    <a:pt x="7381" y="755"/>
                  </a:lnTo>
                  <a:lnTo>
                    <a:pt x="6918" y="536"/>
                  </a:lnTo>
                  <a:lnTo>
                    <a:pt x="6406" y="341"/>
                  </a:lnTo>
                  <a:lnTo>
                    <a:pt x="5846" y="195"/>
                  </a:lnTo>
                  <a:lnTo>
                    <a:pt x="5286" y="73"/>
                  </a:lnTo>
                  <a:lnTo>
                    <a:pt x="4726" y="24"/>
                  </a:lnTo>
                  <a:lnTo>
                    <a:pt x="4141" y="0"/>
                  </a:lnTo>
                  <a:lnTo>
                    <a:pt x="4141" y="0"/>
                  </a:lnTo>
                  <a:lnTo>
                    <a:pt x="3776" y="0"/>
                  </a:lnTo>
                  <a:lnTo>
                    <a:pt x="3435" y="49"/>
                  </a:lnTo>
                  <a:lnTo>
                    <a:pt x="3094" y="98"/>
                  </a:lnTo>
                  <a:lnTo>
                    <a:pt x="2777" y="171"/>
                  </a:lnTo>
                  <a:lnTo>
                    <a:pt x="2485" y="268"/>
                  </a:lnTo>
                  <a:lnTo>
                    <a:pt x="2193" y="365"/>
                  </a:lnTo>
                  <a:lnTo>
                    <a:pt x="1949" y="487"/>
                  </a:lnTo>
                  <a:lnTo>
                    <a:pt x="1681" y="609"/>
                  </a:lnTo>
                  <a:lnTo>
                    <a:pt x="1243" y="901"/>
                  </a:lnTo>
                  <a:lnTo>
                    <a:pt x="878" y="1169"/>
                  </a:lnTo>
                  <a:lnTo>
                    <a:pt x="561" y="1437"/>
                  </a:lnTo>
                  <a:lnTo>
                    <a:pt x="293" y="1681"/>
                  </a:lnTo>
                  <a:lnTo>
                    <a:pt x="293" y="1681"/>
                  </a:lnTo>
                  <a:lnTo>
                    <a:pt x="171" y="1802"/>
                  </a:lnTo>
                  <a:lnTo>
                    <a:pt x="171" y="1802"/>
                  </a:lnTo>
                  <a:lnTo>
                    <a:pt x="98" y="1875"/>
                  </a:lnTo>
                  <a:lnTo>
                    <a:pt x="50" y="1973"/>
                  </a:lnTo>
                  <a:lnTo>
                    <a:pt x="1" y="2095"/>
                  </a:lnTo>
                  <a:lnTo>
                    <a:pt x="1" y="2192"/>
                  </a:lnTo>
                  <a:lnTo>
                    <a:pt x="1" y="2192"/>
                  </a:lnTo>
                  <a:close/>
                </a:path>
              </a:pathLst>
            </a:custGeom>
            <a:noFill/>
            <a:ln w="121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TextBox 9"/>
          <p:cNvSpPr txBox="1"/>
          <p:nvPr/>
        </p:nvSpPr>
        <p:spPr>
          <a:xfrm>
            <a:off x="707972" y="468281"/>
            <a:ext cx="6664963" cy="523220"/>
          </a:xfrm>
          <a:prstGeom prst="rect">
            <a:avLst/>
          </a:prstGeom>
          <a:noFill/>
        </p:spPr>
        <p:txBody>
          <a:bodyPr wrap="square" rtlCol="0">
            <a:spAutoFit/>
          </a:bodyPr>
          <a:lstStyle/>
          <a:p>
            <a:r>
              <a:rPr lang="en-US" sz="2800" b="1" dirty="0" smtClean="0">
                <a:solidFill>
                  <a:schemeClr val="bg1"/>
                </a:solidFill>
              </a:rPr>
              <a:t>HƯỚNG DẪN VỀ NHÀ</a:t>
            </a:r>
            <a:endParaRPr lang="vi-VN" sz="2800" b="1" dirty="0">
              <a:solidFill>
                <a:schemeClr val="bg1"/>
              </a:solidFill>
            </a:endParaRPr>
          </a:p>
        </p:txBody>
      </p:sp>
      <p:sp>
        <p:nvSpPr>
          <p:cNvPr id="11" name="Rectangle 10"/>
          <p:cNvSpPr/>
          <p:nvPr/>
        </p:nvSpPr>
        <p:spPr>
          <a:xfrm>
            <a:off x="393382" y="1624201"/>
            <a:ext cx="7861976" cy="3170099"/>
          </a:xfrm>
          <a:prstGeom prst="rect">
            <a:avLst/>
          </a:prstGeom>
        </p:spPr>
        <p:txBody>
          <a:bodyPr wrap="square">
            <a:spAutoFit/>
          </a:bodyPr>
          <a:lstStyle/>
          <a:p>
            <a:pPr marL="342900" indent="-342900" algn="just">
              <a:lnSpc>
                <a:spcPct val="150000"/>
              </a:lnSpc>
              <a:spcBef>
                <a:spcPts val="600"/>
              </a:spcBef>
              <a:spcAft>
                <a:spcPts val="600"/>
              </a:spcAft>
              <a:buFont typeface="Wingdings" panose="05000000000000000000" pitchFamily="2" charset="2"/>
              <a:buChar char="ü"/>
            </a:pPr>
            <a:r>
              <a:rPr lang="pt-BR" sz="2000" dirty="0" smtClean="0">
                <a:latin typeface="+mn-lt"/>
                <a:ea typeface="Calibri" panose="020F0502020204030204" pitchFamily="34" charset="0"/>
              </a:rPr>
              <a:t>Học </a:t>
            </a:r>
            <a:r>
              <a:rPr lang="pt-BR" sz="2000" dirty="0">
                <a:latin typeface="+mn-lt"/>
                <a:ea typeface="Calibri" panose="020F0502020204030204" pitchFamily="34" charset="0"/>
              </a:rPr>
              <a:t>lý thuyết: Cách viết số tự nhiên trong hệ thập phân, mối quan hệ giữa các hàng và giá trị mỗi chữ số của một số tự nhiên viết trong hệ thập phân và học thuộc cách biểu diễn các chữ số La Mã từ 1 -&gt; 30. </a:t>
            </a:r>
            <a:endParaRPr lang="en-US" sz="2000" dirty="0">
              <a:latin typeface="+mn-lt"/>
              <a:ea typeface="Calibri" panose="020F0502020204030204" pitchFamily="34" charset="0"/>
            </a:endParaRPr>
          </a:p>
          <a:p>
            <a:pPr marL="342900" indent="-342900" algn="just">
              <a:lnSpc>
                <a:spcPct val="150000"/>
              </a:lnSpc>
              <a:spcBef>
                <a:spcPts val="600"/>
              </a:spcBef>
              <a:spcAft>
                <a:spcPts val="600"/>
              </a:spcAft>
              <a:buFont typeface="Wingdings" panose="05000000000000000000" pitchFamily="2" charset="2"/>
              <a:buChar char="ü"/>
            </a:pPr>
            <a:r>
              <a:rPr lang="pt-BR" sz="2000" dirty="0" smtClean="0">
                <a:latin typeface="+mn-lt"/>
                <a:ea typeface="Calibri" panose="020F0502020204030204" pitchFamily="34" charset="0"/>
              </a:rPr>
              <a:t>Vận </a:t>
            </a:r>
            <a:r>
              <a:rPr lang="pt-BR" sz="2000" dirty="0">
                <a:latin typeface="+mn-lt"/>
                <a:ea typeface="Calibri" panose="020F0502020204030204" pitchFamily="34" charset="0"/>
              </a:rPr>
              <a:t>dụng hoàn thành các bài tập: </a:t>
            </a:r>
            <a:r>
              <a:rPr lang="pt-BR" sz="2000" b="1" dirty="0">
                <a:latin typeface="+mn-lt"/>
                <a:ea typeface="Calibri" panose="020F0502020204030204" pitchFamily="34" charset="0"/>
              </a:rPr>
              <a:t>1.32</a:t>
            </a:r>
            <a:r>
              <a:rPr lang="pt-BR" sz="2000" b="1">
                <a:latin typeface="+mn-lt"/>
                <a:ea typeface="Calibri" panose="020F0502020204030204" pitchFamily="34" charset="0"/>
              </a:rPr>
              <a:t>; </a:t>
            </a:r>
            <a:r>
              <a:rPr lang="pt-BR" sz="2000" b="1" smtClean="0">
                <a:latin typeface="+mn-lt"/>
                <a:ea typeface="Calibri" panose="020F0502020204030204" pitchFamily="34" charset="0"/>
              </a:rPr>
              <a:t>1.33</a:t>
            </a:r>
            <a:r>
              <a:rPr lang="pt-BR" sz="2000" smtClean="0">
                <a:latin typeface="+mn-lt"/>
                <a:ea typeface="Calibri" panose="020F0502020204030204" pitchFamily="34" charset="0"/>
              </a:rPr>
              <a:t>-SGK-tr20.</a:t>
            </a:r>
            <a:endParaRPr lang="en-US" sz="2000" dirty="0">
              <a:latin typeface="+mn-lt"/>
              <a:ea typeface="Calibri" panose="020F0502020204030204" pitchFamily="34" charset="0"/>
            </a:endParaRPr>
          </a:p>
          <a:p>
            <a:pPr marL="342900" indent="-342900" algn="just">
              <a:lnSpc>
                <a:spcPct val="150000"/>
              </a:lnSpc>
              <a:spcBef>
                <a:spcPts val="600"/>
              </a:spcBef>
              <a:spcAft>
                <a:spcPts val="600"/>
              </a:spcAft>
              <a:buFont typeface="Wingdings" panose="05000000000000000000" pitchFamily="2" charset="2"/>
              <a:buChar char="ü"/>
            </a:pPr>
            <a:r>
              <a:rPr lang="en-US" sz="2000" dirty="0" err="1" smtClean="0">
                <a:latin typeface="+mn-lt"/>
                <a:ea typeface="Calibri" panose="020F0502020204030204" pitchFamily="34" charset="0"/>
              </a:rPr>
              <a:t>Chuẩn</a:t>
            </a:r>
            <a:r>
              <a:rPr lang="en-US" sz="2000" dirty="0" smtClean="0">
                <a:latin typeface="+mn-lt"/>
                <a:ea typeface="Calibri" panose="020F0502020204030204" pitchFamily="34" charset="0"/>
              </a:rPr>
              <a:t> </a:t>
            </a:r>
            <a:r>
              <a:rPr lang="en-US" sz="2000" dirty="0" err="1">
                <a:latin typeface="+mn-lt"/>
                <a:ea typeface="Calibri" panose="020F0502020204030204" pitchFamily="34" charset="0"/>
              </a:rPr>
              <a:t>bị</a:t>
            </a:r>
            <a:r>
              <a:rPr lang="en-US" sz="2000" dirty="0">
                <a:latin typeface="+mn-lt"/>
                <a:ea typeface="Calibri" panose="020F0502020204030204" pitchFamily="34" charset="0"/>
              </a:rPr>
              <a:t> </a:t>
            </a:r>
            <a:r>
              <a:rPr lang="en-US" sz="2000" dirty="0" err="1">
                <a:latin typeface="+mn-lt"/>
                <a:ea typeface="Calibri" panose="020F0502020204030204" pitchFamily="34" charset="0"/>
              </a:rPr>
              <a:t>bài</a:t>
            </a:r>
            <a:r>
              <a:rPr lang="en-US" sz="2000" dirty="0">
                <a:latin typeface="+mn-lt"/>
                <a:ea typeface="Calibri" panose="020F0502020204030204" pitchFamily="34" charset="0"/>
              </a:rPr>
              <a:t> </a:t>
            </a:r>
            <a:r>
              <a:rPr lang="en-US" sz="2000" err="1">
                <a:latin typeface="+mn-lt"/>
                <a:ea typeface="Calibri" panose="020F0502020204030204" pitchFamily="34" charset="0"/>
              </a:rPr>
              <a:t>mới</a:t>
            </a:r>
            <a:r>
              <a:rPr lang="en-US" sz="2000">
                <a:latin typeface="+mn-lt"/>
                <a:ea typeface="Calibri" panose="020F0502020204030204" pitchFamily="34" charset="0"/>
              </a:rPr>
              <a:t> </a:t>
            </a:r>
            <a:r>
              <a:rPr lang="en-US" sz="2000" smtClean="0">
                <a:latin typeface="+mn-lt"/>
                <a:ea typeface="Calibri" panose="020F0502020204030204" pitchFamily="34" charset="0"/>
              </a:rPr>
              <a:t>“</a:t>
            </a:r>
            <a:r>
              <a:rPr lang="en-US" sz="2000" b="1" smtClean="0">
                <a:latin typeface="+mn-lt"/>
                <a:ea typeface="Calibri" panose="020F0502020204030204" pitchFamily="34" charset="0"/>
              </a:rPr>
              <a:t>Thứ </a:t>
            </a:r>
            <a:r>
              <a:rPr lang="en-US" sz="2000" b="1" dirty="0" err="1">
                <a:latin typeface="+mn-lt"/>
                <a:ea typeface="Calibri" panose="020F0502020204030204" pitchFamily="34" charset="0"/>
              </a:rPr>
              <a:t>tự</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trong</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tập</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hợp</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các</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số</a:t>
            </a:r>
            <a:r>
              <a:rPr lang="en-US" sz="2000" b="1" dirty="0">
                <a:latin typeface="+mn-lt"/>
                <a:ea typeface="Calibri" panose="020F0502020204030204" pitchFamily="34" charset="0"/>
              </a:rPr>
              <a:t> </a:t>
            </a:r>
            <a:r>
              <a:rPr lang="en-US" sz="2000" b="1" dirty="0" err="1">
                <a:latin typeface="+mn-lt"/>
                <a:ea typeface="Calibri" panose="020F0502020204030204" pitchFamily="34" charset="0"/>
              </a:rPr>
              <a:t>tự</a:t>
            </a:r>
            <a:r>
              <a:rPr lang="en-US" sz="2000" b="1" dirty="0">
                <a:latin typeface="+mn-lt"/>
                <a:ea typeface="Calibri" panose="020F0502020204030204" pitchFamily="34" charset="0"/>
              </a:rPr>
              <a:t> </a:t>
            </a:r>
            <a:r>
              <a:rPr lang="en-US" sz="2000" b="1" err="1">
                <a:latin typeface="+mn-lt"/>
                <a:ea typeface="Calibri" panose="020F0502020204030204" pitchFamily="34" charset="0"/>
              </a:rPr>
              <a:t>nhiên</a:t>
            </a:r>
            <a:r>
              <a:rPr lang="en-US" sz="2000" smtClean="0">
                <a:latin typeface="+mn-lt"/>
                <a:ea typeface="Calibri" panose="020F0502020204030204" pitchFamily="34" charset="0"/>
              </a:rPr>
              <a:t>”.</a:t>
            </a:r>
            <a:endParaRPr lang="en-US" sz="2000" dirty="0">
              <a:latin typeface="+mn-lt"/>
              <a:ea typeface="Calibri" panose="020F0502020204030204" pitchFamily="34" charset="0"/>
            </a:endParaRPr>
          </a:p>
        </p:txBody>
      </p:sp>
      <p:pic>
        <p:nvPicPr>
          <p:cNvPr id="12" name="Picture 11"/>
          <p:cNvPicPr>
            <a:picLocks noChangeAspect="1"/>
          </p:cNvPicPr>
          <p:nvPr/>
        </p:nvPicPr>
        <p:blipFill rotWithShape="1">
          <a:blip r:embed="rId2"/>
          <a:srcRect l="3625" t="-1" b="5483"/>
          <a:stretch/>
        </p:blipFill>
        <p:spPr>
          <a:xfrm>
            <a:off x="7480498" y="0"/>
            <a:ext cx="1663502" cy="1605668"/>
          </a:xfrm>
          <a:prstGeom prst="rect">
            <a:avLst/>
          </a:prstGeom>
        </p:spPr>
      </p:pic>
    </p:spTree>
    <p:extLst>
      <p:ext uri="{BB962C8B-B14F-4D97-AF65-F5344CB8AC3E}">
        <p14:creationId xmlns:p14="http://schemas.microsoft.com/office/powerpoint/2010/main" val="309702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
        <p:nvSpPr>
          <p:cNvPr id="3" name="Oval 2"/>
          <p:cNvSpPr/>
          <p:nvPr/>
        </p:nvSpPr>
        <p:spPr>
          <a:xfrm>
            <a:off x="492368" y="844062"/>
            <a:ext cx="3815862" cy="3563838"/>
          </a:xfrm>
          <a:prstGeom prst="ellipse">
            <a:avLst/>
          </a:prstGeom>
          <a:solidFill>
            <a:srgbClr val="D0E8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600" b="1" dirty="0" err="1" smtClean="0">
                <a:solidFill>
                  <a:schemeClr val="tx1"/>
                </a:solidFill>
              </a:rPr>
              <a:t>Cách</a:t>
            </a:r>
            <a:r>
              <a:rPr lang="en-US" sz="3600" b="1" dirty="0" smtClean="0">
                <a:solidFill>
                  <a:schemeClr val="tx1"/>
                </a:solidFill>
              </a:rPr>
              <a:t> </a:t>
            </a:r>
            <a:r>
              <a:rPr lang="en-US" sz="3600" b="1" dirty="0" err="1" smtClean="0">
                <a:solidFill>
                  <a:schemeClr val="tx1"/>
                </a:solidFill>
              </a:rPr>
              <a:t>ghi</a:t>
            </a:r>
            <a:r>
              <a:rPr lang="en-US" sz="3600" b="1" dirty="0" smtClean="0">
                <a:solidFill>
                  <a:schemeClr val="tx1"/>
                </a:solidFill>
              </a:rPr>
              <a:t> </a:t>
            </a:r>
            <a:r>
              <a:rPr lang="en-US" sz="3600" b="1" dirty="0" err="1" smtClean="0">
                <a:solidFill>
                  <a:schemeClr val="tx1"/>
                </a:solidFill>
              </a:rPr>
              <a:t>số</a:t>
            </a:r>
            <a:r>
              <a:rPr lang="en-US" sz="3600" b="1" dirty="0" smtClean="0">
                <a:solidFill>
                  <a:schemeClr val="tx1"/>
                </a:solidFill>
              </a:rPr>
              <a:t> </a:t>
            </a:r>
            <a:r>
              <a:rPr lang="en-US" sz="3600" b="1" dirty="0" err="1" smtClean="0">
                <a:solidFill>
                  <a:schemeClr val="tx1"/>
                </a:solidFill>
              </a:rPr>
              <a:t>tự</a:t>
            </a:r>
            <a:r>
              <a:rPr lang="en-US" sz="3600" b="1" dirty="0" smtClean="0">
                <a:solidFill>
                  <a:schemeClr val="tx1"/>
                </a:solidFill>
              </a:rPr>
              <a:t> </a:t>
            </a:r>
            <a:r>
              <a:rPr lang="en-US" sz="3600" b="1" dirty="0" err="1" smtClean="0">
                <a:solidFill>
                  <a:schemeClr val="tx1"/>
                </a:solidFill>
              </a:rPr>
              <a:t>nhiên</a:t>
            </a:r>
            <a:endParaRPr lang="vi-VN" sz="3600" b="1" dirty="0">
              <a:solidFill>
                <a:schemeClr val="tx1"/>
              </a:solidFill>
            </a:endParaRPr>
          </a:p>
        </p:txBody>
      </p:sp>
      <p:sp>
        <p:nvSpPr>
          <p:cNvPr id="4" name="Pentagon 3"/>
          <p:cNvSpPr/>
          <p:nvPr/>
        </p:nvSpPr>
        <p:spPr>
          <a:xfrm>
            <a:off x="4026877" y="602283"/>
            <a:ext cx="4220308" cy="1213338"/>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1. </a:t>
            </a:r>
            <a:r>
              <a:rPr lang="en-US" sz="3600" b="1" dirty="0" err="1" smtClean="0">
                <a:solidFill>
                  <a:srgbClr val="002060"/>
                </a:solidFill>
              </a:rPr>
              <a:t>Hệ</a:t>
            </a:r>
            <a:r>
              <a:rPr lang="en-US" sz="3600" b="1" dirty="0" smtClean="0">
                <a:solidFill>
                  <a:srgbClr val="002060"/>
                </a:solidFill>
              </a:rPr>
              <a:t> </a:t>
            </a:r>
            <a:r>
              <a:rPr lang="en-US" sz="3600" b="1" dirty="0" err="1" smtClean="0">
                <a:solidFill>
                  <a:srgbClr val="002060"/>
                </a:solidFill>
              </a:rPr>
              <a:t>thập</a:t>
            </a:r>
            <a:r>
              <a:rPr lang="en-US" sz="3600" b="1" dirty="0" smtClean="0">
                <a:solidFill>
                  <a:srgbClr val="002060"/>
                </a:solidFill>
              </a:rPr>
              <a:t> </a:t>
            </a:r>
            <a:r>
              <a:rPr lang="en-US" sz="3600" b="1" dirty="0" err="1" smtClean="0">
                <a:solidFill>
                  <a:srgbClr val="002060"/>
                </a:solidFill>
              </a:rPr>
              <a:t>phân</a:t>
            </a:r>
            <a:endParaRPr lang="vi-VN" sz="3600" b="1" dirty="0">
              <a:solidFill>
                <a:srgbClr val="002060"/>
              </a:solidFill>
            </a:endParaRPr>
          </a:p>
        </p:txBody>
      </p:sp>
      <p:sp>
        <p:nvSpPr>
          <p:cNvPr id="5" name="Pentagon 4"/>
          <p:cNvSpPr/>
          <p:nvPr/>
        </p:nvSpPr>
        <p:spPr>
          <a:xfrm>
            <a:off x="4026877" y="3194562"/>
            <a:ext cx="4220308" cy="1213338"/>
          </a:xfrm>
          <a:prstGeom prst="homePlate">
            <a:avLst/>
          </a:prstGeom>
          <a:solidFill>
            <a:srgbClr val="99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002060"/>
                </a:solidFill>
              </a:rPr>
              <a:t>2. </a:t>
            </a:r>
            <a:r>
              <a:rPr lang="en-US" sz="3200" b="1" dirty="0" err="1" smtClean="0">
                <a:solidFill>
                  <a:srgbClr val="002060"/>
                </a:solidFill>
              </a:rPr>
              <a:t>Số</a:t>
            </a:r>
            <a:r>
              <a:rPr lang="en-US" sz="3200" b="1" dirty="0" smtClean="0">
                <a:solidFill>
                  <a:srgbClr val="002060"/>
                </a:solidFill>
              </a:rPr>
              <a:t> La </a:t>
            </a:r>
            <a:r>
              <a:rPr lang="en-US" sz="3200" b="1" dirty="0" err="1" smtClean="0">
                <a:solidFill>
                  <a:srgbClr val="002060"/>
                </a:solidFill>
              </a:rPr>
              <a:t>Mã</a:t>
            </a:r>
            <a:endParaRPr lang="vi-VN" sz="3200" b="1" dirty="0">
              <a:solidFill>
                <a:srgbClr val="002060"/>
              </a:solidFill>
            </a:endParaRPr>
          </a:p>
        </p:txBody>
      </p:sp>
    </p:spTree>
    <p:extLst>
      <p:ext uri="{BB962C8B-B14F-4D97-AF65-F5344CB8AC3E}">
        <p14:creationId xmlns:p14="http://schemas.microsoft.com/office/powerpoint/2010/main" val="304347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30</a:t>
            </a:fld>
            <a:endParaRPr lang="en"/>
          </a:p>
        </p:txBody>
      </p:sp>
    </p:spTree>
    <p:extLst>
      <p:ext uri="{BB962C8B-B14F-4D97-AF65-F5344CB8AC3E}">
        <p14:creationId xmlns:p14="http://schemas.microsoft.com/office/powerpoint/2010/main" val="24877608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2000" b="1">
                <a:solidFill>
                  <a:srgbClr val="3F5378"/>
                </a:solidFill>
                <a:latin typeface="Roboto Condensed"/>
                <a:ea typeface="Roboto Condensed"/>
                <a:cs typeface="Roboto Condensed"/>
                <a:sym typeface="Roboto Condensed"/>
              </a:rPr>
              <a:t>1</a:t>
            </a:r>
            <a:endParaRPr sz="3000" b="1">
              <a:solidFill>
                <a:srgbClr val="3F5378"/>
              </a:solidFill>
              <a:latin typeface="Roboto Condensed"/>
              <a:ea typeface="Roboto Condensed"/>
              <a:cs typeface="Roboto Condensed"/>
              <a:sym typeface="Roboto Condensed"/>
            </a:endParaRPr>
          </a:p>
        </p:txBody>
      </p:sp>
      <p:sp>
        <p:nvSpPr>
          <p:cNvPr id="3" name="TextBox 2"/>
          <p:cNvSpPr txBox="1"/>
          <p:nvPr/>
        </p:nvSpPr>
        <p:spPr>
          <a:xfrm>
            <a:off x="217340" y="3435139"/>
            <a:ext cx="5187462" cy="830997"/>
          </a:xfrm>
          <a:prstGeom prst="rect">
            <a:avLst/>
          </a:prstGeom>
          <a:noFill/>
        </p:spPr>
        <p:txBody>
          <a:bodyPr wrap="square" rtlCol="0">
            <a:spAutoFit/>
          </a:bodyPr>
          <a:lstStyle/>
          <a:p>
            <a:r>
              <a:rPr lang="nl-NL" sz="4800" b="1" dirty="0">
                <a:solidFill>
                  <a:schemeClr val="bg1"/>
                </a:solidFill>
              </a:rPr>
              <a:t>HỆ THẬP PHÂN</a:t>
            </a:r>
            <a:endParaRPr lang="vi-VN" sz="4800"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92" name="Google Shape;192;p12"/>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grpSp>
        <p:nvGrpSpPr>
          <p:cNvPr id="194" name="Google Shape;194;p12"/>
          <p:cNvGrpSpPr/>
          <p:nvPr/>
        </p:nvGrpSpPr>
        <p:grpSpPr>
          <a:xfrm>
            <a:off x="293683" y="574116"/>
            <a:ext cx="309041" cy="403123"/>
            <a:chOff x="590250" y="244200"/>
            <a:chExt cx="407975" cy="532175"/>
          </a:xfrm>
        </p:grpSpPr>
        <p:sp>
          <p:nvSpPr>
            <p:cNvPr id="195" name="Google Shape;195;p12"/>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2"/>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2"/>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2"/>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2"/>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2"/>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2"/>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2"/>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2"/>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2"/>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2"/>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2"/>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2"/>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2"/>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p:cNvSpPr txBox="1"/>
          <p:nvPr/>
        </p:nvSpPr>
        <p:spPr>
          <a:xfrm>
            <a:off x="949569" y="367881"/>
            <a:ext cx="5240215" cy="707886"/>
          </a:xfrm>
          <a:prstGeom prst="rect">
            <a:avLst/>
          </a:prstGeom>
          <a:noFill/>
        </p:spPr>
        <p:txBody>
          <a:bodyPr wrap="square" rtlCol="0">
            <a:spAutoFit/>
          </a:bodyPr>
          <a:lstStyle/>
          <a:p>
            <a:r>
              <a:rPr lang="en-US" sz="4000" dirty="0" smtClean="0">
                <a:solidFill>
                  <a:schemeClr val="bg1"/>
                </a:solidFill>
              </a:rPr>
              <a:t>1. </a:t>
            </a:r>
            <a:r>
              <a:rPr lang="en-US" sz="4000" dirty="0" err="1" smtClean="0">
                <a:solidFill>
                  <a:schemeClr val="bg1"/>
                </a:solidFill>
              </a:rPr>
              <a:t>Hệ</a:t>
            </a:r>
            <a:r>
              <a:rPr lang="en-US" sz="4000" dirty="0" smtClean="0">
                <a:solidFill>
                  <a:schemeClr val="bg1"/>
                </a:solidFill>
              </a:rPr>
              <a:t> </a:t>
            </a:r>
            <a:r>
              <a:rPr lang="en-US" sz="4000" dirty="0" err="1" smtClean="0">
                <a:solidFill>
                  <a:schemeClr val="bg1"/>
                </a:solidFill>
              </a:rPr>
              <a:t>thập</a:t>
            </a:r>
            <a:r>
              <a:rPr lang="en-US" sz="4000" dirty="0" smtClean="0">
                <a:solidFill>
                  <a:schemeClr val="bg1"/>
                </a:solidFill>
              </a:rPr>
              <a:t> </a:t>
            </a:r>
            <a:r>
              <a:rPr lang="en-US" sz="4000" dirty="0" err="1" smtClean="0">
                <a:solidFill>
                  <a:schemeClr val="bg1"/>
                </a:solidFill>
              </a:rPr>
              <a:t>phân</a:t>
            </a:r>
            <a:r>
              <a:rPr lang="en-US" sz="4000" dirty="0" smtClean="0">
                <a:solidFill>
                  <a:schemeClr val="bg1"/>
                </a:solidFill>
              </a:rPr>
              <a:t> </a:t>
            </a:r>
            <a:endParaRPr lang="vi-VN" sz="4000" dirty="0">
              <a:solidFill>
                <a:schemeClr val="bg1"/>
              </a:solidFill>
            </a:endParaRPr>
          </a:p>
        </p:txBody>
      </p:sp>
      <p:grpSp>
        <p:nvGrpSpPr>
          <p:cNvPr id="9" name="Group 8"/>
          <p:cNvGrpSpPr/>
          <p:nvPr/>
        </p:nvGrpSpPr>
        <p:grpSpPr>
          <a:xfrm>
            <a:off x="0" y="1357443"/>
            <a:ext cx="8687209" cy="2881357"/>
            <a:chOff x="198029" y="1590043"/>
            <a:chExt cx="8687209" cy="2881357"/>
          </a:xfrm>
        </p:grpSpPr>
        <p:sp>
          <p:nvSpPr>
            <p:cNvPr id="8" name="TextBox 7"/>
            <p:cNvSpPr txBox="1"/>
            <p:nvPr/>
          </p:nvSpPr>
          <p:spPr>
            <a:xfrm>
              <a:off x="210767" y="1609078"/>
              <a:ext cx="8674471" cy="2862322"/>
            </a:xfrm>
            <a:prstGeom prst="rect">
              <a:avLst/>
            </a:prstGeom>
            <a:solidFill>
              <a:schemeClr val="accent3">
                <a:lumMod val="60000"/>
                <a:lumOff val="40000"/>
              </a:schemeClr>
            </a:solidFill>
          </p:spPr>
          <p:txBody>
            <a:bodyPr wrap="square" rtlCol="0">
              <a:spAutoFit/>
            </a:bodyPr>
            <a:lstStyle/>
            <a:p>
              <a:pPr algn="just">
                <a:lnSpc>
                  <a:spcPct val="150000"/>
                </a:lnSpc>
              </a:pPr>
              <a:endParaRPr lang="en-US" sz="2000" b="1" dirty="0" smtClean="0"/>
            </a:p>
            <a:p>
              <a:pPr algn="just">
                <a:lnSpc>
                  <a:spcPct val="150000"/>
                </a:lnSpc>
              </a:pPr>
              <a:r>
                <a:rPr lang="en-US" sz="2000" b="1" dirty="0" err="1" smtClean="0"/>
                <a:t>Cách</a:t>
              </a:r>
              <a:r>
                <a:rPr lang="en-US" sz="2000" b="1" dirty="0" smtClean="0"/>
                <a:t> </a:t>
              </a:r>
              <a:r>
                <a:rPr lang="en-US" sz="2000" b="1" dirty="0" err="1" smtClean="0"/>
                <a:t>ghi</a:t>
              </a:r>
              <a:r>
                <a:rPr lang="en-US" sz="2000" b="1" dirty="0" smtClean="0"/>
                <a:t> </a:t>
              </a:r>
              <a:r>
                <a:rPr lang="en-US" sz="2000" b="1" dirty="0" err="1" smtClean="0"/>
                <a:t>số</a:t>
              </a:r>
              <a:r>
                <a:rPr lang="en-US" sz="2000" b="1" dirty="0" smtClean="0"/>
                <a:t> </a:t>
              </a:r>
              <a:r>
                <a:rPr lang="en-US" sz="2000" b="1" dirty="0" err="1" smtClean="0"/>
                <a:t>tự</a:t>
              </a:r>
              <a:r>
                <a:rPr lang="en-US" sz="2000" b="1" dirty="0" smtClean="0"/>
                <a:t> </a:t>
              </a:r>
              <a:r>
                <a:rPr lang="en-US" sz="2000" b="1" dirty="0" err="1" smtClean="0"/>
                <a:t>nhiên</a:t>
              </a:r>
              <a:r>
                <a:rPr lang="en-US" sz="2000" b="1" dirty="0" smtClean="0"/>
                <a:t> </a:t>
              </a:r>
              <a:r>
                <a:rPr lang="en-US" sz="2000" b="1" dirty="0" err="1" smtClean="0"/>
                <a:t>trong</a:t>
              </a:r>
              <a:r>
                <a:rPr lang="en-US" sz="2000" b="1" dirty="0" smtClean="0"/>
                <a:t> </a:t>
              </a:r>
              <a:r>
                <a:rPr lang="en-US" sz="2000" b="1" dirty="0" err="1" smtClean="0"/>
                <a:t>hệ</a:t>
              </a:r>
              <a:r>
                <a:rPr lang="en-US" sz="2000" b="1" dirty="0" smtClean="0"/>
                <a:t> </a:t>
              </a:r>
              <a:r>
                <a:rPr lang="en-US" sz="2000" b="1" dirty="0" err="1" smtClean="0"/>
                <a:t>thập</a:t>
              </a:r>
              <a:r>
                <a:rPr lang="en-US" sz="2000" b="1" dirty="0" smtClean="0"/>
                <a:t> </a:t>
              </a:r>
              <a:r>
                <a:rPr lang="en-US" sz="2000" b="1" dirty="0" err="1" smtClean="0"/>
                <a:t>phân</a:t>
              </a:r>
              <a:endParaRPr lang="en-US" sz="2000" b="1" dirty="0" smtClean="0"/>
            </a:p>
            <a:p>
              <a:pPr marL="457200" indent="-457200" algn="just">
                <a:lnSpc>
                  <a:spcPct val="150000"/>
                </a:lnSpc>
                <a:buFont typeface="Arial" panose="020B0604020202020204" pitchFamily="34" charset="0"/>
                <a:buChar char="•"/>
              </a:pPr>
              <a:r>
                <a:rPr lang="en-US" sz="2000" dirty="0" err="1" smtClean="0"/>
                <a:t>Trong</a:t>
              </a:r>
              <a:r>
                <a:rPr lang="en-US" sz="2000" dirty="0" smtClean="0"/>
                <a:t> </a:t>
              </a:r>
              <a:r>
                <a:rPr lang="en-US" sz="2000" dirty="0" err="1" smtClean="0">
                  <a:solidFill>
                    <a:srgbClr val="C00000"/>
                  </a:solidFill>
                </a:rPr>
                <a:t>hệ</a:t>
              </a:r>
              <a:r>
                <a:rPr lang="en-US" sz="2000" dirty="0" smtClean="0">
                  <a:solidFill>
                    <a:srgbClr val="C00000"/>
                  </a:solidFill>
                </a:rPr>
                <a:t> </a:t>
              </a:r>
              <a:r>
                <a:rPr lang="en-US" sz="2000" dirty="0" err="1" smtClean="0">
                  <a:solidFill>
                    <a:srgbClr val="C00000"/>
                  </a:solidFill>
                </a:rPr>
                <a:t>thập</a:t>
              </a:r>
              <a:r>
                <a:rPr lang="en-US" sz="2000" dirty="0" smtClean="0">
                  <a:solidFill>
                    <a:srgbClr val="C00000"/>
                  </a:solidFill>
                </a:rPr>
                <a:t> </a:t>
              </a:r>
              <a:r>
                <a:rPr lang="en-US" sz="2000" dirty="0" err="1" smtClean="0">
                  <a:solidFill>
                    <a:srgbClr val="C00000"/>
                  </a:solidFill>
                </a:rPr>
                <a:t>phân</a:t>
              </a:r>
              <a:r>
                <a:rPr lang="en-US" sz="2000" dirty="0" smtClean="0"/>
                <a:t>, </a:t>
              </a:r>
              <a:r>
                <a:rPr lang="en-US" sz="2000" dirty="0" err="1" smtClean="0"/>
                <a:t>mỗi</a:t>
              </a:r>
              <a:r>
                <a:rPr lang="en-US" sz="2000" dirty="0" smtClean="0"/>
                <a:t> </a:t>
              </a:r>
              <a:r>
                <a:rPr lang="en-US" sz="2000" dirty="0" err="1" smtClean="0"/>
                <a:t>số</a:t>
              </a:r>
              <a:r>
                <a:rPr lang="en-US" sz="2000" dirty="0" smtClean="0"/>
                <a:t> </a:t>
              </a:r>
              <a:r>
                <a:rPr lang="en-US" sz="2000" dirty="0" err="1" smtClean="0"/>
                <a:t>tự</a:t>
              </a:r>
              <a:r>
                <a:rPr lang="en-US" sz="2000" dirty="0" smtClean="0"/>
                <a:t> </a:t>
              </a:r>
              <a:r>
                <a:rPr lang="nl-NL" sz="2000" dirty="0"/>
                <a:t>nhiên được viết dưới dạng một dãy những chữ số lấy trong 10 chữ số: 0; 1; 2; 3; 4; 5; 6; 7; 8 và 9. Vị trí của các chữ số  trong dãy gọi là hàng.</a:t>
              </a:r>
              <a:endParaRPr lang="en-US" sz="2000" dirty="0"/>
            </a:p>
            <a:p>
              <a:pPr marL="457200" indent="-457200" algn="just">
                <a:lnSpc>
                  <a:spcPct val="150000"/>
                </a:lnSpc>
                <a:buFont typeface="Arial" panose="020B0604020202020204" pitchFamily="34" charset="0"/>
                <a:buChar char="•"/>
              </a:pPr>
              <a:r>
                <a:rPr lang="nl-NL" sz="2000" dirty="0"/>
                <a:t>Cứ 10 đơn vị ở một hàng thì bằng 1 đơn vị ở hàng liền trước nó. </a:t>
              </a:r>
              <a:endParaRPr lang="vi-VN" sz="2000" dirty="0"/>
            </a:p>
          </p:txBody>
        </p:sp>
        <p:pic>
          <p:nvPicPr>
            <p:cNvPr id="7" name="Picture 6"/>
            <p:cNvPicPr>
              <a:picLocks noChangeAspect="1"/>
            </p:cNvPicPr>
            <p:nvPr/>
          </p:nvPicPr>
          <p:blipFill>
            <a:blip r:embed="rId3"/>
            <a:stretch>
              <a:fillRect/>
            </a:stretch>
          </p:blipFill>
          <p:spPr>
            <a:xfrm>
              <a:off x="198029" y="1590043"/>
              <a:ext cx="737781" cy="614818"/>
            </a:xfrm>
            <a:prstGeom prst="rect">
              <a:avLst/>
            </a:prstGeom>
          </p:spPr>
        </p:pic>
      </p:grpSp>
      <p:pic>
        <p:nvPicPr>
          <p:cNvPr id="10" name="Picture 9"/>
          <p:cNvPicPr>
            <a:picLocks noChangeAspect="1"/>
          </p:cNvPicPr>
          <p:nvPr/>
        </p:nvPicPr>
        <p:blipFill>
          <a:blip r:embed="rId4">
            <a:clrChange>
              <a:clrFrom>
                <a:srgbClr val="F5F5F5"/>
              </a:clrFrom>
              <a:clrTo>
                <a:srgbClr val="F5F5F5">
                  <a:alpha val="0"/>
                </a:srgbClr>
              </a:clrTo>
            </a:clrChange>
          </a:blip>
          <a:stretch>
            <a:fillRect/>
          </a:stretch>
        </p:blipFill>
        <p:spPr>
          <a:xfrm>
            <a:off x="7146981" y="31737"/>
            <a:ext cx="1738257" cy="1441730"/>
          </a:xfrm>
          <a:prstGeom prst="rect">
            <a:avLst/>
          </a:prstGeom>
        </p:spPr>
      </p:pic>
      <p:sp>
        <p:nvSpPr>
          <p:cNvPr id="11" name="TextBox 10"/>
          <p:cNvSpPr txBox="1"/>
          <p:nvPr/>
        </p:nvSpPr>
        <p:spPr>
          <a:xfrm>
            <a:off x="23345" y="4420387"/>
            <a:ext cx="7594655" cy="707886"/>
          </a:xfrm>
          <a:prstGeom prst="rect">
            <a:avLst/>
          </a:prstGeom>
          <a:noFill/>
        </p:spPr>
        <p:txBody>
          <a:bodyPr wrap="square" rtlCol="0">
            <a:spAutoFit/>
          </a:bodyPr>
          <a:lstStyle/>
          <a:p>
            <a:r>
              <a:rPr lang="nl-NL" sz="2000" i="1" u="sng" dirty="0"/>
              <a:t>Chẳng hạn </a:t>
            </a:r>
            <a:r>
              <a:rPr lang="nl-NL" sz="2000" b="1" i="1" dirty="0"/>
              <a:t>: </a:t>
            </a:r>
            <a:r>
              <a:rPr lang="nl-NL" sz="2000" dirty="0"/>
              <a:t>10 chục = 1 trăm; 10 trăm = 1 nghìn;..</a:t>
            </a:r>
            <a:endParaRPr lang="vi-VN" sz="2000" dirty="0"/>
          </a:p>
          <a:p>
            <a:endParaRPr lang="vi-V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6" name="Google Shape;216;p1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3" name="TextBox 2"/>
          <p:cNvSpPr txBox="1"/>
          <p:nvPr/>
        </p:nvSpPr>
        <p:spPr>
          <a:xfrm>
            <a:off x="175846" y="826477"/>
            <a:ext cx="3006969" cy="523220"/>
          </a:xfrm>
          <a:prstGeom prst="rect">
            <a:avLst/>
          </a:prstGeom>
          <a:noFill/>
        </p:spPr>
        <p:txBody>
          <a:bodyPr wrap="square" rtlCol="0">
            <a:spAutoFit/>
          </a:bodyPr>
          <a:lstStyle/>
          <a:p>
            <a:r>
              <a:rPr lang="en-US" sz="2800" b="1" i="1" u="sng" dirty="0" err="1" smtClean="0"/>
              <a:t>Chú</a:t>
            </a:r>
            <a:r>
              <a:rPr lang="en-US" sz="2800" b="1" i="1" u="sng" dirty="0" smtClean="0"/>
              <a:t> ý. </a:t>
            </a:r>
            <a:endParaRPr lang="vi-VN" sz="2800" b="1" i="1" u="sng" dirty="0"/>
          </a:p>
        </p:txBody>
      </p:sp>
      <p:sp>
        <p:nvSpPr>
          <p:cNvPr id="4" name="Rectangle 3"/>
          <p:cNvSpPr/>
          <p:nvPr/>
        </p:nvSpPr>
        <p:spPr>
          <a:xfrm>
            <a:off x="175846" y="1550490"/>
            <a:ext cx="8929554" cy="1218539"/>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nl-NL" sz="2600" b="1" dirty="0">
                <a:latin typeface="Arial" panose="020B0604020202020204" pitchFamily="34" charset="0"/>
                <a:ea typeface="Calibri" panose="020F0502020204030204" pitchFamily="34" charset="0"/>
                <a:cs typeface="Arial" panose="020B0604020202020204" pitchFamily="34" charset="0"/>
              </a:rPr>
              <a:t>1.</a:t>
            </a:r>
            <a:r>
              <a:rPr lang="nl-NL" sz="2600" dirty="0">
                <a:latin typeface="Arial" panose="020B0604020202020204" pitchFamily="34" charset="0"/>
                <a:ea typeface="Calibri" panose="020F0502020204030204" pitchFamily="34" charset="0"/>
                <a:cs typeface="Arial" panose="020B0604020202020204" pitchFamily="34" charset="0"/>
              </a:rPr>
              <a:t> Với các số tự nhiên khác 0, chữ số đầu </a:t>
            </a:r>
            <a:r>
              <a:rPr lang="nl-NL" sz="2600">
                <a:latin typeface="Arial" panose="020B0604020202020204" pitchFamily="34" charset="0"/>
                <a:ea typeface="Calibri" panose="020F0502020204030204" pitchFamily="34" charset="0"/>
                <a:cs typeface="Arial" panose="020B0604020202020204" pitchFamily="34" charset="0"/>
              </a:rPr>
              <a:t>tiên </a:t>
            </a:r>
            <a:r>
              <a:rPr lang="nl-NL" sz="2600" smtClean="0">
                <a:latin typeface="Arial" panose="020B0604020202020204" pitchFamily="34" charset="0"/>
                <a:ea typeface="Calibri" panose="020F0502020204030204" pitchFamily="34" charset="0"/>
                <a:cs typeface="Arial" panose="020B0604020202020204" pitchFamily="34" charset="0"/>
              </a:rPr>
              <a:t>(từ </a:t>
            </a:r>
            <a:r>
              <a:rPr lang="nl-NL" sz="2600" dirty="0">
                <a:latin typeface="Arial" panose="020B0604020202020204" pitchFamily="34" charset="0"/>
                <a:ea typeface="Calibri" panose="020F0502020204030204" pitchFamily="34" charset="0"/>
                <a:cs typeface="Arial" panose="020B0604020202020204" pitchFamily="34" charset="0"/>
              </a:rPr>
              <a:t>trái sang phải) khác 0</a:t>
            </a:r>
            <a:r>
              <a:rPr lang="nl-NL" sz="2600" dirty="0" smtClean="0">
                <a:latin typeface="Arial" panose="020B0604020202020204" pitchFamily="34" charset="0"/>
                <a:ea typeface="Calibri" panose="020F0502020204030204" pitchFamily="34" charset="0"/>
                <a:cs typeface="Arial" panose="020B0604020202020204" pitchFamily="34" charset="0"/>
              </a:rPr>
              <a:t>.</a:t>
            </a:r>
            <a:endParaRPr lang="en-US" sz="2600" dirty="0">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175846" y="3136678"/>
            <a:ext cx="8929554" cy="1218539"/>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nl-NL" sz="2600" b="1" dirty="0">
                <a:latin typeface="Arial" panose="020B0604020202020204" pitchFamily="34" charset="0"/>
                <a:ea typeface="Calibri" panose="020F0502020204030204" pitchFamily="34" charset="0"/>
                <a:cs typeface="Arial" panose="020B0604020202020204" pitchFamily="34" charset="0"/>
              </a:rPr>
              <a:t>2.</a:t>
            </a:r>
            <a:r>
              <a:rPr lang="nl-NL" sz="2600" dirty="0">
                <a:latin typeface="Arial" panose="020B0604020202020204" pitchFamily="34" charset="0"/>
                <a:ea typeface="Calibri" panose="020F0502020204030204" pitchFamily="34" charset="0"/>
                <a:cs typeface="Arial" panose="020B0604020202020204" pitchFamily="34" charset="0"/>
              </a:rPr>
              <a:t> Đối với số có 4 chữ số trở lên, ta viết tách riêng từng lớp. Mỗi lớp là một nhóm ba chữ số kể từ trái sang phải.</a:t>
            </a:r>
            <a:endParaRPr lang="en-US" sz="2600" dirty="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
        <p:nvSpPr>
          <p:cNvPr id="3" name="TextBox 2"/>
          <p:cNvSpPr txBox="1"/>
          <p:nvPr/>
        </p:nvSpPr>
        <p:spPr>
          <a:xfrm>
            <a:off x="2283464" y="202466"/>
            <a:ext cx="5169875" cy="707886"/>
          </a:xfrm>
          <a:prstGeom prst="rect">
            <a:avLst/>
          </a:prstGeom>
          <a:solidFill>
            <a:schemeClr val="accent5"/>
          </a:solidFill>
        </p:spPr>
        <p:txBody>
          <a:bodyPr wrap="square" rtlCol="0">
            <a:spAutoFit/>
          </a:bodyPr>
          <a:lstStyle/>
          <a:p>
            <a:pPr algn="ctr"/>
            <a:r>
              <a:rPr lang="nl-NL" sz="4000" b="1" smtClean="0"/>
              <a:t>221 </a:t>
            </a:r>
            <a:r>
              <a:rPr lang="nl-NL" sz="4000" b="1" dirty="0"/>
              <a:t>707 263 598</a:t>
            </a:r>
            <a:r>
              <a:rPr lang="nl-NL" sz="4000" dirty="0"/>
              <a:t> </a:t>
            </a:r>
            <a:endParaRPr lang="vi-VN" sz="4000" dirty="0"/>
          </a:p>
        </p:txBody>
      </p:sp>
      <p:sp>
        <p:nvSpPr>
          <p:cNvPr id="4" name="TextBox 3"/>
          <p:cNvSpPr txBox="1"/>
          <p:nvPr/>
        </p:nvSpPr>
        <p:spPr>
          <a:xfrm>
            <a:off x="253389" y="827437"/>
            <a:ext cx="8505022" cy="1200329"/>
          </a:xfrm>
          <a:prstGeom prst="rect">
            <a:avLst/>
          </a:prstGeom>
          <a:noFill/>
        </p:spPr>
        <p:txBody>
          <a:bodyPr wrap="square" rtlCol="0">
            <a:spAutoFit/>
          </a:bodyPr>
          <a:lstStyle/>
          <a:p>
            <a:pPr algn="just">
              <a:lnSpc>
                <a:spcPct val="150000"/>
              </a:lnSpc>
            </a:pPr>
            <a:r>
              <a:rPr lang="en-US" sz="2400" dirty="0" err="1" smtClean="0"/>
              <a:t>Đọc</a:t>
            </a:r>
            <a:r>
              <a:rPr lang="en-US" sz="2400" dirty="0" smtClean="0"/>
              <a:t> </a:t>
            </a:r>
            <a:r>
              <a:rPr lang="en-US" sz="2400" dirty="0" err="1" smtClean="0"/>
              <a:t>là</a:t>
            </a:r>
            <a:r>
              <a:rPr lang="en-US" sz="2400" dirty="0" smtClean="0"/>
              <a:t>: </a:t>
            </a:r>
            <a:r>
              <a:rPr lang="nl-NL" sz="2400" b="1" i="1"/>
              <a:t>Hai </a:t>
            </a:r>
            <a:r>
              <a:rPr lang="nl-NL" sz="2400" b="1" i="1" smtClean="0"/>
              <a:t>trăm hai mươi </a:t>
            </a:r>
            <a:r>
              <a:rPr lang="nl-NL" sz="2400" b="1" i="1" dirty="0"/>
              <a:t>mốt tỉ, bảy trăm linh bảy triệu, hai trăm sáu mươi ba nghìn, năm trăm chín mươi </a:t>
            </a:r>
            <a:r>
              <a:rPr lang="nl-NL" sz="2400" b="1" i="1" dirty="0" smtClean="0"/>
              <a:t>tám.</a:t>
            </a:r>
            <a:r>
              <a:rPr lang="en-US" sz="2400" dirty="0" smtClean="0"/>
              <a:t> </a:t>
            </a:r>
            <a:endParaRPr lang="vi-VN" sz="2400" dirty="0"/>
          </a:p>
        </p:txBody>
      </p:sp>
      <p:graphicFrame>
        <p:nvGraphicFramePr>
          <p:cNvPr id="5" name="Table 4"/>
          <p:cNvGraphicFramePr>
            <a:graphicFrameLocks noGrp="1"/>
          </p:cNvGraphicFramePr>
          <p:nvPr>
            <p:extLst>
              <p:ext uri="{D42A27DB-BD31-4B8C-83A1-F6EECF244321}">
                <p14:modId xmlns:p14="http://schemas.microsoft.com/office/powerpoint/2010/main" val="1813451515"/>
              </p:ext>
            </p:extLst>
          </p:nvPr>
        </p:nvGraphicFramePr>
        <p:xfrm>
          <a:off x="121184" y="2210525"/>
          <a:ext cx="8983197" cy="2454329"/>
        </p:xfrm>
        <a:graphic>
          <a:graphicData uri="http://schemas.openxmlformats.org/drawingml/2006/table">
            <a:tbl>
              <a:tblPr firstRow="1" bandRow="1">
                <a:tableStyleId>{E27665BA-8202-44FC-AD62-C9F0E3EA811A}</a:tableStyleId>
              </a:tblPr>
              <a:tblGrid>
                <a:gridCol w="683047">
                  <a:extLst>
                    <a:ext uri="{9D8B030D-6E8A-4147-A177-3AD203B41FA5}">
                      <a16:colId xmlns:a16="http://schemas.microsoft.com/office/drawing/2014/main" val="4001606421"/>
                    </a:ext>
                  </a:extLst>
                </a:gridCol>
                <a:gridCol w="628138">
                  <a:extLst>
                    <a:ext uri="{9D8B030D-6E8A-4147-A177-3AD203B41FA5}">
                      <a16:colId xmlns:a16="http://schemas.microsoft.com/office/drawing/2014/main" val="2693602632"/>
                    </a:ext>
                  </a:extLst>
                </a:gridCol>
                <a:gridCol w="644444">
                  <a:extLst>
                    <a:ext uri="{9D8B030D-6E8A-4147-A177-3AD203B41FA5}">
                      <a16:colId xmlns:a16="http://schemas.microsoft.com/office/drawing/2014/main" val="4003173120"/>
                    </a:ext>
                  </a:extLst>
                </a:gridCol>
                <a:gridCol w="501134">
                  <a:extLst>
                    <a:ext uri="{9D8B030D-6E8A-4147-A177-3AD203B41FA5}">
                      <a16:colId xmlns:a16="http://schemas.microsoft.com/office/drawing/2014/main" val="3553848134"/>
                    </a:ext>
                  </a:extLst>
                </a:gridCol>
                <a:gridCol w="705080">
                  <a:extLst>
                    <a:ext uri="{9D8B030D-6E8A-4147-A177-3AD203B41FA5}">
                      <a16:colId xmlns:a16="http://schemas.microsoft.com/office/drawing/2014/main" val="3313619750"/>
                    </a:ext>
                  </a:extLst>
                </a:gridCol>
                <a:gridCol w="837282">
                  <a:extLst>
                    <a:ext uri="{9D8B030D-6E8A-4147-A177-3AD203B41FA5}">
                      <a16:colId xmlns:a16="http://schemas.microsoft.com/office/drawing/2014/main" val="1279694668"/>
                    </a:ext>
                  </a:extLst>
                </a:gridCol>
                <a:gridCol w="701255">
                  <a:extLst>
                    <a:ext uri="{9D8B030D-6E8A-4147-A177-3AD203B41FA5}">
                      <a16:colId xmlns:a16="http://schemas.microsoft.com/office/drawing/2014/main" val="3399782224"/>
                    </a:ext>
                  </a:extLst>
                </a:gridCol>
                <a:gridCol w="840580">
                  <a:extLst>
                    <a:ext uri="{9D8B030D-6E8A-4147-A177-3AD203B41FA5}">
                      <a16:colId xmlns:a16="http://schemas.microsoft.com/office/drawing/2014/main" val="123995073"/>
                    </a:ext>
                  </a:extLst>
                </a:gridCol>
                <a:gridCol w="758132">
                  <a:extLst>
                    <a:ext uri="{9D8B030D-6E8A-4147-A177-3AD203B41FA5}">
                      <a16:colId xmlns:a16="http://schemas.microsoft.com/office/drawing/2014/main" val="910277256"/>
                    </a:ext>
                  </a:extLst>
                </a:gridCol>
                <a:gridCol w="753840">
                  <a:extLst>
                    <a:ext uri="{9D8B030D-6E8A-4147-A177-3AD203B41FA5}">
                      <a16:colId xmlns:a16="http://schemas.microsoft.com/office/drawing/2014/main" val="1364939649"/>
                    </a:ext>
                  </a:extLst>
                </a:gridCol>
                <a:gridCol w="640764">
                  <a:extLst>
                    <a:ext uri="{9D8B030D-6E8A-4147-A177-3AD203B41FA5}">
                      <a16:colId xmlns:a16="http://schemas.microsoft.com/office/drawing/2014/main" val="2388098715"/>
                    </a:ext>
                  </a:extLst>
                </a:gridCol>
                <a:gridCol w="678456">
                  <a:extLst>
                    <a:ext uri="{9D8B030D-6E8A-4147-A177-3AD203B41FA5}">
                      <a16:colId xmlns:a16="http://schemas.microsoft.com/office/drawing/2014/main" val="627199270"/>
                    </a:ext>
                  </a:extLst>
                </a:gridCol>
                <a:gridCol w="611045">
                  <a:extLst>
                    <a:ext uri="{9D8B030D-6E8A-4147-A177-3AD203B41FA5}">
                      <a16:colId xmlns:a16="http://schemas.microsoft.com/office/drawing/2014/main" val="2932834847"/>
                    </a:ext>
                  </a:extLst>
                </a:gridCol>
              </a:tblGrid>
              <a:tr h="821337">
                <a:tc>
                  <a:txBody>
                    <a:bodyPr/>
                    <a:lstStyle/>
                    <a:p>
                      <a:pPr algn="ctr"/>
                      <a:r>
                        <a:rPr lang="en-US" sz="1500" b="1" dirty="0" err="1" smtClean="0"/>
                        <a:t>Lớp</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gridSpan="3">
                  <a:txBody>
                    <a:bodyPr/>
                    <a:lstStyle/>
                    <a:p>
                      <a:pPr algn="ctr"/>
                      <a:r>
                        <a:rPr lang="en-US" sz="1500" b="1" dirty="0" err="1" smtClean="0"/>
                        <a:t>Tỉ</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hMerge="1">
                  <a:txBody>
                    <a:bodyPr/>
                    <a:lstStyle/>
                    <a:p>
                      <a:pPr algn="ctr"/>
                      <a:endParaRPr lang="vi-VN" sz="2400" dirty="0"/>
                    </a:p>
                  </a:txBody>
                  <a:tcPr/>
                </a:tc>
                <a:tc hMerge="1">
                  <a:txBody>
                    <a:bodyPr/>
                    <a:lstStyle/>
                    <a:p>
                      <a:pPr algn="ctr"/>
                      <a:endParaRPr lang="vi-VN" sz="2400" dirty="0"/>
                    </a:p>
                  </a:txBody>
                  <a:tcPr/>
                </a:tc>
                <a:tc gridSpan="3">
                  <a:txBody>
                    <a:bodyPr/>
                    <a:lstStyle/>
                    <a:p>
                      <a:pPr algn="ctr"/>
                      <a:r>
                        <a:rPr lang="en-US" sz="1500" b="1" dirty="0" err="1" smtClean="0"/>
                        <a:t>Triệu</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CC99FF"/>
                    </a:solidFill>
                  </a:tcPr>
                </a:tc>
                <a:tc hMerge="1">
                  <a:txBody>
                    <a:bodyPr/>
                    <a:lstStyle/>
                    <a:p>
                      <a:pPr algn="ctr"/>
                      <a:endParaRPr lang="vi-VN" sz="2400" dirty="0"/>
                    </a:p>
                  </a:txBody>
                  <a:tcPr/>
                </a:tc>
                <a:tc hMerge="1">
                  <a:txBody>
                    <a:bodyPr/>
                    <a:lstStyle/>
                    <a:p>
                      <a:pPr algn="ctr"/>
                      <a:endParaRPr lang="vi-VN" sz="2400" dirty="0"/>
                    </a:p>
                  </a:txBody>
                  <a:tcPr/>
                </a:tc>
                <a:tc gridSpan="3">
                  <a:txBody>
                    <a:bodyPr/>
                    <a:lstStyle/>
                    <a:p>
                      <a:pPr algn="ctr"/>
                      <a:r>
                        <a:rPr lang="en-US" sz="1500" b="1" dirty="0" err="1" smtClean="0"/>
                        <a:t>Nghìn</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20000"/>
                        <a:lumOff val="80000"/>
                      </a:schemeClr>
                    </a:solidFill>
                  </a:tcPr>
                </a:tc>
                <a:tc hMerge="1">
                  <a:txBody>
                    <a:bodyPr/>
                    <a:lstStyle/>
                    <a:p>
                      <a:pPr algn="ctr"/>
                      <a:endParaRPr lang="vi-VN" sz="2400" dirty="0"/>
                    </a:p>
                  </a:txBody>
                  <a:tcPr/>
                </a:tc>
                <a:tc hMerge="1">
                  <a:txBody>
                    <a:bodyPr/>
                    <a:lstStyle/>
                    <a:p>
                      <a:pPr algn="ctr"/>
                      <a:endParaRPr lang="vi-VN" sz="2400" dirty="0"/>
                    </a:p>
                  </a:txBody>
                  <a:tcPr/>
                </a:tc>
                <a:tc gridSpan="3">
                  <a:txBody>
                    <a:bodyPr/>
                    <a:lstStyle/>
                    <a:p>
                      <a:pPr algn="ctr"/>
                      <a:r>
                        <a:rPr lang="en-US" sz="1500" b="1" dirty="0" err="1" smtClean="0"/>
                        <a:t>Đơn</a:t>
                      </a:r>
                      <a:r>
                        <a:rPr lang="en-US" sz="1500" b="1" baseline="0" dirty="0" smtClean="0"/>
                        <a:t> </a:t>
                      </a:r>
                      <a:r>
                        <a:rPr lang="en-US" sz="1500" b="1" baseline="0" dirty="0" err="1" smtClean="0"/>
                        <a:t>vị</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tc hMerge="1">
                  <a:txBody>
                    <a:bodyPr/>
                    <a:lstStyle/>
                    <a:p>
                      <a:pPr algn="ctr"/>
                      <a:endParaRPr lang="vi-VN" sz="2400" dirty="0"/>
                    </a:p>
                  </a:txBody>
                  <a:tcPr/>
                </a:tc>
                <a:tc hMerge="1">
                  <a:txBody>
                    <a:bodyPr/>
                    <a:lstStyle/>
                    <a:p>
                      <a:pPr algn="ctr"/>
                      <a:endParaRPr lang="vi-VN" sz="2400" dirty="0"/>
                    </a:p>
                  </a:txBody>
                  <a:tcPr/>
                </a:tc>
                <a:extLst>
                  <a:ext uri="{0D108BD9-81ED-4DB2-BD59-A6C34878D82A}">
                    <a16:rowId xmlns:a16="http://schemas.microsoft.com/office/drawing/2014/main" val="2918241766"/>
                  </a:ext>
                </a:extLst>
              </a:tr>
              <a:tr h="816496">
                <a:tc>
                  <a:txBody>
                    <a:bodyPr/>
                    <a:lstStyle/>
                    <a:p>
                      <a:pPr algn="ctr"/>
                      <a:r>
                        <a:rPr lang="en-US" sz="1500" b="1" dirty="0" err="1" smtClean="0"/>
                        <a:t>Hàng</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r>
                        <a:rPr lang="en-US" sz="1500" dirty="0" err="1" smtClean="0"/>
                        <a:t>Trăm</a:t>
                      </a:r>
                      <a:r>
                        <a:rPr lang="en-US" sz="1500" baseline="0" dirty="0" smtClean="0"/>
                        <a:t> </a:t>
                      </a:r>
                      <a:r>
                        <a:rPr lang="en-US" sz="1500" baseline="0" dirty="0" err="1" smtClean="0"/>
                        <a:t>tỉ</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err="1" smtClean="0"/>
                        <a:t>Chục</a:t>
                      </a:r>
                      <a:r>
                        <a:rPr lang="en-US" sz="1500" baseline="0" dirty="0" smtClean="0"/>
                        <a:t> </a:t>
                      </a:r>
                      <a:r>
                        <a:rPr lang="en-US" sz="1500" baseline="0" dirty="0" err="1" smtClean="0"/>
                        <a:t>tỉ</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err="1" smtClean="0"/>
                        <a:t>Tỉ</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err="1" smtClean="0"/>
                        <a:t>Trăm</a:t>
                      </a:r>
                      <a:r>
                        <a:rPr lang="en-US" sz="1500" baseline="0" dirty="0" smtClean="0"/>
                        <a:t> </a:t>
                      </a:r>
                      <a:r>
                        <a:rPr lang="en-US" sz="1500" baseline="0" dirty="0" err="1" smtClean="0"/>
                        <a:t>triệu</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CC99FF"/>
                    </a:solidFill>
                  </a:tcPr>
                </a:tc>
                <a:tc>
                  <a:txBody>
                    <a:bodyPr/>
                    <a:lstStyle/>
                    <a:p>
                      <a:pPr algn="ctr"/>
                      <a:r>
                        <a:rPr lang="en-US" sz="1500" dirty="0" err="1" smtClean="0"/>
                        <a:t>Chục</a:t>
                      </a:r>
                      <a:r>
                        <a:rPr lang="en-US" sz="1500" baseline="0" dirty="0" smtClean="0"/>
                        <a:t> </a:t>
                      </a:r>
                      <a:r>
                        <a:rPr lang="en-US" sz="1500" baseline="0" dirty="0" err="1" smtClean="0"/>
                        <a:t>triệu</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CC99FF"/>
                    </a:solidFill>
                  </a:tcPr>
                </a:tc>
                <a:tc>
                  <a:txBody>
                    <a:bodyPr/>
                    <a:lstStyle/>
                    <a:p>
                      <a:pPr algn="ctr"/>
                      <a:r>
                        <a:rPr lang="en-US" sz="1500" dirty="0" err="1" smtClean="0"/>
                        <a:t>Triệu</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CC99FF"/>
                    </a:solidFill>
                  </a:tcPr>
                </a:tc>
                <a:tc>
                  <a:txBody>
                    <a:bodyPr/>
                    <a:lstStyle/>
                    <a:p>
                      <a:pPr algn="ctr"/>
                      <a:r>
                        <a:rPr lang="en-US" sz="1500" dirty="0" err="1" smtClean="0"/>
                        <a:t>Trăm</a:t>
                      </a:r>
                      <a:r>
                        <a:rPr lang="en-US" sz="1500" baseline="0" dirty="0" smtClean="0"/>
                        <a:t> </a:t>
                      </a:r>
                      <a:r>
                        <a:rPr lang="en-US" sz="1500" baseline="0" dirty="0" err="1" smtClean="0"/>
                        <a:t>nghìn</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20000"/>
                        <a:lumOff val="80000"/>
                      </a:schemeClr>
                    </a:solidFill>
                  </a:tcPr>
                </a:tc>
                <a:tc>
                  <a:txBody>
                    <a:bodyPr/>
                    <a:lstStyle/>
                    <a:p>
                      <a:pPr algn="ctr"/>
                      <a:r>
                        <a:rPr lang="en-US" sz="1500" dirty="0" err="1" smtClean="0"/>
                        <a:t>Chục</a:t>
                      </a:r>
                      <a:r>
                        <a:rPr lang="en-US" sz="1500" baseline="0" dirty="0" smtClean="0"/>
                        <a:t> </a:t>
                      </a:r>
                      <a:r>
                        <a:rPr lang="en-US" sz="1500" baseline="0" dirty="0" err="1" smtClean="0"/>
                        <a:t>nghìn</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20000"/>
                        <a:lumOff val="80000"/>
                      </a:schemeClr>
                    </a:solidFill>
                  </a:tcPr>
                </a:tc>
                <a:tc>
                  <a:txBody>
                    <a:bodyPr/>
                    <a:lstStyle/>
                    <a:p>
                      <a:pPr algn="ctr"/>
                      <a:r>
                        <a:rPr lang="en-US" sz="1500" dirty="0" err="1" smtClean="0"/>
                        <a:t>Nghìn</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20000"/>
                        <a:lumOff val="80000"/>
                      </a:schemeClr>
                    </a:solidFill>
                  </a:tcPr>
                </a:tc>
                <a:tc>
                  <a:txBody>
                    <a:bodyPr/>
                    <a:lstStyle/>
                    <a:p>
                      <a:pPr algn="ctr"/>
                      <a:r>
                        <a:rPr lang="en-US" sz="1500" dirty="0" err="1" smtClean="0"/>
                        <a:t>Trăm</a:t>
                      </a:r>
                      <a:r>
                        <a:rPr lang="en-US" sz="1500" baseline="0" dirty="0" smtClean="0"/>
                        <a:t> </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tc>
                  <a:txBody>
                    <a:bodyPr/>
                    <a:lstStyle/>
                    <a:p>
                      <a:pPr algn="ctr"/>
                      <a:r>
                        <a:rPr lang="en-US" sz="1500" dirty="0" err="1" smtClean="0"/>
                        <a:t>Chục</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tc>
                  <a:txBody>
                    <a:bodyPr/>
                    <a:lstStyle/>
                    <a:p>
                      <a:pPr algn="ctr"/>
                      <a:r>
                        <a:rPr lang="en-US" sz="1500" dirty="0" err="1" smtClean="0"/>
                        <a:t>Đơn</a:t>
                      </a:r>
                      <a:r>
                        <a:rPr lang="en-US" sz="1500" baseline="0" dirty="0" smtClean="0"/>
                        <a:t> </a:t>
                      </a:r>
                      <a:r>
                        <a:rPr lang="en-US" sz="1500" baseline="0" dirty="0" err="1" smtClean="0"/>
                        <a:t>vị</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extLst>
                  <a:ext uri="{0D108BD9-81ED-4DB2-BD59-A6C34878D82A}">
                    <a16:rowId xmlns:a16="http://schemas.microsoft.com/office/drawing/2014/main" val="2336839331"/>
                  </a:ext>
                </a:extLst>
              </a:tr>
              <a:tr h="816496">
                <a:tc>
                  <a:txBody>
                    <a:bodyPr/>
                    <a:lstStyle/>
                    <a:p>
                      <a:pPr algn="ctr"/>
                      <a:r>
                        <a:rPr lang="en-US" sz="1500" b="1" dirty="0" err="1" smtClean="0"/>
                        <a:t>Chữ</a:t>
                      </a:r>
                      <a:r>
                        <a:rPr lang="en-US" sz="1500" b="1" baseline="0" dirty="0" smtClean="0"/>
                        <a:t> </a:t>
                      </a:r>
                      <a:r>
                        <a:rPr lang="en-US" sz="1500" b="1" baseline="0" dirty="0" err="1" smtClean="0"/>
                        <a:t>số</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r>
                        <a:rPr lang="en-US" sz="1500" dirty="0" smtClean="0"/>
                        <a:t>2</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smtClean="0"/>
                        <a:t>2</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smtClean="0"/>
                        <a:t>1</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smtClean="0"/>
                        <a:t>7</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CC99FF"/>
                    </a:solidFill>
                  </a:tcPr>
                </a:tc>
                <a:tc>
                  <a:txBody>
                    <a:bodyPr/>
                    <a:lstStyle/>
                    <a:p>
                      <a:pPr algn="ctr"/>
                      <a:r>
                        <a:rPr lang="en-US" sz="1500" dirty="0" smtClean="0"/>
                        <a:t>0</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CC99FF"/>
                    </a:solidFill>
                  </a:tcPr>
                </a:tc>
                <a:tc>
                  <a:txBody>
                    <a:bodyPr/>
                    <a:lstStyle/>
                    <a:p>
                      <a:pPr algn="ctr"/>
                      <a:r>
                        <a:rPr lang="en-US" sz="1500" dirty="0" smtClean="0"/>
                        <a:t>7</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CC99FF"/>
                    </a:solidFill>
                  </a:tcPr>
                </a:tc>
                <a:tc>
                  <a:txBody>
                    <a:bodyPr/>
                    <a:lstStyle/>
                    <a:p>
                      <a:pPr algn="ctr"/>
                      <a:r>
                        <a:rPr lang="en-US" sz="1500" dirty="0" smtClean="0"/>
                        <a:t>2</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20000"/>
                        <a:lumOff val="80000"/>
                      </a:schemeClr>
                    </a:solidFill>
                  </a:tcPr>
                </a:tc>
                <a:tc>
                  <a:txBody>
                    <a:bodyPr/>
                    <a:lstStyle/>
                    <a:p>
                      <a:pPr algn="ctr"/>
                      <a:r>
                        <a:rPr lang="en-US" sz="1500" dirty="0" smtClean="0"/>
                        <a:t>6</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20000"/>
                        <a:lumOff val="80000"/>
                      </a:schemeClr>
                    </a:solidFill>
                  </a:tcPr>
                </a:tc>
                <a:tc>
                  <a:txBody>
                    <a:bodyPr/>
                    <a:lstStyle/>
                    <a:p>
                      <a:pPr algn="ctr"/>
                      <a:r>
                        <a:rPr lang="en-US" sz="1500" dirty="0" smtClean="0"/>
                        <a:t>3</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20000"/>
                        <a:lumOff val="80000"/>
                      </a:schemeClr>
                    </a:solidFill>
                  </a:tcPr>
                </a:tc>
                <a:tc>
                  <a:txBody>
                    <a:bodyPr/>
                    <a:lstStyle/>
                    <a:p>
                      <a:pPr algn="ctr"/>
                      <a:r>
                        <a:rPr lang="en-US" sz="1500" dirty="0" smtClean="0"/>
                        <a:t>5</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tc>
                  <a:txBody>
                    <a:bodyPr/>
                    <a:lstStyle/>
                    <a:p>
                      <a:pPr algn="ctr"/>
                      <a:r>
                        <a:rPr lang="en-US" sz="1500" dirty="0" smtClean="0"/>
                        <a:t>9</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tc>
                  <a:txBody>
                    <a:bodyPr/>
                    <a:lstStyle/>
                    <a:p>
                      <a:pPr algn="ctr"/>
                      <a:r>
                        <a:rPr lang="en-US" sz="1500" dirty="0" smtClean="0"/>
                        <a:t>8</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extLst>
                  <a:ext uri="{0D108BD9-81ED-4DB2-BD59-A6C34878D82A}">
                    <a16:rowId xmlns:a16="http://schemas.microsoft.com/office/drawing/2014/main" val="1581834614"/>
                  </a:ext>
                </a:extLst>
              </a:tr>
            </a:tbl>
          </a:graphicData>
        </a:graphic>
      </p:graphicFrame>
    </p:spTree>
    <p:extLst>
      <p:ext uri="{BB962C8B-B14F-4D97-AF65-F5344CB8AC3E}">
        <p14:creationId xmlns:p14="http://schemas.microsoft.com/office/powerpoint/2010/main" val="1392928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sp>
        <p:nvSpPr>
          <p:cNvPr id="3" name="TextBox 2"/>
          <p:cNvSpPr txBox="1"/>
          <p:nvPr/>
        </p:nvSpPr>
        <p:spPr>
          <a:xfrm>
            <a:off x="2165198" y="196825"/>
            <a:ext cx="5169875" cy="707886"/>
          </a:xfrm>
          <a:prstGeom prst="rect">
            <a:avLst/>
          </a:prstGeom>
          <a:solidFill>
            <a:srgbClr val="CC66FF"/>
          </a:solidFill>
        </p:spPr>
        <p:txBody>
          <a:bodyPr wrap="square" rtlCol="0">
            <a:spAutoFit/>
          </a:bodyPr>
          <a:lstStyle/>
          <a:p>
            <a:pPr algn="ctr"/>
            <a:r>
              <a:rPr lang="nl-NL" sz="4000" b="1" dirty="0" smtClean="0"/>
              <a:t>50 017 969 498</a:t>
            </a:r>
            <a:r>
              <a:rPr lang="nl-NL" sz="4000" dirty="0" smtClean="0"/>
              <a:t> </a:t>
            </a:r>
            <a:endParaRPr lang="vi-VN" sz="4000" dirty="0"/>
          </a:p>
        </p:txBody>
      </p:sp>
      <p:sp>
        <p:nvSpPr>
          <p:cNvPr id="4" name="TextBox 3"/>
          <p:cNvSpPr txBox="1"/>
          <p:nvPr/>
        </p:nvSpPr>
        <p:spPr>
          <a:xfrm>
            <a:off x="708339" y="904711"/>
            <a:ext cx="7898060" cy="1200329"/>
          </a:xfrm>
          <a:prstGeom prst="rect">
            <a:avLst/>
          </a:prstGeom>
          <a:noFill/>
        </p:spPr>
        <p:txBody>
          <a:bodyPr wrap="square" rtlCol="0">
            <a:spAutoFit/>
          </a:bodyPr>
          <a:lstStyle/>
          <a:p>
            <a:pPr algn="just">
              <a:lnSpc>
                <a:spcPct val="150000"/>
              </a:lnSpc>
            </a:pPr>
            <a:r>
              <a:rPr lang="en-US" sz="2400" dirty="0" err="1" smtClean="0"/>
              <a:t>Đọc</a:t>
            </a:r>
            <a:r>
              <a:rPr lang="en-US" sz="2400" dirty="0" smtClean="0"/>
              <a:t> </a:t>
            </a:r>
            <a:r>
              <a:rPr lang="en-US" sz="2400" dirty="0" err="1" smtClean="0"/>
              <a:t>là</a:t>
            </a:r>
            <a:r>
              <a:rPr lang="en-US" sz="2400" dirty="0" smtClean="0"/>
              <a:t>: </a:t>
            </a:r>
            <a:r>
              <a:rPr lang="nl-NL" sz="2400" b="1" i="1" dirty="0" smtClean="0"/>
              <a:t>Năm mươi tỉ</a:t>
            </a:r>
            <a:r>
              <a:rPr lang="nl-NL" sz="2400" b="1" i="1" dirty="0"/>
              <a:t>, </a:t>
            </a:r>
            <a:r>
              <a:rPr lang="nl-NL" sz="2400" b="1" i="1" dirty="0" smtClean="0"/>
              <a:t>không trăm mười </a:t>
            </a:r>
            <a:r>
              <a:rPr lang="nl-NL" sz="2400" b="1" i="1" dirty="0"/>
              <a:t>bảy triệu, </a:t>
            </a:r>
            <a:r>
              <a:rPr lang="nl-NL" sz="2400" b="1" i="1" dirty="0" smtClean="0"/>
              <a:t>chín </a:t>
            </a:r>
            <a:r>
              <a:rPr lang="nl-NL" sz="2400" b="1" i="1" dirty="0"/>
              <a:t>trăm sáu mươi </a:t>
            </a:r>
            <a:r>
              <a:rPr lang="nl-NL" sz="2400" b="1" i="1" dirty="0" smtClean="0"/>
              <a:t>chín nghìn</a:t>
            </a:r>
            <a:r>
              <a:rPr lang="nl-NL" sz="2400" b="1" i="1" dirty="0"/>
              <a:t>, </a:t>
            </a:r>
            <a:r>
              <a:rPr lang="nl-NL" sz="2400" b="1" i="1" dirty="0" smtClean="0"/>
              <a:t>bốn </a:t>
            </a:r>
            <a:r>
              <a:rPr lang="nl-NL" sz="2400" b="1" i="1" dirty="0"/>
              <a:t>trăm chín mươi </a:t>
            </a:r>
            <a:r>
              <a:rPr lang="nl-NL" sz="2400" b="1" i="1" dirty="0" smtClean="0"/>
              <a:t>tám.</a:t>
            </a:r>
            <a:r>
              <a:rPr lang="en-US" sz="2400" dirty="0" smtClean="0"/>
              <a:t> </a:t>
            </a:r>
            <a:endParaRPr lang="vi-VN" sz="2400" dirty="0"/>
          </a:p>
        </p:txBody>
      </p:sp>
      <p:graphicFrame>
        <p:nvGraphicFramePr>
          <p:cNvPr id="5" name="Table 4"/>
          <p:cNvGraphicFramePr>
            <a:graphicFrameLocks noGrp="1"/>
          </p:cNvGraphicFramePr>
          <p:nvPr>
            <p:extLst>
              <p:ext uri="{D42A27DB-BD31-4B8C-83A1-F6EECF244321}">
                <p14:modId xmlns:p14="http://schemas.microsoft.com/office/powerpoint/2010/main" val="3717989925"/>
              </p:ext>
            </p:extLst>
          </p:nvPr>
        </p:nvGraphicFramePr>
        <p:xfrm>
          <a:off x="132203" y="2210525"/>
          <a:ext cx="8890612" cy="2454329"/>
        </p:xfrm>
        <a:graphic>
          <a:graphicData uri="http://schemas.openxmlformats.org/drawingml/2006/table">
            <a:tbl>
              <a:tblPr firstRow="1" bandRow="1">
                <a:tableStyleId>{E27665BA-8202-44FC-AD62-C9F0E3EA811A}</a:tableStyleId>
              </a:tblPr>
              <a:tblGrid>
                <a:gridCol w="663511">
                  <a:extLst>
                    <a:ext uri="{9D8B030D-6E8A-4147-A177-3AD203B41FA5}">
                      <a16:colId xmlns:a16="http://schemas.microsoft.com/office/drawing/2014/main" val="4001606421"/>
                    </a:ext>
                  </a:extLst>
                </a:gridCol>
                <a:gridCol w="634160">
                  <a:extLst>
                    <a:ext uri="{9D8B030D-6E8A-4147-A177-3AD203B41FA5}">
                      <a16:colId xmlns:a16="http://schemas.microsoft.com/office/drawing/2014/main" val="2693602632"/>
                    </a:ext>
                  </a:extLst>
                </a:gridCol>
                <a:gridCol w="637802">
                  <a:extLst>
                    <a:ext uri="{9D8B030D-6E8A-4147-A177-3AD203B41FA5}">
                      <a16:colId xmlns:a16="http://schemas.microsoft.com/office/drawing/2014/main" val="4003173120"/>
                    </a:ext>
                  </a:extLst>
                </a:gridCol>
                <a:gridCol w="441425">
                  <a:extLst>
                    <a:ext uri="{9D8B030D-6E8A-4147-A177-3AD203B41FA5}">
                      <a16:colId xmlns:a16="http://schemas.microsoft.com/office/drawing/2014/main" val="3553848134"/>
                    </a:ext>
                  </a:extLst>
                </a:gridCol>
                <a:gridCol w="636734">
                  <a:extLst>
                    <a:ext uri="{9D8B030D-6E8A-4147-A177-3AD203B41FA5}">
                      <a16:colId xmlns:a16="http://schemas.microsoft.com/office/drawing/2014/main" val="3313619750"/>
                    </a:ext>
                  </a:extLst>
                </a:gridCol>
                <a:gridCol w="845546">
                  <a:extLst>
                    <a:ext uri="{9D8B030D-6E8A-4147-A177-3AD203B41FA5}">
                      <a16:colId xmlns:a16="http://schemas.microsoft.com/office/drawing/2014/main" val="1279694668"/>
                    </a:ext>
                  </a:extLst>
                </a:gridCol>
                <a:gridCol w="792757">
                  <a:extLst>
                    <a:ext uri="{9D8B030D-6E8A-4147-A177-3AD203B41FA5}">
                      <a16:colId xmlns:a16="http://schemas.microsoft.com/office/drawing/2014/main" val="3399782224"/>
                    </a:ext>
                  </a:extLst>
                </a:gridCol>
                <a:gridCol w="831916">
                  <a:extLst>
                    <a:ext uri="{9D8B030D-6E8A-4147-A177-3AD203B41FA5}">
                      <a16:colId xmlns:a16="http://schemas.microsoft.com/office/drawing/2014/main" val="123995073"/>
                    </a:ext>
                  </a:extLst>
                </a:gridCol>
                <a:gridCol w="750319">
                  <a:extLst>
                    <a:ext uri="{9D8B030D-6E8A-4147-A177-3AD203B41FA5}">
                      <a16:colId xmlns:a16="http://schemas.microsoft.com/office/drawing/2014/main" val="910277256"/>
                    </a:ext>
                  </a:extLst>
                </a:gridCol>
                <a:gridCol w="746071">
                  <a:extLst>
                    <a:ext uri="{9D8B030D-6E8A-4147-A177-3AD203B41FA5}">
                      <a16:colId xmlns:a16="http://schemas.microsoft.com/office/drawing/2014/main" val="1364939649"/>
                    </a:ext>
                  </a:extLst>
                </a:gridCol>
                <a:gridCol w="634159">
                  <a:extLst>
                    <a:ext uri="{9D8B030D-6E8A-4147-A177-3AD203B41FA5}">
                      <a16:colId xmlns:a16="http://schemas.microsoft.com/office/drawing/2014/main" val="2388098715"/>
                    </a:ext>
                  </a:extLst>
                </a:gridCol>
                <a:gridCol w="671464">
                  <a:extLst>
                    <a:ext uri="{9D8B030D-6E8A-4147-A177-3AD203B41FA5}">
                      <a16:colId xmlns:a16="http://schemas.microsoft.com/office/drawing/2014/main" val="627199270"/>
                    </a:ext>
                  </a:extLst>
                </a:gridCol>
                <a:gridCol w="604748">
                  <a:extLst>
                    <a:ext uri="{9D8B030D-6E8A-4147-A177-3AD203B41FA5}">
                      <a16:colId xmlns:a16="http://schemas.microsoft.com/office/drawing/2014/main" val="2932834847"/>
                    </a:ext>
                  </a:extLst>
                </a:gridCol>
              </a:tblGrid>
              <a:tr h="821337">
                <a:tc>
                  <a:txBody>
                    <a:bodyPr/>
                    <a:lstStyle/>
                    <a:p>
                      <a:pPr algn="ctr"/>
                      <a:r>
                        <a:rPr lang="en-US" sz="1500" b="1" dirty="0" err="1" smtClean="0"/>
                        <a:t>Lớp</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gridSpan="3">
                  <a:txBody>
                    <a:bodyPr/>
                    <a:lstStyle/>
                    <a:p>
                      <a:pPr algn="ctr"/>
                      <a:r>
                        <a:rPr lang="en-US" sz="1500" b="1" dirty="0" err="1" smtClean="0"/>
                        <a:t>Tỉ</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hMerge="1">
                  <a:txBody>
                    <a:bodyPr/>
                    <a:lstStyle/>
                    <a:p>
                      <a:pPr algn="ctr"/>
                      <a:endParaRPr lang="vi-VN" sz="2400" dirty="0"/>
                    </a:p>
                  </a:txBody>
                  <a:tcPr/>
                </a:tc>
                <a:tc hMerge="1">
                  <a:txBody>
                    <a:bodyPr/>
                    <a:lstStyle/>
                    <a:p>
                      <a:pPr algn="ctr"/>
                      <a:endParaRPr lang="vi-VN" sz="2400" dirty="0"/>
                    </a:p>
                  </a:txBody>
                  <a:tcPr/>
                </a:tc>
                <a:tc gridSpan="3">
                  <a:txBody>
                    <a:bodyPr/>
                    <a:lstStyle/>
                    <a:p>
                      <a:pPr algn="ctr"/>
                      <a:r>
                        <a:rPr lang="en-US" sz="1500" b="1" dirty="0" err="1" smtClean="0"/>
                        <a:t>Triệu</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60000"/>
                        <a:lumOff val="40000"/>
                      </a:schemeClr>
                    </a:solidFill>
                  </a:tcPr>
                </a:tc>
                <a:tc hMerge="1">
                  <a:txBody>
                    <a:bodyPr/>
                    <a:lstStyle/>
                    <a:p>
                      <a:pPr algn="ctr"/>
                      <a:endParaRPr lang="vi-VN" sz="2400" dirty="0"/>
                    </a:p>
                  </a:txBody>
                  <a:tcPr/>
                </a:tc>
                <a:tc hMerge="1">
                  <a:txBody>
                    <a:bodyPr/>
                    <a:lstStyle/>
                    <a:p>
                      <a:pPr algn="ctr"/>
                      <a:endParaRPr lang="vi-VN" sz="2400" dirty="0"/>
                    </a:p>
                  </a:txBody>
                  <a:tcPr/>
                </a:tc>
                <a:tc gridSpan="3">
                  <a:txBody>
                    <a:bodyPr/>
                    <a:lstStyle/>
                    <a:p>
                      <a:pPr algn="ctr"/>
                      <a:r>
                        <a:rPr lang="en-US" sz="1500" b="1" dirty="0" err="1" smtClean="0"/>
                        <a:t>Nghìn</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BCEFE"/>
                    </a:solidFill>
                  </a:tcPr>
                </a:tc>
                <a:tc hMerge="1">
                  <a:txBody>
                    <a:bodyPr/>
                    <a:lstStyle/>
                    <a:p>
                      <a:pPr algn="ctr"/>
                      <a:endParaRPr lang="vi-VN" sz="2400" dirty="0"/>
                    </a:p>
                  </a:txBody>
                  <a:tcPr/>
                </a:tc>
                <a:tc hMerge="1">
                  <a:txBody>
                    <a:bodyPr/>
                    <a:lstStyle/>
                    <a:p>
                      <a:pPr algn="ctr"/>
                      <a:endParaRPr lang="vi-VN" sz="2400" dirty="0"/>
                    </a:p>
                  </a:txBody>
                  <a:tcPr/>
                </a:tc>
                <a:tc gridSpan="3">
                  <a:txBody>
                    <a:bodyPr/>
                    <a:lstStyle/>
                    <a:p>
                      <a:pPr algn="ctr"/>
                      <a:r>
                        <a:rPr lang="en-US" sz="1500" b="1" dirty="0" err="1" smtClean="0"/>
                        <a:t>Đơn</a:t>
                      </a:r>
                      <a:r>
                        <a:rPr lang="en-US" sz="1500" b="1" baseline="0" dirty="0" smtClean="0"/>
                        <a:t> </a:t>
                      </a:r>
                      <a:r>
                        <a:rPr lang="en-US" sz="1500" b="1" baseline="0" dirty="0" err="1" smtClean="0"/>
                        <a:t>vị</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tc hMerge="1">
                  <a:txBody>
                    <a:bodyPr/>
                    <a:lstStyle/>
                    <a:p>
                      <a:pPr algn="ctr"/>
                      <a:endParaRPr lang="vi-VN" sz="2400" dirty="0"/>
                    </a:p>
                  </a:txBody>
                  <a:tcPr/>
                </a:tc>
                <a:tc hMerge="1">
                  <a:txBody>
                    <a:bodyPr/>
                    <a:lstStyle/>
                    <a:p>
                      <a:pPr algn="ctr"/>
                      <a:endParaRPr lang="vi-VN" sz="2400" dirty="0"/>
                    </a:p>
                  </a:txBody>
                  <a:tcPr/>
                </a:tc>
                <a:extLst>
                  <a:ext uri="{0D108BD9-81ED-4DB2-BD59-A6C34878D82A}">
                    <a16:rowId xmlns:a16="http://schemas.microsoft.com/office/drawing/2014/main" val="2918241766"/>
                  </a:ext>
                </a:extLst>
              </a:tr>
              <a:tr h="816496">
                <a:tc>
                  <a:txBody>
                    <a:bodyPr/>
                    <a:lstStyle/>
                    <a:p>
                      <a:pPr algn="ctr"/>
                      <a:r>
                        <a:rPr lang="en-US" sz="1500" b="1" dirty="0" err="1" smtClean="0"/>
                        <a:t>Hàng</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r>
                        <a:rPr lang="en-US" sz="1500" dirty="0" err="1" smtClean="0"/>
                        <a:t>Trăm</a:t>
                      </a:r>
                      <a:r>
                        <a:rPr lang="en-US" sz="1500" baseline="0" dirty="0" smtClean="0"/>
                        <a:t> </a:t>
                      </a:r>
                      <a:r>
                        <a:rPr lang="en-US" sz="1500" baseline="0" dirty="0" err="1" smtClean="0"/>
                        <a:t>tỉ</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err="1" smtClean="0"/>
                        <a:t>Chục</a:t>
                      </a:r>
                      <a:r>
                        <a:rPr lang="en-US" sz="1500" baseline="0" dirty="0" smtClean="0"/>
                        <a:t> </a:t>
                      </a:r>
                      <a:r>
                        <a:rPr lang="en-US" sz="1500" baseline="0" dirty="0" err="1" smtClean="0"/>
                        <a:t>tỉ</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err="1" smtClean="0"/>
                        <a:t>Tỉ</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err="1" smtClean="0"/>
                        <a:t>Trăm</a:t>
                      </a:r>
                      <a:r>
                        <a:rPr lang="en-US" sz="1500" baseline="0" dirty="0" smtClean="0"/>
                        <a:t> </a:t>
                      </a:r>
                      <a:r>
                        <a:rPr lang="en-US" sz="1500" baseline="0" dirty="0" err="1" smtClean="0"/>
                        <a:t>triệu</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60000"/>
                        <a:lumOff val="40000"/>
                      </a:schemeClr>
                    </a:solidFill>
                  </a:tcPr>
                </a:tc>
                <a:tc>
                  <a:txBody>
                    <a:bodyPr/>
                    <a:lstStyle/>
                    <a:p>
                      <a:pPr algn="ctr"/>
                      <a:r>
                        <a:rPr lang="en-US" sz="1500" dirty="0" err="1" smtClean="0"/>
                        <a:t>Chục</a:t>
                      </a:r>
                      <a:r>
                        <a:rPr lang="en-US" sz="1500" baseline="0" dirty="0" smtClean="0"/>
                        <a:t> </a:t>
                      </a:r>
                      <a:r>
                        <a:rPr lang="en-US" sz="1500" baseline="0" dirty="0" err="1" smtClean="0"/>
                        <a:t>triệu</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60000"/>
                        <a:lumOff val="40000"/>
                      </a:schemeClr>
                    </a:solidFill>
                  </a:tcPr>
                </a:tc>
                <a:tc>
                  <a:txBody>
                    <a:bodyPr/>
                    <a:lstStyle/>
                    <a:p>
                      <a:pPr algn="ctr"/>
                      <a:r>
                        <a:rPr lang="en-US" sz="1500" dirty="0" err="1" smtClean="0"/>
                        <a:t>Triệu</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60000"/>
                        <a:lumOff val="40000"/>
                      </a:schemeClr>
                    </a:solidFill>
                  </a:tcPr>
                </a:tc>
                <a:tc>
                  <a:txBody>
                    <a:bodyPr/>
                    <a:lstStyle/>
                    <a:p>
                      <a:pPr algn="ctr"/>
                      <a:r>
                        <a:rPr lang="en-US" sz="1500" dirty="0" err="1" smtClean="0"/>
                        <a:t>Trăm</a:t>
                      </a:r>
                      <a:r>
                        <a:rPr lang="en-US" sz="1500" baseline="0" dirty="0" smtClean="0"/>
                        <a:t> </a:t>
                      </a:r>
                      <a:r>
                        <a:rPr lang="en-US" sz="1500" baseline="0" dirty="0" err="1" smtClean="0"/>
                        <a:t>nghìn</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BCEFE"/>
                    </a:solidFill>
                  </a:tcPr>
                </a:tc>
                <a:tc>
                  <a:txBody>
                    <a:bodyPr/>
                    <a:lstStyle/>
                    <a:p>
                      <a:pPr algn="ctr"/>
                      <a:r>
                        <a:rPr lang="en-US" sz="1500" dirty="0" err="1" smtClean="0"/>
                        <a:t>Chục</a:t>
                      </a:r>
                      <a:r>
                        <a:rPr lang="en-US" sz="1500" baseline="0" dirty="0" smtClean="0"/>
                        <a:t> </a:t>
                      </a:r>
                      <a:r>
                        <a:rPr lang="en-US" sz="1500" baseline="0" dirty="0" err="1" smtClean="0"/>
                        <a:t>nghìn</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BCEFE"/>
                    </a:solidFill>
                  </a:tcPr>
                </a:tc>
                <a:tc>
                  <a:txBody>
                    <a:bodyPr/>
                    <a:lstStyle/>
                    <a:p>
                      <a:pPr algn="ctr"/>
                      <a:r>
                        <a:rPr lang="en-US" sz="1500" dirty="0" err="1" smtClean="0"/>
                        <a:t>Nghìn</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BCEFE"/>
                    </a:solidFill>
                  </a:tcPr>
                </a:tc>
                <a:tc>
                  <a:txBody>
                    <a:bodyPr/>
                    <a:lstStyle/>
                    <a:p>
                      <a:pPr algn="ctr"/>
                      <a:r>
                        <a:rPr lang="en-US" sz="1500" dirty="0" err="1" smtClean="0"/>
                        <a:t>Trăm</a:t>
                      </a:r>
                      <a:r>
                        <a:rPr lang="en-US" sz="1500" baseline="0" dirty="0" smtClean="0"/>
                        <a:t> </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tc>
                  <a:txBody>
                    <a:bodyPr/>
                    <a:lstStyle/>
                    <a:p>
                      <a:pPr algn="ctr"/>
                      <a:r>
                        <a:rPr lang="en-US" sz="1500" dirty="0" err="1" smtClean="0"/>
                        <a:t>Chục</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tc>
                  <a:txBody>
                    <a:bodyPr/>
                    <a:lstStyle/>
                    <a:p>
                      <a:pPr algn="ctr"/>
                      <a:r>
                        <a:rPr lang="en-US" sz="1500" dirty="0" err="1" smtClean="0"/>
                        <a:t>Đơn</a:t>
                      </a:r>
                      <a:r>
                        <a:rPr lang="en-US" sz="1500" baseline="0" dirty="0" smtClean="0"/>
                        <a:t> </a:t>
                      </a:r>
                      <a:r>
                        <a:rPr lang="en-US" sz="1500" baseline="0" dirty="0" err="1" smtClean="0"/>
                        <a:t>vị</a:t>
                      </a: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extLst>
                  <a:ext uri="{0D108BD9-81ED-4DB2-BD59-A6C34878D82A}">
                    <a16:rowId xmlns:a16="http://schemas.microsoft.com/office/drawing/2014/main" val="2336839331"/>
                  </a:ext>
                </a:extLst>
              </a:tr>
              <a:tr h="816496">
                <a:tc>
                  <a:txBody>
                    <a:bodyPr/>
                    <a:lstStyle/>
                    <a:p>
                      <a:pPr algn="ctr"/>
                      <a:r>
                        <a:rPr lang="en-US" sz="1500" b="1" dirty="0" err="1" smtClean="0"/>
                        <a:t>Chữ</a:t>
                      </a:r>
                      <a:r>
                        <a:rPr lang="en-US" sz="1500" b="1" baseline="0" dirty="0" smtClean="0"/>
                        <a:t> </a:t>
                      </a:r>
                      <a:r>
                        <a:rPr lang="en-US" sz="1500" b="1" baseline="0" dirty="0" err="1" smtClean="0"/>
                        <a:t>số</a:t>
                      </a:r>
                      <a:endParaRPr lang="vi-VN" sz="1500" b="1"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tcPr>
                </a:tc>
                <a:tc>
                  <a:txBody>
                    <a:bodyPr/>
                    <a:lstStyle/>
                    <a:p>
                      <a:pPr algn="ctr"/>
                      <a:endParaRPr lang="vi-VN" sz="1500" dirty="0"/>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smtClean="0">
                          <a:solidFill>
                            <a:srgbClr val="C00000"/>
                          </a:solidFill>
                        </a:rPr>
                        <a:t>5</a:t>
                      </a:r>
                      <a:endParaRPr lang="vi-VN" sz="1500" dirty="0">
                        <a:solidFill>
                          <a:srgbClr val="C00000"/>
                        </a:solidFill>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smtClean="0">
                          <a:solidFill>
                            <a:srgbClr val="C00000"/>
                          </a:solidFill>
                        </a:rPr>
                        <a:t>0</a:t>
                      </a:r>
                      <a:endParaRPr lang="vi-VN" sz="1500" dirty="0">
                        <a:solidFill>
                          <a:srgbClr val="C00000"/>
                        </a:solidFill>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99FFCC"/>
                    </a:solidFill>
                  </a:tcPr>
                </a:tc>
                <a:tc>
                  <a:txBody>
                    <a:bodyPr/>
                    <a:lstStyle/>
                    <a:p>
                      <a:pPr algn="ctr"/>
                      <a:r>
                        <a:rPr lang="en-US" sz="1500" dirty="0" smtClean="0">
                          <a:solidFill>
                            <a:srgbClr val="C00000"/>
                          </a:solidFill>
                        </a:rPr>
                        <a:t>0</a:t>
                      </a:r>
                      <a:endParaRPr lang="vi-VN" sz="1500" dirty="0">
                        <a:solidFill>
                          <a:srgbClr val="C00000"/>
                        </a:solidFill>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60000"/>
                        <a:lumOff val="40000"/>
                      </a:schemeClr>
                    </a:solidFill>
                  </a:tcPr>
                </a:tc>
                <a:tc>
                  <a:txBody>
                    <a:bodyPr/>
                    <a:lstStyle/>
                    <a:p>
                      <a:pPr algn="ctr"/>
                      <a:r>
                        <a:rPr lang="en-US" sz="1500" dirty="0" smtClean="0">
                          <a:solidFill>
                            <a:srgbClr val="C00000"/>
                          </a:solidFill>
                        </a:rPr>
                        <a:t>1</a:t>
                      </a:r>
                      <a:endParaRPr lang="vi-VN" sz="1500" dirty="0">
                        <a:solidFill>
                          <a:srgbClr val="C00000"/>
                        </a:solidFill>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60000"/>
                        <a:lumOff val="40000"/>
                      </a:schemeClr>
                    </a:solidFill>
                  </a:tcPr>
                </a:tc>
                <a:tc>
                  <a:txBody>
                    <a:bodyPr/>
                    <a:lstStyle/>
                    <a:p>
                      <a:pPr algn="ctr"/>
                      <a:r>
                        <a:rPr lang="en-US" sz="1500" dirty="0" smtClean="0">
                          <a:solidFill>
                            <a:srgbClr val="C00000"/>
                          </a:solidFill>
                        </a:rPr>
                        <a:t>7</a:t>
                      </a:r>
                      <a:endParaRPr lang="vi-VN" sz="1500" dirty="0">
                        <a:solidFill>
                          <a:srgbClr val="C00000"/>
                        </a:solidFill>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accent5">
                        <a:lumMod val="60000"/>
                        <a:lumOff val="40000"/>
                      </a:schemeClr>
                    </a:solidFill>
                  </a:tcPr>
                </a:tc>
                <a:tc>
                  <a:txBody>
                    <a:bodyPr/>
                    <a:lstStyle/>
                    <a:p>
                      <a:pPr algn="ctr"/>
                      <a:r>
                        <a:rPr lang="en-US" sz="1500" dirty="0" smtClean="0">
                          <a:solidFill>
                            <a:srgbClr val="C00000"/>
                          </a:solidFill>
                        </a:rPr>
                        <a:t>9</a:t>
                      </a:r>
                      <a:endParaRPr lang="vi-VN" sz="1500" dirty="0">
                        <a:solidFill>
                          <a:srgbClr val="C00000"/>
                        </a:solidFill>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BCEFE"/>
                    </a:solidFill>
                  </a:tcPr>
                </a:tc>
                <a:tc>
                  <a:txBody>
                    <a:bodyPr/>
                    <a:lstStyle/>
                    <a:p>
                      <a:pPr algn="ctr"/>
                      <a:r>
                        <a:rPr lang="en-US" sz="1500" dirty="0" smtClean="0">
                          <a:solidFill>
                            <a:srgbClr val="C00000"/>
                          </a:solidFill>
                        </a:rPr>
                        <a:t>6</a:t>
                      </a:r>
                      <a:endParaRPr lang="vi-VN" sz="1500" dirty="0">
                        <a:solidFill>
                          <a:srgbClr val="C00000"/>
                        </a:solidFill>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BCEFE"/>
                    </a:solidFill>
                  </a:tcPr>
                </a:tc>
                <a:tc>
                  <a:txBody>
                    <a:bodyPr/>
                    <a:lstStyle/>
                    <a:p>
                      <a:pPr algn="ctr"/>
                      <a:r>
                        <a:rPr lang="en-US" sz="1500" dirty="0" smtClean="0">
                          <a:solidFill>
                            <a:srgbClr val="C00000"/>
                          </a:solidFill>
                        </a:rPr>
                        <a:t>9</a:t>
                      </a:r>
                      <a:endParaRPr lang="vi-VN" sz="1500" dirty="0">
                        <a:solidFill>
                          <a:srgbClr val="C00000"/>
                        </a:solidFill>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FBCEFE"/>
                    </a:solidFill>
                  </a:tcPr>
                </a:tc>
                <a:tc>
                  <a:txBody>
                    <a:bodyPr/>
                    <a:lstStyle/>
                    <a:p>
                      <a:pPr algn="ctr"/>
                      <a:r>
                        <a:rPr lang="en-US" sz="1500" dirty="0" smtClean="0">
                          <a:solidFill>
                            <a:srgbClr val="C00000"/>
                          </a:solidFill>
                        </a:rPr>
                        <a:t>4</a:t>
                      </a:r>
                      <a:endParaRPr lang="vi-VN" sz="1500" dirty="0">
                        <a:solidFill>
                          <a:srgbClr val="C00000"/>
                        </a:solidFill>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tc>
                  <a:txBody>
                    <a:bodyPr/>
                    <a:lstStyle/>
                    <a:p>
                      <a:pPr algn="ctr"/>
                      <a:r>
                        <a:rPr lang="en-US" sz="1500" dirty="0" smtClean="0">
                          <a:solidFill>
                            <a:srgbClr val="C00000"/>
                          </a:solidFill>
                        </a:rPr>
                        <a:t>9</a:t>
                      </a:r>
                      <a:endParaRPr lang="vi-VN" sz="1500" dirty="0">
                        <a:solidFill>
                          <a:srgbClr val="C00000"/>
                        </a:solidFill>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tc>
                  <a:txBody>
                    <a:bodyPr/>
                    <a:lstStyle/>
                    <a:p>
                      <a:pPr algn="ctr"/>
                      <a:r>
                        <a:rPr lang="en-US" sz="1500" dirty="0" smtClean="0">
                          <a:solidFill>
                            <a:srgbClr val="C00000"/>
                          </a:solidFill>
                        </a:rPr>
                        <a:t>8</a:t>
                      </a:r>
                      <a:endParaRPr lang="vi-VN" sz="1500" dirty="0">
                        <a:solidFill>
                          <a:srgbClr val="C00000"/>
                        </a:solidFill>
                      </a:endParaRPr>
                    </a:p>
                  </a:txBody>
                  <a:tcP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rgbClr val="33CCFF"/>
                    </a:solidFill>
                  </a:tcPr>
                </a:tc>
                <a:extLst>
                  <a:ext uri="{0D108BD9-81ED-4DB2-BD59-A6C34878D82A}">
                    <a16:rowId xmlns:a16="http://schemas.microsoft.com/office/drawing/2014/main" val="1581834614"/>
                  </a:ext>
                </a:extLst>
              </a:tr>
            </a:tbl>
          </a:graphicData>
        </a:graphic>
      </p:graphicFrame>
    </p:spTree>
    <p:extLst>
      <p:ext uri="{BB962C8B-B14F-4D97-AF65-F5344CB8AC3E}">
        <p14:creationId xmlns:p14="http://schemas.microsoft.com/office/powerpoint/2010/main" val="1886886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grpSp>
        <p:nvGrpSpPr>
          <p:cNvPr id="5" name="Group 4"/>
          <p:cNvGrpSpPr/>
          <p:nvPr/>
        </p:nvGrpSpPr>
        <p:grpSpPr>
          <a:xfrm>
            <a:off x="223569" y="616877"/>
            <a:ext cx="7827399" cy="1200329"/>
            <a:chOff x="236448" y="784302"/>
            <a:chExt cx="7827399" cy="1200329"/>
          </a:xfrm>
        </p:grpSpPr>
        <p:pic>
          <p:nvPicPr>
            <p:cNvPr id="3" name="Picture 2"/>
            <p:cNvPicPr>
              <a:picLocks noChangeAspect="1"/>
            </p:cNvPicPr>
            <p:nvPr/>
          </p:nvPicPr>
          <p:blipFill>
            <a:blip r:embed="rId2"/>
            <a:stretch>
              <a:fillRect/>
            </a:stretch>
          </p:blipFill>
          <p:spPr>
            <a:xfrm>
              <a:off x="236448" y="853426"/>
              <a:ext cx="486441" cy="421582"/>
            </a:xfrm>
            <a:prstGeom prst="rect">
              <a:avLst/>
            </a:prstGeom>
          </p:spPr>
        </p:pic>
        <p:sp>
          <p:nvSpPr>
            <p:cNvPr id="4" name="TextBox 3"/>
            <p:cNvSpPr txBox="1"/>
            <p:nvPr/>
          </p:nvSpPr>
          <p:spPr>
            <a:xfrm>
              <a:off x="722889" y="784302"/>
              <a:ext cx="7340958" cy="1200329"/>
            </a:xfrm>
            <a:prstGeom prst="rect">
              <a:avLst/>
            </a:prstGeom>
            <a:noFill/>
          </p:spPr>
          <p:txBody>
            <a:bodyPr wrap="square" rtlCol="0">
              <a:spAutoFit/>
            </a:bodyPr>
            <a:lstStyle/>
            <a:p>
              <a:pPr algn="just">
                <a:lnSpc>
                  <a:spcPct val="150000"/>
                </a:lnSpc>
              </a:pPr>
              <a:r>
                <a:rPr lang="en-US" sz="2400" dirty="0" err="1" smtClean="0"/>
                <a:t>Chỉ</a:t>
              </a:r>
              <a:r>
                <a:rPr lang="en-US" sz="2400" dirty="0" smtClean="0"/>
                <a:t> </a:t>
              </a:r>
              <a:r>
                <a:rPr lang="en-US" sz="2400" dirty="0" err="1" smtClean="0"/>
                <a:t>dùng</a:t>
              </a:r>
              <a:r>
                <a:rPr lang="en-US" sz="2400" dirty="0" smtClean="0"/>
                <a:t> </a:t>
              </a:r>
              <a:r>
                <a:rPr lang="en-US" sz="2400" dirty="0" err="1" smtClean="0"/>
                <a:t>ba</a:t>
              </a:r>
              <a:r>
                <a:rPr lang="en-US" sz="2400" dirty="0" smtClean="0"/>
                <a:t> </a:t>
              </a:r>
              <a:r>
                <a:rPr lang="en-US" sz="2400" dirty="0" err="1" smtClean="0"/>
                <a:t>chữ</a:t>
              </a:r>
              <a:r>
                <a:rPr lang="en-US" sz="2400" dirty="0" smtClean="0"/>
                <a:t> </a:t>
              </a:r>
              <a:r>
                <a:rPr lang="en-US" sz="2400" dirty="0" err="1" smtClean="0"/>
                <a:t>số</a:t>
              </a:r>
              <a:r>
                <a:rPr lang="en-US" sz="2400" dirty="0" smtClean="0"/>
                <a:t> 0; 1 </a:t>
              </a:r>
              <a:r>
                <a:rPr lang="en-US" sz="2400" err="1" smtClean="0"/>
                <a:t>và</a:t>
              </a:r>
              <a:r>
                <a:rPr lang="en-US" sz="2400" smtClean="0"/>
                <a:t> </a:t>
              </a:r>
              <a:r>
                <a:rPr lang="en-US" sz="2400" smtClean="0"/>
                <a:t>2, hãy </a:t>
              </a:r>
              <a:r>
                <a:rPr lang="en-US" sz="2400" dirty="0" err="1" smtClean="0"/>
                <a:t>viết</a:t>
              </a:r>
              <a:r>
                <a:rPr lang="en-US" sz="2400" dirty="0" smtClean="0"/>
                <a:t> </a:t>
              </a:r>
              <a:r>
                <a:rPr lang="en-US" sz="2400" dirty="0" err="1" smtClean="0"/>
                <a:t>tất</a:t>
              </a:r>
              <a:r>
                <a:rPr lang="en-US" sz="2400" dirty="0" smtClean="0"/>
                <a:t> </a:t>
              </a:r>
              <a:r>
                <a:rPr lang="en-US" sz="2400" dirty="0" err="1" smtClean="0"/>
                <a:t>cả</a:t>
              </a:r>
              <a:r>
                <a:rPr lang="en-US" sz="2400" dirty="0"/>
                <a:t> </a:t>
              </a:r>
              <a:r>
                <a:rPr lang="en-US" sz="2400" dirty="0" err="1" smtClean="0"/>
                <a:t>các</a:t>
              </a:r>
              <a:r>
                <a:rPr lang="en-US" sz="2400" dirty="0" smtClean="0"/>
                <a:t> </a:t>
              </a:r>
              <a:r>
                <a:rPr lang="en-US" sz="2400" dirty="0" err="1" smtClean="0"/>
                <a:t>số</a:t>
              </a:r>
              <a:r>
                <a:rPr lang="en-US" sz="2400" dirty="0" smtClean="0"/>
                <a:t> </a:t>
              </a:r>
              <a:r>
                <a:rPr lang="en-US" sz="2400" dirty="0" err="1" smtClean="0"/>
                <a:t>tự</a:t>
              </a:r>
              <a:r>
                <a:rPr lang="en-US" sz="2400" dirty="0" smtClean="0"/>
                <a:t> </a:t>
              </a:r>
              <a:r>
                <a:rPr lang="en-US" sz="2400" dirty="0" err="1" smtClean="0"/>
                <a:t>nhiên</a:t>
              </a:r>
              <a:r>
                <a:rPr lang="en-US" sz="2400" dirty="0" smtClean="0"/>
                <a:t> </a:t>
              </a:r>
              <a:r>
                <a:rPr lang="en-US" sz="2400" dirty="0" err="1" smtClean="0"/>
                <a:t>có</a:t>
              </a:r>
              <a:r>
                <a:rPr lang="en-US" sz="2400" dirty="0" smtClean="0"/>
                <a:t> </a:t>
              </a:r>
              <a:r>
                <a:rPr lang="en-US" sz="2400" dirty="0" err="1" smtClean="0"/>
                <a:t>ba</a:t>
              </a:r>
              <a:r>
                <a:rPr lang="en-US" sz="2400" dirty="0" smtClean="0"/>
                <a:t> </a:t>
              </a:r>
              <a:r>
                <a:rPr lang="en-US" sz="2400" dirty="0" err="1" smtClean="0"/>
                <a:t>chữ</a:t>
              </a:r>
              <a:r>
                <a:rPr lang="en-US" sz="2400" dirty="0" smtClean="0"/>
                <a:t> </a:t>
              </a:r>
              <a:r>
                <a:rPr lang="en-US" sz="2400" dirty="0" err="1" smtClean="0"/>
                <a:t>số</a:t>
              </a:r>
              <a:r>
                <a:rPr lang="en-US" sz="2400" smtClean="0"/>
                <a:t>, mỗi </a:t>
              </a:r>
              <a:r>
                <a:rPr lang="en-US" sz="2400" dirty="0" err="1" smtClean="0"/>
                <a:t>chữ</a:t>
              </a:r>
              <a:r>
                <a:rPr lang="en-US" sz="2400" dirty="0" smtClean="0"/>
                <a:t> </a:t>
              </a:r>
              <a:r>
                <a:rPr lang="en-US" sz="2400" dirty="0" err="1" smtClean="0"/>
                <a:t>số</a:t>
              </a:r>
              <a:r>
                <a:rPr lang="en-US" sz="2400" dirty="0" smtClean="0"/>
                <a:t> </a:t>
              </a:r>
              <a:r>
                <a:rPr lang="en-US" sz="2400" dirty="0" err="1" smtClean="0"/>
                <a:t>chỉ</a:t>
              </a:r>
              <a:r>
                <a:rPr lang="en-US" sz="2400" dirty="0" smtClean="0"/>
                <a:t> </a:t>
              </a:r>
              <a:r>
                <a:rPr lang="en-US" sz="2400" dirty="0" err="1" smtClean="0"/>
                <a:t>viết</a:t>
              </a:r>
              <a:r>
                <a:rPr lang="en-US" sz="2400" dirty="0" smtClean="0"/>
                <a:t> </a:t>
              </a:r>
              <a:r>
                <a:rPr lang="en-US" sz="2400" dirty="0" err="1" smtClean="0"/>
                <a:t>một</a:t>
              </a:r>
              <a:r>
                <a:rPr lang="en-US" sz="2400" dirty="0" smtClean="0"/>
                <a:t> </a:t>
              </a:r>
              <a:r>
                <a:rPr lang="en-US" sz="2400" dirty="0" err="1" smtClean="0"/>
                <a:t>lần</a:t>
              </a:r>
              <a:r>
                <a:rPr lang="en-US" sz="2400" dirty="0" smtClean="0"/>
                <a:t>.</a:t>
              </a:r>
              <a:endParaRPr lang="vi-VN" sz="2400" dirty="0"/>
            </a:p>
          </p:txBody>
        </p:sp>
      </p:grpSp>
      <p:sp>
        <p:nvSpPr>
          <p:cNvPr id="6" name="TextBox 5"/>
          <p:cNvSpPr txBox="1"/>
          <p:nvPr/>
        </p:nvSpPr>
        <p:spPr>
          <a:xfrm>
            <a:off x="223569" y="1886330"/>
            <a:ext cx="1309017" cy="461665"/>
          </a:xfrm>
          <a:prstGeom prst="rect">
            <a:avLst/>
          </a:prstGeom>
          <a:noFill/>
        </p:spPr>
        <p:txBody>
          <a:bodyPr wrap="square" rtlCol="0">
            <a:spAutoFit/>
          </a:bodyPr>
          <a:lstStyle/>
          <a:p>
            <a:pPr algn="just"/>
            <a:r>
              <a:rPr lang="en-US" sz="2400" b="1" i="1" u="sng" dirty="0" err="1" smtClean="0"/>
              <a:t>Trả</a:t>
            </a:r>
            <a:r>
              <a:rPr lang="en-US" sz="2400" b="1" i="1" u="sng" dirty="0" smtClean="0"/>
              <a:t> </a:t>
            </a:r>
            <a:r>
              <a:rPr lang="en-US" sz="2400" b="1" i="1" u="sng" dirty="0" err="1" smtClean="0"/>
              <a:t>lời</a:t>
            </a:r>
            <a:r>
              <a:rPr lang="en-US" sz="2400" b="1" i="1" u="sng" dirty="0" smtClean="0"/>
              <a:t>:</a:t>
            </a:r>
            <a:endParaRPr lang="vi-VN" sz="2400" b="1" i="1" u="sng" dirty="0"/>
          </a:p>
        </p:txBody>
      </p:sp>
      <p:sp>
        <p:nvSpPr>
          <p:cNvPr id="8" name="Rectangle 7"/>
          <p:cNvSpPr/>
          <p:nvPr/>
        </p:nvSpPr>
        <p:spPr>
          <a:xfrm>
            <a:off x="1635617" y="2250591"/>
            <a:ext cx="4572000" cy="577850"/>
          </a:xfrm>
          <a:prstGeom prst="rect">
            <a:avLst/>
          </a:prstGeom>
        </p:spPr>
        <p:txBody>
          <a:bodyPr>
            <a:spAutoFit/>
          </a:bodyPr>
          <a:lstStyle/>
          <a:p>
            <a:pPr algn="ctr">
              <a:lnSpc>
                <a:spcPct val="150000"/>
              </a:lnSpc>
              <a:spcBef>
                <a:spcPts val="600"/>
              </a:spcBef>
              <a:spcAft>
                <a:spcPts val="600"/>
              </a:spcAft>
              <a:tabLst>
                <a:tab pos="360045" algn="l"/>
                <a:tab pos="720090" algn="l"/>
              </a:tabLst>
            </a:pPr>
            <a:r>
              <a:rPr lang="nl-NL" sz="2400" b="1" dirty="0" smtClean="0">
                <a:solidFill>
                  <a:srgbClr val="FF0000"/>
                </a:solidFill>
                <a:latin typeface="+mn-lt"/>
                <a:ea typeface="Calibri" panose="020F0502020204030204" pitchFamily="34" charset="0"/>
              </a:rPr>
              <a:t>102;</a:t>
            </a:r>
          </a:p>
        </p:txBody>
      </p:sp>
      <p:sp>
        <p:nvSpPr>
          <p:cNvPr id="9" name="Rectangle 8"/>
          <p:cNvSpPr/>
          <p:nvPr/>
        </p:nvSpPr>
        <p:spPr>
          <a:xfrm>
            <a:off x="1635617" y="2922325"/>
            <a:ext cx="4572000" cy="577850"/>
          </a:xfrm>
          <a:prstGeom prst="rect">
            <a:avLst/>
          </a:prstGeom>
        </p:spPr>
        <p:txBody>
          <a:bodyPr>
            <a:spAutoFit/>
          </a:bodyPr>
          <a:lstStyle/>
          <a:p>
            <a:pPr algn="ctr">
              <a:lnSpc>
                <a:spcPct val="150000"/>
              </a:lnSpc>
              <a:spcBef>
                <a:spcPts val="600"/>
              </a:spcBef>
              <a:spcAft>
                <a:spcPts val="600"/>
              </a:spcAft>
              <a:tabLst>
                <a:tab pos="360045" algn="l"/>
                <a:tab pos="720090" algn="l"/>
              </a:tabLst>
            </a:pPr>
            <a:r>
              <a:rPr lang="nl-NL" sz="2400" b="1" dirty="0">
                <a:solidFill>
                  <a:srgbClr val="FF0000"/>
                </a:solidFill>
                <a:ea typeface="Calibri" panose="020F0502020204030204" pitchFamily="34" charset="0"/>
              </a:rPr>
              <a:t>120</a:t>
            </a:r>
            <a:r>
              <a:rPr lang="nl-NL" sz="2400" b="1" dirty="0" smtClean="0">
                <a:solidFill>
                  <a:srgbClr val="FF0000"/>
                </a:solidFill>
                <a:ea typeface="Calibri" panose="020F0502020204030204" pitchFamily="34" charset="0"/>
              </a:rPr>
              <a:t>;</a:t>
            </a:r>
            <a:endParaRPr lang="nl-NL" sz="2400" b="1" dirty="0">
              <a:solidFill>
                <a:srgbClr val="FF0000"/>
              </a:solidFill>
              <a:ea typeface="Calibri" panose="020F0502020204030204" pitchFamily="34" charset="0"/>
            </a:endParaRPr>
          </a:p>
        </p:txBody>
      </p:sp>
      <p:sp>
        <p:nvSpPr>
          <p:cNvPr id="10" name="Rectangle 9"/>
          <p:cNvSpPr/>
          <p:nvPr/>
        </p:nvSpPr>
        <p:spPr>
          <a:xfrm>
            <a:off x="1635617" y="3579490"/>
            <a:ext cx="4572000" cy="577850"/>
          </a:xfrm>
          <a:prstGeom prst="rect">
            <a:avLst/>
          </a:prstGeom>
        </p:spPr>
        <p:txBody>
          <a:bodyPr>
            <a:spAutoFit/>
          </a:bodyPr>
          <a:lstStyle/>
          <a:p>
            <a:pPr algn="ctr">
              <a:lnSpc>
                <a:spcPct val="150000"/>
              </a:lnSpc>
              <a:spcBef>
                <a:spcPts val="600"/>
              </a:spcBef>
              <a:spcAft>
                <a:spcPts val="600"/>
              </a:spcAft>
              <a:tabLst>
                <a:tab pos="360045" algn="l"/>
                <a:tab pos="720090" algn="l"/>
              </a:tabLst>
            </a:pPr>
            <a:r>
              <a:rPr lang="nl-NL" sz="2400" b="1" dirty="0">
                <a:solidFill>
                  <a:srgbClr val="FF0000"/>
                </a:solidFill>
                <a:ea typeface="Calibri" panose="020F0502020204030204" pitchFamily="34" charset="0"/>
              </a:rPr>
              <a:t> 201</a:t>
            </a:r>
            <a:r>
              <a:rPr lang="nl-NL" sz="2400" b="1" dirty="0" smtClean="0">
                <a:solidFill>
                  <a:srgbClr val="FF0000"/>
                </a:solidFill>
                <a:ea typeface="Calibri" panose="020F0502020204030204" pitchFamily="34" charset="0"/>
              </a:rPr>
              <a:t>;</a:t>
            </a:r>
            <a:endParaRPr lang="nl-NL" sz="2400" b="1" dirty="0">
              <a:solidFill>
                <a:srgbClr val="FF0000"/>
              </a:solidFill>
              <a:ea typeface="Calibri" panose="020F0502020204030204" pitchFamily="34" charset="0"/>
            </a:endParaRPr>
          </a:p>
        </p:txBody>
      </p:sp>
      <p:sp>
        <p:nvSpPr>
          <p:cNvPr id="11" name="Rectangle 10"/>
          <p:cNvSpPr/>
          <p:nvPr/>
        </p:nvSpPr>
        <p:spPr>
          <a:xfrm>
            <a:off x="1635617" y="4221052"/>
            <a:ext cx="4572000" cy="577850"/>
          </a:xfrm>
          <a:prstGeom prst="rect">
            <a:avLst/>
          </a:prstGeom>
        </p:spPr>
        <p:txBody>
          <a:bodyPr>
            <a:spAutoFit/>
          </a:bodyPr>
          <a:lstStyle/>
          <a:p>
            <a:pPr algn="ctr">
              <a:lnSpc>
                <a:spcPct val="150000"/>
              </a:lnSpc>
              <a:spcBef>
                <a:spcPts val="600"/>
              </a:spcBef>
              <a:spcAft>
                <a:spcPts val="600"/>
              </a:spcAft>
              <a:tabLst>
                <a:tab pos="360045" algn="l"/>
                <a:tab pos="720090" algn="l"/>
              </a:tabLst>
            </a:pPr>
            <a:r>
              <a:rPr lang="nl-NL" sz="2400" b="1" dirty="0">
                <a:solidFill>
                  <a:srgbClr val="FF0000"/>
                </a:solidFill>
                <a:ea typeface="Calibri" panose="020F0502020204030204" pitchFamily="34" charset="0"/>
              </a:rPr>
              <a:t> 210.</a:t>
            </a:r>
            <a:endParaRPr lang="en-US" sz="2400" b="1" dirty="0">
              <a:solidFill>
                <a:srgbClr val="FF0000"/>
              </a:solidFill>
              <a:ea typeface="Calibri" panose="020F0502020204030204" pitchFamily="34" charset="0"/>
            </a:endParaRPr>
          </a:p>
        </p:txBody>
      </p:sp>
    </p:spTree>
    <p:extLst>
      <p:ext uri="{BB962C8B-B14F-4D97-AF65-F5344CB8AC3E}">
        <p14:creationId xmlns:p14="http://schemas.microsoft.com/office/powerpoint/2010/main" val="1164826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Lst>
  </p:timing>
</p:sld>
</file>

<file path=ppt/theme/theme1.xml><?xml version="1.0" encoding="utf-8"?>
<a:theme xmlns:a="http://schemas.openxmlformats.org/drawingml/2006/main" name="Salerio template">
  <a:themeElements>
    <a:clrScheme name="Custom 347">
      <a:dk1>
        <a:srgbClr val="263248"/>
      </a:dk1>
      <a:lt1>
        <a:srgbClr val="FFFFFF"/>
      </a:lt1>
      <a:dk2>
        <a:srgbClr val="434343"/>
      </a:dk2>
      <a:lt2>
        <a:srgbClr val="E0E4E9"/>
      </a:lt2>
      <a:accent1>
        <a:srgbClr val="3F5378"/>
      </a:accent1>
      <a:accent2>
        <a:srgbClr val="263248"/>
      </a:accent2>
      <a:accent3>
        <a:srgbClr val="92A8C8"/>
      </a:accent3>
      <a:accent4>
        <a:srgbClr val="C7D3E6"/>
      </a:accent4>
      <a:accent5>
        <a:srgbClr val="FF9800"/>
      </a:accent5>
      <a:accent6>
        <a:srgbClr val="D26F00"/>
      </a:accent6>
      <a:hlink>
        <a:srgbClr val="3F537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1669</TotalTime>
  <Words>2088</Words>
  <Application>Microsoft Office PowerPoint</Application>
  <PresentationFormat>On-screen Show (16:9)</PresentationFormat>
  <Paragraphs>300</Paragraphs>
  <Slides>30</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Cambria Math</vt:lpstr>
      <vt:lpstr>Arial</vt:lpstr>
      <vt:lpstr>Roboto Condensed Light</vt:lpstr>
      <vt:lpstr>Times New Roman</vt:lpstr>
      <vt:lpstr>Arvo</vt:lpstr>
      <vt:lpstr>Roboto Condensed</vt:lpstr>
      <vt:lpstr>Wingdings</vt:lpstr>
      <vt:lpstr>Calibri</vt:lpstr>
      <vt:lpstr>Salerio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PHƯƠNG TRÌNH LƯỢNG GIÁC CƠ BẢN</dc:title>
  <dc:creator>LaptopAZ.vn</dc:creator>
  <cp:lastModifiedBy>Admin</cp:lastModifiedBy>
  <cp:revision>90</cp:revision>
  <dcterms:modified xsi:type="dcterms:W3CDTF">2021-09-09T10:11:23Z</dcterms:modified>
</cp:coreProperties>
</file>