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42"/>
  </p:notesMasterIdLst>
  <p:sldIdLst>
    <p:sldId id="256" r:id="rId3"/>
    <p:sldId id="257" r:id="rId4"/>
    <p:sldId id="284" r:id="rId5"/>
    <p:sldId id="259" r:id="rId6"/>
    <p:sldId id="258" r:id="rId7"/>
    <p:sldId id="261" r:id="rId8"/>
    <p:sldId id="264" r:id="rId9"/>
    <p:sldId id="260" r:id="rId10"/>
    <p:sldId id="265" r:id="rId11"/>
    <p:sldId id="267" r:id="rId12"/>
    <p:sldId id="266" r:id="rId13"/>
    <p:sldId id="274" r:id="rId14"/>
    <p:sldId id="268" r:id="rId15"/>
    <p:sldId id="262" r:id="rId16"/>
    <p:sldId id="273" r:id="rId17"/>
    <p:sldId id="286" r:id="rId18"/>
    <p:sldId id="308" r:id="rId19"/>
    <p:sldId id="270" r:id="rId20"/>
    <p:sldId id="310" r:id="rId21"/>
    <p:sldId id="275" r:id="rId22"/>
    <p:sldId id="278" r:id="rId23"/>
    <p:sldId id="309" r:id="rId24"/>
    <p:sldId id="272" r:id="rId25"/>
    <p:sldId id="277" r:id="rId26"/>
    <p:sldId id="276" r:id="rId27"/>
    <p:sldId id="279" r:id="rId28"/>
    <p:sldId id="281" r:id="rId29"/>
    <p:sldId id="263" r:id="rId30"/>
    <p:sldId id="280" r:id="rId31"/>
    <p:sldId id="283" r:id="rId32"/>
    <p:sldId id="311" r:id="rId33"/>
    <p:sldId id="312" r:id="rId34"/>
    <p:sldId id="313" r:id="rId35"/>
    <p:sldId id="314" r:id="rId36"/>
    <p:sldId id="316" r:id="rId37"/>
    <p:sldId id="317" r:id="rId38"/>
    <p:sldId id="315" r:id="rId39"/>
    <p:sldId id="271" r:id="rId40"/>
    <p:sldId id="287" r:id="rId4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Cambria Math" panose="02040503050406030204" pitchFamily="18" charset="0"/>
      <p:regular r:id="rId47"/>
    </p:embeddedFont>
    <p:embeddedFont>
      <p:font typeface="Barriecito" panose="020B0604020202020204" charset="0"/>
      <p:regular r:id="rId48"/>
    </p:embeddedFont>
    <p:embeddedFont>
      <p:font typeface="Calibri Light" panose="020F0302020204030204" pitchFamily="34" charset="0"/>
      <p:regular r:id="rId49"/>
      <p:italic r:id="rId50"/>
    </p:embeddedFont>
    <p:embeddedFont>
      <p:font typeface="Antic" panose="020B0604020202020204" charset="0"/>
      <p:regular r:id="rId51"/>
    </p:embeddedFont>
    <p:embeddedFont>
      <p:font typeface="Bebas Neue" panose="020B0604020202020204" charset="0"/>
      <p:regular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2E034EB-0408-42A7-8B23-D226596F6CD5}">
  <a:tblStyle styleId="{32E034EB-0408-42A7-8B23-D226596F6CD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382" autoAdjust="0"/>
  </p:normalViewPr>
  <p:slideViewPr>
    <p:cSldViewPr snapToGrid="0">
      <p:cViewPr varScale="1">
        <p:scale>
          <a:sx n="90" d="100"/>
          <a:sy n="90" d="100"/>
        </p:scale>
        <p:origin x="8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3.fntdata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9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742960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e882cbaad8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e882cbaad8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0286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eb2233bc12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eb2233bc12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5947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eb2233bc12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eb2233bc12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489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eb2233bc12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eb2233bc12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0673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eb2233bc12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eb2233bc12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96391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eaa3974c8b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eaa3974c8b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33359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eb2233bc12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eb2233bc12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55072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eb2233bc12_0_7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eb2233bc12_0_7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603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eb2233bc12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eb2233bc12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50490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eb2233bc12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eb2233bc12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21316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eb2233bc12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eb2233bc12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9809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eaa3974c8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eaa3974c8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51714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eb2233bc12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eb2233bc12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97537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eb2233bc12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eb2233bc12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43186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eb2233bc12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eb2233bc12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51169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eb2233bc12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eb2233bc12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26357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eb2233bc12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eb2233bc12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06091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eb2233bc12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eb2233bc12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99894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eaa3974c8b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eaa3974c8b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00808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eb2233bc12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eb2233bc12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77145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eb2233bc12_0_194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8" name="Google Shape;818;geb2233bc12_0_194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6948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b="1" dirty="0" err="1" smtClean="0"/>
              <a:t>Bấm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quả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táo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để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mở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câu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hỏi</a:t>
            </a:r>
            <a:r>
              <a:rPr lang="en-US" b="1" baseline="0" dirty="0" smtClean="0"/>
              <a:t>. HS </a:t>
            </a:r>
            <a:r>
              <a:rPr lang="en-US" b="1" baseline="0" dirty="0" err="1" smtClean="0"/>
              <a:t>trả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lời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đúng</a:t>
            </a:r>
            <a:r>
              <a:rPr lang="en-US" b="1" baseline="0" dirty="0" smtClean="0"/>
              <a:t>, </a:t>
            </a:r>
            <a:r>
              <a:rPr lang="en-US" b="1" baseline="0" dirty="0" err="1" smtClean="0"/>
              <a:t>bấm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lần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thứ</a:t>
            </a:r>
            <a:r>
              <a:rPr lang="en-US" b="1" baseline="0" dirty="0" smtClean="0"/>
              <a:t> 2 </a:t>
            </a:r>
            <a:r>
              <a:rPr lang="en-US" b="1" baseline="0" dirty="0" err="1" smtClean="0"/>
              <a:t>quả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táo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vừa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chọn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để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hái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táo</a:t>
            </a:r>
            <a:r>
              <a:rPr lang="en-US" b="1" baseline="0" dirty="0" smtClean="0"/>
              <a:t>. </a:t>
            </a:r>
            <a:r>
              <a:rPr lang="en-US" b="1" baseline="0" dirty="0" err="1" smtClean="0"/>
              <a:t>Sau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khi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hái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hết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táo</a:t>
            </a:r>
            <a:r>
              <a:rPr lang="en-US" b="1" baseline="0" dirty="0" smtClean="0"/>
              <a:t>, </a:t>
            </a:r>
            <a:r>
              <a:rPr lang="en-US" b="1" baseline="0" dirty="0" err="1" smtClean="0"/>
              <a:t>bấm</a:t>
            </a:r>
            <a:r>
              <a:rPr lang="en-US" b="1" baseline="0" dirty="0" smtClean="0"/>
              <a:t> NEXT </a:t>
            </a:r>
            <a:r>
              <a:rPr lang="en-US" b="1" baseline="0" dirty="0" err="1" smtClean="0"/>
              <a:t>để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đến</a:t>
            </a:r>
            <a:r>
              <a:rPr lang="en-US" b="1" baseline="0" dirty="0" smtClean="0"/>
              <a:t> slide </a:t>
            </a:r>
            <a:r>
              <a:rPr lang="en-US" b="1" baseline="0" dirty="0" err="1" smtClean="0"/>
              <a:t>Hướng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dẫn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về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nhà</a:t>
            </a:r>
            <a:r>
              <a:rPr lang="en-US" b="1" baseline="0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58246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eb2233bc12_0_6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1" name="Google Shape;831;geb2233bc12_0_6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08050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b="1" dirty="0" err="1" smtClean="0"/>
              <a:t>Trả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lời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xong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đáp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án</a:t>
            </a:r>
            <a:r>
              <a:rPr lang="en-US" b="1" baseline="0" dirty="0" smtClean="0"/>
              <a:t>, </a:t>
            </a:r>
            <a:r>
              <a:rPr lang="en-US" b="1" baseline="0" dirty="0" err="1" smtClean="0"/>
              <a:t>bấm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nút</a:t>
            </a:r>
            <a:r>
              <a:rPr lang="en-US" b="1" baseline="0" dirty="0" smtClean="0"/>
              <a:t> quay </a:t>
            </a:r>
            <a:r>
              <a:rPr lang="en-US" b="1" baseline="0" dirty="0" err="1" smtClean="0"/>
              <a:t>về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để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mở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chọn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các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câu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hỏi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khác</a:t>
            </a:r>
            <a:r>
              <a:rPr lang="en-US" b="1" baseline="0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24822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eb2233bc12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eb2233bc12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77523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ge882cbaad8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6" name="Google Shape;916;ge882cbaad8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8531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eaa3974c8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eaa3974c8b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1747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eaa3974c8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eaa3974c8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0003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eaa3974c8b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eaa3974c8b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5687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eaa3974c8b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eaa3974c8b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9495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eaa3974c8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eaa3974c8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72904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eb2233bc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eb2233bc1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5392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../slides/slide6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hyperlink" Target="http://bit.ly/2TtBDfr" TargetMode="Externa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5100" y="1443350"/>
            <a:ext cx="4773000" cy="227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700">
                <a:solidFill>
                  <a:srgbClr val="191919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5100" y="3913000"/>
            <a:ext cx="3621600" cy="19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  <a:latin typeface="Antic"/>
                <a:ea typeface="Antic"/>
                <a:cs typeface="Antic"/>
                <a:sym typeface="Ant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11863"/>
          <a:stretch/>
        </p:blipFill>
        <p:spPr>
          <a:xfrm>
            <a:off x="-279800" y="-800125"/>
            <a:ext cx="2731449" cy="2481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225152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subTitle" idx="1"/>
          </p:nvPr>
        </p:nvSpPr>
        <p:spPr>
          <a:xfrm>
            <a:off x="1284000" y="376267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7" name="Google Shape;47;p11"/>
          <p:cNvPicPr preferRelativeResize="0"/>
          <p:nvPr/>
        </p:nvPicPr>
        <p:blipFill rotWithShape="1">
          <a:blip r:embed="rId2">
            <a:alphaModFix/>
          </a:blip>
          <a:srcRect b="11863"/>
          <a:stretch/>
        </p:blipFill>
        <p:spPr>
          <a:xfrm rot="10800000">
            <a:off x="7156251" y="3826327"/>
            <a:ext cx="2032150" cy="1846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1"/>
          <p:cNvPicPr preferRelativeResize="0"/>
          <p:nvPr/>
        </p:nvPicPr>
        <p:blipFill rotWithShape="1">
          <a:blip r:embed="rId3">
            <a:alphaModFix/>
          </a:blip>
          <a:srcRect l="29463"/>
          <a:stretch/>
        </p:blipFill>
        <p:spPr>
          <a:xfrm rot="-5400000">
            <a:off x="-19438" y="-1293087"/>
            <a:ext cx="1696600" cy="247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1350200" y="1234625"/>
            <a:ext cx="3852300" cy="27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2" hasCustomPrompt="1"/>
          </p:nvPr>
        </p:nvSpPr>
        <p:spPr>
          <a:xfrm>
            <a:off x="715100" y="1153676"/>
            <a:ext cx="635100" cy="44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"/>
          </p:nvPr>
        </p:nvSpPr>
        <p:spPr>
          <a:xfrm>
            <a:off x="1350200" y="1595677"/>
            <a:ext cx="3725400" cy="28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3"/>
          </p:nvPr>
        </p:nvSpPr>
        <p:spPr>
          <a:xfrm>
            <a:off x="1350200" y="3877979"/>
            <a:ext cx="3852300" cy="44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4" hasCustomPrompt="1"/>
          </p:nvPr>
        </p:nvSpPr>
        <p:spPr>
          <a:xfrm>
            <a:off x="715100" y="2061733"/>
            <a:ext cx="635100" cy="44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5"/>
          </p:nvPr>
        </p:nvSpPr>
        <p:spPr>
          <a:xfrm>
            <a:off x="1350200" y="4319901"/>
            <a:ext cx="3725400" cy="28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6"/>
          </p:nvPr>
        </p:nvSpPr>
        <p:spPr>
          <a:xfrm>
            <a:off x="1350200" y="2061732"/>
            <a:ext cx="3852300" cy="44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7" hasCustomPrompt="1"/>
          </p:nvPr>
        </p:nvSpPr>
        <p:spPr>
          <a:xfrm>
            <a:off x="720000" y="3877979"/>
            <a:ext cx="635100" cy="44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8"/>
          </p:nvPr>
        </p:nvSpPr>
        <p:spPr>
          <a:xfrm>
            <a:off x="1350200" y="2503730"/>
            <a:ext cx="3725400" cy="28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9"/>
          </p:nvPr>
        </p:nvSpPr>
        <p:spPr>
          <a:xfrm>
            <a:off x="1350200" y="2969871"/>
            <a:ext cx="3852300" cy="44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13" hasCustomPrompt="1"/>
          </p:nvPr>
        </p:nvSpPr>
        <p:spPr>
          <a:xfrm>
            <a:off x="720000" y="2969817"/>
            <a:ext cx="635100" cy="44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14"/>
          </p:nvPr>
        </p:nvSpPr>
        <p:spPr>
          <a:xfrm>
            <a:off x="1350200" y="3411783"/>
            <a:ext cx="3725400" cy="28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1184574" y="3521263"/>
            <a:ext cx="44436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1"/>
          </p:nvPr>
        </p:nvSpPr>
        <p:spPr>
          <a:xfrm>
            <a:off x="1184574" y="1386075"/>
            <a:ext cx="4443600" cy="1740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 rotWithShape="1">
          <a:blip r:embed="rId2">
            <a:alphaModFix/>
          </a:blip>
          <a:srcRect b="11863"/>
          <a:stretch/>
        </p:blipFill>
        <p:spPr>
          <a:xfrm>
            <a:off x="-279800" y="-800125"/>
            <a:ext cx="2731449" cy="2481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subTitle" idx="1"/>
          </p:nvPr>
        </p:nvSpPr>
        <p:spPr>
          <a:xfrm>
            <a:off x="715100" y="2758050"/>
            <a:ext cx="2739300" cy="10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>
            <a:hlinkClick r:id="rId2" action="ppaction://hlinksldjump"/>
          </p:cNvPr>
          <p:cNvSpPr txBox="1">
            <a:spLocks noGrp="1"/>
          </p:cNvSpPr>
          <p:nvPr>
            <p:ph type="title"/>
          </p:nvPr>
        </p:nvSpPr>
        <p:spPr>
          <a:xfrm>
            <a:off x="715100" y="1502975"/>
            <a:ext cx="3082800" cy="12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 rotWithShape="1">
          <a:blip r:embed="rId3">
            <a:alphaModFix/>
          </a:blip>
          <a:srcRect b="11863"/>
          <a:stretch/>
        </p:blipFill>
        <p:spPr>
          <a:xfrm>
            <a:off x="-279800" y="-800125"/>
            <a:ext cx="2731449" cy="2481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subTitle" idx="1"/>
          </p:nvPr>
        </p:nvSpPr>
        <p:spPr>
          <a:xfrm>
            <a:off x="1705838" y="3168125"/>
            <a:ext cx="2077500" cy="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subTitle" idx="2"/>
          </p:nvPr>
        </p:nvSpPr>
        <p:spPr>
          <a:xfrm>
            <a:off x="5360663" y="3168125"/>
            <a:ext cx="2077500" cy="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ubTitle" idx="3"/>
          </p:nvPr>
        </p:nvSpPr>
        <p:spPr>
          <a:xfrm>
            <a:off x="1705838" y="3589875"/>
            <a:ext cx="20775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subTitle" idx="4"/>
          </p:nvPr>
        </p:nvSpPr>
        <p:spPr>
          <a:xfrm>
            <a:off x="5360663" y="3589875"/>
            <a:ext cx="20775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 rotWithShape="1">
          <a:blip r:embed="rId2">
            <a:alphaModFix/>
          </a:blip>
          <a:srcRect l="29463"/>
          <a:stretch/>
        </p:blipFill>
        <p:spPr>
          <a:xfrm rot="-5400000">
            <a:off x="-19438" y="-1293087"/>
            <a:ext cx="1696600" cy="2479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594271" flipH="1">
            <a:off x="7585878" y="3048900"/>
            <a:ext cx="2306303" cy="2377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720000" y="255691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ubTitle" idx="1"/>
          </p:nvPr>
        </p:nvSpPr>
        <p:spPr>
          <a:xfrm>
            <a:off x="720000" y="3143456"/>
            <a:ext cx="2336400" cy="70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title" idx="2"/>
          </p:nvPr>
        </p:nvSpPr>
        <p:spPr>
          <a:xfrm>
            <a:off x="3403800" y="255691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subTitle" idx="3"/>
          </p:nvPr>
        </p:nvSpPr>
        <p:spPr>
          <a:xfrm>
            <a:off x="3403800" y="3143456"/>
            <a:ext cx="2336400" cy="70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title" idx="4"/>
          </p:nvPr>
        </p:nvSpPr>
        <p:spPr>
          <a:xfrm>
            <a:off x="6087600" y="255691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subTitle" idx="5"/>
          </p:nvPr>
        </p:nvSpPr>
        <p:spPr>
          <a:xfrm>
            <a:off x="6087600" y="3143456"/>
            <a:ext cx="2336400" cy="70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88" name="Google Shape;88;p17"/>
          <p:cNvPicPr preferRelativeResize="0"/>
          <p:nvPr/>
        </p:nvPicPr>
        <p:blipFill rotWithShape="1">
          <a:blip r:embed="rId2">
            <a:alphaModFix/>
          </a:blip>
          <a:srcRect l="29463"/>
          <a:stretch/>
        </p:blipFill>
        <p:spPr>
          <a:xfrm rot="-5400000">
            <a:off x="-19438" y="-1293087"/>
            <a:ext cx="1696600" cy="247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BLANK_1_1_1_2_1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899263" y="2423325"/>
            <a:ext cx="1977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ubTitle" idx="1"/>
          </p:nvPr>
        </p:nvSpPr>
        <p:spPr>
          <a:xfrm>
            <a:off x="899263" y="3009850"/>
            <a:ext cx="1977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title" idx="2"/>
          </p:nvPr>
        </p:nvSpPr>
        <p:spPr>
          <a:xfrm>
            <a:off x="3583050" y="2423325"/>
            <a:ext cx="1977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subTitle" idx="3"/>
          </p:nvPr>
        </p:nvSpPr>
        <p:spPr>
          <a:xfrm>
            <a:off x="3583050" y="3009850"/>
            <a:ext cx="1977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title" idx="4"/>
          </p:nvPr>
        </p:nvSpPr>
        <p:spPr>
          <a:xfrm>
            <a:off x="6266838" y="2423325"/>
            <a:ext cx="1977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subTitle" idx="5"/>
          </p:nvPr>
        </p:nvSpPr>
        <p:spPr>
          <a:xfrm>
            <a:off x="6266838" y="3009850"/>
            <a:ext cx="1977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97" name="Google Shape;97;p18"/>
          <p:cNvPicPr preferRelativeResize="0"/>
          <p:nvPr/>
        </p:nvPicPr>
        <p:blipFill rotWithShape="1">
          <a:blip r:embed="rId2">
            <a:alphaModFix/>
          </a:blip>
          <a:srcRect b="11863"/>
          <a:stretch/>
        </p:blipFill>
        <p:spPr>
          <a:xfrm rot="10800000">
            <a:off x="7156251" y="3826327"/>
            <a:ext cx="2032150" cy="1846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 rotWithShape="1">
          <a:blip r:embed="rId3">
            <a:alphaModFix/>
          </a:blip>
          <a:srcRect l="29463"/>
          <a:stretch/>
        </p:blipFill>
        <p:spPr>
          <a:xfrm rot="-5400000">
            <a:off x="-19438" y="-1293087"/>
            <a:ext cx="1696600" cy="247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BLANK_1_1_1_2_1_1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>
            <a:spLocks noGrp="1"/>
          </p:cNvSpPr>
          <p:nvPr>
            <p:ph type="title"/>
          </p:nvPr>
        </p:nvSpPr>
        <p:spPr>
          <a:xfrm>
            <a:off x="1735387" y="2559675"/>
            <a:ext cx="1353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subTitle" idx="1"/>
          </p:nvPr>
        </p:nvSpPr>
        <p:spPr>
          <a:xfrm>
            <a:off x="3869438" y="1597919"/>
            <a:ext cx="4248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title" idx="2"/>
          </p:nvPr>
        </p:nvSpPr>
        <p:spPr>
          <a:xfrm>
            <a:off x="1738325" y="1597925"/>
            <a:ext cx="1353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19"/>
          <p:cNvSpPr txBox="1">
            <a:spLocks noGrp="1"/>
          </p:cNvSpPr>
          <p:nvPr>
            <p:ph type="subTitle" idx="3"/>
          </p:nvPr>
        </p:nvSpPr>
        <p:spPr>
          <a:xfrm>
            <a:off x="3869363" y="2559669"/>
            <a:ext cx="4248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title" idx="4"/>
          </p:nvPr>
        </p:nvSpPr>
        <p:spPr>
          <a:xfrm>
            <a:off x="1738225" y="3614327"/>
            <a:ext cx="1353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9"/>
          <p:cNvSpPr txBox="1">
            <a:spLocks noGrp="1"/>
          </p:cNvSpPr>
          <p:nvPr>
            <p:ph type="subTitle" idx="5"/>
          </p:nvPr>
        </p:nvSpPr>
        <p:spPr>
          <a:xfrm>
            <a:off x="3869438" y="3602481"/>
            <a:ext cx="4248900" cy="55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107" name="Google Shape;107;p19"/>
          <p:cNvPicPr preferRelativeResize="0"/>
          <p:nvPr/>
        </p:nvPicPr>
        <p:blipFill rotWithShape="1">
          <a:blip r:embed="rId2">
            <a:alphaModFix/>
          </a:blip>
          <a:srcRect b="11863"/>
          <a:stretch/>
        </p:blipFill>
        <p:spPr>
          <a:xfrm rot="10800000">
            <a:off x="7156251" y="3826327"/>
            <a:ext cx="2032150" cy="1846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 rotWithShape="1">
          <a:blip r:embed="rId3">
            <a:alphaModFix/>
          </a:blip>
          <a:srcRect l="29463"/>
          <a:stretch/>
        </p:blipFill>
        <p:spPr>
          <a:xfrm rot="-5400000">
            <a:off x="-19438" y="-1293087"/>
            <a:ext cx="1696600" cy="247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715100" y="1998375"/>
            <a:ext cx="189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subTitle" idx="1"/>
          </p:nvPr>
        </p:nvSpPr>
        <p:spPr>
          <a:xfrm>
            <a:off x="715100" y="2584900"/>
            <a:ext cx="1892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title" idx="2"/>
          </p:nvPr>
        </p:nvSpPr>
        <p:spPr>
          <a:xfrm>
            <a:off x="4592960" y="1998375"/>
            <a:ext cx="189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subTitle" idx="3"/>
          </p:nvPr>
        </p:nvSpPr>
        <p:spPr>
          <a:xfrm>
            <a:off x="4592960" y="2584900"/>
            <a:ext cx="1892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0"/>
          <p:cNvSpPr txBox="1">
            <a:spLocks noGrp="1"/>
          </p:cNvSpPr>
          <p:nvPr>
            <p:ph type="title" idx="4"/>
          </p:nvPr>
        </p:nvSpPr>
        <p:spPr>
          <a:xfrm>
            <a:off x="2654030" y="3126975"/>
            <a:ext cx="189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20"/>
          <p:cNvSpPr txBox="1">
            <a:spLocks noGrp="1"/>
          </p:cNvSpPr>
          <p:nvPr>
            <p:ph type="subTitle" idx="5"/>
          </p:nvPr>
        </p:nvSpPr>
        <p:spPr>
          <a:xfrm>
            <a:off x="2654030" y="3713500"/>
            <a:ext cx="1892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0"/>
          <p:cNvSpPr txBox="1">
            <a:spLocks noGrp="1"/>
          </p:cNvSpPr>
          <p:nvPr>
            <p:ph type="title" idx="6"/>
          </p:nvPr>
        </p:nvSpPr>
        <p:spPr>
          <a:xfrm>
            <a:off x="6531889" y="3126975"/>
            <a:ext cx="189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subTitle" idx="7"/>
          </p:nvPr>
        </p:nvSpPr>
        <p:spPr>
          <a:xfrm>
            <a:off x="6531889" y="3713500"/>
            <a:ext cx="1892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title" idx="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119" name="Google Shape;119;p20"/>
          <p:cNvPicPr preferRelativeResize="0"/>
          <p:nvPr/>
        </p:nvPicPr>
        <p:blipFill rotWithShape="1">
          <a:blip r:embed="rId2">
            <a:alphaModFix/>
          </a:blip>
          <a:srcRect b="11863"/>
          <a:stretch/>
        </p:blipFill>
        <p:spPr>
          <a:xfrm rot="10800000">
            <a:off x="7156251" y="3826327"/>
            <a:ext cx="2032150" cy="1846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1233175" y="2321951"/>
            <a:ext cx="6677700" cy="5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3908550" y="1337825"/>
            <a:ext cx="1326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91925" y="2960275"/>
            <a:ext cx="43602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6" name="Google Shape;1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139251">
            <a:off x="6914351" y="3174401"/>
            <a:ext cx="2449151" cy="252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 t="18302" b="18302"/>
          <a:stretch/>
        </p:blipFill>
        <p:spPr>
          <a:xfrm rot="-901521">
            <a:off x="-407314" y="-345625"/>
            <a:ext cx="2964408" cy="1937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BLANK_1_1_1_1_2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720000" y="2834825"/>
            <a:ext cx="1743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ubTitle" idx="1"/>
          </p:nvPr>
        </p:nvSpPr>
        <p:spPr>
          <a:xfrm>
            <a:off x="717550" y="3399900"/>
            <a:ext cx="1743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 idx="2"/>
          </p:nvPr>
        </p:nvSpPr>
        <p:spPr>
          <a:xfrm>
            <a:off x="4696670" y="2835356"/>
            <a:ext cx="1743900" cy="4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subTitle" idx="3"/>
          </p:nvPr>
        </p:nvSpPr>
        <p:spPr>
          <a:xfrm>
            <a:off x="4694210" y="3399900"/>
            <a:ext cx="1743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title" idx="4"/>
          </p:nvPr>
        </p:nvSpPr>
        <p:spPr>
          <a:xfrm>
            <a:off x="2613775" y="2834188"/>
            <a:ext cx="1743900" cy="4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subTitle" idx="5"/>
          </p:nvPr>
        </p:nvSpPr>
        <p:spPr>
          <a:xfrm>
            <a:off x="2611314" y="3398625"/>
            <a:ext cx="1743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title" idx="6"/>
          </p:nvPr>
        </p:nvSpPr>
        <p:spPr>
          <a:xfrm>
            <a:off x="6685000" y="2835356"/>
            <a:ext cx="1743900" cy="4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1"/>
          <p:cNvSpPr txBox="1">
            <a:spLocks noGrp="1"/>
          </p:cNvSpPr>
          <p:nvPr>
            <p:ph type="subTitle" idx="7"/>
          </p:nvPr>
        </p:nvSpPr>
        <p:spPr>
          <a:xfrm>
            <a:off x="6682540" y="3399900"/>
            <a:ext cx="1743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1"/>
          <p:cNvSpPr txBox="1">
            <a:spLocks noGrp="1"/>
          </p:cNvSpPr>
          <p:nvPr>
            <p:ph type="title" idx="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130" name="Google Shape;130;p21"/>
          <p:cNvPicPr preferRelativeResize="0"/>
          <p:nvPr/>
        </p:nvPicPr>
        <p:blipFill rotWithShape="1">
          <a:blip r:embed="rId2">
            <a:alphaModFix/>
          </a:blip>
          <a:srcRect l="29463"/>
          <a:stretch/>
        </p:blipFill>
        <p:spPr>
          <a:xfrm rot="-5400000">
            <a:off x="-19438" y="-1293087"/>
            <a:ext cx="1696600" cy="2479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594271" flipH="1">
            <a:off x="7585878" y="3048900"/>
            <a:ext cx="2306303" cy="2377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>
            <a:spLocks noGrp="1"/>
          </p:cNvSpPr>
          <p:nvPr>
            <p:ph type="title"/>
          </p:nvPr>
        </p:nvSpPr>
        <p:spPr>
          <a:xfrm>
            <a:off x="996750" y="1870650"/>
            <a:ext cx="1752000" cy="41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4" name="Google Shape;134;p22"/>
          <p:cNvSpPr txBox="1">
            <a:spLocks noGrp="1"/>
          </p:cNvSpPr>
          <p:nvPr>
            <p:ph type="subTitle" idx="1"/>
          </p:nvPr>
        </p:nvSpPr>
        <p:spPr>
          <a:xfrm>
            <a:off x="996750" y="2345575"/>
            <a:ext cx="1752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2"/>
          <p:cNvSpPr txBox="1">
            <a:spLocks noGrp="1"/>
          </p:cNvSpPr>
          <p:nvPr>
            <p:ph type="title" idx="2"/>
          </p:nvPr>
        </p:nvSpPr>
        <p:spPr>
          <a:xfrm>
            <a:off x="3696024" y="1870650"/>
            <a:ext cx="1752000" cy="41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6" name="Google Shape;136;p22"/>
          <p:cNvSpPr txBox="1">
            <a:spLocks noGrp="1"/>
          </p:cNvSpPr>
          <p:nvPr>
            <p:ph type="subTitle" idx="3"/>
          </p:nvPr>
        </p:nvSpPr>
        <p:spPr>
          <a:xfrm>
            <a:off x="3696024" y="2345575"/>
            <a:ext cx="1752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2"/>
          <p:cNvSpPr txBox="1">
            <a:spLocks noGrp="1"/>
          </p:cNvSpPr>
          <p:nvPr>
            <p:ph type="title" idx="4"/>
          </p:nvPr>
        </p:nvSpPr>
        <p:spPr>
          <a:xfrm>
            <a:off x="996750" y="3648750"/>
            <a:ext cx="1752000" cy="41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" name="Google Shape;138;p22"/>
          <p:cNvSpPr txBox="1">
            <a:spLocks noGrp="1"/>
          </p:cNvSpPr>
          <p:nvPr>
            <p:ph type="subTitle" idx="5"/>
          </p:nvPr>
        </p:nvSpPr>
        <p:spPr>
          <a:xfrm>
            <a:off x="996738" y="4123700"/>
            <a:ext cx="1752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2"/>
          <p:cNvSpPr txBox="1">
            <a:spLocks noGrp="1"/>
          </p:cNvSpPr>
          <p:nvPr>
            <p:ph type="title" idx="6"/>
          </p:nvPr>
        </p:nvSpPr>
        <p:spPr>
          <a:xfrm>
            <a:off x="3696015" y="3648750"/>
            <a:ext cx="1752000" cy="41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subTitle" idx="7"/>
          </p:nvPr>
        </p:nvSpPr>
        <p:spPr>
          <a:xfrm>
            <a:off x="3696011" y="4123700"/>
            <a:ext cx="1752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title" idx="8"/>
          </p:nvPr>
        </p:nvSpPr>
        <p:spPr>
          <a:xfrm>
            <a:off x="6395325" y="1870650"/>
            <a:ext cx="1752000" cy="41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subTitle" idx="9"/>
          </p:nvPr>
        </p:nvSpPr>
        <p:spPr>
          <a:xfrm>
            <a:off x="6395324" y="2345575"/>
            <a:ext cx="1752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title" idx="13"/>
          </p:nvPr>
        </p:nvSpPr>
        <p:spPr>
          <a:xfrm>
            <a:off x="6395306" y="3648750"/>
            <a:ext cx="1752000" cy="41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subTitle" idx="14"/>
          </p:nvPr>
        </p:nvSpPr>
        <p:spPr>
          <a:xfrm>
            <a:off x="6395311" y="4123700"/>
            <a:ext cx="1752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146" name="Google Shape;146;p22"/>
          <p:cNvPicPr preferRelativeResize="0"/>
          <p:nvPr/>
        </p:nvPicPr>
        <p:blipFill rotWithShape="1">
          <a:blip r:embed="rId2">
            <a:alphaModFix/>
          </a:blip>
          <a:srcRect l="29463"/>
          <a:stretch/>
        </p:blipFill>
        <p:spPr>
          <a:xfrm rot="-5400000">
            <a:off x="-19438" y="-1293087"/>
            <a:ext cx="1696600" cy="247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 hasCustomPrompt="1"/>
          </p:nvPr>
        </p:nvSpPr>
        <p:spPr>
          <a:xfrm>
            <a:off x="715100" y="539988"/>
            <a:ext cx="49083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23"/>
          <p:cNvSpPr txBox="1">
            <a:spLocks noGrp="1"/>
          </p:cNvSpPr>
          <p:nvPr>
            <p:ph type="subTitle" idx="1"/>
          </p:nvPr>
        </p:nvSpPr>
        <p:spPr>
          <a:xfrm>
            <a:off x="715100" y="1246015"/>
            <a:ext cx="49083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title" idx="2" hasCustomPrompt="1"/>
          </p:nvPr>
        </p:nvSpPr>
        <p:spPr>
          <a:xfrm>
            <a:off x="715100" y="1996129"/>
            <a:ext cx="49083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1" name="Google Shape;151;p23"/>
          <p:cNvSpPr txBox="1">
            <a:spLocks noGrp="1"/>
          </p:cNvSpPr>
          <p:nvPr>
            <p:ph type="subTitle" idx="3"/>
          </p:nvPr>
        </p:nvSpPr>
        <p:spPr>
          <a:xfrm>
            <a:off x="715100" y="2702157"/>
            <a:ext cx="49083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title" idx="4" hasCustomPrompt="1"/>
          </p:nvPr>
        </p:nvSpPr>
        <p:spPr>
          <a:xfrm>
            <a:off x="715100" y="3452284"/>
            <a:ext cx="49083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00"/>
              <a:buNone/>
              <a:defRPr sz="6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3" name="Google Shape;153;p23"/>
          <p:cNvSpPr txBox="1">
            <a:spLocks noGrp="1"/>
          </p:cNvSpPr>
          <p:nvPr>
            <p:ph type="subTitle" idx="5"/>
          </p:nvPr>
        </p:nvSpPr>
        <p:spPr>
          <a:xfrm>
            <a:off x="715100" y="4158311"/>
            <a:ext cx="49083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154" name="Google Shape;154;p23"/>
          <p:cNvPicPr preferRelativeResize="0"/>
          <p:nvPr/>
        </p:nvPicPr>
        <p:blipFill rotWithShape="1">
          <a:blip r:embed="rId2">
            <a:alphaModFix/>
          </a:blip>
          <a:srcRect l="29463"/>
          <a:stretch/>
        </p:blipFill>
        <p:spPr>
          <a:xfrm rot="-5400000">
            <a:off x="-19438" y="-1293087"/>
            <a:ext cx="1696600" cy="247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ctrTitle"/>
          </p:nvPr>
        </p:nvSpPr>
        <p:spPr>
          <a:xfrm>
            <a:off x="715100" y="535000"/>
            <a:ext cx="4284000" cy="9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subTitle" idx="1"/>
          </p:nvPr>
        </p:nvSpPr>
        <p:spPr>
          <a:xfrm>
            <a:off x="715100" y="1569725"/>
            <a:ext cx="4293900" cy="125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8" name="Google Shape;158;p24"/>
          <p:cNvSpPr txBox="1"/>
          <p:nvPr/>
        </p:nvSpPr>
        <p:spPr>
          <a:xfrm>
            <a:off x="715100" y="3585150"/>
            <a:ext cx="484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rPr>
              <a:t>CREDITS: This presentation template was created by </a:t>
            </a:r>
            <a:r>
              <a:rPr lang="en" sz="1200" b="1">
                <a:solidFill>
                  <a:schemeClr val="hlink"/>
                </a:solidFill>
                <a:uFill>
                  <a:noFill/>
                </a:uFill>
                <a:latin typeface="Antic"/>
                <a:ea typeface="Antic"/>
                <a:cs typeface="Antic"/>
                <a:sym typeface="Antic"/>
                <a:hlinkClick r:id="rId2"/>
              </a:rPr>
              <a:t>Slidesgo</a:t>
            </a:r>
            <a:r>
              <a:rPr lang="en" sz="1200"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rPr>
              <a:t>, and includes icons by </a:t>
            </a:r>
            <a:r>
              <a:rPr lang="en" sz="1200" b="1">
                <a:solidFill>
                  <a:schemeClr val="hlink"/>
                </a:solidFill>
                <a:uFill>
                  <a:noFill/>
                </a:uFill>
                <a:latin typeface="Antic"/>
                <a:ea typeface="Antic"/>
                <a:cs typeface="Antic"/>
                <a:sym typeface="Antic"/>
                <a:hlinkClick r:id="rId3"/>
              </a:rPr>
              <a:t>Flaticon</a:t>
            </a: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Antic"/>
                <a:ea typeface="Antic"/>
                <a:cs typeface="Antic"/>
                <a:sym typeface="Antic"/>
                <a:hlinkClick r:id="rId3"/>
              </a:rPr>
              <a:t>,</a:t>
            </a:r>
            <a:r>
              <a:rPr lang="en" sz="1200"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rPr>
              <a:t> and infographics &amp; images by </a:t>
            </a:r>
            <a:r>
              <a:rPr lang="en" sz="1200" b="1">
                <a:solidFill>
                  <a:schemeClr val="hlink"/>
                </a:solidFill>
                <a:uFill>
                  <a:noFill/>
                </a:uFill>
                <a:latin typeface="Antic"/>
                <a:ea typeface="Antic"/>
                <a:cs typeface="Antic"/>
                <a:sym typeface="Antic"/>
                <a:hlinkClick r:id="rId4"/>
              </a:rPr>
              <a:t>Freepik</a:t>
            </a:r>
            <a:endParaRPr sz="1200">
              <a:solidFill>
                <a:schemeClr val="lt2"/>
              </a:solidFill>
              <a:latin typeface="Antic"/>
              <a:ea typeface="Antic"/>
              <a:cs typeface="Antic"/>
              <a:sym typeface="Antic"/>
            </a:endParaRPr>
          </a:p>
        </p:txBody>
      </p:sp>
      <p:pic>
        <p:nvPicPr>
          <p:cNvPr id="159" name="Google Shape;159;p24"/>
          <p:cNvPicPr preferRelativeResize="0"/>
          <p:nvPr/>
        </p:nvPicPr>
        <p:blipFill rotWithShape="1">
          <a:blip r:embed="rId5">
            <a:alphaModFix/>
          </a:blip>
          <a:srcRect l="29463"/>
          <a:stretch/>
        </p:blipFill>
        <p:spPr>
          <a:xfrm rot="-5400000">
            <a:off x="-19438" y="-1293087"/>
            <a:ext cx="1696600" cy="247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7693BC-AF92-CC9F-F0F6-A63CC5065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3A3BDB1-0840-E4E1-4729-CCBE8E5A41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EEF13C-A5E4-7202-0DEA-560A31D02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1803000-B2D4-7179-C3C1-38F2D19CE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C4A112A-77C9-58D8-B37A-53F8E66B2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4492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835324-8267-132B-A11B-7AE46AF1B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558A2A9-9856-EA24-BEED-701C46A56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6FEF54-67A4-A36E-2C37-CC9C6FF82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F1338B9-C07F-FEFB-49D0-23A92A315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6B5C84-5290-50AB-44C7-5A2CF4DF8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2277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6471E5-DF2E-0B05-9BB6-D9805214A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CDD26D5-F523-2AD4-BE79-989A63247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7F8548-A112-EEB6-C991-C2DFEE306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AEBFA2-728A-88B8-57B7-F61209558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FE61AE-AA2B-0E2E-87CB-EBE643C8A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6172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869D69-7EE2-A2A9-3DFD-82A23F8D5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F09708F-40F8-02D9-9E08-3081FA9A47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BEDAC71-91D4-0CCA-B5C6-B860CE3A32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9446B6C-E8EB-5F24-2EC4-5AE59D348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66288BF-083A-86BA-71B5-6534DC4E3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D57735-B5D3-05FF-B5FE-375ABA1DD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2529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62AADF-8A58-BB8E-E058-A8A6F7CB7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E5ACF5C-C4EA-C5ED-B796-3AF0194E3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28866CA-9EAA-B2E7-0CA4-23C2B9BE1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DE5AA61-3D09-2AEC-00EE-88C753CD33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E2378F0-596B-A615-EAA1-80966A4772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E359671-8629-FC9D-902D-D54820F69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8001AA0-D4A0-81A9-EB96-DA620DD28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1210D1A-F1F3-F0E0-8BD5-2E879590A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24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720000" y="1054625"/>
            <a:ext cx="7704000" cy="35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naheim"/>
              <a:buAutoNum type="arabicPeriod"/>
              <a:defRPr sz="120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21" name="Google Shape;21;p4"/>
          <p:cNvPicPr preferRelativeResize="0"/>
          <p:nvPr/>
        </p:nvPicPr>
        <p:blipFill rotWithShape="1">
          <a:blip r:embed="rId2">
            <a:alphaModFix/>
          </a:blip>
          <a:srcRect b="11863"/>
          <a:stretch/>
        </p:blipFill>
        <p:spPr>
          <a:xfrm rot="10800000">
            <a:off x="7156251" y="3826327"/>
            <a:ext cx="2032150" cy="1846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663E61-4878-6491-ACCA-B61AF82B4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8A9DE5D-57A7-A9DA-861A-E0F5251E2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C099F61-5088-0C8A-6CBE-8917919D2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085E899-16C9-B5D2-82F3-E5FB94DAB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6564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5CFDB1B-419D-895B-711E-9F0B85A06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E767070-4869-57D1-F0BF-139307D8C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205A51C-B304-8479-EE0A-457E9FC8E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1864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1E0625-3FDF-3F0A-D514-E1092C1D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9B1D21-3F22-CD13-CA06-34557532E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38C4C45-995B-8A6E-3410-3FE2ABC92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3E32418-ADF5-4315-18B3-486F70298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F6C6413-116F-06EC-F381-FE5310BB4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14981A-09F2-A49D-C83C-0854A3A8E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4105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5979C2-6668-E0F2-9323-011DFBF72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A80B6CD-8876-D6A7-8784-6DFFAC8F7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5A2E31-90F8-108C-AD05-C79AEF11F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73759EC-2DEE-0FE0-8650-D5105FDA4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EBD7A55-F48A-0D2B-CA8D-08D73C12D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5C301F2-CC68-04B8-A3F4-B2A86107E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5874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12742A-C17C-B156-0D47-543BDA88E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A683E31-EB7D-BBCC-4FA8-36A252A884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B1616F0-2107-7400-E27E-BC284092C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53F94C-02A9-1F77-6E25-51B5C1F50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5F836C7-7C3E-871C-8BB7-85CAEB48D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1195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7934B22-C4FD-20C9-8E63-1B54924643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D9EAE1C-3141-B001-93FF-8DE85AA0B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052F049-7F1C-9103-03B8-3BA6D45B3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01EC97-8FA8-BE09-A6C9-F247B292D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8AD60F-19B6-A3A4-3E93-7F6ABE7F7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591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subTitle" idx="1"/>
          </p:nvPr>
        </p:nvSpPr>
        <p:spPr>
          <a:xfrm>
            <a:off x="715100" y="3018682"/>
            <a:ext cx="4743300" cy="3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arriecito"/>
                <a:ea typeface="Barriecito"/>
                <a:cs typeface="Barriecito"/>
                <a:sym typeface="Barriec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2"/>
          </p:nvPr>
        </p:nvSpPr>
        <p:spPr>
          <a:xfrm>
            <a:off x="715100" y="1603175"/>
            <a:ext cx="4743300" cy="3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arriecito"/>
                <a:ea typeface="Barriecito"/>
                <a:cs typeface="Barriecito"/>
                <a:sym typeface="Barriec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3"/>
          </p:nvPr>
        </p:nvSpPr>
        <p:spPr>
          <a:xfrm>
            <a:off x="715100" y="3411972"/>
            <a:ext cx="4743300" cy="8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4"/>
          </p:nvPr>
        </p:nvSpPr>
        <p:spPr>
          <a:xfrm>
            <a:off x="715100" y="1996476"/>
            <a:ext cx="4743300" cy="8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30" name="Google Shape;30;p6"/>
          <p:cNvPicPr preferRelativeResize="0"/>
          <p:nvPr/>
        </p:nvPicPr>
        <p:blipFill rotWithShape="1">
          <a:blip r:embed="rId2">
            <a:alphaModFix/>
          </a:blip>
          <a:srcRect l="29463"/>
          <a:stretch/>
        </p:blipFill>
        <p:spPr>
          <a:xfrm rot="-5400000">
            <a:off x="-19438" y="-1293087"/>
            <a:ext cx="1696600" cy="247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3322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715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pic>
        <p:nvPicPr>
          <p:cNvPr id="36" name="Google Shape;36;p8"/>
          <p:cNvPicPr preferRelativeResize="0"/>
          <p:nvPr/>
        </p:nvPicPr>
        <p:blipFill rotWithShape="1">
          <a:blip r:embed="rId2">
            <a:alphaModFix/>
          </a:blip>
          <a:srcRect l="29463"/>
          <a:stretch/>
        </p:blipFill>
        <p:spPr>
          <a:xfrm rot="-5400000">
            <a:off x="-19438" y="-1293087"/>
            <a:ext cx="1696600" cy="247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715100" y="1567050"/>
            <a:ext cx="5747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715100" y="2408850"/>
            <a:ext cx="5747100" cy="11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0" name="Google Shape;40;p9"/>
          <p:cNvPicPr preferRelativeResize="0"/>
          <p:nvPr/>
        </p:nvPicPr>
        <p:blipFill rotWithShape="1">
          <a:blip r:embed="rId2">
            <a:alphaModFix/>
          </a:blip>
          <a:srcRect l="29463"/>
          <a:stretch/>
        </p:blipFill>
        <p:spPr>
          <a:xfrm rot="-5400000">
            <a:off x="-129488" y="-1534511"/>
            <a:ext cx="2307901" cy="337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40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43" name="Google Shape;43;p10"/>
          <p:cNvPicPr preferRelativeResize="0"/>
          <p:nvPr/>
        </p:nvPicPr>
        <p:blipFill rotWithShape="1">
          <a:blip r:embed="rId2">
            <a:alphaModFix/>
          </a:blip>
          <a:srcRect b="11863"/>
          <a:stretch/>
        </p:blipFill>
        <p:spPr>
          <a:xfrm rot="10800000">
            <a:off x="7156251" y="3826327"/>
            <a:ext cx="2032150" cy="1846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tic"/>
              <a:buChar char="●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tic"/>
              <a:buChar char="○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tic"/>
              <a:buChar char="■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tic"/>
              <a:buChar char="●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tic"/>
              <a:buChar char="○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tic"/>
              <a:buChar char="■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tic"/>
              <a:buChar char="●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tic"/>
              <a:buChar char="○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ntic"/>
              <a:buChar char="■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AF27F12-8837-2B33-CED8-292B49EB4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C00B7A-46BB-67FC-329A-5ED05D94F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963C1A-4EE7-BC6E-5365-7BAEC323EB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3E7A662F-ADB8-46B8-818A-62BC133FFAB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buClrTx/>
                <a:buFontTx/>
                <a:buNone/>
              </a:pPr>
              <a:t>7/16/2022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2F39F5-EBF4-CCB9-4C46-C73F1B529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9373C51-22E2-A174-FD82-15FFD0774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9D488BAC-C627-4D4D-894C-97E6872A148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55410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31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7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9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101.png"/><Relationship Id="rId7" Type="http://schemas.openxmlformats.org/officeDocument/2006/relationships/image" Target="../media/image6.svg"/><Relationship Id="rId12" Type="http://schemas.openxmlformats.org/officeDocument/2006/relationships/image" Target="../media/image106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3.png"/><Relationship Id="rId11" Type="http://schemas.openxmlformats.org/officeDocument/2006/relationships/image" Target="../media/image10.svg"/><Relationship Id="rId5" Type="http://schemas.openxmlformats.org/officeDocument/2006/relationships/image" Target="../media/image102.png"/><Relationship Id="rId10" Type="http://schemas.openxmlformats.org/officeDocument/2006/relationships/image" Target="../media/image105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02.png"/><Relationship Id="rId18" Type="http://schemas.openxmlformats.org/officeDocument/2006/relationships/image" Target="../media/image105.png"/><Relationship Id="rId26" Type="http://schemas.openxmlformats.org/officeDocument/2006/relationships/slide" Target="slide34.xml"/><Relationship Id="rId3" Type="http://schemas.openxmlformats.org/officeDocument/2006/relationships/audio" Target="../media/audio1.wav"/><Relationship Id="rId21" Type="http://schemas.openxmlformats.org/officeDocument/2006/relationships/image" Target="../media/image112.png"/><Relationship Id="rId7" Type="http://schemas.openxmlformats.org/officeDocument/2006/relationships/image" Target="../media/image15.svg"/><Relationship Id="rId12" Type="http://schemas.openxmlformats.org/officeDocument/2006/relationships/image" Target="../media/image3.svg"/><Relationship Id="rId17" Type="http://schemas.openxmlformats.org/officeDocument/2006/relationships/image" Target="../media/image19.svg"/><Relationship Id="rId25" Type="http://schemas.openxmlformats.org/officeDocument/2006/relationships/slide" Target="slide33.xml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110.png"/><Relationship Id="rId20" Type="http://schemas.openxmlformats.org/officeDocument/2006/relationships/image" Target="../media/image111.png"/><Relationship Id="rId29" Type="http://schemas.openxmlformats.org/officeDocument/2006/relationships/slide" Target="slide3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8.png"/><Relationship Id="rId11" Type="http://schemas.openxmlformats.org/officeDocument/2006/relationships/image" Target="../media/image101.png"/><Relationship Id="rId24" Type="http://schemas.openxmlformats.org/officeDocument/2006/relationships/image" Target="../media/image115.png"/><Relationship Id="rId5" Type="http://schemas.openxmlformats.org/officeDocument/2006/relationships/image" Target="../media/image13.svg"/><Relationship Id="rId15" Type="http://schemas.openxmlformats.org/officeDocument/2006/relationships/image" Target="../media/image6.svg"/><Relationship Id="rId23" Type="http://schemas.openxmlformats.org/officeDocument/2006/relationships/image" Target="../media/image114.png"/><Relationship Id="rId28" Type="http://schemas.openxmlformats.org/officeDocument/2006/relationships/slide" Target="slide36.xml"/><Relationship Id="rId10" Type="http://schemas.openxmlformats.org/officeDocument/2006/relationships/image" Target="../media/image100.png"/><Relationship Id="rId19" Type="http://schemas.openxmlformats.org/officeDocument/2006/relationships/image" Target="../media/image10.svg"/><Relationship Id="rId31" Type="http://schemas.openxmlformats.org/officeDocument/2006/relationships/image" Target="../media/image116.png"/><Relationship Id="rId4" Type="http://schemas.openxmlformats.org/officeDocument/2006/relationships/image" Target="../media/image107.png"/><Relationship Id="rId9" Type="http://schemas.openxmlformats.org/officeDocument/2006/relationships/image" Target="../media/image17.svg"/><Relationship Id="rId14" Type="http://schemas.openxmlformats.org/officeDocument/2006/relationships/image" Target="../media/image103.png"/><Relationship Id="rId22" Type="http://schemas.openxmlformats.org/officeDocument/2006/relationships/image" Target="../media/image113.png"/><Relationship Id="rId27" Type="http://schemas.openxmlformats.org/officeDocument/2006/relationships/slide" Target="slide35.xml"/><Relationship Id="rId30" Type="http://schemas.openxmlformats.org/officeDocument/2006/relationships/slide" Target="slide3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3.png"/><Relationship Id="rId3" Type="http://schemas.microsoft.com/office/2007/relationships/media" Target="../media/media2.mp3"/><Relationship Id="rId7" Type="http://schemas.openxmlformats.org/officeDocument/2006/relationships/image" Target="../media/image118.png"/><Relationship Id="rId12" Type="http://schemas.openxmlformats.org/officeDocument/2006/relationships/image" Target="../media/image1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30.xml"/><Relationship Id="rId11" Type="http://schemas.openxmlformats.org/officeDocument/2006/relationships/image" Target="../media/image121.png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124.png"/><Relationship Id="rId10" Type="http://schemas.openxmlformats.org/officeDocument/2006/relationships/image" Target="../media/image120.png"/><Relationship Id="rId4" Type="http://schemas.openxmlformats.org/officeDocument/2006/relationships/audio" Target="../media/media2.mp3"/><Relationship Id="rId9" Type="http://schemas.openxmlformats.org/officeDocument/2006/relationships/image" Target="../media/image119.png"/><Relationship Id="rId14" Type="http://schemas.openxmlformats.org/officeDocument/2006/relationships/slide" Target="slide3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slide" Target="slide32.xml"/><Relationship Id="rId3" Type="http://schemas.microsoft.com/office/2007/relationships/media" Target="../media/media2.mp3"/><Relationship Id="rId7" Type="http://schemas.openxmlformats.org/officeDocument/2006/relationships/image" Target="../media/image126.png"/><Relationship Id="rId12" Type="http://schemas.openxmlformats.org/officeDocument/2006/relationships/image" Target="../media/image12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5.png"/><Relationship Id="rId11" Type="http://schemas.openxmlformats.org/officeDocument/2006/relationships/image" Target="../media/image122.png"/><Relationship Id="rId5" Type="http://schemas.openxmlformats.org/officeDocument/2006/relationships/slideLayout" Target="../slideLayouts/slideLayout25.xml"/><Relationship Id="rId10" Type="http://schemas.openxmlformats.org/officeDocument/2006/relationships/image" Target="../media/image1280.png"/><Relationship Id="rId4" Type="http://schemas.openxmlformats.org/officeDocument/2006/relationships/audio" Target="../media/media2.mp3"/><Relationship Id="rId9" Type="http://schemas.openxmlformats.org/officeDocument/2006/relationships/image" Target="../media/image128.png"/><Relationship Id="rId14" Type="http://schemas.openxmlformats.org/officeDocument/2006/relationships/image" Target="../media/image12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microsoft.com/office/2007/relationships/media" Target="../media/media2.mp3"/><Relationship Id="rId7" Type="http://schemas.openxmlformats.org/officeDocument/2006/relationships/image" Target="../media/image13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0.png"/><Relationship Id="rId11" Type="http://schemas.openxmlformats.org/officeDocument/2006/relationships/image" Target="../media/image124.png"/><Relationship Id="rId5" Type="http://schemas.openxmlformats.org/officeDocument/2006/relationships/slideLayout" Target="../slideLayouts/slideLayout25.xml"/><Relationship Id="rId10" Type="http://schemas.openxmlformats.org/officeDocument/2006/relationships/slide" Target="slide32.xml"/><Relationship Id="rId4" Type="http://schemas.openxmlformats.org/officeDocument/2006/relationships/audio" Target="../media/media2.mp3"/><Relationship Id="rId9" Type="http://schemas.openxmlformats.org/officeDocument/2006/relationships/image" Target="../media/image12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slide" Target="slide32.xml"/><Relationship Id="rId3" Type="http://schemas.microsoft.com/office/2007/relationships/media" Target="../media/media2.mp3"/><Relationship Id="rId7" Type="http://schemas.openxmlformats.org/officeDocument/2006/relationships/image" Target="../media/image134.png"/><Relationship Id="rId12" Type="http://schemas.openxmlformats.org/officeDocument/2006/relationships/image" Target="../media/image13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3.png"/><Relationship Id="rId11" Type="http://schemas.openxmlformats.org/officeDocument/2006/relationships/image" Target="../media/image122.png"/><Relationship Id="rId5" Type="http://schemas.openxmlformats.org/officeDocument/2006/relationships/slideLayout" Target="../slideLayouts/slideLayout25.xml"/><Relationship Id="rId10" Type="http://schemas.openxmlformats.org/officeDocument/2006/relationships/image" Target="../media/image137.png"/><Relationship Id="rId4" Type="http://schemas.openxmlformats.org/officeDocument/2006/relationships/audio" Target="../media/media2.mp3"/><Relationship Id="rId9" Type="http://schemas.openxmlformats.org/officeDocument/2006/relationships/image" Target="../media/image136.png"/><Relationship Id="rId14" Type="http://schemas.openxmlformats.org/officeDocument/2006/relationships/image" Target="../media/image12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microsoft.com/office/2007/relationships/media" Target="../media/media2.mp3"/><Relationship Id="rId7" Type="http://schemas.openxmlformats.org/officeDocument/2006/relationships/image" Target="../media/image1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9.png"/><Relationship Id="rId5" Type="http://schemas.openxmlformats.org/officeDocument/2006/relationships/slideLayout" Target="../slideLayouts/slideLayout25.xml"/><Relationship Id="rId4" Type="http://schemas.openxmlformats.org/officeDocument/2006/relationships/audio" Target="../media/media2.mp3"/><Relationship Id="rId9" Type="http://schemas.openxmlformats.org/officeDocument/2006/relationships/image" Target="../media/image12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png"/><Relationship Id="rId5" Type="http://schemas.openxmlformats.org/officeDocument/2006/relationships/image" Target="../media/image140.png"/><Relationship Id="rId4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 txBox="1">
            <a:spLocks noGrp="1"/>
          </p:cNvSpPr>
          <p:nvPr>
            <p:ph type="ctrTitle"/>
          </p:nvPr>
        </p:nvSpPr>
        <p:spPr>
          <a:xfrm>
            <a:off x="709503" y="1001561"/>
            <a:ext cx="7617243" cy="227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CHÀO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>MỪNG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CÁC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rPr>
              <a:t>EM</a:t>
            </a:r>
            <a:r>
              <a:rPr lang="en-US" sz="4000" b="1" dirty="0" smtClean="0">
                <a:latin typeface="+mn-lt"/>
              </a:rPr>
              <a:t> </a:t>
            </a:r>
            <a:br>
              <a:rPr lang="en-US" sz="4000" b="1" dirty="0" smtClean="0">
                <a:latin typeface="+mn-lt"/>
              </a:rPr>
            </a:b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ĐẾN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rPr>
              <a:t>VỚI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+mn-lt"/>
              </a:rPr>
              <a:t>BÀI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HỌC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HÔM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>NAY!</a:t>
            </a:r>
            <a:endParaRPr sz="4000" b="1" dirty="0">
              <a:solidFill>
                <a:schemeClr val="tx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72" name="Google Shape;172;p28"/>
          <p:cNvPicPr preferRelativeResize="0"/>
          <p:nvPr/>
        </p:nvPicPr>
        <p:blipFill rotWithShape="1">
          <a:blip r:embed="rId3">
            <a:alphaModFix/>
          </a:blip>
          <a:srcRect t="14434"/>
          <a:stretch/>
        </p:blipFill>
        <p:spPr>
          <a:xfrm>
            <a:off x="6217287" y="2939753"/>
            <a:ext cx="2905054" cy="25618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3806575" y="713760"/>
            <a:ext cx="4140486" cy="1222625"/>
          </a:xfrm>
          <a:prstGeom prst="wedgeRoundRectCallout">
            <a:avLst>
              <a:gd name="adj1" fmla="val -56990"/>
              <a:gd name="adj2" fmla="val 39811"/>
              <a:gd name="adj3" fmla="val 16667"/>
            </a:avLst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dirty="0">
                <a:solidFill>
                  <a:srgbClr val="000000"/>
                </a:solidFill>
              </a:rPr>
              <a:t>Vậy muốn cộng trừ hai số hữu tỉ, ta làm như thế nào?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811658" y="2511200"/>
            <a:ext cx="5702158" cy="1623316"/>
          </a:xfrm>
          <a:prstGeom prst="wedgeRoundRectCallout">
            <a:avLst>
              <a:gd name="adj1" fmla="val 56464"/>
              <a:gd name="adj2" fmla="val 35981"/>
              <a:gd name="adj3" fmla="val 16667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04472" y="2584194"/>
            <a:ext cx="51165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Ta có thể cộng, trừ hai số hữu tỉ bằng cách viết chúng dưới dạng phân số rồi áp dụng quy tắc cộng, trừ phân số.</a:t>
            </a:r>
            <a:endParaRPr lang="en-US" sz="2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104" y="986320"/>
            <a:ext cx="1236109" cy="12361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945222" y="595901"/>
            <a:ext cx="1890445" cy="616450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</a:rPr>
              <a:t>Ví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dụ</a:t>
            </a:r>
            <a:r>
              <a:rPr lang="en-US" sz="2000" b="1" dirty="0" smtClean="0">
                <a:solidFill>
                  <a:srgbClr val="002060"/>
                </a:solidFill>
              </a:rPr>
              <a:t> 1: </a:t>
            </a:r>
            <a:r>
              <a:rPr lang="en-US" sz="2000" dirty="0" err="1" smtClean="0">
                <a:solidFill>
                  <a:srgbClr val="002060"/>
                </a:solidFill>
              </a:rPr>
              <a:t>Tính</a:t>
            </a:r>
            <a:endParaRPr lang="en-US" sz="20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45222" y="1438382"/>
                <a:ext cx="2640459" cy="703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002060"/>
                    </a:solidFill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−3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002060"/>
                    </a:solidFill>
                  </a:rPr>
                  <a:t> + 2,5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002060"/>
                    </a:solidFill>
                  </a:rPr>
                  <a:t> + 1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222" y="1438382"/>
                <a:ext cx="2640459" cy="703782"/>
              </a:xfrm>
              <a:prstGeom prst="rect">
                <a:avLst/>
              </a:prstGeom>
              <a:blipFill rotWithShape="0">
                <a:blip r:embed="rId3"/>
                <a:stretch>
                  <a:fillRect l="-23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405883" y="1438382"/>
                <a:ext cx="2260315" cy="703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5883" y="1438382"/>
                <a:ext cx="2260315" cy="703782"/>
              </a:xfrm>
              <a:prstGeom prst="rect">
                <a:avLst/>
              </a:prstGeom>
              <a:blipFill rotWithShape="0">
                <a:blip r:embed="rId4"/>
                <a:stretch>
                  <a:fillRect l="-29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45222" y="2368195"/>
                <a:ext cx="2434976" cy="703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222" y="2368195"/>
                <a:ext cx="2434976" cy="703782"/>
              </a:xfrm>
              <a:prstGeom prst="rect">
                <a:avLst/>
              </a:prstGeom>
              <a:blipFill rotWithShape="0">
                <a:blip r:embed="rId5"/>
                <a:stretch>
                  <a:fillRect l="-2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45222" y="3174714"/>
                <a:ext cx="3131051" cy="737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222" y="3174714"/>
                <a:ext cx="3131051" cy="737189"/>
              </a:xfrm>
              <a:prstGeom prst="rect">
                <a:avLst/>
              </a:prstGeom>
              <a:blipFill rotWithShape="0">
                <a:blip r:embed="rId6"/>
                <a:stretch>
                  <a:fillRect l="-19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945222" y="4014640"/>
                <a:ext cx="2229493" cy="702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+ 4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222" y="4014640"/>
                <a:ext cx="2229493" cy="702885"/>
              </a:xfrm>
              <a:prstGeom prst="rect">
                <a:avLst/>
              </a:prstGeom>
              <a:blipFill rotWithShape="0">
                <a:blip r:embed="rId7"/>
                <a:stretch>
                  <a:fillRect l="-2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6046342" y="1313263"/>
            <a:ext cx="2948684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Viết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số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hữu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tỉ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dưới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dạng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phân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số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có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mẫu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dương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8" name="Straight Arrow Connector 27"/>
          <p:cNvCxnSpPr>
            <a:stCxn id="26" idx="1"/>
          </p:cNvCxnSpPr>
          <p:nvPr/>
        </p:nvCxnSpPr>
        <p:spPr>
          <a:xfrm flipH="1">
            <a:off x="5591710" y="1792593"/>
            <a:ext cx="454632" cy="538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4572000" y="2443087"/>
            <a:ext cx="24601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Tính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chất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giao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hoán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5" name="Straight Arrow Connector 94"/>
          <p:cNvCxnSpPr/>
          <p:nvPr/>
        </p:nvCxnSpPr>
        <p:spPr>
          <a:xfrm flipH="1">
            <a:off x="4076273" y="2730056"/>
            <a:ext cx="459767" cy="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4572000" y="3222692"/>
            <a:ext cx="22579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Tính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chất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kết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hợp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0" name="Straight Arrow Connector 99"/>
          <p:cNvCxnSpPr/>
          <p:nvPr/>
        </p:nvCxnSpPr>
        <p:spPr>
          <a:xfrm flipH="1">
            <a:off x="4076273" y="3509661"/>
            <a:ext cx="459767" cy="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1" name="Google Shape;609;p48"/>
          <p:cNvPicPr preferRelativeResize="0"/>
          <p:nvPr/>
        </p:nvPicPr>
        <p:blipFill rotWithShape="1">
          <a:blip r:embed="rId8">
            <a:alphaModFix/>
          </a:blip>
          <a:srcRect t="12557" b="12564"/>
          <a:stretch/>
        </p:blipFill>
        <p:spPr>
          <a:xfrm rot="191757">
            <a:off x="6878522" y="3110802"/>
            <a:ext cx="2342207" cy="180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935" y="26640"/>
            <a:ext cx="1053460" cy="1138522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  <p:bldP spid="22" grpId="0"/>
      <p:bldP spid="23" grpId="0"/>
      <p:bldP spid="24" grpId="0"/>
      <p:bldP spid="25" grpId="0"/>
      <p:bldP spid="26" grpId="0"/>
      <p:bldP spid="94" grpId="0"/>
      <p:bldP spid="9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313" y="2438916"/>
            <a:ext cx="2548349" cy="28958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83577" y="719191"/>
                <a:ext cx="2106203" cy="703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002060"/>
                    </a:solidFill>
                  </a:rPr>
                  <a:t>b) - 0,5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00206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577" y="719191"/>
                <a:ext cx="2106203" cy="703782"/>
              </a:xfrm>
              <a:prstGeom prst="rect">
                <a:avLst/>
              </a:prstGeom>
              <a:blipFill rotWithShape="0">
                <a:blip r:embed="rId4"/>
                <a:stretch>
                  <a:fillRect l="-31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30157" y="1422973"/>
                <a:ext cx="2578814" cy="2431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sz="2000" dirty="0" smtClean="0"/>
                  <a:t>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 smtClean="0"/>
                  <a:t> 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 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2000" dirty="0" smtClean="0"/>
                  <a:t>= 0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/>
                  <a:t> </a:t>
                </a:r>
                <a:r>
                  <a:rPr lang="en-US" sz="2000" dirty="0" smtClean="0"/>
                  <a:t>=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157" y="1422973"/>
                <a:ext cx="2578814" cy="2431178"/>
              </a:xfrm>
              <a:prstGeom prst="rect">
                <a:avLst/>
              </a:prstGeom>
              <a:blipFill rotWithShape="0">
                <a:blip r:embed="rId5"/>
                <a:stretch>
                  <a:fillRect l="-2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883577" y="4191856"/>
            <a:ext cx="21062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</a:rPr>
              <a:t>c) (-9,15) + 8,09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387064" y="1669899"/>
            <a:ext cx="3965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7030A0"/>
                </a:solidFill>
              </a:rPr>
              <a:t>Viết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số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hữu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tỉ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dưới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dạng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phân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số</a:t>
            </a:r>
            <a:endParaRPr lang="en-US" sz="2000" dirty="0">
              <a:solidFill>
                <a:srgbClr val="7030A0"/>
              </a:solidFill>
            </a:endParaRPr>
          </a:p>
        </p:txBody>
      </p:sp>
      <p:cxnSp>
        <p:nvCxnSpPr>
          <p:cNvPr id="13" name="Straight Arrow Connector 12"/>
          <p:cNvCxnSpPr>
            <a:stCxn id="11" idx="1"/>
          </p:cNvCxnSpPr>
          <p:nvPr/>
        </p:nvCxnSpPr>
        <p:spPr>
          <a:xfrm flipH="1">
            <a:off x="3133618" y="1869954"/>
            <a:ext cx="1253446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402387" y="2438916"/>
            <a:ext cx="3965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7030A0"/>
                </a:solidFill>
              </a:rPr>
              <a:t>Tính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chất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giao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hoán</a:t>
            </a:r>
            <a:r>
              <a:rPr lang="en-US" sz="2000" dirty="0" smtClean="0">
                <a:solidFill>
                  <a:srgbClr val="7030A0"/>
                </a:solidFill>
              </a:rPr>
              <a:t>, </a:t>
            </a:r>
            <a:r>
              <a:rPr lang="en-US" sz="2000" dirty="0" err="1" smtClean="0">
                <a:solidFill>
                  <a:srgbClr val="7030A0"/>
                </a:solidFill>
              </a:rPr>
              <a:t>kết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hợp</a:t>
            </a:r>
            <a:endParaRPr lang="en-US" sz="2000" dirty="0">
              <a:solidFill>
                <a:srgbClr val="7030A0"/>
              </a:solidFill>
            </a:endParaRPr>
          </a:p>
        </p:txBody>
      </p:sp>
      <p:cxnSp>
        <p:nvCxnSpPr>
          <p:cNvPr id="16" name="Straight Arrow Connector 15"/>
          <p:cNvCxnSpPr>
            <a:stCxn id="27" idx="1"/>
          </p:cNvCxnSpPr>
          <p:nvPr/>
        </p:nvCxnSpPr>
        <p:spPr>
          <a:xfrm flipH="1" flipV="1">
            <a:off x="3426431" y="2638562"/>
            <a:ext cx="975956" cy="409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402387" y="3207523"/>
            <a:ext cx="21627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7030A0"/>
                </a:solidFill>
              </a:rPr>
              <a:t>Cộng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với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số</a:t>
            </a:r>
            <a:r>
              <a:rPr lang="en-US" sz="2000" dirty="0" smtClean="0">
                <a:solidFill>
                  <a:srgbClr val="7030A0"/>
                </a:solidFill>
              </a:rPr>
              <a:t> 0</a:t>
            </a:r>
            <a:endParaRPr lang="en-US" sz="2000" dirty="0">
              <a:solidFill>
                <a:srgbClr val="7030A0"/>
              </a:solidFill>
            </a:endParaRPr>
          </a:p>
        </p:txBody>
      </p:sp>
      <p:cxnSp>
        <p:nvCxnSpPr>
          <p:cNvPr id="19" name="Straight Arrow Connector 18"/>
          <p:cNvCxnSpPr>
            <a:stCxn id="31" idx="1"/>
          </p:cNvCxnSpPr>
          <p:nvPr/>
        </p:nvCxnSpPr>
        <p:spPr>
          <a:xfrm flipH="1">
            <a:off x="3215811" y="3407578"/>
            <a:ext cx="1186576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31" y="3607633"/>
            <a:ext cx="556003" cy="1376771"/>
          </a:xfrm>
          <a:prstGeom prst="rect">
            <a:avLst/>
          </a:prstGeom>
        </p:spPr>
      </p:pic>
      <p:sp>
        <p:nvSpPr>
          <p:cNvPr id="21" name="Rounded Rectangular Callout 20"/>
          <p:cNvSpPr/>
          <p:nvPr/>
        </p:nvSpPr>
        <p:spPr>
          <a:xfrm>
            <a:off x="3914409" y="270875"/>
            <a:ext cx="4453803" cy="1114748"/>
          </a:xfrm>
          <a:prstGeom prst="wedgeRoundRectCallout">
            <a:avLst>
              <a:gd name="adj1" fmla="val -56891"/>
              <a:gd name="adj2" fmla="val 42387"/>
              <a:gd name="adj3" fmla="val 16667"/>
            </a:avLst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rgbClr val="000000"/>
                </a:solidFill>
              </a:rPr>
              <a:t>Hai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số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đối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nhau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luôn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có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tổng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bằng</a:t>
            </a:r>
            <a:r>
              <a:rPr lang="en-US" sz="2000" dirty="0" smtClean="0">
                <a:solidFill>
                  <a:srgbClr val="000000"/>
                </a:solidFill>
              </a:rPr>
              <a:t> 0:</a:t>
            </a:r>
          </a:p>
          <a:p>
            <a:pPr algn="ctr">
              <a:lnSpc>
                <a:spcPct val="150000"/>
              </a:lnSpc>
            </a:pPr>
            <a:r>
              <a:rPr lang="en-US" sz="2000" dirty="0" smtClean="0">
                <a:solidFill>
                  <a:srgbClr val="000000"/>
                </a:solidFill>
              </a:rPr>
              <a:t>a + (-a) = 0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38590" y="4191856"/>
            <a:ext cx="28969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= - (9,15 - 8,09) = - 1,06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27" grpId="0"/>
      <p:bldP spid="31" grpId="0"/>
      <p:bldP spid="21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" name="Google Shape;481;p40"/>
          <p:cNvPicPr preferRelativeResize="0"/>
          <p:nvPr/>
        </p:nvPicPr>
        <p:blipFill rotWithShape="1">
          <a:blip r:embed="rId3">
            <a:alphaModFix/>
          </a:blip>
          <a:srcRect t="15672" b="15679"/>
          <a:stretch/>
        </p:blipFill>
        <p:spPr>
          <a:xfrm>
            <a:off x="5488025" y="567800"/>
            <a:ext cx="3508851" cy="435019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708282" y="3070069"/>
            <a:ext cx="4572000" cy="138499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fontAlgn="base">
              <a:lnSpc>
                <a:spcPct val="14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Nếu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hữu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đều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dưới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dạng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thập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thì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áp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tắc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cộng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trừ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thập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8282" y="1407212"/>
            <a:ext cx="4572000" cy="133568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just">
              <a:lnSpc>
                <a:spcPct val="140000"/>
              </a:lnSpc>
              <a:spcAft>
                <a:spcPts val="600"/>
              </a:spcAft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Phép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cộng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hữu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cũng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hoán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giống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phép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cộng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17" y="290121"/>
            <a:ext cx="1794393" cy="90168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97337" y="444510"/>
            <a:ext cx="12123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 smtClean="0">
                <a:solidFill>
                  <a:srgbClr val="C00000"/>
                </a:solidFill>
              </a:rPr>
              <a:t>Chú</a:t>
            </a:r>
            <a:r>
              <a:rPr lang="en-US" sz="2200" b="1" dirty="0" smtClean="0">
                <a:solidFill>
                  <a:srgbClr val="C00000"/>
                </a:solidFill>
              </a:rPr>
              <a:t> ý:</a:t>
            </a:r>
            <a:endParaRPr lang="en-US" sz="2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4"/>
          <p:cNvSpPr txBox="1">
            <a:spLocks noGrp="1"/>
          </p:cNvSpPr>
          <p:nvPr>
            <p:ph type="title" idx="6"/>
          </p:nvPr>
        </p:nvSpPr>
        <p:spPr>
          <a:xfrm>
            <a:off x="720000" y="49639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1384" y="1273996"/>
            <a:ext cx="7622616" cy="191099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55495" y="1422970"/>
                <a:ext cx="2424701" cy="645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a) - 7 -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495" y="1422970"/>
                <a:ext cx="2424701" cy="645048"/>
              </a:xfrm>
              <a:prstGeom prst="rect">
                <a:avLst/>
              </a:prstGeom>
              <a:blipFill rotWithShape="0">
                <a:blip r:embed="rId3"/>
                <a:stretch>
                  <a:fillRect l="-27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/>
          <p:cNvSpPr txBox="1"/>
          <p:nvPr/>
        </p:nvSpPr>
        <p:spPr>
          <a:xfrm>
            <a:off x="955495" y="2492992"/>
            <a:ext cx="24247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</a:t>
            </a:r>
            <a:r>
              <a:rPr lang="en-US" sz="2000" dirty="0" smtClean="0"/>
              <a:t>) - 21,25 + 13,3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727384" y="1422970"/>
                <a:ext cx="2574081" cy="7107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:r>
                  <a:rPr lang="en-US" sz="2800" dirty="0" smtClean="0"/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56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800" dirty="0" smtClean="0"/>
                  <a:t> </a:t>
                </a:r>
                <a:r>
                  <a:rPr lang="en-US" sz="2000" dirty="0" smtClean="0"/>
                  <a:t>=</a:t>
                </a:r>
                <a:r>
                  <a:rPr lang="en-US" sz="28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384" y="1422970"/>
                <a:ext cx="2574081" cy="710707"/>
              </a:xfrm>
              <a:prstGeom prst="rect">
                <a:avLst/>
              </a:prstGeom>
              <a:blipFill rotWithShape="0">
                <a:blip r:embed="rId4"/>
                <a:stretch>
                  <a:fillRect l="-2364" b="-8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143892" y="2492992"/>
            <a:ext cx="31101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= - (21,25 - 13, 3) = - 7,95</a:t>
            </a:r>
            <a:endParaRPr lang="en-US" sz="20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221" y="801384"/>
            <a:ext cx="2893779" cy="28937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20000" y="3287014"/>
                <a:ext cx="7704000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2000" b="1" dirty="0">
                    <a:solidFill>
                      <a:srgbClr val="C00000"/>
                    </a:solidFill>
                  </a:rPr>
                  <a:t>Nhận xét: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vi-VN" sz="2000" dirty="0"/>
                  <a:t>Trong tập các số hữu tỉ </a:t>
                </a:r>
                <a14:m>
                  <m:oMath xmlns:m="http://schemas.openxmlformats.org/officeDocument/2006/math">
                    <m:r>
                      <a:rPr lang="vi-VN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ℚ</m:t>
                    </m:r>
                  </m:oMath>
                </a14:m>
                <a:r>
                  <a:rPr lang="vi-VN" sz="2000" dirty="0" smtClean="0"/>
                  <a:t>, </a:t>
                </a:r>
                <a:r>
                  <a:rPr lang="vi-VN" sz="2000" dirty="0"/>
                  <a:t>ta cũng có quy tắc dấu ngoặc tương tự như trong tập các số nguyên </a:t>
                </a:r>
                <a14:m>
                  <m:oMath xmlns:m="http://schemas.openxmlformats.org/officeDocument/2006/math">
                    <m:r>
                      <a:rPr lang="vi-VN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vi-VN" sz="2000" dirty="0" smtClean="0"/>
                  <a:t>.</a:t>
                </a:r>
                <a:endParaRPr lang="vi-VN" sz="20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3287014"/>
                <a:ext cx="7704000" cy="1477328"/>
              </a:xfrm>
              <a:prstGeom prst="rect">
                <a:avLst/>
              </a:prstGeom>
              <a:blipFill rotWithShape="0">
                <a:blip r:embed="rId6"/>
                <a:stretch>
                  <a:fillRect l="-791" r="-870" b="-2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" grpId="0"/>
      <p:bldP spid="11" grpId="0" animBg="1"/>
      <p:bldP spid="12" grpId="0"/>
      <p:bldP spid="46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750014" y="791111"/>
            <a:ext cx="7510409" cy="3770615"/>
          </a:xfrm>
          <a:prstGeom prst="roundRect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554859" y="319081"/>
            <a:ext cx="1735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Ví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dụ</a:t>
            </a:r>
            <a:r>
              <a:rPr lang="en-US" sz="2000" b="1" dirty="0" smtClean="0"/>
              <a:t> 2: </a:t>
            </a:r>
            <a:r>
              <a:rPr lang="en-US" sz="2000" b="1" dirty="0" err="1" smtClean="0"/>
              <a:t>Tính</a:t>
            </a:r>
            <a:r>
              <a:rPr lang="en-US" sz="2000" b="1" dirty="0" smtClean="0"/>
              <a:t> 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304817" y="986318"/>
                <a:ext cx="3071973" cy="645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400" dirty="0" smtClean="0"/>
                  <a:t> -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4817" y="986318"/>
                <a:ext cx="3071973" cy="645048"/>
              </a:xfrm>
              <a:prstGeom prst="rect">
                <a:avLst/>
              </a:prstGeom>
              <a:blipFill rotWithShape="0">
                <a:blip r:embed="rId3"/>
                <a:stretch>
                  <a:fillRect b="-6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304817" y="1703286"/>
                <a:ext cx="2107628" cy="6450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4817" y="1703286"/>
                <a:ext cx="2107628" cy="645048"/>
              </a:xfrm>
              <a:prstGeom prst="rect">
                <a:avLst/>
              </a:prstGeom>
              <a:blipFill rotWithShape="0">
                <a:blip r:embed="rId4"/>
                <a:stretch>
                  <a:fillRect l="-28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304817" y="2479966"/>
                <a:ext cx="1808253" cy="616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4817" y="2479966"/>
                <a:ext cx="1808253" cy="616579"/>
              </a:xfrm>
              <a:prstGeom prst="rect">
                <a:avLst/>
              </a:prstGeom>
              <a:blipFill rotWithShape="0">
                <a:blip r:embed="rId5"/>
                <a:stretch>
                  <a:fillRect l="-3367" b="-1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94543" y="3132506"/>
                <a:ext cx="2506895" cy="645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4543" y="3132506"/>
                <a:ext cx="2506895" cy="645048"/>
              </a:xfrm>
              <a:prstGeom prst="rect">
                <a:avLst/>
              </a:prstGeom>
              <a:blipFill rotWithShape="0">
                <a:blip r:embed="rId6"/>
                <a:stretch>
                  <a:fillRect l="-24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304817" y="3854052"/>
                <a:ext cx="3333965" cy="645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/>
                  <a:t> - 1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000" dirty="0" smtClean="0"/>
                  <a:t> - 1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4817" y="3854052"/>
                <a:ext cx="3333965" cy="645048"/>
              </a:xfrm>
              <a:prstGeom prst="rect">
                <a:avLst/>
              </a:prstGeom>
              <a:blipFill rotWithShape="0">
                <a:blip r:embed="rId7"/>
                <a:stretch>
                  <a:fillRect l="-18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3852812" y="1464303"/>
            <a:ext cx="4263772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rgbClr val="002060"/>
                </a:solidFill>
              </a:rPr>
              <a:t>Bỏ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dấu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ngoặc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có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dấu</a:t>
            </a:r>
            <a:r>
              <a:rPr lang="en-US" sz="2000" dirty="0" smtClean="0">
                <a:solidFill>
                  <a:srgbClr val="002060"/>
                </a:solidFill>
              </a:rPr>
              <a:t> “-” </a:t>
            </a:r>
            <a:r>
              <a:rPr lang="en-US" sz="2000" dirty="0" err="1" smtClean="0">
                <a:solidFill>
                  <a:srgbClr val="002060"/>
                </a:solidFill>
              </a:rPr>
              <a:t>đằng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trước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dấu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ngoặc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vuông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  <a:endParaRPr lang="en-US" sz="2000" dirty="0">
              <a:solidFill>
                <a:srgbClr val="00206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3412445" y="2025810"/>
            <a:ext cx="440367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852812" y="2479966"/>
            <a:ext cx="4407611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rgbClr val="002060"/>
                </a:solidFill>
              </a:rPr>
              <a:t>Bỏ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dấu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ngoặc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có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dấu</a:t>
            </a:r>
            <a:r>
              <a:rPr lang="en-US" sz="2000" dirty="0" smtClean="0">
                <a:solidFill>
                  <a:srgbClr val="002060"/>
                </a:solidFill>
              </a:rPr>
              <a:t> “+” </a:t>
            </a:r>
            <a:r>
              <a:rPr lang="en-US" sz="2000" dirty="0" err="1" smtClean="0">
                <a:solidFill>
                  <a:srgbClr val="002060"/>
                </a:solidFill>
              </a:rPr>
              <a:t>đằng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trước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  <a:endParaRPr lang="en-US" sz="2000" dirty="0">
              <a:solidFill>
                <a:srgbClr val="002060"/>
              </a:solidFill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3412445" y="2774111"/>
            <a:ext cx="440367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638782" y="3074746"/>
            <a:ext cx="30565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rgbClr val="002060"/>
                </a:solidFill>
              </a:rPr>
              <a:t>Đặt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dấu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ngoặc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có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dấu</a:t>
            </a:r>
            <a:r>
              <a:rPr lang="en-US" sz="2000" dirty="0" smtClean="0">
                <a:solidFill>
                  <a:srgbClr val="002060"/>
                </a:solidFill>
              </a:rPr>
              <a:t> “-” </a:t>
            </a:r>
            <a:r>
              <a:rPr lang="en-US" sz="2000" dirty="0" err="1" smtClean="0">
                <a:solidFill>
                  <a:srgbClr val="002060"/>
                </a:solidFill>
              </a:rPr>
              <a:t>đằng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trước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  <a:endParaRPr lang="en-US" sz="2000" dirty="0">
              <a:solidFill>
                <a:srgbClr val="002060"/>
              </a:solidFill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flipH="1">
            <a:off x="3801440" y="3441843"/>
            <a:ext cx="837342" cy="1102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2" y="3973588"/>
            <a:ext cx="1142638" cy="105102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8537">
            <a:off x="272934" y="3149320"/>
            <a:ext cx="715312" cy="11272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33" grpId="0"/>
      <p:bldP spid="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3" name="Google Shape;913;p58"/>
          <p:cNvPicPr preferRelativeResize="0"/>
          <p:nvPr/>
        </p:nvPicPr>
        <p:blipFill rotWithShape="1">
          <a:blip r:embed="rId3">
            <a:alphaModFix/>
          </a:blip>
          <a:srcRect t="16116" b="5910"/>
          <a:stretch/>
        </p:blipFill>
        <p:spPr>
          <a:xfrm flipH="1">
            <a:off x="5833026" y="1269149"/>
            <a:ext cx="2884199" cy="406154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ounded Rectangle 3"/>
          <p:cNvSpPr/>
          <p:nvPr/>
        </p:nvSpPr>
        <p:spPr>
          <a:xfrm>
            <a:off x="565079" y="3544584"/>
            <a:ext cx="4756934" cy="750014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ular Callout 4"/>
          <p:cNvSpPr/>
          <p:nvPr/>
        </p:nvSpPr>
        <p:spPr>
          <a:xfrm rot="21337935">
            <a:off x="662663" y="1265322"/>
            <a:ext cx="5013788" cy="2490145"/>
          </a:xfrm>
          <a:prstGeom prst="wedgeRoundRectCallout">
            <a:avLst>
              <a:gd name="adj1" fmla="val 37364"/>
              <a:gd name="adj2" fmla="val 61306"/>
              <a:gd name="adj3" fmla="val 16667"/>
            </a:avLst>
          </a:prstGeom>
          <a:solidFill>
            <a:schemeClr val="bg1">
              <a:lumMod val="40000"/>
              <a:lumOff val="60000"/>
            </a:schemeClr>
          </a:solidFill>
          <a:ln>
            <a:solidFill>
              <a:schemeClr val="bg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 rot="21330786">
                <a:off x="884361" y="1551402"/>
                <a:ext cx="4572000" cy="193899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2000" dirty="0"/>
                  <a:t>Đối với một tổng trong </a:t>
                </a:r>
                <a14:m>
                  <m:oMath xmlns:m="http://schemas.openxmlformats.org/officeDocument/2006/math">
                    <m:r>
                      <a:rPr lang="vi-VN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ℚ</m:t>
                    </m:r>
                  </m:oMath>
                </a14:m>
                <a:r>
                  <a:rPr lang="vi-VN" sz="2000" dirty="0" smtClean="0"/>
                  <a:t>, </a:t>
                </a:r>
                <a:r>
                  <a:rPr lang="vi-VN" sz="2000" dirty="0"/>
                  <a:t>ta có thể đổi chỗ các số hạng, đặt dấu ngoặc để nhóm các số hạng một cách tùy ý như các tổng trong </a:t>
                </a:r>
                <a14:m>
                  <m:oMath xmlns:m="http://schemas.openxmlformats.org/officeDocument/2006/math">
                    <m:r>
                      <a:rPr lang="vi-VN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vi-VN" sz="2000" dirty="0" smtClean="0"/>
                  <a:t>.</a:t>
                </a:r>
                <a:endParaRPr lang="en-US" sz="20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330786">
                <a:off x="884361" y="1551402"/>
                <a:ext cx="4572000" cy="1938992"/>
              </a:xfrm>
              <a:prstGeom prst="rect">
                <a:avLst/>
              </a:prstGeom>
              <a:blipFill rotWithShape="0">
                <a:blip r:embed="rId4"/>
                <a:stretch>
                  <a:fillRect l="-1163" r="-517" b="-15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entagon 6"/>
          <p:cNvSpPr/>
          <p:nvPr/>
        </p:nvSpPr>
        <p:spPr>
          <a:xfrm>
            <a:off x="0" y="726191"/>
            <a:ext cx="1387011" cy="421241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accent4"/>
                </a:solidFill>
              </a:rPr>
              <a:t>Chú</a:t>
            </a:r>
            <a:r>
              <a:rPr lang="en-US" sz="2000" b="1" dirty="0" smtClean="0">
                <a:solidFill>
                  <a:schemeClr val="accent4"/>
                </a:solidFill>
              </a:rPr>
              <a:t> ý:</a:t>
            </a:r>
            <a:endParaRPr lang="en-US" sz="2000" b="1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55;p34"/>
          <p:cNvSpPr txBox="1">
            <a:spLocks noGrp="1"/>
          </p:cNvSpPr>
          <p:nvPr>
            <p:ph type="title" idx="6"/>
          </p:nvPr>
        </p:nvSpPr>
        <p:spPr>
          <a:xfrm>
            <a:off x="0" y="691604"/>
            <a:ext cx="9144000" cy="5727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ngoặc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630184" y="1541123"/>
                <a:ext cx="2691830" cy="737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184" y="1541123"/>
                <a:ext cx="2691830" cy="737189"/>
              </a:xfrm>
              <a:prstGeom prst="rect">
                <a:avLst/>
              </a:prstGeom>
              <a:blipFill rotWithShape="0">
                <a:blip r:embed="rId2"/>
                <a:stretch>
                  <a:fillRect l="-22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630184" y="3480170"/>
            <a:ext cx="3904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b) 6,5 + [0,75 - (8,25 - 1,75)]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630184" y="2407247"/>
                <a:ext cx="4654193" cy="710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 smtClean="0"/>
                  <a:t> </a:t>
                </a:r>
                <a:r>
                  <a:rPr lang="en-US" sz="2000" dirty="0" smtClean="0"/>
                  <a:t>=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28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2800" dirty="0" smtClean="0"/>
                  <a:t> </a:t>
                </a:r>
                <a:r>
                  <a:rPr lang="en-US" sz="2000" dirty="0" smtClean="0"/>
                  <a:t>+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2800" dirty="0" smtClean="0"/>
                  <a:t> </a:t>
                </a:r>
                <a:r>
                  <a:rPr lang="en-US" sz="2000" dirty="0" smtClean="0"/>
                  <a:t>=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29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2800" dirty="0" smtClean="0"/>
                  <a:t>  </a:t>
                </a:r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184" y="2407247"/>
                <a:ext cx="4654193" cy="710451"/>
              </a:xfrm>
              <a:prstGeom prst="rect">
                <a:avLst/>
              </a:prstGeom>
              <a:blipFill rotWithShape="0">
                <a:blip r:embed="rId3"/>
                <a:stretch>
                  <a:fillRect l="-1309" b="-9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2630184" y="4111957"/>
            <a:ext cx="42124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= 6,5 + 0,75 - 8,25 + 1,75 = 0,75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78" y="1411386"/>
            <a:ext cx="1762038" cy="341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45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99335" y="462918"/>
            <a:ext cx="17157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Vận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dụng</a:t>
            </a:r>
            <a:r>
              <a:rPr lang="en-US" sz="2000" b="1" dirty="0" smtClean="0">
                <a:solidFill>
                  <a:srgbClr val="C00000"/>
                </a:solidFill>
              </a:rPr>
              <a:t> 1: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99335" y="969918"/>
            <a:ext cx="6924782" cy="2169825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>
            <a:solidFill>
              <a:schemeClr val="bg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92148" y="969918"/>
            <a:ext cx="633915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 smtClean="0"/>
              <a:t>Khoai</a:t>
            </a:r>
            <a:r>
              <a:rPr lang="en-US" sz="1800" dirty="0" smtClean="0"/>
              <a:t> </a:t>
            </a:r>
            <a:r>
              <a:rPr lang="en-US" sz="1800" dirty="0" err="1" smtClean="0"/>
              <a:t>tây</a:t>
            </a:r>
            <a:r>
              <a:rPr lang="en-US" sz="1800" dirty="0" smtClean="0"/>
              <a:t> </a:t>
            </a:r>
            <a:r>
              <a:rPr lang="en-US" sz="1800" dirty="0" err="1" smtClean="0"/>
              <a:t>là</a:t>
            </a:r>
            <a:r>
              <a:rPr lang="en-US" sz="1800" dirty="0" smtClean="0"/>
              <a:t> </a:t>
            </a:r>
            <a:r>
              <a:rPr lang="en-US" sz="1800" dirty="0" err="1" smtClean="0"/>
              <a:t>thức</a:t>
            </a:r>
            <a:r>
              <a:rPr lang="en-US" sz="1800" dirty="0" smtClean="0"/>
              <a:t> </a:t>
            </a:r>
            <a:r>
              <a:rPr lang="en-US" sz="1800" dirty="0" err="1" smtClean="0"/>
              <a:t>ăn</a:t>
            </a:r>
            <a:r>
              <a:rPr lang="en-US" sz="1800" dirty="0" smtClean="0"/>
              <a:t> </a:t>
            </a:r>
            <a:r>
              <a:rPr lang="en-US" sz="1800" dirty="0" err="1" smtClean="0"/>
              <a:t>chính</a:t>
            </a:r>
            <a:r>
              <a:rPr lang="en-US" sz="1800" dirty="0" smtClean="0"/>
              <a:t>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người</a:t>
            </a:r>
            <a:r>
              <a:rPr lang="en-US" sz="1800" dirty="0" smtClean="0"/>
              <a:t> </a:t>
            </a:r>
            <a:r>
              <a:rPr lang="en-US" sz="1800" dirty="0" err="1" smtClean="0"/>
              <a:t>châu</a:t>
            </a:r>
            <a:r>
              <a:rPr lang="en-US" sz="1800" dirty="0" smtClean="0"/>
              <a:t> </a:t>
            </a:r>
            <a:r>
              <a:rPr lang="en-US" sz="1800" dirty="0" err="1" smtClean="0"/>
              <a:t>Âu</a:t>
            </a:r>
            <a:r>
              <a:rPr lang="en-US" sz="1800" dirty="0" smtClean="0"/>
              <a:t> </a:t>
            </a:r>
            <a:r>
              <a:rPr lang="en-US" sz="1800" dirty="0" err="1" smtClean="0"/>
              <a:t>và</a:t>
            </a:r>
            <a:r>
              <a:rPr lang="en-US" sz="1800" dirty="0" smtClean="0"/>
              <a:t> </a:t>
            </a:r>
            <a:r>
              <a:rPr lang="en-US" sz="1800" dirty="0" err="1" smtClean="0"/>
              <a:t>là</a:t>
            </a:r>
            <a:r>
              <a:rPr lang="en-US" sz="1800" dirty="0" smtClean="0"/>
              <a:t> </a:t>
            </a:r>
            <a:r>
              <a:rPr lang="en-US" sz="1800" dirty="0" err="1" smtClean="0"/>
              <a:t>món</a:t>
            </a:r>
            <a:r>
              <a:rPr lang="en-US" sz="1800" dirty="0" smtClean="0"/>
              <a:t> </a:t>
            </a:r>
            <a:r>
              <a:rPr lang="en-US" sz="1800" dirty="0" err="1" smtClean="0"/>
              <a:t>ăn</a:t>
            </a:r>
            <a:r>
              <a:rPr lang="en-US" sz="1800" dirty="0" smtClean="0"/>
              <a:t> </a:t>
            </a:r>
            <a:r>
              <a:rPr lang="en-US" sz="1800" dirty="0" err="1" smtClean="0"/>
              <a:t>ưa</a:t>
            </a:r>
            <a:r>
              <a:rPr lang="en-US" sz="1800" dirty="0" smtClean="0"/>
              <a:t> </a:t>
            </a:r>
            <a:r>
              <a:rPr lang="en-US" sz="1800" dirty="0" err="1" smtClean="0"/>
              <a:t>thích</a:t>
            </a:r>
            <a:r>
              <a:rPr lang="en-US" sz="1800" dirty="0" smtClean="0"/>
              <a:t>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người</a:t>
            </a:r>
            <a:r>
              <a:rPr lang="en-US" sz="1800" dirty="0" smtClean="0"/>
              <a:t> </a:t>
            </a:r>
            <a:r>
              <a:rPr lang="en-US" sz="1800" dirty="0" err="1" smtClean="0"/>
              <a:t>Việt</a:t>
            </a:r>
            <a:r>
              <a:rPr lang="en-US" sz="1800" dirty="0" smtClean="0"/>
              <a:t> Nam. </a:t>
            </a:r>
            <a:r>
              <a:rPr lang="en-US" sz="1800" dirty="0" err="1" smtClean="0"/>
              <a:t>Trong</a:t>
            </a:r>
            <a:r>
              <a:rPr lang="en-US" sz="1800" dirty="0" smtClean="0"/>
              <a:t> 100 gam </a:t>
            </a:r>
            <a:r>
              <a:rPr lang="en-US" sz="1800" dirty="0" err="1" smtClean="0"/>
              <a:t>khoai</a:t>
            </a:r>
            <a:r>
              <a:rPr lang="en-US" sz="1800" dirty="0" smtClean="0"/>
              <a:t> </a:t>
            </a:r>
            <a:r>
              <a:rPr lang="en-US" sz="1800" dirty="0" err="1" smtClean="0"/>
              <a:t>tây</a:t>
            </a:r>
            <a:r>
              <a:rPr lang="en-US" sz="1800" dirty="0" smtClean="0"/>
              <a:t> </a:t>
            </a:r>
            <a:r>
              <a:rPr lang="en-US" sz="1800" dirty="0" err="1" smtClean="0"/>
              <a:t>khô</a:t>
            </a:r>
            <a:r>
              <a:rPr lang="en-US" sz="1800" dirty="0" smtClean="0"/>
              <a:t> </a:t>
            </a:r>
            <a:r>
              <a:rPr lang="en-US" sz="1800" dirty="0" err="1" smtClean="0"/>
              <a:t>có</a:t>
            </a:r>
            <a:r>
              <a:rPr lang="en-US" sz="1800" dirty="0" smtClean="0"/>
              <a:t> 11 gam </a:t>
            </a:r>
            <a:r>
              <a:rPr lang="en-US" sz="1800" dirty="0" err="1" smtClean="0"/>
              <a:t>nước</a:t>
            </a:r>
            <a:r>
              <a:rPr lang="en-US" sz="1800" dirty="0" smtClean="0"/>
              <a:t>; 6,6 gam protein; 0,3 gam </a:t>
            </a:r>
            <a:r>
              <a:rPr lang="en-US" sz="1800" dirty="0" err="1" smtClean="0"/>
              <a:t>chất</a:t>
            </a:r>
            <a:r>
              <a:rPr lang="en-US" sz="1800" dirty="0" smtClean="0"/>
              <a:t> </a:t>
            </a:r>
            <a:r>
              <a:rPr lang="en-US" sz="1800" dirty="0" err="1" smtClean="0"/>
              <a:t>béo</a:t>
            </a:r>
            <a:r>
              <a:rPr lang="en-US" sz="1800" dirty="0" smtClean="0"/>
              <a:t>; 75,1 gam </a:t>
            </a:r>
            <a:r>
              <a:rPr lang="en-US" sz="1800" dirty="0" err="1" smtClean="0"/>
              <a:t>glucid</a:t>
            </a:r>
            <a:r>
              <a:rPr lang="en-US" sz="1800" dirty="0" smtClean="0"/>
              <a:t> </a:t>
            </a:r>
            <a:r>
              <a:rPr lang="en-US" sz="1800" dirty="0" err="1" smtClean="0"/>
              <a:t>và</a:t>
            </a:r>
            <a:r>
              <a:rPr lang="en-US" sz="1800" dirty="0" smtClean="0"/>
              <a:t> </a:t>
            </a:r>
            <a:r>
              <a:rPr lang="en-US" sz="1800" dirty="0" err="1" smtClean="0"/>
              <a:t>các</a:t>
            </a:r>
            <a:r>
              <a:rPr lang="en-US" sz="1800" dirty="0" smtClean="0"/>
              <a:t> </a:t>
            </a:r>
            <a:r>
              <a:rPr lang="en-US" sz="1800" dirty="0" err="1" smtClean="0"/>
              <a:t>chất</a:t>
            </a:r>
            <a:r>
              <a:rPr lang="en-US" sz="1800" dirty="0" smtClean="0"/>
              <a:t> </a:t>
            </a:r>
            <a:r>
              <a:rPr lang="en-US" sz="1800" dirty="0" err="1" smtClean="0"/>
              <a:t>khác</a:t>
            </a:r>
            <a:r>
              <a:rPr lang="en-US" sz="1800" dirty="0" smtClean="0"/>
              <a:t>. </a:t>
            </a:r>
            <a:r>
              <a:rPr lang="en-US" sz="1800" dirty="0" err="1" smtClean="0"/>
              <a:t>Em</a:t>
            </a:r>
            <a:r>
              <a:rPr lang="en-US" sz="1800" dirty="0" smtClean="0"/>
              <a:t> </a:t>
            </a:r>
            <a:r>
              <a:rPr lang="en-US" sz="1800" dirty="0" err="1" smtClean="0"/>
              <a:t>hãy</a:t>
            </a:r>
            <a:r>
              <a:rPr lang="en-US" sz="1800" dirty="0" smtClean="0"/>
              <a:t> </a:t>
            </a:r>
            <a:r>
              <a:rPr lang="en-US" sz="1800" dirty="0" err="1" smtClean="0"/>
              <a:t>cho</a:t>
            </a:r>
            <a:r>
              <a:rPr lang="en-US" sz="1800" dirty="0" smtClean="0"/>
              <a:t> </a:t>
            </a:r>
            <a:r>
              <a:rPr lang="en-US" sz="1800" dirty="0" err="1" smtClean="0"/>
              <a:t>biết</a:t>
            </a:r>
            <a:r>
              <a:rPr lang="en-US" sz="1800" dirty="0" smtClean="0"/>
              <a:t> </a:t>
            </a:r>
            <a:r>
              <a:rPr lang="en-US" sz="1800" dirty="0" err="1" smtClean="0"/>
              <a:t>khối</a:t>
            </a:r>
            <a:r>
              <a:rPr lang="en-US" sz="1800" dirty="0" smtClean="0"/>
              <a:t> </a:t>
            </a:r>
            <a:r>
              <a:rPr lang="en-US" sz="1800" dirty="0" err="1" smtClean="0"/>
              <a:t>lượng</a:t>
            </a:r>
            <a:r>
              <a:rPr lang="en-US" sz="1800" dirty="0" smtClean="0"/>
              <a:t>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các</a:t>
            </a:r>
            <a:r>
              <a:rPr lang="en-US" sz="1800" dirty="0" smtClean="0"/>
              <a:t> </a:t>
            </a:r>
            <a:r>
              <a:rPr lang="en-US" sz="1800" dirty="0" err="1" smtClean="0"/>
              <a:t>chất</a:t>
            </a:r>
            <a:r>
              <a:rPr lang="en-US" sz="1800" dirty="0" smtClean="0"/>
              <a:t> </a:t>
            </a:r>
            <a:r>
              <a:rPr lang="en-US" sz="1800" dirty="0" err="1" smtClean="0"/>
              <a:t>khác</a:t>
            </a:r>
            <a:r>
              <a:rPr lang="en-US" sz="1800" dirty="0" smtClean="0"/>
              <a:t> </a:t>
            </a:r>
            <a:r>
              <a:rPr lang="en-US" sz="1800" dirty="0" err="1" smtClean="0"/>
              <a:t>trong</a:t>
            </a:r>
            <a:r>
              <a:rPr lang="en-US" sz="1800" dirty="0" smtClean="0"/>
              <a:t> 100 gam </a:t>
            </a:r>
            <a:r>
              <a:rPr lang="en-US" sz="1800" dirty="0" err="1" smtClean="0"/>
              <a:t>khoai</a:t>
            </a:r>
            <a:r>
              <a:rPr lang="en-US" sz="1800" dirty="0" smtClean="0"/>
              <a:t> </a:t>
            </a:r>
            <a:r>
              <a:rPr lang="en-US" sz="1800" dirty="0" err="1" smtClean="0"/>
              <a:t>tây</a:t>
            </a:r>
            <a:r>
              <a:rPr lang="en-US" sz="1800" dirty="0" smtClean="0"/>
              <a:t> </a:t>
            </a:r>
            <a:r>
              <a:rPr lang="en-US" sz="1800" dirty="0" err="1" smtClean="0"/>
              <a:t>khô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286" y="-152842"/>
            <a:ext cx="1683691" cy="168369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39208" y="3700674"/>
            <a:ext cx="63229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Khối lượng các chất khác trong 100g khoai tây khô </a:t>
            </a:r>
            <a:r>
              <a:rPr lang="vi-VN" sz="2000" dirty="0" smtClean="0"/>
              <a:t>là: </a:t>
            </a:r>
            <a:endParaRPr lang="vi-VN" sz="2000" dirty="0"/>
          </a:p>
          <a:p>
            <a:pPr algn="ctr">
              <a:lnSpc>
                <a:spcPct val="150000"/>
              </a:lnSpc>
            </a:pPr>
            <a:r>
              <a:rPr lang="vi-VN" sz="2000" dirty="0"/>
              <a:t>100 – (11 + 6,6 + 0,3 + 75,1) = 7 (g)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725" y="3139743"/>
            <a:ext cx="805648" cy="6419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2" y="2884247"/>
            <a:ext cx="2150090" cy="215009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 flipH="1">
            <a:off x="4890498" y="359596"/>
            <a:ext cx="4253501" cy="585627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accent2"/>
                </a:solidFill>
              </a:rPr>
              <a:t>2. </a:t>
            </a:r>
            <a:r>
              <a:rPr lang="en-US" sz="2200" b="1" dirty="0" err="1" smtClean="0">
                <a:solidFill>
                  <a:schemeClr val="accent2"/>
                </a:solidFill>
              </a:rPr>
              <a:t>Nhân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  <a:r>
              <a:rPr lang="en-US" sz="2200" b="1" dirty="0" err="1" smtClean="0">
                <a:solidFill>
                  <a:schemeClr val="accent2"/>
                </a:solidFill>
              </a:rPr>
              <a:t>và</a:t>
            </a:r>
            <a:r>
              <a:rPr lang="en-US" sz="2200" b="1" dirty="0" smtClean="0">
                <a:solidFill>
                  <a:schemeClr val="accent2"/>
                </a:solidFill>
              </a:rPr>
              <a:t> chia </a:t>
            </a:r>
            <a:r>
              <a:rPr lang="en-US" sz="2200" b="1" dirty="0" err="1" smtClean="0">
                <a:solidFill>
                  <a:schemeClr val="accent2"/>
                </a:solidFill>
              </a:rPr>
              <a:t>hai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  <a:r>
              <a:rPr lang="en-US" sz="2200" b="1" dirty="0" err="1" smtClean="0">
                <a:solidFill>
                  <a:schemeClr val="accent2"/>
                </a:solidFill>
              </a:rPr>
              <a:t>số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  <a:r>
              <a:rPr lang="en-US" sz="2200" b="1" dirty="0" err="1" smtClean="0">
                <a:solidFill>
                  <a:schemeClr val="accent2"/>
                </a:solidFill>
              </a:rPr>
              <a:t>hữu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  <a:r>
              <a:rPr lang="en-US" sz="2200" b="1" dirty="0" err="1" smtClean="0">
                <a:solidFill>
                  <a:schemeClr val="accent2"/>
                </a:solidFill>
              </a:rPr>
              <a:t>tỉ</a:t>
            </a:r>
            <a:endParaRPr lang="en-US" sz="2200" b="1" dirty="0">
              <a:solidFill>
                <a:schemeClr val="accent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3708" y="452354"/>
            <a:ext cx="4099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</a:rPr>
              <a:t>Cách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nhân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và</a:t>
            </a:r>
            <a:r>
              <a:rPr lang="en-US" sz="2000" b="1" dirty="0" smtClean="0">
                <a:solidFill>
                  <a:srgbClr val="002060"/>
                </a:solidFill>
              </a:rPr>
              <a:t> chia </a:t>
            </a:r>
            <a:r>
              <a:rPr lang="en-US" sz="2000" b="1" dirty="0" err="1" smtClean="0">
                <a:solidFill>
                  <a:srgbClr val="002060"/>
                </a:solidFill>
              </a:rPr>
              <a:t>hai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số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hữu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tỉ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6013" y="1057655"/>
            <a:ext cx="3874779" cy="400110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2000" dirty="0" err="1" smtClean="0"/>
              <a:t>Hoạt</a:t>
            </a:r>
            <a:r>
              <a:rPr lang="en-US" sz="2000" dirty="0" smtClean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nhóm</a:t>
            </a:r>
            <a:r>
              <a:rPr lang="en-US" sz="2000" dirty="0"/>
              <a:t> </a:t>
            </a:r>
            <a:r>
              <a:rPr lang="en-US" sz="2000" dirty="0" err="1"/>
              <a:t>thực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b="1" dirty="0"/>
              <a:t>HĐ3.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013" y="1767155"/>
            <a:ext cx="904836" cy="544530"/>
          </a:xfrm>
          <a:prstGeom prst="roundRect">
            <a:avLst/>
          </a:prstGeom>
          <a:solidFill>
            <a:schemeClr val="accent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HĐ3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41469" y="1662956"/>
            <a:ext cx="6298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Viết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hỗn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thập</a:t>
            </a:r>
            <a:r>
              <a:rPr lang="en-US" sz="2000" dirty="0" smtClean="0"/>
              <a:t> </a:t>
            </a:r>
            <a:r>
              <a:rPr lang="en-US" sz="2000" dirty="0" err="1" smtClean="0"/>
              <a:t>phân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phép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dưới</a:t>
            </a:r>
            <a:r>
              <a:rPr lang="en-US" sz="2000" dirty="0" smtClean="0"/>
              <a:t> </a:t>
            </a:r>
            <a:r>
              <a:rPr lang="en-US" sz="2000" dirty="0" err="1" smtClean="0"/>
              <a:t>dạng</a:t>
            </a:r>
            <a:r>
              <a:rPr lang="en-US" sz="2000" dirty="0" smtClean="0"/>
              <a:t> </a:t>
            </a:r>
            <a:r>
              <a:rPr lang="en-US" sz="2000" dirty="0" err="1" smtClean="0"/>
              <a:t>phân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rồi</a:t>
            </a:r>
            <a:r>
              <a:rPr lang="en-US" sz="2000" dirty="0" smtClean="0"/>
              <a:t> </a:t>
            </a:r>
            <a:r>
              <a:rPr lang="en-US" sz="2000" dirty="0" err="1" smtClean="0"/>
              <a:t>thực</a:t>
            </a:r>
            <a:r>
              <a:rPr lang="en-US" sz="2000" dirty="0" smtClean="0"/>
              <a:t> </a:t>
            </a:r>
            <a:r>
              <a:rPr lang="en-US" sz="2000" dirty="0" err="1" smtClean="0"/>
              <a:t>hiện</a:t>
            </a:r>
            <a:r>
              <a:rPr lang="en-US" sz="2000" dirty="0" smtClean="0"/>
              <a:t> </a:t>
            </a:r>
            <a:r>
              <a:rPr lang="en-US" sz="2000" dirty="0" err="1" smtClean="0"/>
              <a:t>phép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80817" y="2779045"/>
                <a:ext cx="1572657" cy="71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a) 0,36.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817" y="2779045"/>
                <a:ext cx="1572657" cy="710066"/>
              </a:xfrm>
              <a:prstGeom prst="rect">
                <a:avLst/>
              </a:prstGeom>
              <a:blipFill rotWithShape="0">
                <a:blip r:embed="rId2"/>
                <a:stretch>
                  <a:fillRect l="-42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95608" y="2835778"/>
                <a:ext cx="1572657" cy="7018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:</m:t>
                    </m:r>
                  </m:oMath>
                </a14:m>
                <a:r>
                  <a:rPr lang="en-US" sz="2000" dirty="0" smtClean="0"/>
                  <a:t>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608" y="2835778"/>
                <a:ext cx="1572657" cy="701859"/>
              </a:xfrm>
              <a:prstGeom prst="rect">
                <a:avLst/>
              </a:prstGeom>
              <a:blipFill rotWithShape="0">
                <a:blip r:embed="rId3"/>
                <a:stretch>
                  <a:fillRect l="-42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80817" y="3632965"/>
                <a:ext cx="2404152" cy="71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2800" dirty="0" smtClean="0"/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817" y="3632965"/>
                <a:ext cx="2404152" cy="710066"/>
              </a:xfrm>
              <a:prstGeom prst="rect">
                <a:avLst/>
              </a:prstGeom>
              <a:blipFill rotWithShape="0">
                <a:blip r:embed="rId4"/>
                <a:stretch>
                  <a:fillRect l="-2792" b="-9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795608" y="3694796"/>
                <a:ext cx="3780891" cy="702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 smtClean="0"/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 smtClean="0"/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−49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72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608" y="3694796"/>
                <a:ext cx="3780891" cy="702244"/>
              </a:xfrm>
              <a:prstGeom prst="rect">
                <a:avLst/>
              </a:prstGeom>
              <a:blipFill rotWithShape="0">
                <a:blip r:embed="rId5"/>
                <a:stretch>
                  <a:fillRect l="-1774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098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32;p32"/>
          <p:cNvSpPr/>
          <p:nvPr/>
        </p:nvSpPr>
        <p:spPr>
          <a:xfrm>
            <a:off x="1191802" y="488940"/>
            <a:ext cx="6575461" cy="3844766"/>
          </a:xfrm>
          <a:prstGeom prst="roundRect">
            <a:avLst>
              <a:gd name="adj" fmla="val 31450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777430" y="1044698"/>
                <a:ext cx="5609690" cy="27332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Giả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sử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một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khinh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khí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cầu</a:t>
                </a:r>
                <a:r>
                  <a:rPr lang="en-US" sz="2000" dirty="0"/>
                  <a:t> bay </a:t>
                </a:r>
                <a:r>
                  <a:rPr lang="en-US" sz="2000" dirty="0" err="1"/>
                  <a:t>lên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từ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mặt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đất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theo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chiều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thẳng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đứng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với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vận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tốc</a:t>
                </a:r>
                <a:r>
                  <a:rPr lang="en-US" sz="2000" dirty="0"/>
                  <a:t> 0,8 m/s </a:t>
                </a:r>
                <a:r>
                  <a:rPr lang="en-US" sz="2000" dirty="0" err="1"/>
                  <a:t>trong</a:t>
                </a:r>
                <a:r>
                  <a:rPr lang="en-US" sz="2000" dirty="0"/>
                  <a:t> 50 </a:t>
                </a:r>
                <a:r>
                  <a:rPr lang="en-US" sz="2000" dirty="0" err="1"/>
                  <a:t>giây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Sau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giảm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dần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độ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cao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với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vận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tốc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 smtClean="0"/>
                  <a:t>m/s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Hỏi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sau</a:t>
                </a:r>
                <a:r>
                  <a:rPr lang="en-US" sz="2000" dirty="0"/>
                  <a:t> 27 </a:t>
                </a:r>
                <a:r>
                  <a:rPr lang="en-US" sz="2000" dirty="0" err="1"/>
                  <a:t>giây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kể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từ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hạ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độ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cao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khinh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khí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cầu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cách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mặt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đất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bao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nhiêu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mét</a:t>
                </a:r>
                <a:r>
                  <a:rPr lang="en-US" sz="2000" dirty="0"/>
                  <a:t>?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430" y="1044698"/>
                <a:ext cx="5609690" cy="2733249"/>
              </a:xfrm>
              <a:prstGeom prst="rect">
                <a:avLst/>
              </a:prstGeom>
              <a:blipFill rotWithShape="0">
                <a:blip r:embed="rId3"/>
                <a:stretch>
                  <a:fillRect l="-1196" r="-1087" b="-8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025" y="1598211"/>
            <a:ext cx="2735495" cy="273549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455" y="58379"/>
            <a:ext cx="2520379" cy="2520379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37318" y="485279"/>
            <a:ext cx="5530059" cy="1420325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Ta có thể nhân, chia hai số hữu tỉ bằng cách viết chúng dưới dạng phân số rồi áp dụng quy tắc nhân, chia phân số.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88837" y="2126750"/>
            <a:ext cx="3016749" cy="3016749"/>
          </a:xfrm>
          <a:prstGeom prst="rect">
            <a:avLst/>
          </a:prstGeom>
        </p:spPr>
      </p:pic>
      <p:pic>
        <p:nvPicPr>
          <p:cNvPr id="16" name="Google Shape;591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59845" y="485279"/>
            <a:ext cx="1487463" cy="153310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637318" y="2126750"/>
            <a:ext cx="1212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err="1" smtClean="0">
                <a:solidFill>
                  <a:srgbClr val="C00000"/>
                </a:solidFill>
              </a:rPr>
              <a:t>Ví</a:t>
            </a:r>
            <a:r>
              <a:rPr lang="en-US" sz="2000" b="1" u="sng" dirty="0" smtClean="0">
                <a:solidFill>
                  <a:srgbClr val="C00000"/>
                </a:solidFill>
              </a:rPr>
              <a:t> </a:t>
            </a:r>
            <a:r>
              <a:rPr lang="en-US" sz="2000" b="1" u="sng" dirty="0" err="1" smtClean="0">
                <a:solidFill>
                  <a:srgbClr val="C00000"/>
                </a:solidFill>
              </a:rPr>
              <a:t>dụ</a:t>
            </a:r>
            <a:r>
              <a:rPr lang="en-US" sz="2000" b="1" u="sng" dirty="0" smtClean="0">
                <a:solidFill>
                  <a:srgbClr val="C00000"/>
                </a:solidFill>
              </a:rPr>
              <a:t> 3</a:t>
            </a:r>
            <a:r>
              <a:rPr lang="en-US" sz="2000" b="1" dirty="0" smtClean="0">
                <a:solidFill>
                  <a:srgbClr val="C00000"/>
                </a:solidFill>
              </a:rPr>
              <a:t>:</a:t>
            </a:r>
            <a:endParaRPr lang="en-US" sz="20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12484" y="2661007"/>
                <a:ext cx="1619590" cy="702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 smtClean="0"/>
                  <a:t> . 0,25</a:t>
                </a:r>
                <a:endParaRPr lang="en-US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484" y="2661007"/>
                <a:ext cx="1619590" cy="702244"/>
              </a:xfrm>
              <a:prstGeom prst="rect">
                <a:avLst/>
              </a:prstGeom>
              <a:blipFill rotWithShape="0">
                <a:blip r:embed="rId5"/>
                <a:stretch>
                  <a:fillRect l="-3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508758" y="3626136"/>
                <a:ext cx="1623316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b) - 2,4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8758" y="3626136"/>
                <a:ext cx="1623316" cy="704295"/>
              </a:xfrm>
              <a:prstGeom prst="rect">
                <a:avLst/>
              </a:prstGeom>
              <a:blipFill rotWithShape="0">
                <a:blip r:embed="rId6"/>
                <a:stretch>
                  <a:fillRect l="-4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55551" y="2658699"/>
                <a:ext cx="2196435" cy="704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800" dirty="0" smtClean="0"/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28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551" y="2658699"/>
                <a:ext cx="2196435" cy="704552"/>
              </a:xfrm>
              <a:prstGeom prst="rect">
                <a:avLst/>
              </a:prstGeom>
              <a:blipFill rotWithShape="0">
                <a:blip r:embed="rId7"/>
                <a:stretch>
                  <a:fillRect l="-3056" b="-86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55551" y="3629024"/>
                <a:ext cx="4005058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−24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000" dirty="0" smtClean="0"/>
                  <a:t> :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−12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 smtClean="0"/>
                  <a:t> </a:t>
                </a:r>
                <a:r>
                  <a:rPr lang="en-US" sz="2000" dirty="0" smtClean="0"/>
                  <a:t>.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000" dirty="0" smtClean="0"/>
                  <a:t> = - 2</a:t>
                </a:r>
                <a:endParaRPr lang="en-US" sz="2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551" y="3629024"/>
                <a:ext cx="4005058" cy="704295"/>
              </a:xfrm>
              <a:prstGeom prst="rect">
                <a:avLst/>
              </a:prstGeom>
              <a:blipFill rotWithShape="0">
                <a:blip r:embed="rId8"/>
                <a:stretch>
                  <a:fillRect l="-16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50"/>
          <p:cNvSpPr/>
          <p:nvPr/>
        </p:nvSpPr>
        <p:spPr>
          <a:xfrm>
            <a:off x="6051478" y="426928"/>
            <a:ext cx="2640459" cy="5868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accent2"/>
                </a:solidFill>
              </a:rPr>
              <a:t>Luyện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</a:rPr>
              <a:t>tập</a:t>
            </a:r>
            <a:r>
              <a:rPr lang="en-US" sz="2000" b="1" dirty="0" smtClean="0">
                <a:solidFill>
                  <a:schemeClr val="accent2"/>
                </a:solidFill>
              </a:rPr>
              <a:t> 3: </a:t>
            </a:r>
            <a:r>
              <a:rPr lang="en-US" sz="2000" dirty="0" err="1" smtClean="0">
                <a:solidFill>
                  <a:schemeClr val="accent2"/>
                </a:solidFill>
              </a:rPr>
              <a:t>Tính</a:t>
            </a:r>
            <a:endParaRPr sz="20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10300" y="1294543"/>
                <a:ext cx="1931543" cy="645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−9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1800" dirty="0" smtClean="0"/>
                  <a:t> 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−4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300" y="1294543"/>
                <a:ext cx="1931543" cy="645048"/>
              </a:xfrm>
              <a:prstGeom prst="rect">
                <a:avLst/>
              </a:prstGeom>
              <a:blipFill rotWithShape="0">
                <a:blip r:embed="rId3"/>
                <a:stretch>
                  <a:fillRect l="-34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277456" y="1308585"/>
                <a:ext cx="863029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36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456" y="1308585"/>
                <a:ext cx="863029" cy="616964"/>
              </a:xfrm>
              <a:prstGeom prst="rect">
                <a:avLst/>
              </a:prstGeom>
              <a:blipFill rotWithShape="0">
                <a:blip r:embed="rId4"/>
                <a:stretch>
                  <a:fillRect l="-7801" b="-1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28854" y="1308585"/>
                <a:ext cx="1387011" cy="614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b) - 0,7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8854" y="1308585"/>
                <a:ext cx="1387011" cy="614655"/>
              </a:xfrm>
              <a:prstGeom prst="rect">
                <a:avLst/>
              </a:prstGeom>
              <a:blipFill rotWithShape="0">
                <a:blip r:embed="rId5"/>
                <a:stretch>
                  <a:fillRect l="-4386" b="-3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215865" y="1322627"/>
                <a:ext cx="2922999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−7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: 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−7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C00000"/>
                    </a:solidFill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−7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C00000"/>
                    </a:solidFill>
                  </a:rPr>
                  <a:t> </a:t>
                </a:r>
                <a:endParaRPr lang="en-US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5865" y="1322627"/>
                <a:ext cx="2922999" cy="616964"/>
              </a:xfrm>
              <a:prstGeom prst="rect">
                <a:avLst/>
              </a:prstGeom>
              <a:blipFill rotWithShape="0">
                <a:blip r:embed="rId6"/>
                <a:stretch>
                  <a:fillRect l="-2296" b="-89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Google Shape;638;p50"/>
          <p:cNvSpPr/>
          <p:nvPr/>
        </p:nvSpPr>
        <p:spPr>
          <a:xfrm>
            <a:off x="732033" y="2151274"/>
            <a:ext cx="4271482" cy="586800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accent2"/>
                </a:solidFill>
              </a:rPr>
              <a:t>Luyện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</a:rPr>
              <a:t>tập</a:t>
            </a:r>
            <a:r>
              <a:rPr lang="en-US" sz="2000" b="1" dirty="0" smtClean="0">
                <a:solidFill>
                  <a:schemeClr val="accent2"/>
                </a:solidFill>
              </a:rPr>
              <a:t> 4: </a:t>
            </a:r>
            <a:r>
              <a:rPr lang="en-US" sz="2000" dirty="0" err="1" smtClean="0">
                <a:solidFill>
                  <a:schemeClr val="accent2"/>
                </a:solidFill>
              </a:rPr>
              <a:t>Tính</a:t>
            </a:r>
            <a:r>
              <a:rPr lang="en-US" sz="2000" dirty="0" smtClean="0">
                <a:solidFill>
                  <a:schemeClr val="accent2"/>
                </a:solidFill>
              </a:rPr>
              <a:t> </a:t>
            </a:r>
            <a:r>
              <a:rPr lang="en-US" sz="2000" dirty="0" err="1" smtClean="0">
                <a:solidFill>
                  <a:schemeClr val="accent2"/>
                </a:solidFill>
              </a:rPr>
              <a:t>một</a:t>
            </a:r>
            <a:r>
              <a:rPr lang="en-US" sz="2000" dirty="0" smtClean="0">
                <a:solidFill>
                  <a:schemeClr val="accent2"/>
                </a:solidFill>
              </a:rPr>
              <a:t> </a:t>
            </a:r>
            <a:r>
              <a:rPr lang="en-US" sz="2000" dirty="0" err="1" smtClean="0">
                <a:solidFill>
                  <a:schemeClr val="accent2"/>
                </a:solidFill>
              </a:rPr>
              <a:t>cách</a:t>
            </a:r>
            <a:r>
              <a:rPr lang="en-US" sz="2000" dirty="0" smtClean="0">
                <a:solidFill>
                  <a:schemeClr val="accent2"/>
                </a:solidFill>
              </a:rPr>
              <a:t> </a:t>
            </a:r>
            <a:r>
              <a:rPr lang="en-US" sz="2000" dirty="0" err="1" smtClean="0">
                <a:solidFill>
                  <a:schemeClr val="accent2"/>
                </a:solidFill>
              </a:rPr>
              <a:t>hợp</a:t>
            </a:r>
            <a:r>
              <a:rPr lang="en-US" sz="2000" dirty="0" smtClean="0">
                <a:solidFill>
                  <a:schemeClr val="accent2"/>
                </a:solidFill>
              </a:rPr>
              <a:t> </a:t>
            </a:r>
            <a:r>
              <a:rPr lang="en-US" sz="2000" dirty="0" err="1" smtClean="0">
                <a:solidFill>
                  <a:schemeClr val="accent2"/>
                </a:solidFill>
              </a:rPr>
              <a:t>lí</a:t>
            </a:r>
            <a:endParaRPr sz="20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6637" y="2963799"/>
                <a:ext cx="2845942" cy="7018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000" dirty="0" smtClean="0"/>
                  <a:t>.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000" dirty="0" smtClean="0"/>
                  <a:t>. (- 0,25)</a:t>
                </a:r>
                <a:endParaRPr lang="en-US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637" y="2963799"/>
                <a:ext cx="2845942" cy="70185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113069" y="2963799"/>
                <a:ext cx="2126751" cy="7018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000" dirty="0" smtClean="0"/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. 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069" y="2963799"/>
                <a:ext cx="2126751" cy="701859"/>
              </a:xfrm>
              <a:prstGeom prst="rect">
                <a:avLst/>
              </a:prstGeom>
              <a:blipFill rotWithShape="0">
                <a:blip r:embed="rId8"/>
                <a:stretch>
                  <a:fillRect l="-3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83578" y="3959318"/>
                <a:ext cx="4448710" cy="737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000" dirty="0" smtClean="0"/>
                  <a:t>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000" dirty="0" smtClean="0"/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000" dirty="0" smtClean="0"/>
                  <a:t> . 3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578" y="3959318"/>
                <a:ext cx="4448710" cy="737189"/>
              </a:xfrm>
              <a:prstGeom prst="rect">
                <a:avLst/>
              </a:prstGeom>
              <a:blipFill rotWithShape="0">
                <a:blip r:embed="rId9"/>
                <a:stretch>
                  <a:fillRect l="-15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8" grpId="0" animBg="1"/>
      <p:bldP spid="6" grpId="0"/>
      <p:bldP spid="7" grpId="0"/>
      <p:bldP spid="8" grpId="0"/>
      <p:bldP spid="9" grpId="0"/>
      <p:bldP spid="19" grpId="0" animBg="1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Google Shape;49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4418" y="2393879"/>
            <a:ext cx="2839627" cy="29267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294542" y="606175"/>
            <a:ext cx="60514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>
                <a:solidFill>
                  <a:srgbClr val="C00000"/>
                </a:solidFill>
              </a:rPr>
              <a:t>Chú</a:t>
            </a:r>
            <a:r>
              <a:rPr lang="en-US" sz="2000" b="1" dirty="0">
                <a:solidFill>
                  <a:srgbClr val="C00000"/>
                </a:solidFill>
              </a:rPr>
              <a:t> ý: </a:t>
            </a:r>
            <a:endParaRPr lang="en-US" sz="2000" dirty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Nếu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hữu</a:t>
            </a:r>
            <a:r>
              <a:rPr lang="en-US" sz="2000" dirty="0"/>
              <a:t> </a:t>
            </a:r>
            <a:r>
              <a:rPr lang="en-US" sz="2000" dirty="0" err="1"/>
              <a:t>tỉ</a:t>
            </a:r>
            <a:r>
              <a:rPr lang="en-US" sz="2000" dirty="0"/>
              <a:t> </a:t>
            </a:r>
            <a:r>
              <a:rPr lang="en-US" sz="2000" dirty="0" err="1"/>
              <a:t>đều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dưới</a:t>
            </a:r>
            <a:r>
              <a:rPr lang="en-US" sz="2000" dirty="0"/>
              <a:t> </a:t>
            </a:r>
            <a:r>
              <a:rPr lang="en-US" sz="2000" dirty="0" err="1"/>
              <a:t>dạng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thập</a:t>
            </a:r>
            <a:r>
              <a:rPr lang="en-US" sz="2000" dirty="0"/>
              <a:t> </a:t>
            </a:r>
            <a:r>
              <a:rPr lang="en-US" sz="2000" dirty="0" err="1"/>
              <a:t>phân</a:t>
            </a:r>
            <a:r>
              <a:rPr lang="en-US" sz="2000" dirty="0"/>
              <a:t> </a:t>
            </a:r>
            <a:r>
              <a:rPr lang="en-US" sz="2000" dirty="0" err="1"/>
              <a:t>thì</a:t>
            </a:r>
            <a:r>
              <a:rPr lang="en-US" sz="2000" dirty="0"/>
              <a:t> ta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áp</a:t>
            </a:r>
            <a:r>
              <a:rPr lang="en-US" sz="2000" dirty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</a:t>
            </a:r>
            <a:r>
              <a:rPr lang="en-US" sz="2000" dirty="0" err="1"/>
              <a:t>quy</a:t>
            </a:r>
            <a:r>
              <a:rPr lang="en-US" sz="2000" dirty="0"/>
              <a:t> </a:t>
            </a:r>
            <a:r>
              <a:rPr lang="en-US" sz="2000" dirty="0" err="1"/>
              <a:t>tắc</a:t>
            </a:r>
            <a:r>
              <a:rPr lang="en-US" sz="2000" dirty="0"/>
              <a:t> </a:t>
            </a:r>
            <a:r>
              <a:rPr lang="en-US" sz="2000" dirty="0" err="1"/>
              <a:t>nhân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chia </a:t>
            </a:r>
            <a:r>
              <a:rPr lang="en-US" sz="2000" dirty="0" err="1"/>
              <a:t>đối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thập</a:t>
            </a:r>
            <a:r>
              <a:rPr lang="en-US" sz="2000" dirty="0"/>
              <a:t> </a:t>
            </a:r>
            <a:r>
              <a:rPr lang="en-US" sz="2000" dirty="0" err="1"/>
              <a:t>phân</a:t>
            </a:r>
            <a:r>
              <a:rPr lang="en-US" sz="2000" dirty="0" smtClean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8253" y="2681555"/>
            <a:ext cx="4150760" cy="13234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dirty="0" smtClean="0"/>
              <a:t>1,25. (- 4,6) = - (1,25. 4,6) = - 5,75</a:t>
            </a:r>
          </a:p>
          <a:p>
            <a:pPr>
              <a:lnSpc>
                <a:spcPct val="200000"/>
              </a:lnSpc>
            </a:pPr>
            <a:r>
              <a:rPr lang="en-US" sz="2000" dirty="0" smtClean="0"/>
              <a:t>7,8 : (- 0,13) = - (7,8 : 0,13) = - 60.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02298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2845942" y="246580"/>
            <a:ext cx="5804899" cy="1551398"/>
          </a:xfrm>
          <a:prstGeom prst="wedgeRoundRectCallout">
            <a:avLst>
              <a:gd name="adj1" fmla="val -58361"/>
              <a:gd name="adj2" fmla="val 36673"/>
              <a:gd name="adj3" fmla="val 16667"/>
            </a:avLst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tx1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951251" y="320650"/>
            <a:ext cx="55942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Vận</a:t>
            </a:r>
            <a:r>
              <a:rPr lang="en-US" sz="2000" dirty="0" smtClean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</a:t>
            </a:r>
            <a:r>
              <a:rPr lang="en-US" sz="2000" dirty="0" err="1"/>
              <a:t>quy</a:t>
            </a:r>
            <a:r>
              <a:rPr lang="en-US" sz="2000" dirty="0"/>
              <a:t> </a:t>
            </a:r>
            <a:r>
              <a:rPr lang="en-US" sz="2000" dirty="0" err="1"/>
              <a:t>tắc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toán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hữu</a:t>
            </a:r>
            <a:r>
              <a:rPr lang="en-US" sz="2000" dirty="0"/>
              <a:t> </a:t>
            </a:r>
            <a:r>
              <a:rPr lang="en-US" sz="2000" dirty="0" err="1"/>
              <a:t>tỉ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ví</a:t>
            </a:r>
            <a:r>
              <a:rPr lang="en-US" sz="2000" dirty="0"/>
              <a:t> </a:t>
            </a:r>
            <a:r>
              <a:rPr lang="en-US" sz="2000" dirty="0" err="1"/>
              <a:t>dụ</a:t>
            </a:r>
            <a:r>
              <a:rPr lang="en-US" sz="2000" dirty="0"/>
              <a:t> </a:t>
            </a:r>
            <a:r>
              <a:rPr lang="en-US" sz="2000" b="1" dirty="0" err="1"/>
              <a:t>mở</a:t>
            </a:r>
            <a:r>
              <a:rPr lang="en-US" sz="2000" b="1" dirty="0"/>
              <a:t> </a:t>
            </a:r>
            <a:r>
              <a:rPr lang="en-US" sz="2000" b="1" dirty="0" err="1"/>
              <a:t>đầu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</a:t>
            </a:r>
            <a:r>
              <a:rPr lang="en-US" sz="2000" dirty="0" err="1"/>
              <a:t>hoàn</a:t>
            </a:r>
            <a:r>
              <a:rPr lang="en-US" sz="2000" dirty="0"/>
              <a:t> </a:t>
            </a:r>
            <a:r>
              <a:rPr lang="en-US" sz="2000" dirty="0" err="1"/>
              <a:t>thành</a:t>
            </a:r>
            <a:r>
              <a:rPr lang="en-US" sz="2000" dirty="0"/>
              <a:t> </a:t>
            </a:r>
            <a:r>
              <a:rPr lang="en-US" sz="2000" b="1" dirty="0" err="1"/>
              <a:t>Ví</a:t>
            </a:r>
            <a:r>
              <a:rPr lang="en-US" sz="2000" b="1" dirty="0"/>
              <a:t> </a:t>
            </a:r>
            <a:r>
              <a:rPr lang="en-US" sz="2000" b="1" dirty="0" err="1"/>
              <a:t>dụ</a:t>
            </a:r>
            <a:r>
              <a:rPr lang="en-US" sz="2000" b="1" dirty="0"/>
              <a:t> 4 </a:t>
            </a:r>
            <a:r>
              <a:rPr lang="en-US" sz="2000" dirty="0" err="1"/>
              <a:t>và</a:t>
            </a:r>
            <a:r>
              <a:rPr lang="en-US" sz="2000" dirty="0"/>
              <a:t> so </a:t>
            </a:r>
            <a:r>
              <a:rPr lang="en-US" sz="2000" dirty="0" err="1"/>
              <a:t>sánh</a:t>
            </a:r>
            <a:r>
              <a:rPr lang="en-US" sz="2000" dirty="0"/>
              <a:t> </a:t>
            </a:r>
            <a:r>
              <a:rPr lang="en-US" sz="2000" dirty="0" err="1"/>
              <a:t>lại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lời</a:t>
            </a:r>
            <a:r>
              <a:rPr lang="en-US" sz="2000" dirty="0"/>
              <a:t> </a:t>
            </a:r>
            <a:r>
              <a:rPr lang="en-US" sz="2000" dirty="0" err="1"/>
              <a:t>giải</a:t>
            </a:r>
            <a:r>
              <a:rPr lang="en-US" sz="2000" dirty="0"/>
              <a:t> </a:t>
            </a:r>
            <a:r>
              <a:rPr lang="en-US" sz="2000" dirty="0" err="1"/>
              <a:t>đã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sách</a:t>
            </a:r>
            <a:r>
              <a:rPr lang="en-US" sz="20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80836" y="2076106"/>
                <a:ext cx="7356296" cy="1717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800" dirty="0" smtClean="0"/>
                  <a:t>Trong 50s </a:t>
                </a:r>
                <a:r>
                  <a:rPr lang="en-US" sz="1800" dirty="0" err="1" smtClean="0"/>
                  <a:t>đầu</a:t>
                </a:r>
                <a:r>
                  <a:rPr lang="en-US" sz="1800" dirty="0" smtClean="0"/>
                  <a:t>, </a:t>
                </a:r>
                <a:r>
                  <a:rPr lang="en-US" sz="1800" dirty="0" err="1" smtClean="0"/>
                  <a:t>khinh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khí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cầu</a:t>
                </a:r>
                <a:r>
                  <a:rPr lang="en-US" sz="1800" dirty="0" smtClean="0"/>
                  <a:t> bay </a:t>
                </a:r>
                <a:r>
                  <a:rPr lang="en-US" sz="1800" dirty="0" err="1" smtClean="0"/>
                  <a:t>lên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cách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mặt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đất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là</a:t>
                </a:r>
                <a:r>
                  <a:rPr lang="en-US" sz="1800" dirty="0" smtClean="0"/>
                  <a:t>: 0,8. 50 = 40 (m)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800" dirty="0" err="1" smtClean="0"/>
                  <a:t>Sau</a:t>
                </a:r>
                <a:r>
                  <a:rPr lang="en-US" sz="1800" dirty="0" smtClean="0"/>
                  <a:t> 27s, </a:t>
                </a:r>
                <a:r>
                  <a:rPr lang="en-US" sz="1800" dirty="0" err="1" smtClean="0"/>
                  <a:t>khinh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khí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cầu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giảm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độ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cao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là</a:t>
                </a:r>
                <a:r>
                  <a:rPr lang="en-US" sz="1800" dirty="0" smtClean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1800" dirty="0" smtClean="0"/>
                  <a:t>. 27 = 15 (m)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800" dirty="0" err="1" smtClean="0"/>
                  <a:t>Vậy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sau</a:t>
                </a:r>
                <a:r>
                  <a:rPr lang="en-US" sz="1800" dirty="0" smtClean="0"/>
                  <a:t> 27s, </a:t>
                </a:r>
                <a:r>
                  <a:rPr lang="en-US" sz="1800" dirty="0" err="1" smtClean="0"/>
                  <a:t>khinh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khí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cầu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cách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mặt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đất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là</a:t>
                </a:r>
                <a:r>
                  <a:rPr lang="en-US" sz="1800" dirty="0" smtClean="0"/>
                  <a:t>: 40 - 15 = 25 (m)</a:t>
                </a:r>
                <a:endParaRPr lang="en-US" sz="1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836" y="2076106"/>
                <a:ext cx="7356296" cy="1717586"/>
              </a:xfrm>
              <a:prstGeom prst="rect">
                <a:avLst/>
              </a:prstGeom>
              <a:blipFill rotWithShape="0">
                <a:blip r:embed="rId3"/>
                <a:stretch>
                  <a:fillRect l="-663" b="-2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36" y="3793692"/>
            <a:ext cx="1465352" cy="1465352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653902" y="447576"/>
            <a:ext cx="1988289" cy="541756"/>
          </a:xfrm>
          <a:prstGeom prst="roundRect">
            <a:avLst/>
          </a:prstGeom>
          <a:solidFill>
            <a:schemeClr val="bg1">
              <a:lumMod val="20000"/>
              <a:lumOff val="80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C00000"/>
                </a:solidFill>
              </a:rPr>
              <a:t>Vận</a:t>
            </a:r>
            <a:r>
              <a:rPr lang="en-US" sz="2200" b="1" dirty="0" smtClean="0">
                <a:solidFill>
                  <a:srgbClr val="C00000"/>
                </a:solidFill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</a:rPr>
              <a:t>dụng</a:t>
            </a:r>
            <a:r>
              <a:rPr lang="en-US" sz="2200" b="1" dirty="0" smtClean="0">
                <a:solidFill>
                  <a:srgbClr val="C00000"/>
                </a:solidFill>
              </a:rPr>
              <a:t> 2</a:t>
            </a:r>
            <a:endParaRPr lang="en-US" sz="22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4159" y="1010596"/>
            <a:ext cx="61137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/>
              <a:t>Cho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tấm</a:t>
            </a:r>
            <a:r>
              <a:rPr lang="en-US" sz="2000" dirty="0" smtClean="0"/>
              <a:t> </a:t>
            </a:r>
            <a:r>
              <a:rPr lang="en-US" sz="2000" dirty="0" err="1" smtClean="0"/>
              <a:t>ảnh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cùng</a:t>
            </a:r>
            <a:r>
              <a:rPr lang="en-US" sz="2000" dirty="0" smtClean="0"/>
              <a:t> </a:t>
            </a:r>
            <a:r>
              <a:rPr lang="en-US" sz="2000" dirty="0" err="1" smtClean="0"/>
              <a:t>kích</a:t>
            </a:r>
            <a:r>
              <a:rPr lang="en-US" sz="2000" dirty="0" smtClean="0"/>
              <a:t> </a:t>
            </a:r>
            <a:r>
              <a:rPr lang="en-US" sz="2000" dirty="0" err="1" smtClean="0"/>
              <a:t>thước</a:t>
            </a:r>
            <a:r>
              <a:rPr lang="en-US" sz="2000" dirty="0" smtClean="0"/>
              <a:t> 10 cm x 15 cm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in </a:t>
            </a:r>
            <a:r>
              <a:rPr lang="en-US" sz="2000" dirty="0" err="1" smtClean="0"/>
              <a:t>trên</a:t>
            </a:r>
            <a:r>
              <a:rPr lang="en-US" sz="2000" dirty="0" smtClean="0"/>
              <a:t> </a:t>
            </a:r>
            <a:r>
              <a:rPr lang="en-US" sz="2000" dirty="0" err="1" smtClean="0"/>
              <a:t>giấy</a:t>
            </a:r>
            <a:r>
              <a:rPr lang="en-US" sz="2000" dirty="0" smtClean="0"/>
              <a:t> </a:t>
            </a:r>
            <a:r>
              <a:rPr lang="en-US" sz="2000" dirty="0" err="1" smtClean="0"/>
              <a:t>ảnh</a:t>
            </a:r>
            <a:r>
              <a:rPr lang="en-US" sz="2000" dirty="0" smtClean="0"/>
              <a:t> </a:t>
            </a:r>
            <a:r>
              <a:rPr lang="en-US" sz="2000" dirty="0" err="1" smtClean="0"/>
              <a:t>kích</a:t>
            </a:r>
            <a:r>
              <a:rPr lang="en-US" sz="2000" dirty="0" smtClean="0"/>
              <a:t> </a:t>
            </a:r>
            <a:r>
              <a:rPr lang="en-US" sz="2000" dirty="0" err="1" smtClean="0"/>
              <a:t>thước</a:t>
            </a:r>
            <a:r>
              <a:rPr lang="en-US" sz="2000" dirty="0" smtClean="0"/>
              <a:t> 21,6 cm x 27,9 cm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1.8. </a:t>
            </a:r>
            <a:r>
              <a:rPr lang="en-US" sz="2000" dirty="0" err="1" smtClean="0"/>
              <a:t>Nếu</a:t>
            </a:r>
            <a:r>
              <a:rPr lang="en-US" sz="2000" dirty="0" smtClean="0"/>
              <a:t> </a:t>
            </a:r>
            <a:r>
              <a:rPr lang="en-US" sz="2000" dirty="0" err="1" smtClean="0"/>
              <a:t>cắt</a:t>
            </a:r>
            <a:r>
              <a:rPr lang="en-US" sz="2000" dirty="0" smtClean="0"/>
              <a:t> </a:t>
            </a:r>
            <a:r>
              <a:rPr lang="en-US" sz="2000" dirty="0" err="1" smtClean="0"/>
              <a:t>ảnh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đúng</a:t>
            </a:r>
            <a:r>
              <a:rPr lang="en-US" sz="2000" dirty="0" smtClean="0"/>
              <a:t> </a:t>
            </a:r>
            <a:r>
              <a:rPr lang="en-US" sz="2000" dirty="0" err="1" smtClean="0"/>
              <a:t>kích</a:t>
            </a:r>
            <a:r>
              <a:rPr lang="en-US" sz="2000" dirty="0" smtClean="0"/>
              <a:t> </a:t>
            </a:r>
            <a:r>
              <a:rPr lang="en-US" sz="2000" dirty="0" err="1" smtClean="0"/>
              <a:t>thước</a:t>
            </a:r>
            <a:r>
              <a:rPr lang="en-US" sz="2000" dirty="0" smtClean="0"/>
              <a:t> </a:t>
            </a:r>
            <a:r>
              <a:rPr lang="en-US" sz="2000" dirty="0" err="1" smtClean="0"/>
              <a:t>thì</a:t>
            </a:r>
            <a:r>
              <a:rPr lang="en-US" sz="2000" dirty="0" smtClean="0"/>
              <a:t> </a:t>
            </a:r>
            <a:r>
              <a:rPr lang="en-US" sz="2000" dirty="0" err="1" smtClean="0"/>
              <a:t>diện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phần</a:t>
            </a:r>
            <a:r>
              <a:rPr lang="en-US" sz="2000" dirty="0" smtClean="0"/>
              <a:t> </a:t>
            </a:r>
            <a:r>
              <a:rPr lang="en-US" sz="2000" dirty="0" err="1" smtClean="0"/>
              <a:t>giấy</a:t>
            </a:r>
            <a:r>
              <a:rPr lang="en-US" sz="2000" dirty="0" smtClean="0"/>
              <a:t> </a:t>
            </a:r>
            <a:r>
              <a:rPr lang="en-US" sz="2000" dirty="0" err="1" smtClean="0"/>
              <a:t>ảnh</a:t>
            </a:r>
            <a:r>
              <a:rPr lang="en-US" sz="2000" dirty="0" smtClean="0"/>
              <a:t> </a:t>
            </a:r>
            <a:r>
              <a:rPr lang="en-US" sz="2000" dirty="0" err="1" smtClean="0"/>
              <a:t>còn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nhiêu</a:t>
            </a:r>
            <a:r>
              <a:rPr lang="en-US" sz="2000" dirty="0" smtClean="0"/>
              <a:t>?</a:t>
            </a:r>
            <a:endParaRPr 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79" y="203026"/>
            <a:ext cx="2296632" cy="25618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148316" y="3133895"/>
                <a:ext cx="7549115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Diện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tích</a:t>
                </a:r>
                <a:r>
                  <a:rPr lang="en-US" sz="2000" dirty="0"/>
                  <a:t> 1 </a:t>
                </a:r>
                <a:r>
                  <a:rPr lang="en-US" sz="2000" dirty="0" err="1"/>
                  <a:t>tấm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ảnh</a:t>
                </a:r>
                <a:r>
                  <a:rPr lang="en-US" sz="2000" dirty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: 10.15 </a:t>
                </a:r>
                <a:r>
                  <a:rPr lang="en-US" sz="2000" dirty="0"/>
                  <a:t>= 150 </a:t>
                </a:r>
                <a:r>
                  <a:rPr lang="en-US" sz="2000" dirty="0" smtClean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 smtClean="0"/>
                  <a:t>)</a:t>
                </a:r>
                <a:endParaRPr lang="en-US" sz="2000" dirty="0"/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err="1"/>
                  <a:t>Diện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tích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tấm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giấy</a:t>
                </a:r>
                <a:r>
                  <a:rPr lang="en-US" sz="2000" dirty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: 21,6 </a:t>
                </a:r>
                <a:r>
                  <a:rPr lang="en-US" sz="2000" dirty="0"/>
                  <a:t>. 27,9 = 602,64 </a:t>
                </a:r>
                <a:r>
                  <a:rPr lang="en-US" sz="2000" dirty="0" smtClean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 smtClean="0"/>
                  <a:t>)</a:t>
                </a:r>
                <a:endParaRPr lang="en-US" sz="2000" dirty="0"/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err="1"/>
                  <a:t>Diện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tích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phần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giấy</a:t>
                </a:r>
                <a:r>
                  <a:rPr lang="en-US" sz="2000" dirty="0"/>
                  <a:t> </a:t>
                </a:r>
                <a:r>
                  <a:rPr lang="en-US" sz="2000" dirty="0" err="1"/>
                  <a:t>ảnh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còn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lại</a:t>
                </a:r>
                <a:r>
                  <a:rPr lang="en-US" sz="2000" dirty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: 602,64 </a:t>
                </a:r>
                <a:r>
                  <a:rPr lang="en-US" sz="2000" dirty="0"/>
                  <a:t>– 2.150 = 302,64 </a:t>
                </a:r>
                <a:r>
                  <a:rPr lang="en-US" sz="2000" dirty="0" smtClean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 smtClean="0"/>
                  <a:t>)</a:t>
                </a:r>
                <a:endParaRPr lang="en-US" sz="20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316" y="3133895"/>
                <a:ext cx="7549115" cy="1477328"/>
              </a:xfrm>
              <a:prstGeom prst="rect">
                <a:avLst/>
              </a:prstGeom>
              <a:blipFill rotWithShape="0">
                <a:blip r:embed="rId4"/>
                <a:stretch>
                  <a:fillRect l="-807" r="-242" b="-2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urved Right Arrow 9"/>
          <p:cNvSpPr/>
          <p:nvPr/>
        </p:nvSpPr>
        <p:spPr>
          <a:xfrm>
            <a:off x="478465" y="2970852"/>
            <a:ext cx="536944" cy="803705"/>
          </a:xfrm>
          <a:prstGeom prst="curved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9" name="Google Shape;609;p48"/>
          <p:cNvPicPr preferRelativeResize="0"/>
          <p:nvPr/>
        </p:nvPicPr>
        <p:blipFill rotWithShape="1">
          <a:blip r:embed="rId3">
            <a:alphaModFix/>
          </a:blip>
          <a:srcRect t="12557" b="12564"/>
          <a:stretch/>
        </p:blipFill>
        <p:spPr>
          <a:xfrm rot="191757">
            <a:off x="6368572" y="2701625"/>
            <a:ext cx="2887614" cy="22286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0" y="574158"/>
            <a:ext cx="9144000" cy="5847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LUYỆN TẬP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3257" y="1302493"/>
            <a:ext cx="2860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Bài</a:t>
            </a:r>
            <a:r>
              <a:rPr lang="en-US" sz="2000" b="1" dirty="0" smtClean="0"/>
              <a:t> 1.7 (SGK - tr13)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63257" y="1904702"/>
                <a:ext cx="1499189" cy="6171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257" y="1904702"/>
                <a:ext cx="1499189" cy="617157"/>
              </a:xfrm>
              <a:prstGeom prst="rect">
                <a:avLst/>
              </a:prstGeom>
              <a:blipFill rotWithShape="0">
                <a:blip r:embed="rId4"/>
                <a:stretch>
                  <a:fillRect l="-4065" b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63257" y="2610297"/>
                <a:ext cx="1818167" cy="645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b) 2,5 -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257" y="2610297"/>
                <a:ext cx="1818167" cy="645048"/>
              </a:xfrm>
              <a:prstGeom prst="rect">
                <a:avLst/>
              </a:prstGeom>
              <a:blipFill rotWithShape="0">
                <a:blip r:embed="rId5"/>
                <a:stretch>
                  <a:fillRect l="-33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068573" y="3514870"/>
            <a:ext cx="26794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c) - 0,32. (- 0,875)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63257" y="4163039"/>
                <a:ext cx="1818167" cy="616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d) (- 5) :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257" y="4163039"/>
                <a:ext cx="1818167" cy="616194"/>
              </a:xfrm>
              <a:prstGeom prst="rect">
                <a:avLst/>
              </a:prstGeom>
              <a:blipFill rotWithShape="0">
                <a:blip r:embed="rId6"/>
                <a:stretch>
                  <a:fillRect l="-3344" b="-1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62446" y="1904702"/>
                <a:ext cx="1935126" cy="616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2446" y="1904702"/>
                <a:ext cx="1935126" cy="616515"/>
              </a:xfrm>
              <a:prstGeom prst="rect">
                <a:avLst/>
              </a:prstGeom>
              <a:blipFill rotWithShape="0">
                <a:blip r:embed="rId7"/>
                <a:stretch>
                  <a:fillRect l="-3145" b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806995" y="2622864"/>
                <a:ext cx="3501699" cy="61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400" dirty="0" smtClean="0"/>
                  <a:t> </a:t>
                </a:r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/>
                  <a:t> </a:t>
                </a:r>
                <a:r>
                  <a:rPr lang="en-US" sz="2000" dirty="0" smtClean="0"/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000" dirty="0" smtClean="0"/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19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995" y="2622864"/>
                <a:ext cx="3501699" cy="619913"/>
              </a:xfrm>
              <a:prstGeom prst="rect">
                <a:avLst/>
              </a:prstGeom>
              <a:blipFill rotWithShape="0">
                <a:blip r:embed="rId8"/>
                <a:stretch>
                  <a:fillRect l="-1739" b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3268649" y="3514870"/>
            <a:ext cx="1228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= 0,28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562446" y="4163039"/>
                <a:ext cx="2169043" cy="616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(- 5)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 smtClean="0"/>
                  <a:t> </a:t>
                </a:r>
                <a:r>
                  <a:rPr lang="en-US" sz="2000" dirty="0" smtClean="0"/>
                  <a:t>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2446" y="4163039"/>
                <a:ext cx="2169043" cy="616194"/>
              </a:xfrm>
              <a:prstGeom prst="rect">
                <a:avLst/>
              </a:prstGeom>
              <a:blipFill rotWithShape="0">
                <a:blip r:embed="rId9"/>
                <a:stretch>
                  <a:fillRect l="-2809" b="-1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 dir="l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638;p50"/>
          <p:cNvSpPr/>
          <p:nvPr/>
        </p:nvSpPr>
        <p:spPr>
          <a:xfrm>
            <a:off x="797442" y="575784"/>
            <a:ext cx="2801500" cy="5868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accent2"/>
                </a:solidFill>
              </a:rPr>
              <a:t>Bài</a:t>
            </a:r>
            <a:r>
              <a:rPr lang="en-US" sz="2000" b="1" dirty="0" smtClean="0">
                <a:solidFill>
                  <a:schemeClr val="accent2"/>
                </a:solidFill>
              </a:rPr>
              <a:t> 1.8 (SGK - tr13)</a:t>
            </a:r>
            <a:endParaRPr sz="2000" b="1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7442" y="1318437"/>
            <a:ext cx="4210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</a:t>
            </a:r>
            <a:r>
              <a:rPr lang="en-US" sz="2000" dirty="0" err="1" smtClean="0"/>
              <a:t>trị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97442" y="1874400"/>
                <a:ext cx="4805917" cy="645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8+2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dirty="0" smtClean="0"/>
                  <a:t> </a:t>
                </a:r>
                <a:r>
                  <a:rPr lang="en-US" sz="2000" dirty="0" smtClean="0"/>
                  <a:t>- (5 + 0,4) -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442" y="1874400"/>
                <a:ext cx="4805917" cy="645048"/>
              </a:xfrm>
              <a:prstGeom prst="rect">
                <a:avLst/>
              </a:prstGeom>
              <a:blipFill rotWithShape="0">
                <a:blip r:embed="rId3"/>
                <a:stretch>
                  <a:fillRect l="-13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57052" y="2797770"/>
                <a:ext cx="4848446" cy="645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8+ 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5+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052" y="2797770"/>
                <a:ext cx="4848446" cy="645048"/>
              </a:xfrm>
              <a:prstGeom prst="rect">
                <a:avLst/>
              </a:prstGeom>
              <a:blipFill rotWithShape="0">
                <a:blip r:embed="rId4"/>
                <a:stretch>
                  <a:fillRect l="-1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745180" y="2797770"/>
                <a:ext cx="2998382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8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 smtClean="0"/>
                  <a:t> - 5 -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+ 2</a:t>
                </a:r>
                <a:endParaRPr lang="en-US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180" y="2797770"/>
                <a:ext cx="2998382" cy="616964"/>
              </a:xfrm>
              <a:prstGeom prst="rect">
                <a:avLst/>
              </a:prstGeom>
              <a:blipFill rotWithShape="0">
                <a:blip r:embed="rId5"/>
                <a:stretch>
                  <a:fillRect l="-2033" b="-1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57052" y="3721140"/>
                <a:ext cx="4086696" cy="6450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= (8 - 5 + 2) +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 smtClean="0"/>
                  <a:t>-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/>
                  <a:t> </a:t>
                </a:r>
                <a:endParaRPr lang="en-US" sz="2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052" y="3721140"/>
                <a:ext cx="4086696" cy="645048"/>
              </a:xfrm>
              <a:prstGeom prst="rect">
                <a:avLst/>
              </a:prstGeom>
              <a:blipFill rotWithShape="0">
                <a:blip r:embed="rId6"/>
                <a:stretch>
                  <a:fillRect l="-16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243748" y="3843609"/>
            <a:ext cx="2163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= 5 - 1 - 1 = 3</a:t>
            </a:r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8" r="6871"/>
          <a:stretch/>
        </p:blipFill>
        <p:spPr>
          <a:xfrm>
            <a:off x="6116118" y="265346"/>
            <a:ext cx="2506888" cy="22541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861237" y="776177"/>
            <a:ext cx="7378996" cy="350874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1265275" y="1041990"/>
                <a:ext cx="4837814" cy="645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b)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7 − 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/>
                  <a:t> 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5 − 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275" y="1041990"/>
                <a:ext cx="4837814" cy="645048"/>
              </a:xfrm>
              <a:prstGeom prst="rect">
                <a:avLst/>
              </a:prstGeom>
              <a:blipFill rotWithShape="0">
                <a:blip r:embed="rId3"/>
                <a:stretch>
                  <a:fillRect l="-13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403498" y="1885501"/>
                <a:ext cx="4231758" cy="737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28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/>
                  <a:t> 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40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498" y="1885501"/>
                <a:ext cx="4231758" cy="737189"/>
              </a:xfrm>
              <a:prstGeom prst="rect">
                <a:avLst/>
              </a:prstGeom>
              <a:blipFill rotWithShape="0">
                <a:blip r:embed="rId4"/>
                <a:stretch>
                  <a:fillRect l="-1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403498" y="2923953"/>
                <a:ext cx="3232298" cy="704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800" dirty="0" smtClean="0"/>
                  <a:t> </a:t>
                </a:r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33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46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33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498" y="2923953"/>
                <a:ext cx="3232298" cy="704552"/>
              </a:xfrm>
              <a:prstGeom prst="rect">
                <a:avLst/>
              </a:prstGeom>
              <a:blipFill rotWithShape="0">
                <a:blip r:embed="rId5"/>
                <a:stretch>
                  <a:fillRect l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Google Shape;925;p59"/>
          <p:cNvPicPr preferRelativeResize="0"/>
          <p:nvPr/>
        </p:nvPicPr>
        <p:blipFill rotWithShape="1">
          <a:blip r:embed="rId6">
            <a:alphaModFix/>
          </a:blip>
          <a:srcRect l="26922" t="9243" r="17669" b="9243"/>
          <a:stretch/>
        </p:blipFill>
        <p:spPr>
          <a:xfrm>
            <a:off x="5744366" y="1853603"/>
            <a:ext cx="2096749" cy="289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929;p59"/>
          <p:cNvPicPr preferRelativeResize="0"/>
          <p:nvPr/>
        </p:nvPicPr>
        <p:blipFill rotWithShape="1">
          <a:blip r:embed="rId7">
            <a:alphaModFix/>
          </a:blip>
          <a:srcRect l="9618" t="9617" r="9618" b="21786"/>
          <a:stretch/>
        </p:blipFill>
        <p:spPr>
          <a:xfrm>
            <a:off x="6103089" y="301402"/>
            <a:ext cx="1192849" cy="949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17" grpId="0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924;p59"/>
          <p:cNvPicPr preferRelativeResize="0"/>
          <p:nvPr/>
        </p:nvPicPr>
        <p:blipFill rotWithShape="1">
          <a:blip r:embed="rId3">
            <a:alphaModFix/>
          </a:blip>
          <a:srcRect t="8840" b="8848"/>
          <a:stretch/>
        </p:blipFill>
        <p:spPr>
          <a:xfrm rot="20258564">
            <a:off x="71020" y="-112173"/>
            <a:ext cx="1692050" cy="143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926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0331783">
            <a:off x="7330684" y="43024"/>
            <a:ext cx="2162257" cy="2028072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38;p50"/>
          <p:cNvSpPr/>
          <p:nvPr/>
        </p:nvSpPr>
        <p:spPr>
          <a:xfrm>
            <a:off x="1871331" y="470260"/>
            <a:ext cx="2801500" cy="586800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accent2"/>
                </a:solidFill>
              </a:rPr>
              <a:t>Bài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b="1" dirty="0" smtClean="0">
                <a:solidFill>
                  <a:schemeClr val="accent2"/>
                </a:solidFill>
              </a:rPr>
              <a:t>1.10 </a:t>
            </a:r>
            <a:r>
              <a:rPr lang="en-US" sz="2000" b="1" dirty="0" smtClean="0">
                <a:solidFill>
                  <a:schemeClr val="accent2"/>
                </a:solidFill>
              </a:rPr>
              <a:t>(SGK - tr13)</a:t>
            </a:r>
            <a:endParaRPr sz="2000" b="1" dirty="0">
              <a:solidFill>
                <a:schemeClr val="accent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52755" y="605589"/>
            <a:ext cx="25837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cách</a:t>
            </a:r>
            <a:r>
              <a:rPr lang="en-US" sz="2000" dirty="0" smtClean="0"/>
              <a:t> </a:t>
            </a:r>
            <a:r>
              <a:rPr lang="en-US" sz="2000" dirty="0" err="1" smtClean="0"/>
              <a:t>hợp</a:t>
            </a:r>
            <a:r>
              <a:rPr lang="en-US" sz="2000" dirty="0" smtClean="0"/>
              <a:t> </a:t>
            </a:r>
            <a:r>
              <a:rPr lang="en-US" sz="2000" dirty="0" err="1" smtClean="0"/>
              <a:t>lí</a:t>
            </a:r>
            <a:r>
              <a:rPr lang="en-US" sz="2000" dirty="0" smtClean="0"/>
              <a:t>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464218" y="1473611"/>
                <a:ext cx="6081823" cy="790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2060"/>
                    </a:solidFill>
                  </a:rPr>
                  <a:t>0,65. 78 + 2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2060"/>
                    </a:solidFill>
                  </a:rPr>
                  <a:t> . 2 020 + 0,35. 78 - 2,2. 2 020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218" y="1473611"/>
                <a:ext cx="6081823" cy="790794"/>
              </a:xfrm>
              <a:prstGeom prst="rect">
                <a:avLst/>
              </a:prstGeom>
              <a:blipFill rotWithShape="0">
                <a:blip r:embed="rId5"/>
                <a:stretch>
                  <a:fillRect l="-1403" r="-14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1493696" y="2433422"/>
            <a:ext cx="63582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= 0,65. 78 + 2,2. 2 020 + 0,35. 78 - 2,2. 2020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= 78. (0,65 + 0,35) + 2 020.(2,2 - 2,2)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= 78. 1 + 2 020. 0 = 78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5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rgbClr val="C00000"/>
                </a:solidFill>
                <a:latin typeface="+mn-lt"/>
              </a:rPr>
              <a:t>V</a:t>
            </a:r>
            <a:r>
              <a:rPr lang="en-US" sz="3200" b="1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Ậ</a:t>
            </a:r>
            <a:r>
              <a:rPr lang="en-US" sz="3200" b="1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>N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D</a:t>
            </a:r>
            <a:r>
              <a:rPr lang="en-US" sz="32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rPr>
              <a:t>Ụ</a:t>
            </a:r>
            <a:r>
              <a:rPr lang="en-US" sz="3200" b="1" dirty="0" smtClean="0">
                <a:solidFill>
                  <a:srgbClr val="0070C0"/>
                </a:solidFill>
                <a:latin typeface="+mn-lt"/>
              </a:rPr>
              <a:t>N</a:t>
            </a:r>
            <a:r>
              <a:rPr lang="en-US" sz="3200" b="1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>G</a:t>
            </a:r>
            <a:endParaRPr sz="3200" b="1" dirty="0">
              <a:solidFill>
                <a:schemeClr val="tx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7" name="Google Shape;638;p50"/>
          <p:cNvSpPr/>
          <p:nvPr/>
        </p:nvSpPr>
        <p:spPr>
          <a:xfrm>
            <a:off x="5823628" y="1017725"/>
            <a:ext cx="2801500" cy="5868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accent2"/>
                </a:solidFill>
              </a:rPr>
              <a:t>Bài</a:t>
            </a:r>
            <a:r>
              <a:rPr lang="en-US" sz="2000" b="1" dirty="0" smtClean="0">
                <a:solidFill>
                  <a:schemeClr val="accent2"/>
                </a:solidFill>
              </a:rPr>
              <a:t> 1.9 (SGK - tr13)</a:t>
            </a:r>
            <a:endParaRPr sz="2000" b="1" dirty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22204" y="1701209"/>
            <a:ext cx="64029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tìm</a:t>
            </a:r>
            <a:r>
              <a:rPr lang="en-US" sz="2000" dirty="0" smtClean="0"/>
              <a:t> </a:t>
            </a:r>
            <a:r>
              <a:rPr lang="en-US" sz="2000" dirty="0" err="1" smtClean="0"/>
              <a:t>cách</a:t>
            </a:r>
            <a:r>
              <a:rPr lang="en-US" sz="2000" dirty="0" smtClean="0"/>
              <a:t> “</a:t>
            </a:r>
            <a:r>
              <a:rPr lang="en-US" sz="2000" dirty="0" err="1" smtClean="0"/>
              <a:t>nối</a:t>
            </a:r>
            <a:r>
              <a:rPr lang="en-US" sz="2000" dirty="0" smtClean="0"/>
              <a:t>”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ở </a:t>
            </a:r>
            <a:r>
              <a:rPr lang="en-US" sz="2000" dirty="0" err="1" smtClean="0"/>
              <a:t>những</a:t>
            </a:r>
            <a:r>
              <a:rPr lang="en-US" sz="2000" dirty="0" smtClean="0"/>
              <a:t> </a:t>
            </a:r>
            <a:r>
              <a:rPr lang="en-US" sz="2000" dirty="0" err="1" smtClean="0"/>
              <a:t>chiếc</a:t>
            </a:r>
            <a:r>
              <a:rPr lang="en-US" sz="2000" dirty="0"/>
              <a:t> </a:t>
            </a:r>
            <a:r>
              <a:rPr lang="en-US" sz="2000" dirty="0" err="1" smtClean="0"/>
              <a:t>lá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1.9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dirty="0" err="1" smtClean="0"/>
              <a:t>dấu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phép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cộng</a:t>
            </a:r>
            <a:r>
              <a:rPr lang="en-US" sz="2000" dirty="0" smtClean="0"/>
              <a:t>, </a:t>
            </a:r>
            <a:r>
              <a:rPr lang="en-US" sz="2000" dirty="0" err="1" smtClean="0"/>
              <a:t>trừ</a:t>
            </a:r>
            <a:r>
              <a:rPr lang="en-US" sz="2000" dirty="0" smtClean="0"/>
              <a:t>, </a:t>
            </a:r>
            <a:r>
              <a:rPr lang="en-US" sz="2000" dirty="0" err="1" smtClean="0"/>
              <a:t>nhân</a:t>
            </a:r>
            <a:r>
              <a:rPr lang="en-US" sz="2000" dirty="0" smtClean="0"/>
              <a:t>, chia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dấu</a:t>
            </a:r>
            <a:r>
              <a:rPr lang="en-US" sz="2000" dirty="0" smtClean="0"/>
              <a:t> </a:t>
            </a:r>
            <a:r>
              <a:rPr lang="en-US" sz="2000" dirty="0" err="1" smtClean="0"/>
              <a:t>ngoặc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</a:t>
            </a:r>
            <a:r>
              <a:rPr lang="en-US" sz="2000" dirty="0" err="1" smtClean="0"/>
              <a:t>trị</a:t>
            </a:r>
            <a:r>
              <a:rPr lang="en-US" sz="2000" dirty="0" smtClean="0"/>
              <a:t> </a:t>
            </a:r>
            <a:r>
              <a:rPr lang="en-US" sz="2000" dirty="0" err="1" smtClean="0"/>
              <a:t>đúng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ở </a:t>
            </a:r>
            <a:r>
              <a:rPr lang="en-US" sz="2000" dirty="0" err="1" smtClean="0"/>
              <a:t>bông</a:t>
            </a:r>
            <a:r>
              <a:rPr lang="en-US" sz="2000" dirty="0" smtClean="0"/>
              <a:t> </a:t>
            </a:r>
            <a:r>
              <a:rPr lang="en-US" sz="2000" dirty="0" err="1" smtClean="0"/>
              <a:t>hoa</a:t>
            </a:r>
            <a:r>
              <a:rPr lang="en-US" sz="2000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76" y="1604525"/>
            <a:ext cx="1233590" cy="19766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66" y="3581155"/>
            <a:ext cx="841321" cy="95715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72109" y="4018986"/>
            <a:ext cx="3825086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4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(-25 . 4) + [</a:t>
            </a:r>
            <a:r>
              <a:rPr lang="en-US" sz="24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 (-</a:t>
            </a:r>
            <a:r>
              <a:rPr lang="en-US" sz="24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2)] 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= -105</a:t>
            </a:r>
          </a:p>
        </p:txBody>
      </p:sp>
      <p:pic>
        <p:nvPicPr>
          <p:cNvPr id="33" name="Google Shape;923;p59"/>
          <p:cNvPicPr preferRelativeResize="0"/>
          <p:nvPr/>
        </p:nvPicPr>
        <p:blipFill rotWithShape="1">
          <a:blip r:embed="rId5">
            <a:alphaModFix/>
          </a:blip>
          <a:srcRect t="18302" b="18302"/>
          <a:stretch/>
        </p:blipFill>
        <p:spPr>
          <a:xfrm>
            <a:off x="7500925" y="3262253"/>
            <a:ext cx="1643075" cy="1881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5" name="Google Shape;875;p56"/>
          <p:cNvCxnSpPr/>
          <p:nvPr/>
        </p:nvCxnSpPr>
        <p:spPr>
          <a:xfrm>
            <a:off x="2311785" y="1810403"/>
            <a:ext cx="778200" cy="0"/>
          </a:xfrm>
          <a:prstGeom prst="straightConnector1">
            <a:avLst/>
          </a:prstGeom>
          <a:noFill/>
          <a:ln w="28575" cap="flat" cmpd="sng">
            <a:solidFill>
              <a:schemeClr val="tx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6" name="Google Shape;876;p56"/>
          <p:cNvCxnSpPr/>
          <p:nvPr/>
        </p:nvCxnSpPr>
        <p:spPr>
          <a:xfrm>
            <a:off x="2308847" y="2772153"/>
            <a:ext cx="780900" cy="0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7" name="Google Shape;877;p56"/>
          <p:cNvCxnSpPr/>
          <p:nvPr/>
        </p:nvCxnSpPr>
        <p:spPr>
          <a:xfrm>
            <a:off x="2311685" y="3826805"/>
            <a:ext cx="778200" cy="0"/>
          </a:xfrm>
          <a:prstGeom prst="straightConnector1">
            <a:avLst/>
          </a:prstGeom>
          <a:noFill/>
          <a:ln w="28575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Oval Callout 6"/>
          <p:cNvSpPr/>
          <p:nvPr/>
        </p:nvSpPr>
        <p:spPr>
          <a:xfrm>
            <a:off x="6164523" y="307311"/>
            <a:ext cx="1310901" cy="728144"/>
          </a:xfrm>
          <a:prstGeom prst="wedgeEllipseCallout">
            <a:avLst>
              <a:gd name="adj1" fmla="val -32151"/>
              <a:gd name="adj2" fmla="val 54823"/>
            </a:avLst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accent1"/>
                </a:solidFill>
              </a:rPr>
              <a:t>Gợi</a:t>
            </a:r>
            <a:r>
              <a:rPr lang="en-US" sz="2000" b="1" dirty="0" smtClean="0">
                <a:solidFill>
                  <a:schemeClr val="accent1"/>
                </a:solidFill>
              </a:rPr>
              <a:t> ý: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6" r="21650"/>
          <a:stretch/>
        </p:blipFill>
        <p:spPr>
          <a:xfrm>
            <a:off x="164386" y="922162"/>
            <a:ext cx="2147299" cy="376162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200508" y="1322505"/>
            <a:ext cx="5743254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solidFill>
                  <a:srgbClr val="002060"/>
                </a:solidFill>
              </a:rPr>
              <a:t>Trong 50s đầu, với vận tốc 0,8 m/s, khinh khí cầu bay lên một quãng đường cách mặt đất bao xa?</a:t>
            </a:r>
            <a:endParaRPr lang="en-US" sz="20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244119" y="2410087"/>
                <a:ext cx="5656033" cy="9296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dirty="0" smtClean="0">
                    <a:solidFill>
                      <a:srgbClr val="C00000"/>
                    </a:solidFill>
                  </a:rPr>
                  <a:t>Sau</a:t>
                </a:r>
                <a:r>
                  <a:rPr lang="en-US" sz="2000" dirty="0">
                    <a:solidFill>
                      <a:srgbClr val="C00000"/>
                    </a:solidFill>
                  </a:rPr>
                  <a:t> 27s, </a:t>
                </a:r>
                <a:r>
                  <a:rPr lang="en-US" sz="2000" dirty="0" err="1">
                    <a:solidFill>
                      <a:srgbClr val="C00000"/>
                    </a:solidFill>
                  </a:rPr>
                  <a:t>với</a:t>
                </a:r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C00000"/>
                    </a:solidFill>
                  </a:rPr>
                  <a:t>vận</a:t>
                </a:r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C00000"/>
                    </a:solidFill>
                  </a:rPr>
                  <a:t>tốc</a:t>
                </a:r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>
                    <a:solidFill>
                      <a:srgbClr val="C00000"/>
                    </a:solidFill>
                  </a:rPr>
                  <a:t>m/s, </a:t>
                </a:r>
                <a:r>
                  <a:rPr lang="en-US" sz="2000" dirty="0" err="1">
                    <a:solidFill>
                      <a:srgbClr val="C00000"/>
                    </a:solidFill>
                  </a:rPr>
                  <a:t>khinh</a:t>
                </a:r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C00000"/>
                    </a:solidFill>
                  </a:rPr>
                  <a:t>khí</a:t>
                </a:r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C00000"/>
                    </a:solidFill>
                  </a:rPr>
                  <a:t>cầu</a:t>
                </a:r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C00000"/>
                    </a:solidFill>
                  </a:rPr>
                  <a:t>giảm</a:t>
                </a:r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C00000"/>
                    </a:solidFill>
                  </a:rPr>
                  <a:t>độ</a:t>
                </a:r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C00000"/>
                    </a:solidFill>
                  </a:rPr>
                  <a:t>cao</a:t>
                </a:r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C00000"/>
                    </a:solidFill>
                  </a:rPr>
                  <a:t>bao</a:t>
                </a:r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C00000"/>
                    </a:solidFill>
                  </a:rPr>
                  <a:t>nhiêu</a:t>
                </a:r>
                <a:r>
                  <a:rPr lang="en-US" sz="2000" dirty="0">
                    <a:solidFill>
                      <a:srgbClr val="C00000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119" y="2410087"/>
                <a:ext cx="5656033" cy="929613"/>
              </a:xfrm>
              <a:prstGeom prst="rect">
                <a:avLst/>
              </a:prstGeom>
              <a:blipFill rotWithShape="0">
                <a:blip r:embed="rId4"/>
                <a:stretch>
                  <a:fillRect l="-1078" r="-1185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3244119" y="3626750"/>
            <a:ext cx="52950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rgbClr val="002060"/>
                </a:solidFill>
              </a:rPr>
              <a:t>Sau</a:t>
            </a:r>
            <a:r>
              <a:rPr lang="en-US" sz="2000" dirty="0">
                <a:solidFill>
                  <a:srgbClr val="002060"/>
                </a:solidFill>
              </a:rPr>
              <a:t> 27s, </a:t>
            </a:r>
            <a:r>
              <a:rPr lang="en-US" sz="2000" dirty="0" err="1">
                <a:solidFill>
                  <a:srgbClr val="002060"/>
                </a:solidFill>
              </a:rPr>
              <a:t>khinh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khí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cầu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cách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mặt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đất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bao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xa</a:t>
            </a:r>
            <a:r>
              <a:rPr lang="en-US" sz="2000" dirty="0">
                <a:solidFill>
                  <a:srgbClr val="002060"/>
                </a:solidFill>
              </a:rPr>
              <a:t>?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4" grpId="0"/>
      <p:bldP spid="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7" name="Google Shape;827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594271" flipH="1">
            <a:off x="7345728" y="2736200"/>
            <a:ext cx="2306303" cy="237705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638;p50"/>
          <p:cNvSpPr/>
          <p:nvPr/>
        </p:nvSpPr>
        <p:spPr>
          <a:xfrm>
            <a:off x="1017711" y="858236"/>
            <a:ext cx="2801500" cy="5868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accent2"/>
                </a:solidFill>
              </a:rPr>
              <a:t>Bài</a:t>
            </a:r>
            <a:r>
              <a:rPr lang="en-US" sz="2000" b="1" dirty="0" smtClean="0">
                <a:solidFill>
                  <a:schemeClr val="accent2"/>
                </a:solidFill>
              </a:rPr>
              <a:t> 1.10 (SGK - tr13)</a:t>
            </a:r>
            <a:endParaRPr sz="2000" b="1" dirty="0">
              <a:solidFill>
                <a:schemeClr val="accent2"/>
              </a:solidFill>
            </a:endParaRPr>
          </a:p>
        </p:txBody>
      </p:sp>
      <p:pic>
        <p:nvPicPr>
          <p:cNvPr id="15" name="Picture 14"/>
          <p:cNvPicPr/>
          <p:nvPr/>
        </p:nvPicPr>
        <p:blipFill>
          <a:blip r:embed="rId4"/>
          <a:stretch>
            <a:fillRect/>
          </a:stretch>
        </p:blipFill>
        <p:spPr>
          <a:xfrm>
            <a:off x="5144276" y="155060"/>
            <a:ext cx="2619375" cy="1400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7711" y="1555235"/>
            <a:ext cx="71344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Ngăn</a:t>
            </a:r>
            <a:r>
              <a:rPr lang="en-US" sz="2000" dirty="0" smtClean="0"/>
              <a:t> </a:t>
            </a:r>
            <a:r>
              <a:rPr lang="en-US" sz="2000" dirty="0" err="1" smtClean="0"/>
              <a:t>đựng</a:t>
            </a:r>
            <a:r>
              <a:rPr lang="en-US" sz="2000" dirty="0" smtClean="0"/>
              <a:t> </a:t>
            </a:r>
            <a:r>
              <a:rPr lang="en-US" sz="2000" dirty="0" err="1" smtClean="0"/>
              <a:t>sách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</a:t>
            </a:r>
            <a:r>
              <a:rPr lang="en-US" sz="2000" dirty="0" err="1" smtClean="0"/>
              <a:t>sách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thư</a:t>
            </a:r>
            <a:r>
              <a:rPr lang="en-US" sz="2000" dirty="0" smtClean="0"/>
              <a:t> </a:t>
            </a:r>
            <a:r>
              <a:rPr lang="en-US" sz="2000" dirty="0" err="1" smtClean="0"/>
              <a:t>viện</a:t>
            </a:r>
            <a:r>
              <a:rPr lang="en-US" sz="2000" dirty="0" smtClean="0"/>
              <a:t> </a:t>
            </a:r>
            <a:r>
              <a:rPr lang="en-US" sz="2000" dirty="0" err="1" smtClean="0"/>
              <a:t>dài</a:t>
            </a:r>
            <a:r>
              <a:rPr lang="en-US" sz="2000" dirty="0" smtClean="0"/>
              <a:t> 120 cm. </a:t>
            </a:r>
            <a:r>
              <a:rPr lang="en-US" sz="2000" dirty="0" err="1" smtClean="0"/>
              <a:t>Người</a:t>
            </a:r>
            <a:r>
              <a:rPr lang="en-US" sz="2000" dirty="0" smtClean="0"/>
              <a:t> ta </a:t>
            </a:r>
            <a:r>
              <a:rPr lang="en-US" sz="2000" dirty="0" err="1" smtClean="0"/>
              <a:t>dự</a:t>
            </a:r>
            <a:r>
              <a:rPr lang="en-US" sz="2000" dirty="0" smtClean="0"/>
              <a:t> </a:t>
            </a:r>
            <a:r>
              <a:rPr lang="en-US" sz="2000" dirty="0" err="1" smtClean="0"/>
              <a:t>định</a:t>
            </a:r>
            <a:r>
              <a:rPr lang="en-US" sz="2000" dirty="0" smtClean="0"/>
              <a:t> </a:t>
            </a:r>
            <a:r>
              <a:rPr lang="en-US" sz="2000" dirty="0" err="1" smtClean="0"/>
              <a:t>xếp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cuốn</a:t>
            </a:r>
            <a:r>
              <a:rPr lang="en-US" sz="2000" dirty="0" smtClean="0"/>
              <a:t> </a:t>
            </a:r>
            <a:r>
              <a:rPr lang="en-US" sz="2000" dirty="0" err="1" smtClean="0"/>
              <a:t>sách</a:t>
            </a:r>
            <a:r>
              <a:rPr lang="en-US" sz="2000" dirty="0" smtClean="0"/>
              <a:t> </a:t>
            </a:r>
            <a:r>
              <a:rPr lang="en-US" sz="2000" dirty="0" err="1" smtClean="0"/>
              <a:t>dày</a:t>
            </a:r>
            <a:r>
              <a:rPr lang="en-US" sz="2000" dirty="0" smtClean="0"/>
              <a:t> </a:t>
            </a:r>
            <a:r>
              <a:rPr lang="en-US" sz="2000" dirty="0" err="1" smtClean="0"/>
              <a:t>khoảng</a:t>
            </a:r>
            <a:r>
              <a:rPr lang="en-US" sz="2000" dirty="0" smtClean="0"/>
              <a:t> 2,4 cm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ngăn</a:t>
            </a:r>
            <a:r>
              <a:rPr lang="en-US" sz="2000" dirty="0" smtClean="0"/>
              <a:t> </a:t>
            </a:r>
            <a:r>
              <a:rPr lang="en-US" sz="2000" dirty="0" err="1" smtClean="0"/>
              <a:t>này</a:t>
            </a:r>
            <a:r>
              <a:rPr lang="en-US" sz="2000" dirty="0" smtClean="0"/>
              <a:t>. </a:t>
            </a:r>
            <a:r>
              <a:rPr lang="en-US" sz="2000" dirty="0" err="1" smtClean="0"/>
              <a:t>Hỏi</a:t>
            </a:r>
            <a:r>
              <a:rPr lang="en-US" sz="2000" dirty="0" smtClean="0"/>
              <a:t> </a:t>
            </a:r>
            <a:r>
              <a:rPr lang="en-US" sz="2000" dirty="0" err="1" smtClean="0"/>
              <a:t>ngăn</a:t>
            </a:r>
            <a:r>
              <a:rPr lang="en-US" sz="2000" dirty="0" smtClean="0"/>
              <a:t> </a:t>
            </a:r>
            <a:r>
              <a:rPr lang="en-US" sz="2000" dirty="0" err="1" smtClean="0"/>
              <a:t>sách</a:t>
            </a:r>
            <a:r>
              <a:rPr lang="en-US" sz="2000" dirty="0" smtClean="0"/>
              <a:t> </a:t>
            </a:r>
            <a:r>
              <a:rPr lang="en-US" sz="2000" dirty="0" err="1" smtClean="0"/>
              <a:t>này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nhiều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nhiêu</a:t>
            </a:r>
            <a:r>
              <a:rPr lang="en-US" sz="2000" dirty="0" smtClean="0"/>
              <a:t> </a:t>
            </a:r>
            <a:r>
              <a:rPr lang="en-US" sz="2000" dirty="0" err="1" smtClean="0"/>
              <a:t>cuốn</a:t>
            </a:r>
            <a:r>
              <a:rPr lang="en-US" sz="2000" dirty="0" smtClean="0"/>
              <a:t> </a:t>
            </a:r>
            <a:r>
              <a:rPr lang="en-US" sz="2000" dirty="0" err="1" smtClean="0"/>
              <a:t>sách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vậy</a:t>
            </a:r>
            <a:r>
              <a:rPr lang="en-US" sz="2000" dirty="0" smtClean="0"/>
              <a:t>?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2296632" y="3689486"/>
            <a:ext cx="5188689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Ngăn sách đó có thể để được nhiều nhất số cuốn sách </a:t>
            </a:r>
            <a:r>
              <a:rPr lang="vi-VN" sz="2000" dirty="0" smtClean="0"/>
              <a:t>là:</a:t>
            </a:r>
            <a:r>
              <a:rPr lang="en-US" sz="2000" dirty="0" smtClean="0"/>
              <a:t> </a:t>
            </a:r>
            <a:r>
              <a:rPr lang="vi-VN" sz="2000" dirty="0" smtClean="0"/>
              <a:t>120 </a:t>
            </a:r>
            <a:r>
              <a:rPr lang="vi-VN" sz="2000" dirty="0"/>
              <a:t>: </a:t>
            </a:r>
            <a:r>
              <a:rPr lang="vi-VN" sz="2000" dirty="0" smtClean="0"/>
              <a:t>2,4</a:t>
            </a:r>
            <a:r>
              <a:rPr lang="en-US" sz="2000" dirty="0" smtClean="0"/>
              <a:t> </a:t>
            </a:r>
            <a:r>
              <a:rPr lang="vi-VN" sz="2000" dirty="0" smtClean="0"/>
              <a:t>= </a:t>
            </a:r>
            <a:r>
              <a:rPr lang="vi-VN" sz="2000" dirty="0"/>
              <a:t>50 (cuốn sách)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701749" y="3621692"/>
            <a:ext cx="1244009" cy="754923"/>
          </a:xfrm>
          <a:prstGeom prst="wedgeEllipseCallout">
            <a:avLst>
              <a:gd name="adj1" fmla="val 39823"/>
              <a:gd name="adj2" fmla="val 48416"/>
            </a:avLst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2"/>
                </a:solidFill>
              </a:rPr>
              <a:t>Giải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pic>
        <p:nvPicPr>
          <p:cNvPr id="10" name="Picture 22">
            <a:extLst>
              <a:ext uri="{FF2B5EF4-FFF2-40B4-BE49-F238E27FC236}">
                <a16:creationId xmlns:a16="http://schemas.microsoft.com/office/drawing/2014/main" xmlns="" id="{E6F6AEBB-3D29-5E0F-1532-0398D0C6F4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3699878"/>
            <a:ext cx="721723" cy="707589"/>
          </a:xfrm>
          <a:prstGeom prst="rect">
            <a:avLst/>
          </a:prstGeom>
        </p:spPr>
      </p:pic>
      <p:pic>
        <p:nvPicPr>
          <p:cNvPr id="12" name="Picture 25">
            <a:extLst>
              <a:ext uri="{FF2B5EF4-FFF2-40B4-BE49-F238E27FC236}">
                <a16:creationId xmlns:a16="http://schemas.microsoft.com/office/drawing/2014/main" xmlns="" id="{CC76FBCF-79AE-AC4F-8600-DA515B90A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393811" y="3037711"/>
            <a:ext cx="657948" cy="1367165"/>
          </a:xfrm>
          <a:prstGeom prst="rect">
            <a:avLst/>
          </a:prstGeom>
        </p:spPr>
      </p:pic>
      <p:pic>
        <p:nvPicPr>
          <p:cNvPr id="11" name="Picture 28">
            <a:extLst>
              <a:ext uri="{FF2B5EF4-FFF2-40B4-BE49-F238E27FC236}">
                <a16:creationId xmlns:a16="http://schemas.microsoft.com/office/drawing/2014/main" xmlns="" id="{D4B14636-C337-6261-97AF-6D078D28641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45203" y="3347992"/>
            <a:ext cx="1068909" cy="1056884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D9B6F400-84EB-BBDE-1920-1AC8417BD270}"/>
              </a:ext>
            </a:extLst>
          </p:cNvPr>
          <p:cNvGrpSpPr/>
          <p:nvPr/>
        </p:nvGrpSpPr>
        <p:grpSpPr>
          <a:xfrm>
            <a:off x="-197131" y="4153569"/>
            <a:ext cx="9535976" cy="530185"/>
            <a:chOff x="-27220" y="5568535"/>
            <a:chExt cx="12714634" cy="706913"/>
          </a:xfrm>
        </p:grpSpPr>
        <p:pic>
          <p:nvPicPr>
            <p:cNvPr id="13" name="Picture 29">
              <a:extLst>
                <a:ext uri="{FF2B5EF4-FFF2-40B4-BE49-F238E27FC236}">
                  <a16:creationId xmlns:a16="http://schemas.microsoft.com/office/drawing/2014/main" xmlns="" id="{B0FF24D4-9B15-0366-0EAE-A2EF8D0C1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-27220" y="5569526"/>
              <a:ext cx="1502286" cy="696685"/>
            </a:xfrm>
            <a:prstGeom prst="rect">
              <a:avLst/>
            </a:prstGeom>
          </p:spPr>
        </p:pic>
        <p:pic>
          <p:nvPicPr>
            <p:cNvPr id="14" name="Picture 29">
              <a:extLst>
                <a:ext uri="{FF2B5EF4-FFF2-40B4-BE49-F238E27FC236}">
                  <a16:creationId xmlns:a16="http://schemas.microsoft.com/office/drawing/2014/main" xmlns="" id="{F98181B6-1FBF-8038-5947-A3D17F4F3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356760" y="5569525"/>
              <a:ext cx="1502286" cy="696685"/>
            </a:xfrm>
            <a:prstGeom prst="rect">
              <a:avLst/>
            </a:prstGeom>
          </p:spPr>
        </p:pic>
        <p:pic>
          <p:nvPicPr>
            <p:cNvPr id="15" name="Picture 29">
              <a:extLst>
                <a:ext uri="{FF2B5EF4-FFF2-40B4-BE49-F238E27FC236}">
                  <a16:creationId xmlns:a16="http://schemas.microsoft.com/office/drawing/2014/main" xmlns="" id="{C9388ACC-19FE-A306-DAE3-708816FCD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2756227" y="5574805"/>
              <a:ext cx="1502286" cy="696685"/>
            </a:xfrm>
            <a:prstGeom prst="rect">
              <a:avLst/>
            </a:prstGeom>
          </p:spPr>
        </p:pic>
        <p:pic>
          <p:nvPicPr>
            <p:cNvPr id="17" name="Picture 29">
              <a:extLst>
                <a:ext uri="{FF2B5EF4-FFF2-40B4-BE49-F238E27FC236}">
                  <a16:creationId xmlns:a16="http://schemas.microsoft.com/office/drawing/2014/main" xmlns="" id="{D8C74AB9-815C-AFF5-5DFB-E295EB3E2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4154012" y="5578763"/>
              <a:ext cx="1502286" cy="696685"/>
            </a:xfrm>
            <a:prstGeom prst="rect">
              <a:avLst/>
            </a:prstGeom>
          </p:spPr>
        </p:pic>
        <p:pic>
          <p:nvPicPr>
            <p:cNvPr id="18" name="Picture 29">
              <a:extLst>
                <a:ext uri="{FF2B5EF4-FFF2-40B4-BE49-F238E27FC236}">
                  <a16:creationId xmlns:a16="http://schemas.microsoft.com/office/drawing/2014/main" xmlns="" id="{881C39DC-3C0A-164C-AC63-2421C791B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5559380" y="5578763"/>
              <a:ext cx="1502286" cy="696685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xmlns="" id="{65FF6F58-4520-3F32-9256-4D9C253B3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6964748" y="5568536"/>
              <a:ext cx="1502286" cy="696685"/>
            </a:xfrm>
            <a:prstGeom prst="rect">
              <a:avLst/>
            </a:prstGeom>
          </p:spPr>
        </p:pic>
        <p:pic>
          <p:nvPicPr>
            <p:cNvPr id="20" name="Picture 29">
              <a:extLst>
                <a:ext uri="{FF2B5EF4-FFF2-40B4-BE49-F238E27FC236}">
                  <a16:creationId xmlns:a16="http://schemas.microsoft.com/office/drawing/2014/main" xmlns="" id="{55AC989A-0331-DB0D-AB88-F1FBE0745C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8372254" y="5578763"/>
              <a:ext cx="1502286" cy="696685"/>
            </a:xfrm>
            <a:prstGeom prst="rect">
              <a:avLst/>
            </a:prstGeom>
          </p:spPr>
        </p:pic>
        <p:pic>
          <p:nvPicPr>
            <p:cNvPr id="21" name="Picture 29">
              <a:extLst>
                <a:ext uri="{FF2B5EF4-FFF2-40B4-BE49-F238E27FC236}">
                  <a16:creationId xmlns:a16="http://schemas.microsoft.com/office/drawing/2014/main" xmlns="" id="{4A8C97F1-C27F-3B72-655F-D8B2E852B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9777622" y="5568535"/>
              <a:ext cx="1502286" cy="696685"/>
            </a:xfrm>
            <a:prstGeom prst="rect">
              <a:avLst/>
            </a:prstGeom>
          </p:spPr>
        </p:pic>
        <p:pic>
          <p:nvPicPr>
            <p:cNvPr id="22" name="Picture 29">
              <a:extLst>
                <a:ext uri="{FF2B5EF4-FFF2-40B4-BE49-F238E27FC236}">
                  <a16:creationId xmlns:a16="http://schemas.microsoft.com/office/drawing/2014/main" xmlns="" id="{0DBD39A0-B8EA-0971-7017-624E45570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1185128" y="5578763"/>
              <a:ext cx="1502286" cy="696685"/>
            </a:xfrm>
            <a:prstGeom prst="rect">
              <a:avLst/>
            </a:prstGeom>
          </p:spPr>
        </p:pic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C670B2A4-63BA-D300-512B-EA1553842583}"/>
              </a:ext>
            </a:extLst>
          </p:cNvPr>
          <p:cNvSpPr txBox="1">
            <a:spLocks/>
          </p:cNvSpPr>
          <p:nvPr/>
        </p:nvSpPr>
        <p:spPr>
          <a:xfrm>
            <a:off x="241791" y="1319236"/>
            <a:ext cx="4212772" cy="99417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sz="5400" b="1" dirty="0">
                <a:ln>
                  <a:solidFill>
                    <a:srgbClr val="74D1DE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 HÁI TÁO</a:t>
            </a:r>
          </a:p>
        </p:txBody>
      </p:sp>
      <p:pic>
        <p:nvPicPr>
          <p:cNvPr id="26" name="Picture 6">
            <a:extLst>
              <a:ext uri="{FF2B5EF4-FFF2-40B4-BE49-F238E27FC236}">
                <a16:creationId xmlns:a16="http://schemas.microsoft.com/office/drawing/2014/main" xmlns="" id="{A77021E9-ACD6-E58A-FE34-13BEC11A9C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375202" y="144341"/>
            <a:ext cx="4687152" cy="4933844"/>
          </a:xfrm>
          <a:prstGeom prst="rect">
            <a:avLst/>
          </a:prstGeom>
        </p:spPr>
      </p:pic>
      <p:pic>
        <p:nvPicPr>
          <p:cNvPr id="29" name="Picture 10">
            <a:extLst>
              <a:ext uri="{FF2B5EF4-FFF2-40B4-BE49-F238E27FC236}">
                <a16:creationId xmlns:a16="http://schemas.microsoft.com/office/drawing/2014/main" xmlns="" id="{439E930C-A65D-8D7A-A597-913DFE3809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6978673" y="3685750"/>
            <a:ext cx="1265799" cy="1313410"/>
          </a:xfrm>
          <a:prstGeom prst="rect">
            <a:avLst/>
          </a:prstGeom>
        </p:spPr>
      </p:pic>
      <p:pic>
        <p:nvPicPr>
          <p:cNvPr id="3" name="Picture 2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40F2A67D-BFD2-7158-BDF1-70F11C827A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05926" y="3104211"/>
            <a:ext cx="2898899" cy="203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7494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0">
            <a:extLst>
              <a:ext uri="{FF2B5EF4-FFF2-40B4-BE49-F238E27FC236}">
                <a16:creationId xmlns:a16="http://schemas.microsoft.com/office/drawing/2014/main" xmlns="" id="{F598FCDC-5575-D22C-850D-1C2088AE87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7412037" y="467418"/>
            <a:ext cx="967205" cy="995835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70E7830C-8E2B-51C3-77F1-C33CD259AF78}"/>
              </a:ext>
            </a:extLst>
          </p:cNvPr>
          <p:cNvGrpSpPr/>
          <p:nvPr/>
        </p:nvGrpSpPr>
        <p:grpSpPr>
          <a:xfrm>
            <a:off x="9429759" y="143869"/>
            <a:ext cx="4276732" cy="1947740"/>
            <a:chOff x="11265112" y="208348"/>
            <a:chExt cx="5702309" cy="2596987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7F043062-9C0E-7F8D-AF6B-9A65274DA897}"/>
                </a:ext>
              </a:extLst>
            </p:cNvPr>
            <p:cNvGrpSpPr/>
            <p:nvPr/>
          </p:nvGrpSpPr>
          <p:grpSpPr>
            <a:xfrm>
              <a:off x="13181693" y="208348"/>
              <a:ext cx="3785728" cy="2596987"/>
              <a:chOff x="2844902" y="822114"/>
              <a:chExt cx="3785728" cy="2596987"/>
            </a:xfrm>
          </p:grpSpPr>
          <p:pic>
            <p:nvPicPr>
              <p:cNvPr id="51" name="Picture 22">
                <a:extLst>
                  <a:ext uri="{FF2B5EF4-FFF2-40B4-BE49-F238E27FC236}">
                    <a16:creationId xmlns:a16="http://schemas.microsoft.com/office/drawing/2014/main" xmlns="" id="{DA6AA179-3E6D-E39B-215D-6CC9AC6048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/>
              <a:stretch>
                <a:fillRect/>
              </a:stretch>
            </p:blipFill>
            <p:spPr>
              <a:xfrm rot="1174335">
                <a:off x="5080964" y="2308976"/>
                <a:ext cx="1549666" cy="1110125"/>
              </a:xfrm>
              <a:prstGeom prst="rect">
                <a:avLst/>
              </a:prstGeom>
            </p:spPr>
          </p:pic>
          <p:pic>
            <p:nvPicPr>
              <p:cNvPr id="52" name="Picture 22">
                <a:extLst>
                  <a:ext uri="{FF2B5EF4-FFF2-40B4-BE49-F238E27FC236}">
                    <a16:creationId xmlns:a16="http://schemas.microsoft.com/office/drawing/2014/main" xmlns="" id="{270E4234-64F0-8835-34AA-196FC2A8A0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/>
              <a:stretch>
                <a:fillRect/>
              </a:stretch>
            </p:blipFill>
            <p:spPr>
              <a:xfrm rot="1174335">
                <a:off x="2844902" y="822114"/>
                <a:ext cx="903147" cy="633894"/>
              </a:xfrm>
              <a:prstGeom prst="rect">
                <a:avLst/>
              </a:prstGeom>
            </p:spPr>
          </p:pic>
        </p:grpSp>
        <p:pic>
          <p:nvPicPr>
            <p:cNvPr id="50" name="Picture 22">
              <a:extLst>
                <a:ext uri="{FF2B5EF4-FFF2-40B4-BE49-F238E27FC236}">
                  <a16:creationId xmlns:a16="http://schemas.microsoft.com/office/drawing/2014/main" xmlns="" id="{CCE93820-926B-86B0-8740-AC5EA6616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11265112" y="1208958"/>
              <a:ext cx="1095353" cy="768798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697AD77E-11F2-018C-8E38-2007A83E4647}"/>
              </a:ext>
            </a:extLst>
          </p:cNvPr>
          <p:cNvGrpSpPr/>
          <p:nvPr/>
        </p:nvGrpSpPr>
        <p:grpSpPr>
          <a:xfrm>
            <a:off x="-1746898" y="461696"/>
            <a:ext cx="1678887" cy="1130172"/>
            <a:chOff x="3078903" y="240919"/>
            <a:chExt cx="2238516" cy="1506896"/>
          </a:xfrm>
        </p:grpSpPr>
        <p:pic>
          <p:nvPicPr>
            <p:cNvPr id="54" name="Picture 22">
              <a:extLst>
                <a:ext uri="{FF2B5EF4-FFF2-40B4-BE49-F238E27FC236}">
                  <a16:creationId xmlns:a16="http://schemas.microsoft.com/office/drawing/2014/main" xmlns="" id="{6F42F953-DC84-0D9C-4647-CDACFEDBF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3078903" y="637690"/>
              <a:ext cx="1549666" cy="1110125"/>
            </a:xfrm>
            <a:prstGeom prst="rect">
              <a:avLst/>
            </a:prstGeom>
          </p:spPr>
        </p:pic>
        <p:pic>
          <p:nvPicPr>
            <p:cNvPr id="55" name="Picture 22">
              <a:extLst>
                <a:ext uri="{FF2B5EF4-FFF2-40B4-BE49-F238E27FC236}">
                  <a16:creationId xmlns:a16="http://schemas.microsoft.com/office/drawing/2014/main" xmlns="" id="{9F22718C-7780-A7CC-0CCB-C17EC8785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4222066" y="240919"/>
              <a:ext cx="1095353" cy="768798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pic>
        <p:nvPicPr>
          <p:cNvPr id="10" name="Picture 22">
            <a:extLst>
              <a:ext uri="{FF2B5EF4-FFF2-40B4-BE49-F238E27FC236}">
                <a16:creationId xmlns:a16="http://schemas.microsoft.com/office/drawing/2014/main" xmlns="" id="{E6F6AEBB-3D29-5E0F-1532-0398D0C6F44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-1" y="3699878"/>
            <a:ext cx="721723" cy="707589"/>
          </a:xfrm>
          <a:prstGeom prst="rect">
            <a:avLst/>
          </a:prstGeom>
        </p:spPr>
      </p:pic>
      <p:pic>
        <p:nvPicPr>
          <p:cNvPr id="12" name="Picture 25">
            <a:extLst>
              <a:ext uri="{FF2B5EF4-FFF2-40B4-BE49-F238E27FC236}">
                <a16:creationId xmlns:a16="http://schemas.microsoft.com/office/drawing/2014/main" xmlns="" id="{CC76FBCF-79AE-AC4F-8600-DA515B90AC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393811" y="3037711"/>
            <a:ext cx="657948" cy="1367165"/>
          </a:xfrm>
          <a:prstGeom prst="rect">
            <a:avLst/>
          </a:prstGeom>
        </p:spPr>
      </p:pic>
      <p:pic>
        <p:nvPicPr>
          <p:cNvPr id="11" name="Picture 28">
            <a:extLst>
              <a:ext uri="{FF2B5EF4-FFF2-40B4-BE49-F238E27FC236}">
                <a16:creationId xmlns:a16="http://schemas.microsoft.com/office/drawing/2014/main" xmlns="" id="{D4B14636-C337-6261-97AF-6D078D28641E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545203" y="3347992"/>
            <a:ext cx="1068909" cy="1056884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D9B6F400-84EB-BBDE-1920-1AC8417BD270}"/>
              </a:ext>
            </a:extLst>
          </p:cNvPr>
          <p:cNvGrpSpPr/>
          <p:nvPr/>
        </p:nvGrpSpPr>
        <p:grpSpPr>
          <a:xfrm>
            <a:off x="-197131" y="4153569"/>
            <a:ext cx="9535976" cy="530185"/>
            <a:chOff x="-27220" y="5568535"/>
            <a:chExt cx="12714634" cy="706913"/>
          </a:xfrm>
        </p:grpSpPr>
        <p:pic>
          <p:nvPicPr>
            <p:cNvPr id="13" name="Picture 29">
              <a:extLst>
                <a:ext uri="{FF2B5EF4-FFF2-40B4-BE49-F238E27FC236}">
                  <a16:creationId xmlns:a16="http://schemas.microsoft.com/office/drawing/2014/main" xmlns="" id="{B0FF24D4-9B15-0366-0EAE-A2EF8D0C1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27220" y="5569526"/>
              <a:ext cx="1502286" cy="696685"/>
            </a:xfrm>
            <a:prstGeom prst="rect">
              <a:avLst/>
            </a:prstGeom>
          </p:spPr>
        </p:pic>
        <p:pic>
          <p:nvPicPr>
            <p:cNvPr id="14" name="Picture 29">
              <a:extLst>
                <a:ext uri="{FF2B5EF4-FFF2-40B4-BE49-F238E27FC236}">
                  <a16:creationId xmlns:a16="http://schemas.microsoft.com/office/drawing/2014/main" xmlns="" id="{F98181B6-1FBF-8038-5947-A3D17F4F3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1356760" y="5569525"/>
              <a:ext cx="1502286" cy="696685"/>
            </a:xfrm>
            <a:prstGeom prst="rect">
              <a:avLst/>
            </a:prstGeom>
          </p:spPr>
        </p:pic>
        <p:pic>
          <p:nvPicPr>
            <p:cNvPr id="15" name="Picture 29">
              <a:extLst>
                <a:ext uri="{FF2B5EF4-FFF2-40B4-BE49-F238E27FC236}">
                  <a16:creationId xmlns:a16="http://schemas.microsoft.com/office/drawing/2014/main" xmlns="" id="{C9388ACC-19FE-A306-DAE3-708816FCD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2756227" y="5574805"/>
              <a:ext cx="1502286" cy="696685"/>
            </a:xfrm>
            <a:prstGeom prst="rect">
              <a:avLst/>
            </a:prstGeom>
          </p:spPr>
        </p:pic>
        <p:pic>
          <p:nvPicPr>
            <p:cNvPr id="17" name="Picture 29">
              <a:extLst>
                <a:ext uri="{FF2B5EF4-FFF2-40B4-BE49-F238E27FC236}">
                  <a16:creationId xmlns:a16="http://schemas.microsoft.com/office/drawing/2014/main" xmlns="" id="{D8C74AB9-815C-AFF5-5DFB-E295EB3E2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4154012" y="5578763"/>
              <a:ext cx="1502286" cy="696685"/>
            </a:xfrm>
            <a:prstGeom prst="rect">
              <a:avLst/>
            </a:prstGeom>
          </p:spPr>
        </p:pic>
        <p:pic>
          <p:nvPicPr>
            <p:cNvPr id="18" name="Picture 29">
              <a:extLst>
                <a:ext uri="{FF2B5EF4-FFF2-40B4-BE49-F238E27FC236}">
                  <a16:creationId xmlns:a16="http://schemas.microsoft.com/office/drawing/2014/main" xmlns="" id="{881C39DC-3C0A-164C-AC63-2421C791B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5559380" y="5578763"/>
              <a:ext cx="1502286" cy="696685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xmlns="" id="{65FF6F58-4520-3F32-9256-4D9C253B3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6964748" y="5568536"/>
              <a:ext cx="1502286" cy="696685"/>
            </a:xfrm>
            <a:prstGeom prst="rect">
              <a:avLst/>
            </a:prstGeom>
          </p:spPr>
        </p:pic>
        <p:pic>
          <p:nvPicPr>
            <p:cNvPr id="20" name="Picture 29">
              <a:extLst>
                <a:ext uri="{FF2B5EF4-FFF2-40B4-BE49-F238E27FC236}">
                  <a16:creationId xmlns:a16="http://schemas.microsoft.com/office/drawing/2014/main" xmlns="" id="{55AC989A-0331-DB0D-AB88-F1FBE0745C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8372254" y="5578763"/>
              <a:ext cx="1502286" cy="696685"/>
            </a:xfrm>
            <a:prstGeom prst="rect">
              <a:avLst/>
            </a:prstGeom>
          </p:spPr>
        </p:pic>
        <p:pic>
          <p:nvPicPr>
            <p:cNvPr id="21" name="Picture 29">
              <a:extLst>
                <a:ext uri="{FF2B5EF4-FFF2-40B4-BE49-F238E27FC236}">
                  <a16:creationId xmlns:a16="http://schemas.microsoft.com/office/drawing/2014/main" xmlns="" id="{4A8C97F1-C27F-3B72-655F-D8B2E852B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9777622" y="5568535"/>
              <a:ext cx="1502286" cy="696685"/>
            </a:xfrm>
            <a:prstGeom prst="rect">
              <a:avLst/>
            </a:prstGeom>
          </p:spPr>
        </p:pic>
        <p:pic>
          <p:nvPicPr>
            <p:cNvPr id="22" name="Picture 29">
              <a:extLst>
                <a:ext uri="{FF2B5EF4-FFF2-40B4-BE49-F238E27FC236}">
                  <a16:creationId xmlns:a16="http://schemas.microsoft.com/office/drawing/2014/main" xmlns="" id="{0DBD39A0-B8EA-0971-7017-624E45570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11185128" y="5578763"/>
              <a:ext cx="1502286" cy="696685"/>
            </a:xfrm>
            <a:prstGeom prst="rect">
              <a:avLst/>
            </a:prstGeom>
          </p:spPr>
        </p:pic>
      </p:grpSp>
      <p:pic>
        <p:nvPicPr>
          <p:cNvPr id="16" name="Picture 4">
            <a:extLst>
              <a:ext uri="{FF2B5EF4-FFF2-40B4-BE49-F238E27FC236}">
                <a16:creationId xmlns:a16="http://schemas.microsoft.com/office/drawing/2014/main" xmlns="" id="{528BB795-1E96-9971-2591-C761BEECA9A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2384492" y="271332"/>
            <a:ext cx="4212772" cy="4780451"/>
          </a:xfrm>
          <a:prstGeom prst="rect">
            <a:avLst/>
          </a:prstGeom>
        </p:spPr>
      </p:pic>
      <p:pic>
        <p:nvPicPr>
          <p:cNvPr id="56" name="Picture 10">
            <a:extLst>
              <a:ext uri="{FF2B5EF4-FFF2-40B4-BE49-F238E27FC236}">
                <a16:creationId xmlns:a16="http://schemas.microsoft.com/office/drawing/2014/main" xmlns="" id="{1B1F18CF-FAE2-9286-7771-D54DC0B745B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2553221" y="3768134"/>
            <a:ext cx="1265799" cy="1313410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xmlns="" id="{D26A6425-DDDF-E949-6B2C-A9578722E757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12537" r="9213" b="26675"/>
          <a:stretch/>
        </p:blipFill>
        <p:spPr>
          <a:xfrm>
            <a:off x="3522712" y="879145"/>
            <a:ext cx="833642" cy="918641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xmlns="" id="{6F5B87CD-F043-E446-1156-02C1CCF9D0F4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10181" r="14334" b="27730"/>
          <a:stretch/>
        </p:blipFill>
        <p:spPr>
          <a:xfrm>
            <a:off x="3005108" y="1889352"/>
            <a:ext cx="804194" cy="918642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xmlns="" id="{4E5FD665-BC57-951D-9D28-6EB3BF52655C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b="20291"/>
          <a:stretch/>
        </p:blipFill>
        <p:spPr>
          <a:xfrm>
            <a:off x="4689087" y="886816"/>
            <a:ext cx="866074" cy="856253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xmlns="" id="{3DA286D7-B349-7702-C4E0-74F24CD6BAD1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b="25742"/>
          <a:stretch/>
        </p:blipFill>
        <p:spPr>
          <a:xfrm>
            <a:off x="5361450" y="1643392"/>
            <a:ext cx="978459" cy="873144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xmlns="" id="{C2808421-3180-8B18-3415-4A35D880D742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11840" r="12675" b="24333"/>
          <a:stretch/>
        </p:blipFill>
        <p:spPr>
          <a:xfrm>
            <a:off x="5197445" y="2488586"/>
            <a:ext cx="804194" cy="947985"/>
          </a:xfrm>
          <a:prstGeom prst="rect">
            <a:avLst/>
          </a:prstGeom>
        </p:spPr>
      </p:pic>
      <p:pic>
        <p:nvPicPr>
          <p:cNvPr id="90" name="Picture 89">
            <a:hlinkClick r:id="rId25" action="ppaction://hlinksldjump"/>
            <a:extLst>
              <a:ext uri="{FF2B5EF4-FFF2-40B4-BE49-F238E27FC236}">
                <a16:creationId xmlns:a16="http://schemas.microsoft.com/office/drawing/2014/main" xmlns="" id="{A9A7CE85-C3A0-A0A9-0CB2-1B202F5B8227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12537" r="9213" b="26675"/>
          <a:stretch/>
        </p:blipFill>
        <p:spPr>
          <a:xfrm>
            <a:off x="3522712" y="881962"/>
            <a:ext cx="833642" cy="918641"/>
          </a:xfrm>
          <a:prstGeom prst="rect">
            <a:avLst/>
          </a:prstGeom>
        </p:spPr>
      </p:pic>
      <p:pic>
        <p:nvPicPr>
          <p:cNvPr id="91" name="Picture 90">
            <a:hlinkClick r:id="rId26" action="ppaction://hlinksldjump"/>
            <a:extLst>
              <a:ext uri="{FF2B5EF4-FFF2-40B4-BE49-F238E27FC236}">
                <a16:creationId xmlns:a16="http://schemas.microsoft.com/office/drawing/2014/main" xmlns="" id="{9B6410BF-6388-BAC2-39A4-C7C1437B3FC2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10181" r="14334" b="27730"/>
          <a:stretch/>
        </p:blipFill>
        <p:spPr>
          <a:xfrm>
            <a:off x="3005329" y="1889352"/>
            <a:ext cx="804194" cy="918642"/>
          </a:xfrm>
          <a:prstGeom prst="rect">
            <a:avLst/>
          </a:prstGeom>
        </p:spPr>
      </p:pic>
      <p:pic>
        <p:nvPicPr>
          <p:cNvPr id="92" name="Picture 91">
            <a:hlinkClick r:id="rId27" action="ppaction://hlinksldjump"/>
            <a:extLst>
              <a:ext uri="{FF2B5EF4-FFF2-40B4-BE49-F238E27FC236}">
                <a16:creationId xmlns:a16="http://schemas.microsoft.com/office/drawing/2014/main" xmlns="" id="{A18D3918-47D6-6ABE-427A-1CB8DC3EE0F2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b="20291"/>
          <a:stretch/>
        </p:blipFill>
        <p:spPr>
          <a:xfrm>
            <a:off x="4689087" y="879145"/>
            <a:ext cx="866074" cy="856253"/>
          </a:xfrm>
          <a:prstGeom prst="rect">
            <a:avLst/>
          </a:prstGeom>
        </p:spPr>
      </p:pic>
      <p:pic>
        <p:nvPicPr>
          <p:cNvPr id="93" name="Picture 92">
            <a:hlinkClick r:id="rId28" action="ppaction://hlinksldjump"/>
            <a:extLst>
              <a:ext uri="{FF2B5EF4-FFF2-40B4-BE49-F238E27FC236}">
                <a16:creationId xmlns:a16="http://schemas.microsoft.com/office/drawing/2014/main" xmlns="" id="{B46C7E93-D97C-CFB0-FCAF-5D83663C4062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b="25742"/>
          <a:stretch/>
        </p:blipFill>
        <p:spPr>
          <a:xfrm>
            <a:off x="5359088" y="1629364"/>
            <a:ext cx="978459" cy="873144"/>
          </a:xfrm>
          <a:prstGeom prst="rect">
            <a:avLst/>
          </a:prstGeom>
        </p:spPr>
      </p:pic>
      <p:pic>
        <p:nvPicPr>
          <p:cNvPr id="94" name="Picture 93">
            <a:hlinkClick r:id="rId29" action="ppaction://hlinksldjump"/>
            <a:extLst>
              <a:ext uri="{FF2B5EF4-FFF2-40B4-BE49-F238E27FC236}">
                <a16:creationId xmlns:a16="http://schemas.microsoft.com/office/drawing/2014/main" xmlns="" id="{6FE26768-F5FB-0455-427F-F44DC96F914E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11840" r="12675" b="24333"/>
          <a:stretch/>
        </p:blipFill>
        <p:spPr>
          <a:xfrm>
            <a:off x="5198334" y="2485617"/>
            <a:ext cx="804194" cy="947985"/>
          </a:xfrm>
          <a:prstGeom prst="rect">
            <a:avLst/>
          </a:prstGeom>
        </p:spPr>
      </p:pic>
      <p:pic>
        <p:nvPicPr>
          <p:cNvPr id="105" name="Picture 104">
            <a:hlinkClick r:id="rId30" action="ppaction://hlinksldjump"/>
            <a:extLst>
              <a:ext uri="{FF2B5EF4-FFF2-40B4-BE49-F238E27FC236}">
                <a16:creationId xmlns:a16="http://schemas.microsoft.com/office/drawing/2014/main" xmlns="" id="{FC70DD9E-9FB0-5A5E-F59D-A19E9001D2CC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515014" y="3631641"/>
            <a:ext cx="1600339" cy="150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25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6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decel="100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decel="100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decel="100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decel="100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decel="100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âu hỏi">
                <a:extLst>
                  <a:ext uri="{FF2B5EF4-FFF2-40B4-BE49-F238E27FC236}">
                    <a16:creationId xmlns:a16="http://schemas.microsoft.com/office/drawing/2014/main" xmlns="" id="{1AB69979-1D5C-6D4F-6590-E0650E70A5B4}"/>
                  </a:ext>
                </a:extLst>
              </p:cNvPr>
              <p:cNvSpPr/>
              <p:nvPr/>
            </p:nvSpPr>
            <p:spPr>
              <a:xfrm>
                <a:off x="910936" y="584436"/>
                <a:ext cx="7322128" cy="14962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vi-VN" sz="2400" b="1" kern="1200" noProof="1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Câu 1</a:t>
                </a:r>
                <a:r>
                  <a:rPr lang="en-US" sz="24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Nếu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8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8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d</m:t>
                        </m:r>
                      </m:den>
                    </m:f>
                    <m:r>
                      <a:rPr lang="en-US" sz="2800" b="0" i="1" kern="1200" noProof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thì x.y bằng</a:t>
                </a:r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Câu hỏi">
                <a:extLst>
                  <a:ext uri="{FF2B5EF4-FFF2-40B4-BE49-F238E27FC236}">
                    <a16:creationId xmlns:a16="http://schemas.microsoft.com/office/drawing/2014/main" xmlns="" id="{1AB69979-1D5C-6D4F-6590-E0650E70A5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584436"/>
                <a:ext cx="7322128" cy="1496291"/>
              </a:xfrm>
              <a:prstGeom prst="round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Đáp án đúng">
                <a:extLst>
                  <a:ext uri="{FF2B5EF4-FFF2-40B4-BE49-F238E27FC236}">
                    <a16:creationId xmlns:a16="http://schemas.microsoft.com/office/drawing/2014/main" xmlns="" id="{2FB644CA-CB55-3594-B5C2-C9F8A867CDF0}"/>
                  </a:ext>
                </a:extLst>
              </p:cNvPr>
              <p:cNvSpPr/>
              <p:nvPr/>
            </p:nvSpPr>
            <p:spPr>
              <a:xfrm>
                <a:off x="910936" y="2309327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d</m:t>
                        </m:r>
                      </m:den>
                    </m:f>
                  </m:oMath>
                </a14:m>
                <a:endParaRPr lang="vi-VN" sz="32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Đáp án đúng">
                <a:extLst>
                  <a:ext uri="{FF2B5EF4-FFF2-40B4-BE49-F238E27FC236}">
                    <a16:creationId xmlns="" xmlns:a16="http://schemas.microsoft.com/office/drawing/2014/main" id="{2FB644CA-CB55-3594-B5C2-C9F8A867CD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309327"/>
                <a:ext cx="3401291" cy="997526"/>
              </a:xfrm>
              <a:prstGeom prst="round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Đáp án sai 1">
                <a:extLst>
                  <a:ext uri="{FF2B5EF4-FFF2-40B4-BE49-F238E27FC236}">
                    <a16:creationId xmlns:a16="http://schemas.microsoft.com/office/drawing/2014/main" xmlns="" id="{30828281-61AD-7A62-0775-C0E24C9C1DEB}"/>
                  </a:ext>
                </a:extLst>
              </p:cNvPr>
              <p:cNvSpPr/>
              <p:nvPr/>
            </p:nvSpPr>
            <p:spPr>
              <a:xfrm>
                <a:off x="910936" y="3535453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d</m:t>
                        </m:r>
                      </m:den>
                    </m:f>
                  </m:oMath>
                </a14:m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vi-VN" sz="24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Đáp án sai 1">
                <a:extLst>
                  <a:ext uri="{FF2B5EF4-FFF2-40B4-BE49-F238E27FC236}">
                    <a16:creationId xmlns:a16="http://schemas.microsoft.com/office/drawing/2014/main" xmlns="" id="{30828281-61AD-7A62-0775-C0E24C9C1D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3535453"/>
                <a:ext cx="3401291" cy="997526"/>
              </a:xfrm>
              <a:prstGeom prst="round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Đáp án sai 2">
                <a:extLst>
                  <a:ext uri="{FF2B5EF4-FFF2-40B4-BE49-F238E27FC236}">
                    <a16:creationId xmlns:a16="http://schemas.microsoft.com/office/drawing/2014/main" xmlns="" id="{E6A889FC-D3A7-FA7C-0DE3-0EA076B22F62}"/>
                  </a:ext>
                </a:extLst>
              </p:cNvPr>
              <p:cNvSpPr/>
              <p:nvPr/>
            </p:nvSpPr>
            <p:spPr>
              <a:xfrm>
                <a:off x="4831773" y="2309327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d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den>
                    </m:f>
                  </m:oMath>
                </a14:m>
                <a:endParaRPr lang="vi-VN" sz="28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Đáp án sai 2">
                <a:extLst>
                  <a:ext uri="{FF2B5EF4-FFF2-40B4-BE49-F238E27FC236}">
                    <a16:creationId xmlns:a16="http://schemas.microsoft.com/office/drawing/2014/main" xmlns="" id="{E6A889FC-D3A7-FA7C-0DE3-0EA076B22F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3" y="2309327"/>
                <a:ext cx="3401291" cy="997526"/>
              </a:xfrm>
              <a:prstGeom prst="round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Đáp án sai 3">
                <a:extLst>
                  <a:ext uri="{FF2B5EF4-FFF2-40B4-BE49-F238E27FC236}">
                    <a16:creationId xmlns:a16="http://schemas.microsoft.com/office/drawing/2014/main" xmlns="" id="{39170EEF-8452-D761-9524-3629836006CB}"/>
                  </a:ext>
                </a:extLst>
              </p:cNvPr>
              <p:cNvSpPr/>
              <p:nvPr/>
            </p:nvSpPr>
            <p:spPr>
              <a:xfrm>
                <a:off x="4831772" y="3535453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d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den>
                    </m:f>
                  </m:oMath>
                </a14:m>
                <a:endParaRPr lang="vi-VN" sz="28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Đáp án sai 3">
                <a:extLst>
                  <a:ext uri="{FF2B5EF4-FFF2-40B4-BE49-F238E27FC236}">
                    <a16:creationId xmlns:a16="http://schemas.microsoft.com/office/drawing/2014/main" xmlns="" id="{39170EEF-8452-D761-9524-3629836006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2" y="3535453"/>
                <a:ext cx="3401291" cy="997526"/>
              </a:xfrm>
              <a:prstGeom prst="roundRect">
                <a:avLst/>
              </a:prstGeom>
              <a:blipFill rotWithShape="0"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C87A0708-BF5E-60E3-09B5-2318529420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831772" y="-477949"/>
            <a:ext cx="365522" cy="365522"/>
          </a:xfrm>
          <a:prstGeom prst="rect">
            <a:avLst/>
          </a:prstGeom>
        </p:spPr>
      </p:pic>
      <p:pic>
        <p:nvPicPr>
          <p:cNvPr id="27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xmlns="" id="{60659DA9-CE05-2CF3-365D-2C3F1C7505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26919" y="-477949"/>
            <a:ext cx="365522" cy="365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Đáp án đúng">
                <a:extLst>
                  <a:ext uri="{FF2B5EF4-FFF2-40B4-BE49-F238E27FC236}">
                    <a16:creationId xmlns:a16="http://schemas.microsoft.com/office/drawing/2014/main" xmlns="" id="{73F5B725-A6FC-F5A2-F2A4-6047B0B0A3CC}"/>
                  </a:ext>
                </a:extLst>
              </p:cNvPr>
              <p:cNvSpPr/>
              <p:nvPr/>
            </p:nvSpPr>
            <p:spPr>
              <a:xfrm>
                <a:off x="910935" y="2421754"/>
                <a:ext cx="3401291" cy="997526"/>
              </a:xfrm>
              <a:prstGeom prst="roundRect">
                <a:avLst/>
              </a:prstGeom>
              <a:solidFill>
                <a:srgbClr val="FF9B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d</m:t>
                        </m:r>
                      </m:den>
                    </m:f>
                  </m:oMath>
                </a14:m>
                <a:endParaRPr lang="vi-VN" sz="36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Đáp án đúng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3F5B725-A6FC-F5A2-F2A4-6047B0B0A3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5" y="2421754"/>
                <a:ext cx="3401291" cy="997526"/>
              </a:xfrm>
              <a:prstGeom prst="roundRect">
                <a:avLst/>
              </a:prstGeom>
              <a:blipFill rotWithShape="0"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hlinkClick r:id="rId14" action="ppaction://hlinksldjump"/>
            <a:extLst>
              <a:ext uri="{FF2B5EF4-FFF2-40B4-BE49-F238E27FC236}">
                <a16:creationId xmlns:a16="http://schemas.microsoft.com/office/drawing/2014/main" xmlns="" id="{C5A98A0B-4BCC-9C84-8F2C-D246E54C361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53666" y="4199749"/>
            <a:ext cx="1018108" cy="94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1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âu hỏi">
                <a:extLst>
                  <a:ext uri="{FF2B5EF4-FFF2-40B4-BE49-F238E27FC236}">
                    <a16:creationId xmlns:a16="http://schemas.microsoft.com/office/drawing/2014/main" xmlns="" id="{1AB69979-1D5C-6D4F-6590-E0650E70A5B4}"/>
                  </a:ext>
                </a:extLst>
              </p:cNvPr>
              <p:cNvSpPr/>
              <p:nvPr/>
            </p:nvSpPr>
            <p:spPr>
              <a:xfrm>
                <a:off x="910936" y="584436"/>
                <a:ext cx="7322128" cy="14962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vi-VN" sz="2400" b="1" kern="1200" noProof="1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Câu </a:t>
                </a:r>
                <a:r>
                  <a:rPr lang="en-US" sz="24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2: </a:t>
                </a: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Kết quả của phép tính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28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kern="1200" noProof="1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 kern="1200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0" i="1" kern="1200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num>
                          <m:den>
                            <m:r>
                              <a:rPr lang="en-US" sz="2800" b="0" i="1" kern="1200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endParaRPr lang="vi-VN" sz="28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Câu hỏi">
                <a:extLst>
                  <a:ext uri="{FF2B5EF4-FFF2-40B4-BE49-F238E27FC236}">
                    <a16:creationId xmlns:a16="http://schemas.microsoft.com/office/drawing/2014/main" xmlns="" id="{1AB69979-1D5C-6D4F-6590-E0650E70A5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584436"/>
                <a:ext cx="7322128" cy="1496291"/>
              </a:xfrm>
              <a:prstGeom prst="round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Đáp án đúng">
                <a:extLst>
                  <a:ext uri="{FF2B5EF4-FFF2-40B4-BE49-F238E27FC236}">
                    <a16:creationId xmlns:a16="http://schemas.microsoft.com/office/drawing/2014/main" xmlns="" id="{2FB644CA-CB55-3594-B5C2-C9F8A867CDF0}"/>
                  </a:ext>
                </a:extLst>
              </p:cNvPr>
              <p:cNvSpPr/>
              <p:nvPr/>
            </p:nvSpPr>
            <p:spPr>
              <a:xfrm>
                <a:off x="910936" y="2309327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2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vi-VN" sz="28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Đáp án đúng">
                <a:extLst>
                  <a:ext uri="{FF2B5EF4-FFF2-40B4-BE49-F238E27FC236}">
                    <a16:creationId xmlns:a16="http://schemas.microsoft.com/office/drawing/2014/main" xmlns="" id="{2FB644CA-CB55-3594-B5C2-C9F8A867CD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309327"/>
                <a:ext cx="3401291" cy="997526"/>
              </a:xfrm>
              <a:prstGeom prst="round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Đáp án sai 1">
                <a:extLst>
                  <a:ext uri="{FF2B5EF4-FFF2-40B4-BE49-F238E27FC236}">
                    <a16:creationId xmlns:a16="http://schemas.microsoft.com/office/drawing/2014/main" xmlns="" id="{30828281-61AD-7A62-0775-C0E24C9C1DEB}"/>
                  </a:ext>
                </a:extLst>
              </p:cNvPr>
              <p:cNvSpPr/>
              <p:nvPr/>
            </p:nvSpPr>
            <p:spPr>
              <a:xfrm>
                <a:off x="910936" y="3535453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2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</m:oMath>
                </a14:m>
                <a:endParaRPr lang="vi-VN" sz="32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Đáp án sai 1">
                <a:extLst>
                  <a:ext uri="{FF2B5EF4-FFF2-40B4-BE49-F238E27FC236}">
                    <a16:creationId xmlns:a16="http://schemas.microsoft.com/office/drawing/2014/main" xmlns="" id="{30828281-61AD-7A62-0775-C0E24C9C1D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3535453"/>
                <a:ext cx="3401291" cy="997526"/>
              </a:xfrm>
              <a:prstGeom prst="round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Đáp án sai 2">
                <a:extLst>
                  <a:ext uri="{FF2B5EF4-FFF2-40B4-BE49-F238E27FC236}">
                    <a16:creationId xmlns:a16="http://schemas.microsoft.com/office/drawing/2014/main" xmlns="" id="{E6A889FC-D3A7-FA7C-0DE3-0EA076B22F62}"/>
                  </a:ext>
                </a:extLst>
              </p:cNvPr>
              <p:cNvSpPr/>
              <p:nvPr/>
            </p:nvSpPr>
            <p:spPr>
              <a:xfrm>
                <a:off x="4831772" y="2309327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−12</m:t>
                        </m:r>
                      </m:num>
                      <m:den>
                        <m:r>
                          <a:rPr lang="en-US" sz="32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vi-VN" sz="32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Đáp án sai 2">
                <a:extLst>
                  <a:ext uri="{FF2B5EF4-FFF2-40B4-BE49-F238E27FC236}">
                    <a16:creationId xmlns="" xmlns:a16="http://schemas.microsoft.com/office/drawing/2014/main" id="{E6A889FC-D3A7-FA7C-0DE3-0EA076B22F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2" y="2309327"/>
                <a:ext cx="3401291" cy="997526"/>
              </a:xfrm>
              <a:prstGeom prst="round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Đáp án sai 3">
                <a:extLst>
                  <a:ext uri="{FF2B5EF4-FFF2-40B4-BE49-F238E27FC236}">
                    <a16:creationId xmlns:a16="http://schemas.microsoft.com/office/drawing/2014/main" xmlns="" id="{39170EEF-8452-D761-9524-3629836006CB}"/>
                  </a:ext>
                </a:extLst>
              </p:cNvPr>
              <p:cNvSpPr/>
              <p:nvPr/>
            </p:nvSpPr>
            <p:spPr>
              <a:xfrm>
                <a:off x="4831772" y="3535453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num>
                      <m:den>
                        <m:r>
                          <a:rPr lang="en-US" sz="32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vi-VN" sz="32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Đáp án sai 3">
                <a:extLst>
                  <a:ext uri="{FF2B5EF4-FFF2-40B4-BE49-F238E27FC236}">
                    <a16:creationId xmlns:a16="http://schemas.microsoft.com/office/drawing/2014/main" xmlns="" id="{39170EEF-8452-D761-9524-3629836006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2" y="3535453"/>
                <a:ext cx="3401291" cy="997526"/>
              </a:xfrm>
              <a:prstGeom prst="round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C87A0708-BF5E-60E3-09B5-2318529420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831772" y="-477949"/>
            <a:ext cx="365522" cy="365522"/>
          </a:xfrm>
          <a:prstGeom prst="rect">
            <a:avLst/>
          </a:prstGeom>
        </p:spPr>
      </p:pic>
      <p:pic>
        <p:nvPicPr>
          <p:cNvPr id="27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xmlns="" id="{60659DA9-CE05-2CF3-365D-2C3F1C7505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26919" y="-477949"/>
            <a:ext cx="365522" cy="365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Đáp án đúng">
                <a:extLst>
                  <a:ext uri="{FF2B5EF4-FFF2-40B4-BE49-F238E27FC236}">
                    <a16:creationId xmlns:a16="http://schemas.microsoft.com/office/drawing/2014/main" xmlns="" id="{73F5B725-A6FC-F5A2-F2A4-6047B0B0A3CC}"/>
                  </a:ext>
                </a:extLst>
              </p:cNvPr>
              <p:cNvSpPr/>
              <p:nvPr/>
            </p:nvSpPr>
            <p:spPr>
              <a:xfrm>
                <a:off x="4831771" y="2423627"/>
                <a:ext cx="3401291" cy="997526"/>
              </a:xfrm>
              <a:prstGeom prst="roundRect">
                <a:avLst/>
              </a:prstGeom>
              <a:solidFill>
                <a:srgbClr val="FF9B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−12</m:t>
                        </m:r>
                      </m:num>
                      <m:den>
                        <m:r>
                          <a:rPr lang="en-US" sz="32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vi-VN" sz="28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Đáp án đúng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3F5B725-A6FC-F5A2-F2A4-6047B0B0A3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1" y="2423627"/>
                <a:ext cx="3401291" cy="997526"/>
              </a:xfrm>
              <a:prstGeom prst="roundRect">
                <a:avLst/>
              </a:prstGeom>
              <a:blipFill rotWithShape="0"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hlinkClick r:id="rId13" action="ppaction://hlinksldjump"/>
            <a:extLst>
              <a:ext uri="{FF2B5EF4-FFF2-40B4-BE49-F238E27FC236}">
                <a16:creationId xmlns:a16="http://schemas.microsoft.com/office/drawing/2014/main" xmlns="" id="{C5A98A0B-4BCC-9C84-8F2C-D246E54C361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53666" y="4199749"/>
            <a:ext cx="1018108" cy="94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72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âu hỏi">
                <a:extLst>
                  <a:ext uri="{FF2B5EF4-FFF2-40B4-BE49-F238E27FC236}">
                    <a16:creationId xmlns:a16="http://schemas.microsoft.com/office/drawing/2014/main" xmlns="" id="{1AB69979-1D5C-6D4F-6590-E0650E70A5B4}"/>
                  </a:ext>
                </a:extLst>
              </p:cNvPr>
              <p:cNvSpPr/>
              <p:nvPr/>
            </p:nvSpPr>
            <p:spPr>
              <a:xfrm>
                <a:off x="910936" y="584436"/>
                <a:ext cx="7322128" cy="14962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vi-VN" sz="24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24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3: </a:t>
                </a: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Tìm x thỏa mãn x 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kern="1200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kern="1200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400" b="0" i="1" kern="1200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den>
                        </m:f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−1</m:t>
                        </m:r>
                        <m:f>
                          <m:fPr>
                            <m:ctrlPr>
                              <a:rPr lang="en-US" sz="2400" b="0" i="1" kern="1200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kern="1200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400" b="0" i="1" kern="1200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</a:t>
                </a:r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Câu hỏi">
                <a:extLst>
                  <a:ext uri="{FF2B5EF4-FFF2-40B4-BE49-F238E27FC236}">
                    <a16:creationId xmlns:a16="http://schemas.microsoft.com/office/drawing/2014/main" xmlns="" id="{1AB69979-1D5C-6D4F-6590-E0650E70A5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584436"/>
                <a:ext cx="7322128" cy="1496291"/>
              </a:xfrm>
              <a:prstGeom prst="round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Đáp án đúng">
            <a:extLst>
              <a:ext uri="{FF2B5EF4-FFF2-40B4-BE49-F238E27FC236}">
                <a16:creationId xmlns:a16="http://schemas.microsoft.com/office/drawing/2014/main" xmlns="" id="{2FB644CA-CB55-3594-B5C2-C9F8A867CDF0}"/>
              </a:ext>
            </a:extLst>
          </p:cNvPr>
          <p:cNvSpPr/>
          <p:nvPr/>
        </p:nvSpPr>
        <p:spPr>
          <a:xfrm>
            <a:off x="910936" y="2309327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-1 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9" name="Đáp án sai 1">
            <a:extLst>
              <a:ext uri="{FF2B5EF4-FFF2-40B4-BE49-F238E27FC236}">
                <a16:creationId xmlns:a16="http://schemas.microsoft.com/office/drawing/2014/main" xmlns="" id="{30828281-61AD-7A62-0775-C0E24C9C1DEB}"/>
              </a:ext>
            </a:extLst>
          </p:cNvPr>
          <p:cNvSpPr/>
          <p:nvPr/>
        </p:nvSpPr>
        <p:spPr>
          <a:xfrm>
            <a:off x="910936" y="3535453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1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Đáp án sai 2">
                <a:extLst>
                  <a:ext uri="{FF2B5EF4-FFF2-40B4-BE49-F238E27FC236}">
                    <a16:creationId xmlns:a16="http://schemas.microsoft.com/office/drawing/2014/main" xmlns="" id="{E6A889FC-D3A7-FA7C-0DE3-0EA076B22F62}"/>
                  </a:ext>
                </a:extLst>
              </p:cNvPr>
              <p:cNvSpPr/>
              <p:nvPr/>
            </p:nvSpPr>
            <p:spPr>
              <a:xfrm>
                <a:off x="4831773" y="2309327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32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vi-VN" sz="32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Đáp án sai 2">
                <a:extLst>
                  <a:ext uri="{FF2B5EF4-FFF2-40B4-BE49-F238E27FC236}">
                    <a16:creationId xmlns:a16="http://schemas.microsoft.com/office/drawing/2014/main" xmlns="" id="{E6A889FC-D3A7-FA7C-0DE3-0EA076B22F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3" y="2309327"/>
                <a:ext cx="3401291" cy="997526"/>
              </a:xfrm>
              <a:prstGeom prst="round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Đáp án sai 3">
                <a:extLst>
                  <a:ext uri="{FF2B5EF4-FFF2-40B4-BE49-F238E27FC236}">
                    <a16:creationId xmlns:a16="http://schemas.microsoft.com/office/drawing/2014/main" xmlns="" id="{39170EEF-8452-D761-9524-3629836006CB}"/>
                  </a:ext>
                </a:extLst>
              </p:cNvPr>
              <p:cNvSpPr/>
              <p:nvPr/>
            </p:nvSpPr>
            <p:spPr>
              <a:xfrm>
                <a:off x="4831772" y="3535453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num>
                      <m:den>
                        <m:r>
                          <a:rPr lang="en-US" sz="32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vi-VN" sz="32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Đáp án sai 3">
                <a:extLst>
                  <a:ext uri="{FF2B5EF4-FFF2-40B4-BE49-F238E27FC236}">
                    <a16:creationId xmlns:a16="http://schemas.microsoft.com/office/drawing/2014/main" xmlns="" id="{39170EEF-8452-D761-9524-3629836006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2" y="3535453"/>
                <a:ext cx="3401291" cy="997526"/>
              </a:xfrm>
              <a:prstGeom prst="round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C87A0708-BF5E-60E3-09B5-2318529420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31772" y="-477949"/>
            <a:ext cx="365522" cy="365522"/>
          </a:xfrm>
          <a:prstGeom prst="rect">
            <a:avLst/>
          </a:prstGeom>
        </p:spPr>
      </p:pic>
      <p:pic>
        <p:nvPicPr>
          <p:cNvPr id="27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xmlns="" id="{60659DA9-CE05-2CF3-365D-2C3F1C7505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26919" y="-477949"/>
            <a:ext cx="365522" cy="365522"/>
          </a:xfrm>
          <a:prstGeom prst="rect">
            <a:avLst/>
          </a:prstGeom>
        </p:spPr>
      </p:pic>
      <p:sp>
        <p:nvSpPr>
          <p:cNvPr id="16" name="Đáp án đúng">
            <a:extLst>
              <a:ext uri="{FF2B5EF4-FFF2-40B4-BE49-F238E27FC236}">
                <a16:creationId xmlns:a16="http://schemas.microsoft.com/office/drawing/2014/main" xmlns="" id="{73F5B725-A6FC-F5A2-F2A4-6047B0B0A3CC}"/>
              </a:ext>
            </a:extLst>
          </p:cNvPr>
          <p:cNvSpPr/>
          <p:nvPr/>
        </p:nvSpPr>
        <p:spPr>
          <a:xfrm>
            <a:off x="910936" y="2423627"/>
            <a:ext cx="3401291" cy="997526"/>
          </a:xfrm>
          <a:prstGeom prst="roundRect">
            <a:avLst/>
          </a:prstGeom>
          <a:solidFill>
            <a:srgbClr val="FF9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-1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>
            <a:hlinkClick r:id="rId10" action="ppaction://hlinksldjump"/>
            <a:extLst>
              <a:ext uri="{FF2B5EF4-FFF2-40B4-BE49-F238E27FC236}">
                <a16:creationId xmlns:a16="http://schemas.microsoft.com/office/drawing/2014/main" xmlns="" id="{C5A98A0B-4BCC-9C84-8F2C-D246E54C36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53666" y="4199749"/>
            <a:ext cx="1018108" cy="94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43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âu hỏi">
                <a:extLst>
                  <a:ext uri="{FF2B5EF4-FFF2-40B4-BE49-F238E27FC236}">
                    <a16:creationId xmlns:a16="http://schemas.microsoft.com/office/drawing/2014/main" xmlns="" id="{1AB69979-1D5C-6D4F-6590-E0650E70A5B4}"/>
                  </a:ext>
                </a:extLst>
              </p:cNvPr>
              <p:cNvSpPr/>
              <p:nvPr/>
            </p:nvSpPr>
            <p:spPr>
              <a:xfrm>
                <a:off x="910936" y="584436"/>
                <a:ext cx="7322128" cy="14962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  <a:buClrTx/>
                  <a:buFontTx/>
                  <a:buNone/>
                </a:pPr>
                <a:r>
                  <a:rPr lang="vi-VN" sz="24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24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</a:t>
                </a: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Gọi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24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là giá trị thỏa mãn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: x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ctr">
                  <a:lnSpc>
                    <a:spcPct val="130000"/>
                  </a:lnSpc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Chọn đáp án đúng</a:t>
                </a:r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Câu hỏi">
                <a:extLst>
                  <a:ext uri="{FF2B5EF4-FFF2-40B4-BE49-F238E27FC236}">
                    <a16:creationId xmlns="" xmlns:a16="http://schemas.microsoft.com/office/drawing/2014/main" id="{1AB69979-1D5C-6D4F-6590-E0650E70A5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584436"/>
                <a:ext cx="7322128" cy="1496291"/>
              </a:xfrm>
              <a:prstGeom prst="round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Đáp án đúng">
                <a:extLst>
                  <a:ext uri="{FF2B5EF4-FFF2-40B4-BE49-F238E27FC236}">
                    <a16:creationId xmlns:a16="http://schemas.microsoft.com/office/drawing/2014/main" xmlns="" id="{2FB644CA-CB55-3594-B5C2-C9F8A867CDF0}"/>
                  </a:ext>
                </a:extLst>
              </p:cNvPr>
              <p:cNvSpPr/>
              <p:nvPr/>
            </p:nvSpPr>
            <p:spPr>
              <a:xfrm>
                <a:off x="910936" y="2309327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24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</a:t>
                </a:r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Đáp án đúng">
                <a:extLst>
                  <a:ext uri="{FF2B5EF4-FFF2-40B4-BE49-F238E27FC236}">
                    <a16:creationId xmlns="" xmlns:a16="http://schemas.microsoft.com/office/drawing/2014/main" id="{2FB644CA-CB55-3594-B5C2-C9F8A867CD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309327"/>
                <a:ext cx="3401291" cy="997526"/>
              </a:xfrm>
              <a:prstGeom prst="round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Đáp án sai 1">
                <a:extLst>
                  <a:ext uri="{FF2B5EF4-FFF2-40B4-BE49-F238E27FC236}">
                    <a16:creationId xmlns:a16="http://schemas.microsoft.com/office/drawing/2014/main" xmlns="" id="{30828281-61AD-7A62-0775-C0E24C9C1DEB}"/>
                  </a:ext>
                </a:extLst>
              </p:cNvPr>
              <p:cNvSpPr/>
              <p:nvPr/>
            </p:nvSpPr>
            <p:spPr>
              <a:xfrm>
                <a:off x="910936" y="3535453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24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&gt; 1</a:t>
                </a:r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Đáp án sai 1">
                <a:extLst>
                  <a:ext uri="{FF2B5EF4-FFF2-40B4-BE49-F238E27FC236}">
                    <a16:creationId xmlns="" xmlns:a16="http://schemas.microsoft.com/office/drawing/2014/main" id="{30828281-61AD-7A62-0775-C0E24C9C1D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3535453"/>
                <a:ext cx="3401291" cy="997526"/>
              </a:xfrm>
              <a:prstGeom prst="round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Đáp án sai 2">
                <a:extLst>
                  <a:ext uri="{FF2B5EF4-FFF2-40B4-BE49-F238E27FC236}">
                    <a16:creationId xmlns:a16="http://schemas.microsoft.com/office/drawing/2014/main" xmlns="" id="{E6A889FC-D3A7-FA7C-0DE3-0EA076B22F62}"/>
                  </a:ext>
                </a:extLst>
              </p:cNvPr>
              <p:cNvSpPr/>
              <p:nvPr/>
            </p:nvSpPr>
            <p:spPr>
              <a:xfrm>
                <a:off x="4831773" y="2309327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24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-1</a:t>
                </a:r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Đáp án sai 2">
                <a:extLst>
                  <a:ext uri="{FF2B5EF4-FFF2-40B4-BE49-F238E27FC236}">
                    <a16:creationId xmlns="" xmlns:a16="http://schemas.microsoft.com/office/drawing/2014/main" id="{E6A889FC-D3A7-FA7C-0DE3-0EA076B22F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3" y="2309327"/>
                <a:ext cx="3401291" cy="997526"/>
              </a:xfrm>
              <a:prstGeom prst="round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Đáp án sai 3">
                <a:extLst>
                  <a:ext uri="{FF2B5EF4-FFF2-40B4-BE49-F238E27FC236}">
                    <a16:creationId xmlns:a16="http://schemas.microsoft.com/office/drawing/2014/main" xmlns="" id="{39170EEF-8452-D761-9524-3629836006CB}"/>
                  </a:ext>
                </a:extLst>
              </p:cNvPr>
              <p:cNvSpPr/>
              <p:nvPr/>
            </p:nvSpPr>
            <p:spPr>
              <a:xfrm>
                <a:off x="4831772" y="3535453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24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&lt; 1</a:t>
                </a:r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Đáp án sai 3">
                <a:extLst>
                  <a:ext uri="{FF2B5EF4-FFF2-40B4-BE49-F238E27FC236}">
                    <a16:creationId xmlns="" xmlns:a16="http://schemas.microsoft.com/office/drawing/2014/main" id="{39170EEF-8452-D761-9524-3629836006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2" y="3535453"/>
                <a:ext cx="3401291" cy="997526"/>
              </a:xfrm>
              <a:prstGeom prst="round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C87A0708-BF5E-60E3-09B5-2318529420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831772" y="-477949"/>
            <a:ext cx="365522" cy="365522"/>
          </a:xfrm>
          <a:prstGeom prst="rect">
            <a:avLst/>
          </a:prstGeom>
        </p:spPr>
      </p:pic>
      <p:pic>
        <p:nvPicPr>
          <p:cNvPr id="27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xmlns="" id="{60659DA9-CE05-2CF3-365D-2C3F1C7505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26919" y="-477949"/>
            <a:ext cx="365522" cy="365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Đáp án đúng">
                <a:extLst>
                  <a:ext uri="{FF2B5EF4-FFF2-40B4-BE49-F238E27FC236}">
                    <a16:creationId xmlns:a16="http://schemas.microsoft.com/office/drawing/2014/main" xmlns="" id="{73F5B725-A6FC-F5A2-F2A4-6047B0B0A3CC}"/>
                  </a:ext>
                </a:extLst>
              </p:cNvPr>
              <p:cNvSpPr/>
              <p:nvPr/>
            </p:nvSpPr>
            <p:spPr>
              <a:xfrm>
                <a:off x="4830629" y="3674098"/>
                <a:ext cx="3401291" cy="997526"/>
              </a:xfrm>
              <a:prstGeom prst="roundRect">
                <a:avLst/>
              </a:prstGeom>
              <a:solidFill>
                <a:srgbClr val="FF9B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2400" b="0" i="0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&lt; 1</a:t>
                </a:r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Đáp án đúng">
                <a:extLst>
                  <a:ext uri="{FF2B5EF4-FFF2-40B4-BE49-F238E27FC236}">
                    <a16:creationId xmlns="" xmlns:a16="http://schemas.microsoft.com/office/drawing/2014/main" id="{73F5B725-A6FC-F5A2-F2A4-6047B0B0A3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0629" y="3674098"/>
                <a:ext cx="3401291" cy="997526"/>
              </a:xfrm>
              <a:prstGeom prst="roundRect">
                <a:avLst/>
              </a:prstGeom>
              <a:blipFill rotWithShape="0"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hlinkClick r:id="rId13" action="ppaction://hlinksldjump"/>
            <a:extLst>
              <a:ext uri="{FF2B5EF4-FFF2-40B4-BE49-F238E27FC236}">
                <a16:creationId xmlns:a16="http://schemas.microsoft.com/office/drawing/2014/main" xmlns="" id="{C5A98A0B-4BCC-9C84-8F2C-D246E54C361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53666" y="4199749"/>
            <a:ext cx="1018108" cy="94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67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1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âu hỏi">
                <a:extLst>
                  <a:ext uri="{FF2B5EF4-FFF2-40B4-BE49-F238E27FC236}">
                    <a16:creationId xmlns:a16="http://schemas.microsoft.com/office/drawing/2014/main" xmlns="" id="{1AB69979-1D5C-6D4F-6590-E0650E70A5B4}"/>
                  </a:ext>
                </a:extLst>
              </p:cNvPr>
              <p:cNvSpPr/>
              <p:nvPr/>
            </p:nvSpPr>
            <p:spPr>
              <a:xfrm>
                <a:off x="910936" y="584436"/>
                <a:ext cx="7322128" cy="14962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vi-VN" sz="24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2400" b="1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5: </a:t>
                </a: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 sánh A và B biết:</a:t>
                </a:r>
              </a:p>
              <a:p>
                <a:pPr algn="ctr">
                  <a:lnSpc>
                    <a:spcPct val="130000"/>
                  </a:lnSpc>
                  <a:buClrTx/>
                  <a:buFontTx/>
                  <a:buNone/>
                </a:pPr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28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num>
                      <m:den>
                        <m:r>
                          <a:rPr lang="en-US" sz="28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8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 kern="1200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0" i="1" kern="1200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2800" b="0" i="1" kern="1200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sz="28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22</m:t>
                        </m:r>
                      </m:den>
                    </m:f>
                  </m:oMath>
                </a14:m>
                <a:r>
                  <a:rPr lang="en-US" sz="28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  <m:r>
                      <a:rPr lang="en-US" sz="2800" b="0" i="1" kern="1200" noProof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d>
                      <m:dPr>
                        <m:ctrlPr>
                          <a:rPr lang="en-US" sz="28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b="0" i="1" kern="1200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0" i="1" kern="1200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121</m:t>
                            </m:r>
                          </m:num>
                          <m:den>
                            <m:r>
                              <a:rPr lang="en-US" sz="2800" b="0" i="1" kern="1200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25</m:t>
                            </m:r>
                          </m:den>
                        </m:f>
                      </m:e>
                    </m:d>
                  </m:oMath>
                </a14:m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Câu hỏi">
                <a:extLst>
                  <a:ext uri="{FF2B5EF4-FFF2-40B4-BE49-F238E27FC236}">
                    <a16:creationId xmlns="" xmlns:a16="http://schemas.microsoft.com/office/drawing/2014/main" id="{1AB69979-1D5C-6D4F-6590-E0650E70A5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584436"/>
                <a:ext cx="7322128" cy="1496291"/>
              </a:xfrm>
              <a:prstGeom prst="round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Đáp án đúng">
            <a:extLst>
              <a:ext uri="{FF2B5EF4-FFF2-40B4-BE49-F238E27FC236}">
                <a16:creationId xmlns:a16="http://schemas.microsoft.com/office/drawing/2014/main" xmlns="" id="{2FB644CA-CB55-3594-B5C2-C9F8A867CDF0}"/>
              </a:ext>
            </a:extLst>
          </p:cNvPr>
          <p:cNvSpPr/>
          <p:nvPr/>
        </p:nvSpPr>
        <p:spPr>
          <a:xfrm>
            <a:off x="910936" y="2309327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&gt; B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9" name="Đáp án sai 1">
            <a:extLst>
              <a:ext uri="{FF2B5EF4-FFF2-40B4-BE49-F238E27FC236}">
                <a16:creationId xmlns:a16="http://schemas.microsoft.com/office/drawing/2014/main" xmlns="" id="{30828281-61AD-7A62-0775-C0E24C9C1DEB}"/>
              </a:ext>
            </a:extLst>
          </p:cNvPr>
          <p:cNvSpPr/>
          <p:nvPr/>
        </p:nvSpPr>
        <p:spPr>
          <a:xfrm>
            <a:off x="910936" y="3535453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&lt; B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0" name="Đáp án sai 2">
            <a:extLst>
              <a:ext uri="{FF2B5EF4-FFF2-40B4-BE49-F238E27FC236}">
                <a16:creationId xmlns:a16="http://schemas.microsoft.com/office/drawing/2014/main" xmlns="" id="{E6A889FC-D3A7-FA7C-0DE3-0EA076B22F62}"/>
              </a:ext>
            </a:extLst>
          </p:cNvPr>
          <p:cNvSpPr/>
          <p:nvPr/>
        </p:nvSpPr>
        <p:spPr>
          <a:xfrm>
            <a:off x="4831773" y="2309327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= B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1" name="Đáp án sai 3">
            <a:extLst>
              <a:ext uri="{FF2B5EF4-FFF2-40B4-BE49-F238E27FC236}">
                <a16:creationId xmlns:a16="http://schemas.microsoft.com/office/drawing/2014/main" xmlns="" id="{39170EEF-8452-D761-9524-3629836006CB}"/>
              </a:ext>
            </a:extLst>
          </p:cNvPr>
          <p:cNvSpPr/>
          <p:nvPr/>
        </p:nvSpPr>
        <p:spPr>
          <a:xfrm>
            <a:off x="4831772" y="3535453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≥ B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22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C87A0708-BF5E-60E3-09B5-2318529420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31772" y="-477949"/>
            <a:ext cx="365522" cy="365522"/>
          </a:xfrm>
          <a:prstGeom prst="rect">
            <a:avLst/>
          </a:prstGeom>
        </p:spPr>
      </p:pic>
      <p:pic>
        <p:nvPicPr>
          <p:cNvPr id="27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xmlns="" id="{60659DA9-CE05-2CF3-365D-2C3F1C7505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26919" y="-477949"/>
            <a:ext cx="365522" cy="365522"/>
          </a:xfrm>
          <a:prstGeom prst="rect">
            <a:avLst/>
          </a:prstGeom>
        </p:spPr>
      </p:pic>
      <p:sp>
        <p:nvSpPr>
          <p:cNvPr id="16" name="Đáp án đúng">
            <a:extLst>
              <a:ext uri="{FF2B5EF4-FFF2-40B4-BE49-F238E27FC236}">
                <a16:creationId xmlns:a16="http://schemas.microsoft.com/office/drawing/2014/main" xmlns="" id="{73F5B725-A6FC-F5A2-F2A4-6047B0B0A3CC}"/>
              </a:ext>
            </a:extLst>
          </p:cNvPr>
          <p:cNvSpPr/>
          <p:nvPr/>
        </p:nvSpPr>
        <p:spPr>
          <a:xfrm>
            <a:off x="910936" y="3674098"/>
            <a:ext cx="3401291" cy="997526"/>
          </a:xfrm>
          <a:prstGeom prst="roundRect">
            <a:avLst/>
          </a:prstGeom>
          <a:solidFill>
            <a:srgbClr val="FF9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&lt; B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xmlns="" id="{C5A98A0B-4BCC-9C84-8F2C-D246E54C36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53666" y="4199749"/>
            <a:ext cx="1018108" cy="94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1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43"/>
          <p:cNvSpPr/>
          <p:nvPr/>
        </p:nvSpPr>
        <p:spPr>
          <a:xfrm>
            <a:off x="6266838" y="2444775"/>
            <a:ext cx="1977900" cy="4848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/>
              <a:t>03</a:t>
            </a:r>
            <a:endParaRPr sz="2400" b="1" dirty="0"/>
          </a:p>
        </p:txBody>
      </p:sp>
      <p:sp>
        <p:nvSpPr>
          <p:cNvPr id="502" name="Google Shape;502;p43"/>
          <p:cNvSpPr/>
          <p:nvPr/>
        </p:nvSpPr>
        <p:spPr>
          <a:xfrm>
            <a:off x="3583050" y="2444775"/>
            <a:ext cx="1977900" cy="4848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/>
              <a:t>02</a:t>
            </a:r>
            <a:endParaRPr sz="2400" b="1" dirty="0"/>
          </a:p>
        </p:txBody>
      </p:sp>
      <p:sp>
        <p:nvSpPr>
          <p:cNvPr id="503" name="Google Shape;503;p43"/>
          <p:cNvSpPr/>
          <p:nvPr/>
        </p:nvSpPr>
        <p:spPr>
          <a:xfrm>
            <a:off x="899263" y="2444775"/>
            <a:ext cx="1977900" cy="4848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/>
              <a:t>01</a:t>
            </a:r>
            <a:endParaRPr sz="2400" b="1" dirty="0"/>
          </a:p>
        </p:txBody>
      </p:sp>
      <p:sp>
        <p:nvSpPr>
          <p:cNvPr id="504" name="Google Shape;504;p43"/>
          <p:cNvSpPr txBox="1">
            <a:spLocks noGrp="1"/>
          </p:cNvSpPr>
          <p:nvPr>
            <p:ph type="title" idx="6"/>
          </p:nvPr>
        </p:nvSpPr>
        <p:spPr>
          <a:xfrm>
            <a:off x="692830" y="58324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H</a:t>
            </a:r>
            <a:r>
              <a:rPr lang="en-US" sz="3200" b="1" dirty="0" smtClean="0">
                <a:solidFill>
                  <a:srgbClr val="C00000"/>
                </a:solidFill>
                <a:latin typeface="+mn-lt"/>
              </a:rPr>
              <a:t>Ư</a:t>
            </a:r>
            <a:r>
              <a:rPr lang="en-US" sz="3200" b="1" dirty="0" smtClean="0">
                <a:latin typeface="+mn-lt"/>
              </a:rPr>
              <a:t>Ớ</a:t>
            </a:r>
            <a:r>
              <a:rPr lang="en-US" sz="3200" b="1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>N</a:t>
            </a:r>
            <a:r>
              <a:rPr lang="en-US" sz="32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G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rPr>
              <a:t>D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Ẫ</a:t>
            </a:r>
            <a:r>
              <a:rPr lang="en-US" sz="3200" b="1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>N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+mn-lt"/>
              </a:rPr>
              <a:t>V</a:t>
            </a:r>
            <a:r>
              <a:rPr lang="en-US" sz="3200" b="1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>Ề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+mn-lt"/>
              </a:rPr>
              <a:t>N</a:t>
            </a:r>
            <a:r>
              <a:rPr lang="en-US" sz="3200" b="1" dirty="0" smtClean="0">
                <a:latin typeface="+mn-lt"/>
              </a:rPr>
              <a:t>H</a:t>
            </a:r>
            <a:r>
              <a:rPr lang="en-US" sz="3200" b="1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À</a:t>
            </a:r>
            <a:endParaRPr sz="3200" b="1" dirty="0">
              <a:solidFill>
                <a:schemeClr val="bg2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515" name="Google Shape;515;p43"/>
          <p:cNvGrpSpPr/>
          <p:nvPr/>
        </p:nvGrpSpPr>
        <p:grpSpPr>
          <a:xfrm>
            <a:off x="1743002" y="1852402"/>
            <a:ext cx="290421" cy="381279"/>
            <a:chOff x="7823150" y="1665950"/>
            <a:chExt cx="265225" cy="348200"/>
          </a:xfrm>
        </p:grpSpPr>
        <p:sp>
          <p:nvSpPr>
            <p:cNvPr id="516" name="Google Shape;516;p43"/>
            <p:cNvSpPr/>
            <p:nvPr/>
          </p:nvSpPr>
          <p:spPr>
            <a:xfrm>
              <a:off x="7944125" y="1911000"/>
              <a:ext cx="23275" cy="10875"/>
            </a:xfrm>
            <a:custGeom>
              <a:avLst/>
              <a:gdLst/>
              <a:ahLst/>
              <a:cxnLst/>
              <a:rect l="l" t="t" r="r" b="b"/>
              <a:pathLst>
                <a:path w="931" h="435" extrusionOk="0">
                  <a:moveTo>
                    <a:pt x="0" y="0"/>
                  </a:moveTo>
                  <a:lnTo>
                    <a:pt x="465" y="434"/>
                  </a:lnTo>
                  <a:lnTo>
                    <a:pt x="931" y="0"/>
                  </a:lnTo>
                  <a:cubicBezTo>
                    <a:pt x="776" y="0"/>
                    <a:pt x="620" y="31"/>
                    <a:pt x="465" y="31"/>
                  </a:cubicBezTo>
                  <a:cubicBezTo>
                    <a:pt x="310" y="31"/>
                    <a:pt x="155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3"/>
            <p:cNvSpPr/>
            <p:nvPr/>
          </p:nvSpPr>
          <p:spPr>
            <a:xfrm>
              <a:off x="7965825" y="1895475"/>
              <a:ext cx="122550" cy="118675"/>
            </a:xfrm>
            <a:custGeom>
              <a:avLst/>
              <a:gdLst/>
              <a:ahLst/>
              <a:cxnLst/>
              <a:rect l="l" t="t" r="r" b="b"/>
              <a:pathLst>
                <a:path w="4902" h="4747" extrusionOk="0">
                  <a:moveTo>
                    <a:pt x="4250" y="1"/>
                  </a:moveTo>
                  <a:lnTo>
                    <a:pt x="1" y="4033"/>
                  </a:lnTo>
                  <a:lnTo>
                    <a:pt x="1" y="4747"/>
                  </a:lnTo>
                  <a:lnTo>
                    <a:pt x="2451" y="4747"/>
                  </a:lnTo>
                  <a:lnTo>
                    <a:pt x="2451" y="3072"/>
                  </a:lnTo>
                  <a:lnTo>
                    <a:pt x="3258" y="3072"/>
                  </a:lnTo>
                  <a:lnTo>
                    <a:pt x="3258" y="4747"/>
                  </a:lnTo>
                  <a:lnTo>
                    <a:pt x="4902" y="4747"/>
                  </a:lnTo>
                  <a:lnTo>
                    <a:pt x="4902" y="1769"/>
                  </a:lnTo>
                  <a:cubicBezTo>
                    <a:pt x="4902" y="1117"/>
                    <a:pt x="4654" y="497"/>
                    <a:pt x="42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3"/>
            <p:cNvSpPr/>
            <p:nvPr/>
          </p:nvSpPr>
          <p:spPr>
            <a:xfrm>
              <a:off x="7965825" y="1873000"/>
              <a:ext cx="90750" cy="95400"/>
            </a:xfrm>
            <a:custGeom>
              <a:avLst/>
              <a:gdLst/>
              <a:ahLst/>
              <a:cxnLst/>
              <a:rect l="l" t="t" r="r" b="b"/>
              <a:pathLst>
                <a:path w="3630" h="3816" extrusionOk="0">
                  <a:moveTo>
                    <a:pt x="2823" y="0"/>
                  </a:moveTo>
                  <a:lnTo>
                    <a:pt x="1" y="2699"/>
                  </a:lnTo>
                  <a:lnTo>
                    <a:pt x="1" y="3815"/>
                  </a:lnTo>
                  <a:lnTo>
                    <a:pt x="3630" y="372"/>
                  </a:lnTo>
                  <a:cubicBezTo>
                    <a:pt x="3382" y="217"/>
                    <a:pt x="3103" y="93"/>
                    <a:pt x="28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3"/>
            <p:cNvSpPr/>
            <p:nvPr/>
          </p:nvSpPr>
          <p:spPr>
            <a:xfrm>
              <a:off x="7854925" y="1873000"/>
              <a:ext cx="90775" cy="95400"/>
            </a:xfrm>
            <a:custGeom>
              <a:avLst/>
              <a:gdLst/>
              <a:ahLst/>
              <a:cxnLst/>
              <a:rect l="l" t="t" r="r" b="b"/>
              <a:pathLst>
                <a:path w="3631" h="3816" extrusionOk="0">
                  <a:moveTo>
                    <a:pt x="807" y="0"/>
                  </a:moveTo>
                  <a:cubicBezTo>
                    <a:pt x="528" y="93"/>
                    <a:pt x="249" y="217"/>
                    <a:pt x="1" y="372"/>
                  </a:cubicBezTo>
                  <a:lnTo>
                    <a:pt x="3630" y="3815"/>
                  </a:lnTo>
                  <a:lnTo>
                    <a:pt x="3630" y="2699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3"/>
            <p:cNvSpPr/>
            <p:nvPr/>
          </p:nvSpPr>
          <p:spPr>
            <a:xfrm>
              <a:off x="7823150" y="1895475"/>
              <a:ext cx="122550" cy="118675"/>
            </a:xfrm>
            <a:custGeom>
              <a:avLst/>
              <a:gdLst/>
              <a:ahLst/>
              <a:cxnLst/>
              <a:rect l="l" t="t" r="r" b="b"/>
              <a:pathLst>
                <a:path w="4902" h="4747" extrusionOk="0">
                  <a:moveTo>
                    <a:pt x="651" y="1"/>
                  </a:moveTo>
                  <a:cubicBezTo>
                    <a:pt x="248" y="497"/>
                    <a:pt x="0" y="1117"/>
                    <a:pt x="0" y="1800"/>
                  </a:cubicBezTo>
                  <a:lnTo>
                    <a:pt x="0" y="4747"/>
                  </a:lnTo>
                  <a:lnTo>
                    <a:pt x="1644" y="4747"/>
                  </a:lnTo>
                  <a:lnTo>
                    <a:pt x="1644" y="3072"/>
                  </a:lnTo>
                  <a:lnTo>
                    <a:pt x="2451" y="3072"/>
                  </a:lnTo>
                  <a:lnTo>
                    <a:pt x="2451" y="4747"/>
                  </a:lnTo>
                  <a:lnTo>
                    <a:pt x="4901" y="4747"/>
                  </a:lnTo>
                  <a:lnTo>
                    <a:pt x="4901" y="4033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3"/>
            <p:cNvSpPr/>
            <p:nvPr/>
          </p:nvSpPr>
          <p:spPr>
            <a:xfrm>
              <a:off x="7823150" y="1665950"/>
              <a:ext cx="265225" cy="153550"/>
            </a:xfrm>
            <a:custGeom>
              <a:avLst/>
              <a:gdLst/>
              <a:ahLst/>
              <a:cxnLst/>
              <a:rect l="l" t="t" r="r" b="b"/>
              <a:pathLst>
                <a:path w="10609" h="6142" extrusionOk="0">
                  <a:moveTo>
                    <a:pt x="5304" y="0"/>
                  </a:moveTo>
                  <a:lnTo>
                    <a:pt x="0" y="2885"/>
                  </a:lnTo>
                  <a:lnTo>
                    <a:pt x="2264" y="4126"/>
                  </a:lnTo>
                  <a:lnTo>
                    <a:pt x="2482" y="4126"/>
                  </a:lnTo>
                  <a:cubicBezTo>
                    <a:pt x="2699" y="3164"/>
                    <a:pt x="3536" y="2482"/>
                    <a:pt x="4498" y="2482"/>
                  </a:cubicBezTo>
                  <a:lnTo>
                    <a:pt x="6111" y="2482"/>
                  </a:lnTo>
                  <a:cubicBezTo>
                    <a:pt x="7072" y="2482"/>
                    <a:pt x="7910" y="3164"/>
                    <a:pt x="8127" y="4126"/>
                  </a:cubicBezTo>
                  <a:lnTo>
                    <a:pt x="8344" y="4126"/>
                  </a:lnTo>
                  <a:lnTo>
                    <a:pt x="8965" y="3784"/>
                  </a:lnTo>
                  <a:lnTo>
                    <a:pt x="8965" y="6142"/>
                  </a:lnTo>
                  <a:lnTo>
                    <a:pt x="9771" y="6142"/>
                  </a:lnTo>
                  <a:lnTo>
                    <a:pt x="9771" y="3319"/>
                  </a:lnTo>
                  <a:lnTo>
                    <a:pt x="10609" y="2885"/>
                  </a:lnTo>
                  <a:lnTo>
                    <a:pt x="53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3"/>
            <p:cNvSpPr/>
            <p:nvPr/>
          </p:nvSpPr>
          <p:spPr>
            <a:xfrm>
              <a:off x="7884400" y="1789250"/>
              <a:ext cx="142725" cy="101600"/>
            </a:xfrm>
            <a:custGeom>
              <a:avLst/>
              <a:gdLst/>
              <a:ahLst/>
              <a:cxnLst/>
              <a:rect l="l" t="t" r="r" b="b"/>
              <a:pathLst>
                <a:path w="5709" h="4064" extrusionOk="0">
                  <a:moveTo>
                    <a:pt x="4095" y="1210"/>
                  </a:moveTo>
                  <a:cubicBezTo>
                    <a:pt x="4064" y="1892"/>
                    <a:pt x="3537" y="2451"/>
                    <a:pt x="2854" y="2451"/>
                  </a:cubicBezTo>
                  <a:cubicBezTo>
                    <a:pt x="2172" y="2451"/>
                    <a:pt x="1645" y="1892"/>
                    <a:pt x="1645" y="1210"/>
                  </a:cubicBezTo>
                  <a:lnTo>
                    <a:pt x="2451" y="1210"/>
                  </a:lnTo>
                  <a:cubicBezTo>
                    <a:pt x="2451" y="1489"/>
                    <a:pt x="2653" y="1629"/>
                    <a:pt x="2854" y="1629"/>
                  </a:cubicBezTo>
                  <a:cubicBezTo>
                    <a:pt x="3056" y="1629"/>
                    <a:pt x="3258" y="1489"/>
                    <a:pt x="3258" y="1210"/>
                  </a:cubicBezTo>
                  <a:close/>
                  <a:moveTo>
                    <a:pt x="1" y="0"/>
                  </a:moveTo>
                  <a:lnTo>
                    <a:pt x="1" y="1210"/>
                  </a:lnTo>
                  <a:cubicBezTo>
                    <a:pt x="1" y="2792"/>
                    <a:pt x="1272" y="4064"/>
                    <a:pt x="2854" y="4064"/>
                  </a:cubicBezTo>
                  <a:cubicBezTo>
                    <a:pt x="4436" y="4064"/>
                    <a:pt x="5708" y="2792"/>
                    <a:pt x="5708" y="1210"/>
                  </a:cubicBezTo>
                  <a:lnTo>
                    <a:pt x="57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3"/>
            <p:cNvSpPr/>
            <p:nvPr/>
          </p:nvSpPr>
          <p:spPr>
            <a:xfrm>
              <a:off x="7906125" y="1748150"/>
              <a:ext cx="98500" cy="20950"/>
            </a:xfrm>
            <a:custGeom>
              <a:avLst/>
              <a:gdLst/>
              <a:ahLst/>
              <a:cxnLst/>
              <a:rect l="l" t="t" r="r" b="b"/>
              <a:pathLst>
                <a:path w="3940" h="838" extrusionOk="0">
                  <a:moveTo>
                    <a:pt x="1179" y="0"/>
                  </a:moveTo>
                  <a:cubicBezTo>
                    <a:pt x="652" y="0"/>
                    <a:pt x="186" y="341"/>
                    <a:pt x="0" y="838"/>
                  </a:cubicBezTo>
                  <a:lnTo>
                    <a:pt x="3940" y="838"/>
                  </a:lnTo>
                  <a:cubicBezTo>
                    <a:pt x="3753" y="341"/>
                    <a:pt x="3288" y="0"/>
                    <a:pt x="2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4" name="Google Shape;524;p43"/>
          <p:cNvGrpSpPr/>
          <p:nvPr/>
        </p:nvGrpSpPr>
        <p:grpSpPr>
          <a:xfrm>
            <a:off x="4381361" y="1852401"/>
            <a:ext cx="381279" cy="381279"/>
            <a:chOff x="7028275" y="1665950"/>
            <a:chExt cx="348200" cy="348200"/>
          </a:xfrm>
        </p:grpSpPr>
        <p:sp>
          <p:nvSpPr>
            <p:cNvPr id="525" name="Google Shape;525;p43"/>
            <p:cNvSpPr/>
            <p:nvPr/>
          </p:nvSpPr>
          <p:spPr>
            <a:xfrm>
              <a:off x="7160875" y="1665950"/>
              <a:ext cx="215600" cy="347425"/>
            </a:xfrm>
            <a:custGeom>
              <a:avLst/>
              <a:gdLst/>
              <a:ahLst/>
              <a:cxnLst/>
              <a:rect l="l" t="t" r="r" b="b"/>
              <a:pathLst>
                <a:path w="8624" h="13897" extrusionOk="0">
                  <a:moveTo>
                    <a:pt x="7383" y="0"/>
                  </a:moveTo>
                  <a:cubicBezTo>
                    <a:pt x="6701" y="0"/>
                    <a:pt x="6142" y="558"/>
                    <a:pt x="6173" y="1241"/>
                  </a:cubicBezTo>
                  <a:lnTo>
                    <a:pt x="6173" y="1613"/>
                  </a:lnTo>
                  <a:lnTo>
                    <a:pt x="5026" y="1613"/>
                  </a:lnTo>
                  <a:cubicBezTo>
                    <a:pt x="4855" y="1210"/>
                    <a:pt x="4475" y="1008"/>
                    <a:pt x="4095" y="1008"/>
                  </a:cubicBezTo>
                  <a:cubicBezTo>
                    <a:pt x="3715" y="1008"/>
                    <a:pt x="3335" y="1210"/>
                    <a:pt x="3165" y="1613"/>
                  </a:cubicBezTo>
                  <a:lnTo>
                    <a:pt x="1955" y="1613"/>
                  </a:lnTo>
                  <a:cubicBezTo>
                    <a:pt x="1774" y="1200"/>
                    <a:pt x="1406" y="1013"/>
                    <a:pt x="1037" y="1013"/>
                  </a:cubicBezTo>
                  <a:cubicBezTo>
                    <a:pt x="519" y="1013"/>
                    <a:pt x="1" y="1382"/>
                    <a:pt x="1" y="2016"/>
                  </a:cubicBezTo>
                  <a:cubicBezTo>
                    <a:pt x="1" y="2671"/>
                    <a:pt x="523" y="3049"/>
                    <a:pt x="1043" y="3049"/>
                  </a:cubicBezTo>
                  <a:cubicBezTo>
                    <a:pt x="1410" y="3049"/>
                    <a:pt x="1775" y="2861"/>
                    <a:pt x="1955" y="2451"/>
                  </a:cubicBezTo>
                  <a:lnTo>
                    <a:pt x="3165" y="2451"/>
                  </a:lnTo>
                  <a:cubicBezTo>
                    <a:pt x="3335" y="2854"/>
                    <a:pt x="3715" y="3055"/>
                    <a:pt x="4095" y="3055"/>
                  </a:cubicBezTo>
                  <a:cubicBezTo>
                    <a:pt x="4475" y="3055"/>
                    <a:pt x="4855" y="2854"/>
                    <a:pt x="5026" y="2451"/>
                  </a:cubicBezTo>
                  <a:lnTo>
                    <a:pt x="6173" y="2451"/>
                  </a:lnTo>
                  <a:lnTo>
                    <a:pt x="6173" y="4901"/>
                  </a:lnTo>
                  <a:lnTo>
                    <a:pt x="5429" y="4901"/>
                  </a:lnTo>
                  <a:cubicBezTo>
                    <a:pt x="5248" y="4488"/>
                    <a:pt x="4880" y="4301"/>
                    <a:pt x="4511" y="4301"/>
                  </a:cubicBezTo>
                  <a:cubicBezTo>
                    <a:pt x="3993" y="4301"/>
                    <a:pt x="3475" y="4670"/>
                    <a:pt x="3475" y="5304"/>
                  </a:cubicBezTo>
                  <a:cubicBezTo>
                    <a:pt x="3475" y="5959"/>
                    <a:pt x="3998" y="6337"/>
                    <a:pt x="4517" y="6337"/>
                  </a:cubicBezTo>
                  <a:cubicBezTo>
                    <a:pt x="4884" y="6337"/>
                    <a:pt x="5249" y="6149"/>
                    <a:pt x="5429" y="5739"/>
                  </a:cubicBezTo>
                  <a:lnTo>
                    <a:pt x="6173" y="5739"/>
                  </a:lnTo>
                  <a:lnTo>
                    <a:pt x="6173" y="8158"/>
                  </a:lnTo>
                  <a:lnTo>
                    <a:pt x="5243" y="8158"/>
                  </a:lnTo>
                  <a:cubicBezTo>
                    <a:pt x="5050" y="7748"/>
                    <a:pt x="4678" y="7560"/>
                    <a:pt x="4307" y="7560"/>
                  </a:cubicBezTo>
                  <a:cubicBezTo>
                    <a:pt x="3780" y="7560"/>
                    <a:pt x="3258" y="7937"/>
                    <a:pt x="3258" y="8592"/>
                  </a:cubicBezTo>
                  <a:cubicBezTo>
                    <a:pt x="3258" y="9226"/>
                    <a:pt x="3776" y="9596"/>
                    <a:pt x="4300" y="9596"/>
                  </a:cubicBezTo>
                  <a:cubicBezTo>
                    <a:pt x="4673" y="9596"/>
                    <a:pt x="5049" y="9408"/>
                    <a:pt x="5243" y="8996"/>
                  </a:cubicBezTo>
                  <a:lnTo>
                    <a:pt x="6173" y="8996"/>
                  </a:lnTo>
                  <a:lnTo>
                    <a:pt x="6173" y="11446"/>
                  </a:lnTo>
                  <a:lnTo>
                    <a:pt x="3785" y="11446"/>
                  </a:lnTo>
                  <a:cubicBezTo>
                    <a:pt x="3605" y="11036"/>
                    <a:pt x="3240" y="10848"/>
                    <a:pt x="2873" y="10848"/>
                  </a:cubicBezTo>
                  <a:cubicBezTo>
                    <a:pt x="2353" y="10848"/>
                    <a:pt x="1831" y="11225"/>
                    <a:pt x="1831" y="11880"/>
                  </a:cubicBezTo>
                  <a:cubicBezTo>
                    <a:pt x="1831" y="12514"/>
                    <a:pt x="2349" y="12884"/>
                    <a:pt x="2867" y="12884"/>
                  </a:cubicBezTo>
                  <a:cubicBezTo>
                    <a:pt x="3236" y="12884"/>
                    <a:pt x="3604" y="12696"/>
                    <a:pt x="3785" y="12284"/>
                  </a:cubicBezTo>
                  <a:lnTo>
                    <a:pt x="6173" y="12284"/>
                  </a:lnTo>
                  <a:lnTo>
                    <a:pt x="6173" y="12687"/>
                  </a:lnTo>
                  <a:cubicBezTo>
                    <a:pt x="6142" y="13369"/>
                    <a:pt x="6701" y="13897"/>
                    <a:pt x="7383" y="13897"/>
                  </a:cubicBezTo>
                  <a:lnTo>
                    <a:pt x="8624" y="13897"/>
                  </a:lnTo>
                  <a:lnTo>
                    <a:pt x="86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3"/>
            <p:cNvSpPr/>
            <p:nvPr/>
          </p:nvSpPr>
          <p:spPr>
            <a:xfrm>
              <a:off x="7188025" y="1773725"/>
              <a:ext cx="59725" cy="51075"/>
            </a:xfrm>
            <a:custGeom>
              <a:avLst/>
              <a:gdLst/>
              <a:ahLst/>
              <a:cxnLst/>
              <a:rect l="l" t="t" r="r" b="b"/>
              <a:pathLst>
                <a:path w="2389" h="2043" extrusionOk="0">
                  <a:moveTo>
                    <a:pt x="1365" y="1"/>
                  </a:moveTo>
                  <a:cubicBezTo>
                    <a:pt x="466" y="1"/>
                    <a:pt x="0" y="1117"/>
                    <a:pt x="652" y="1738"/>
                  </a:cubicBezTo>
                  <a:cubicBezTo>
                    <a:pt x="862" y="1949"/>
                    <a:pt x="1119" y="2042"/>
                    <a:pt x="1369" y="2042"/>
                  </a:cubicBezTo>
                  <a:cubicBezTo>
                    <a:pt x="1892" y="2042"/>
                    <a:pt x="2389" y="1633"/>
                    <a:pt x="2389" y="1024"/>
                  </a:cubicBezTo>
                  <a:cubicBezTo>
                    <a:pt x="2389" y="466"/>
                    <a:pt x="1954" y="1"/>
                    <a:pt x="13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3"/>
            <p:cNvSpPr/>
            <p:nvPr/>
          </p:nvSpPr>
          <p:spPr>
            <a:xfrm>
              <a:off x="7028275" y="1665950"/>
              <a:ext cx="221800" cy="348200"/>
            </a:xfrm>
            <a:custGeom>
              <a:avLst/>
              <a:gdLst/>
              <a:ahLst/>
              <a:cxnLst/>
              <a:rect l="l" t="t" r="r" b="b"/>
              <a:pathLst>
                <a:path w="8872" h="13928" extrusionOk="0">
                  <a:moveTo>
                    <a:pt x="0" y="0"/>
                  </a:moveTo>
                  <a:lnTo>
                    <a:pt x="0" y="13928"/>
                  </a:lnTo>
                  <a:lnTo>
                    <a:pt x="1210" y="13928"/>
                  </a:lnTo>
                  <a:cubicBezTo>
                    <a:pt x="1892" y="13928"/>
                    <a:pt x="2451" y="13369"/>
                    <a:pt x="2451" y="12687"/>
                  </a:cubicBezTo>
                  <a:lnTo>
                    <a:pt x="2451" y="12284"/>
                  </a:lnTo>
                  <a:lnTo>
                    <a:pt x="3164" y="12284"/>
                  </a:lnTo>
                  <a:cubicBezTo>
                    <a:pt x="3346" y="12712"/>
                    <a:pt x="3718" y="12907"/>
                    <a:pt x="4088" y="12907"/>
                  </a:cubicBezTo>
                  <a:cubicBezTo>
                    <a:pt x="4604" y="12907"/>
                    <a:pt x="5118" y="12530"/>
                    <a:pt x="5118" y="11880"/>
                  </a:cubicBezTo>
                  <a:cubicBezTo>
                    <a:pt x="5118" y="11231"/>
                    <a:pt x="4604" y="10854"/>
                    <a:pt x="4088" y="10854"/>
                  </a:cubicBezTo>
                  <a:cubicBezTo>
                    <a:pt x="3718" y="10854"/>
                    <a:pt x="3346" y="11049"/>
                    <a:pt x="3164" y="11477"/>
                  </a:cubicBezTo>
                  <a:lnTo>
                    <a:pt x="2451" y="11477"/>
                  </a:lnTo>
                  <a:lnTo>
                    <a:pt x="2451" y="8996"/>
                  </a:lnTo>
                  <a:lnTo>
                    <a:pt x="3567" y="8996"/>
                  </a:lnTo>
                  <a:cubicBezTo>
                    <a:pt x="3754" y="9414"/>
                    <a:pt x="4134" y="9624"/>
                    <a:pt x="4510" y="9624"/>
                  </a:cubicBezTo>
                  <a:cubicBezTo>
                    <a:pt x="4886" y="9624"/>
                    <a:pt x="5258" y="9414"/>
                    <a:pt x="5429" y="8996"/>
                  </a:cubicBezTo>
                  <a:lnTo>
                    <a:pt x="6638" y="8996"/>
                  </a:lnTo>
                  <a:cubicBezTo>
                    <a:pt x="6807" y="9400"/>
                    <a:pt x="7186" y="9612"/>
                    <a:pt x="7567" y="9612"/>
                  </a:cubicBezTo>
                  <a:cubicBezTo>
                    <a:pt x="7887" y="9612"/>
                    <a:pt x="8208" y="9462"/>
                    <a:pt x="8406" y="9151"/>
                  </a:cubicBezTo>
                  <a:cubicBezTo>
                    <a:pt x="8872" y="8468"/>
                    <a:pt x="8375" y="7569"/>
                    <a:pt x="7569" y="7569"/>
                  </a:cubicBezTo>
                  <a:cubicBezTo>
                    <a:pt x="7166" y="7569"/>
                    <a:pt x="6793" y="7817"/>
                    <a:pt x="6638" y="8189"/>
                  </a:cubicBezTo>
                  <a:lnTo>
                    <a:pt x="5429" y="8189"/>
                  </a:lnTo>
                  <a:cubicBezTo>
                    <a:pt x="5258" y="7786"/>
                    <a:pt x="4886" y="7584"/>
                    <a:pt x="4510" y="7584"/>
                  </a:cubicBezTo>
                  <a:cubicBezTo>
                    <a:pt x="4134" y="7584"/>
                    <a:pt x="3754" y="7786"/>
                    <a:pt x="3567" y="8189"/>
                  </a:cubicBezTo>
                  <a:lnTo>
                    <a:pt x="2451" y="8189"/>
                  </a:lnTo>
                  <a:lnTo>
                    <a:pt x="2451" y="5739"/>
                  </a:lnTo>
                  <a:lnTo>
                    <a:pt x="4808" y="5739"/>
                  </a:lnTo>
                  <a:cubicBezTo>
                    <a:pt x="4990" y="6167"/>
                    <a:pt x="5362" y="6362"/>
                    <a:pt x="5732" y="6362"/>
                  </a:cubicBezTo>
                  <a:cubicBezTo>
                    <a:pt x="6248" y="6362"/>
                    <a:pt x="6762" y="5985"/>
                    <a:pt x="6762" y="5335"/>
                  </a:cubicBezTo>
                  <a:cubicBezTo>
                    <a:pt x="6762" y="4686"/>
                    <a:pt x="6248" y="4309"/>
                    <a:pt x="5732" y="4309"/>
                  </a:cubicBezTo>
                  <a:cubicBezTo>
                    <a:pt x="5362" y="4309"/>
                    <a:pt x="4990" y="4504"/>
                    <a:pt x="4808" y="4932"/>
                  </a:cubicBezTo>
                  <a:lnTo>
                    <a:pt x="2451" y="4932"/>
                  </a:lnTo>
                  <a:lnTo>
                    <a:pt x="2451" y="2451"/>
                  </a:lnTo>
                  <a:lnTo>
                    <a:pt x="3381" y="2451"/>
                  </a:lnTo>
                  <a:cubicBezTo>
                    <a:pt x="3563" y="2879"/>
                    <a:pt x="3935" y="3074"/>
                    <a:pt x="4306" y="3074"/>
                  </a:cubicBezTo>
                  <a:cubicBezTo>
                    <a:pt x="4821" y="3074"/>
                    <a:pt x="5336" y="2697"/>
                    <a:pt x="5336" y="2047"/>
                  </a:cubicBezTo>
                  <a:cubicBezTo>
                    <a:pt x="5336" y="1398"/>
                    <a:pt x="4821" y="1021"/>
                    <a:pt x="4306" y="1021"/>
                  </a:cubicBezTo>
                  <a:cubicBezTo>
                    <a:pt x="3935" y="1021"/>
                    <a:pt x="3563" y="1216"/>
                    <a:pt x="3381" y="1644"/>
                  </a:cubicBezTo>
                  <a:lnTo>
                    <a:pt x="2451" y="1644"/>
                  </a:lnTo>
                  <a:lnTo>
                    <a:pt x="2451" y="1241"/>
                  </a:lnTo>
                  <a:cubicBezTo>
                    <a:pt x="2451" y="558"/>
                    <a:pt x="1892" y="0"/>
                    <a:pt x="12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3"/>
            <p:cNvSpPr/>
            <p:nvPr/>
          </p:nvSpPr>
          <p:spPr>
            <a:xfrm>
              <a:off x="7147700" y="1937350"/>
              <a:ext cx="59725" cy="51075"/>
            </a:xfrm>
            <a:custGeom>
              <a:avLst/>
              <a:gdLst/>
              <a:ahLst/>
              <a:cxnLst/>
              <a:rect l="l" t="t" r="r" b="b"/>
              <a:pathLst>
                <a:path w="2389" h="2043" extrusionOk="0">
                  <a:moveTo>
                    <a:pt x="1365" y="1"/>
                  </a:moveTo>
                  <a:cubicBezTo>
                    <a:pt x="435" y="1"/>
                    <a:pt x="0" y="1117"/>
                    <a:pt x="652" y="1738"/>
                  </a:cubicBezTo>
                  <a:cubicBezTo>
                    <a:pt x="852" y="1949"/>
                    <a:pt x="1105" y="2042"/>
                    <a:pt x="1355" y="2042"/>
                  </a:cubicBezTo>
                  <a:cubicBezTo>
                    <a:pt x="1878" y="2042"/>
                    <a:pt x="2389" y="1633"/>
                    <a:pt x="2389" y="1024"/>
                  </a:cubicBezTo>
                  <a:cubicBezTo>
                    <a:pt x="2389" y="466"/>
                    <a:pt x="1923" y="1"/>
                    <a:pt x="13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9" name="Google Shape;529;p43"/>
          <p:cNvGrpSpPr/>
          <p:nvPr/>
        </p:nvGrpSpPr>
        <p:grpSpPr>
          <a:xfrm>
            <a:off x="7072772" y="1853249"/>
            <a:ext cx="366031" cy="379582"/>
            <a:chOff x="6285350" y="1666725"/>
            <a:chExt cx="334275" cy="346650"/>
          </a:xfrm>
        </p:grpSpPr>
        <p:sp>
          <p:nvSpPr>
            <p:cNvPr id="530" name="Google Shape;530;p43"/>
            <p:cNvSpPr/>
            <p:nvPr/>
          </p:nvSpPr>
          <p:spPr>
            <a:xfrm>
              <a:off x="6325675" y="1666725"/>
              <a:ext cx="293950" cy="346650"/>
            </a:xfrm>
            <a:custGeom>
              <a:avLst/>
              <a:gdLst/>
              <a:ahLst/>
              <a:cxnLst/>
              <a:rect l="l" t="t" r="r" b="b"/>
              <a:pathLst>
                <a:path w="11758" h="13866" extrusionOk="0">
                  <a:moveTo>
                    <a:pt x="1211" y="0"/>
                  </a:moveTo>
                  <a:cubicBezTo>
                    <a:pt x="559" y="0"/>
                    <a:pt x="1" y="558"/>
                    <a:pt x="1" y="1210"/>
                  </a:cubicBezTo>
                  <a:lnTo>
                    <a:pt x="1" y="2420"/>
                  </a:lnTo>
                  <a:lnTo>
                    <a:pt x="3258" y="2420"/>
                  </a:lnTo>
                  <a:lnTo>
                    <a:pt x="3258" y="1613"/>
                  </a:lnTo>
                  <a:lnTo>
                    <a:pt x="4964" y="1613"/>
                  </a:lnTo>
                  <a:cubicBezTo>
                    <a:pt x="5150" y="2109"/>
                    <a:pt x="5615" y="2420"/>
                    <a:pt x="6143" y="2420"/>
                  </a:cubicBezTo>
                  <a:cubicBezTo>
                    <a:pt x="6298" y="2420"/>
                    <a:pt x="6453" y="2388"/>
                    <a:pt x="6608" y="2326"/>
                  </a:cubicBezTo>
                  <a:lnTo>
                    <a:pt x="9151" y="4715"/>
                  </a:lnTo>
                  <a:cubicBezTo>
                    <a:pt x="9027" y="4870"/>
                    <a:pt x="8996" y="5087"/>
                    <a:pt x="8996" y="5273"/>
                  </a:cubicBezTo>
                  <a:cubicBezTo>
                    <a:pt x="8965" y="5459"/>
                    <a:pt x="8996" y="5614"/>
                    <a:pt x="9089" y="5770"/>
                  </a:cubicBezTo>
                  <a:lnTo>
                    <a:pt x="6639" y="9089"/>
                  </a:lnTo>
                  <a:cubicBezTo>
                    <a:pt x="6484" y="9027"/>
                    <a:pt x="6298" y="8965"/>
                    <a:pt x="6112" y="8965"/>
                  </a:cubicBezTo>
                  <a:cubicBezTo>
                    <a:pt x="5429" y="8965"/>
                    <a:pt x="4902" y="9523"/>
                    <a:pt x="4902" y="10205"/>
                  </a:cubicBezTo>
                  <a:lnTo>
                    <a:pt x="4902" y="11415"/>
                  </a:lnTo>
                  <a:lnTo>
                    <a:pt x="4064" y="11415"/>
                  </a:lnTo>
                  <a:lnTo>
                    <a:pt x="4064" y="10609"/>
                  </a:lnTo>
                  <a:lnTo>
                    <a:pt x="3258" y="10609"/>
                  </a:lnTo>
                  <a:lnTo>
                    <a:pt x="3258" y="11446"/>
                  </a:lnTo>
                  <a:cubicBezTo>
                    <a:pt x="2296" y="11663"/>
                    <a:pt x="1614" y="12501"/>
                    <a:pt x="1614" y="13493"/>
                  </a:cubicBezTo>
                  <a:lnTo>
                    <a:pt x="1614" y="13866"/>
                  </a:lnTo>
                  <a:lnTo>
                    <a:pt x="10640" y="13866"/>
                  </a:lnTo>
                  <a:lnTo>
                    <a:pt x="10640" y="13493"/>
                  </a:lnTo>
                  <a:cubicBezTo>
                    <a:pt x="10640" y="12346"/>
                    <a:pt x="9710" y="11415"/>
                    <a:pt x="8593" y="11415"/>
                  </a:cubicBezTo>
                  <a:lnTo>
                    <a:pt x="7352" y="11415"/>
                  </a:lnTo>
                  <a:lnTo>
                    <a:pt x="7352" y="10205"/>
                  </a:lnTo>
                  <a:cubicBezTo>
                    <a:pt x="7352" y="10019"/>
                    <a:pt x="7321" y="9864"/>
                    <a:pt x="7259" y="9709"/>
                  </a:cubicBezTo>
                  <a:lnTo>
                    <a:pt x="9679" y="6359"/>
                  </a:lnTo>
                  <a:cubicBezTo>
                    <a:pt x="9834" y="6452"/>
                    <a:pt x="10020" y="6514"/>
                    <a:pt x="10206" y="6514"/>
                  </a:cubicBezTo>
                  <a:cubicBezTo>
                    <a:pt x="11757" y="6421"/>
                    <a:pt x="11757" y="4157"/>
                    <a:pt x="10206" y="4064"/>
                  </a:cubicBezTo>
                  <a:cubicBezTo>
                    <a:pt x="10051" y="4064"/>
                    <a:pt x="9896" y="4095"/>
                    <a:pt x="9741" y="4157"/>
                  </a:cubicBezTo>
                  <a:lnTo>
                    <a:pt x="7197" y="1768"/>
                  </a:lnTo>
                  <a:cubicBezTo>
                    <a:pt x="7290" y="1613"/>
                    <a:pt x="7352" y="1396"/>
                    <a:pt x="7352" y="1210"/>
                  </a:cubicBezTo>
                  <a:cubicBezTo>
                    <a:pt x="7335" y="436"/>
                    <a:pt x="6719" y="1"/>
                    <a:pt x="6105" y="1"/>
                  </a:cubicBezTo>
                  <a:cubicBezTo>
                    <a:pt x="5635" y="1"/>
                    <a:pt x="5165" y="256"/>
                    <a:pt x="4964" y="807"/>
                  </a:cubicBezTo>
                  <a:lnTo>
                    <a:pt x="3196" y="807"/>
                  </a:lnTo>
                  <a:cubicBezTo>
                    <a:pt x="3041" y="310"/>
                    <a:pt x="2544" y="0"/>
                    <a:pt x="20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3"/>
            <p:cNvSpPr/>
            <p:nvPr/>
          </p:nvSpPr>
          <p:spPr>
            <a:xfrm>
              <a:off x="6285350" y="1748125"/>
              <a:ext cx="162875" cy="102400"/>
            </a:xfrm>
            <a:custGeom>
              <a:avLst/>
              <a:gdLst/>
              <a:ahLst/>
              <a:cxnLst/>
              <a:rect l="l" t="t" r="r" b="b"/>
              <a:pathLst>
                <a:path w="6515" h="4096" extrusionOk="0">
                  <a:moveTo>
                    <a:pt x="2799" y="0"/>
                  </a:moveTo>
                  <a:cubicBezTo>
                    <a:pt x="1243" y="0"/>
                    <a:pt x="1" y="1291"/>
                    <a:pt x="1" y="2824"/>
                  </a:cubicBezTo>
                  <a:lnTo>
                    <a:pt x="1" y="4096"/>
                  </a:lnTo>
                  <a:lnTo>
                    <a:pt x="6515" y="4096"/>
                  </a:lnTo>
                  <a:lnTo>
                    <a:pt x="6515" y="2824"/>
                  </a:lnTo>
                  <a:cubicBezTo>
                    <a:pt x="6515" y="1291"/>
                    <a:pt x="5273" y="0"/>
                    <a:pt x="3716" y="0"/>
                  </a:cubicBezTo>
                  <a:cubicBezTo>
                    <a:pt x="3698" y="0"/>
                    <a:pt x="3680" y="1"/>
                    <a:pt x="3661" y="1"/>
                  </a:cubicBezTo>
                  <a:lnTo>
                    <a:pt x="2855" y="1"/>
                  </a:lnTo>
                  <a:cubicBezTo>
                    <a:pt x="2836" y="1"/>
                    <a:pt x="2818" y="0"/>
                    <a:pt x="27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3"/>
            <p:cNvSpPr/>
            <p:nvPr/>
          </p:nvSpPr>
          <p:spPr>
            <a:xfrm>
              <a:off x="6294650" y="1868325"/>
              <a:ext cx="43475" cy="44250"/>
            </a:xfrm>
            <a:custGeom>
              <a:avLst/>
              <a:gdLst/>
              <a:ahLst/>
              <a:cxnLst/>
              <a:rect l="l" t="t" r="r" b="b"/>
              <a:pathLst>
                <a:path w="1739" h="1770" extrusionOk="0">
                  <a:moveTo>
                    <a:pt x="1180" y="1"/>
                  </a:moveTo>
                  <a:lnTo>
                    <a:pt x="1" y="1180"/>
                  </a:lnTo>
                  <a:lnTo>
                    <a:pt x="590" y="1769"/>
                  </a:lnTo>
                  <a:lnTo>
                    <a:pt x="1738" y="59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3"/>
            <p:cNvSpPr/>
            <p:nvPr/>
          </p:nvSpPr>
          <p:spPr>
            <a:xfrm>
              <a:off x="6356700" y="1890825"/>
              <a:ext cx="20200" cy="41125"/>
            </a:xfrm>
            <a:custGeom>
              <a:avLst/>
              <a:gdLst/>
              <a:ahLst/>
              <a:cxnLst/>
              <a:rect l="l" t="t" r="r" b="b"/>
              <a:pathLst>
                <a:path w="808" h="1645" extrusionOk="0">
                  <a:moveTo>
                    <a:pt x="1" y="1"/>
                  </a:moveTo>
                  <a:lnTo>
                    <a:pt x="1" y="1645"/>
                  </a:lnTo>
                  <a:lnTo>
                    <a:pt x="807" y="1645"/>
                  </a:lnTo>
                  <a:lnTo>
                    <a:pt x="8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3"/>
            <p:cNvSpPr/>
            <p:nvPr/>
          </p:nvSpPr>
          <p:spPr>
            <a:xfrm>
              <a:off x="6395475" y="1869125"/>
              <a:ext cx="43450" cy="43450"/>
            </a:xfrm>
            <a:custGeom>
              <a:avLst/>
              <a:gdLst/>
              <a:ahLst/>
              <a:cxnLst/>
              <a:rect l="l" t="t" r="r" b="b"/>
              <a:pathLst>
                <a:path w="1738" h="1738" extrusionOk="0">
                  <a:moveTo>
                    <a:pt x="590" y="0"/>
                  </a:moveTo>
                  <a:lnTo>
                    <a:pt x="0" y="558"/>
                  </a:lnTo>
                  <a:lnTo>
                    <a:pt x="1179" y="1737"/>
                  </a:lnTo>
                  <a:lnTo>
                    <a:pt x="1738" y="1179"/>
                  </a:lnTo>
                  <a:lnTo>
                    <a:pt x="5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71144" y="3140669"/>
            <a:ext cx="2077853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Ôn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en-US" sz="2000" dirty="0" smtClean="0"/>
              <a:t> </a:t>
            </a:r>
            <a:r>
              <a:rPr lang="en-US" sz="2000" dirty="0" err="1" smtClean="0"/>
              <a:t>kiến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 </a:t>
            </a:r>
            <a:r>
              <a:rPr lang="en-US" sz="2000" dirty="0" err="1" smtClean="0"/>
              <a:t>đã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endParaRPr lang="en-US" sz="2000" dirty="0"/>
          </a:p>
        </p:txBody>
      </p:sp>
      <p:sp>
        <p:nvSpPr>
          <p:cNvPr id="47" name="TextBox 46"/>
          <p:cNvSpPr txBox="1"/>
          <p:nvPr/>
        </p:nvSpPr>
        <p:spPr>
          <a:xfrm>
            <a:off x="3110646" y="3140669"/>
            <a:ext cx="28029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còn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SGK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SBT</a:t>
            </a:r>
            <a:endParaRPr lang="en-US" sz="2000" dirty="0"/>
          </a:p>
        </p:txBody>
      </p:sp>
      <p:sp>
        <p:nvSpPr>
          <p:cNvPr id="48" name="TextBox 47"/>
          <p:cNvSpPr txBox="1"/>
          <p:nvPr/>
        </p:nvSpPr>
        <p:spPr>
          <a:xfrm>
            <a:off x="5876380" y="3140669"/>
            <a:ext cx="2802969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Chuẩn</a:t>
            </a:r>
            <a:r>
              <a:rPr lang="en-US" sz="2000" dirty="0" smtClean="0"/>
              <a:t> </a:t>
            </a:r>
            <a:r>
              <a:rPr lang="en-US" sz="2000" dirty="0" err="1" smtClean="0"/>
              <a:t>bị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“</a:t>
            </a:r>
            <a:r>
              <a:rPr lang="en-US" sz="2000" b="1" dirty="0" err="1" smtClean="0"/>
              <a:t>Luyện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tập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chung</a:t>
            </a:r>
            <a:r>
              <a:rPr lang="en-US" sz="2000" dirty="0" smtClean="0"/>
              <a:t>”</a:t>
            </a:r>
            <a:endParaRPr lang="en-US" sz="2000" dirty="0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" grpId="0" animBg="1"/>
      <p:bldP spid="502" grpId="0" animBg="1"/>
      <p:bldP spid="503" grpId="0" animBg="1"/>
      <p:bldP spid="11" grpId="0"/>
      <p:bldP spid="47" grpId="0"/>
      <p:bldP spid="4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" name="Google Shape;923;p59"/>
          <p:cNvPicPr preferRelativeResize="0"/>
          <p:nvPr/>
        </p:nvPicPr>
        <p:blipFill rotWithShape="1">
          <a:blip r:embed="rId3">
            <a:alphaModFix/>
          </a:blip>
          <a:srcRect t="18302" b="18302"/>
          <a:stretch/>
        </p:blipFill>
        <p:spPr>
          <a:xfrm>
            <a:off x="262536" y="-168387"/>
            <a:ext cx="1643075" cy="1881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25" name="Google Shape;925;p59"/>
          <p:cNvPicPr preferRelativeResize="0"/>
          <p:nvPr/>
        </p:nvPicPr>
        <p:blipFill rotWithShape="1">
          <a:blip r:embed="rId4">
            <a:alphaModFix/>
          </a:blip>
          <a:srcRect l="26922" t="9243" r="17669" b="9243"/>
          <a:stretch/>
        </p:blipFill>
        <p:spPr>
          <a:xfrm>
            <a:off x="7437871" y="535677"/>
            <a:ext cx="1706129" cy="2354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8" name="Google Shape;928;p59"/>
          <p:cNvPicPr preferRelativeResize="0"/>
          <p:nvPr/>
        </p:nvPicPr>
        <p:blipFill rotWithShape="1">
          <a:blip r:embed="rId5">
            <a:alphaModFix/>
          </a:blip>
          <a:srcRect l="21809" r="21804"/>
          <a:stretch/>
        </p:blipFill>
        <p:spPr>
          <a:xfrm rot="-2468781">
            <a:off x="204480" y="3602555"/>
            <a:ext cx="999097" cy="1662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9" name="Google Shape;929;p59"/>
          <p:cNvPicPr preferRelativeResize="0"/>
          <p:nvPr/>
        </p:nvPicPr>
        <p:blipFill rotWithShape="1">
          <a:blip r:embed="rId6">
            <a:alphaModFix/>
          </a:blip>
          <a:srcRect l="9618" t="9617" r="9618" b="21786"/>
          <a:stretch/>
        </p:blipFill>
        <p:spPr>
          <a:xfrm>
            <a:off x="6646140" y="423995"/>
            <a:ext cx="791731" cy="63024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778456" y="1414129"/>
            <a:ext cx="74321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CẢM</a:t>
            </a:r>
            <a:r>
              <a:rPr lang="en-US" sz="4000" b="1" dirty="0" smtClean="0"/>
              <a:t> </a:t>
            </a:r>
            <a:r>
              <a:rPr lang="en-US" sz="4000" b="1" dirty="0" smtClean="0">
                <a:solidFill>
                  <a:srgbClr val="C00000"/>
                </a:solidFill>
              </a:rPr>
              <a:t>ƠN</a:t>
            </a:r>
            <a:r>
              <a:rPr lang="en-US" sz="4000" b="1" dirty="0" smtClean="0"/>
              <a:t> </a:t>
            </a:r>
            <a:r>
              <a:rPr lang="en-US" sz="4000" b="1" dirty="0" smtClean="0">
                <a:solidFill>
                  <a:schemeClr val="bg1">
                    <a:lumMod val="75000"/>
                  </a:schemeClr>
                </a:solidFill>
              </a:rPr>
              <a:t>CÁC</a:t>
            </a:r>
            <a:r>
              <a:rPr lang="en-US" sz="4000" b="1" dirty="0" smtClean="0"/>
              <a:t> </a:t>
            </a:r>
            <a:r>
              <a:rPr lang="en-US" sz="4000" b="1" dirty="0" smtClean="0">
                <a:solidFill>
                  <a:schemeClr val="tx1">
                    <a:lumMod val="75000"/>
                  </a:schemeClr>
                </a:solidFill>
              </a:rPr>
              <a:t>EM</a:t>
            </a:r>
            <a:r>
              <a:rPr lang="en-US" sz="4000" b="1" dirty="0" smtClean="0"/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</a:rPr>
              <a:t>ĐÃ</a:t>
            </a:r>
            <a:r>
              <a:rPr lang="en-US" sz="4000" b="1" dirty="0" smtClean="0"/>
              <a:t> </a:t>
            </a:r>
            <a:r>
              <a:rPr lang="en-US" sz="4000" b="1" dirty="0" smtClean="0">
                <a:solidFill>
                  <a:schemeClr val="tx1">
                    <a:lumMod val="75000"/>
                  </a:schemeClr>
                </a:solidFill>
              </a:rPr>
              <a:t>LẮNG</a:t>
            </a:r>
            <a:r>
              <a:rPr lang="en-US" sz="4000" b="1" dirty="0" smtClean="0"/>
              <a:t> </a:t>
            </a:r>
            <a:r>
              <a:rPr lang="en-US" sz="40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NGHE</a:t>
            </a:r>
            <a:r>
              <a:rPr lang="en-US" sz="4000" b="1" dirty="0" smtClean="0"/>
              <a:t> </a:t>
            </a:r>
            <a:r>
              <a:rPr lang="en-US" sz="4000" b="1" dirty="0" smtClean="0">
                <a:solidFill>
                  <a:schemeClr val="bg2">
                    <a:lumMod val="75000"/>
                  </a:schemeClr>
                </a:solidFill>
              </a:rPr>
              <a:t>BÀI</a:t>
            </a:r>
            <a:r>
              <a:rPr lang="en-US" sz="4000" b="1" dirty="0" smtClean="0"/>
              <a:t> </a:t>
            </a:r>
            <a:r>
              <a:rPr lang="en-US" sz="4000" b="1" dirty="0" smtClean="0">
                <a:solidFill>
                  <a:srgbClr val="7030A0"/>
                </a:solidFill>
              </a:rPr>
              <a:t>GIẢNG</a:t>
            </a:r>
            <a:r>
              <a:rPr lang="en-US" sz="4000" b="1" dirty="0" smtClean="0"/>
              <a:t>!</a:t>
            </a:r>
            <a:endParaRPr lang="en-US" sz="4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 txBox="1">
            <a:spLocks noGrp="1"/>
          </p:cNvSpPr>
          <p:nvPr>
            <p:ph type="title"/>
          </p:nvPr>
        </p:nvSpPr>
        <p:spPr>
          <a:xfrm>
            <a:off x="1095404" y="1751986"/>
            <a:ext cx="6805583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BÀI 2: </a:t>
            </a:r>
            <a:r>
              <a:rPr lang="en-US" sz="4000" b="1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>CỘNG</a:t>
            </a:r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, 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TRỪ</a:t>
            </a:r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, </a:t>
            </a:r>
            <a:r>
              <a:rPr lang="en-US" sz="40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rPr>
              <a:t>NHÂN</a:t>
            </a:r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, </a:t>
            </a:r>
            <a:r>
              <a:rPr lang="en-US" sz="4000" b="1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CHIA</a:t>
            </a:r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SỐ</a:t>
            </a:r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 HỮU </a:t>
            </a:r>
            <a:r>
              <a:rPr lang="en-US" sz="40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rPr>
              <a:t>TỈ</a:t>
            </a:r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 (</a:t>
            </a:r>
            <a:r>
              <a:rPr lang="en-US" sz="4000" b="1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>2 </a:t>
            </a:r>
            <a:r>
              <a:rPr lang="en-US" sz="4000" b="1" dirty="0" err="1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>Tiết</a:t>
            </a:r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)</a:t>
            </a:r>
            <a:endParaRPr sz="40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23" name="Google Shape;22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599997" flipH="1">
            <a:off x="6248955" y="2142529"/>
            <a:ext cx="3468449" cy="33553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0"/>
          <p:cNvSpPr/>
          <p:nvPr/>
        </p:nvSpPr>
        <p:spPr>
          <a:xfrm>
            <a:off x="720000" y="1626236"/>
            <a:ext cx="4482300" cy="577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30"/>
          <p:cNvSpPr/>
          <p:nvPr/>
        </p:nvSpPr>
        <p:spPr>
          <a:xfrm>
            <a:off x="720000" y="1626236"/>
            <a:ext cx="635100" cy="577800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30">
            <a:hlinkClick r:id="rId3" action="ppaction://hlinksldjump"/>
          </p:cNvPr>
          <p:cNvSpPr txBox="1">
            <a:spLocks noGrp="1"/>
          </p:cNvSpPr>
          <p:nvPr>
            <p:ph type="title"/>
          </p:nvPr>
        </p:nvSpPr>
        <p:spPr>
          <a:xfrm>
            <a:off x="1347450" y="1775186"/>
            <a:ext cx="3852300" cy="27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endParaRPr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6" name="Google Shape;21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88036" y="1758900"/>
            <a:ext cx="3015501" cy="31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>NỘI DUNG BÀI HỌC</a:t>
            </a:r>
            <a:endParaRPr lang="en-US" sz="3200" b="1" dirty="0">
              <a:solidFill>
                <a:schemeClr val="tx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 idx="2"/>
          </p:nvPr>
        </p:nvSpPr>
        <p:spPr>
          <a:xfrm>
            <a:off x="715100" y="1626287"/>
            <a:ext cx="635100" cy="577800"/>
          </a:xfrm>
        </p:spPr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Google Shape;197;p30"/>
          <p:cNvSpPr/>
          <p:nvPr/>
        </p:nvSpPr>
        <p:spPr>
          <a:xfrm>
            <a:off x="720000" y="2929341"/>
            <a:ext cx="4482300" cy="577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98;p30"/>
          <p:cNvSpPr/>
          <p:nvPr/>
        </p:nvSpPr>
        <p:spPr>
          <a:xfrm>
            <a:off x="720000" y="2929341"/>
            <a:ext cx="635100" cy="577800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99;p30">
            <a:hlinkClick r:id="rId3" action="ppaction://hlinksldjump"/>
          </p:cNvPr>
          <p:cNvSpPr txBox="1">
            <a:spLocks noGrp="1"/>
          </p:cNvSpPr>
          <p:nvPr>
            <p:ph type="title"/>
          </p:nvPr>
        </p:nvSpPr>
        <p:spPr>
          <a:xfrm>
            <a:off x="1347450" y="3078291"/>
            <a:ext cx="3852300" cy="27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endParaRPr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itle 13"/>
          <p:cNvSpPr>
            <a:spLocks noGrp="1"/>
          </p:cNvSpPr>
          <p:nvPr>
            <p:ph type="title" idx="2"/>
          </p:nvPr>
        </p:nvSpPr>
        <p:spPr>
          <a:xfrm>
            <a:off x="715100" y="2929392"/>
            <a:ext cx="635100" cy="577800"/>
          </a:xfrm>
        </p:spPr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 animBg="1"/>
      <p:bldP spid="198" grpId="0" animBg="1"/>
      <p:bldP spid="199" grpId="0"/>
      <p:bldP spid="14" grpId="0"/>
      <p:bldP spid="50" grpId="0" animBg="1"/>
      <p:bldP spid="51" grpId="0" animBg="1"/>
      <p:bldP spid="52" grpId="0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/>
          <p:cNvSpPr/>
          <p:nvPr/>
        </p:nvSpPr>
        <p:spPr>
          <a:xfrm flipH="1">
            <a:off x="4890498" y="482886"/>
            <a:ext cx="4253501" cy="565079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accent1"/>
                </a:solidFill>
              </a:rPr>
              <a:t>1. </a:t>
            </a:r>
            <a:r>
              <a:rPr lang="en-US" sz="2200" b="1" dirty="0" err="1" smtClean="0">
                <a:solidFill>
                  <a:schemeClr val="accent1"/>
                </a:solidFill>
              </a:rPr>
              <a:t>Cộng</a:t>
            </a:r>
            <a:r>
              <a:rPr lang="en-US" sz="2200" b="1" dirty="0" smtClean="0">
                <a:solidFill>
                  <a:schemeClr val="accent1"/>
                </a:solidFill>
              </a:rPr>
              <a:t> </a:t>
            </a:r>
            <a:r>
              <a:rPr lang="en-US" sz="2200" b="1" dirty="0" err="1" smtClean="0">
                <a:solidFill>
                  <a:schemeClr val="accent1"/>
                </a:solidFill>
              </a:rPr>
              <a:t>và</a:t>
            </a:r>
            <a:r>
              <a:rPr lang="en-US" sz="2200" b="1" dirty="0" smtClean="0">
                <a:solidFill>
                  <a:schemeClr val="accent1"/>
                </a:solidFill>
              </a:rPr>
              <a:t> </a:t>
            </a:r>
            <a:r>
              <a:rPr lang="en-US" sz="2200" b="1" dirty="0" err="1" smtClean="0">
                <a:solidFill>
                  <a:schemeClr val="accent1"/>
                </a:solidFill>
              </a:rPr>
              <a:t>trừ</a:t>
            </a:r>
            <a:r>
              <a:rPr lang="en-US" sz="2200" b="1" dirty="0" smtClean="0">
                <a:solidFill>
                  <a:schemeClr val="accent1"/>
                </a:solidFill>
              </a:rPr>
              <a:t> </a:t>
            </a:r>
            <a:r>
              <a:rPr lang="en-US" sz="2200" b="1" dirty="0" err="1" smtClean="0">
                <a:solidFill>
                  <a:schemeClr val="accent1"/>
                </a:solidFill>
              </a:rPr>
              <a:t>hai</a:t>
            </a:r>
            <a:r>
              <a:rPr lang="en-US" sz="2200" b="1" dirty="0" smtClean="0">
                <a:solidFill>
                  <a:schemeClr val="accent1"/>
                </a:solidFill>
              </a:rPr>
              <a:t> </a:t>
            </a:r>
            <a:r>
              <a:rPr lang="en-US" sz="2200" b="1" dirty="0" err="1" smtClean="0">
                <a:solidFill>
                  <a:schemeClr val="accent1"/>
                </a:solidFill>
              </a:rPr>
              <a:t>số</a:t>
            </a:r>
            <a:r>
              <a:rPr lang="en-US" sz="2200" b="1" dirty="0" smtClean="0">
                <a:solidFill>
                  <a:schemeClr val="accent1"/>
                </a:solidFill>
              </a:rPr>
              <a:t> </a:t>
            </a:r>
            <a:r>
              <a:rPr lang="en-US" sz="2200" b="1" dirty="0" err="1" smtClean="0">
                <a:solidFill>
                  <a:schemeClr val="accent1"/>
                </a:solidFill>
              </a:rPr>
              <a:t>hữu</a:t>
            </a:r>
            <a:r>
              <a:rPr lang="en-US" sz="2200" b="1" dirty="0" smtClean="0">
                <a:solidFill>
                  <a:schemeClr val="accent1"/>
                </a:solidFill>
              </a:rPr>
              <a:t> </a:t>
            </a:r>
            <a:r>
              <a:rPr lang="en-US" sz="2200" b="1" dirty="0" err="1" smtClean="0">
                <a:solidFill>
                  <a:schemeClr val="accent1"/>
                </a:solidFill>
              </a:rPr>
              <a:t>tỉ</a:t>
            </a:r>
            <a:endParaRPr lang="en-US" sz="2200" b="1" dirty="0">
              <a:solidFill>
                <a:schemeClr val="accent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20229" y="1191874"/>
            <a:ext cx="6580598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 err="1" smtClean="0"/>
              <a:t>Thảo</a:t>
            </a:r>
            <a:r>
              <a:rPr lang="en-US" sz="2000" i="1" dirty="0" smtClean="0"/>
              <a:t> </a:t>
            </a:r>
            <a:r>
              <a:rPr lang="en-US" sz="2000" i="1" dirty="0" err="1"/>
              <a:t>luận</a:t>
            </a:r>
            <a:r>
              <a:rPr lang="en-US" sz="2000" i="1" dirty="0"/>
              <a:t> </a:t>
            </a:r>
            <a:r>
              <a:rPr lang="en-US" sz="2000" i="1" dirty="0" err="1"/>
              <a:t>nhóm</a:t>
            </a:r>
            <a:r>
              <a:rPr lang="en-US" sz="2000" i="1" dirty="0"/>
              <a:t> </a:t>
            </a:r>
            <a:r>
              <a:rPr lang="en-US" sz="2000" i="1" dirty="0" err="1"/>
              <a:t>thực</a:t>
            </a:r>
            <a:r>
              <a:rPr lang="en-US" sz="2000" i="1" dirty="0"/>
              <a:t> </a:t>
            </a:r>
            <a:r>
              <a:rPr lang="en-US" sz="2000" i="1" dirty="0" err="1"/>
              <a:t>hiện</a:t>
            </a:r>
            <a:r>
              <a:rPr lang="en-US" sz="2000" i="1" dirty="0"/>
              <a:t> </a:t>
            </a:r>
            <a:r>
              <a:rPr lang="en-US" sz="2000" b="1" i="1" dirty="0"/>
              <a:t>HĐ1</a:t>
            </a:r>
            <a:r>
              <a:rPr lang="en-US" sz="2000" i="1" dirty="0"/>
              <a:t> </a:t>
            </a:r>
            <a:r>
              <a:rPr lang="en-US" sz="2000" i="1" dirty="0" err="1"/>
              <a:t>và</a:t>
            </a:r>
            <a:r>
              <a:rPr lang="en-US" sz="2000" i="1" dirty="0"/>
              <a:t> </a:t>
            </a:r>
            <a:r>
              <a:rPr lang="en-US" sz="2000" b="1" i="1" dirty="0"/>
              <a:t>HĐ2</a:t>
            </a:r>
            <a:r>
              <a:rPr lang="en-US" sz="2000" i="1" dirty="0"/>
              <a:t> </a:t>
            </a:r>
            <a:r>
              <a:rPr lang="en-US" sz="2000" i="1" dirty="0" err="1"/>
              <a:t>để</a:t>
            </a:r>
            <a:r>
              <a:rPr lang="en-US" sz="2000" i="1" dirty="0"/>
              <a:t> </a:t>
            </a:r>
            <a:r>
              <a:rPr lang="en-US" sz="2000" i="1" dirty="0" err="1"/>
              <a:t>ôn</a:t>
            </a:r>
            <a:r>
              <a:rPr lang="en-US" sz="2000" i="1" dirty="0"/>
              <a:t> </a:t>
            </a:r>
            <a:r>
              <a:rPr lang="en-US" sz="2000" i="1" dirty="0" err="1"/>
              <a:t>lại</a:t>
            </a:r>
            <a:r>
              <a:rPr lang="en-US" sz="2000" i="1" dirty="0"/>
              <a:t> </a:t>
            </a:r>
            <a:r>
              <a:rPr lang="en-US" sz="2000" i="1" dirty="0" err="1"/>
              <a:t>quy</a:t>
            </a:r>
            <a:r>
              <a:rPr lang="en-US" sz="2000" i="1" dirty="0"/>
              <a:t> </a:t>
            </a:r>
            <a:r>
              <a:rPr lang="en-US" sz="2000" i="1" dirty="0" err="1"/>
              <a:t>tắc</a:t>
            </a:r>
            <a:r>
              <a:rPr lang="en-US" sz="2000" i="1" dirty="0"/>
              <a:t> </a:t>
            </a:r>
            <a:r>
              <a:rPr lang="en-US" sz="2000" i="1" dirty="0" err="1"/>
              <a:t>và</a:t>
            </a:r>
            <a:r>
              <a:rPr lang="en-US" sz="2000" i="1" dirty="0"/>
              <a:t> </a:t>
            </a:r>
            <a:r>
              <a:rPr lang="en-US" sz="2000" i="1" dirty="0" err="1"/>
              <a:t>cách</a:t>
            </a:r>
            <a:r>
              <a:rPr lang="en-US" sz="2000" i="1" dirty="0"/>
              <a:t> </a:t>
            </a:r>
            <a:r>
              <a:rPr lang="en-US" sz="2000" i="1" dirty="0" err="1"/>
              <a:t>cộng</a:t>
            </a:r>
            <a:r>
              <a:rPr lang="en-US" sz="2000" i="1" dirty="0"/>
              <a:t>, </a:t>
            </a:r>
            <a:r>
              <a:rPr lang="en-US" sz="2000" i="1" dirty="0" err="1"/>
              <a:t>trừ</a:t>
            </a:r>
            <a:r>
              <a:rPr lang="en-US" sz="2000" i="1" dirty="0"/>
              <a:t> </a:t>
            </a:r>
            <a:r>
              <a:rPr lang="en-US" sz="2000" i="1" dirty="0" err="1"/>
              <a:t>phân</a:t>
            </a:r>
            <a:r>
              <a:rPr lang="en-US" sz="2000" i="1" dirty="0"/>
              <a:t> </a:t>
            </a:r>
            <a:r>
              <a:rPr lang="en-US" sz="2000" i="1" dirty="0" err="1"/>
              <a:t>số</a:t>
            </a:r>
            <a:r>
              <a:rPr lang="en-US" sz="2000" i="1" dirty="0"/>
              <a:t> (</a:t>
            </a:r>
            <a:r>
              <a:rPr lang="en-US" sz="2000" i="1" dirty="0" err="1"/>
              <a:t>cùng</a:t>
            </a:r>
            <a:r>
              <a:rPr lang="en-US" sz="2000" i="1" dirty="0"/>
              <a:t> </a:t>
            </a:r>
            <a:r>
              <a:rPr lang="en-US" sz="2000" i="1" dirty="0" err="1"/>
              <a:t>mẫu</a:t>
            </a:r>
            <a:r>
              <a:rPr lang="en-US" sz="2000" i="1" dirty="0"/>
              <a:t>, </a:t>
            </a:r>
            <a:r>
              <a:rPr lang="en-US" sz="2000" i="1" dirty="0" err="1"/>
              <a:t>khác</a:t>
            </a:r>
            <a:r>
              <a:rPr lang="en-US" sz="2000" i="1" dirty="0"/>
              <a:t> </a:t>
            </a:r>
            <a:r>
              <a:rPr lang="en-US" sz="2000" i="1" dirty="0" err="1"/>
              <a:t>mẫu</a:t>
            </a:r>
            <a:r>
              <a:rPr lang="en-US" sz="2000" i="1" dirty="0"/>
              <a:t>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19192" y="2502113"/>
            <a:ext cx="996592" cy="67260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HĐ1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8800" y="2328999"/>
            <a:ext cx="6287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Nhắc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en-US" sz="2000" dirty="0" smtClean="0"/>
              <a:t> </a:t>
            </a:r>
            <a:r>
              <a:rPr lang="en-US" sz="2000" dirty="0" err="1" smtClean="0"/>
              <a:t>quy</a:t>
            </a:r>
            <a:r>
              <a:rPr lang="en-US" sz="2000" dirty="0" smtClean="0"/>
              <a:t> </a:t>
            </a:r>
            <a:r>
              <a:rPr lang="en-US" sz="2000" dirty="0" err="1" smtClean="0"/>
              <a:t>tắc</a:t>
            </a:r>
            <a:r>
              <a:rPr lang="en-US" sz="2000" dirty="0" smtClean="0"/>
              <a:t> </a:t>
            </a:r>
            <a:r>
              <a:rPr lang="en-US" sz="2000" dirty="0" err="1" smtClean="0"/>
              <a:t>cộng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trừ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phân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rồi</a:t>
            </a:r>
            <a:r>
              <a:rPr lang="en-US" sz="2000" dirty="0" smtClean="0"/>
              <a:t> </a:t>
            </a:r>
            <a:r>
              <a:rPr lang="en-US" sz="2000" dirty="0" err="1" smtClean="0"/>
              <a:t>thực</a:t>
            </a:r>
            <a:r>
              <a:rPr lang="en-US" sz="2000" dirty="0" smtClean="0"/>
              <a:t> </a:t>
            </a:r>
            <a:r>
              <a:rPr lang="en-US" sz="2000" dirty="0" err="1" smtClean="0"/>
              <a:t>hiện</a:t>
            </a:r>
            <a:r>
              <a:rPr lang="en-US" sz="2000" dirty="0" smtClean="0"/>
              <a:t> </a:t>
            </a:r>
            <a:r>
              <a:rPr lang="en-US" sz="2000" dirty="0" err="1" smtClean="0"/>
              <a:t>phép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828800" y="3543676"/>
                <a:ext cx="1571946" cy="702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3543676"/>
                <a:ext cx="1571946" cy="702115"/>
              </a:xfrm>
              <a:prstGeom prst="rect">
                <a:avLst/>
              </a:prstGeom>
              <a:blipFill rotWithShape="0">
                <a:blip r:embed="rId3"/>
                <a:stretch>
                  <a:fillRect l="-3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610528" y="3543675"/>
                <a:ext cx="1571946" cy="7083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528" y="3543675"/>
                <a:ext cx="1571946" cy="708399"/>
              </a:xfrm>
              <a:prstGeom prst="rect">
                <a:avLst/>
              </a:prstGeom>
              <a:blipFill rotWithShape="0">
                <a:blip r:embed="rId4"/>
                <a:stretch>
                  <a:fillRect l="-3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1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6"/>
          <p:cNvSpPr/>
          <p:nvPr/>
        </p:nvSpPr>
        <p:spPr>
          <a:xfrm>
            <a:off x="584963" y="3078377"/>
            <a:ext cx="1750474" cy="4419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accent1"/>
                </a:solidFill>
              </a:rPr>
              <a:t>Khác</a:t>
            </a:r>
            <a:r>
              <a:rPr lang="en-US" sz="2000" b="1" dirty="0" smtClean="0">
                <a:solidFill>
                  <a:schemeClr val="accent1"/>
                </a:solidFill>
              </a:rPr>
              <a:t> </a:t>
            </a:r>
            <a:r>
              <a:rPr lang="en-US" sz="2000" b="1" dirty="0" err="1" smtClean="0">
                <a:solidFill>
                  <a:schemeClr val="accent1"/>
                </a:solidFill>
              </a:rPr>
              <a:t>mẫu</a:t>
            </a:r>
            <a:r>
              <a:rPr lang="en-US" sz="2000" b="1" dirty="0" smtClean="0">
                <a:solidFill>
                  <a:schemeClr val="accent1"/>
                </a:solidFill>
              </a:rPr>
              <a:t>:</a:t>
            </a:r>
            <a:endParaRPr sz="2000" b="1" dirty="0">
              <a:solidFill>
                <a:schemeClr val="accent1"/>
              </a:solidFill>
            </a:endParaRPr>
          </a:p>
        </p:txBody>
      </p:sp>
      <p:sp>
        <p:nvSpPr>
          <p:cNvPr id="348" name="Google Shape;348;p36"/>
          <p:cNvSpPr/>
          <p:nvPr/>
        </p:nvSpPr>
        <p:spPr>
          <a:xfrm>
            <a:off x="550937" y="1157827"/>
            <a:ext cx="1750474" cy="4419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accent1"/>
                </a:solidFill>
              </a:rPr>
              <a:t>Cùng</a:t>
            </a:r>
            <a:r>
              <a:rPr lang="en-US" sz="2000" b="1" dirty="0" smtClean="0">
                <a:solidFill>
                  <a:schemeClr val="accent1"/>
                </a:solidFill>
              </a:rPr>
              <a:t> </a:t>
            </a:r>
            <a:r>
              <a:rPr lang="en-US" sz="2000" b="1" dirty="0" err="1" smtClean="0">
                <a:solidFill>
                  <a:schemeClr val="accent1"/>
                </a:solidFill>
              </a:rPr>
              <a:t>mẫu</a:t>
            </a:r>
            <a:r>
              <a:rPr lang="en-US" sz="2000" b="1" dirty="0" smtClean="0">
                <a:solidFill>
                  <a:schemeClr val="accent1"/>
                </a:solidFill>
              </a:rPr>
              <a:t>:</a:t>
            </a:r>
            <a:endParaRPr sz="2000" b="1" dirty="0">
              <a:solidFill>
                <a:schemeClr val="accent1"/>
              </a:solidFill>
            </a:endParaRPr>
          </a:p>
        </p:txBody>
      </p:sp>
      <p:sp>
        <p:nvSpPr>
          <p:cNvPr id="33" name="Google Shape;348;p36"/>
          <p:cNvSpPr/>
          <p:nvPr/>
        </p:nvSpPr>
        <p:spPr>
          <a:xfrm>
            <a:off x="550937" y="543146"/>
            <a:ext cx="3569000" cy="4419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/>
              <a:t>Quy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tắc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cộng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phân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số</a:t>
            </a:r>
            <a:r>
              <a:rPr lang="en-US" sz="2000" b="1" dirty="0" smtClean="0"/>
              <a:t>:</a:t>
            </a:r>
            <a:endParaRPr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550937" y="1665659"/>
            <a:ext cx="406216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/>
              <a:t>Muốn</a:t>
            </a:r>
            <a:r>
              <a:rPr lang="en-US" sz="1800" dirty="0"/>
              <a:t> </a:t>
            </a:r>
            <a:r>
              <a:rPr lang="en-US" sz="1800" dirty="0" err="1"/>
              <a:t>cộng</a:t>
            </a:r>
            <a:r>
              <a:rPr lang="en-US" sz="1800" dirty="0"/>
              <a:t> </a:t>
            </a:r>
            <a:r>
              <a:rPr lang="en-US" sz="1800" dirty="0" err="1"/>
              <a:t>hai</a:t>
            </a:r>
            <a:r>
              <a:rPr lang="en-US" sz="1800" dirty="0"/>
              <a:t> </a:t>
            </a:r>
            <a:r>
              <a:rPr lang="en-US" sz="1800" dirty="0" err="1"/>
              <a:t>phân</a:t>
            </a:r>
            <a:r>
              <a:rPr lang="en-US" sz="1800" dirty="0"/>
              <a:t> </a:t>
            </a:r>
            <a:r>
              <a:rPr lang="en-US" sz="1800" dirty="0" err="1"/>
              <a:t>số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cùng</a:t>
            </a:r>
            <a:r>
              <a:rPr lang="en-US" sz="1800" dirty="0"/>
              <a:t> </a:t>
            </a:r>
            <a:r>
              <a:rPr lang="en-US" sz="1800" dirty="0" err="1"/>
              <a:t>mẫu</a:t>
            </a:r>
            <a:r>
              <a:rPr lang="en-US" sz="1800" dirty="0"/>
              <a:t> </a:t>
            </a:r>
            <a:r>
              <a:rPr lang="en-US" sz="1800" dirty="0" err="1"/>
              <a:t>số</a:t>
            </a:r>
            <a:r>
              <a:rPr lang="en-US" sz="1800" dirty="0"/>
              <a:t>, ta </a:t>
            </a:r>
            <a:r>
              <a:rPr lang="en-US" sz="1800" dirty="0" err="1"/>
              <a:t>cộng</a:t>
            </a:r>
            <a:r>
              <a:rPr lang="en-US" sz="1800" dirty="0"/>
              <a:t> </a:t>
            </a:r>
            <a:r>
              <a:rPr lang="en-US" sz="1800" dirty="0" err="1"/>
              <a:t>tử</a:t>
            </a:r>
            <a:r>
              <a:rPr lang="en-US" sz="1800" dirty="0"/>
              <a:t> </a:t>
            </a:r>
            <a:r>
              <a:rPr lang="en-US" sz="1800" dirty="0" err="1"/>
              <a:t>số</a:t>
            </a:r>
            <a:r>
              <a:rPr lang="en-US" sz="1800" dirty="0"/>
              <a:t> </a:t>
            </a:r>
            <a:r>
              <a:rPr lang="en-US" sz="1800" dirty="0" err="1"/>
              <a:t>với</a:t>
            </a:r>
            <a:r>
              <a:rPr lang="en-US" sz="1800" dirty="0"/>
              <a:t> </a:t>
            </a:r>
            <a:r>
              <a:rPr lang="en-US" sz="1800" dirty="0" err="1"/>
              <a:t>nhau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giữ</a:t>
            </a:r>
            <a:r>
              <a:rPr lang="en-US" sz="1800" dirty="0"/>
              <a:t> </a:t>
            </a:r>
            <a:r>
              <a:rPr lang="en-US" sz="1800" dirty="0" err="1"/>
              <a:t>nguyên</a:t>
            </a:r>
            <a:r>
              <a:rPr lang="en-US" sz="1800" dirty="0"/>
              <a:t> </a:t>
            </a:r>
            <a:r>
              <a:rPr lang="en-US" sz="1800" dirty="0" err="1"/>
              <a:t>mẫu</a:t>
            </a:r>
            <a:r>
              <a:rPr lang="en-US" sz="1800" dirty="0"/>
              <a:t> </a:t>
            </a:r>
            <a:r>
              <a:rPr lang="en-US" sz="1800" dirty="0" err="1"/>
              <a:t>số</a:t>
            </a:r>
            <a:r>
              <a:rPr lang="en-US" sz="1800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584963" y="3568400"/>
            <a:ext cx="4028134" cy="1287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/>
              <a:t>Muốn</a:t>
            </a:r>
            <a:r>
              <a:rPr lang="en-US" sz="1800" dirty="0"/>
              <a:t> </a:t>
            </a:r>
            <a:r>
              <a:rPr lang="en-US" sz="1800" dirty="0" err="1"/>
              <a:t>cộng</a:t>
            </a:r>
            <a:r>
              <a:rPr lang="en-US" sz="1800" dirty="0"/>
              <a:t> </a:t>
            </a:r>
            <a:r>
              <a:rPr lang="en-US" sz="1800" dirty="0" err="1"/>
              <a:t>hai</a:t>
            </a:r>
            <a:r>
              <a:rPr lang="en-US" sz="1800" dirty="0"/>
              <a:t> </a:t>
            </a:r>
            <a:r>
              <a:rPr lang="en-US" sz="1800" dirty="0" err="1"/>
              <a:t>phân</a:t>
            </a:r>
            <a:r>
              <a:rPr lang="en-US" sz="1800" dirty="0"/>
              <a:t> </a:t>
            </a:r>
            <a:r>
              <a:rPr lang="en-US" sz="1800" dirty="0" err="1"/>
              <a:t>số</a:t>
            </a:r>
            <a:r>
              <a:rPr lang="en-US" sz="1800" dirty="0"/>
              <a:t> </a:t>
            </a:r>
            <a:r>
              <a:rPr lang="en-US" sz="1800" dirty="0" err="1"/>
              <a:t>khác</a:t>
            </a:r>
            <a:r>
              <a:rPr lang="en-US" sz="1800" dirty="0"/>
              <a:t> </a:t>
            </a:r>
            <a:r>
              <a:rPr lang="en-US" sz="1800" dirty="0" err="1"/>
              <a:t>mẫu</a:t>
            </a:r>
            <a:r>
              <a:rPr lang="en-US" sz="1800" dirty="0"/>
              <a:t>, ta </a:t>
            </a:r>
            <a:r>
              <a:rPr lang="en-US" sz="1800" dirty="0" err="1"/>
              <a:t>quy</a:t>
            </a:r>
            <a:r>
              <a:rPr lang="en-US" sz="1800" dirty="0"/>
              <a:t> </a:t>
            </a:r>
            <a:r>
              <a:rPr lang="en-US" sz="1800" dirty="0" err="1"/>
              <a:t>đồng</a:t>
            </a:r>
            <a:r>
              <a:rPr lang="en-US" sz="1800" dirty="0"/>
              <a:t> </a:t>
            </a:r>
            <a:r>
              <a:rPr lang="en-US" sz="1800" dirty="0" err="1"/>
              <a:t>mẫu</a:t>
            </a:r>
            <a:r>
              <a:rPr lang="en-US" sz="1800" dirty="0"/>
              <a:t> </a:t>
            </a:r>
            <a:r>
              <a:rPr lang="en-US" sz="1800" dirty="0" err="1"/>
              <a:t>số</a:t>
            </a:r>
            <a:r>
              <a:rPr lang="en-US" sz="1800" dirty="0"/>
              <a:t> </a:t>
            </a:r>
            <a:r>
              <a:rPr lang="en-US" sz="1800" dirty="0" err="1"/>
              <a:t>của</a:t>
            </a:r>
            <a:r>
              <a:rPr lang="en-US" sz="1800" dirty="0"/>
              <a:t> </a:t>
            </a:r>
            <a:r>
              <a:rPr lang="en-US" sz="1800" dirty="0" err="1"/>
              <a:t>chúng</a:t>
            </a:r>
            <a:r>
              <a:rPr lang="en-US" sz="1800" dirty="0"/>
              <a:t>, </a:t>
            </a: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đó</a:t>
            </a:r>
            <a:r>
              <a:rPr lang="en-US" sz="1800" dirty="0"/>
              <a:t> </a:t>
            </a:r>
            <a:r>
              <a:rPr lang="en-US" sz="1800" dirty="0" err="1"/>
              <a:t>cộng</a:t>
            </a:r>
            <a:r>
              <a:rPr lang="en-US" sz="1800" dirty="0"/>
              <a:t> </a:t>
            </a:r>
            <a:r>
              <a:rPr lang="en-US" sz="1800" dirty="0" err="1"/>
              <a:t>hai</a:t>
            </a:r>
            <a:r>
              <a:rPr lang="en-US" sz="1800" dirty="0"/>
              <a:t> </a:t>
            </a:r>
            <a:r>
              <a:rPr lang="en-US" sz="1800" dirty="0" err="1"/>
              <a:t>phân</a:t>
            </a:r>
            <a:r>
              <a:rPr lang="en-US" sz="1800" dirty="0"/>
              <a:t> </a:t>
            </a:r>
            <a:r>
              <a:rPr lang="en-US" sz="1800" dirty="0" err="1"/>
              <a:t>số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cùng</a:t>
            </a:r>
            <a:r>
              <a:rPr lang="en-US" sz="1800" dirty="0"/>
              <a:t> </a:t>
            </a:r>
            <a:r>
              <a:rPr lang="en-US" sz="1800" dirty="0" err="1"/>
              <a:t>mẫu</a:t>
            </a:r>
            <a:r>
              <a:rPr lang="en-US" sz="1800" dirty="0"/>
              <a:t>.</a:t>
            </a:r>
          </a:p>
        </p:txBody>
      </p:sp>
      <p:sp>
        <p:nvSpPr>
          <p:cNvPr id="36" name="Google Shape;345;p36"/>
          <p:cNvSpPr/>
          <p:nvPr/>
        </p:nvSpPr>
        <p:spPr>
          <a:xfrm>
            <a:off x="4970316" y="3078377"/>
            <a:ext cx="1750474" cy="441900"/>
          </a:xfrm>
          <a:prstGeom prst="roundRect">
            <a:avLst>
              <a:gd name="adj" fmla="val 50000"/>
            </a:avLst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accent1"/>
                </a:solidFill>
              </a:rPr>
              <a:t>Khác</a:t>
            </a:r>
            <a:r>
              <a:rPr lang="en-US" sz="2000" b="1" dirty="0" smtClean="0">
                <a:solidFill>
                  <a:schemeClr val="accent1"/>
                </a:solidFill>
              </a:rPr>
              <a:t> </a:t>
            </a:r>
            <a:r>
              <a:rPr lang="en-US" sz="2000" b="1" dirty="0" err="1" smtClean="0">
                <a:solidFill>
                  <a:schemeClr val="accent1"/>
                </a:solidFill>
              </a:rPr>
              <a:t>mẫu</a:t>
            </a:r>
            <a:r>
              <a:rPr lang="en-US" sz="2000" b="1" dirty="0" smtClean="0">
                <a:solidFill>
                  <a:schemeClr val="accent1"/>
                </a:solidFill>
              </a:rPr>
              <a:t>:</a:t>
            </a:r>
            <a:endParaRPr sz="2000" b="1" dirty="0">
              <a:solidFill>
                <a:schemeClr val="accent1"/>
              </a:solidFill>
            </a:endParaRPr>
          </a:p>
        </p:txBody>
      </p:sp>
      <p:sp>
        <p:nvSpPr>
          <p:cNvPr id="37" name="Google Shape;348;p36"/>
          <p:cNvSpPr/>
          <p:nvPr/>
        </p:nvSpPr>
        <p:spPr>
          <a:xfrm>
            <a:off x="4936290" y="1157827"/>
            <a:ext cx="1750474" cy="441900"/>
          </a:xfrm>
          <a:prstGeom prst="roundRect">
            <a:avLst>
              <a:gd name="adj" fmla="val 50000"/>
            </a:avLst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accent1"/>
                </a:solidFill>
              </a:rPr>
              <a:t>Cùng</a:t>
            </a:r>
            <a:r>
              <a:rPr lang="en-US" sz="2000" b="1" dirty="0" smtClean="0">
                <a:solidFill>
                  <a:schemeClr val="accent1"/>
                </a:solidFill>
              </a:rPr>
              <a:t> </a:t>
            </a:r>
            <a:r>
              <a:rPr lang="en-US" sz="2000" b="1" dirty="0" err="1" smtClean="0">
                <a:solidFill>
                  <a:schemeClr val="accent1"/>
                </a:solidFill>
              </a:rPr>
              <a:t>mẫu</a:t>
            </a:r>
            <a:r>
              <a:rPr lang="en-US" sz="2000" b="1" dirty="0" smtClean="0">
                <a:solidFill>
                  <a:schemeClr val="accent1"/>
                </a:solidFill>
              </a:rPr>
              <a:t>:</a:t>
            </a:r>
            <a:endParaRPr sz="2000" b="1" dirty="0">
              <a:solidFill>
                <a:schemeClr val="accent1"/>
              </a:solidFill>
            </a:endParaRPr>
          </a:p>
        </p:txBody>
      </p:sp>
      <p:sp>
        <p:nvSpPr>
          <p:cNvPr id="38" name="Google Shape;348;p36"/>
          <p:cNvSpPr/>
          <p:nvPr/>
        </p:nvSpPr>
        <p:spPr>
          <a:xfrm>
            <a:off x="4936290" y="543146"/>
            <a:ext cx="3569000" cy="4419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/>
              <a:t>Quy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tắc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trừ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phân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số</a:t>
            </a:r>
            <a:r>
              <a:rPr lang="en-US" sz="2000" b="1" dirty="0" smtClean="0"/>
              <a:t>:</a:t>
            </a:r>
            <a:endParaRPr sz="2000" b="1" dirty="0"/>
          </a:p>
        </p:txBody>
      </p:sp>
      <p:sp>
        <p:nvSpPr>
          <p:cNvPr id="6" name="Rectangle 5"/>
          <p:cNvSpPr/>
          <p:nvPr/>
        </p:nvSpPr>
        <p:spPr>
          <a:xfrm>
            <a:off x="4936290" y="1665659"/>
            <a:ext cx="371261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/>
              <a:t>Muốn</a:t>
            </a:r>
            <a:r>
              <a:rPr lang="en-US" sz="1800" dirty="0"/>
              <a:t> </a:t>
            </a:r>
            <a:r>
              <a:rPr lang="en-US" sz="1800" dirty="0" err="1"/>
              <a:t>trừ</a:t>
            </a:r>
            <a:r>
              <a:rPr lang="en-US" sz="1800" dirty="0"/>
              <a:t> </a:t>
            </a:r>
            <a:r>
              <a:rPr lang="en-US" sz="1800" dirty="0" err="1" smtClean="0"/>
              <a:t>hai</a:t>
            </a:r>
            <a:r>
              <a:rPr lang="en-US" sz="1800" dirty="0" smtClean="0"/>
              <a:t> </a:t>
            </a:r>
            <a:r>
              <a:rPr lang="en-US" sz="1800" dirty="0" err="1"/>
              <a:t>phân</a:t>
            </a:r>
            <a:r>
              <a:rPr lang="en-US" sz="1800" dirty="0"/>
              <a:t> </a:t>
            </a:r>
            <a:r>
              <a:rPr lang="en-US" sz="1800" dirty="0" err="1"/>
              <a:t>số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cùng</a:t>
            </a:r>
            <a:r>
              <a:rPr lang="en-US" sz="1800" dirty="0"/>
              <a:t> </a:t>
            </a:r>
            <a:r>
              <a:rPr lang="en-US" sz="1800" dirty="0" err="1"/>
              <a:t>mẫu</a:t>
            </a:r>
            <a:r>
              <a:rPr lang="en-US" sz="1800" dirty="0"/>
              <a:t> </a:t>
            </a:r>
            <a:r>
              <a:rPr lang="en-US" sz="1800" dirty="0" err="1"/>
              <a:t>số</a:t>
            </a:r>
            <a:r>
              <a:rPr lang="en-US" sz="1800" dirty="0"/>
              <a:t>, ta </a:t>
            </a:r>
            <a:r>
              <a:rPr lang="en-US" sz="1800" dirty="0" err="1"/>
              <a:t>trừ</a:t>
            </a:r>
            <a:r>
              <a:rPr lang="en-US" sz="1800" dirty="0"/>
              <a:t> </a:t>
            </a:r>
            <a:r>
              <a:rPr lang="en-US" sz="1800" dirty="0" err="1"/>
              <a:t>tử</a:t>
            </a:r>
            <a:r>
              <a:rPr lang="en-US" sz="1800" dirty="0"/>
              <a:t> </a:t>
            </a:r>
            <a:r>
              <a:rPr lang="en-US" sz="1800" dirty="0" err="1"/>
              <a:t>của</a:t>
            </a:r>
            <a:r>
              <a:rPr lang="en-US" sz="1800" dirty="0"/>
              <a:t> </a:t>
            </a:r>
            <a:r>
              <a:rPr lang="en-US" sz="1800" dirty="0" err="1"/>
              <a:t>số</a:t>
            </a:r>
            <a:r>
              <a:rPr lang="en-US" sz="1800" dirty="0"/>
              <a:t> </a:t>
            </a:r>
            <a:r>
              <a:rPr lang="en-US" sz="1800" dirty="0" err="1"/>
              <a:t>bị</a:t>
            </a:r>
            <a:r>
              <a:rPr lang="en-US" sz="1800" dirty="0"/>
              <a:t> </a:t>
            </a:r>
            <a:r>
              <a:rPr lang="en-US" sz="1800" dirty="0" err="1"/>
              <a:t>trừ</a:t>
            </a:r>
            <a:r>
              <a:rPr lang="en-US" sz="1800" dirty="0"/>
              <a:t> </a:t>
            </a:r>
            <a:r>
              <a:rPr lang="en-US" sz="1800" dirty="0" err="1"/>
              <a:t>cho</a:t>
            </a:r>
            <a:r>
              <a:rPr lang="en-US" sz="1800" dirty="0"/>
              <a:t> </a:t>
            </a:r>
            <a:r>
              <a:rPr lang="en-US" sz="1800" dirty="0" err="1"/>
              <a:t>tử</a:t>
            </a:r>
            <a:r>
              <a:rPr lang="en-US" sz="1800" dirty="0"/>
              <a:t> </a:t>
            </a:r>
            <a:r>
              <a:rPr lang="en-US" sz="1800" dirty="0" err="1"/>
              <a:t>của</a:t>
            </a:r>
            <a:r>
              <a:rPr lang="en-US" sz="1800" dirty="0"/>
              <a:t> </a:t>
            </a:r>
            <a:r>
              <a:rPr lang="en-US" sz="1800" dirty="0" err="1"/>
              <a:t>số</a:t>
            </a:r>
            <a:r>
              <a:rPr lang="en-US" sz="1800" dirty="0"/>
              <a:t> </a:t>
            </a:r>
            <a:r>
              <a:rPr lang="en-US" sz="1800" dirty="0" err="1"/>
              <a:t>trừ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giữ</a:t>
            </a:r>
            <a:r>
              <a:rPr lang="en-US" sz="1800" dirty="0"/>
              <a:t> </a:t>
            </a:r>
            <a:r>
              <a:rPr lang="en-US" sz="1800" dirty="0" err="1"/>
              <a:t>nguyên</a:t>
            </a:r>
            <a:r>
              <a:rPr lang="en-US" sz="1800" dirty="0"/>
              <a:t> </a:t>
            </a:r>
            <a:r>
              <a:rPr lang="en-US" sz="1800" dirty="0" err="1"/>
              <a:t>mẫu</a:t>
            </a:r>
            <a:r>
              <a:rPr lang="en-US" sz="1800" dirty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4936290" y="3568400"/>
            <a:ext cx="371261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/>
              <a:t>Muốn</a:t>
            </a:r>
            <a:r>
              <a:rPr lang="en-US" sz="1800" dirty="0"/>
              <a:t> </a:t>
            </a:r>
            <a:r>
              <a:rPr lang="en-US" sz="1800" dirty="0" err="1"/>
              <a:t>trừ</a:t>
            </a:r>
            <a:r>
              <a:rPr lang="en-US" sz="1800" dirty="0"/>
              <a:t> </a:t>
            </a:r>
            <a:r>
              <a:rPr lang="en-US" sz="1800" dirty="0" err="1" smtClean="0"/>
              <a:t>hai</a:t>
            </a:r>
            <a:r>
              <a:rPr lang="en-US" sz="1800" dirty="0" smtClean="0"/>
              <a:t> </a:t>
            </a:r>
            <a:r>
              <a:rPr lang="en-US" sz="1800" dirty="0" err="1"/>
              <a:t>phân</a:t>
            </a:r>
            <a:r>
              <a:rPr lang="en-US" sz="1800" dirty="0"/>
              <a:t> </a:t>
            </a:r>
            <a:r>
              <a:rPr lang="en-US" sz="1800" dirty="0" err="1"/>
              <a:t>số</a:t>
            </a:r>
            <a:r>
              <a:rPr lang="en-US" sz="1800" dirty="0"/>
              <a:t> </a:t>
            </a:r>
            <a:r>
              <a:rPr lang="en-US" sz="1800" dirty="0" err="1"/>
              <a:t>khác</a:t>
            </a:r>
            <a:r>
              <a:rPr lang="en-US" sz="1800" dirty="0"/>
              <a:t> </a:t>
            </a:r>
            <a:r>
              <a:rPr lang="en-US" sz="1800" dirty="0" err="1"/>
              <a:t>mẫu</a:t>
            </a:r>
            <a:r>
              <a:rPr lang="en-US" sz="1800" dirty="0"/>
              <a:t>, ta </a:t>
            </a:r>
            <a:r>
              <a:rPr lang="en-US" sz="1800" dirty="0" err="1"/>
              <a:t>quy</a:t>
            </a:r>
            <a:r>
              <a:rPr lang="en-US" sz="1800" dirty="0"/>
              <a:t> </a:t>
            </a:r>
            <a:r>
              <a:rPr lang="en-US" sz="1800" dirty="0" err="1"/>
              <a:t>đồng</a:t>
            </a:r>
            <a:r>
              <a:rPr lang="en-US" sz="1800" dirty="0"/>
              <a:t> </a:t>
            </a:r>
            <a:r>
              <a:rPr lang="en-US" sz="1800" dirty="0" err="1"/>
              <a:t>mẫu</a:t>
            </a:r>
            <a:r>
              <a:rPr lang="en-US" sz="1800" dirty="0"/>
              <a:t> </a:t>
            </a:r>
            <a:r>
              <a:rPr lang="en-US" sz="1800" dirty="0" err="1" smtClean="0"/>
              <a:t>hai</a:t>
            </a:r>
            <a:r>
              <a:rPr lang="en-US" sz="1800" dirty="0" smtClean="0"/>
              <a:t> </a:t>
            </a:r>
            <a:r>
              <a:rPr lang="en-US" sz="1800" dirty="0" err="1"/>
              <a:t>phân</a:t>
            </a:r>
            <a:r>
              <a:rPr lang="en-US" sz="1800" dirty="0"/>
              <a:t> </a:t>
            </a:r>
            <a:r>
              <a:rPr lang="en-US" sz="1800" dirty="0" err="1"/>
              <a:t>số</a:t>
            </a:r>
            <a:r>
              <a:rPr lang="en-US" sz="1800" dirty="0"/>
              <a:t> </a:t>
            </a:r>
            <a:r>
              <a:rPr lang="en-US" sz="1800" dirty="0" err="1"/>
              <a:t>rồi</a:t>
            </a:r>
            <a:r>
              <a:rPr lang="en-US" sz="1800" dirty="0"/>
              <a:t> </a:t>
            </a:r>
            <a:r>
              <a:rPr lang="en-US" sz="1800" dirty="0" err="1"/>
              <a:t>trừ</a:t>
            </a:r>
            <a:r>
              <a:rPr lang="en-US" sz="1800" dirty="0"/>
              <a:t> </a:t>
            </a:r>
            <a:r>
              <a:rPr lang="en-US" sz="1800" dirty="0" err="1" smtClean="0"/>
              <a:t>hai</a:t>
            </a:r>
            <a:r>
              <a:rPr lang="en-US" sz="1800" dirty="0" smtClean="0"/>
              <a:t> </a:t>
            </a:r>
            <a:r>
              <a:rPr lang="en-US" sz="1800" dirty="0" err="1"/>
              <a:t>phân</a:t>
            </a:r>
            <a:r>
              <a:rPr lang="en-US" sz="1800" dirty="0"/>
              <a:t> </a:t>
            </a:r>
            <a:r>
              <a:rPr lang="en-US" sz="1800" dirty="0" err="1"/>
              <a:t>số</a:t>
            </a:r>
            <a:r>
              <a:rPr lang="en-US" sz="1800" dirty="0"/>
              <a:t> </a:t>
            </a:r>
            <a:r>
              <a:rPr lang="en-US" sz="1800" dirty="0" err="1" smtClean="0"/>
              <a:t>đó</a:t>
            </a:r>
            <a:r>
              <a:rPr lang="en-US" sz="1800" dirty="0" smtClean="0"/>
              <a:t>.</a:t>
            </a:r>
            <a:endParaRPr lang="en-US" sz="18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" grpId="0" animBg="1"/>
      <p:bldP spid="348" grpId="0" animBg="1"/>
      <p:bldP spid="33" grpId="0" animBg="1"/>
      <p:bldP spid="4" grpId="0"/>
      <p:bldP spid="5" grpId="0"/>
      <p:bldP spid="36" grpId="0" animBg="1"/>
      <p:bldP spid="37" grpId="0" animBg="1"/>
      <p:bldP spid="38" grpId="0" animBg="1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2"/>
          <p:cNvSpPr/>
          <p:nvPr/>
        </p:nvSpPr>
        <p:spPr>
          <a:xfrm>
            <a:off x="879487" y="1446426"/>
            <a:ext cx="5396938" cy="2817350"/>
          </a:xfrm>
          <a:prstGeom prst="roundRect">
            <a:avLst>
              <a:gd name="adj" fmla="val 30139"/>
            </a:avLst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5" name="Google Shape;23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6425" y="714850"/>
            <a:ext cx="2815226" cy="508427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380572" y="1851200"/>
                <a:ext cx="1571946" cy="702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572" y="1851200"/>
                <a:ext cx="1571946" cy="702115"/>
              </a:xfrm>
              <a:prstGeom prst="rect">
                <a:avLst/>
              </a:prstGeom>
              <a:blipFill rotWithShape="0">
                <a:blip r:embed="rId4"/>
                <a:stretch>
                  <a:fillRect l="-3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380572" y="2969863"/>
                <a:ext cx="1571946" cy="7083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572" y="2969863"/>
                <a:ext cx="1571946" cy="708399"/>
              </a:xfrm>
              <a:prstGeom prst="rect">
                <a:avLst/>
              </a:prstGeom>
              <a:blipFill rotWithShape="0">
                <a:blip r:embed="rId5"/>
                <a:stretch>
                  <a:fillRect l="-3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52518" y="1850583"/>
                <a:ext cx="2687995" cy="701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−21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−11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518" y="1850583"/>
                <a:ext cx="2687995" cy="701602"/>
              </a:xfrm>
              <a:prstGeom prst="rect">
                <a:avLst/>
              </a:prstGeom>
              <a:blipFill rotWithShape="0">
                <a:blip r:embed="rId6"/>
                <a:stretch>
                  <a:fillRect l="-22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938696" y="2981020"/>
                <a:ext cx="2366951" cy="707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−15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−23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696" y="2981020"/>
                <a:ext cx="2366951" cy="707758"/>
              </a:xfrm>
              <a:prstGeom prst="rect">
                <a:avLst/>
              </a:prstGeom>
              <a:blipFill rotWithShape="0">
                <a:blip r:embed="rId7"/>
                <a:stretch>
                  <a:fillRect l="-2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273453" y="880583"/>
            <a:ext cx="3123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</a:rPr>
              <a:t>Thực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</a:rPr>
              <a:t>hiện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</a:rPr>
              <a:t>phép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</a:rPr>
              <a:t>tính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:</a:t>
            </a:r>
            <a:endParaRPr lang="en-US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5" grpId="0"/>
      <p:bldP spid="16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p37"/>
          <p:cNvPicPr preferRelativeResize="0"/>
          <p:nvPr/>
        </p:nvPicPr>
        <p:blipFill rotWithShape="1">
          <a:blip r:embed="rId3">
            <a:alphaModFix/>
          </a:blip>
          <a:srcRect l="14688" r="6849"/>
          <a:stretch/>
        </p:blipFill>
        <p:spPr>
          <a:xfrm>
            <a:off x="6607216" y="1723616"/>
            <a:ext cx="2693448" cy="3537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ounded Rectangle 13"/>
          <p:cNvSpPr/>
          <p:nvPr/>
        </p:nvSpPr>
        <p:spPr>
          <a:xfrm>
            <a:off x="976046" y="1032908"/>
            <a:ext cx="996592" cy="69070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HĐ2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16476" y="792168"/>
            <a:ext cx="61953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Viết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hỗn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thập</a:t>
            </a:r>
            <a:r>
              <a:rPr lang="en-US" sz="2000" dirty="0"/>
              <a:t> </a:t>
            </a:r>
            <a:r>
              <a:rPr lang="en-US" sz="2000" dirty="0" err="1" smtClean="0"/>
              <a:t>phân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phép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dưới</a:t>
            </a:r>
            <a:r>
              <a:rPr lang="en-US" sz="2000" dirty="0" smtClean="0"/>
              <a:t> </a:t>
            </a:r>
            <a:r>
              <a:rPr lang="en-US" sz="2000" dirty="0" err="1" smtClean="0"/>
              <a:t>dạng</a:t>
            </a:r>
            <a:r>
              <a:rPr lang="en-US" sz="2000" dirty="0" smtClean="0"/>
              <a:t> </a:t>
            </a:r>
            <a:r>
              <a:rPr lang="en-US" sz="2000" dirty="0" err="1" smtClean="0"/>
              <a:t>phân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rồi</a:t>
            </a:r>
            <a:r>
              <a:rPr lang="en-US" sz="2000" dirty="0" smtClean="0"/>
              <a:t> </a:t>
            </a:r>
            <a:r>
              <a:rPr lang="en-US" sz="2000" dirty="0" err="1" smtClean="0"/>
              <a:t>thực</a:t>
            </a:r>
            <a:r>
              <a:rPr lang="en-US" sz="2000" dirty="0" smtClean="0"/>
              <a:t> </a:t>
            </a:r>
            <a:r>
              <a:rPr lang="en-US" sz="2000" dirty="0" err="1" smtClean="0"/>
              <a:t>hiện</a:t>
            </a:r>
            <a:r>
              <a:rPr lang="en-US" sz="2000" dirty="0" smtClean="0"/>
              <a:t> </a:t>
            </a:r>
            <a:r>
              <a:rPr lang="en-US" sz="2000" dirty="0" err="1" smtClean="0"/>
              <a:t>phép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76046" y="2075380"/>
                <a:ext cx="1859623" cy="707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a) 0,25 + 1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046" y="2075380"/>
                <a:ext cx="1859623" cy="707758"/>
              </a:xfrm>
              <a:prstGeom prst="rect">
                <a:avLst/>
              </a:prstGeom>
              <a:blipFill rotWithShape="0">
                <a:blip r:embed="rId4"/>
                <a:stretch>
                  <a:fillRect l="-3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76046" y="3182551"/>
                <a:ext cx="1859623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b) -1,4 -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046" y="3182551"/>
                <a:ext cx="1859623" cy="704295"/>
              </a:xfrm>
              <a:prstGeom prst="rect">
                <a:avLst/>
              </a:prstGeom>
              <a:blipFill rotWithShape="0">
                <a:blip r:embed="rId5"/>
                <a:stretch>
                  <a:fillRect l="-3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32926" y="2075380"/>
                <a:ext cx="3729519" cy="7099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2926" y="2075380"/>
                <a:ext cx="3729519" cy="709938"/>
              </a:xfrm>
              <a:prstGeom prst="rect">
                <a:avLst/>
              </a:prstGeom>
              <a:blipFill rotWithShape="0">
                <a:blip r:embed="rId6"/>
                <a:stretch>
                  <a:fillRect l="-1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32926" y="3182551"/>
                <a:ext cx="4274049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= -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 smtClean="0"/>
                  <a:t>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−20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000" dirty="0" smtClean="0"/>
                  <a:t> = -2</a:t>
                </a:r>
                <a:endParaRPr lang="en-US" sz="2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2926" y="3182551"/>
                <a:ext cx="4274049" cy="704295"/>
              </a:xfrm>
              <a:prstGeom prst="rect">
                <a:avLst/>
              </a:prstGeom>
              <a:blipFill rotWithShape="0">
                <a:blip r:embed="rId7"/>
                <a:stretch>
                  <a:fillRect l="-14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Watercolor Preschool Center by Slidesgo">
  <a:themeElements>
    <a:clrScheme name="Simple Light">
      <a:dk1>
        <a:srgbClr val="FF9829"/>
      </a:dk1>
      <a:lt1>
        <a:srgbClr val="B58EC7"/>
      </a:lt1>
      <a:dk2>
        <a:srgbClr val="6FCACF"/>
      </a:dk2>
      <a:lt2>
        <a:srgbClr val="46251D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46251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</TotalTime>
  <Words>1637</Words>
  <Application>Microsoft Office PowerPoint</Application>
  <PresentationFormat>On-screen Show (16:9)</PresentationFormat>
  <Paragraphs>206</Paragraphs>
  <Slides>39</Slides>
  <Notes>32</Notes>
  <HiddenSlides>0</HiddenSlides>
  <MMClips>10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51" baseType="lpstr">
      <vt:lpstr>Calibri</vt:lpstr>
      <vt:lpstr>Times New Roman</vt:lpstr>
      <vt:lpstr>Arial</vt:lpstr>
      <vt:lpstr>Cambria Math</vt:lpstr>
      <vt:lpstr>Barriecito</vt:lpstr>
      <vt:lpstr>Calibri Light</vt:lpstr>
      <vt:lpstr>Roboto Condensed Light</vt:lpstr>
      <vt:lpstr>Anaheim</vt:lpstr>
      <vt:lpstr>Antic</vt:lpstr>
      <vt:lpstr>Bebas Neue</vt:lpstr>
      <vt:lpstr>Watercolor Preschool Center by Slidesgo</vt:lpstr>
      <vt:lpstr>Office Theme</vt:lpstr>
      <vt:lpstr>CHÀO MỪNG CÁC EM  ĐẾN VỚI BÀI HỌC HÔM NAY!</vt:lpstr>
      <vt:lpstr>PowerPoint Presentation</vt:lpstr>
      <vt:lpstr>PowerPoint Presentation</vt:lpstr>
      <vt:lpstr>BÀI 2: CỘNG, TRỪ, NHÂN, CHIA SỐ HỮU TỈ (2 Tiết)</vt:lpstr>
      <vt:lpstr>Cộng và trừ hai số hữu tỉ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 1: Tính</vt:lpstr>
      <vt:lpstr>PowerPoint Presentation</vt:lpstr>
      <vt:lpstr>PowerPoint Presentation</vt:lpstr>
      <vt:lpstr>Luyện tập 2: Bỏ dấu ngoặc rồi tính các tổng sau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WATERCOLOR PRESCHOOL CENTER</dc:title>
  <dc:creator>User</dc:creator>
  <cp:lastModifiedBy>Microsoft account</cp:lastModifiedBy>
  <cp:revision>53</cp:revision>
  <dcterms:modified xsi:type="dcterms:W3CDTF">2022-07-16T04:39:32Z</dcterms:modified>
</cp:coreProperties>
</file>