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59" r:id="rId4"/>
    <p:sldId id="257" r:id="rId5"/>
    <p:sldId id="258" r:id="rId6"/>
    <p:sldId id="260" r:id="rId7"/>
    <p:sldId id="261" r:id="rId8"/>
    <p:sldId id="266" r:id="rId9"/>
    <p:sldId id="262" r:id="rId10"/>
    <p:sldId id="263" r:id="rId11"/>
    <p:sldId id="265" r:id="rId12"/>
    <p:sldId id="264" r:id="rId13"/>
    <p:sldId id="270" r:id="rId14"/>
    <p:sldId id="271" r:id="rId15"/>
    <p:sldId id="267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68" r:id="rId29"/>
    <p:sldId id="269" r:id="rId30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1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4D68-E32C-48FA-8F1E-FDAE1EEAE81F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6E489-BD5D-4EC7-83E0-215888588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79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2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66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63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58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56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hổ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nhảy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hổ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thắng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21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73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44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167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24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77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803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(slide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A65D6-F431-4E33-9751-6E90C43D6C29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7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04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34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721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93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59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57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0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12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4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43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20/06/2022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5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0.svg"/><Relationship Id="rId7" Type="http://schemas.openxmlformats.org/officeDocument/2006/relationships/image" Target="../media/image42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sv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22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22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gif"/><Relationship Id="rId3" Type="http://schemas.openxmlformats.org/officeDocument/2006/relationships/slideLayout" Target="../slideLayouts/slideLayout13.xml"/><Relationship Id="rId21" Type="http://schemas.openxmlformats.org/officeDocument/2006/relationships/slide" Target="slide16.xml"/><Relationship Id="rId7" Type="http://schemas.openxmlformats.org/officeDocument/2006/relationships/image" Target="../media/image56.gif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audio" Target="../media/media1.wav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microsoft.com/office/2007/relationships/media" Target="../media/media1.wav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openxmlformats.org/officeDocument/2006/relationships/image" Target="../media/image68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slide" Target="slide21.xml"/><Relationship Id="rId3" Type="http://schemas.openxmlformats.org/officeDocument/2006/relationships/slideLayout" Target="../slideLayouts/slideLayout13.xml"/><Relationship Id="rId21" Type="http://schemas.openxmlformats.org/officeDocument/2006/relationships/slide" Target="slide17.xml"/><Relationship Id="rId34" Type="http://schemas.openxmlformats.org/officeDocument/2006/relationships/image" Target="../media/image7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slide" Target="slide20.xml"/><Relationship Id="rId33" Type="http://schemas.openxmlformats.org/officeDocument/2006/relationships/slide" Target="slide27.xml"/><Relationship Id="rId2" Type="http://schemas.openxmlformats.org/officeDocument/2006/relationships/audio" Target="../media/media1.wav"/><Relationship Id="rId16" Type="http://schemas.openxmlformats.org/officeDocument/2006/relationships/image" Target="../media/image63.png"/><Relationship Id="rId20" Type="http://schemas.openxmlformats.org/officeDocument/2006/relationships/image" Target="../media/image67.gif"/><Relationship Id="rId29" Type="http://schemas.openxmlformats.org/officeDocument/2006/relationships/slide" Target="slide24.xml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image" Target="../media/image58.png"/><Relationship Id="rId24" Type="http://schemas.openxmlformats.org/officeDocument/2006/relationships/slide" Target="slide19.xml"/><Relationship Id="rId32" Type="http://schemas.openxmlformats.org/officeDocument/2006/relationships/image" Target="../media/image69.png"/><Relationship Id="rId5" Type="http://schemas.openxmlformats.org/officeDocument/2006/relationships/audio" Target="../media/audio1.wav"/><Relationship Id="rId15" Type="http://schemas.openxmlformats.org/officeDocument/2006/relationships/image" Target="../media/image62.png"/><Relationship Id="rId23" Type="http://schemas.openxmlformats.org/officeDocument/2006/relationships/slide" Target="slide18.xml"/><Relationship Id="rId28" Type="http://schemas.openxmlformats.org/officeDocument/2006/relationships/slide" Target="slide23.xml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openxmlformats.org/officeDocument/2006/relationships/slide" Target="slide26.xm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6.gif"/><Relationship Id="rId14" Type="http://schemas.openxmlformats.org/officeDocument/2006/relationships/image" Target="../media/image61.png"/><Relationship Id="rId22" Type="http://schemas.openxmlformats.org/officeDocument/2006/relationships/image" Target="../media/image68.gif"/><Relationship Id="rId27" Type="http://schemas.openxmlformats.org/officeDocument/2006/relationships/slide" Target="slide22.xml"/><Relationship Id="rId30" Type="http://schemas.openxmlformats.org/officeDocument/2006/relationships/slide" Target="slide25.xml"/><Relationship Id="rId35" Type="http://schemas.openxmlformats.org/officeDocument/2006/relationships/image" Target="../media/image18.svg"/><Relationship Id="rId8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71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73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74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2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7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12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11" Type="http://schemas.openxmlformats.org/officeDocument/2006/relationships/image" Target="../media/image80.png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54.png"/><Relationship Id="rId9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81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83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84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8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5" Type="http://schemas.openxmlformats.org/officeDocument/2006/relationships/image" Target="../media/image86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4.svg"/><Relationship Id="rId3" Type="http://schemas.openxmlformats.org/officeDocument/2006/relationships/image" Target="../media/image20.svg"/><Relationship Id="rId7" Type="http://schemas.openxmlformats.org/officeDocument/2006/relationships/image" Target="../media/image56.svg"/><Relationship Id="rId12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0" Type="http://schemas.openxmlformats.org/officeDocument/2006/relationships/image" Target="../media/image92.png"/><Relationship Id="rId4" Type="http://schemas.openxmlformats.org/officeDocument/2006/relationships/image" Target="../media/image89.png"/><Relationship Id="rId9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2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4.sv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8.sv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46.sv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44.sv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2.sv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6.sv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5238">
            <a:off x="-507224" y="452650"/>
            <a:ext cx="9111294" cy="19713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566353" y="4758959"/>
            <a:ext cx="3999053" cy="5312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28700" y="6584526"/>
            <a:ext cx="1915765" cy="266752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668159" y="2601758"/>
            <a:ext cx="12828935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3330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ĐÓN CÁC EM TỚI BÀI HỌC NGÀY HÔM NAY!</a:t>
            </a:r>
            <a:endParaRPr lang="en-US" sz="8000" b="1" dirty="0">
              <a:solidFill>
                <a:srgbClr val="3330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457999" y="-4458499"/>
            <a:ext cx="19203998" cy="1920399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3E4D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84685" y="1774618"/>
            <a:ext cx="5453171" cy="598651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06375" y="2884586"/>
            <a:ext cx="5009789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630401" y="7408511"/>
            <a:ext cx="2628900" cy="184978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277201" y="4290549"/>
            <a:ext cx="9642754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1.13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1.15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(SGK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tr15).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63323"/>
            <a:ext cx="4832800" cy="359238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81100"/>
            <a:ext cx="16230600" cy="80772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DCCBBC"/>
            </a:solidFill>
          </p:spPr>
        </p:sp>
      </p:grpSp>
      <p:sp>
        <p:nvSpPr>
          <p:cNvPr id="17" name="TextBox 16"/>
          <p:cNvSpPr txBox="1"/>
          <p:nvPr/>
        </p:nvSpPr>
        <p:spPr>
          <a:xfrm>
            <a:off x="1562100" y="469750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1.13 (SGK - tr15)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67689" y="1485466"/>
            <a:ext cx="4903806" cy="4144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164" y="1736586"/>
            <a:ext cx="10786467" cy="389354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62100" y="5701557"/>
            <a:ext cx="15546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Krypton?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Argon?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182" y="5630127"/>
            <a:ext cx="1908213" cy="44931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3818">
            <a:off x="14321240" y="-736204"/>
            <a:ext cx="2751982" cy="2411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284">
            <a:off x="12890912" y="104149"/>
            <a:ext cx="1654958" cy="1681479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9982" y="5143500"/>
            <a:ext cx="15680289" cy="4287995"/>
            <a:chOff x="0" y="0"/>
            <a:chExt cx="6082622" cy="20047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82622" cy="2004791"/>
            </a:xfrm>
            <a:custGeom>
              <a:avLst/>
              <a:gdLst/>
              <a:ahLst/>
              <a:cxnLst/>
              <a:rect l="l" t="t" r="r" b="b"/>
              <a:pathLst>
                <a:path w="6082622" h="2004791">
                  <a:moveTo>
                    <a:pt x="5958162" y="2004790"/>
                  </a:moveTo>
                  <a:lnTo>
                    <a:pt x="124460" y="2004790"/>
                  </a:lnTo>
                  <a:cubicBezTo>
                    <a:pt x="55880" y="2004790"/>
                    <a:pt x="0" y="1948910"/>
                    <a:pt x="0" y="18803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58162" y="0"/>
                  </a:lnTo>
                  <a:cubicBezTo>
                    <a:pt x="6026742" y="0"/>
                    <a:pt x="6082622" y="55880"/>
                    <a:pt x="6082622" y="124460"/>
                  </a:cubicBezTo>
                  <a:lnTo>
                    <a:pt x="6082622" y="1880331"/>
                  </a:lnTo>
                  <a:cubicBezTo>
                    <a:pt x="6082622" y="1948911"/>
                    <a:pt x="6026742" y="2004791"/>
                    <a:pt x="5958162" y="2004791"/>
                  </a:cubicBezTo>
                  <a:close/>
                </a:path>
              </a:pathLst>
            </a:custGeom>
            <a:solidFill>
              <a:srgbClr val="FAE7CE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554200" y="812918"/>
            <a:ext cx="3504777" cy="35239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70" y="788673"/>
            <a:ext cx="10786467" cy="38935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8" y="365487"/>
            <a:ext cx="2895600" cy="18901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75318" y="770732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90700" y="5394671"/>
            <a:ext cx="1470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Krypton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Argon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Krypton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60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 dir="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9982" y="5143500"/>
            <a:ext cx="15680289" cy="4287995"/>
            <a:chOff x="0" y="0"/>
            <a:chExt cx="6082622" cy="20047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82622" cy="2004791"/>
            </a:xfrm>
            <a:custGeom>
              <a:avLst/>
              <a:gdLst/>
              <a:ahLst/>
              <a:cxnLst/>
              <a:rect l="l" t="t" r="r" b="b"/>
              <a:pathLst>
                <a:path w="6082622" h="2004791">
                  <a:moveTo>
                    <a:pt x="5958162" y="2004790"/>
                  </a:moveTo>
                  <a:lnTo>
                    <a:pt x="124460" y="2004790"/>
                  </a:lnTo>
                  <a:cubicBezTo>
                    <a:pt x="55880" y="2004790"/>
                    <a:pt x="0" y="1948910"/>
                    <a:pt x="0" y="18803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58162" y="0"/>
                  </a:lnTo>
                  <a:cubicBezTo>
                    <a:pt x="6026742" y="0"/>
                    <a:pt x="6082622" y="55880"/>
                    <a:pt x="6082622" y="124460"/>
                  </a:cubicBezTo>
                  <a:lnTo>
                    <a:pt x="6082622" y="1880331"/>
                  </a:lnTo>
                  <a:cubicBezTo>
                    <a:pt x="6082622" y="1948911"/>
                    <a:pt x="6026742" y="2004791"/>
                    <a:pt x="5958162" y="2004791"/>
                  </a:cubicBezTo>
                  <a:close/>
                </a:path>
              </a:pathLst>
            </a:custGeom>
            <a:solidFill>
              <a:srgbClr val="FAE7CE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554200" y="812918"/>
            <a:ext cx="3504777" cy="35239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70" y="788673"/>
            <a:ext cx="10786467" cy="38935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8" y="365487"/>
            <a:ext cx="2895600" cy="18901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75318" y="770732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90700" y="5394671"/>
            <a:ext cx="1470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Helium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Neon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Argon, Krypton,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Xenon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Radon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4000" dirty="0"/>
              <a:t> </a:t>
            </a:r>
            <a:endParaRPr lang="fr-FR" sz="4000" dirty="0" smtClean="0"/>
          </a:p>
          <a:p>
            <a:pPr algn="just">
              <a:lnSpc>
                <a:spcPct val="150000"/>
              </a:lnSpc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hiếm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là: Radon,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Xenon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Kryton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Argon,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Neon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Helium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11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457999" y="-4458499"/>
            <a:ext cx="19203998" cy="1920399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3E4D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2776" y="2918064"/>
            <a:ext cx="2456500" cy="67893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9250" y="1311414"/>
            <a:ext cx="5172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1.15 (SGK - tr15)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7725" y="2408409"/>
            <a:ext cx="73206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1.11,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ở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0711434" y="2947748"/>
            <a:ext cx="2251915" cy="379033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3845771" y="2857289"/>
            <a:ext cx="2455214" cy="401925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2801301" y="4597418"/>
            <a:ext cx="1386617" cy="22791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2770277" y="4514302"/>
            <a:ext cx="1259509" cy="22237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736315" y="6149323"/>
            <a:ext cx="464092" cy="6082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4881399" y="6165693"/>
            <a:ext cx="329982" cy="7108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12696833" y="1708351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1752084" y="3365365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13832659" y="3365364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0711434" y="4892430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12696833" y="4929341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14817983" y="4892430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813692" y="6701168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11803677" y="6701168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13906839" y="6743917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15946387" y="6701168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897768" y="6994784"/>
            <a:ext cx="1261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0,01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882969" y="6994784"/>
            <a:ext cx="1536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-0,01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0827693" y="5228556"/>
            <a:ext cx="107142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-0,1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12696833" y="4929340"/>
            <a:ext cx="1346065" cy="134606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2592602" y="5184732"/>
            <a:ext cx="1536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956772" y="5221656"/>
            <a:ext cx="106848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-0,1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975956" y="3676106"/>
            <a:ext cx="8635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4042898" y="3679268"/>
            <a:ext cx="8635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2849673" y="2002348"/>
            <a:ext cx="1040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/>
      <p:bldP spid="67" grpId="0" animBg="1"/>
      <p:bldP spid="68" grpId="0" animBg="1"/>
      <p:bldP spid="69" grpId="0"/>
      <p:bldP spid="70" grpId="0" animBg="1"/>
      <p:bldP spid="71" grpId="0" animBg="1"/>
      <p:bldP spid="72" grpId="0" animBg="1"/>
      <p:bldP spid="7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3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loud 27"/>
          <p:cNvSpPr/>
          <p:nvPr/>
        </p:nvSpPr>
        <p:spPr>
          <a:xfrm>
            <a:off x="-2057402" y="994910"/>
            <a:ext cx="1558637" cy="922167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40" y="1455994"/>
            <a:ext cx="5435022" cy="183637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316" y="-12117"/>
            <a:ext cx="2971800" cy="2600325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8526182" y="2461640"/>
            <a:ext cx="1558637" cy="922167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2946045" y="7195028"/>
            <a:ext cx="2876268" cy="1445262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882" y="3407842"/>
            <a:ext cx="2366688" cy="81282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639" y="4767740"/>
            <a:ext cx="2571087" cy="89594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642" y="6075219"/>
            <a:ext cx="3025637" cy="106507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461" y="7283172"/>
            <a:ext cx="3474851" cy="126897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164" y="8634234"/>
            <a:ext cx="3698439" cy="165276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99" y="7393864"/>
            <a:ext cx="3037541" cy="146703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762" y="3476423"/>
            <a:ext cx="2023817" cy="8950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063" y="4808647"/>
            <a:ext cx="2235099" cy="92064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870" y="6075220"/>
            <a:ext cx="2784372" cy="113290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3" y="8828976"/>
            <a:ext cx="3328541" cy="145802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751" y="6416022"/>
            <a:ext cx="2587119" cy="274610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" y="7382342"/>
            <a:ext cx="1961351" cy="2300978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3353825" y="1628636"/>
            <a:ext cx="1391055" cy="888371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0" name="Cloud 19"/>
          <p:cNvSpPr/>
          <p:nvPr/>
        </p:nvSpPr>
        <p:spPr>
          <a:xfrm>
            <a:off x="13875726" y="1582442"/>
            <a:ext cx="1376550" cy="877271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526182" y="279920"/>
            <a:ext cx="914400" cy="914400"/>
          </a:xfrm>
          <a:prstGeom prst="rect">
            <a:avLst/>
          </a:prstGeom>
        </p:spPr>
      </p:pic>
      <p:sp>
        <p:nvSpPr>
          <p:cNvPr id="44" name="Rectangle: Rounded Corners 43">
            <a:hlinkClick r:id="rId21" action="ppaction://hlinksldjump"/>
            <a:extLst>
              <a:ext uri="{FF2B5EF4-FFF2-40B4-BE49-F238E27FC236}">
                <a16:creationId xmlns:a16="http://schemas.microsoft.com/office/drawing/2014/main" xmlns="" id="{94BDC104-F7A7-F32F-E37D-7B809790B003}"/>
              </a:ext>
            </a:extLst>
          </p:cNvPr>
          <p:cNvSpPr/>
          <p:nvPr/>
        </p:nvSpPr>
        <p:spPr>
          <a:xfrm>
            <a:off x="6120174" y="8069305"/>
            <a:ext cx="5768349" cy="131026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 ĐẦU THÔI!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9698B89B-DAAC-14CB-6BA6-8E96F9AF3CB8}"/>
              </a:ext>
            </a:extLst>
          </p:cNvPr>
          <p:cNvSpPr/>
          <p:nvPr/>
        </p:nvSpPr>
        <p:spPr>
          <a:xfrm>
            <a:off x="1292652" y="3625287"/>
            <a:ext cx="15702696" cy="2354491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14400" b="1" dirty="0">
                <a:ln w="13462">
                  <a:noFill/>
                  <a:prstDash val="solid"/>
                </a:ln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AI LÊN CAO HƠN</a:t>
            </a:r>
          </a:p>
        </p:txBody>
      </p:sp>
    </p:spTree>
    <p:extLst>
      <p:ext uri="{BB962C8B-B14F-4D97-AF65-F5344CB8AC3E}">
        <p14:creationId xmlns:p14="http://schemas.microsoft.com/office/powerpoint/2010/main" val="139259335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23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loud 27"/>
          <p:cNvSpPr/>
          <p:nvPr/>
        </p:nvSpPr>
        <p:spPr>
          <a:xfrm>
            <a:off x="-2057402" y="994910"/>
            <a:ext cx="1558637" cy="922167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40" y="1455994"/>
            <a:ext cx="5435022" cy="183637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316" y="-12117"/>
            <a:ext cx="2971800" cy="2600325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8526182" y="2461640"/>
            <a:ext cx="1558637" cy="922167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2946045" y="7195028"/>
            <a:ext cx="2876268" cy="1445262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882" y="3407842"/>
            <a:ext cx="2366688" cy="81282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639" y="4767740"/>
            <a:ext cx="2571087" cy="89594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642" y="6075219"/>
            <a:ext cx="3025637" cy="106507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461" y="7283172"/>
            <a:ext cx="3474851" cy="126897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164" y="8634234"/>
            <a:ext cx="3698439" cy="165276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99" y="7393864"/>
            <a:ext cx="3037541" cy="146703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762" y="3476423"/>
            <a:ext cx="2023817" cy="8950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063" y="4808647"/>
            <a:ext cx="2235099" cy="92064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870" y="6075220"/>
            <a:ext cx="2784372" cy="113290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3" y="8828976"/>
            <a:ext cx="3328541" cy="145802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751" y="6416022"/>
            <a:ext cx="2587119" cy="2746104"/>
          </a:xfrm>
          <a:prstGeom prst="rect">
            <a:avLst/>
          </a:prstGeom>
        </p:spPr>
      </p:pic>
      <p:sp>
        <p:nvSpPr>
          <p:cNvPr id="42" name="Oval 41">
            <a:hlinkClick r:id="rId21" action="ppaction://hlinksldjump"/>
          </p:cNvPr>
          <p:cNvSpPr/>
          <p:nvPr/>
        </p:nvSpPr>
        <p:spPr>
          <a:xfrm>
            <a:off x="166458" y="4860276"/>
            <a:ext cx="963102" cy="9631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" y="7382342"/>
            <a:ext cx="1961351" cy="2300978"/>
          </a:xfrm>
          <a:prstGeom prst="rect">
            <a:avLst/>
          </a:prstGeom>
        </p:spPr>
      </p:pic>
      <p:sp>
        <p:nvSpPr>
          <p:cNvPr id="66" name="Oval 65">
            <a:hlinkClick r:id="rId23" action="ppaction://hlinksldjump"/>
          </p:cNvPr>
          <p:cNvSpPr/>
          <p:nvPr/>
        </p:nvSpPr>
        <p:spPr>
          <a:xfrm>
            <a:off x="166458" y="3807537"/>
            <a:ext cx="963102" cy="9631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val 66">
            <a:hlinkClick r:id="rId24" action="ppaction://hlinksldjump"/>
          </p:cNvPr>
          <p:cNvSpPr/>
          <p:nvPr/>
        </p:nvSpPr>
        <p:spPr>
          <a:xfrm>
            <a:off x="166458" y="2738345"/>
            <a:ext cx="963102" cy="9631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val 67">
            <a:hlinkClick r:id="rId25" action="ppaction://hlinksldjump"/>
          </p:cNvPr>
          <p:cNvSpPr/>
          <p:nvPr/>
        </p:nvSpPr>
        <p:spPr>
          <a:xfrm>
            <a:off x="166458" y="1669152"/>
            <a:ext cx="963102" cy="9631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val 68">
            <a:hlinkClick r:id="rId26" action="ppaction://hlinksldjump"/>
          </p:cNvPr>
          <p:cNvSpPr/>
          <p:nvPr/>
        </p:nvSpPr>
        <p:spPr>
          <a:xfrm>
            <a:off x="166458" y="599960"/>
            <a:ext cx="963102" cy="9631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4" name="Oval 73">
            <a:hlinkClick r:id="rId27" action="ppaction://hlinksldjump"/>
          </p:cNvPr>
          <p:cNvSpPr/>
          <p:nvPr/>
        </p:nvSpPr>
        <p:spPr>
          <a:xfrm>
            <a:off x="17142747" y="4860276"/>
            <a:ext cx="963102" cy="9631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74">
            <a:hlinkClick r:id="rId28" action="ppaction://hlinksldjump"/>
          </p:cNvPr>
          <p:cNvSpPr/>
          <p:nvPr/>
        </p:nvSpPr>
        <p:spPr>
          <a:xfrm>
            <a:off x="17142747" y="3807537"/>
            <a:ext cx="963102" cy="9631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6" name="Oval 75">
            <a:hlinkClick r:id="rId29" action="ppaction://hlinksldjump"/>
          </p:cNvPr>
          <p:cNvSpPr/>
          <p:nvPr/>
        </p:nvSpPr>
        <p:spPr>
          <a:xfrm>
            <a:off x="17142747" y="2738345"/>
            <a:ext cx="963102" cy="9631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7" name="Oval 76">
            <a:hlinkClick r:id="rId30" action="ppaction://hlinksldjump"/>
          </p:cNvPr>
          <p:cNvSpPr/>
          <p:nvPr/>
        </p:nvSpPr>
        <p:spPr>
          <a:xfrm>
            <a:off x="17142747" y="1669152"/>
            <a:ext cx="963102" cy="9631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val 77">
            <a:hlinkClick r:id="rId31" action="ppaction://hlinksldjump"/>
          </p:cNvPr>
          <p:cNvSpPr/>
          <p:nvPr/>
        </p:nvSpPr>
        <p:spPr>
          <a:xfrm>
            <a:off x="17142747" y="599960"/>
            <a:ext cx="963102" cy="9631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  <a:endParaRPr lang="vi-VN" sz="5400" b="1" dirty="0">
              <a:solidFill>
                <a:prstClr val="white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3353825" y="1628636"/>
            <a:ext cx="1391055" cy="888371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0" name="Cloud 19"/>
          <p:cNvSpPr/>
          <p:nvPr/>
        </p:nvSpPr>
        <p:spPr>
          <a:xfrm>
            <a:off x="13875726" y="1582442"/>
            <a:ext cx="1376550" cy="877271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526182" y="279920"/>
            <a:ext cx="914400" cy="914400"/>
          </a:xfrm>
          <a:prstGeom prst="rect">
            <a:avLst/>
          </a:prstGeom>
        </p:spPr>
      </p:pic>
      <p:pic>
        <p:nvPicPr>
          <p:cNvPr id="34" name="Picture 5">
            <a:hlinkClick r:id="rId33" action="ppaction://hlinksldjump"/>
            <a:extLst>
              <a:ext uri="{FF2B5EF4-FFF2-40B4-BE49-F238E27FC236}">
                <a16:creationId xmlns:a16="http://schemas.microsoft.com/office/drawing/2014/main" xmlns="" id="{EF781847-39F9-82A7-C0D0-D5993FD169D5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rcRect/>
          <a:stretch>
            <a:fillRect/>
          </a:stretch>
        </p:blipFill>
        <p:spPr>
          <a:xfrm>
            <a:off x="6421660" y="8147066"/>
            <a:ext cx="5120846" cy="153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3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928813" y="2592208"/>
                <a:ext cx="14430375" cy="323709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1</a:t>
                </a:r>
                <a:r>
                  <a:rPr lang="en-US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Kết 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quả của phép 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num>
                          <m:den>
                            <m:r>
                              <a:rPr lang="en-US" sz="5400" b="0" i="1" noProof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là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−6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B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C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54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D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noProof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vi-VN" sz="54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592208"/>
                <a:ext cx="14430375" cy="32370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555137" y="6684135"/>
            <a:ext cx="11177729" cy="1867962"/>
          </a:xfrm>
          <a:prstGeom prst="rect">
            <a:avLst/>
          </a:prstGeom>
          <a:solidFill>
            <a:schemeClr val="accent4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C83525-0CD7-F8ED-5EFC-4F132308F8BE}"/>
              </a:ext>
            </a:extLst>
          </p:cNvPr>
          <p:cNvSpPr txBox="1"/>
          <p:nvPr/>
        </p:nvSpPr>
        <p:spPr>
          <a:xfrm>
            <a:off x="5310980" y="881533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THỎ TRẮNG</a:t>
            </a:r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5983A879-EB50-1514-9C73-781018463C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50814" y="7968864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13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09FC2712-7FCE-84C9-C3E2-D8EBCA0C95F4}"/>
                  </a:ext>
                </a:extLst>
              </p:cNvPr>
              <p:cNvSpPr/>
              <p:nvPr/>
            </p:nvSpPr>
            <p:spPr>
              <a:xfrm>
                <a:off x="1928813" y="2592209"/>
                <a:ext cx="14430375" cy="280035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noProof="1" smtClean="0">
                    <a:solidFill>
                      <a:prstClr val="black"/>
                    </a:solidFill>
                    <a:ea typeface="Tahoma" panose="020B060403050404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vi-VN" sz="4000" b="1" noProof="1" smtClean="0">
                    <a:solidFill>
                      <a:prstClr val="black"/>
                    </a:solidFill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2: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Tổng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bằng:</a:t>
                </a:r>
              </a:p>
              <a:p>
                <a:pPr algn="ctr"/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B. 0         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ab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54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endParaRPr lang="vi-VN" sz="40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09FC2712-7FCE-84C9-C3E2-D8EBCA0C95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592209"/>
                <a:ext cx="14430375" cy="280035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1255600-C68D-4EE0-FF54-9967DBAB73AE}"/>
              </a:ext>
            </a:extLst>
          </p:cNvPr>
          <p:cNvSpPr/>
          <p:nvPr/>
        </p:nvSpPr>
        <p:spPr>
          <a:xfrm>
            <a:off x="3555137" y="6684135"/>
            <a:ext cx="11177729" cy="1867962"/>
          </a:xfrm>
          <a:prstGeom prst="rect">
            <a:avLst/>
          </a:prstGeom>
          <a:solidFill>
            <a:schemeClr val="accent4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noProof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D86C8A3-B01A-D2B5-014E-5B1008EAF44E}"/>
              </a:ext>
            </a:extLst>
          </p:cNvPr>
          <p:cNvSpPr txBox="1"/>
          <p:nvPr/>
        </p:nvSpPr>
        <p:spPr>
          <a:xfrm>
            <a:off x="5310980" y="881533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THỎ TRẮNG</a:t>
            </a:r>
          </a:p>
        </p:txBody>
      </p:sp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xmlns="" id="{2FF125A3-B295-FDC6-F288-4D3D9A571C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50814" y="7968864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1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B445900-59A0-CBF7-3326-51F6DBD2C822}"/>
                  </a:ext>
                </a:extLst>
              </p:cNvPr>
              <p:cNvSpPr/>
              <p:nvPr/>
            </p:nvSpPr>
            <p:spPr>
              <a:xfrm>
                <a:off x="1928813" y="2592208"/>
                <a:ext cx="14430375" cy="308469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3: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Tính </a:t>
                </a:r>
                <a14:m>
                  <m:oMath xmlns:m="http://schemas.openxmlformats.org/officeDocument/2006/math">
                    <m:r>
                      <a:rPr lang="en-US" sz="4800" i="0" smtClean="0">
                        <a:solidFill>
                          <a:schemeClr val="tx1"/>
                        </a:solidFill>
                      </a:rPr>
                      <m:t>3</m:t>
                    </m:r>
                    <m:f>
                      <m:f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4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</a:rPr>
                      <m:t>+2</m:t>
                    </m:r>
                    <m:f>
                      <m:f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6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</a:rPr>
                      <m:t>−1</m:t>
                    </m:r>
                    <m:f>
                      <m:f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4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</a:rPr>
                      <m:t>−4</m:t>
                    </m:r>
                    <m:f>
                      <m:f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5</m:t>
                        </m:r>
                      </m:num>
                      <m:den>
                        <m:r>
                          <a:rPr lang="en-US" sz="4800" i="0">
                            <a:solidFill>
                              <a:schemeClr val="tx1"/>
                            </a:solidFill>
                          </a:rPr>
                          <m:t>6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</a:rPr>
                      <m:t>=?</m:t>
                    </m:r>
                  </m:oMath>
                </a14:m>
                <a:endParaRPr lang="en-US" sz="4800" noProof="1" smtClean="0">
                  <a:solidFill>
                    <a:schemeClr val="tx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B.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noProof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5400" noProof="1">
                  <a:solidFill>
                    <a:schemeClr val="tx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B445900-59A0-CBF7-3326-51F6DBD2C8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592208"/>
                <a:ext cx="14430375" cy="30846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F9ACA4D-22D0-DCDF-C034-F596F5FDFFD3}"/>
              </a:ext>
            </a:extLst>
          </p:cNvPr>
          <p:cNvSpPr/>
          <p:nvPr/>
        </p:nvSpPr>
        <p:spPr>
          <a:xfrm>
            <a:off x="3555137" y="6684135"/>
            <a:ext cx="11177729" cy="1867962"/>
          </a:xfrm>
          <a:prstGeom prst="rect">
            <a:avLst/>
          </a:prstGeom>
          <a:solidFill>
            <a:schemeClr val="accent4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04AFFC3-F4F5-8002-65BB-3D0829C81DE3}"/>
              </a:ext>
            </a:extLst>
          </p:cNvPr>
          <p:cNvSpPr txBox="1"/>
          <p:nvPr/>
        </p:nvSpPr>
        <p:spPr>
          <a:xfrm>
            <a:off x="5310980" y="881533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THỎ TRẮNG</a:t>
            </a:r>
          </a:p>
        </p:txBody>
      </p:sp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xmlns="" id="{D35F6B46-A54B-542D-9FB3-238C3270A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50814" y="7968864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4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90600" y="5606258"/>
            <a:ext cx="15680289" cy="3983195"/>
            <a:chOff x="0" y="0"/>
            <a:chExt cx="6082622" cy="20047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82622" cy="2004791"/>
            </a:xfrm>
            <a:custGeom>
              <a:avLst/>
              <a:gdLst/>
              <a:ahLst/>
              <a:cxnLst/>
              <a:rect l="l" t="t" r="r" b="b"/>
              <a:pathLst>
                <a:path w="6082622" h="2004791">
                  <a:moveTo>
                    <a:pt x="5958162" y="2004790"/>
                  </a:moveTo>
                  <a:lnTo>
                    <a:pt x="124460" y="2004790"/>
                  </a:lnTo>
                  <a:cubicBezTo>
                    <a:pt x="55880" y="2004790"/>
                    <a:pt x="0" y="1948910"/>
                    <a:pt x="0" y="18803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58162" y="0"/>
                  </a:lnTo>
                  <a:cubicBezTo>
                    <a:pt x="6026742" y="0"/>
                    <a:pt x="6082622" y="55880"/>
                    <a:pt x="6082622" y="124460"/>
                  </a:cubicBezTo>
                  <a:lnTo>
                    <a:pt x="6082622" y="1880331"/>
                  </a:lnTo>
                  <a:cubicBezTo>
                    <a:pt x="6082622" y="1948911"/>
                    <a:pt x="6026742" y="2004791"/>
                    <a:pt x="5958162" y="2004791"/>
                  </a:cubicBezTo>
                  <a:close/>
                </a:path>
              </a:pathLst>
            </a:custGeom>
            <a:solidFill>
              <a:srgbClr val="FAE7C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315200" y="2460051"/>
            <a:ext cx="8839200" cy="2823149"/>
            <a:chOff x="0" y="0"/>
            <a:chExt cx="5490351" cy="2783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AE7CE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400800" y="852511"/>
            <a:ext cx="10797016" cy="1115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6600" b="1" spc="120" dirty="0" smtClean="0">
                <a:solidFill>
                  <a:srgbClr val="3330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600" b="1" spc="120" dirty="0">
              <a:solidFill>
                <a:srgbClr val="3330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113542" y="1258486"/>
            <a:ext cx="4002761" cy="402471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794478" y="2783109"/>
            <a:ext cx="788064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237" y="1842827"/>
            <a:ext cx="1676406" cy="167640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39898" y="5705029"/>
            <a:ext cx="144195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Ta có thể cộng trừ hai số hữu tỉ bằng cách viết chúng dưới dạng phân số, rồi áp dụng quy tắc cộng, trừ phân số.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hai số hữu tỉ đều được dưới dạng số thập phân thì ta áp dụng quy tắc cộng trừ số thập phân.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14EC331-0135-5CBF-52C1-62583887D57A}"/>
                  </a:ext>
                </a:extLst>
              </p:cNvPr>
              <p:cNvSpPr/>
              <p:nvPr/>
            </p:nvSpPr>
            <p:spPr>
              <a:xfrm>
                <a:off x="1928813" y="2592209"/>
                <a:ext cx="14430375" cy="280035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4: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Kết quả của phép tính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4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3,15</m:t>
                    </m:r>
                    <m:d>
                      <m:dPr>
                        <m:ctrlPr>
                          <a:rPr lang="en-US" sz="4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f>
                          <m:fPr>
                            <m:ctrlPr>
                              <a:rPr lang="en-US" sz="44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func>
                          <m:funcPr>
                            <m:ctrlPr>
                              <a:rPr lang="en-US" sz="44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44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44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i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400" i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sz="44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+2,15</m:t>
                    </m:r>
                    <m:d>
                      <m:dPr>
                        <m:ctrlPr>
                          <a:rPr lang="en-US" sz="4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1−1</m:t>
                        </m:r>
                        <m:f>
                          <m:fPr>
                            <m:ctrlPr>
                              <a:rPr lang="en-US" sz="44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là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19,25          B. 19,4          C. 16,4         D. 18,25  </a:t>
                </a:r>
                <a:endParaRPr lang="vi-VN" sz="40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14EC331-0135-5CBF-52C1-62583887D5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592209"/>
                <a:ext cx="14430375" cy="2800350"/>
              </a:xfrm>
              <a:prstGeom prst="rect">
                <a:avLst/>
              </a:prstGeom>
              <a:blipFill rotWithShape="0">
                <a:blip r:embed="rId5"/>
                <a:stretch>
                  <a:fillRect l="-1267" r="-12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3AA9BC5-082C-3E02-66F2-C70BB7ACC8B7}"/>
              </a:ext>
            </a:extLst>
          </p:cNvPr>
          <p:cNvSpPr/>
          <p:nvPr/>
        </p:nvSpPr>
        <p:spPr>
          <a:xfrm>
            <a:off x="3555137" y="6684135"/>
            <a:ext cx="11177729" cy="1867962"/>
          </a:xfrm>
          <a:prstGeom prst="rect">
            <a:avLst/>
          </a:prstGeom>
          <a:solidFill>
            <a:schemeClr val="accent4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CD4A9D3-085C-F8BB-9B81-B353E669D7EA}"/>
              </a:ext>
            </a:extLst>
          </p:cNvPr>
          <p:cNvSpPr txBox="1"/>
          <p:nvPr/>
        </p:nvSpPr>
        <p:spPr>
          <a:xfrm>
            <a:off x="5310980" y="881533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THỎ TRẮNG</a:t>
            </a:r>
          </a:p>
        </p:txBody>
      </p:sp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xmlns="" id="{022DB888-FF61-0B55-1FF4-D3CBD4821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50814" y="7968864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0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4C12E29E-8EF9-90B1-1836-00AB460E5CFA}"/>
                  </a:ext>
                </a:extLst>
              </p:cNvPr>
              <p:cNvSpPr/>
              <p:nvPr/>
            </p:nvSpPr>
            <p:spPr>
              <a:xfrm>
                <a:off x="1928813" y="2592208"/>
                <a:ext cx="14430375" cy="369429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5: 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diễn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hữu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trên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trục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                                                    C.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                                                    D.</a:t>
                </a: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4C12E29E-8EF9-90B1-1836-00AB460E5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592208"/>
                <a:ext cx="14430375" cy="3694291"/>
              </a:xfrm>
              <a:prstGeom prst="rect">
                <a:avLst/>
              </a:prstGeom>
              <a:blipFill rotWithShape="0">
                <a:blip r:embed="rId5"/>
                <a:stretch>
                  <a:fillRect l="-1478" r="-718" b="-4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F8883B9-675C-FA0D-46A3-632B79964F39}"/>
              </a:ext>
            </a:extLst>
          </p:cNvPr>
          <p:cNvSpPr/>
          <p:nvPr/>
        </p:nvSpPr>
        <p:spPr>
          <a:xfrm>
            <a:off x="3555137" y="6684135"/>
            <a:ext cx="11177729" cy="1867962"/>
          </a:xfrm>
          <a:prstGeom prst="rect">
            <a:avLst/>
          </a:prstGeom>
          <a:solidFill>
            <a:schemeClr val="accent4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4A13F01-BAEC-C4A6-147C-8446991797AF}"/>
              </a:ext>
            </a:extLst>
          </p:cNvPr>
          <p:cNvSpPr txBox="1"/>
          <p:nvPr/>
        </p:nvSpPr>
        <p:spPr>
          <a:xfrm>
            <a:off x="5310980" y="881533"/>
            <a:ext cx="7571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THỎ TRẮNG</a:t>
            </a:r>
          </a:p>
        </p:txBody>
      </p:sp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xmlns="" id="{3D2D2663-E005-5AC0-BCD9-1E32A6F3D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50814" y="7968864"/>
            <a:ext cx="1920240" cy="19202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44" b="-11406"/>
          <a:stretch/>
        </p:blipFill>
        <p:spPr>
          <a:xfrm>
            <a:off x="3048000" y="5030204"/>
            <a:ext cx="3962400" cy="12107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755754"/>
            <a:ext cx="3962400" cy="12288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9" y="4990086"/>
            <a:ext cx="3505201" cy="1185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9" y="3885859"/>
            <a:ext cx="3551272" cy="107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928813" y="2609520"/>
                <a:ext cx="14430375" cy="280035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1</a:t>
                </a:r>
                <a:r>
                  <a:rPr lang="en-US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Phân số nào sau đây không biểu diễn số 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hữu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?</a:t>
                </a:r>
              </a:p>
              <a:p>
                <a:pPr algn="ctr">
                  <a:defRPr/>
                </a:pP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−27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endParaRPr lang="vi-VN" sz="48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609520"/>
                <a:ext cx="14430375" cy="280035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555136" y="6666824"/>
            <a:ext cx="11177729" cy="186796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hlinkClick r:id="rId6" action="ppaction://hlinksldjump"/>
            <a:extLst>
              <a:ext uri="{FF2B5EF4-FFF2-40B4-BE49-F238E27FC236}">
                <a16:creationId xmlns:a16="http://schemas.microsoft.com/office/drawing/2014/main" xmlns="" id="{7F1CDD1A-109C-DC5D-6043-BBA4F8ED4C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052349" y="7968188"/>
            <a:ext cx="1920240" cy="19202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46F0ADF-A3FF-987C-8A03-2A644BF287F3}"/>
              </a:ext>
            </a:extLst>
          </p:cNvPr>
          <p:cNvSpPr txBox="1"/>
          <p:nvPr/>
        </p:nvSpPr>
        <p:spPr>
          <a:xfrm>
            <a:off x="6260757" y="729319"/>
            <a:ext cx="567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HỔ VẰN</a:t>
            </a:r>
          </a:p>
        </p:txBody>
      </p:sp>
    </p:spTree>
    <p:extLst>
      <p:ext uri="{BB962C8B-B14F-4D97-AF65-F5344CB8AC3E}">
        <p14:creationId xmlns:p14="http://schemas.microsoft.com/office/powerpoint/2010/main" val="328876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3686D78B-4BAB-7DAF-BE84-597E15E74787}"/>
                  </a:ext>
                </a:extLst>
              </p:cNvPr>
              <p:cNvSpPr/>
              <p:nvPr/>
            </p:nvSpPr>
            <p:spPr>
              <a:xfrm>
                <a:off x="1928813" y="2171700"/>
                <a:ext cx="14430375" cy="52578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  <a:spcAft>
                    <a:spcPts val="0"/>
                  </a:spcAft>
                </a:pPr>
                <a:r>
                  <a:rPr lang="vi-VN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2: 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hữu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−2</m:t>
                        </m:r>
                      </m:num>
                      <m:den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  <m:func>
                      <m:funcPr>
                        <m:ctrlPr>
                          <a:rPr lang="en-US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−3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</m:fName>
                      <m:e>
                        <m:r>
                          <a:rPr lang="fr-FR" sz="4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e>
                    </m:func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sắp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xếp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hữu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trên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tăng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dần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914400" indent="-914400" algn="just">
                  <a:lnSpc>
                    <a:spcPct val="130000"/>
                  </a:lnSpc>
                  <a:spcAft>
                    <a:spcPts val="0"/>
                  </a:spcAft>
                  <a:buAutoNum type="alphaU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−2</m:t>
                        </m:r>
                      </m:num>
                      <m:den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3</m:t>
                        </m:r>
                      </m:den>
                    </m:f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−3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0</m:t>
                        </m:r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4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−3</m:t>
                        </m:r>
                      </m:num>
                      <m:den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5</m:t>
                        </m:r>
                      </m:den>
                    </m:f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−2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0</m:t>
                        </m:r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en-US" sz="4800" noProof="1" smtClean="0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  <a:p>
                <a:pPr marL="914400" indent="-914400" algn="just">
                  <a:lnSpc>
                    <a:spcPct val="130000"/>
                  </a:lnSpc>
                  <a:buFontTx/>
                  <a:buAutoNum type="alphaU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−3</m:t>
                        </m:r>
                      </m:num>
                      <m:den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5</m:t>
                        </m:r>
                      </m:den>
                    </m:f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−2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0</m:t>
                        </m:r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4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0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num>
                          <m:den>
                            <m:r>
                              <a:rPr lang="fr-FR" sz="4800" i="0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48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                   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−2</m:t>
                        </m:r>
                      </m:num>
                      <m:den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3</m:t>
                        </m:r>
                      </m:den>
                    </m:f>
                    <m:func>
                      <m:func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−3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uncPr>
                      <m:fName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;</m:t>
                        </m:r>
                      </m:fName>
                      <m:e>
                        <m:f>
                          <m:fPr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5</m:t>
                            </m:r>
                          </m:num>
                          <m:den>
                            <m:r>
                              <a:rPr lang="fr-FR" sz="4800" i="1">
                                <a:solidFill>
                                  <a:schemeClr val="tx1"/>
                                </a:solidFill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3686D78B-4BAB-7DAF-BE84-597E15E747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171700"/>
                <a:ext cx="14430375" cy="5257800"/>
              </a:xfrm>
              <a:prstGeom prst="rect">
                <a:avLst/>
              </a:prstGeom>
              <a:blipFill rotWithShape="0">
                <a:blip r:embed="rId5"/>
                <a:stretch>
                  <a:fillRect l="-1478" r="-14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6FBE50E-B593-197C-6D00-EF5CA381D794}"/>
              </a:ext>
            </a:extLst>
          </p:cNvPr>
          <p:cNvSpPr/>
          <p:nvPr/>
        </p:nvSpPr>
        <p:spPr>
          <a:xfrm>
            <a:off x="3555135" y="7658100"/>
            <a:ext cx="11177729" cy="186796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xmlns="" id="{C1FEB318-854F-A43E-804C-B471693EC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052349" y="7968188"/>
            <a:ext cx="1920240" cy="19202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165D794-253F-1F12-AFB7-D3D748C9B316}"/>
              </a:ext>
            </a:extLst>
          </p:cNvPr>
          <p:cNvSpPr txBox="1"/>
          <p:nvPr/>
        </p:nvSpPr>
        <p:spPr>
          <a:xfrm>
            <a:off x="6260757" y="729319"/>
            <a:ext cx="567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HỔ VẰN</a:t>
            </a:r>
          </a:p>
        </p:txBody>
      </p:sp>
    </p:spTree>
    <p:extLst>
      <p:ext uri="{BB962C8B-B14F-4D97-AF65-F5344CB8AC3E}">
        <p14:creationId xmlns:p14="http://schemas.microsoft.com/office/powerpoint/2010/main" val="1041288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EEFB0E1-5D58-CDD5-069D-0E500A8720CB}"/>
                  </a:ext>
                </a:extLst>
              </p:cNvPr>
              <p:cNvSpPr/>
              <p:nvPr/>
            </p:nvSpPr>
            <p:spPr>
              <a:xfrm>
                <a:off x="1928813" y="2609520"/>
                <a:ext cx="14430375" cy="344838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vi-VN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3: </a:t>
                </a:r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bao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hữu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mẫu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7,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−5</m:t>
                        </m:r>
                      </m:num>
                      <m:den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9</m:t>
                        </m:r>
                      </m:den>
                    </m:f>
                  </m:oMath>
                </a14:m>
                <a:r>
                  <a:rPr lang="fr-FR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nhỏ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fr-FR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−2</m:t>
                        </m:r>
                      </m:num>
                      <m:den>
                        <m:r>
                          <a:rPr lang="fr-FR" sz="4800" i="1">
                            <a:solidFill>
                              <a:schemeClr val="tx1"/>
                            </a:solidFill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?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sz="40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0              B. 1              C. 2               D. 3</a:t>
                </a:r>
                <a:endParaRPr lang="vi-VN" sz="4000" noProof="1">
                  <a:solidFill>
                    <a:schemeClr val="tx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EEFB0E1-5D58-CDD5-069D-0E500A8720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609520"/>
                <a:ext cx="14430375" cy="3448380"/>
              </a:xfrm>
              <a:prstGeom prst="rect">
                <a:avLst/>
              </a:prstGeom>
              <a:blipFill rotWithShape="0">
                <a:blip r:embed="rId5"/>
                <a:stretch>
                  <a:fillRect b="-53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4581032-26CB-AEA9-DE81-5822E106E976}"/>
              </a:ext>
            </a:extLst>
          </p:cNvPr>
          <p:cNvSpPr/>
          <p:nvPr/>
        </p:nvSpPr>
        <p:spPr>
          <a:xfrm>
            <a:off x="3657600" y="6710558"/>
            <a:ext cx="11177729" cy="186796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xmlns="" id="{EE6D7C72-2D9D-6BB9-D322-0D55CA7A01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052349" y="7968188"/>
            <a:ext cx="1920240" cy="19202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73E76DB-FCFD-0ABC-4C68-AFB20E402B9B}"/>
              </a:ext>
            </a:extLst>
          </p:cNvPr>
          <p:cNvSpPr txBox="1"/>
          <p:nvPr/>
        </p:nvSpPr>
        <p:spPr>
          <a:xfrm>
            <a:off x="6260757" y="729319"/>
            <a:ext cx="567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HỔ VẰN</a:t>
            </a:r>
          </a:p>
        </p:txBody>
      </p:sp>
    </p:spTree>
    <p:extLst>
      <p:ext uri="{BB962C8B-B14F-4D97-AF65-F5344CB8AC3E}">
        <p14:creationId xmlns:p14="http://schemas.microsoft.com/office/powerpoint/2010/main" val="46134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1121711-8688-7984-68BE-33855AF25759}"/>
                  </a:ext>
                </a:extLst>
              </p:cNvPr>
              <p:cNvSpPr/>
              <p:nvPr/>
            </p:nvSpPr>
            <p:spPr>
              <a:xfrm>
                <a:off x="1928813" y="2609520"/>
                <a:ext cx="14430375" cy="321978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4: 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Tìm x, biết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−8</m:t>
                        </m:r>
                      </m:num>
                      <m:den>
                        <m:r>
                          <a:rPr lang="en-US" sz="4800" b="0" i="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A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B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C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90</m:t>
                        </m:r>
                      </m:den>
                    </m:f>
                  </m:oMath>
                </a14:m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	D</a:t>
                </a:r>
                <a:r>
                  <a:rPr lang="en-US" sz="4000" noProof="1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−11</m:t>
                        </m:r>
                      </m:num>
                      <m:den>
                        <m:r>
                          <a:rPr lang="en-US" sz="4800" b="0" i="1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4000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 </a:t>
                </a:r>
                <a:endParaRPr lang="vi-VN" sz="4000" noProof="1">
                  <a:solidFill>
                    <a:prstClr val="black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1121711-8688-7984-68BE-33855AF257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609520"/>
                <a:ext cx="14430375" cy="321978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64F7CAD-AAFF-EDA1-3AB5-2CFC5DD899B3}"/>
              </a:ext>
            </a:extLst>
          </p:cNvPr>
          <p:cNvSpPr/>
          <p:nvPr/>
        </p:nvSpPr>
        <p:spPr>
          <a:xfrm>
            <a:off x="3555136" y="6666824"/>
            <a:ext cx="11177729" cy="186796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1F55536A-6D63-183A-BB67-5AF4C67504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052349" y="7968188"/>
            <a:ext cx="1920240" cy="19202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2C3CBE-AB8D-C30B-6E57-E24C75732EDE}"/>
              </a:ext>
            </a:extLst>
          </p:cNvPr>
          <p:cNvSpPr txBox="1"/>
          <p:nvPr/>
        </p:nvSpPr>
        <p:spPr>
          <a:xfrm>
            <a:off x="6260757" y="729319"/>
            <a:ext cx="567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HỔ VẰN</a:t>
            </a:r>
          </a:p>
        </p:txBody>
      </p:sp>
    </p:spTree>
    <p:extLst>
      <p:ext uri="{BB962C8B-B14F-4D97-AF65-F5344CB8AC3E}">
        <p14:creationId xmlns:p14="http://schemas.microsoft.com/office/powerpoint/2010/main" val="145074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E0D2407B-F3E2-1C6D-093A-E7080A2DA4AD}"/>
                  </a:ext>
                </a:extLst>
              </p:cNvPr>
              <p:cNvSpPr/>
              <p:nvPr/>
            </p:nvSpPr>
            <p:spPr>
              <a:xfrm>
                <a:off x="1928813" y="2609520"/>
                <a:ext cx="14430375" cy="280035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vi-VN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000" b="1" noProof="1" smtClean="0">
                    <a:solidFill>
                      <a:prstClr val="black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5: </a:t>
                </a:r>
                <a:r>
                  <a:rPr lang="fr-FR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</a:t>
                </a:r>
                <a:r>
                  <a:rPr lang="fr-FR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trị</a:t>
                </a:r>
                <a:r>
                  <a:rPr lang="fr-FR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:r>
                  <a:rPr lang="fr-FR" sz="44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phép</a:t>
                </a:r>
                <a:r>
                  <a:rPr lang="fr-FR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−0,5</m:t>
                    </m:r>
                    <m:r>
                      <m:rPr>
                        <m:sty m:val="p"/>
                      </m:rPr>
                      <a:rPr lang="en-US" sz="4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fr-FR" sz="4400" noProof="1" smtClean="0">
                    <a:solidFill>
                      <a:schemeClr val="tx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A. 0           B. 0,5            C. 1              D. -1</a:t>
                </a:r>
                <a:endParaRPr lang="vi-VN" sz="4400" noProof="1">
                  <a:solidFill>
                    <a:schemeClr val="tx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E0D2407B-F3E2-1C6D-093A-E7080A2DA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13" y="2609520"/>
                <a:ext cx="14430375" cy="2800350"/>
              </a:xfrm>
              <a:prstGeom prst="rect">
                <a:avLst/>
              </a:prstGeom>
              <a:blipFill rotWithShape="0">
                <a:blip r:embed="rId5"/>
                <a:stretch>
                  <a:fillRect b="-3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8F4ED56-9BED-AE48-30E5-16B3051AC659}"/>
              </a:ext>
            </a:extLst>
          </p:cNvPr>
          <p:cNvSpPr/>
          <p:nvPr/>
        </p:nvSpPr>
        <p:spPr>
          <a:xfrm>
            <a:off x="3555136" y="6666824"/>
            <a:ext cx="11177729" cy="186796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noProof="1" smtClean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</a:t>
            </a:r>
            <a:endParaRPr lang="vi-VN" sz="6600" b="1" noProof="1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6281727-89CC-24ED-EF4D-F3C7C6C29FEE}"/>
              </a:ext>
            </a:extLst>
          </p:cNvPr>
          <p:cNvSpPr txBox="1"/>
          <p:nvPr/>
        </p:nvSpPr>
        <p:spPr>
          <a:xfrm>
            <a:off x="6260757" y="729319"/>
            <a:ext cx="567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ĐỘI HỔ VẰN</a:t>
            </a:r>
          </a:p>
        </p:txBody>
      </p:sp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77F2840B-0796-5F96-54F8-3E5A7C3F9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052349" y="7968188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3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DCCBBC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800475" y="1714500"/>
            <a:ext cx="1068705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spc="120" dirty="0" smtClean="0">
                <a:solidFill>
                  <a:srgbClr val="3330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7200" b="1" spc="120" dirty="0">
              <a:solidFill>
                <a:srgbClr val="3330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630400" y="3651482"/>
            <a:ext cx="3391779" cy="62182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0886" y="6314979"/>
            <a:ext cx="2743765" cy="339880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766897" y="3079982"/>
            <a:ext cx="1143000" cy="1143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6250" y="3231707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766897" y="4663423"/>
            <a:ext cx="1143000" cy="1143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50" y="4815148"/>
            <a:ext cx="9353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1.14 (SGK)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766897" y="6314979"/>
            <a:ext cx="1143000" cy="1143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86250" y="6122354"/>
            <a:ext cx="93535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009900" y="2472763"/>
            <a:ext cx="12268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spc="195" dirty="0" smtClean="0">
                <a:solidFill>
                  <a:srgbClr val="3330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CÁC EM TRONG TIẾT HỌC SAU!</a:t>
            </a:r>
            <a:endParaRPr lang="en-US" sz="8000" b="1" spc="195" dirty="0">
              <a:solidFill>
                <a:srgbClr val="3330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91374" y="2751584"/>
            <a:ext cx="3078676" cy="691131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258642" y="5143500"/>
            <a:ext cx="1597146" cy="44817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673449" y="7384393"/>
            <a:ext cx="2255336" cy="22143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783984" y="6290049"/>
            <a:ext cx="2097176" cy="10943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890780">
            <a:off x="9572994" y="650718"/>
            <a:ext cx="9111294" cy="1971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3E4D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23787" y="3549497"/>
            <a:ext cx="3009059" cy="57265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262417" y="431281"/>
            <a:ext cx="1763166" cy="177283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241387" y="3305710"/>
            <a:ext cx="12115800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b="1" spc="13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  <a:p>
            <a:pPr algn="ctr">
              <a:lnSpc>
                <a:spcPct val="150000"/>
              </a:lnSpc>
            </a:pPr>
            <a:r>
              <a:rPr lang="en-US" sz="7200" b="1" spc="13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7200" b="1" spc="135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200" b="1" spc="13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200" b="1" spc="135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885480" y="5561836"/>
            <a:ext cx="2984055" cy="3696464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DCCBBC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0524" y="6536239"/>
            <a:ext cx="2899470" cy="34294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25800" y="7267993"/>
            <a:ext cx="1957078" cy="2697727"/>
          </a:xfrm>
          <a:prstGeom prst="rect">
            <a:avLst/>
          </a:prstGeom>
        </p:spPr>
      </p:pic>
      <p:sp>
        <p:nvSpPr>
          <p:cNvPr id="8" name="Pentagon 7"/>
          <p:cNvSpPr/>
          <p:nvPr/>
        </p:nvSpPr>
        <p:spPr>
          <a:xfrm>
            <a:off x="1028700" y="1576983"/>
            <a:ext cx="2628900" cy="990600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0040" y="1718340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645818" y="2839806"/>
                <a:ext cx="15194381" cy="1197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(-0,7)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(-4.3)           b)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818" y="2839806"/>
                <a:ext cx="15194381" cy="1197764"/>
              </a:xfrm>
              <a:prstGeom prst="rect">
                <a:avLst/>
              </a:prstGeom>
              <a:blipFill rotWithShape="0">
                <a:blip r:embed="rId6"/>
                <a:stretch>
                  <a:fillRect l="-1445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644640" y="4037570"/>
            <a:ext cx="67056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7,4 + (-0,7) + 2,5 + (-4,3)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(7,4 + 2,5) + [(-0,7) + (-4,3)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9,9 + (-5) = 4,9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0668000" y="3868512"/>
                <a:ext cx="5829551" cy="3408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10.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0" y="3868512"/>
                <a:ext cx="5829551" cy="3408625"/>
              </a:xfrm>
              <a:prstGeom prst="rect">
                <a:avLst/>
              </a:prstGeom>
              <a:blipFill rotWithShape="0">
                <a:blip r:embed="rId7"/>
                <a:stretch>
                  <a:fillRect l="-3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DCCBBC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317561" y="3788762"/>
            <a:ext cx="2717578" cy="6100685"/>
          </a:xfrm>
          <a:prstGeom prst="rect">
            <a:avLst/>
          </a:prstGeom>
        </p:spPr>
      </p:pic>
      <p:sp>
        <p:nvSpPr>
          <p:cNvPr id="8" name="Pentagon 7"/>
          <p:cNvSpPr/>
          <p:nvPr/>
        </p:nvSpPr>
        <p:spPr>
          <a:xfrm>
            <a:off x="1028700" y="1409700"/>
            <a:ext cx="2628900" cy="9906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868670" y="744443"/>
                <a:ext cx="13128760" cy="3188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lnSpc>
                    <a:spcPct val="150000"/>
                  </a:lnSpc>
                  <a:buAutoNum type="alphaLcParenR"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diễn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hữu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1,75; -1,25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trục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>
                  <a:lnSpc>
                    <a:spcPct val="150000"/>
                  </a:lnSpc>
                  <a:buAutoNum type="alphaLcParenR"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hữu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dựa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trục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670" y="744443"/>
                <a:ext cx="13128760" cy="3188502"/>
              </a:xfrm>
              <a:prstGeom prst="rect">
                <a:avLst/>
              </a:prstGeom>
              <a:blipFill rotWithShape="0">
                <a:blip r:embed="rId4"/>
                <a:stretch>
                  <a:fillRect l="-1301" b="-3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60" y="3314700"/>
            <a:ext cx="1560711" cy="1566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65799" y="3788762"/>
            <a:ext cx="131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800481" y="3560921"/>
                <a:ext cx="13222188" cy="4749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buAutoNum type="alphaLcParenR"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1,75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-1,25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mới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mới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cũ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hữu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1,75; -1,25;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diễn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81" y="3560921"/>
                <a:ext cx="13222188" cy="4749121"/>
              </a:xfrm>
              <a:prstGeom prst="rect">
                <a:avLst/>
              </a:prstGeom>
              <a:blipFill rotWithShape="0">
                <a:blip r:embed="rId6"/>
                <a:stretch>
                  <a:fillRect l="-1383" r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10" r="17043" b="41371"/>
          <a:stretch/>
        </p:blipFill>
        <p:spPr>
          <a:xfrm>
            <a:off x="533400" y="8200687"/>
            <a:ext cx="15775531" cy="15316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9121394" y="8489981"/>
            <a:ext cx="58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4114800" y="8495478"/>
            <a:ext cx="38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123390" y="8489981"/>
            <a:ext cx="58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33517" y="9120807"/>
            <a:ext cx="154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- 1,25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9098788" y="9065919"/>
                <a:ext cx="655590" cy="1048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788" y="9065919"/>
                <a:ext cx="655590" cy="104842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3556585" y="9212697"/>
            <a:ext cx="154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1,75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4015005" y="7606252"/>
                <a:ext cx="655590" cy="1045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5005" y="7606252"/>
                <a:ext cx="655590" cy="104599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311136" y="7888607"/>
                <a:ext cx="655590" cy="971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136" y="7888607"/>
                <a:ext cx="655590" cy="97161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4935200" y="6515100"/>
            <a:ext cx="2154659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10" r="17043" b="41371"/>
          <a:stretch/>
        </p:blipFill>
        <p:spPr>
          <a:xfrm>
            <a:off x="1028700" y="2398980"/>
            <a:ext cx="15775531" cy="1531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9616694" y="2688274"/>
            <a:ext cx="58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4610100" y="2693771"/>
            <a:ext cx="38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618690" y="2688274"/>
            <a:ext cx="58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28817" y="3319100"/>
            <a:ext cx="154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- 1,25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9594088" y="3264212"/>
                <a:ext cx="655590" cy="1048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088" y="3264212"/>
                <a:ext cx="655590" cy="104842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051885" y="3410990"/>
            <a:ext cx="154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1,75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4510305" y="1804545"/>
                <a:ext cx="655590" cy="1045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0305" y="1804545"/>
                <a:ext cx="655590" cy="104599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799582" y="1821011"/>
                <a:ext cx="655590" cy="1147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82" y="1821011"/>
                <a:ext cx="655590" cy="114743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173831" y="4439391"/>
                <a:ext cx="14630400" cy="361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trục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-1,25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trước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trước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1,75.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Do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-1,25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831" y="4439391"/>
                <a:ext cx="14630400" cy="3612527"/>
              </a:xfrm>
              <a:prstGeom prst="rect">
                <a:avLst/>
              </a:prstGeom>
              <a:blipFill rotWithShape="0">
                <a:blip r:embed="rId9"/>
                <a:stretch>
                  <a:fillRect l="-1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836129" y="-4836629"/>
            <a:ext cx="19960258" cy="199602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621491" y="6096711"/>
            <a:ext cx="5178331" cy="34741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506036" y="6179459"/>
            <a:ext cx="763194" cy="167233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733800" y="749879"/>
            <a:ext cx="12192000" cy="1970447"/>
            <a:chOff x="0" y="0"/>
            <a:chExt cx="6531488" cy="2783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31488" cy="2783840"/>
            </a:xfrm>
            <a:custGeom>
              <a:avLst/>
              <a:gdLst/>
              <a:ahLst/>
              <a:cxnLst/>
              <a:rect l="l" t="t" r="r" b="b"/>
              <a:pathLst>
                <a:path w="6531488" h="2783840">
                  <a:moveTo>
                    <a:pt x="6407028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407028" y="0"/>
                  </a:lnTo>
                  <a:cubicBezTo>
                    <a:pt x="6475608" y="0"/>
                    <a:pt x="6531488" y="55880"/>
                    <a:pt x="6531488" y="124460"/>
                  </a:cubicBezTo>
                  <a:lnTo>
                    <a:pt x="6531488" y="2659380"/>
                  </a:lnTo>
                  <a:cubicBezTo>
                    <a:pt x="6531488" y="2727960"/>
                    <a:pt x="6475608" y="2783840"/>
                    <a:pt x="6407028" y="2783840"/>
                  </a:cubicBezTo>
                  <a:close/>
                </a:path>
              </a:pathLst>
            </a:custGeom>
            <a:solidFill>
              <a:srgbClr val="DCCBBC"/>
            </a:solidFill>
          </p:spPr>
        </p:sp>
      </p:grpSp>
      <p:sp>
        <p:nvSpPr>
          <p:cNvPr id="10" name="Rectangle 9"/>
          <p:cNvSpPr/>
          <p:nvPr/>
        </p:nvSpPr>
        <p:spPr>
          <a:xfrm>
            <a:off x="4213148" y="765606"/>
            <a:ext cx="11233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BT1.12 ; BT1.16 ;  BT1.17  (SGK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tr14, 15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189" y="749878"/>
            <a:ext cx="1591987" cy="19547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1" y="943054"/>
            <a:ext cx="1202738" cy="1584095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752600" y="3390900"/>
            <a:ext cx="2743200" cy="1219200"/>
          </a:xfrm>
          <a:prstGeom prst="wedgeRoundRectCallout">
            <a:avLst>
              <a:gd name="adj1" fmla="val 59622"/>
              <a:gd name="adj2" fmla="val 338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1.12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134764" y="3505200"/>
                <a:ext cx="11371271" cy="1283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17,75           b)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-7,125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764" y="3505200"/>
                <a:ext cx="11371271" cy="1283813"/>
              </a:xfrm>
              <a:prstGeom prst="rect">
                <a:avLst/>
              </a:prstGeom>
              <a:blipFill rotWithShape="0">
                <a:blip r:embed="rId10"/>
                <a:stretch>
                  <a:fillRect l="-1876" r="-107" b="-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010400" y="5008418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069339" y="5473851"/>
                <a:ext cx="10306026" cy="18568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17,75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71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71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4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123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r-FR" sz="4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fr-FR" sz="4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17,75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123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339" y="5473851"/>
                <a:ext cx="10306026" cy="1856855"/>
              </a:xfrm>
              <a:prstGeom prst="rect">
                <a:avLst/>
              </a:prstGeom>
              <a:blipFill rotWithShape="0">
                <a:blip r:embed="rId11"/>
                <a:stretch>
                  <a:fillRect l="-2070" r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069339" y="7330706"/>
                <a:ext cx="11552152" cy="1881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-7,125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−57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−65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−57</m:t>
                        </m:r>
                      </m:num>
                      <m:den>
                        <m:r>
                          <a:rPr lang="fr-FR"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</m:num>
                      <m:den>
                        <m:r>
                          <a:rPr lang="en-US" sz="54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-7,125.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339" y="7330706"/>
                <a:ext cx="11552152" cy="1881412"/>
              </a:xfrm>
              <a:prstGeom prst="rect">
                <a:avLst/>
              </a:prstGeom>
              <a:blipFill rotWithShape="0">
                <a:blip r:embed="rId12"/>
                <a:stretch>
                  <a:fillRect l="-1847" r="-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457999" y="-4458499"/>
            <a:ext cx="19203998" cy="1920399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3E4D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325600" y="508583"/>
            <a:ext cx="3054151" cy="1976869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752600" y="1459236"/>
            <a:ext cx="2743200" cy="1219200"/>
          </a:xfrm>
          <a:prstGeom prst="wedgeRoundRectCallout">
            <a:avLst>
              <a:gd name="adj1" fmla="val 59622"/>
              <a:gd name="adj2" fmla="val 3386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1.16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50999" y="1714893"/>
            <a:ext cx="818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856841" y="2695754"/>
                <a:ext cx="14401800" cy="2140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A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 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b)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 </m:t>
                        </m:r>
                        <m:f>
                          <m:f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1 − </m:t>
                        </m:r>
                        <m:f>
                          <m:f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841" y="2695754"/>
                <a:ext cx="14401800" cy="2140907"/>
              </a:xfrm>
              <a:prstGeom prst="rect">
                <a:avLst/>
              </a:prstGeom>
              <a:blipFill rotWithShape="0">
                <a:blip r:embed="rId6"/>
                <a:stretch>
                  <a:fillRect l="-1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809341" y="4568510"/>
                <a:ext cx="8115300" cy="3823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341" y="4568510"/>
                <a:ext cx="8115300" cy="3823354"/>
              </a:xfrm>
              <a:prstGeom prst="rect">
                <a:avLst/>
              </a:prstGeom>
              <a:blipFill rotWithShape="0">
                <a:blip r:embed="rId7"/>
                <a:stretch>
                  <a:fillRect l="-2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1529046" y="4164654"/>
                <a:ext cx="6248400" cy="4094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6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6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</m:t>
                        </m:r>
                        <m:f>
                          <m:f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 </m:t>
                        </m:r>
                        <m:f>
                          <m:f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5 - 2 = 3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9046" y="4164654"/>
                <a:ext cx="6248400" cy="4094519"/>
              </a:xfrm>
              <a:prstGeom prst="rect">
                <a:avLst/>
              </a:prstGeom>
              <a:blipFill rotWithShape="0">
                <a:blip r:embed="rId8"/>
                <a:stretch>
                  <a:fillRect l="-3415" b="-2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rgbClr val="F3E4D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9600" y="495300"/>
            <a:ext cx="3034139" cy="15943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3868400" y="6819900"/>
            <a:ext cx="4052201" cy="3138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020800" y="6819900"/>
            <a:ext cx="2085438" cy="95171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7816559" y="720635"/>
            <a:ext cx="2654881" cy="1312976"/>
          </a:xfrm>
          <a:prstGeom prst="wedgeRoundRectCallout">
            <a:avLst>
              <a:gd name="adj1" fmla="val -60075"/>
              <a:gd name="adj2" fmla="val 3556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1.17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285999" y="2421912"/>
                <a:ext cx="13716000" cy="1279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1,2.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- 1,2.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999" y="2421912"/>
                <a:ext cx="13716000" cy="1279325"/>
              </a:xfrm>
              <a:prstGeom prst="rect">
                <a:avLst/>
              </a:prstGeom>
              <a:blipFill rotWithShape="0">
                <a:blip r:embed="rId8"/>
                <a:stretch>
                  <a:fillRect l="-1556"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320635" y="380630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384459" y="4744673"/>
                <a:ext cx="12709406" cy="4468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- 1,2.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1,2.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23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14</m:t>
                            </m:r>
                          </m:num>
                          <m:den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d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(-2) + (-4)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459" y="4744673"/>
                <a:ext cx="12709406" cy="4468787"/>
              </a:xfrm>
              <a:prstGeom prst="rect">
                <a:avLst/>
              </a:prstGeom>
              <a:blipFill rotWithShape="0">
                <a:blip r:embed="rId9"/>
                <a:stretch>
                  <a:fillRect l="-1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948</Words>
  <Application>Microsoft Office PowerPoint</Application>
  <PresentationFormat>Custom</PresentationFormat>
  <Paragraphs>180</Paragraphs>
  <Slides>28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Calibri</vt:lpstr>
      <vt:lpstr>Wingdings</vt:lpstr>
      <vt:lpstr>Times New Roman</vt:lpstr>
      <vt:lpstr>Arial</vt:lpstr>
      <vt:lpstr>Cambria Math</vt:lpstr>
      <vt:lpstr>Tahoma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class</dc:title>
  <dc:creator>User</dc:creator>
  <cp:lastModifiedBy>Microsoft account</cp:lastModifiedBy>
  <cp:revision>29</cp:revision>
  <dcterms:created xsi:type="dcterms:W3CDTF">2006-08-16T00:00:00Z</dcterms:created>
  <dcterms:modified xsi:type="dcterms:W3CDTF">2022-06-20T06:25:07Z</dcterms:modified>
  <dc:identifier>DAFD8QqN0sk</dc:identifier>
</cp:coreProperties>
</file>