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av" ContentType="audio/wav"/>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notesSlides/notesSlide1.xml" ContentType="application/vnd.openxmlformats-officedocument.presentationml.notesSlide+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tags/tag11.xml" ContentType="application/vnd.openxmlformats-officedocument.presentationml.tags+xml"/>
  <Override PartName="/ppt/tags/tag12.xml" ContentType="application/vnd.openxmlformats-officedocument.presentationml.tags+xml"/>
  <Override PartName="/ppt/notesSlides/notesSlide4.xml" ContentType="application/vnd.openxmlformats-officedocument.presentationml.notesSlide+xml"/>
  <Override PartName="/ppt/tags/tag13.xml" ContentType="application/vnd.openxmlformats-officedocument.presentationml.tags+xml"/>
  <Override PartName="/ppt/tags/tag14.xml" ContentType="application/vnd.openxmlformats-officedocument.presentationml.tags+xml"/>
  <Override PartName="/ppt/notesSlides/notesSlide5.xml" ContentType="application/vnd.openxmlformats-officedocument.presentationml.notesSlide+xml"/>
  <Override PartName="/ppt/tags/tag15.xml" ContentType="application/vnd.openxmlformats-officedocument.presentationml.tags+xml"/>
  <Override PartName="/ppt/tags/tag16.xml" ContentType="application/vnd.openxmlformats-officedocument.presentationml.tags+xml"/>
  <Override PartName="/ppt/notesSlides/notesSlide6.xml" ContentType="application/vnd.openxmlformats-officedocument.presentationml.notesSlide+xml"/>
  <Override PartName="/ppt/tags/tag17.xml" ContentType="application/vnd.openxmlformats-officedocument.presentationml.tags+xml"/>
  <Override PartName="/ppt/tags/tag18.xml" ContentType="application/vnd.openxmlformats-officedocument.presentationml.tags+xml"/>
  <Override PartName="/ppt/notesSlides/notesSlide7.xml" ContentType="application/vnd.openxmlformats-officedocument.presentationml.notesSlide+xml"/>
  <Override PartName="/ppt/tags/tag19.xml" ContentType="application/vnd.openxmlformats-officedocument.presentationml.tags+xml"/>
  <Override PartName="/ppt/tags/tag20.xml" ContentType="application/vnd.openxmlformats-officedocument.presentationml.tags+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21"/>
  </p:notesMasterIdLst>
  <p:sldIdLst>
    <p:sldId id="290" r:id="rId3"/>
    <p:sldId id="293" r:id="rId4"/>
    <p:sldId id="257" r:id="rId5"/>
    <p:sldId id="282" r:id="rId6"/>
    <p:sldId id="295" r:id="rId7"/>
    <p:sldId id="294" r:id="rId8"/>
    <p:sldId id="296" r:id="rId9"/>
    <p:sldId id="297" r:id="rId10"/>
    <p:sldId id="298" r:id="rId11"/>
    <p:sldId id="299" r:id="rId12"/>
    <p:sldId id="300" r:id="rId13"/>
    <p:sldId id="301" r:id="rId14"/>
    <p:sldId id="302" r:id="rId15"/>
    <p:sldId id="303" r:id="rId16"/>
    <p:sldId id="304" r:id="rId17"/>
    <p:sldId id="305" r:id="rId18"/>
    <p:sldId id="307" r:id="rId19"/>
    <p:sldId id="308" r:id="rId20"/>
  </p:sldIdLst>
  <p:sldSz cx="12192000" cy="6858000"/>
  <p:notesSz cx="6858000" cy="9144000"/>
  <p:custDataLst>
    <p:tags r:id="rId22"/>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74" d="100"/>
          <a:sy n="74" d="100"/>
        </p:scale>
        <p:origin x="576" y="90"/>
      </p:cViewPr>
      <p:guideLst>
        <p:guide orient="horz" pos="2160"/>
        <p:guide pos="3840"/>
      </p:guideLst>
    </p:cSldViewPr>
  </p:slideViewPr>
  <p:notesTextViewPr>
    <p:cViewPr>
      <p:scale>
        <a:sx n="1" d="1"/>
        <a:sy n="1" d="1"/>
      </p:scale>
      <p:origin x="0" y="0"/>
    </p:cViewPr>
  </p:notesTextViewPr>
  <p:sorterViewPr>
    <p:cViewPr>
      <p:scale>
        <a:sx n="200" d="100"/>
        <a:sy n="2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tableStyles" Target="tableStyles.xml"/><Relationship Id="rId3" Type="http://schemas.openxmlformats.org/officeDocument/2006/relationships/slide" Target="slides/slide1.xml"/><Relationship Id="rId21" Type="http://schemas.openxmlformats.org/officeDocument/2006/relationships/notesMaster" Target="notesMasters/notesMaster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ags" Target="tags/tag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E57FD2-ACE3-4E12-B094-BA8CF2879D93}" type="datetimeFigureOut">
              <a:rPr lang="zh-CN" altLang="en-US" smtClean="0"/>
              <a:t>2024/2/20</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1717019-9FE0-48DA-B0D8-117C5813B5F0}" type="slidenum">
              <a:rPr lang="zh-CN" altLang="en-US" smtClean="0"/>
              <a:t>‹#›</a:t>
            </a:fld>
            <a:endParaRPr lang="zh-CN" altLang="en-US"/>
          </a:p>
        </p:txBody>
      </p:sp>
    </p:spTree>
    <p:extLst>
      <p:ext uri="{BB962C8B-B14F-4D97-AF65-F5344CB8AC3E}">
        <p14:creationId xmlns:p14="http://schemas.microsoft.com/office/powerpoint/2010/main" val="200390013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1717019-9FE0-48DA-B0D8-117C5813B5F0}" type="slidenum">
              <a:rPr lang="zh-CN" altLang="en-US" smtClean="0"/>
              <a:t>1</a:t>
            </a:fld>
            <a:endParaRPr lang="zh-CN" altLang="en-US"/>
          </a:p>
        </p:txBody>
      </p:sp>
    </p:spTree>
    <p:extLst>
      <p:ext uri="{BB962C8B-B14F-4D97-AF65-F5344CB8AC3E}">
        <p14:creationId xmlns:p14="http://schemas.microsoft.com/office/powerpoint/2010/main" val="321955116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1717019-9FE0-48DA-B0D8-117C5813B5F0}"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zh-CN" altLang="en-US" sz="1200" b="0" i="0" u="none" strike="noStrike" kern="1200" cap="none" spc="0" normalizeH="0" baseline="0" noProof="0">
              <a:ln>
                <a:noFill/>
              </a:ln>
              <a:solidFill>
                <a:prstClr val="black"/>
              </a:solidFill>
              <a:effectLst/>
              <a:uLnTx/>
              <a:uFillTx/>
              <a:latin typeface="等线" panose="020F0502020204030204"/>
              <a:cs typeface="+mn-cs"/>
            </a:endParaRPr>
          </a:p>
        </p:txBody>
      </p:sp>
    </p:spTree>
    <p:extLst>
      <p:ext uri="{BB962C8B-B14F-4D97-AF65-F5344CB8AC3E}">
        <p14:creationId xmlns:p14="http://schemas.microsoft.com/office/powerpoint/2010/main" val="74779915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1717019-9FE0-48DA-B0D8-117C5813B5F0}"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zh-CN" altLang="en-US" sz="1200" b="0" i="0" u="none" strike="noStrike" kern="1200" cap="none" spc="0" normalizeH="0" baseline="0" noProof="0">
              <a:ln>
                <a:noFill/>
              </a:ln>
              <a:solidFill>
                <a:prstClr val="black"/>
              </a:solidFill>
              <a:effectLst/>
              <a:uLnTx/>
              <a:uFillTx/>
              <a:latin typeface="等线" panose="020F0502020204030204"/>
              <a:cs typeface="+mn-cs"/>
            </a:endParaRPr>
          </a:p>
        </p:txBody>
      </p:sp>
    </p:spTree>
    <p:extLst>
      <p:ext uri="{BB962C8B-B14F-4D97-AF65-F5344CB8AC3E}">
        <p14:creationId xmlns:p14="http://schemas.microsoft.com/office/powerpoint/2010/main" val="44548088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1717019-9FE0-48DA-B0D8-117C5813B5F0}"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zh-CN" altLang="en-US" sz="1200" b="0" i="0" u="none" strike="noStrike" kern="1200" cap="none" spc="0" normalizeH="0" baseline="0" noProof="0">
              <a:ln>
                <a:noFill/>
              </a:ln>
              <a:solidFill>
                <a:prstClr val="black"/>
              </a:solidFill>
              <a:effectLst/>
              <a:uLnTx/>
              <a:uFillTx/>
              <a:latin typeface="等线" panose="020F0502020204030204"/>
              <a:cs typeface="+mn-cs"/>
            </a:endParaRPr>
          </a:p>
        </p:txBody>
      </p:sp>
    </p:spTree>
    <p:extLst>
      <p:ext uri="{BB962C8B-B14F-4D97-AF65-F5344CB8AC3E}">
        <p14:creationId xmlns:p14="http://schemas.microsoft.com/office/powerpoint/2010/main" val="48199786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1717019-9FE0-48DA-B0D8-117C5813B5F0}"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zh-CN" altLang="en-US" sz="1200" b="0" i="0" u="none" strike="noStrike" kern="1200" cap="none" spc="0" normalizeH="0" baseline="0" noProof="0">
              <a:ln>
                <a:noFill/>
              </a:ln>
              <a:solidFill>
                <a:prstClr val="black"/>
              </a:solidFill>
              <a:effectLst/>
              <a:uLnTx/>
              <a:uFillTx/>
              <a:latin typeface="等线" panose="020F0502020204030204"/>
              <a:cs typeface="+mn-cs"/>
            </a:endParaRPr>
          </a:p>
        </p:txBody>
      </p:sp>
    </p:spTree>
    <p:extLst>
      <p:ext uri="{BB962C8B-B14F-4D97-AF65-F5344CB8AC3E}">
        <p14:creationId xmlns:p14="http://schemas.microsoft.com/office/powerpoint/2010/main" val="46322026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1717019-9FE0-48DA-B0D8-117C5813B5F0}"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zh-CN" altLang="en-US" sz="1200" b="0" i="0" u="none" strike="noStrike" kern="1200" cap="none" spc="0" normalizeH="0" baseline="0" noProof="0">
              <a:ln>
                <a:noFill/>
              </a:ln>
              <a:solidFill>
                <a:prstClr val="black"/>
              </a:solidFill>
              <a:effectLst/>
              <a:uLnTx/>
              <a:uFillTx/>
              <a:latin typeface="等线" panose="020F0502020204030204"/>
              <a:cs typeface="+mn-cs"/>
            </a:endParaRPr>
          </a:p>
        </p:txBody>
      </p:sp>
    </p:spTree>
    <p:extLst>
      <p:ext uri="{BB962C8B-B14F-4D97-AF65-F5344CB8AC3E}">
        <p14:creationId xmlns:p14="http://schemas.microsoft.com/office/powerpoint/2010/main" val="407020191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1717019-9FE0-48DA-B0D8-117C5813B5F0}"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zh-CN" altLang="en-US" sz="1200" b="0" i="0" u="none" strike="noStrike" kern="1200" cap="none" spc="0" normalizeH="0" baseline="0" noProof="0">
              <a:ln>
                <a:noFill/>
              </a:ln>
              <a:solidFill>
                <a:prstClr val="black"/>
              </a:solidFill>
              <a:effectLst/>
              <a:uLnTx/>
              <a:uFillTx/>
              <a:latin typeface="等线" panose="020F0502020204030204"/>
              <a:cs typeface="+mn-cs"/>
            </a:endParaRPr>
          </a:p>
        </p:txBody>
      </p:sp>
    </p:spTree>
    <p:extLst>
      <p:ext uri="{BB962C8B-B14F-4D97-AF65-F5344CB8AC3E}">
        <p14:creationId xmlns:p14="http://schemas.microsoft.com/office/powerpoint/2010/main" val="110751836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1717019-9FE0-48DA-B0D8-117C5813B5F0}"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zh-CN" altLang="en-US" sz="1200" b="0" i="0" u="none" strike="noStrike" kern="1200" cap="none" spc="0" normalizeH="0" baseline="0" noProof="0">
              <a:ln>
                <a:noFill/>
              </a:ln>
              <a:solidFill>
                <a:prstClr val="black"/>
              </a:solidFill>
              <a:effectLst/>
              <a:uLnTx/>
              <a:uFillTx/>
              <a:latin typeface="等线" panose="020F0502020204030204"/>
              <a:cs typeface="+mn-cs"/>
            </a:endParaRPr>
          </a:p>
        </p:txBody>
      </p:sp>
    </p:spTree>
    <p:extLst>
      <p:ext uri="{BB962C8B-B14F-4D97-AF65-F5344CB8AC3E}">
        <p14:creationId xmlns:p14="http://schemas.microsoft.com/office/powerpoint/2010/main" val="229319622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1717019-9FE0-48DA-B0D8-117C5813B5F0}"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zh-CN" altLang="en-US" sz="1200" b="0" i="0" u="none" strike="noStrike" kern="1200" cap="none" spc="0" normalizeH="0" baseline="0" noProof="0">
              <a:ln>
                <a:noFill/>
              </a:ln>
              <a:solidFill>
                <a:prstClr val="black"/>
              </a:solidFill>
              <a:effectLst/>
              <a:uLnTx/>
              <a:uFillTx/>
              <a:latin typeface="等线" panose="020F0502020204030204"/>
              <a:cs typeface="+mn-cs"/>
            </a:endParaRPr>
          </a:p>
        </p:txBody>
      </p:sp>
    </p:spTree>
    <p:extLst>
      <p:ext uri="{BB962C8B-B14F-4D97-AF65-F5344CB8AC3E}">
        <p14:creationId xmlns:p14="http://schemas.microsoft.com/office/powerpoint/2010/main" val="300620469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45059" name="Rectangle 3"/>
          <p:cNvSpPr>
            <a:spLocks noGrp="1" noChangeArrowheads="1"/>
          </p:cNvSpPr>
          <p:nvPr>
            <p:ph type="body" idx="1"/>
          </p:nvPr>
        </p:nvSpPr>
        <p:spPr bwMode="auto">
          <a:noFill/>
        </p:spPr>
        <p:txBody>
          <a:bodyPr wrap="square" numCol="1" anchor="t" anchorCtr="0" compatLnSpc="1">
            <a:prstTxWarp prst="textNoShape">
              <a:avLst/>
            </a:prstTxWarp>
          </a:bodyPr>
          <a:lstStyle/>
          <a:p>
            <a:endParaRPr lang="vi-VN" sz="800" smtClean="0"/>
          </a:p>
        </p:txBody>
      </p:sp>
    </p:spTree>
    <p:extLst>
      <p:ext uri="{BB962C8B-B14F-4D97-AF65-F5344CB8AC3E}">
        <p14:creationId xmlns:p14="http://schemas.microsoft.com/office/powerpoint/2010/main" val="18715419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1717019-9FE0-48DA-B0D8-117C5813B5F0}" type="slidenum">
              <a:rPr lang="zh-CN" altLang="en-US" smtClean="0"/>
              <a:t>2</a:t>
            </a:fld>
            <a:endParaRPr lang="zh-CN" altLang="en-US"/>
          </a:p>
        </p:txBody>
      </p:sp>
    </p:spTree>
    <p:extLst>
      <p:ext uri="{BB962C8B-B14F-4D97-AF65-F5344CB8AC3E}">
        <p14:creationId xmlns:p14="http://schemas.microsoft.com/office/powerpoint/2010/main" val="54990234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1717019-9FE0-48DA-B0D8-117C5813B5F0}" type="slidenum">
              <a:rPr lang="zh-CN" altLang="en-US" smtClean="0"/>
              <a:t>3</a:t>
            </a:fld>
            <a:endParaRPr lang="zh-CN" altLang="en-US"/>
          </a:p>
        </p:txBody>
      </p:sp>
    </p:spTree>
    <p:extLst>
      <p:ext uri="{BB962C8B-B14F-4D97-AF65-F5344CB8AC3E}">
        <p14:creationId xmlns:p14="http://schemas.microsoft.com/office/powerpoint/2010/main" val="345818087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1717019-9FE0-48DA-B0D8-117C5813B5F0}" type="slidenum">
              <a:rPr lang="zh-CN" altLang="en-US" smtClean="0"/>
              <a:t>4</a:t>
            </a:fld>
            <a:endParaRPr lang="zh-CN" altLang="en-US"/>
          </a:p>
        </p:txBody>
      </p:sp>
    </p:spTree>
    <p:extLst>
      <p:ext uri="{BB962C8B-B14F-4D97-AF65-F5344CB8AC3E}">
        <p14:creationId xmlns:p14="http://schemas.microsoft.com/office/powerpoint/2010/main" val="102302218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1717019-9FE0-48DA-B0D8-117C5813B5F0}" type="slidenum">
              <a:rPr lang="zh-CN" altLang="en-US" smtClean="0"/>
              <a:t>5</a:t>
            </a:fld>
            <a:endParaRPr lang="zh-CN" altLang="en-US"/>
          </a:p>
        </p:txBody>
      </p:sp>
    </p:spTree>
    <p:extLst>
      <p:ext uri="{BB962C8B-B14F-4D97-AF65-F5344CB8AC3E}">
        <p14:creationId xmlns:p14="http://schemas.microsoft.com/office/powerpoint/2010/main" val="396667914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1717019-9FE0-48DA-B0D8-117C5813B5F0}" type="slidenum">
              <a:rPr lang="zh-CN" altLang="en-US" smtClean="0"/>
              <a:t>6</a:t>
            </a:fld>
            <a:endParaRPr lang="zh-CN" altLang="en-US"/>
          </a:p>
        </p:txBody>
      </p:sp>
    </p:spTree>
    <p:extLst>
      <p:ext uri="{BB962C8B-B14F-4D97-AF65-F5344CB8AC3E}">
        <p14:creationId xmlns:p14="http://schemas.microsoft.com/office/powerpoint/2010/main" val="288310216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1717019-9FE0-48DA-B0D8-117C5813B5F0}" type="slidenum">
              <a:rPr lang="zh-CN" altLang="en-US" smtClean="0"/>
              <a:t>7</a:t>
            </a:fld>
            <a:endParaRPr lang="zh-CN" altLang="en-US"/>
          </a:p>
        </p:txBody>
      </p:sp>
    </p:spTree>
    <p:extLst>
      <p:ext uri="{BB962C8B-B14F-4D97-AF65-F5344CB8AC3E}">
        <p14:creationId xmlns:p14="http://schemas.microsoft.com/office/powerpoint/2010/main" val="247277431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1717019-9FE0-48DA-B0D8-117C5813B5F0}" type="slidenum">
              <a:rPr lang="zh-CN" altLang="en-US" smtClean="0"/>
              <a:t>8</a:t>
            </a:fld>
            <a:endParaRPr lang="zh-CN" altLang="en-US"/>
          </a:p>
        </p:txBody>
      </p:sp>
    </p:spTree>
    <p:extLst>
      <p:ext uri="{BB962C8B-B14F-4D97-AF65-F5344CB8AC3E}">
        <p14:creationId xmlns:p14="http://schemas.microsoft.com/office/powerpoint/2010/main" val="330073389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1717019-9FE0-48DA-B0D8-117C5813B5F0}"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zh-CN" altLang="en-US" sz="1200" b="0" i="0" u="none" strike="noStrike" kern="1200" cap="none" spc="0" normalizeH="0" baseline="0" noProof="0">
              <a:ln>
                <a:noFill/>
              </a:ln>
              <a:solidFill>
                <a:prstClr val="black"/>
              </a:solidFill>
              <a:effectLst/>
              <a:uLnTx/>
              <a:uFillTx/>
              <a:latin typeface="等线" panose="020F0502020204030204"/>
              <a:cs typeface="+mn-cs"/>
            </a:endParaRPr>
          </a:p>
        </p:txBody>
      </p:sp>
    </p:spTree>
    <p:extLst>
      <p:ext uri="{BB962C8B-B14F-4D97-AF65-F5344CB8AC3E}">
        <p14:creationId xmlns:p14="http://schemas.microsoft.com/office/powerpoint/2010/main" val="210363445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 xmlns:a16="http://schemas.microsoft.com/office/drawing/2014/main" id="{DA6C7EF1-2138-41C6-8730-10D6E11882D2}"/>
              </a:ext>
            </a:extLst>
          </p:cNvPr>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 xmlns:a16="http://schemas.microsoft.com/office/drawing/2014/main" id="{0FC09F9C-4D2D-4822-AA68-23E2F097233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单击以编辑母版副标题样式</a:t>
            </a:r>
          </a:p>
        </p:txBody>
      </p:sp>
      <p:sp>
        <p:nvSpPr>
          <p:cNvPr id="4" name="日期占位符 3">
            <a:extLst>
              <a:ext uri="{FF2B5EF4-FFF2-40B4-BE49-F238E27FC236}">
                <a16:creationId xmlns="" xmlns:a16="http://schemas.microsoft.com/office/drawing/2014/main" id="{9A7B02E1-6600-4516-8212-8E38AFE89040}"/>
              </a:ext>
            </a:extLst>
          </p:cNvPr>
          <p:cNvSpPr>
            <a:spLocks noGrp="1"/>
          </p:cNvSpPr>
          <p:nvPr>
            <p:ph type="dt" sz="half" idx="10"/>
          </p:nvPr>
        </p:nvSpPr>
        <p:spPr/>
        <p:txBody>
          <a:bodyPr/>
          <a:lstStyle/>
          <a:p>
            <a:fld id="{EC85BF49-3D7A-4F43-BA91-D003E0AEA55D}" type="datetimeFigureOut">
              <a:rPr lang="zh-CN" altLang="en-US" smtClean="0"/>
              <a:t>2024/2/20</a:t>
            </a:fld>
            <a:endParaRPr lang="zh-CN" altLang="en-US"/>
          </a:p>
        </p:txBody>
      </p:sp>
      <p:sp>
        <p:nvSpPr>
          <p:cNvPr id="5" name="页脚占位符 4">
            <a:extLst>
              <a:ext uri="{FF2B5EF4-FFF2-40B4-BE49-F238E27FC236}">
                <a16:creationId xmlns="" xmlns:a16="http://schemas.microsoft.com/office/drawing/2014/main" id="{7F0340C5-7E3A-4D5C-B2CA-166D21090A9A}"/>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 xmlns:a16="http://schemas.microsoft.com/office/drawing/2014/main" id="{370C5C68-E650-4A3A-BC49-A01CB023D84F}"/>
              </a:ext>
            </a:extLst>
          </p:cNvPr>
          <p:cNvSpPr>
            <a:spLocks noGrp="1"/>
          </p:cNvSpPr>
          <p:nvPr>
            <p:ph type="sldNum" sz="quarter" idx="12"/>
          </p:nvPr>
        </p:nvSpPr>
        <p:spPr/>
        <p:txBody>
          <a:bodyPr/>
          <a:lstStyle/>
          <a:p>
            <a:fld id="{F23BD8DC-39EC-4016-A177-D6AECE158338}" type="slidenum">
              <a:rPr lang="zh-CN" altLang="en-US" smtClean="0"/>
              <a:t>‹#›</a:t>
            </a:fld>
            <a:endParaRPr lang="zh-CN" altLang="en-US"/>
          </a:p>
        </p:txBody>
      </p:sp>
      <p:pic>
        <p:nvPicPr>
          <p:cNvPr id="7" name="图片 6" descr="图片包含 事情&#10;&#10;已生成极高可信度的说明">
            <a:extLst>
              <a:ext uri="{FF2B5EF4-FFF2-40B4-BE49-F238E27FC236}">
                <a16:creationId xmlns="" xmlns:a16="http://schemas.microsoft.com/office/drawing/2014/main" id="{0FB86466-89CD-4F69-84E4-5313C587DBD1}"/>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20" y="10"/>
            <a:ext cx="12191980" cy="6857990"/>
          </a:xfrm>
          <a:prstGeom prst="rect">
            <a:avLst/>
          </a:prstGeom>
        </p:spPr>
      </p:pic>
    </p:spTree>
    <p:extLst>
      <p:ext uri="{BB962C8B-B14F-4D97-AF65-F5344CB8AC3E}">
        <p14:creationId xmlns:p14="http://schemas.microsoft.com/office/powerpoint/2010/main" val="135021562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 xmlns:a16="http://schemas.microsoft.com/office/drawing/2014/main" id="{4AB18831-B750-4360-8DD2-D2C4F0FDE90E}"/>
              </a:ext>
            </a:extLst>
          </p:cNvPr>
          <p:cNvSpPr>
            <a:spLocks noGrp="1"/>
          </p:cNvSpPr>
          <p:nvPr>
            <p:ph type="title"/>
          </p:nvPr>
        </p:nvSpPr>
        <p:spPr/>
        <p:txBody>
          <a:bodyPr/>
          <a:lstStyle/>
          <a:p>
            <a:r>
              <a:rPr lang="zh-CN" altLang="en-US"/>
              <a:t>单击此处编辑母版标题样式</a:t>
            </a:r>
          </a:p>
        </p:txBody>
      </p:sp>
      <p:sp>
        <p:nvSpPr>
          <p:cNvPr id="3" name="竖排文字占位符 2">
            <a:extLst>
              <a:ext uri="{FF2B5EF4-FFF2-40B4-BE49-F238E27FC236}">
                <a16:creationId xmlns="" xmlns:a16="http://schemas.microsoft.com/office/drawing/2014/main" id="{5A87CC73-9300-42A2-B611-9A0DEE8ED5BF}"/>
              </a:ext>
            </a:extLst>
          </p:cNvPr>
          <p:cNvSpPr>
            <a:spLocks noGrp="1"/>
          </p:cNvSpPr>
          <p:nvPr>
            <p:ph type="body" orient="vert" idx="1"/>
          </p:nvPr>
        </p:nvSpPr>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 xmlns:a16="http://schemas.microsoft.com/office/drawing/2014/main" id="{0D4BC5E6-9192-456B-BB7A-D6FCDC667613}"/>
              </a:ext>
            </a:extLst>
          </p:cNvPr>
          <p:cNvSpPr>
            <a:spLocks noGrp="1"/>
          </p:cNvSpPr>
          <p:nvPr>
            <p:ph type="dt" sz="half" idx="10"/>
          </p:nvPr>
        </p:nvSpPr>
        <p:spPr/>
        <p:txBody>
          <a:bodyPr/>
          <a:lstStyle/>
          <a:p>
            <a:fld id="{EC85BF49-3D7A-4F43-BA91-D003E0AEA55D}" type="datetimeFigureOut">
              <a:rPr lang="zh-CN" altLang="en-US" smtClean="0"/>
              <a:t>2024/2/20</a:t>
            </a:fld>
            <a:endParaRPr lang="zh-CN" altLang="en-US"/>
          </a:p>
        </p:txBody>
      </p:sp>
      <p:sp>
        <p:nvSpPr>
          <p:cNvPr id="5" name="页脚占位符 4">
            <a:extLst>
              <a:ext uri="{FF2B5EF4-FFF2-40B4-BE49-F238E27FC236}">
                <a16:creationId xmlns="" xmlns:a16="http://schemas.microsoft.com/office/drawing/2014/main" id="{E4B14153-CF16-46D5-8523-7C66A7EEDE34}"/>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 xmlns:a16="http://schemas.microsoft.com/office/drawing/2014/main" id="{53756B3A-E31B-44BC-A357-73F5EDCEF2F8}"/>
              </a:ext>
            </a:extLst>
          </p:cNvPr>
          <p:cNvSpPr>
            <a:spLocks noGrp="1"/>
          </p:cNvSpPr>
          <p:nvPr>
            <p:ph type="sldNum" sz="quarter" idx="12"/>
          </p:nvPr>
        </p:nvSpPr>
        <p:spPr/>
        <p:txBody>
          <a:bodyPr/>
          <a:lstStyle/>
          <a:p>
            <a:fld id="{F23BD8DC-39EC-4016-A177-D6AECE158338}" type="slidenum">
              <a:rPr lang="zh-CN" altLang="en-US" smtClean="0"/>
              <a:t>‹#›</a:t>
            </a:fld>
            <a:endParaRPr lang="zh-CN" altLang="en-US"/>
          </a:p>
        </p:txBody>
      </p:sp>
    </p:spTree>
    <p:extLst>
      <p:ext uri="{BB962C8B-B14F-4D97-AF65-F5344CB8AC3E}">
        <p14:creationId xmlns:p14="http://schemas.microsoft.com/office/powerpoint/2010/main" val="207247230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 xmlns:a16="http://schemas.microsoft.com/office/drawing/2014/main" id="{22899807-5192-4098-BAED-6D1B73B393DD}"/>
              </a:ext>
            </a:extLst>
          </p:cNvPr>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a:extLst>
              <a:ext uri="{FF2B5EF4-FFF2-40B4-BE49-F238E27FC236}">
                <a16:creationId xmlns="" xmlns:a16="http://schemas.microsoft.com/office/drawing/2014/main" id="{43B7437E-317E-4E72-BD0F-96424D7DEEAB}"/>
              </a:ext>
            </a:extLst>
          </p:cNvPr>
          <p:cNvSpPr>
            <a:spLocks noGrp="1"/>
          </p:cNvSpPr>
          <p:nvPr>
            <p:ph type="body" orient="vert" idx="1"/>
          </p:nvPr>
        </p:nvSpPr>
        <p:spPr>
          <a:xfrm>
            <a:off x="838200" y="365125"/>
            <a:ext cx="7734300" cy="5811838"/>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 xmlns:a16="http://schemas.microsoft.com/office/drawing/2014/main" id="{2E6BD8EA-D110-4D30-A546-FFE20E67EB66}"/>
              </a:ext>
            </a:extLst>
          </p:cNvPr>
          <p:cNvSpPr>
            <a:spLocks noGrp="1"/>
          </p:cNvSpPr>
          <p:nvPr>
            <p:ph type="dt" sz="half" idx="10"/>
          </p:nvPr>
        </p:nvSpPr>
        <p:spPr/>
        <p:txBody>
          <a:bodyPr/>
          <a:lstStyle/>
          <a:p>
            <a:fld id="{EC85BF49-3D7A-4F43-BA91-D003E0AEA55D}" type="datetimeFigureOut">
              <a:rPr lang="zh-CN" altLang="en-US" smtClean="0"/>
              <a:t>2024/2/20</a:t>
            </a:fld>
            <a:endParaRPr lang="zh-CN" altLang="en-US"/>
          </a:p>
        </p:txBody>
      </p:sp>
      <p:sp>
        <p:nvSpPr>
          <p:cNvPr id="5" name="页脚占位符 4">
            <a:extLst>
              <a:ext uri="{FF2B5EF4-FFF2-40B4-BE49-F238E27FC236}">
                <a16:creationId xmlns="" xmlns:a16="http://schemas.microsoft.com/office/drawing/2014/main" id="{96A127AD-6044-4EBB-A42A-1074843A5D3D}"/>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 xmlns:a16="http://schemas.microsoft.com/office/drawing/2014/main" id="{E489A9E2-4B2F-4974-B7DA-3836DA7911FA}"/>
              </a:ext>
            </a:extLst>
          </p:cNvPr>
          <p:cNvSpPr>
            <a:spLocks noGrp="1"/>
          </p:cNvSpPr>
          <p:nvPr>
            <p:ph type="sldNum" sz="quarter" idx="12"/>
          </p:nvPr>
        </p:nvSpPr>
        <p:spPr/>
        <p:txBody>
          <a:bodyPr/>
          <a:lstStyle/>
          <a:p>
            <a:fld id="{F23BD8DC-39EC-4016-A177-D6AECE158338}" type="slidenum">
              <a:rPr lang="zh-CN" altLang="en-US" smtClean="0"/>
              <a:t>‹#›</a:t>
            </a:fld>
            <a:endParaRPr lang="zh-CN" altLang="en-US"/>
          </a:p>
        </p:txBody>
      </p:sp>
    </p:spTree>
    <p:extLst>
      <p:ext uri="{BB962C8B-B14F-4D97-AF65-F5344CB8AC3E}">
        <p14:creationId xmlns:p14="http://schemas.microsoft.com/office/powerpoint/2010/main" val="271484078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30"/>
            <a:ext cx="103632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BC7BDFB-BF7F-4835-875A-71D839C017E8}"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2/20/2024</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A4C220-D6D0-4315-886A-0C40773329A9}" type="slidenum">
              <a:rPr kumimoji="0" lang="en-US" alt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53767648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07F3276-5F9E-4241-B200-AEE1BBA09DC0}"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2/20/2024</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76B0751-1AC3-4695-A874-39F2CB01F2E0}" type="slidenum">
              <a:rPr kumimoji="0" lang="en-US" alt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6327792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5"/>
            <a:ext cx="103632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783FDAF-76F8-4F18-BE50-B98251171104}"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2/20/2024</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60BF9C5-13F5-46C2-9718-7F020CD7A08A}" type="slidenum">
              <a:rPr kumimoji="0" lang="en-US" alt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73118662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12800" y="1600205"/>
            <a:ext cx="7213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8229600" y="1600205"/>
            <a:ext cx="7213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509D6E04-495A-4C18-BC49-B36ED7BE2015}"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2/20/2024</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EA231F6-0010-4DF7-82FD-FE79ED805106}" type="slidenum">
              <a:rPr kumimoji="0" lang="en-US" alt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34601855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93370"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93370"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6735ED0-88D2-4F95-A558-D43F63200DCD}"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2/20/2024</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8" name="Footer Placeholder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5FD74E0-9DA7-46DD-A60A-877A4578CF3E}" type="slidenum">
              <a:rPr kumimoji="0" lang="en-US" alt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49780920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9E8BDC2-685A-45CC-BFA4-BB22E176C72F}"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2/20/2024</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C5A797D-AA5D-4406-80BE-6B67FC72AA7A}" type="slidenum">
              <a:rPr kumimoji="0" lang="en-US" alt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96575591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9E5B315-60B1-4BFF-A78B-C744CA97B1DA}"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2/20/2024</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3" name="Footer Placeholder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B0B430E-2829-4094-84AE-26EF496EE329}" type="slidenum">
              <a:rPr kumimoji="0" lang="en-US" alt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67162243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3" y="273050"/>
            <a:ext cx="4011084"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4766733" y="273055"/>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09603" y="1435103"/>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41F3AC28-C391-4D55-A48D-4CEFEA3BF8FB}"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2/20/2024</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38D57AE-94E1-4818-B9F5-51EF4BBAC727}" type="slidenum">
              <a:rPr kumimoji="0" lang="en-US" alt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1043913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标题 1">
            <a:extLst>
              <a:ext uri="{FF2B5EF4-FFF2-40B4-BE49-F238E27FC236}">
                <a16:creationId xmlns="" xmlns:a16="http://schemas.microsoft.com/office/drawing/2014/main" id="{D6AAE625-CCE1-44F6-895D-5AF7016B3316}"/>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 xmlns:a16="http://schemas.microsoft.com/office/drawing/2014/main" id="{8FA83C3F-BA58-4315-BFDF-E60BCC01F280}"/>
              </a:ext>
            </a:extLst>
          </p:cNvPr>
          <p:cNvSpPr>
            <a:spLocks noGrp="1"/>
          </p:cNvSpPr>
          <p:nvPr>
            <p:ph idx="1"/>
          </p:nvPr>
        </p:nvSpPr>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 xmlns:a16="http://schemas.microsoft.com/office/drawing/2014/main" id="{720B4E28-BD5D-4F3F-B69C-DBAEC1F2194F}"/>
              </a:ext>
            </a:extLst>
          </p:cNvPr>
          <p:cNvSpPr>
            <a:spLocks noGrp="1"/>
          </p:cNvSpPr>
          <p:nvPr>
            <p:ph type="dt" sz="half" idx="10"/>
          </p:nvPr>
        </p:nvSpPr>
        <p:spPr/>
        <p:txBody>
          <a:bodyPr/>
          <a:lstStyle/>
          <a:p>
            <a:fld id="{EC85BF49-3D7A-4F43-BA91-D003E0AEA55D}" type="datetimeFigureOut">
              <a:rPr lang="zh-CN" altLang="en-US" smtClean="0"/>
              <a:t>2024/2/20</a:t>
            </a:fld>
            <a:endParaRPr lang="zh-CN" altLang="en-US"/>
          </a:p>
        </p:txBody>
      </p:sp>
      <p:sp>
        <p:nvSpPr>
          <p:cNvPr id="5" name="页脚占位符 4">
            <a:extLst>
              <a:ext uri="{FF2B5EF4-FFF2-40B4-BE49-F238E27FC236}">
                <a16:creationId xmlns="" xmlns:a16="http://schemas.microsoft.com/office/drawing/2014/main" id="{9C625689-122D-4A42-93C0-0286D12F7C1F}"/>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 xmlns:a16="http://schemas.microsoft.com/office/drawing/2014/main" id="{D84B6780-D01C-4C9C-B42E-7A4F26B8D02C}"/>
              </a:ext>
            </a:extLst>
          </p:cNvPr>
          <p:cNvSpPr>
            <a:spLocks noGrp="1"/>
          </p:cNvSpPr>
          <p:nvPr>
            <p:ph type="sldNum" sz="quarter" idx="12"/>
          </p:nvPr>
        </p:nvSpPr>
        <p:spPr/>
        <p:txBody>
          <a:bodyPr/>
          <a:lstStyle/>
          <a:p>
            <a:fld id="{F23BD8DC-39EC-4016-A177-D6AECE158338}" type="slidenum">
              <a:rPr lang="zh-CN" altLang="en-US" smtClean="0"/>
              <a:t>‹#›</a:t>
            </a:fld>
            <a:endParaRPr lang="zh-CN" altLang="en-US"/>
          </a:p>
        </p:txBody>
      </p:sp>
    </p:spTree>
    <p:extLst>
      <p:ext uri="{BB962C8B-B14F-4D97-AF65-F5344CB8AC3E}">
        <p14:creationId xmlns:p14="http://schemas.microsoft.com/office/powerpoint/2010/main" val="30495804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39ACE18-C18C-4C3B-8ADC-E63956FCB04B}"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2/20/2024</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74A8D03-3D2E-4618-BCDC-6EC84504C06B}" type="slidenum">
              <a:rPr kumimoji="0" lang="en-US" alt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00663861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FF2601B-B8BD-456E-BBF2-D0541205FFF3}"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2/20/2024</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B6E73F8-B54D-4527-A293-F6B6D6DC66D3}" type="slidenum">
              <a:rPr kumimoji="0" lang="en-US" alt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65561472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1785600" y="274643"/>
            <a:ext cx="36576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12800" y="274643"/>
            <a:ext cx="107696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59C8BF5-1C98-4A4D-940C-2231FD862E03}"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2/20/2024</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41EBBA9-F76F-40A6-9BE5-40F190C8807E}" type="slidenum">
              <a:rPr kumimoji="0" lang="en-US" alt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30949314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534585" y="214314"/>
            <a:ext cx="10390716" cy="1462087"/>
          </a:xfrm>
        </p:spPr>
        <p:txBody>
          <a:bodyPr/>
          <a:lstStyle/>
          <a:p>
            <a:r>
              <a:rPr lang="en-US" smtClean="0"/>
              <a:t>Click to edit Master title style</a:t>
            </a:r>
            <a:endParaRPr lang="vi-VN"/>
          </a:p>
        </p:txBody>
      </p:sp>
      <p:sp>
        <p:nvSpPr>
          <p:cNvPr id="3" name="Text Placeholder 2"/>
          <p:cNvSpPr>
            <a:spLocks noGrp="1"/>
          </p:cNvSpPr>
          <p:nvPr>
            <p:ph type="body" sz="half" idx="1"/>
          </p:nvPr>
        </p:nvSpPr>
        <p:spPr>
          <a:xfrm>
            <a:off x="1576917" y="2017713"/>
            <a:ext cx="508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vi-VN"/>
          </a:p>
        </p:txBody>
      </p:sp>
      <p:sp>
        <p:nvSpPr>
          <p:cNvPr id="4" name="Content Placeholder 3"/>
          <p:cNvSpPr>
            <a:spLocks noGrp="1"/>
          </p:cNvSpPr>
          <p:nvPr>
            <p:ph sz="half" idx="2"/>
          </p:nvPr>
        </p:nvSpPr>
        <p:spPr>
          <a:xfrm>
            <a:off x="6860117" y="2017713"/>
            <a:ext cx="508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vi-VN"/>
          </a:p>
        </p:txBody>
      </p:sp>
      <p:sp>
        <p:nvSpPr>
          <p:cNvPr id="5" name="Date Placeholder 4"/>
          <p:cNvSpPr>
            <a:spLocks noGrp="1"/>
          </p:cNvSpPr>
          <p:nvPr>
            <p:ph type="dt" sz="half" idx="10"/>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Footer Placeholder 5"/>
          <p:cNvSpPr>
            <a:spLocks noGrp="1"/>
          </p:cNvSpPr>
          <p:nvPr>
            <p:ph type="ftr" sz="quarter" idx="11"/>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7" name="Slide Number Placeholder 6"/>
          <p:cNvSpPr>
            <a:spLocks noGrp="1"/>
          </p:cNvSpPr>
          <p:nvPr>
            <p:ph type="sldNum" sz="quarter" idx="12"/>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235D4A78-B9FA-4787-B133-F5D43F122687}" type="slidenum">
              <a:rPr kumimoji="0" lang="en-GB" sz="12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64217876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xOverObj">
  <p:cSld name="Title and Text over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86360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609600" y="1600200"/>
            <a:ext cx="109728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09600" y="3938589"/>
            <a:ext cx="10972800" cy="218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2747726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 xmlns:a16="http://schemas.microsoft.com/office/drawing/2014/main" id="{76C29D3C-433F-4A63-8FF5-36EE97F0E34C}"/>
              </a:ext>
            </a:extLst>
          </p:cNvPr>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 xmlns:a16="http://schemas.microsoft.com/office/drawing/2014/main" id="{908A0D82-1BDE-4956-BBE7-876EF4C9C31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p>
        </p:txBody>
      </p:sp>
      <p:sp>
        <p:nvSpPr>
          <p:cNvPr id="4" name="日期占位符 3">
            <a:extLst>
              <a:ext uri="{FF2B5EF4-FFF2-40B4-BE49-F238E27FC236}">
                <a16:creationId xmlns="" xmlns:a16="http://schemas.microsoft.com/office/drawing/2014/main" id="{D3A7D608-4FD4-4089-A182-A5B58F7492D3}"/>
              </a:ext>
            </a:extLst>
          </p:cNvPr>
          <p:cNvSpPr>
            <a:spLocks noGrp="1"/>
          </p:cNvSpPr>
          <p:nvPr>
            <p:ph type="dt" sz="half" idx="10"/>
          </p:nvPr>
        </p:nvSpPr>
        <p:spPr/>
        <p:txBody>
          <a:bodyPr/>
          <a:lstStyle/>
          <a:p>
            <a:fld id="{EC85BF49-3D7A-4F43-BA91-D003E0AEA55D}" type="datetimeFigureOut">
              <a:rPr lang="zh-CN" altLang="en-US" smtClean="0"/>
              <a:t>2024/2/20</a:t>
            </a:fld>
            <a:endParaRPr lang="zh-CN" altLang="en-US"/>
          </a:p>
        </p:txBody>
      </p:sp>
      <p:sp>
        <p:nvSpPr>
          <p:cNvPr id="5" name="页脚占位符 4">
            <a:extLst>
              <a:ext uri="{FF2B5EF4-FFF2-40B4-BE49-F238E27FC236}">
                <a16:creationId xmlns="" xmlns:a16="http://schemas.microsoft.com/office/drawing/2014/main" id="{4202FDCD-14CB-478B-AB8C-D7E3D4A39A26}"/>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 xmlns:a16="http://schemas.microsoft.com/office/drawing/2014/main" id="{D7912418-15EB-4B02-B1ED-DF9966177A36}"/>
              </a:ext>
            </a:extLst>
          </p:cNvPr>
          <p:cNvSpPr>
            <a:spLocks noGrp="1"/>
          </p:cNvSpPr>
          <p:nvPr>
            <p:ph type="sldNum" sz="quarter" idx="12"/>
          </p:nvPr>
        </p:nvSpPr>
        <p:spPr/>
        <p:txBody>
          <a:bodyPr/>
          <a:lstStyle/>
          <a:p>
            <a:fld id="{F23BD8DC-39EC-4016-A177-D6AECE158338}" type="slidenum">
              <a:rPr lang="zh-CN" altLang="en-US" smtClean="0"/>
              <a:t>‹#›</a:t>
            </a:fld>
            <a:endParaRPr lang="zh-CN" altLang="en-US"/>
          </a:p>
        </p:txBody>
      </p:sp>
    </p:spTree>
    <p:extLst>
      <p:ext uri="{BB962C8B-B14F-4D97-AF65-F5344CB8AC3E}">
        <p14:creationId xmlns:p14="http://schemas.microsoft.com/office/powerpoint/2010/main" val="395721831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 xmlns:a16="http://schemas.microsoft.com/office/drawing/2014/main" id="{AF903029-121E-4745-8C82-783089C8CFAC}"/>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 xmlns:a16="http://schemas.microsoft.com/office/drawing/2014/main" id="{CBF77133-A399-4B32-9027-6824172CEBE7}"/>
              </a:ext>
            </a:extLst>
          </p:cNvPr>
          <p:cNvSpPr>
            <a:spLocks noGrp="1"/>
          </p:cNvSpPr>
          <p:nvPr>
            <p:ph sz="half" idx="1"/>
          </p:nvPr>
        </p:nvSpPr>
        <p:spPr>
          <a:xfrm>
            <a:off x="838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a:extLst>
              <a:ext uri="{FF2B5EF4-FFF2-40B4-BE49-F238E27FC236}">
                <a16:creationId xmlns="" xmlns:a16="http://schemas.microsoft.com/office/drawing/2014/main" id="{CA5C523C-3916-46C6-ABCB-8B86E01D650F}"/>
              </a:ext>
            </a:extLst>
          </p:cNvPr>
          <p:cNvSpPr>
            <a:spLocks noGrp="1"/>
          </p:cNvSpPr>
          <p:nvPr>
            <p:ph sz="half" idx="2"/>
          </p:nvPr>
        </p:nvSpPr>
        <p:spPr>
          <a:xfrm>
            <a:off x="6172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a:extLst>
              <a:ext uri="{FF2B5EF4-FFF2-40B4-BE49-F238E27FC236}">
                <a16:creationId xmlns="" xmlns:a16="http://schemas.microsoft.com/office/drawing/2014/main" id="{842F8245-7E0D-4F5C-BBD9-5BB4B79A74E3}"/>
              </a:ext>
            </a:extLst>
          </p:cNvPr>
          <p:cNvSpPr>
            <a:spLocks noGrp="1"/>
          </p:cNvSpPr>
          <p:nvPr>
            <p:ph type="dt" sz="half" idx="10"/>
          </p:nvPr>
        </p:nvSpPr>
        <p:spPr/>
        <p:txBody>
          <a:bodyPr/>
          <a:lstStyle/>
          <a:p>
            <a:fld id="{EC85BF49-3D7A-4F43-BA91-D003E0AEA55D}" type="datetimeFigureOut">
              <a:rPr lang="zh-CN" altLang="en-US" smtClean="0"/>
              <a:t>2024/2/20</a:t>
            </a:fld>
            <a:endParaRPr lang="zh-CN" altLang="en-US"/>
          </a:p>
        </p:txBody>
      </p:sp>
      <p:sp>
        <p:nvSpPr>
          <p:cNvPr id="6" name="页脚占位符 5">
            <a:extLst>
              <a:ext uri="{FF2B5EF4-FFF2-40B4-BE49-F238E27FC236}">
                <a16:creationId xmlns="" xmlns:a16="http://schemas.microsoft.com/office/drawing/2014/main" id="{A405755D-B8AB-449D-BBC4-48ACBBB51376}"/>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 xmlns:a16="http://schemas.microsoft.com/office/drawing/2014/main" id="{4CEEE41F-5F54-4C73-80D9-78344F9BA7CE}"/>
              </a:ext>
            </a:extLst>
          </p:cNvPr>
          <p:cNvSpPr>
            <a:spLocks noGrp="1"/>
          </p:cNvSpPr>
          <p:nvPr>
            <p:ph type="sldNum" sz="quarter" idx="12"/>
          </p:nvPr>
        </p:nvSpPr>
        <p:spPr/>
        <p:txBody>
          <a:bodyPr/>
          <a:lstStyle/>
          <a:p>
            <a:fld id="{F23BD8DC-39EC-4016-A177-D6AECE158338}" type="slidenum">
              <a:rPr lang="zh-CN" altLang="en-US" smtClean="0"/>
              <a:t>‹#›</a:t>
            </a:fld>
            <a:endParaRPr lang="zh-CN" altLang="en-US"/>
          </a:p>
        </p:txBody>
      </p:sp>
    </p:spTree>
    <p:extLst>
      <p:ext uri="{BB962C8B-B14F-4D97-AF65-F5344CB8AC3E}">
        <p14:creationId xmlns:p14="http://schemas.microsoft.com/office/powerpoint/2010/main" val="206845545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11" name="矩形 10"/>
          <p:cNvSpPr/>
          <p:nvPr userDrawn="1"/>
        </p:nvSpPr>
        <p:spPr>
          <a:xfrm>
            <a:off x="8325228" y="3859375"/>
            <a:ext cx="775136" cy="230832"/>
          </a:xfrm>
          <a:prstGeom prst="rect">
            <a:avLst/>
          </a:prstGeom>
        </p:spPr>
        <p:txBody>
          <a:bodyPr wrap="square">
            <a:spAutoFit/>
          </a:bodyPr>
          <a:lstStyle/>
          <a:p>
            <a:r>
              <a:rPr lang="en-US" altLang="zh-CN" sz="100" dirty="0">
                <a:solidFill>
                  <a:prstClr val="white"/>
                </a:solidFill>
                <a:latin typeface="Calibri"/>
                <a:ea typeface="宋体"/>
              </a:rPr>
              <a:t>PPT</a:t>
            </a:r>
            <a:r>
              <a:rPr lang="zh-CN" altLang="en-US" sz="100" dirty="0">
                <a:solidFill>
                  <a:prstClr val="white"/>
                </a:solidFill>
                <a:latin typeface="Calibri"/>
                <a:ea typeface="宋体"/>
              </a:rPr>
              <a:t>模板下载：</a:t>
            </a:r>
            <a:r>
              <a:rPr lang="en-US" altLang="zh-CN" sz="100" dirty="0">
                <a:solidFill>
                  <a:prstClr val="white"/>
                </a:solidFill>
                <a:latin typeface="Calibri"/>
                <a:ea typeface="宋体"/>
              </a:rPr>
              <a:t>www.1ppt.com/moban/          </a:t>
            </a:r>
            <a:r>
              <a:rPr lang="zh-CN" altLang="en-US" sz="100" dirty="0">
                <a:solidFill>
                  <a:prstClr val="white"/>
                </a:solidFill>
                <a:latin typeface="Calibri"/>
                <a:ea typeface="宋体"/>
              </a:rPr>
              <a:t>行业</a:t>
            </a:r>
            <a:r>
              <a:rPr lang="en-US" altLang="zh-CN" sz="100" dirty="0">
                <a:solidFill>
                  <a:prstClr val="white"/>
                </a:solidFill>
                <a:latin typeface="Calibri"/>
                <a:ea typeface="宋体"/>
              </a:rPr>
              <a:t>PPT</a:t>
            </a:r>
            <a:r>
              <a:rPr lang="zh-CN" altLang="en-US" sz="100" dirty="0">
                <a:solidFill>
                  <a:prstClr val="white"/>
                </a:solidFill>
                <a:latin typeface="Calibri"/>
                <a:ea typeface="宋体"/>
              </a:rPr>
              <a:t>模板：</a:t>
            </a:r>
            <a:r>
              <a:rPr lang="en-US" altLang="zh-CN" sz="100" dirty="0">
                <a:solidFill>
                  <a:prstClr val="white"/>
                </a:solidFill>
                <a:latin typeface="Calibri"/>
                <a:ea typeface="宋体"/>
              </a:rPr>
              <a:t>www.1ppt.com/hangye/ </a:t>
            </a:r>
          </a:p>
          <a:p>
            <a:r>
              <a:rPr lang="zh-CN" altLang="en-US" sz="100" dirty="0">
                <a:solidFill>
                  <a:prstClr val="white"/>
                </a:solidFill>
                <a:latin typeface="Calibri"/>
                <a:ea typeface="宋体"/>
              </a:rPr>
              <a:t>节日</a:t>
            </a:r>
            <a:r>
              <a:rPr lang="en-US" altLang="zh-CN" sz="100" dirty="0">
                <a:solidFill>
                  <a:prstClr val="white"/>
                </a:solidFill>
                <a:latin typeface="Calibri"/>
                <a:ea typeface="宋体"/>
              </a:rPr>
              <a:t>PPT</a:t>
            </a:r>
            <a:r>
              <a:rPr lang="zh-CN" altLang="en-US" sz="100" dirty="0">
                <a:solidFill>
                  <a:prstClr val="white"/>
                </a:solidFill>
                <a:latin typeface="Calibri"/>
                <a:ea typeface="宋体"/>
              </a:rPr>
              <a:t>模板：</a:t>
            </a:r>
            <a:r>
              <a:rPr lang="en-US" altLang="zh-CN" sz="100" dirty="0">
                <a:solidFill>
                  <a:prstClr val="white"/>
                </a:solidFill>
                <a:latin typeface="Calibri"/>
                <a:ea typeface="宋体"/>
              </a:rPr>
              <a:t>www.1ppt.com/jieri/          PPT</a:t>
            </a:r>
            <a:r>
              <a:rPr lang="zh-CN" altLang="en-US" sz="100" dirty="0">
                <a:solidFill>
                  <a:prstClr val="white"/>
                </a:solidFill>
                <a:latin typeface="Calibri"/>
                <a:ea typeface="宋体"/>
              </a:rPr>
              <a:t>素材：</a:t>
            </a:r>
            <a:r>
              <a:rPr lang="en-US" altLang="zh-CN" sz="100" dirty="0">
                <a:solidFill>
                  <a:prstClr val="white"/>
                </a:solidFill>
                <a:latin typeface="Calibri"/>
                <a:ea typeface="宋体"/>
              </a:rPr>
              <a:t>www.1ppt.com/sucai/</a:t>
            </a:r>
          </a:p>
          <a:p>
            <a:r>
              <a:rPr lang="en-US" altLang="zh-CN" sz="100" dirty="0">
                <a:solidFill>
                  <a:prstClr val="white"/>
                </a:solidFill>
                <a:latin typeface="Calibri"/>
                <a:ea typeface="宋体"/>
              </a:rPr>
              <a:t>PPT</a:t>
            </a:r>
            <a:r>
              <a:rPr lang="zh-CN" altLang="en-US" sz="100" dirty="0">
                <a:solidFill>
                  <a:prstClr val="white"/>
                </a:solidFill>
                <a:latin typeface="Calibri"/>
                <a:ea typeface="宋体"/>
              </a:rPr>
              <a:t>背景图片：</a:t>
            </a:r>
            <a:r>
              <a:rPr lang="en-US" altLang="zh-CN" sz="100" dirty="0">
                <a:solidFill>
                  <a:prstClr val="white"/>
                </a:solidFill>
                <a:latin typeface="Calibri"/>
                <a:ea typeface="宋体"/>
              </a:rPr>
              <a:t>www.1ppt.com/beijing/        PPT</a:t>
            </a:r>
            <a:r>
              <a:rPr lang="zh-CN" altLang="en-US" sz="100" dirty="0">
                <a:solidFill>
                  <a:prstClr val="white"/>
                </a:solidFill>
                <a:latin typeface="Calibri"/>
                <a:ea typeface="宋体"/>
              </a:rPr>
              <a:t>图表：</a:t>
            </a:r>
            <a:r>
              <a:rPr lang="en-US" altLang="zh-CN" sz="100" dirty="0">
                <a:solidFill>
                  <a:prstClr val="white"/>
                </a:solidFill>
                <a:latin typeface="Calibri"/>
                <a:ea typeface="宋体"/>
              </a:rPr>
              <a:t>www.1ppt.com/tubiao/      </a:t>
            </a:r>
          </a:p>
          <a:p>
            <a:r>
              <a:rPr lang="zh-CN" altLang="en-US" sz="100" dirty="0">
                <a:solidFill>
                  <a:prstClr val="white"/>
                </a:solidFill>
                <a:latin typeface="Calibri"/>
                <a:ea typeface="宋体"/>
              </a:rPr>
              <a:t>精美</a:t>
            </a:r>
            <a:r>
              <a:rPr lang="en-US" altLang="zh-CN" sz="100" dirty="0">
                <a:solidFill>
                  <a:prstClr val="white"/>
                </a:solidFill>
                <a:latin typeface="Calibri"/>
                <a:ea typeface="宋体"/>
              </a:rPr>
              <a:t>PPT</a:t>
            </a:r>
            <a:r>
              <a:rPr lang="zh-CN" altLang="en-US" sz="100" dirty="0">
                <a:solidFill>
                  <a:prstClr val="white"/>
                </a:solidFill>
                <a:latin typeface="Calibri"/>
                <a:ea typeface="宋体"/>
              </a:rPr>
              <a:t>下载：</a:t>
            </a:r>
            <a:r>
              <a:rPr lang="en-US" altLang="zh-CN" sz="100" dirty="0">
                <a:solidFill>
                  <a:prstClr val="white"/>
                </a:solidFill>
                <a:latin typeface="Calibri"/>
                <a:ea typeface="宋体"/>
              </a:rPr>
              <a:t>www.1ppt.com/xiazai/         PPT</a:t>
            </a:r>
            <a:r>
              <a:rPr lang="zh-CN" altLang="en-US" sz="100" dirty="0">
                <a:solidFill>
                  <a:prstClr val="white"/>
                </a:solidFill>
                <a:latin typeface="Calibri"/>
                <a:ea typeface="宋体"/>
              </a:rPr>
              <a:t>教程： </a:t>
            </a:r>
            <a:r>
              <a:rPr lang="en-US" altLang="zh-CN" sz="100" dirty="0">
                <a:solidFill>
                  <a:prstClr val="white"/>
                </a:solidFill>
                <a:latin typeface="Calibri"/>
                <a:ea typeface="宋体"/>
              </a:rPr>
              <a:t>www.1ppt.com/powerpoint/      </a:t>
            </a:r>
          </a:p>
          <a:p>
            <a:r>
              <a:rPr lang="en-US" altLang="zh-CN" sz="100" dirty="0">
                <a:solidFill>
                  <a:prstClr val="white"/>
                </a:solidFill>
                <a:latin typeface="Calibri"/>
                <a:ea typeface="宋体"/>
              </a:rPr>
              <a:t>PPT</a:t>
            </a:r>
            <a:r>
              <a:rPr lang="zh-CN" altLang="en-US" sz="100" dirty="0">
                <a:solidFill>
                  <a:prstClr val="white"/>
                </a:solidFill>
                <a:latin typeface="Calibri"/>
                <a:ea typeface="宋体"/>
              </a:rPr>
              <a:t>课件：</a:t>
            </a:r>
            <a:r>
              <a:rPr lang="en-US" altLang="zh-CN" sz="100" dirty="0">
                <a:solidFill>
                  <a:prstClr val="white"/>
                </a:solidFill>
                <a:latin typeface="Calibri"/>
                <a:ea typeface="宋体"/>
              </a:rPr>
              <a:t>www.1ppt.com/kejian/             </a:t>
            </a:r>
            <a:r>
              <a:rPr lang="zh-CN" altLang="en-US" sz="100" dirty="0">
                <a:solidFill>
                  <a:prstClr val="white"/>
                </a:solidFill>
                <a:latin typeface="Calibri"/>
                <a:ea typeface="宋体"/>
              </a:rPr>
              <a:t>字体下载：</a:t>
            </a:r>
            <a:r>
              <a:rPr lang="en-US" altLang="zh-CN" sz="100" dirty="0">
                <a:solidFill>
                  <a:prstClr val="white"/>
                </a:solidFill>
                <a:latin typeface="Calibri"/>
                <a:ea typeface="宋体"/>
              </a:rPr>
              <a:t>www.1ppt.com/ziti/</a:t>
            </a:r>
          </a:p>
          <a:p>
            <a:r>
              <a:rPr lang="zh-CN" altLang="en-US" sz="100" dirty="0">
                <a:solidFill>
                  <a:prstClr val="white"/>
                </a:solidFill>
                <a:latin typeface="Calibri"/>
                <a:ea typeface="宋体"/>
              </a:rPr>
              <a:t>工作总结</a:t>
            </a:r>
            <a:r>
              <a:rPr lang="en-US" altLang="zh-CN" sz="100" dirty="0">
                <a:solidFill>
                  <a:prstClr val="white"/>
                </a:solidFill>
                <a:latin typeface="Calibri"/>
                <a:ea typeface="宋体"/>
              </a:rPr>
              <a:t>PPT</a:t>
            </a:r>
            <a:r>
              <a:rPr lang="zh-CN" altLang="en-US" sz="100" dirty="0">
                <a:solidFill>
                  <a:prstClr val="white"/>
                </a:solidFill>
                <a:latin typeface="Calibri"/>
                <a:ea typeface="宋体"/>
              </a:rPr>
              <a:t>：</a:t>
            </a:r>
            <a:r>
              <a:rPr lang="en-US" altLang="zh-CN" sz="100" dirty="0">
                <a:solidFill>
                  <a:prstClr val="white"/>
                </a:solidFill>
                <a:latin typeface="Calibri"/>
                <a:ea typeface="宋体"/>
              </a:rPr>
              <a:t>www.1ppt.com/xiazai/zongjie/ </a:t>
            </a:r>
            <a:r>
              <a:rPr lang="zh-CN" altLang="en-US" sz="100" dirty="0">
                <a:solidFill>
                  <a:prstClr val="white"/>
                </a:solidFill>
                <a:latin typeface="Calibri"/>
                <a:ea typeface="宋体"/>
              </a:rPr>
              <a:t>工作计划：</a:t>
            </a:r>
            <a:r>
              <a:rPr lang="en-US" altLang="zh-CN" sz="100" dirty="0">
                <a:solidFill>
                  <a:prstClr val="white"/>
                </a:solidFill>
                <a:latin typeface="Calibri"/>
                <a:ea typeface="宋体"/>
              </a:rPr>
              <a:t>www.1ppt.com/xiazai/jihua/</a:t>
            </a:r>
          </a:p>
          <a:p>
            <a:r>
              <a:rPr lang="zh-CN" altLang="en-US" sz="100" dirty="0">
                <a:solidFill>
                  <a:prstClr val="white"/>
                </a:solidFill>
                <a:latin typeface="Calibri"/>
                <a:ea typeface="宋体"/>
              </a:rPr>
              <a:t>商务</a:t>
            </a:r>
            <a:r>
              <a:rPr lang="en-US" altLang="zh-CN" sz="100" dirty="0">
                <a:solidFill>
                  <a:prstClr val="white"/>
                </a:solidFill>
                <a:latin typeface="Calibri"/>
                <a:ea typeface="宋体"/>
              </a:rPr>
              <a:t>PPT</a:t>
            </a:r>
            <a:r>
              <a:rPr lang="zh-CN" altLang="en-US" sz="100" dirty="0">
                <a:solidFill>
                  <a:prstClr val="white"/>
                </a:solidFill>
                <a:latin typeface="Calibri"/>
                <a:ea typeface="宋体"/>
              </a:rPr>
              <a:t>模板：</a:t>
            </a:r>
            <a:r>
              <a:rPr lang="en-US" altLang="zh-CN" sz="100" dirty="0">
                <a:solidFill>
                  <a:prstClr val="white"/>
                </a:solidFill>
                <a:latin typeface="Calibri"/>
                <a:ea typeface="宋体"/>
              </a:rPr>
              <a:t>www.1ppt.com/moban/shangwu/  </a:t>
            </a:r>
            <a:r>
              <a:rPr lang="zh-CN" altLang="en-US" sz="100" dirty="0">
                <a:solidFill>
                  <a:prstClr val="white"/>
                </a:solidFill>
                <a:latin typeface="Calibri"/>
                <a:ea typeface="宋体"/>
              </a:rPr>
              <a:t>个人简历</a:t>
            </a:r>
            <a:r>
              <a:rPr lang="en-US" altLang="zh-CN" sz="100" dirty="0">
                <a:solidFill>
                  <a:prstClr val="white"/>
                </a:solidFill>
                <a:latin typeface="Calibri"/>
                <a:ea typeface="宋体"/>
              </a:rPr>
              <a:t>PPT</a:t>
            </a:r>
            <a:r>
              <a:rPr lang="zh-CN" altLang="en-US" sz="100" dirty="0">
                <a:solidFill>
                  <a:prstClr val="white"/>
                </a:solidFill>
                <a:latin typeface="Calibri"/>
                <a:ea typeface="宋体"/>
              </a:rPr>
              <a:t>：</a:t>
            </a:r>
            <a:r>
              <a:rPr lang="en-US" altLang="zh-CN" sz="100" dirty="0">
                <a:solidFill>
                  <a:prstClr val="white"/>
                </a:solidFill>
                <a:latin typeface="Calibri"/>
                <a:ea typeface="宋体"/>
              </a:rPr>
              <a:t>www.1ppt.com/xiazai/jianli/  </a:t>
            </a:r>
          </a:p>
          <a:p>
            <a:r>
              <a:rPr lang="zh-CN" altLang="en-US" sz="100" dirty="0">
                <a:solidFill>
                  <a:prstClr val="white"/>
                </a:solidFill>
                <a:latin typeface="Calibri"/>
                <a:ea typeface="宋体"/>
              </a:rPr>
              <a:t>毕业答辩</a:t>
            </a:r>
            <a:r>
              <a:rPr lang="en-US" altLang="zh-CN" sz="100" dirty="0">
                <a:solidFill>
                  <a:prstClr val="white"/>
                </a:solidFill>
                <a:latin typeface="Calibri"/>
                <a:ea typeface="宋体"/>
              </a:rPr>
              <a:t>PPT</a:t>
            </a:r>
            <a:r>
              <a:rPr lang="zh-CN" altLang="en-US" sz="100" dirty="0">
                <a:solidFill>
                  <a:prstClr val="white"/>
                </a:solidFill>
                <a:latin typeface="Calibri"/>
                <a:ea typeface="宋体"/>
              </a:rPr>
              <a:t>：</a:t>
            </a:r>
            <a:r>
              <a:rPr lang="en-US" altLang="zh-CN" sz="100" dirty="0">
                <a:solidFill>
                  <a:prstClr val="white"/>
                </a:solidFill>
                <a:latin typeface="Calibri"/>
                <a:ea typeface="宋体"/>
              </a:rPr>
              <a:t>www.1ppt.com/xiazai/dabian/  </a:t>
            </a:r>
            <a:r>
              <a:rPr lang="zh-CN" altLang="en-US" sz="100" dirty="0">
                <a:solidFill>
                  <a:prstClr val="white"/>
                </a:solidFill>
                <a:latin typeface="Calibri"/>
                <a:ea typeface="宋体"/>
              </a:rPr>
              <a:t>工作汇报</a:t>
            </a:r>
            <a:r>
              <a:rPr lang="en-US" altLang="zh-CN" sz="100" dirty="0">
                <a:solidFill>
                  <a:prstClr val="white"/>
                </a:solidFill>
                <a:latin typeface="Calibri"/>
                <a:ea typeface="宋体"/>
              </a:rPr>
              <a:t>PPT</a:t>
            </a:r>
            <a:r>
              <a:rPr lang="zh-CN" altLang="en-US" sz="100" dirty="0">
                <a:solidFill>
                  <a:prstClr val="white"/>
                </a:solidFill>
                <a:latin typeface="Calibri"/>
                <a:ea typeface="宋体"/>
              </a:rPr>
              <a:t>：</a:t>
            </a:r>
            <a:r>
              <a:rPr lang="en-US" altLang="zh-CN" sz="100" dirty="0">
                <a:solidFill>
                  <a:prstClr val="white"/>
                </a:solidFill>
                <a:latin typeface="Calibri"/>
                <a:ea typeface="宋体"/>
              </a:rPr>
              <a:t>www.1ppt.com/xiazai/huibao/    </a:t>
            </a:r>
          </a:p>
          <a:p>
            <a:r>
              <a:rPr lang="en-US" altLang="zh-CN" sz="100" dirty="0">
                <a:solidFill>
                  <a:prstClr val="white"/>
                </a:solidFill>
                <a:latin typeface="Calibri"/>
                <a:ea typeface="宋体"/>
              </a:rPr>
              <a:t> </a:t>
            </a:r>
          </a:p>
        </p:txBody>
      </p:sp>
      <p:sp>
        <p:nvSpPr>
          <p:cNvPr id="2" name="标题 1">
            <a:extLst>
              <a:ext uri="{FF2B5EF4-FFF2-40B4-BE49-F238E27FC236}">
                <a16:creationId xmlns="" xmlns:a16="http://schemas.microsoft.com/office/drawing/2014/main" id="{429F8BAA-8A45-4805-B80A-07C8740E2E64}"/>
              </a:ext>
            </a:extLst>
          </p:cNvPr>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a:extLst>
              <a:ext uri="{FF2B5EF4-FFF2-40B4-BE49-F238E27FC236}">
                <a16:creationId xmlns="" xmlns:a16="http://schemas.microsoft.com/office/drawing/2014/main" id="{867A0A44-AB43-4C74-A603-D8119FB27E5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a:extLst>
              <a:ext uri="{FF2B5EF4-FFF2-40B4-BE49-F238E27FC236}">
                <a16:creationId xmlns="" xmlns:a16="http://schemas.microsoft.com/office/drawing/2014/main" id="{0C131986-E042-4909-B443-8AD60B39F206}"/>
              </a:ext>
            </a:extLst>
          </p:cNvPr>
          <p:cNvSpPr>
            <a:spLocks noGrp="1"/>
          </p:cNvSpPr>
          <p:nvPr>
            <p:ph sz="half" idx="2"/>
          </p:nvPr>
        </p:nvSpPr>
        <p:spPr>
          <a:xfrm>
            <a:off x="839788" y="2505075"/>
            <a:ext cx="5157787"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a:extLst>
              <a:ext uri="{FF2B5EF4-FFF2-40B4-BE49-F238E27FC236}">
                <a16:creationId xmlns="" xmlns:a16="http://schemas.microsoft.com/office/drawing/2014/main" id="{7A9DF9E6-93A8-41DA-9AFE-F1AD163BAE2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a:extLst>
              <a:ext uri="{FF2B5EF4-FFF2-40B4-BE49-F238E27FC236}">
                <a16:creationId xmlns="" xmlns:a16="http://schemas.microsoft.com/office/drawing/2014/main" id="{FA105C94-063B-410A-9E78-B933C70542C9}"/>
              </a:ext>
            </a:extLst>
          </p:cNvPr>
          <p:cNvSpPr>
            <a:spLocks noGrp="1"/>
          </p:cNvSpPr>
          <p:nvPr>
            <p:ph sz="quarter" idx="4"/>
          </p:nvPr>
        </p:nvSpPr>
        <p:spPr>
          <a:xfrm>
            <a:off x="6172200" y="2505075"/>
            <a:ext cx="5183188"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a:extLst>
              <a:ext uri="{FF2B5EF4-FFF2-40B4-BE49-F238E27FC236}">
                <a16:creationId xmlns="" xmlns:a16="http://schemas.microsoft.com/office/drawing/2014/main" id="{532ED612-40B6-40D5-9AB6-A5756E735A04}"/>
              </a:ext>
            </a:extLst>
          </p:cNvPr>
          <p:cNvSpPr>
            <a:spLocks noGrp="1"/>
          </p:cNvSpPr>
          <p:nvPr>
            <p:ph type="dt" sz="half" idx="10"/>
          </p:nvPr>
        </p:nvSpPr>
        <p:spPr/>
        <p:txBody>
          <a:bodyPr/>
          <a:lstStyle/>
          <a:p>
            <a:fld id="{EC85BF49-3D7A-4F43-BA91-D003E0AEA55D}" type="datetimeFigureOut">
              <a:rPr lang="zh-CN" altLang="en-US" smtClean="0"/>
              <a:t>2024/2/20</a:t>
            </a:fld>
            <a:endParaRPr lang="zh-CN" altLang="en-US"/>
          </a:p>
        </p:txBody>
      </p:sp>
      <p:sp>
        <p:nvSpPr>
          <p:cNvPr id="8" name="页脚占位符 7">
            <a:extLst>
              <a:ext uri="{FF2B5EF4-FFF2-40B4-BE49-F238E27FC236}">
                <a16:creationId xmlns="" xmlns:a16="http://schemas.microsoft.com/office/drawing/2014/main" id="{2F0CBC1E-B6EE-4097-952D-830B41F13F50}"/>
              </a:ext>
            </a:extLst>
          </p:cNvPr>
          <p:cNvSpPr>
            <a:spLocks noGrp="1"/>
          </p:cNvSpPr>
          <p:nvPr>
            <p:ph type="ftr" sz="quarter" idx="11"/>
          </p:nvPr>
        </p:nvSpPr>
        <p:spPr/>
        <p:txBody>
          <a:bodyPr/>
          <a:lstStyle/>
          <a:p>
            <a:endParaRPr lang="zh-CN" altLang="en-US"/>
          </a:p>
        </p:txBody>
      </p:sp>
      <p:sp>
        <p:nvSpPr>
          <p:cNvPr id="9" name="灯片编号占位符 8">
            <a:extLst>
              <a:ext uri="{FF2B5EF4-FFF2-40B4-BE49-F238E27FC236}">
                <a16:creationId xmlns="" xmlns:a16="http://schemas.microsoft.com/office/drawing/2014/main" id="{558DC997-89AA-47B6-AC9E-9DABE64D8C93}"/>
              </a:ext>
            </a:extLst>
          </p:cNvPr>
          <p:cNvSpPr>
            <a:spLocks noGrp="1"/>
          </p:cNvSpPr>
          <p:nvPr>
            <p:ph type="sldNum" sz="quarter" idx="12"/>
          </p:nvPr>
        </p:nvSpPr>
        <p:spPr/>
        <p:txBody>
          <a:bodyPr/>
          <a:lstStyle/>
          <a:p>
            <a:fld id="{F23BD8DC-39EC-4016-A177-D6AECE158338}" type="slidenum">
              <a:rPr lang="zh-CN" altLang="en-US" smtClean="0"/>
              <a:t>‹#›</a:t>
            </a:fld>
            <a:endParaRPr lang="zh-CN" altLang="en-US"/>
          </a:p>
        </p:txBody>
      </p:sp>
    </p:spTree>
    <p:extLst>
      <p:ext uri="{BB962C8B-B14F-4D97-AF65-F5344CB8AC3E}">
        <p14:creationId xmlns:p14="http://schemas.microsoft.com/office/powerpoint/2010/main" val="176441448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 xmlns:a16="http://schemas.microsoft.com/office/drawing/2014/main" id="{601FA586-1609-48FE-8744-41F3E00127DE}"/>
              </a:ext>
            </a:extLst>
          </p:cNvPr>
          <p:cNvSpPr>
            <a:spLocks noGrp="1"/>
          </p:cNvSpPr>
          <p:nvPr>
            <p:ph type="title"/>
          </p:nvPr>
        </p:nvSpPr>
        <p:spPr/>
        <p:txBody>
          <a:bodyPr/>
          <a:lstStyle/>
          <a:p>
            <a:r>
              <a:rPr lang="zh-CN" altLang="en-US"/>
              <a:t>单击此处编辑母版标题样式</a:t>
            </a:r>
          </a:p>
        </p:txBody>
      </p:sp>
      <p:sp>
        <p:nvSpPr>
          <p:cNvPr id="3" name="日期占位符 2">
            <a:extLst>
              <a:ext uri="{FF2B5EF4-FFF2-40B4-BE49-F238E27FC236}">
                <a16:creationId xmlns="" xmlns:a16="http://schemas.microsoft.com/office/drawing/2014/main" id="{1E871FBC-BFBC-4554-93E0-667EBD3B7D36}"/>
              </a:ext>
            </a:extLst>
          </p:cNvPr>
          <p:cNvSpPr>
            <a:spLocks noGrp="1"/>
          </p:cNvSpPr>
          <p:nvPr>
            <p:ph type="dt" sz="half" idx="10"/>
          </p:nvPr>
        </p:nvSpPr>
        <p:spPr/>
        <p:txBody>
          <a:bodyPr/>
          <a:lstStyle/>
          <a:p>
            <a:fld id="{EC85BF49-3D7A-4F43-BA91-D003E0AEA55D}" type="datetimeFigureOut">
              <a:rPr lang="zh-CN" altLang="en-US" smtClean="0"/>
              <a:t>2024/2/20</a:t>
            </a:fld>
            <a:endParaRPr lang="zh-CN" altLang="en-US"/>
          </a:p>
        </p:txBody>
      </p:sp>
      <p:sp>
        <p:nvSpPr>
          <p:cNvPr id="4" name="页脚占位符 3">
            <a:extLst>
              <a:ext uri="{FF2B5EF4-FFF2-40B4-BE49-F238E27FC236}">
                <a16:creationId xmlns="" xmlns:a16="http://schemas.microsoft.com/office/drawing/2014/main" id="{9E473339-3CF2-40AF-A7A8-247F02DFDF1C}"/>
              </a:ext>
            </a:extLst>
          </p:cNvPr>
          <p:cNvSpPr>
            <a:spLocks noGrp="1"/>
          </p:cNvSpPr>
          <p:nvPr>
            <p:ph type="ftr" sz="quarter" idx="11"/>
          </p:nvPr>
        </p:nvSpPr>
        <p:spPr/>
        <p:txBody>
          <a:bodyPr/>
          <a:lstStyle/>
          <a:p>
            <a:endParaRPr lang="zh-CN" altLang="en-US"/>
          </a:p>
        </p:txBody>
      </p:sp>
      <p:sp>
        <p:nvSpPr>
          <p:cNvPr id="5" name="灯片编号占位符 4">
            <a:extLst>
              <a:ext uri="{FF2B5EF4-FFF2-40B4-BE49-F238E27FC236}">
                <a16:creationId xmlns="" xmlns:a16="http://schemas.microsoft.com/office/drawing/2014/main" id="{BB04E57B-F9FF-4C6E-BAB0-34397F82D461}"/>
              </a:ext>
            </a:extLst>
          </p:cNvPr>
          <p:cNvSpPr>
            <a:spLocks noGrp="1"/>
          </p:cNvSpPr>
          <p:nvPr>
            <p:ph type="sldNum" sz="quarter" idx="12"/>
          </p:nvPr>
        </p:nvSpPr>
        <p:spPr/>
        <p:txBody>
          <a:bodyPr/>
          <a:lstStyle/>
          <a:p>
            <a:fld id="{F23BD8DC-39EC-4016-A177-D6AECE158338}" type="slidenum">
              <a:rPr lang="zh-CN" altLang="en-US" smtClean="0"/>
              <a:t>‹#›</a:t>
            </a:fld>
            <a:endParaRPr lang="zh-CN" altLang="en-US"/>
          </a:p>
        </p:txBody>
      </p:sp>
    </p:spTree>
    <p:extLst>
      <p:ext uri="{BB962C8B-B14F-4D97-AF65-F5344CB8AC3E}">
        <p14:creationId xmlns:p14="http://schemas.microsoft.com/office/powerpoint/2010/main" val="88923494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 xmlns:a16="http://schemas.microsoft.com/office/drawing/2014/main" id="{C12E0898-CC0E-4ABE-B003-4FEE96EA1445}"/>
              </a:ext>
            </a:extLst>
          </p:cNvPr>
          <p:cNvSpPr>
            <a:spLocks noGrp="1"/>
          </p:cNvSpPr>
          <p:nvPr>
            <p:ph type="dt" sz="half" idx="10"/>
          </p:nvPr>
        </p:nvSpPr>
        <p:spPr/>
        <p:txBody>
          <a:bodyPr/>
          <a:lstStyle/>
          <a:p>
            <a:fld id="{EC85BF49-3D7A-4F43-BA91-D003E0AEA55D}" type="datetimeFigureOut">
              <a:rPr lang="zh-CN" altLang="en-US" smtClean="0"/>
              <a:t>2024/2/20</a:t>
            </a:fld>
            <a:endParaRPr lang="zh-CN" altLang="en-US"/>
          </a:p>
        </p:txBody>
      </p:sp>
      <p:sp>
        <p:nvSpPr>
          <p:cNvPr id="3" name="页脚占位符 2">
            <a:extLst>
              <a:ext uri="{FF2B5EF4-FFF2-40B4-BE49-F238E27FC236}">
                <a16:creationId xmlns="" xmlns:a16="http://schemas.microsoft.com/office/drawing/2014/main" id="{E871EC42-DDD9-4E80-962A-12A36157D288}"/>
              </a:ext>
            </a:extLst>
          </p:cNvPr>
          <p:cNvSpPr>
            <a:spLocks noGrp="1"/>
          </p:cNvSpPr>
          <p:nvPr>
            <p:ph type="ftr" sz="quarter" idx="11"/>
          </p:nvPr>
        </p:nvSpPr>
        <p:spPr/>
        <p:txBody>
          <a:bodyPr/>
          <a:lstStyle/>
          <a:p>
            <a:endParaRPr lang="zh-CN" altLang="en-US"/>
          </a:p>
        </p:txBody>
      </p:sp>
      <p:sp>
        <p:nvSpPr>
          <p:cNvPr id="4" name="灯片编号占位符 3">
            <a:extLst>
              <a:ext uri="{FF2B5EF4-FFF2-40B4-BE49-F238E27FC236}">
                <a16:creationId xmlns="" xmlns:a16="http://schemas.microsoft.com/office/drawing/2014/main" id="{AD90195A-C088-4DD2-8AB6-D519D23F9AF8}"/>
              </a:ext>
            </a:extLst>
          </p:cNvPr>
          <p:cNvSpPr>
            <a:spLocks noGrp="1"/>
          </p:cNvSpPr>
          <p:nvPr>
            <p:ph type="sldNum" sz="quarter" idx="12"/>
          </p:nvPr>
        </p:nvSpPr>
        <p:spPr/>
        <p:txBody>
          <a:bodyPr/>
          <a:lstStyle/>
          <a:p>
            <a:fld id="{F23BD8DC-39EC-4016-A177-D6AECE158338}" type="slidenum">
              <a:rPr lang="zh-CN" altLang="en-US" smtClean="0"/>
              <a:t>‹#›</a:t>
            </a:fld>
            <a:endParaRPr lang="zh-CN" altLang="en-US"/>
          </a:p>
        </p:txBody>
      </p:sp>
    </p:spTree>
    <p:extLst>
      <p:ext uri="{BB962C8B-B14F-4D97-AF65-F5344CB8AC3E}">
        <p14:creationId xmlns:p14="http://schemas.microsoft.com/office/powerpoint/2010/main" val="390403522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 xmlns:a16="http://schemas.microsoft.com/office/drawing/2014/main" id="{9A16A4D5-F43F-400E-A3BA-C864372902CB}"/>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 xmlns:a16="http://schemas.microsoft.com/office/drawing/2014/main" id="{23176F08-C64D-4AE4-A92E-DCDB93255CC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a:extLst>
              <a:ext uri="{FF2B5EF4-FFF2-40B4-BE49-F238E27FC236}">
                <a16:creationId xmlns="" xmlns:a16="http://schemas.microsoft.com/office/drawing/2014/main" id="{7E6893A0-6D7A-455F-A082-735E6D3BFA0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a:extLst>
              <a:ext uri="{FF2B5EF4-FFF2-40B4-BE49-F238E27FC236}">
                <a16:creationId xmlns="" xmlns:a16="http://schemas.microsoft.com/office/drawing/2014/main" id="{DEA7E056-9362-4F22-8D6D-10BDC1AF7FDF}"/>
              </a:ext>
            </a:extLst>
          </p:cNvPr>
          <p:cNvSpPr>
            <a:spLocks noGrp="1"/>
          </p:cNvSpPr>
          <p:nvPr>
            <p:ph type="dt" sz="half" idx="10"/>
          </p:nvPr>
        </p:nvSpPr>
        <p:spPr/>
        <p:txBody>
          <a:bodyPr/>
          <a:lstStyle/>
          <a:p>
            <a:fld id="{EC85BF49-3D7A-4F43-BA91-D003E0AEA55D}" type="datetimeFigureOut">
              <a:rPr lang="zh-CN" altLang="en-US" smtClean="0"/>
              <a:t>2024/2/20</a:t>
            </a:fld>
            <a:endParaRPr lang="zh-CN" altLang="en-US"/>
          </a:p>
        </p:txBody>
      </p:sp>
      <p:sp>
        <p:nvSpPr>
          <p:cNvPr id="6" name="页脚占位符 5">
            <a:extLst>
              <a:ext uri="{FF2B5EF4-FFF2-40B4-BE49-F238E27FC236}">
                <a16:creationId xmlns="" xmlns:a16="http://schemas.microsoft.com/office/drawing/2014/main" id="{F66B34AC-86F1-4527-BC19-2D1D6946B1D4}"/>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 xmlns:a16="http://schemas.microsoft.com/office/drawing/2014/main" id="{0087EF4C-F50A-47A3-99CE-F21E902F3FFA}"/>
              </a:ext>
            </a:extLst>
          </p:cNvPr>
          <p:cNvSpPr>
            <a:spLocks noGrp="1"/>
          </p:cNvSpPr>
          <p:nvPr>
            <p:ph type="sldNum" sz="quarter" idx="12"/>
          </p:nvPr>
        </p:nvSpPr>
        <p:spPr/>
        <p:txBody>
          <a:bodyPr/>
          <a:lstStyle/>
          <a:p>
            <a:fld id="{F23BD8DC-39EC-4016-A177-D6AECE158338}" type="slidenum">
              <a:rPr lang="zh-CN" altLang="en-US" smtClean="0"/>
              <a:t>‹#›</a:t>
            </a:fld>
            <a:endParaRPr lang="zh-CN" altLang="en-US"/>
          </a:p>
        </p:txBody>
      </p:sp>
    </p:spTree>
    <p:extLst>
      <p:ext uri="{BB962C8B-B14F-4D97-AF65-F5344CB8AC3E}">
        <p14:creationId xmlns:p14="http://schemas.microsoft.com/office/powerpoint/2010/main" val="352540511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 xmlns:a16="http://schemas.microsoft.com/office/drawing/2014/main" id="{6BBC4ECF-4A3A-401C-B45E-6E90080F4200}"/>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 xmlns:a16="http://schemas.microsoft.com/office/drawing/2014/main" id="{5808DBD3-CE25-46F2-9048-9D52CF27A34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 xmlns:a16="http://schemas.microsoft.com/office/drawing/2014/main" id="{D8123A1B-70F0-41D6-AD47-2C30B02C895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a:extLst>
              <a:ext uri="{FF2B5EF4-FFF2-40B4-BE49-F238E27FC236}">
                <a16:creationId xmlns="" xmlns:a16="http://schemas.microsoft.com/office/drawing/2014/main" id="{DFF92FBC-7EA5-4037-AA89-0B55AEB591F0}"/>
              </a:ext>
            </a:extLst>
          </p:cNvPr>
          <p:cNvSpPr>
            <a:spLocks noGrp="1"/>
          </p:cNvSpPr>
          <p:nvPr>
            <p:ph type="dt" sz="half" idx="10"/>
          </p:nvPr>
        </p:nvSpPr>
        <p:spPr/>
        <p:txBody>
          <a:bodyPr/>
          <a:lstStyle/>
          <a:p>
            <a:fld id="{EC85BF49-3D7A-4F43-BA91-D003E0AEA55D}" type="datetimeFigureOut">
              <a:rPr lang="zh-CN" altLang="en-US" smtClean="0"/>
              <a:t>2024/2/20</a:t>
            </a:fld>
            <a:endParaRPr lang="zh-CN" altLang="en-US"/>
          </a:p>
        </p:txBody>
      </p:sp>
      <p:sp>
        <p:nvSpPr>
          <p:cNvPr id="6" name="页脚占位符 5">
            <a:extLst>
              <a:ext uri="{FF2B5EF4-FFF2-40B4-BE49-F238E27FC236}">
                <a16:creationId xmlns="" xmlns:a16="http://schemas.microsoft.com/office/drawing/2014/main" id="{27014370-AECC-4117-9CA7-767F6D74C144}"/>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 xmlns:a16="http://schemas.microsoft.com/office/drawing/2014/main" id="{BAC8CD34-3386-4ABE-83B9-CA0B7FA26A9D}"/>
              </a:ext>
            </a:extLst>
          </p:cNvPr>
          <p:cNvSpPr>
            <a:spLocks noGrp="1"/>
          </p:cNvSpPr>
          <p:nvPr>
            <p:ph type="sldNum" sz="quarter" idx="12"/>
          </p:nvPr>
        </p:nvSpPr>
        <p:spPr/>
        <p:txBody>
          <a:bodyPr/>
          <a:lstStyle/>
          <a:p>
            <a:fld id="{F23BD8DC-39EC-4016-A177-D6AECE158338}" type="slidenum">
              <a:rPr lang="zh-CN" altLang="en-US" smtClean="0"/>
              <a:t>‹#›</a:t>
            </a:fld>
            <a:endParaRPr lang="zh-CN" altLang="en-US"/>
          </a:p>
        </p:txBody>
      </p:sp>
    </p:spTree>
    <p:extLst>
      <p:ext uri="{BB962C8B-B14F-4D97-AF65-F5344CB8AC3E}">
        <p14:creationId xmlns:p14="http://schemas.microsoft.com/office/powerpoint/2010/main" val="164065348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a:extLst>
              <a:ext uri="{FF2B5EF4-FFF2-40B4-BE49-F238E27FC236}">
                <a16:creationId xmlns="" xmlns:a16="http://schemas.microsoft.com/office/drawing/2014/main" id="{23B18FF4-15B0-4A0F-A408-29575D30AE5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dirty="0"/>
              <a:t>单击此处编辑母版标题样式</a:t>
            </a:r>
          </a:p>
        </p:txBody>
      </p:sp>
      <p:sp>
        <p:nvSpPr>
          <p:cNvPr id="3" name="文本占位符 2">
            <a:extLst>
              <a:ext uri="{FF2B5EF4-FFF2-40B4-BE49-F238E27FC236}">
                <a16:creationId xmlns="" xmlns:a16="http://schemas.microsoft.com/office/drawing/2014/main" id="{DAFFAF94-3EC8-417C-A78B-9C2E4C069A6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dirty="0"/>
              <a:t>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a:extLst>
              <a:ext uri="{FF2B5EF4-FFF2-40B4-BE49-F238E27FC236}">
                <a16:creationId xmlns="" xmlns:a16="http://schemas.microsoft.com/office/drawing/2014/main" id="{C2BF2CF7-FD2F-42F4-95D0-B1D7BD179DF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Arial" panose="020B0604020202020204" pitchFamily="34" charset="0"/>
              </a:defRPr>
            </a:lvl1pPr>
          </a:lstStyle>
          <a:p>
            <a:fld id="{EC85BF49-3D7A-4F43-BA91-D003E0AEA55D}" type="datetimeFigureOut">
              <a:rPr lang="zh-CN" altLang="en-US" smtClean="0"/>
              <a:pPr/>
              <a:t>2024/2/20</a:t>
            </a:fld>
            <a:endParaRPr lang="zh-CN" altLang="en-US" dirty="0"/>
          </a:p>
        </p:txBody>
      </p:sp>
      <p:sp>
        <p:nvSpPr>
          <p:cNvPr id="5" name="页脚占位符 4">
            <a:extLst>
              <a:ext uri="{FF2B5EF4-FFF2-40B4-BE49-F238E27FC236}">
                <a16:creationId xmlns="" xmlns:a16="http://schemas.microsoft.com/office/drawing/2014/main" id="{520F1565-20E8-4745-8FF2-10D53A944ED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Arial" panose="020B0604020202020204" pitchFamily="34" charset="0"/>
              </a:defRPr>
            </a:lvl1pPr>
          </a:lstStyle>
          <a:p>
            <a:endParaRPr lang="zh-CN" altLang="en-US" dirty="0"/>
          </a:p>
        </p:txBody>
      </p:sp>
      <p:sp>
        <p:nvSpPr>
          <p:cNvPr id="6" name="灯片编号占位符 5">
            <a:extLst>
              <a:ext uri="{FF2B5EF4-FFF2-40B4-BE49-F238E27FC236}">
                <a16:creationId xmlns="" xmlns:a16="http://schemas.microsoft.com/office/drawing/2014/main" id="{8D337385-E146-4D8D-9D11-BCA989E8FAA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Arial" panose="020B0604020202020204" pitchFamily="34" charset="0"/>
              </a:defRPr>
            </a:lvl1pPr>
          </a:lstStyle>
          <a:p>
            <a:fld id="{F23BD8DC-39EC-4016-A177-D6AECE158338}" type="slidenum">
              <a:rPr lang="zh-CN" altLang="en-US" smtClean="0"/>
              <a:pPr/>
              <a:t>‹#›</a:t>
            </a:fld>
            <a:endParaRPr lang="zh-CN" altLang="en-US" dirty="0"/>
          </a:p>
        </p:txBody>
      </p:sp>
    </p:spTree>
    <p:extLst>
      <p:ext uri="{BB962C8B-B14F-4D97-AF65-F5344CB8AC3E}">
        <p14:creationId xmlns:p14="http://schemas.microsoft.com/office/powerpoint/2010/main" val="191117472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p14:dur="0"/>
    </mc:Choice>
    <mc:Fallback xmlns="">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Arial" panose="020B0604020202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609600" y="1600205"/>
            <a:ext cx="109728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609600" y="6356355"/>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1D06CB61-28B6-4CD7-A459-EB8E35B75888}"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2/20/2024</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3"/>
          </p:nvPr>
        </p:nvSpPr>
        <p:spPr>
          <a:xfrm>
            <a:off x="4165600" y="6356355"/>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4"/>
          </p:nvPr>
        </p:nvSpPr>
        <p:spPr>
          <a:xfrm>
            <a:off x="8737600" y="6356355"/>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F401FE48-694C-43A8-859F-E1A2E0BD2F73}" type="slidenum">
              <a:rPr kumimoji="0" lang="en-US" altLang="en-US" sz="1200" b="0" i="0" u="none" strike="noStrike" kern="1200" cap="none" spc="0" normalizeH="0" baseline="0" noProof="0" smtClean="0">
                <a:ln>
                  <a:noFill/>
                </a:ln>
                <a:solidFill>
                  <a:prstClr val="black">
                    <a:tint val="75000"/>
                  </a:prstClr>
                </a:solidFill>
                <a:effectLst/>
                <a:uLnTx/>
                <a:uFillTx/>
                <a:latin typeface="Calibri"/>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en-US" sz="12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endParaRPr>
          </a:p>
        </p:txBody>
      </p:sp>
    </p:spTree>
    <p:extLst>
      <p:ext uri="{BB962C8B-B14F-4D97-AF65-F5344CB8AC3E}">
        <p14:creationId xmlns:p14="http://schemas.microsoft.com/office/powerpoint/2010/main" val="159265563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xml"/><Relationship Id="rId1" Type="http://schemas.openxmlformats.org/officeDocument/2006/relationships/tags" Target="../tags/tag2.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27.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11.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27.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12.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27.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13.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1.jpeg"/><Relationship Id="rId7" Type="http://schemas.openxmlformats.org/officeDocument/2006/relationships/image" Target="../media/image27.pn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14.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27.pn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15.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27.pn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16.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27.pn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1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27.png"/><Relationship Id="rId5" Type="http://schemas.openxmlformats.org/officeDocument/2006/relationships/image" Target="../media/image9.png"/><Relationship Id="rId4" Type="http://schemas.openxmlformats.org/officeDocument/2006/relationships/image" Target="../media/image8.png"/></Relationships>
</file>

<file path=ppt/slides/_rels/slide18.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18.xml"/><Relationship Id="rId1" Type="http://schemas.openxmlformats.org/officeDocument/2006/relationships/slideLayout" Target="../slideLayouts/slideLayout24.xml"/><Relationship Id="rId5" Type="http://schemas.openxmlformats.org/officeDocument/2006/relationships/image" Target="../media/image30.gif"/><Relationship Id="rId4" Type="http://schemas.openxmlformats.org/officeDocument/2006/relationships/image" Target="../media/image29.jpeg"/></Relationships>
</file>

<file path=ppt/slides/_rels/slide2.xml.rels><?xml version="1.0" encoding="UTF-8" standalone="yes"?>
<Relationships xmlns="http://schemas.openxmlformats.org/package/2006/relationships"><Relationship Id="rId8" Type="http://schemas.openxmlformats.org/officeDocument/2006/relationships/slideLayout" Target="../slideLayouts/slideLayout2.xml"/><Relationship Id="rId3" Type="http://schemas.openxmlformats.org/officeDocument/2006/relationships/tags" Target="../tags/tag6.xml"/><Relationship Id="rId7" Type="http://schemas.openxmlformats.org/officeDocument/2006/relationships/tags" Target="../tags/tag10.xml"/><Relationship Id="rId2" Type="http://schemas.openxmlformats.org/officeDocument/2006/relationships/tags" Target="../tags/tag5.xml"/><Relationship Id="rId1" Type="http://schemas.openxmlformats.org/officeDocument/2006/relationships/tags" Target="../tags/tag4.xml"/><Relationship Id="rId6" Type="http://schemas.openxmlformats.org/officeDocument/2006/relationships/tags" Target="../tags/tag9.xml"/><Relationship Id="rId11" Type="http://schemas.openxmlformats.org/officeDocument/2006/relationships/image" Target="../media/image6.png"/><Relationship Id="rId5" Type="http://schemas.openxmlformats.org/officeDocument/2006/relationships/tags" Target="../tags/tag8.xml"/><Relationship Id="rId10" Type="http://schemas.openxmlformats.org/officeDocument/2006/relationships/image" Target="../media/image5.png"/><Relationship Id="rId4" Type="http://schemas.openxmlformats.org/officeDocument/2006/relationships/tags" Target="../tags/tag7.xml"/><Relationship Id="rId9"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1.jpeg"/><Relationship Id="rId7"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slideLayout" Target="../slideLayouts/slideLayout2.xml"/><Relationship Id="rId7" Type="http://schemas.openxmlformats.org/officeDocument/2006/relationships/image" Target="../media/image13.png"/><Relationship Id="rId2" Type="http://schemas.openxmlformats.org/officeDocument/2006/relationships/tags" Target="../tags/tag12.xml"/><Relationship Id="rId1" Type="http://schemas.openxmlformats.org/officeDocument/2006/relationships/tags" Target="../tags/tag11.xml"/><Relationship Id="rId6" Type="http://schemas.openxmlformats.org/officeDocument/2006/relationships/image" Target="../media/image12.png"/><Relationship Id="rId5" Type="http://schemas.openxmlformats.org/officeDocument/2006/relationships/image" Target="../media/image1.jpeg"/><Relationship Id="rId10" Type="http://schemas.openxmlformats.org/officeDocument/2006/relationships/image" Target="../media/image15.png"/><Relationship Id="rId4" Type="http://schemas.openxmlformats.org/officeDocument/2006/relationships/notesSlide" Target="../notesSlides/notesSlide4.xml"/><Relationship Id="rId9" Type="http://schemas.openxmlformats.org/officeDocument/2006/relationships/image" Target="../media/image14.jpeg"/></Relationships>
</file>

<file path=ppt/slides/_rels/slide5.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20.png"/><Relationship Id="rId3" Type="http://schemas.openxmlformats.org/officeDocument/2006/relationships/slideLayout" Target="../slideLayouts/slideLayout2.xml"/><Relationship Id="rId7" Type="http://schemas.openxmlformats.org/officeDocument/2006/relationships/image" Target="../media/image13.png"/><Relationship Id="rId12" Type="http://schemas.openxmlformats.org/officeDocument/2006/relationships/image" Target="../media/image19.jpg"/><Relationship Id="rId2" Type="http://schemas.openxmlformats.org/officeDocument/2006/relationships/tags" Target="../tags/tag14.xml"/><Relationship Id="rId1" Type="http://schemas.openxmlformats.org/officeDocument/2006/relationships/tags" Target="../tags/tag13.xml"/><Relationship Id="rId6" Type="http://schemas.openxmlformats.org/officeDocument/2006/relationships/image" Target="../media/image12.png"/><Relationship Id="rId11" Type="http://schemas.openxmlformats.org/officeDocument/2006/relationships/image" Target="../media/image18.png"/><Relationship Id="rId5" Type="http://schemas.openxmlformats.org/officeDocument/2006/relationships/image" Target="../media/image1.jpeg"/><Relationship Id="rId10" Type="http://schemas.openxmlformats.org/officeDocument/2006/relationships/image" Target="../media/image17.jpg"/><Relationship Id="rId4" Type="http://schemas.openxmlformats.org/officeDocument/2006/relationships/notesSlide" Target="../notesSlides/notesSlide5.xml"/><Relationship Id="rId9" Type="http://schemas.openxmlformats.org/officeDocument/2006/relationships/image" Target="../media/image16.jpeg"/><Relationship Id="rId14" Type="http://schemas.openxmlformats.org/officeDocument/2006/relationships/image" Target="../media/image21.jpg"/></Relationships>
</file>

<file path=ppt/slides/_rels/slide6.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slideLayout" Target="../slideLayouts/slideLayout2.xml"/><Relationship Id="rId7" Type="http://schemas.openxmlformats.org/officeDocument/2006/relationships/image" Target="../media/image13.png"/><Relationship Id="rId2" Type="http://schemas.openxmlformats.org/officeDocument/2006/relationships/tags" Target="../tags/tag16.xml"/><Relationship Id="rId1" Type="http://schemas.openxmlformats.org/officeDocument/2006/relationships/tags" Target="../tags/tag15.xml"/><Relationship Id="rId6" Type="http://schemas.openxmlformats.org/officeDocument/2006/relationships/image" Target="../media/image12.png"/><Relationship Id="rId5" Type="http://schemas.openxmlformats.org/officeDocument/2006/relationships/image" Target="../media/image1.jpeg"/><Relationship Id="rId10" Type="http://schemas.openxmlformats.org/officeDocument/2006/relationships/image" Target="../media/image23.png"/><Relationship Id="rId4" Type="http://schemas.openxmlformats.org/officeDocument/2006/relationships/notesSlide" Target="../notesSlides/notesSlide6.xml"/><Relationship Id="rId9" Type="http://schemas.openxmlformats.org/officeDocument/2006/relationships/image" Target="../media/image22.png"/></Relationships>
</file>

<file path=ppt/slides/_rels/slide7.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slideLayout" Target="../slideLayouts/slideLayout2.xml"/><Relationship Id="rId7" Type="http://schemas.openxmlformats.org/officeDocument/2006/relationships/image" Target="../media/image13.png"/><Relationship Id="rId2" Type="http://schemas.openxmlformats.org/officeDocument/2006/relationships/tags" Target="../tags/tag18.xml"/><Relationship Id="rId1" Type="http://schemas.openxmlformats.org/officeDocument/2006/relationships/tags" Target="../tags/tag17.xml"/><Relationship Id="rId6" Type="http://schemas.openxmlformats.org/officeDocument/2006/relationships/image" Target="../media/image12.png"/><Relationship Id="rId5" Type="http://schemas.openxmlformats.org/officeDocument/2006/relationships/image" Target="../media/image1.jpeg"/><Relationship Id="rId4" Type="http://schemas.openxmlformats.org/officeDocument/2006/relationships/notesSlide" Target="../notesSlides/notesSlide7.xml"/><Relationship Id="rId9" Type="http://schemas.openxmlformats.org/officeDocument/2006/relationships/image" Target="../media/image24.jpg"/></Relationships>
</file>

<file path=ppt/slides/_rels/slide8.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slideLayout" Target="../slideLayouts/slideLayout2.xml"/><Relationship Id="rId7" Type="http://schemas.openxmlformats.org/officeDocument/2006/relationships/image" Target="../media/image13.png"/><Relationship Id="rId2" Type="http://schemas.openxmlformats.org/officeDocument/2006/relationships/tags" Target="../tags/tag20.xml"/><Relationship Id="rId1" Type="http://schemas.openxmlformats.org/officeDocument/2006/relationships/tags" Target="../tags/tag19.xml"/><Relationship Id="rId6" Type="http://schemas.openxmlformats.org/officeDocument/2006/relationships/image" Target="../media/image12.png"/><Relationship Id="rId5" Type="http://schemas.openxmlformats.org/officeDocument/2006/relationships/image" Target="../media/image1.jpeg"/><Relationship Id="rId10" Type="http://schemas.openxmlformats.org/officeDocument/2006/relationships/image" Target="../media/image26.jpg"/><Relationship Id="rId4" Type="http://schemas.openxmlformats.org/officeDocument/2006/relationships/notesSlide" Target="../notesSlides/notesSlide8.xml"/><Relationship Id="rId9" Type="http://schemas.openxmlformats.org/officeDocument/2006/relationships/image" Target="../media/image25.jpg"/></Relationships>
</file>

<file path=ppt/slides/_rels/slide9.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27.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a:extLst>
              <a:ext uri="{FF2B5EF4-FFF2-40B4-BE49-F238E27FC236}">
                <a16:creationId xmlns="" xmlns:a16="http://schemas.microsoft.com/office/drawing/2014/main" id="{CD0B78B2-6A28-4FCD-8059-AEE8C0C18564}"/>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0" y="0"/>
            <a:ext cx="8843554" cy="6040920"/>
          </a:xfrm>
          <a:prstGeom prst="rect">
            <a:avLst/>
          </a:prstGeom>
        </p:spPr>
      </p:pic>
      <p:pic>
        <p:nvPicPr>
          <p:cNvPr id="8" name="PA_图片 11">
            <a:extLst>
              <a:ext uri="{FF2B5EF4-FFF2-40B4-BE49-F238E27FC236}">
                <a16:creationId xmlns="" xmlns:a16="http://schemas.microsoft.com/office/drawing/2014/main" id="{708C517F-72B9-4C02-A8BE-32A8350AED99}"/>
              </a:ext>
            </a:extLst>
          </p:cNvPr>
          <p:cNvPicPr>
            <a:picLocks noChangeAspect="1"/>
          </p:cNvPicPr>
          <p:nvPr>
            <p:custDataLst>
              <p:tags r:id="rId1"/>
            </p:custDataLst>
          </p:nvPr>
        </p:nvPicPr>
        <p:blipFill>
          <a:blip r:embed="rId6" cstate="screen">
            <a:extLst>
              <a:ext uri="{28A0092B-C50C-407E-A947-70E740481C1C}">
                <a14:useLocalDpi xmlns:a14="http://schemas.microsoft.com/office/drawing/2010/main"/>
              </a:ext>
            </a:extLst>
          </a:blip>
          <a:stretch>
            <a:fillRect/>
          </a:stretch>
        </p:blipFill>
        <p:spPr>
          <a:xfrm>
            <a:off x="9512591" y="-202909"/>
            <a:ext cx="2679409" cy="2679409"/>
          </a:xfrm>
          <a:prstGeom prst="rect">
            <a:avLst/>
          </a:prstGeom>
        </p:spPr>
      </p:pic>
      <p:sp>
        <p:nvSpPr>
          <p:cNvPr id="9" name="PA_文本框 9">
            <a:extLst>
              <a:ext uri="{FF2B5EF4-FFF2-40B4-BE49-F238E27FC236}">
                <a16:creationId xmlns="" xmlns:a16="http://schemas.microsoft.com/office/drawing/2014/main" id="{A77DE055-20FC-46C4-BA35-162A84AC7BBF}"/>
              </a:ext>
            </a:extLst>
          </p:cNvPr>
          <p:cNvSpPr txBox="1"/>
          <p:nvPr>
            <p:custDataLst>
              <p:tags r:id="rId2"/>
            </p:custDataLst>
          </p:nvPr>
        </p:nvSpPr>
        <p:spPr>
          <a:xfrm>
            <a:off x="1932199" y="3294866"/>
            <a:ext cx="5486400" cy="2062103"/>
          </a:xfrm>
          <a:prstGeom prst="rect">
            <a:avLst/>
          </a:prstGeom>
          <a:noFill/>
        </p:spPr>
        <p:txBody>
          <a:bodyPr wrap="square" rtlCol="0">
            <a:spAutoFit/>
          </a:bodyPr>
          <a:lstStyle/>
          <a:p>
            <a:pPr algn="ctr"/>
            <a:r>
              <a:rPr lang="en-US" sz="3200" b="1" dirty="0" err="1">
                <a:solidFill>
                  <a:srgbClr val="FF0000"/>
                </a:solidFill>
                <a:latin typeface="Times New Roman" panose="02020603050405020304" pitchFamily="18" charset="0"/>
                <a:cs typeface="Times New Roman" panose="02020603050405020304" pitchFamily="18" charset="0"/>
              </a:rPr>
              <a:t>Bài</a:t>
            </a:r>
            <a:r>
              <a:rPr lang="en-US" sz="3200" b="1" dirty="0">
                <a:solidFill>
                  <a:srgbClr val="FF0000"/>
                </a:solidFill>
                <a:latin typeface="Times New Roman" panose="02020603050405020304" pitchFamily="18" charset="0"/>
                <a:cs typeface="Times New Roman" panose="02020603050405020304" pitchFamily="18" charset="0"/>
              </a:rPr>
              <a:t> 2. BẢN ĐỒ. MỘT SỐ LƯỚI KINH, VĨ TUYẾN.</a:t>
            </a:r>
            <a:endParaRPr lang="en-US" sz="3200" dirty="0">
              <a:solidFill>
                <a:srgbClr val="FF0000"/>
              </a:solidFill>
              <a:latin typeface="Times New Roman" panose="02020603050405020304" pitchFamily="18" charset="0"/>
              <a:cs typeface="Times New Roman" panose="02020603050405020304" pitchFamily="18" charset="0"/>
            </a:endParaRPr>
          </a:p>
          <a:p>
            <a:pPr algn="ctr"/>
            <a:r>
              <a:rPr lang="en-US" sz="3200" b="1" dirty="0">
                <a:solidFill>
                  <a:srgbClr val="FF0000"/>
                </a:solidFill>
                <a:latin typeface="Times New Roman" panose="02020603050405020304" pitchFamily="18" charset="0"/>
                <a:cs typeface="Times New Roman" panose="02020603050405020304" pitchFamily="18" charset="0"/>
              </a:rPr>
              <a:t>PHƯƠNG HƯỚNG TRÊN BẢN ĐỒ</a:t>
            </a:r>
            <a:endParaRPr lang="en-US" sz="3200" dirty="0">
              <a:solidFill>
                <a:srgbClr val="FF0000"/>
              </a:solidFill>
              <a:latin typeface="Times New Roman" panose="02020603050405020304" pitchFamily="18" charset="0"/>
              <a:cs typeface="Times New Roman" panose="02020603050405020304" pitchFamily="18" charset="0"/>
            </a:endParaRPr>
          </a:p>
        </p:txBody>
      </p:sp>
      <p:sp>
        <p:nvSpPr>
          <p:cNvPr id="6" name="TextBox 5"/>
          <p:cNvSpPr txBox="1"/>
          <p:nvPr/>
        </p:nvSpPr>
        <p:spPr>
          <a:xfrm>
            <a:off x="4311819" y="0"/>
            <a:ext cx="5942524" cy="646331"/>
          </a:xfrm>
          <a:prstGeom prst="rect">
            <a:avLst/>
          </a:prstGeom>
          <a:noFill/>
        </p:spPr>
        <p:txBody>
          <a:bodyPr wrap="none" rtlCol="0">
            <a:spAutoFit/>
          </a:bodyPr>
          <a:lstStyle/>
          <a:p>
            <a:r>
              <a:rPr lang="en-US" sz="3600" b="1" dirty="0" smtClean="0">
                <a:solidFill>
                  <a:srgbClr val="FFFF00"/>
                </a:solidFill>
                <a:latin typeface="Times New Roman" panose="02020603050405020304" pitchFamily="18" charset="0"/>
                <a:cs typeface="Times New Roman" panose="02020603050405020304" pitchFamily="18" charset="0"/>
              </a:rPr>
              <a:t>TRƯỜNG THCS YÊN VIÊN</a:t>
            </a:r>
            <a:endParaRPr lang="en-US" sz="3600" b="1" dirty="0">
              <a:solidFill>
                <a:srgbClr val="FFFF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6688771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6">
                                            <p:txEl>
                                              <p:pRg st="0" end="0"/>
                                            </p:txEl>
                                          </p:spTgt>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descr="图片包含 事情&#10;&#10;已生成极高可信度的说明">
            <a:extLst>
              <a:ext uri="{FF2B5EF4-FFF2-40B4-BE49-F238E27FC236}">
                <a16:creationId xmlns="" xmlns:a16="http://schemas.microsoft.com/office/drawing/2014/main" id="{59EF3AD0-F08C-4A1E-A601-86B9EB13C040}"/>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20" y="10"/>
            <a:ext cx="12191980" cy="6857990"/>
          </a:xfrm>
          <a:prstGeom prst="rect">
            <a:avLst/>
          </a:prstGeom>
        </p:spPr>
      </p:pic>
      <p:sp>
        <p:nvSpPr>
          <p:cNvPr id="2" name="Rounded Rectangle 1"/>
          <p:cNvSpPr/>
          <p:nvPr/>
        </p:nvSpPr>
        <p:spPr>
          <a:xfrm>
            <a:off x="819016" y="800462"/>
            <a:ext cx="10441495" cy="5694677"/>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pic>
        <p:nvPicPr>
          <p:cNvPr id="27" name="图片 5" descr="图片包含 蛋糕, 室内, 绿色&#10;&#10;已生成高可信度的说明">
            <a:extLst>
              <a:ext uri="{FF2B5EF4-FFF2-40B4-BE49-F238E27FC236}">
                <a16:creationId xmlns="" xmlns:a16="http://schemas.microsoft.com/office/drawing/2014/main" id="{CFD9A3D4-965C-4AA0-A594-6A835CC25805}"/>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82521" y="4136132"/>
            <a:ext cx="1998077" cy="2963775"/>
          </a:xfrm>
          <a:prstGeom prst="rect">
            <a:avLst/>
          </a:prstGeom>
        </p:spPr>
      </p:pic>
      <p:pic>
        <p:nvPicPr>
          <p:cNvPr id="28" name="图片 15">
            <a:extLst>
              <a:ext uri="{FF2B5EF4-FFF2-40B4-BE49-F238E27FC236}">
                <a16:creationId xmlns="" xmlns:a16="http://schemas.microsoft.com/office/drawing/2014/main" id="{0C8FB0A9-1DCD-4F68-9B69-C04B7815D0C3}"/>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11075045" y="5228335"/>
            <a:ext cx="1299496" cy="1266804"/>
          </a:xfrm>
          <a:prstGeom prst="rect">
            <a:avLst/>
          </a:prstGeom>
        </p:spPr>
      </p:pic>
      <p:pic>
        <p:nvPicPr>
          <p:cNvPr id="29" name="图片 24">
            <a:extLst>
              <a:ext uri="{FF2B5EF4-FFF2-40B4-BE49-F238E27FC236}">
                <a16:creationId xmlns="" xmlns:a16="http://schemas.microsoft.com/office/drawing/2014/main" id="{6C007B28-2524-4926-956E-E73B3DA1E678}"/>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182521" y="82098"/>
            <a:ext cx="1211832" cy="1498600"/>
          </a:xfrm>
          <a:prstGeom prst="rect">
            <a:avLst/>
          </a:prstGeom>
        </p:spPr>
      </p:pic>
      <p:pic>
        <p:nvPicPr>
          <p:cNvPr id="3" name="Picture 2"/>
          <p:cNvPicPr>
            <a:picLocks noChangeAspect="1"/>
          </p:cNvPicPr>
          <p:nvPr/>
        </p:nvPicPr>
        <p:blipFill>
          <a:blip r:embed="rId7"/>
          <a:stretch>
            <a:fillRect/>
          </a:stretch>
        </p:blipFill>
        <p:spPr>
          <a:xfrm>
            <a:off x="779827" y="299560"/>
            <a:ext cx="10632346" cy="987638"/>
          </a:xfrm>
          <a:prstGeom prst="rect">
            <a:avLst/>
          </a:prstGeom>
        </p:spPr>
      </p:pic>
      <p:sp>
        <p:nvSpPr>
          <p:cNvPr id="11" name="Rectangle 10"/>
          <p:cNvSpPr/>
          <p:nvPr/>
        </p:nvSpPr>
        <p:spPr>
          <a:xfrm>
            <a:off x="4362995" y="1270787"/>
            <a:ext cx="3200400" cy="517313"/>
          </a:xfrm>
          <a:prstGeom prst="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6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mn-cs"/>
              </a:rPr>
              <a:t>LUYỆN TẬP</a:t>
            </a:r>
            <a:endParaRPr kumimoji="0" lang="en-US" sz="36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17" name="TextBox 16"/>
          <p:cNvSpPr txBox="1"/>
          <p:nvPr/>
        </p:nvSpPr>
        <p:spPr>
          <a:xfrm>
            <a:off x="952179" y="2068664"/>
            <a:ext cx="4935109"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1600" b="1"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Chọn đáp án đúng nhất:</a:t>
            </a:r>
            <a:endParaRPr kumimoji="0" lang="en-US" sz="1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19" name="TextBox 18"/>
          <p:cNvSpPr txBox="1"/>
          <p:nvPr/>
        </p:nvSpPr>
        <p:spPr>
          <a:xfrm>
            <a:off x="1104579" y="4103650"/>
            <a:ext cx="4935109"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err="1" smtClean="0">
                <a:ln>
                  <a:noFill/>
                </a:ln>
                <a:solidFill>
                  <a:prstClr val="black"/>
                </a:solidFill>
                <a:effectLst/>
                <a:uLnTx/>
                <a:uFillTx/>
                <a:latin typeface="Times New Roman" panose="02020603050405020304" pitchFamily="18" charset="0"/>
                <a:ea typeface="+mn-ea"/>
                <a:cs typeface="Times New Roman" panose="02020603050405020304" pitchFamily="18" charset="0"/>
              </a:rPr>
              <a:t>Đáp</a:t>
            </a:r>
            <a:r>
              <a:rPr kumimoji="0" lang="en-US" sz="1600" b="1"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600" b="1" i="0" u="none" strike="noStrike" kern="1200" cap="none" spc="0" normalizeH="0" baseline="0" noProof="0" dirty="0" err="1" smtClean="0">
                <a:ln>
                  <a:noFill/>
                </a:ln>
                <a:solidFill>
                  <a:prstClr val="black"/>
                </a:solidFill>
                <a:effectLst/>
                <a:uLnTx/>
                <a:uFillTx/>
                <a:latin typeface="Times New Roman" panose="02020603050405020304" pitchFamily="18" charset="0"/>
                <a:ea typeface="+mn-ea"/>
                <a:cs typeface="Times New Roman" panose="02020603050405020304" pitchFamily="18" charset="0"/>
              </a:rPr>
              <a:t>án</a:t>
            </a:r>
            <a:r>
              <a:rPr kumimoji="0" lang="en-US" sz="1600" b="1"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vi-VN" sz="1600" b="1"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a:t>
            </a:r>
          </a:p>
        </p:txBody>
      </p:sp>
      <p:sp>
        <p:nvSpPr>
          <p:cNvPr id="13" name="TextBox 12"/>
          <p:cNvSpPr txBox="1"/>
          <p:nvPr/>
        </p:nvSpPr>
        <p:spPr>
          <a:xfrm>
            <a:off x="920805" y="2382022"/>
            <a:ext cx="10237766" cy="9233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Câu 2: Để xác định phương hướng trên bản đồ không vẽ  kinh, vĩ tuyến thì dựa vào mũi tên chỉ hướng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A. bắc.	</a:t>
            </a:r>
            <a:r>
              <a:rPr kumimoji="0" lang="vi-VN" sz="18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B</a:t>
            </a:r>
            <a:r>
              <a:rPr kumimoji="0" lang="vi-VN"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nam.</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C. đông </a:t>
            </a:r>
            <a:r>
              <a:rPr kumimoji="0" lang="vi-VN" sz="18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vi-VN"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D. tây.</a:t>
            </a:r>
          </a:p>
        </p:txBody>
      </p:sp>
      <p:sp>
        <p:nvSpPr>
          <p:cNvPr id="5" name="Rectangle 4"/>
          <p:cNvSpPr/>
          <p:nvPr/>
        </p:nvSpPr>
        <p:spPr>
          <a:xfrm>
            <a:off x="1332411" y="636949"/>
            <a:ext cx="9742634" cy="400110"/>
          </a:xfrm>
          <a:prstGeom prst="rect">
            <a:avLst/>
          </a:prstGeom>
        </p:spPr>
        <p:txBody>
          <a:bodyPr wrap="square">
            <a:spAutoFit/>
          </a:bodyPr>
          <a:lstStyle/>
          <a:p>
            <a:r>
              <a:rPr lang="vi-VN" sz="2000" dirty="0">
                <a:solidFill>
                  <a:srgbClr val="FF0000"/>
                </a:solidFill>
                <a:latin typeface="Times New Roman" panose="02020603050405020304" pitchFamily="18" charset="0"/>
                <a:cs typeface="Times New Roman" panose="02020603050405020304" pitchFamily="18" charset="0"/>
              </a:rPr>
              <a:t>Bài 2. BẢN ĐỒ. MỘT SỐ LƯỚI KINH, VĨ TUYẾN.PHƯƠNG HƯỚNG TRÊN BẢN ĐỒ</a:t>
            </a:r>
          </a:p>
        </p:txBody>
      </p:sp>
    </p:spTree>
    <p:extLst>
      <p:ext uri="{BB962C8B-B14F-4D97-AF65-F5344CB8AC3E}">
        <p14:creationId xmlns:p14="http://schemas.microsoft.com/office/powerpoint/2010/main" val="195620948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randombar(horizontal)">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barn(inVertical)">
                                      <p:cBhvr>
                                        <p:cTn id="12" dur="500"/>
                                        <p:tgtEl>
                                          <p:spTgt spid="17"/>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barn(inVertical)">
                                      <p:cBhvr>
                                        <p:cTn id="17" dur="500"/>
                                        <p:tgtEl>
                                          <p:spTgt spid="13"/>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13">
                                            <p:txEl>
                                              <p:pRg st="0" end="0"/>
                                            </p:txEl>
                                          </p:spTgt>
                                        </p:tgtEl>
                                        <p:attrNameLst>
                                          <p:attrName>style.visibility</p:attrName>
                                        </p:attrNameLst>
                                      </p:cBhvr>
                                      <p:to>
                                        <p:strVal val="visible"/>
                                      </p:to>
                                    </p:set>
                                    <p:animEffect transition="in" filter="barn(inVertical)">
                                      <p:cBhvr>
                                        <p:cTn id="22" dur="500"/>
                                        <p:tgtEl>
                                          <p:spTgt spid="13">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13">
                                            <p:txEl>
                                              <p:pRg st="1" end="1"/>
                                            </p:txEl>
                                          </p:spTgt>
                                        </p:tgtEl>
                                        <p:attrNameLst>
                                          <p:attrName>style.visibility</p:attrName>
                                        </p:attrNameLst>
                                      </p:cBhvr>
                                      <p:to>
                                        <p:strVal val="visible"/>
                                      </p:to>
                                    </p:set>
                                    <p:animEffect transition="in" filter="barn(inVertical)">
                                      <p:cBhvr>
                                        <p:cTn id="27" dur="500"/>
                                        <p:tgtEl>
                                          <p:spTgt spid="13">
                                            <p:txEl>
                                              <p:pRg st="1" end="1"/>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13">
                                            <p:txEl>
                                              <p:pRg st="2" end="2"/>
                                            </p:txEl>
                                          </p:spTgt>
                                        </p:tgtEl>
                                        <p:attrNameLst>
                                          <p:attrName>style.visibility</p:attrName>
                                        </p:attrNameLst>
                                      </p:cBhvr>
                                      <p:to>
                                        <p:strVal val="visible"/>
                                      </p:to>
                                    </p:set>
                                    <p:animEffect transition="in" filter="barn(inVertical)">
                                      <p:cBhvr>
                                        <p:cTn id="32" dur="500"/>
                                        <p:tgtEl>
                                          <p:spTgt spid="13">
                                            <p:txEl>
                                              <p:pRg st="2" end="2"/>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19"/>
                                        </p:tgtEl>
                                        <p:attrNameLst>
                                          <p:attrName>style.visibility</p:attrName>
                                        </p:attrNameLst>
                                      </p:cBhvr>
                                      <p:to>
                                        <p:strVal val="visible"/>
                                      </p:to>
                                    </p:set>
                                    <p:animEffect transition="in" filter="barn(inVertical)">
                                      <p:cBhvr>
                                        <p:cTn id="37"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7" grpId="0"/>
      <p:bldP spid="19" grpId="0"/>
      <p:bldP spid="13"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descr="图片包含 事情&#10;&#10;已生成极高可信度的说明">
            <a:extLst>
              <a:ext uri="{FF2B5EF4-FFF2-40B4-BE49-F238E27FC236}">
                <a16:creationId xmlns="" xmlns:a16="http://schemas.microsoft.com/office/drawing/2014/main" id="{59EF3AD0-F08C-4A1E-A601-86B9EB13C040}"/>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20" y="10"/>
            <a:ext cx="12191980" cy="6857990"/>
          </a:xfrm>
          <a:prstGeom prst="rect">
            <a:avLst/>
          </a:prstGeom>
        </p:spPr>
      </p:pic>
      <p:sp>
        <p:nvSpPr>
          <p:cNvPr id="2" name="Rounded Rectangle 1"/>
          <p:cNvSpPr/>
          <p:nvPr/>
        </p:nvSpPr>
        <p:spPr>
          <a:xfrm>
            <a:off x="779827" y="800462"/>
            <a:ext cx="10441495" cy="5694677"/>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pic>
        <p:nvPicPr>
          <p:cNvPr id="27" name="图片 5" descr="图片包含 蛋糕, 室内, 绿色&#10;&#10;已生成高可信度的说明">
            <a:extLst>
              <a:ext uri="{FF2B5EF4-FFF2-40B4-BE49-F238E27FC236}">
                <a16:creationId xmlns="" xmlns:a16="http://schemas.microsoft.com/office/drawing/2014/main" id="{CFD9A3D4-965C-4AA0-A594-6A835CC25805}"/>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82521" y="4136132"/>
            <a:ext cx="1998077" cy="2963775"/>
          </a:xfrm>
          <a:prstGeom prst="rect">
            <a:avLst/>
          </a:prstGeom>
        </p:spPr>
      </p:pic>
      <p:pic>
        <p:nvPicPr>
          <p:cNvPr id="28" name="图片 15">
            <a:extLst>
              <a:ext uri="{FF2B5EF4-FFF2-40B4-BE49-F238E27FC236}">
                <a16:creationId xmlns="" xmlns:a16="http://schemas.microsoft.com/office/drawing/2014/main" id="{0C8FB0A9-1DCD-4F68-9B69-C04B7815D0C3}"/>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11075045" y="5228335"/>
            <a:ext cx="1299496" cy="1266804"/>
          </a:xfrm>
          <a:prstGeom prst="rect">
            <a:avLst/>
          </a:prstGeom>
        </p:spPr>
      </p:pic>
      <p:pic>
        <p:nvPicPr>
          <p:cNvPr id="29" name="图片 24">
            <a:extLst>
              <a:ext uri="{FF2B5EF4-FFF2-40B4-BE49-F238E27FC236}">
                <a16:creationId xmlns="" xmlns:a16="http://schemas.microsoft.com/office/drawing/2014/main" id="{6C007B28-2524-4926-956E-E73B3DA1E678}"/>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182521" y="82098"/>
            <a:ext cx="1211832" cy="1498600"/>
          </a:xfrm>
          <a:prstGeom prst="rect">
            <a:avLst/>
          </a:prstGeom>
        </p:spPr>
      </p:pic>
      <p:pic>
        <p:nvPicPr>
          <p:cNvPr id="3" name="Picture 2"/>
          <p:cNvPicPr>
            <a:picLocks noChangeAspect="1"/>
          </p:cNvPicPr>
          <p:nvPr/>
        </p:nvPicPr>
        <p:blipFill>
          <a:blip r:embed="rId7"/>
          <a:stretch>
            <a:fillRect/>
          </a:stretch>
        </p:blipFill>
        <p:spPr>
          <a:xfrm>
            <a:off x="779827" y="299560"/>
            <a:ext cx="10632346" cy="987638"/>
          </a:xfrm>
          <a:prstGeom prst="rect">
            <a:avLst/>
          </a:prstGeom>
        </p:spPr>
      </p:pic>
      <p:sp>
        <p:nvSpPr>
          <p:cNvPr id="11" name="Rectangle 10"/>
          <p:cNvSpPr/>
          <p:nvPr/>
        </p:nvSpPr>
        <p:spPr>
          <a:xfrm>
            <a:off x="4362995" y="1270787"/>
            <a:ext cx="3200400" cy="517313"/>
          </a:xfrm>
          <a:prstGeom prst="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6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mn-cs"/>
              </a:rPr>
              <a:t>LUYỆN TẬP</a:t>
            </a:r>
            <a:endParaRPr kumimoji="0" lang="en-US" sz="36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17" name="TextBox 16"/>
          <p:cNvSpPr txBox="1"/>
          <p:nvPr/>
        </p:nvSpPr>
        <p:spPr>
          <a:xfrm>
            <a:off x="952179" y="2068664"/>
            <a:ext cx="4935109"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1600" b="1"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Chọn đáp án đúng nhất:</a:t>
            </a:r>
            <a:endParaRPr kumimoji="0" lang="en-US" sz="1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19" name="TextBox 18"/>
          <p:cNvSpPr txBox="1"/>
          <p:nvPr/>
        </p:nvSpPr>
        <p:spPr>
          <a:xfrm>
            <a:off x="1104579" y="4103650"/>
            <a:ext cx="4935109"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err="1" smtClean="0">
                <a:ln>
                  <a:noFill/>
                </a:ln>
                <a:solidFill>
                  <a:prstClr val="black"/>
                </a:solidFill>
                <a:effectLst/>
                <a:uLnTx/>
                <a:uFillTx/>
                <a:latin typeface="Times New Roman" panose="02020603050405020304" pitchFamily="18" charset="0"/>
                <a:ea typeface="+mn-ea"/>
                <a:cs typeface="Times New Roman" panose="02020603050405020304" pitchFamily="18" charset="0"/>
              </a:rPr>
              <a:t>Đáp</a:t>
            </a:r>
            <a:r>
              <a:rPr kumimoji="0" lang="en-US" sz="1600" b="1"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600" b="1" i="0" u="none" strike="noStrike" kern="1200" cap="none" spc="0" normalizeH="0" baseline="0" noProof="0" dirty="0" err="1" smtClean="0">
                <a:ln>
                  <a:noFill/>
                </a:ln>
                <a:solidFill>
                  <a:prstClr val="black"/>
                </a:solidFill>
                <a:effectLst/>
                <a:uLnTx/>
                <a:uFillTx/>
                <a:latin typeface="Times New Roman" panose="02020603050405020304" pitchFamily="18" charset="0"/>
                <a:ea typeface="+mn-ea"/>
                <a:cs typeface="Times New Roman" panose="02020603050405020304" pitchFamily="18" charset="0"/>
              </a:rPr>
              <a:t>án</a:t>
            </a:r>
            <a:r>
              <a:rPr kumimoji="0" lang="en-US" sz="1600" b="1"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vi-VN" sz="1600" b="1"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B</a:t>
            </a:r>
          </a:p>
        </p:txBody>
      </p:sp>
      <p:sp>
        <p:nvSpPr>
          <p:cNvPr id="13" name="TextBox 12"/>
          <p:cNvSpPr txBox="1"/>
          <p:nvPr/>
        </p:nvSpPr>
        <p:spPr>
          <a:xfrm>
            <a:off x="920805" y="2382022"/>
            <a:ext cx="10237766" cy="147732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18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Câu 3: Ý nào sau đây không đúng theo quy ước phương hướng trên bản đồ?</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18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A. đầu phía trên của kinh tuyến chỉ hướng bắc.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18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B. đầu bên phải của vĩ tuyến chỉ hướng tây.</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18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C. đầu phía dưới kinh tuyến chỉ hướng nam.</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18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D. đầu bên phải của vĩ tuyến chỉ hướng đông.</a:t>
            </a:r>
            <a:endParaRPr kumimoji="0" lang="vi-VN"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5" name="TextBox 4"/>
          <p:cNvSpPr txBox="1"/>
          <p:nvPr/>
        </p:nvSpPr>
        <p:spPr>
          <a:xfrm>
            <a:off x="1334197" y="626377"/>
            <a:ext cx="9582239" cy="400110"/>
          </a:xfrm>
          <a:prstGeom prst="rect">
            <a:avLst/>
          </a:prstGeom>
          <a:noFill/>
        </p:spPr>
        <p:txBody>
          <a:bodyPr wrap="none" rtlCol="0">
            <a:spAutoFit/>
          </a:bodyPr>
          <a:lstStyle/>
          <a:p>
            <a:r>
              <a:rPr lang="vi-VN" sz="2000" dirty="0">
                <a:solidFill>
                  <a:srgbClr val="FF0000"/>
                </a:solidFill>
                <a:latin typeface="Times New Roman" panose="02020603050405020304" pitchFamily="18" charset="0"/>
                <a:cs typeface="Times New Roman" panose="02020603050405020304" pitchFamily="18" charset="0"/>
              </a:rPr>
              <a:t>Bài 2. BẢN ĐỒ. MỘT SỐ LƯỚI KINH, VĨ TUYẾN.PHƯƠNG HƯỚNG TRÊN BẢN ĐỒ</a:t>
            </a:r>
          </a:p>
        </p:txBody>
      </p:sp>
    </p:spTree>
    <p:extLst>
      <p:ext uri="{BB962C8B-B14F-4D97-AF65-F5344CB8AC3E}">
        <p14:creationId xmlns:p14="http://schemas.microsoft.com/office/powerpoint/2010/main" val="354487580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randombar(horizontal)">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barn(inVertical)">
                                      <p:cBhvr>
                                        <p:cTn id="12" dur="500"/>
                                        <p:tgtEl>
                                          <p:spTgt spid="17"/>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barn(inVertical)">
                                      <p:cBhvr>
                                        <p:cTn id="17" dur="500"/>
                                        <p:tgtEl>
                                          <p:spTgt spid="13"/>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13">
                                            <p:txEl>
                                              <p:pRg st="0" end="0"/>
                                            </p:txEl>
                                          </p:spTgt>
                                        </p:tgtEl>
                                        <p:attrNameLst>
                                          <p:attrName>style.visibility</p:attrName>
                                        </p:attrNameLst>
                                      </p:cBhvr>
                                      <p:to>
                                        <p:strVal val="visible"/>
                                      </p:to>
                                    </p:set>
                                    <p:animEffect transition="in" filter="barn(inVertical)">
                                      <p:cBhvr>
                                        <p:cTn id="22" dur="500"/>
                                        <p:tgtEl>
                                          <p:spTgt spid="13">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13">
                                            <p:txEl>
                                              <p:pRg st="1" end="1"/>
                                            </p:txEl>
                                          </p:spTgt>
                                        </p:tgtEl>
                                        <p:attrNameLst>
                                          <p:attrName>style.visibility</p:attrName>
                                        </p:attrNameLst>
                                      </p:cBhvr>
                                      <p:to>
                                        <p:strVal val="visible"/>
                                      </p:to>
                                    </p:set>
                                    <p:animEffect transition="in" filter="barn(inVertical)">
                                      <p:cBhvr>
                                        <p:cTn id="27" dur="500"/>
                                        <p:tgtEl>
                                          <p:spTgt spid="13">
                                            <p:txEl>
                                              <p:pRg st="1" end="1"/>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13">
                                            <p:txEl>
                                              <p:pRg st="2" end="2"/>
                                            </p:txEl>
                                          </p:spTgt>
                                        </p:tgtEl>
                                        <p:attrNameLst>
                                          <p:attrName>style.visibility</p:attrName>
                                        </p:attrNameLst>
                                      </p:cBhvr>
                                      <p:to>
                                        <p:strVal val="visible"/>
                                      </p:to>
                                    </p:set>
                                    <p:animEffect transition="in" filter="barn(inVertical)">
                                      <p:cBhvr>
                                        <p:cTn id="32" dur="500"/>
                                        <p:tgtEl>
                                          <p:spTgt spid="13">
                                            <p:txEl>
                                              <p:pRg st="2" end="2"/>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nodeType="clickEffect">
                                  <p:stCondLst>
                                    <p:cond delay="0"/>
                                  </p:stCondLst>
                                  <p:childTnLst>
                                    <p:set>
                                      <p:cBhvr>
                                        <p:cTn id="36" dur="1" fill="hold">
                                          <p:stCondLst>
                                            <p:cond delay="0"/>
                                          </p:stCondLst>
                                        </p:cTn>
                                        <p:tgtEl>
                                          <p:spTgt spid="13">
                                            <p:txEl>
                                              <p:pRg st="3" end="3"/>
                                            </p:txEl>
                                          </p:spTgt>
                                        </p:tgtEl>
                                        <p:attrNameLst>
                                          <p:attrName>style.visibility</p:attrName>
                                        </p:attrNameLst>
                                      </p:cBhvr>
                                      <p:to>
                                        <p:strVal val="visible"/>
                                      </p:to>
                                    </p:set>
                                    <p:animEffect transition="in" filter="barn(inVertical)">
                                      <p:cBhvr>
                                        <p:cTn id="37" dur="500"/>
                                        <p:tgtEl>
                                          <p:spTgt spid="13">
                                            <p:txEl>
                                              <p:pRg st="3" end="3"/>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nodeType="clickEffect">
                                  <p:stCondLst>
                                    <p:cond delay="0"/>
                                  </p:stCondLst>
                                  <p:childTnLst>
                                    <p:set>
                                      <p:cBhvr>
                                        <p:cTn id="41" dur="1" fill="hold">
                                          <p:stCondLst>
                                            <p:cond delay="0"/>
                                          </p:stCondLst>
                                        </p:cTn>
                                        <p:tgtEl>
                                          <p:spTgt spid="13">
                                            <p:txEl>
                                              <p:pRg st="4" end="4"/>
                                            </p:txEl>
                                          </p:spTgt>
                                        </p:tgtEl>
                                        <p:attrNameLst>
                                          <p:attrName>style.visibility</p:attrName>
                                        </p:attrNameLst>
                                      </p:cBhvr>
                                      <p:to>
                                        <p:strVal val="visible"/>
                                      </p:to>
                                    </p:set>
                                    <p:animEffect transition="in" filter="barn(inVertical)">
                                      <p:cBhvr>
                                        <p:cTn id="42" dur="500"/>
                                        <p:tgtEl>
                                          <p:spTgt spid="13">
                                            <p:txEl>
                                              <p:pRg st="4" end="4"/>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6" presetClass="entr" presetSubtype="21" fill="hold" grpId="0" nodeType="clickEffect">
                                  <p:stCondLst>
                                    <p:cond delay="0"/>
                                  </p:stCondLst>
                                  <p:childTnLst>
                                    <p:set>
                                      <p:cBhvr>
                                        <p:cTn id="46" dur="1" fill="hold">
                                          <p:stCondLst>
                                            <p:cond delay="0"/>
                                          </p:stCondLst>
                                        </p:cTn>
                                        <p:tgtEl>
                                          <p:spTgt spid="19"/>
                                        </p:tgtEl>
                                        <p:attrNameLst>
                                          <p:attrName>style.visibility</p:attrName>
                                        </p:attrNameLst>
                                      </p:cBhvr>
                                      <p:to>
                                        <p:strVal val="visible"/>
                                      </p:to>
                                    </p:set>
                                    <p:animEffect transition="in" filter="barn(inVertical)">
                                      <p:cBhvr>
                                        <p:cTn id="47"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7" grpId="0"/>
      <p:bldP spid="19" grpId="0"/>
      <p:bldP spid="13"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descr="图片包含 事情&#10;&#10;已生成极高可信度的说明">
            <a:extLst>
              <a:ext uri="{FF2B5EF4-FFF2-40B4-BE49-F238E27FC236}">
                <a16:creationId xmlns="" xmlns:a16="http://schemas.microsoft.com/office/drawing/2014/main" id="{59EF3AD0-F08C-4A1E-A601-86B9EB13C040}"/>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20" y="10"/>
            <a:ext cx="12191980" cy="6857990"/>
          </a:xfrm>
          <a:prstGeom prst="rect">
            <a:avLst/>
          </a:prstGeom>
        </p:spPr>
      </p:pic>
      <p:sp>
        <p:nvSpPr>
          <p:cNvPr id="2" name="Rounded Rectangle 1"/>
          <p:cNvSpPr/>
          <p:nvPr/>
        </p:nvSpPr>
        <p:spPr>
          <a:xfrm>
            <a:off x="779827" y="800462"/>
            <a:ext cx="10441495" cy="5694677"/>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pic>
        <p:nvPicPr>
          <p:cNvPr id="27" name="图片 5" descr="图片包含 蛋糕, 室内, 绿色&#10;&#10;已生成高可信度的说明">
            <a:extLst>
              <a:ext uri="{FF2B5EF4-FFF2-40B4-BE49-F238E27FC236}">
                <a16:creationId xmlns="" xmlns:a16="http://schemas.microsoft.com/office/drawing/2014/main" id="{CFD9A3D4-965C-4AA0-A594-6A835CC25805}"/>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82521" y="4136132"/>
            <a:ext cx="1998077" cy="2963775"/>
          </a:xfrm>
          <a:prstGeom prst="rect">
            <a:avLst/>
          </a:prstGeom>
        </p:spPr>
      </p:pic>
      <p:pic>
        <p:nvPicPr>
          <p:cNvPr id="28" name="图片 15">
            <a:extLst>
              <a:ext uri="{FF2B5EF4-FFF2-40B4-BE49-F238E27FC236}">
                <a16:creationId xmlns="" xmlns:a16="http://schemas.microsoft.com/office/drawing/2014/main" id="{0C8FB0A9-1DCD-4F68-9B69-C04B7815D0C3}"/>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11075045" y="5228335"/>
            <a:ext cx="1299496" cy="1266804"/>
          </a:xfrm>
          <a:prstGeom prst="rect">
            <a:avLst/>
          </a:prstGeom>
        </p:spPr>
      </p:pic>
      <p:pic>
        <p:nvPicPr>
          <p:cNvPr id="29" name="图片 24">
            <a:extLst>
              <a:ext uri="{FF2B5EF4-FFF2-40B4-BE49-F238E27FC236}">
                <a16:creationId xmlns="" xmlns:a16="http://schemas.microsoft.com/office/drawing/2014/main" id="{6C007B28-2524-4926-956E-E73B3DA1E678}"/>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182521" y="82098"/>
            <a:ext cx="1211832" cy="1498600"/>
          </a:xfrm>
          <a:prstGeom prst="rect">
            <a:avLst/>
          </a:prstGeom>
        </p:spPr>
      </p:pic>
      <p:pic>
        <p:nvPicPr>
          <p:cNvPr id="3" name="Picture 2"/>
          <p:cNvPicPr>
            <a:picLocks noChangeAspect="1"/>
          </p:cNvPicPr>
          <p:nvPr/>
        </p:nvPicPr>
        <p:blipFill>
          <a:blip r:embed="rId7"/>
          <a:stretch>
            <a:fillRect/>
          </a:stretch>
        </p:blipFill>
        <p:spPr>
          <a:xfrm>
            <a:off x="779827" y="299560"/>
            <a:ext cx="10632346" cy="987638"/>
          </a:xfrm>
          <a:prstGeom prst="rect">
            <a:avLst/>
          </a:prstGeom>
        </p:spPr>
      </p:pic>
      <p:sp>
        <p:nvSpPr>
          <p:cNvPr id="11" name="Rectangle 10"/>
          <p:cNvSpPr/>
          <p:nvPr/>
        </p:nvSpPr>
        <p:spPr>
          <a:xfrm>
            <a:off x="4362995" y="1270787"/>
            <a:ext cx="3200400" cy="517313"/>
          </a:xfrm>
          <a:prstGeom prst="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6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mn-cs"/>
              </a:rPr>
              <a:t>LUYỆN TẬP</a:t>
            </a:r>
            <a:endParaRPr kumimoji="0" lang="en-US" sz="36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17" name="TextBox 16"/>
          <p:cNvSpPr txBox="1"/>
          <p:nvPr/>
        </p:nvSpPr>
        <p:spPr>
          <a:xfrm>
            <a:off x="952179" y="2068664"/>
            <a:ext cx="4935109"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1600" b="1"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Chọn đáp án đúng nhất:</a:t>
            </a:r>
            <a:endParaRPr kumimoji="0" lang="en-US" sz="1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19" name="TextBox 18"/>
          <p:cNvSpPr txBox="1"/>
          <p:nvPr/>
        </p:nvSpPr>
        <p:spPr>
          <a:xfrm>
            <a:off x="1104579" y="4103650"/>
            <a:ext cx="4935109"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err="1" smtClean="0">
                <a:ln>
                  <a:noFill/>
                </a:ln>
                <a:solidFill>
                  <a:prstClr val="black"/>
                </a:solidFill>
                <a:effectLst/>
                <a:uLnTx/>
                <a:uFillTx/>
                <a:latin typeface="Times New Roman" panose="02020603050405020304" pitchFamily="18" charset="0"/>
                <a:ea typeface="+mn-ea"/>
                <a:cs typeface="Times New Roman" panose="02020603050405020304" pitchFamily="18" charset="0"/>
              </a:rPr>
              <a:t>Đáp</a:t>
            </a:r>
            <a:r>
              <a:rPr kumimoji="0" lang="en-US" sz="1600" b="1"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600" b="1" i="0" u="none" strike="noStrike" kern="1200" cap="none" spc="0" normalizeH="0" baseline="0" noProof="0" dirty="0" err="1" smtClean="0">
                <a:ln>
                  <a:noFill/>
                </a:ln>
                <a:solidFill>
                  <a:prstClr val="black"/>
                </a:solidFill>
                <a:effectLst/>
                <a:uLnTx/>
                <a:uFillTx/>
                <a:latin typeface="Times New Roman" panose="02020603050405020304" pitchFamily="18" charset="0"/>
                <a:ea typeface="+mn-ea"/>
                <a:cs typeface="Times New Roman" panose="02020603050405020304" pitchFamily="18" charset="0"/>
              </a:rPr>
              <a:t>án</a:t>
            </a:r>
            <a:r>
              <a:rPr kumimoji="0" lang="en-US" sz="1600" b="1"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vi-VN" sz="1600" b="1"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C</a:t>
            </a:r>
          </a:p>
        </p:txBody>
      </p:sp>
      <p:sp>
        <p:nvSpPr>
          <p:cNvPr id="13" name="TextBox 12"/>
          <p:cNvSpPr txBox="1"/>
          <p:nvPr/>
        </p:nvSpPr>
        <p:spPr>
          <a:xfrm>
            <a:off x="920805" y="2382022"/>
            <a:ext cx="10237766" cy="9233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18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Câu 4: Hằng ngày Mặt Trời mọc ở hướng nào?</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18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A. Bắc.	B. Nam.</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18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C. Đông.	D. Tây.</a:t>
            </a:r>
            <a:endParaRPr kumimoji="0" lang="vi-VN"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5" name="TextBox 4"/>
          <p:cNvSpPr txBox="1"/>
          <p:nvPr/>
        </p:nvSpPr>
        <p:spPr>
          <a:xfrm>
            <a:off x="1304880" y="600407"/>
            <a:ext cx="9582239" cy="400110"/>
          </a:xfrm>
          <a:prstGeom prst="rect">
            <a:avLst/>
          </a:prstGeom>
          <a:noFill/>
        </p:spPr>
        <p:txBody>
          <a:bodyPr wrap="none" rtlCol="0">
            <a:spAutoFit/>
          </a:bodyPr>
          <a:lstStyle/>
          <a:p>
            <a:r>
              <a:rPr lang="vi-VN" sz="2000" dirty="0">
                <a:solidFill>
                  <a:srgbClr val="FF0000"/>
                </a:solidFill>
                <a:latin typeface="Times New Roman" panose="02020603050405020304" pitchFamily="18" charset="0"/>
                <a:cs typeface="Times New Roman" panose="02020603050405020304" pitchFamily="18" charset="0"/>
              </a:rPr>
              <a:t>Bài 2. BẢN ĐỒ. MỘT SỐ LƯỚI KINH, VĨ TUYẾN.PHƯƠNG HƯỚNG TRÊN BẢN ĐỒ</a:t>
            </a:r>
          </a:p>
        </p:txBody>
      </p:sp>
    </p:spTree>
    <p:extLst>
      <p:ext uri="{BB962C8B-B14F-4D97-AF65-F5344CB8AC3E}">
        <p14:creationId xmlns:p14="http://schemas.microsoft.com/office/powerpoint/2010/main" val="334820617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randombar(horizontal)">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barn(inVertical)">
                                      <p:cBhvr>
                                        <p:cTn id="12" dur="500"/>
                                        <p:tgtEl>
                                          <p:spTgt spid="17"/>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barn(inVertical)">
                                      <p:cBhvr>
                                        <p:cTn id="17" dur="500"/>
                                        <p:tgtEl>
                                          <p:spTgt spid="13"/>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13">
                                            <p:txEl>
                                              <p:pRg st="0" end="0"/>
                                            </p:txEl>
                                          </p:spTgt>
                                        </p:tgtEl>
                                        <p:attrNameLst>
                                          <p:attrName>style.visibility</p:attrName>
                                        </p:attrNameLst>
                                      </p:cBhvr>
                                      <p:to>
                                        <p:strVal val="visible"/>
                                      </p:to>
                                    </p:set>
                                    <p:animEffect transition="in" filter="barn(inVertical)">
                                      <p:cBhvr>
                                        <p:cTn id="22" dur="500"/>
                                        <p:tgtEl>
                                          <p:spTgt spid="13">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13">
                                            <p:txEl>
                                              <p:pRg st="1" end="1"/>
                                            </p:txEl>
                                          </p:spTgt>
                                        </p:tgtEl>
                                        <p:attrNameLst>
                                          <p:attrName>style.visibility</p:attrName>
                                        </p:attrNameLst>
                                      </p:cBhvr>
                                      <p:to>
                                        <p:strVal val="visible"/>
                                      </p:to>
                                    </p:set>
                                    <p:animEffect transition="in" filter="barn(inVertical)">
                                      <p:cBhvr>
                                        <p:cTn id="27" dur="500"/>
                                        <p:tgtEl>
                                          <p:spTgt spid="13">
                                            <p:txEl>
                                              <p:pRg st="1" end="1"/>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13">
                                            <p:txEl>
                                              <p:pRg st="2" end="2"/>
                                            </p:txEl>
                                          </p:spTgt>
                                        </p:tgtEl>
                                        <p:attrNameLst>
                                          <p:attrName>style.visibility</p:attrName>
                                        </p:attrNameLst>
                                      </p:cBhvr>
                                      <p:to>
                                        <p:strVal val="visible"/>
                                      </p:to>
                                    </p:set>
                                    <p:animEffect transition="in" filter="barn(inVertical)">
                                      <p:cBhvr>
                                        <p:cTn id="32" dur="500"/>
                                        <p:tgtEl>
                                          <p:spTgt spid="13">
                                            <p:txEl>
                                              <p:pRg st="2" end="2"/>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19"/>
                                        </p:tgtEl>
                                        <p:attrNameLst>
                                          <p:attrName>style.visibility</p:attrName>
                                        </p:attrNameLst>
                                      </p:cBhvr>
                                      <p:to>
                                        <p:strVal val="visible"/>
                                      </p:to>
                                    </p:set>
                                    <p:animEffect transition="in" filter="barn(inVertical)">
                                      <p:cBhvr>
                                        <p:cTn id="37"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7" grpId="0"/>
      <p:bldP spid="19" grpId="0"/>
      <p:bldP spid="13"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descr="图片包含 事情&#10;&#10;已生成极高可信度的说明">
            <a:extLst>
              <a:ext uri="{FF2B5EF4-FFF2-40B4-BE49-F238E27FC236}">
                <a16:creationId xmlns="" xmlns:a16="http://schemas.microsoft.com/office/drawing/2014/main" id="{59EF3AD0-F08C-4A1E-A601-86B9EB13C040}"/>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20" y="10"/>
            <a:ext cx="12191980" cy="6857990"/>
          </a:xfrm>
          <a:prstGeom prst="rect">
            <a:avLst/>
          </a:prstGeom>
        </p:spPr>
      </p:pic>
      <p:sp>
        <p:nvSpPr>
          <p:cNvPr id="2" name="Rounded Rectangle 1"/>
          <p:cNvSpPr/>
          <p:nvPr/>
        </p:nvSpPr>
        <p:spPr>
          <a:xfrm>
            <a:off x="779827" y="800462"/>
            <a:ext cx="10441495" cy="5694677"/>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pic>
        <p:nvPicPr>
          <p:cNvPr id="27" name="图片 5" descr="图片包含 蛋糕, 室内, 绿色&#10;&#10;已生成高可信度的说明">
            <a:extLst>
              <a:ext uri="{FF2B5EF4-FFF2-40B4-BE49-F238E27FC236}">
                <a16:creationId xmlns="" xmlns:a16="http://schemas.microsoft.com/office/drawing/2014/main" id="{CFD9A3D4-965C-4AA0-A594-6A835CC25805}"/>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82521" y="4136132"/>
            <a:ext cx="1998077" cy="2963775"/>
          </a:xfrm>
          <a:prstGeom prst="rect">
            <a:avLst/>
          </a:prstGeom>
        </p:spPr>
      </p:pic>
      <p:pic>
        <p:nvPicPr>
          <p:cNvPr id="28" name="图片 15">
            <a:extLst>
              <a:ext uri="{FF2B5EF4-FFF2-40B4-BE49-F238E27FC236}">
                <a16:creationId xmlns="" xmlns:a16="http://schemas.microsoft.com/office/drawing/2014/main" id="{0C8FB0A9-1DCD-4F68-9B69-C04B7815D0C3}"/>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11075045" y="5228335"/>
            <a:ext cx="1299496" cy="1266804"/>
          </a:xfrm>
          <a:prstGeom prst="rect">
            <a:avLst/>
          </a:prstGeom>
        </p:spPr>
      </p:pic>
      <p:pic>
        <p:nvPicPr>
          <p:cNvPr id="29" name="图片 24">
            <a:extLst>
              <a:ext uri="{FF2B5EF4-FFF2-40B4-BE49-F238E27FC236}">
                <a16:creationId xmlns="" xmlns:a16="http://schemas.microsoft.com/office/drawing/2014/main" id="{6C007B28-2524-4926-956E-E73B3DA1E678}"/>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182521" y="82098"/>
            <a:ext cx="1211832" cy="1498600"/>
          </a:xfrm>
          <a:prstGeom prst="rect">
            <a:avLst/>
          </a:prstGeom>
        </p:spPr>
      </p:pic>
      <p:pic>
        <p:nvPicPr>
          <p:cNvPr id="3" name="Picture 2"/>
          <p:cNvPicPr>
            <a:picLocks noChangeAspect="1"/>
          </p:cNvPicPr>
          <p:nvPr/>
        </p:nvPicPr>
        <p:blipFill>
          <a:blip r:embed="rId7"/>
          <a:stretch>
            <a:fillRect/>
          </a:stretch>
        </p:blipFill>
        <p:spPr>
          <a:xfrm>
            <a:off x="816517" y="290246"/>
            <a:ext cx="10632346" cy="987638"/>
          </a:xfrm>
          <a:prstGeom prst="rect">
            <a:avLst/>
          </a:prstGeom>
        </p:spPr>
      </p:pic>
      <p:sp>
        <p:nvSpPr>
          <p:cNvPr id="11" name="Rectangle 10"/>
          <p:cNvSpPr/>
          <p:nvPr/>
        </p:nvSpPr>
        <p:spPr>
          <a:xfrm>
            <a:off x="4362995" y="1270787"/>
            <a:ext cx="3200400" cy="517313"/>
          </a:xfrm>
          <a:prstGeom prst="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6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mn-cs"/>
              </a:rPr>
              <a:t>LUYỆN TẬP</a:t>
            </a:r>
            <a:endParaRPr kumimoji="0" lang="en-US" sz="36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17" name="TextBox 16"/>
          <p:cNvSpPr txBox="1"/>
          <p:nvPr/>
        </p:nvSpPr>
        <p:spPr>
          <a:xfrm>
            <a:off x="952179" y="2068664"/>
            <a:ext cx="8191821"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16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Câu 5: Quan sát lược đồ sau và trả lời câu hỏi 5.1; 5.2; 5.3:</a:t>
            </a:r>
            <a:endParaRPr kumimoji="0" lang="en-US" sz="1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13" name="TextBox 12"/>
          <p:cNvSpPr txBox="1"/>
          <p:nvPr/>
        </p:nvSpPr>
        <p:spPr>
          <a:xfrm>
            <a:off x="920805" y="2382022"/>
            <a:ext cx="10237766"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18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a:t>
            </a:r>
            <a:endParaRPr kumimoji="0" lang="vi-VN"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pic>
        <p:nvPicPr>
          <p:cNvPr id="5" name="Picture 4"/>
          <p:cNvPicPr>
            <a:picLocks noChangeAspect="1"/>
          </p:cNvPicPr>
          <p:nvPr/>
        </p:nvPicPr>
        <p:blipFill>
          <a:blip r:embed="rId8"/>
          <a:stretch>
            <a:fillRect/>
          </a:stretch>
        </p:blipFill>
        <p:spPr>
          <a:xfrm>
            <a:off x="2138097" y="2407218"/>
            <a:ext cx="7966269" cy="4442677"/>
          </a:xfrm>
          <a:prstGeom prst="rect">
            <a:avLst/>
          </a:prstGeom>
        </p:spPr>
      </p:pic>
      <p:sp>
        <p:nvSpPr>
          <p:cNvPr id="6" name="Rectangle 5"/>
          <p:cNvSpPr/>
          <p:nvPr/>
        </p:nvSpPr>
        <p:spPr>
          <a:xfrm>
            <a:off x="1358537" y="635515"/>
            <a:ext cx="9716508" cy="400110"/>
          </a:xfrm>
          <a:prstGeom prst="rect">
            <a:avLst/>
          </a:prstGeom>
        </p:spPr>
        <p:txBody>
          <a:bodyPr wrap="square">
            <a:spAutoFit/>
          </a:bodyPr>
          <a:lstStyle/>
          <a:p>
            <a:r>
              <a:rPr lang="vi-VN" sz="2000" dirty="0">
                <a:solidFill>
                  <a:srgbClr val="FF0000"/>
                </a:solidFill>
                <a:latin typeface="Times New Roman" panose="02020603050405020304" pitchFamily="18" charset="0"/>
                <a:cs typeface="Times New Roman" panose="02020603050405020304" pitchFamily="18" charset="0"/>
              </a:rPr>
              <a:t>Bài 2. BẢN ĐỒ. MỘT SỐ LƯỚI KINH, VĨ TUYẾN.PHƯƠNG HƯỚNG TRÊN BẢN ĐỒ</a:t>
            </a:r>
          </a:p>
        </p:txBody>
      </p:sp>
    </p:spTree>
    <p:extLst>
      <p:ext uri="{BB962C8B-B14F-4D97-AF65-F5344CB8AC3E}">
        <p14:creationId xmlns:p14="http://schemas.microsoft.com/office/powerpoint/2010/main" val="144752086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3">
                                            <p:txEl>
                                              <p:pRg st="0" end="0"/>
                                            </p:txEl>
                                          </p:spTgt>
                                        </p:tgtEl>
                                        <p:attrNameLst>
                                          <p:attrName>style.visibility</p:attrName>
                                        </p:attrNameLst>
                                      </p:cBhvr>
                                      <p:to>
                                        <p:strVal val="visible"/>
                                      </p:to>
                                    </p:set>
                                    <p:animEffect transition="in" filter="barn(inVertical)">
                                      <p:cBhvr>
                                        <p:cTn id="7" dur="500"/>
                                        <p:tgtEl>
                                          <p:spTgt spid="1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barn(inVertical)">
                                      <p:cBhvr>
                                        <p:cTn id="12" dur="500"/>
                                        <p:tgtEl>
                                          <p:spTgt spid="17"/>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barn(inVertical)">
                                      <p:cBhvr>
                                        <p:cTn id="1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3"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descr="图片包含 事情&#10;&#10;已生成极高可信度的说明">
            <a:extLst>
              <a:ext uri="{FF2B5EF4-FFF2-40B4-BE49-F238E27FC236}">
                <a16:creationId xmlns="" xmlns:a16="http://schemas.microsoft.com/office/drawing/2014/main" id="{59EF3AD0-F08C-4A1E-A601-86B9EB13C040}"/>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20" y="10"/>
            <a:ext cx="12191980" cy="6857990"/>
          </a:xfrm>
          <a:prstGeom prst="rect">
            <a:avLst/>
          </a:prstGeom>
        </p:spPr>
      </p:pic>
      <p:sp>
        <p:nvSpPr>
          <p:cNvPr id="2" name="Rounded Rectangle 1"/>
          <p:cNvSpPr/>
          <p:nvPr/>
        </p:nvSpPr>
        <p:spPr>
          <a:xfrm>
            <a:off x="779827" y="800462"/>
            <a:ext cx="10441495" cy="5694677"/>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pic>
        <p:nvPicPr>
          <p:cNvPr id="27" name="图片 5" descr="图片包含 蛋糕, 室内, 绿色&#10;&#10;已生成高可信度的说明">
            <a:extLst>
              <a:ext uri="{FF2B5EF4-FFF2-40B4-BE49-F238E27FC236}">
                <a16:creationId xmlns="" xmlns:a16="http://schemas.microsoft.com/office/drawing/2014/main" id="{CFD9A3D4-965C-4AA0-A594-6A835CC25805}"/>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82521" y="4136132"/>
            <a:ext cx="1998077" cy="2963775"/>
          </a:xfrm>
          <a:prstGeom prst="rect">
            <a:avLst/>
          </a:prstGeom>
        </p:spPr>
      </p:pic>
      <p:pic>
        <p:nvPicPr>
          <p:cNvPr id="28" name="图片 15">
            <a:extLst>
              <a:ext uri="{FF2B5EF4-FFF2-40B4-BE49-F238E27FC236}">
                <a16:creationId xmlns="" xmlns:a16="http://schemas.microsoft.com/office/drawing/2014/main" id="{0C8FB0A9-1DCD-4F68-9B69-C04B7815D0C3}"/>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11075045" y="5228335"/>
            <a:ext cx="1299496" cy="1266804"/>
          </a:xfrm>
          <a:prstGeom prst="rect">
            <a:avLst/>
          </a:prstGeom>
        </p:spPr>
      </p:pic>
      <p:pic>
        <p:nvPicPr>
          <p:cNvPr id="29" name="图片 24">
            <a:extLst>
              <a:ext uri="{FF2B5EF4-FFF2-40B4-BE49-F238E27FC236}">
                <a16:creationId xmlns="" xmlns:a16="http://schemas.microsoft.com/office/drawing/2014/main" id="{6C007B28-2524-4926-956E-E73B3DA1E678}"/>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182521" y="82098"/>
            <a:ext cx="1211832" cy="1498600"/>
          </a:xfrm>
          <a:prstGeom prst="rect">
            <a:avLst/>
          </a:prstGeom>
        </p:spPr>
      </p:pic>
      <p:pic>
        <p:nvPicPr>
          <p:cNvPr id="3" name="Picture 2"/>
          <p:cNvPicPr>
            <a:picLocks noChangeAspect="1"/>
          </p:cNvPicPr>
          <p:nvPr/>
        </p:nvPicPr>
        <p:blipFill>
          <a:blip r:embed="rId7"/>
          <a:stretch>
            <a:fillRect/>
          </a:stretch>
        </p:blipFill>
        <p:spPr>
          <a:xfrm>
            <a:off x="779827" y="299560"/>
            <a:ext cx="10632346" cy="987638"/>
          </a:xfrm>
          <a:prstGeom prst="rect">
            <a:avLst/>
          </a:prstGeom>
        </p:spPr>
      </p:pic>
      <p:sp>
        <p:nvSpPr>
          <p:cNvPr id="11" name="Rectangle 10"/>
          <p:cNvSpPr/>
          <p:nvPr/>
        </p:nvSpPr>
        <p:spPr>
          <a:xfrm>
            <a:off x="4362995" y="1270787"/>
            <a:ext cx="3200400" cy="517313"/>
          </a:xfrm>
          <a:prstGeom prst="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6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mn-cs"/>
              </a:rPr>
              <a:t>LUYỆN TẬP</a:t>
            </a:r>
            <a:endParaRPr kumimoji="0" lang="en-US" sz="36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17" name="TextBox 16"/>
          <p:cNvSpPr txBox="1"/>
          <p:nvPr/>
        </p:nvSpPr>
        <p:spPr>
          <a:xfrm>
            <a:off x="952179" y="2068664"/>
            <a:ext cx="4935109"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1600" b="1"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Chọn đáp án đúng nhất:</a:t>
            </a:r>
            <a:endParaRPr kumimoji="0" lang="en-US" sz="1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19" name="TextBox 18"/>
          <p:cNvSpPr txBox="1"/>
          <p:nvPr/>
        </p:nvSpPr>
        <p:spPr>
          <a:xfrm>
            <a:off x="1104579" y="4103650"/>
            <a:ext cx="4935109"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err="1" smtClean="0">
                <a:ln>
                  <a:noFill/>
                </a:ln>
                <a:solidFill>
                  <a:prstClr val="black"/>
                </a:solidFill>
                <a:effectLst/>
                <a:uLnTx/>
                <a:uFillTx/>
                <a:latin typeface="Times New Roman" panose="02020603050405020304" pitchFamily="18" charset="0"/>
                <a:ea typeface="+mn-ea"/>
                <a:cs typeface="Times New Roman" panose="02020603050405020304" pitchFamily="18" charset="0"/>
              </a:rPr>
              <a:t>Đáp</a:t>
            </a:r>
            <a:r>
              <a:rPr kumimoji="0" lang="en-US" sz="1600" b="1"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600" b="1" i="0" u="none" strike="noStrike" kern="1200" cap="none" spc="0" normalizeH="0" baseline="0" noProof="0" dirty="0" err="1" smtClean="0">
                <a:ln>
                  <a:noFill/>
                </a:ln>
                <a:solidFill>
                  <a:prstClr val="black"/>
                </a:solidFill>
                <a:effectLst/>
                <a:uLnTx/>
                <a:uFillTx/>
                <a:latin typeface="Times New Roman" panose="02020603050405020304" pitchFamily="18" charset="0"/>
                <a:ea typeface="+mn-ea"/>
                <a:cs typeface="Times New Roman" panose="02020603050405020304" pitchFamily="18" charset="0"/>
              </a:rPr>
              <a:t>án</a:t>
            </a:r>
            <a:r>
              <a:rPr kumimoji="0" lang="en-US" sz="1600" b="1"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vi-VN" sz="1600" b="1"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a:t>
            </a:r>
          </a:p>
        </p:txBody>
      </p:sp>
      <p:sp>
        <p:nvSpPr>
          <p:cNvPr id="13" name="TextBox 12"/>
          <p:cNvSpPr txBox="1"/>
          <p:nvPr/>
        </p:nvSpPr>
        <p:spPr>
          <a:xfrm>
            <a:off x="920805" y="2382022"/>
            <a:ext cx="10237766" cy="923330"/>
          </a:xfrm>
          <a:prstGeom prst="rect">
            <a:avLst/>
          </a:prstGeom>
          <a:noFill/>
        </p:spPr>
        <p:txBody>
          <a:bodyPr wrap="square" rtlCol="0">
            <a:spAutoFit/>
          </a:bodyPr>
          <a:lstStyle/>
          <a:p>
            <a:pPr lvl="0"/>
            <a:r>
              <a:rPr lang="vi-VN" dirty="0">
                <a:solidFill>
                  <a:prstClr val="black"/>
                </a:solidFill>
                <a:latin typeface="Times New Roman" panose="02020603050405020304" pitchFamily="18" charset="0"/>
                <a:cs typeface="Times New Roman" panose="02020603050405020304" pitchFamily="18" charset="0"/>
              </a:rPr>
              <a:t>Câu 5.1: Từ  Ran-gun ( Mi-an-ma) đến Ma-ni-la ( Philppin) theo hướng nào?</a:t>
            </a:r>
          </a:p>
          <a:p>
            <a:pPr lvl="0"/>
            <a:r>
              <a:rPr lang="vi-VN" dirty="0">
                <a:solidFill>
                  <a:prstClr val="black"/>
                </a:solidFill>
                <a:latin typeface="Times New Roman" panose="02020603050405020304" pitchFamily="18" charset="0"/>
                <a:cs typeface="Times New Roman" panose="02020603050405020304" pitchFamily="18" charset="0"/>
              </a:rPr>
              <a:t>A. Đông	</a:t>
            </a:r>
            <a:r>
              <a:rPr lang="vi-VN" dirty="0" smtClean="0">
                <a:solidFill>
                  <a:prstClr val="black"/>
                </a:solidFill>
                <a:latin typeface="Times New Roman" panose="02020603050405020304" pitchFamily="18" charset="0"/>
                <a:cs typeface="Times New Roman" panose="02020603050405020304" pitchFamily="18" charset="0"/>
              </a:rPr>
              <a:t>                       B</a:t>
            </a:r>
            <a:r>
              <a:rPr lang="vi-VN" dirty="0">
                <a:solidFill>
                  <a:prstClr val="black"/>
                </a:solidFill>
                <a:latin typeface="Times New Roman" panose="02020603050405020304" pitchFamily="18" charset="0"/>
                <a:cs typeface="Times New Roman" panose="02020603050405020304" pitchFamily="18" charset="0"/>
              </a:rPr>
              <a:t>. Đông Nam.</a:t>
            </a:r>
          </a:p>
          <a:p>
            <a:pPr lvl="0"/>
            <a:r>
              <a:rPr lang="vi-VN" dirty="0">
                <a:solidFill>
                  <a:prstClr val="black"/>
                </a:solidFill>
                <a:latin typeface="Times New Roman" panose="02020603050405020304" pitchFamily="18" charset="0"/>
                <a:cs typeface="Times New Roman" panose="02020603050405020304" pitchFamily="18" charset="0"/>
              </a:rPr>
              <a:t>C. Tây Nam.	</a:t>
            </a:r>
            <a:r>
              <a:rPr lang="vi-VN" dirty="0" smtClean="0">
                <a:solidFill>
                  <a:prstClr val="black"/>
                </a:solidFill>
                <a:latin typeface="Times New Roman" panose="02020603050405020304" pitchFamily="18" charset="0"/>
                <a:cs typeface="Times New Roman" panose="02020603050405020304" pitchFamily="18" charset="0"/>
              </a:rPr>
              <a:t>      D</a:t>
            </a:r>
            <a:r>
              <a:rPr lang="vi-VN" dirty="0">
                <a:solidFill>
                  <a:prstClr val="black"/>
                </a:solidFill>
                <a:latin typeface="Times New Roman" panose="02020603050405020304" pitchFamily="18" charset="0"/>
                <a:cs typeface="Times New Roman" panose="02020603050405020304" pitchFamily="18" charset="0"/>
              </a:rPr>
              <a:t>. Đông Bắc. </a:t>
            </a:r>
            <a:endParaRPr kumimoji="0" lang="vi-VN"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5" name="Rectangle 4"/>
          <p:cNvSpPr/>
          <p:nvPr/>
        </p:nvSpPr>
        <p:spPr>
          <a:xfrm>
            <a:off x="1334588" y="635515"/>
            <a:ext cx="9522823" cy="400110"/>
          </a:xfrm>
          <a:prstGeom prst="rect">
            <a:avLst/>
          </a:prstGeom>
        </p:spPr>
        <p:txBody>
          <a:bodyPr wrap="square">
            <a:spAutoFit/>
          </a:bodyPr>
          <a:lstStyle/>
          <a:p>
            <a:pPr algn="ctr"/>
            <a:r>
              <a:rPr lang="vi-VN" sz="2000" dirty="0">
                <a:solidFill>
                  <a:srgbClr val="FF0000"/>
                </a:solidFill>
                <a:latin typeface="Times New Roman" panose="02020603050405020304" pitchFamily="18" charset="0"/>
                <a:cs typeface="Times New Roman" panose="02020603050405020304" pitchFamily="18" charset="0"/>
              </a:rPr>
              <a:t>Bài 2. BẢN ĐỒ. MỘT SỐ LƯỚI KINH, VĨ TUYẾN.PHƯƠNG HƯỚNG TRÊN BẢN ĐỒ</a:t>
            </a:r>
          </a:p>
        </p:txBody>
      </p:sp>
    </p:spTree>
    <p:extLst>
      <p:ext uri="{BB962C8B-B14F-4D97-AF65-F5344CB8AC3E}">
        <p14:creationId xmlns:p14="http://schemas.microsoft.com/office/powerpoint/2010/main" val="325856016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randombar(horizontal)">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barn(inVertical)">
                                      <p:cBhvr>
                                        <p:cTn id="12" dur="500"/>
                                        <p:tgtEl>
                                          <p:spTgt spid="17"/>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barn(inVertical)">
                                      <p:cBhvr>
                                        <p:cTn id="17" dur="500"/>
                                        <p:tgtEl>
                                          <p:spTgt spid="13"/>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13">
                                            <p:txEl>
                                              <p:pRg st="0" end="0"/>
                                            </p:txEl>
                                          </p:spTgt>
                                        </p:tgtEl>
                                        <p:attrNameLst>
                                          <p:attrName>style.visibility</p:attrName>
                                        </p:attrNameLst>
                                      </p:cBhvr>
                                      <p:to>
                                        <p:strVal val="visible"/>
                                      </p:to>
                                    </p:set>
                                    <p:animEffect transition="in" filter="barn(inVertical)">
                                      <p:cBhvr>
                                        <p:cTn id="22" dur="500"/>
                                        <p:tgtEl>
                                          <p:spTgt spid="13">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13">
                                            <p:txEl>
                                              <p:pRg st="1" end="1"/>
                                            </p:txEl>
                                          </p:spTgt>
                                        </p:tgtEl>
                                        <p:attrNameLst>
                                          <p:attrName>style.visibility</p:attrName>
                                        </p:attrNameLst>
                                      </p:cBhvr>
                                      <p:to>
                                        <p:strVal val="visible"/>
                                      </p:to>
                                    </p:set>
                                    <p:animEffect transition="in" filter="barn(inVertical)">
                                      <p:cBhvr>
                                        <p:cTn id="27" dur="500"/>
                                        <p:tgtEl>
                                          <p:spTgt spid="13">
                                            <p:txEl>
                                              <p:pRg st="1" end="1"/>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13">
                                            <p:txEl>
                                              <p:pRg st="2" end="2"/>
                                            </p:txEl>
                                          </p:spTgt>
                                        </p:tgtEl>
                                        <p:attrNameLst>
                                          <p:attrName>style.visibility</p:attrName>
                                        </p:attrNameLst>
                                      </p:cBhvr>
                                      <p:to>
                                        <p:strVal val="visible"/>
                                      </p:to>
                                    </p:set>
                                    <p:animEffect transition="in" filter="barn(inVertical)">
                                      <p:cBhvr>
                                        <p:cTn id="32" dur="500"/>
                                        <p:tgtEl>
                                          <p:spTgt spid="13">
                                            <p:txEl>
                                              <p:pRg st="2" end="2"/>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19"/>
                                        </p:tgtEl>
                                        <p:attrNameLst>
                                          <p:attrName>style.visibility</p:attrName>
                                        </p:attrNameLst>
                                      </p:cBhvr>
                                      <p:to>
                                        <p:strVal val="visible"/>
                                      </p:to>
                                    </p:set>
                                    <p:animEffect transition="in" filter="barn(inVertical)">
                                      <p:cBhvr>
                                        <p:cTn id="37"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7" grpId="0"/>
      <p:bldP spid="19" grpId="0"/>
      <p:bldP spid="13"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descr="图片包含 事情&#10;&#10;已生成极高可信度的说明">
            <a:extLst>
              <a:ext uri="{FF2B5EF4-FFF2-40B4-BE49-F238E27FC236}">
                <a16:creationId xmlns="" xmlns:a16="http://schemas.microsoft.com/office/drawing/2014/main" id="{59EF3AD0-F08C-4A1E-A601-86B9EB13C040}"/>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20" y="10"/>
            <a:ext cx="12191980" cy="6857990"/>
          </a:xfrm>
          <a:prstGeom prst="rect">
            <a:avLst/>
          </a:prstGeom>
        </p:spPr>
      </p:pic>
      <p:sp>
        <p:nvSpPr>
          <p:cNvPr id="2" name="Rounded Rectangle 1"/>
          <p:cNvSpPr/>
          <p:nvPr/>
        </p:nvSpPr>
        <p:spPr>
          <a:xfrm>
            <a:off x="779827" y="800462"/>
            <a:ext cx="10441495" cy="5694677"/>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pic>
        <p:nvPicPr>
          <p:cNvPr id="27" name="图片 5" descr="图片包含 蛋糕, 室内, 绿色&#10;&#10;已生成高可信度的说明">
            <a:extLst>
              <a:ext uri="{FF2B5EF4-FFF2-40B4-BE49-F238E27FC236}">
                <a16:creationId xmlns="" xmlns:a16="http://schemas.microsoft.com/office/drawing/2014/main" id="{CFD9A3D4-965C-4AA0-A594-6A835CC25805}"/>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82521" y="4136132"/>
            <a:ext cx="1998077" cy="2963775"/>
          </a:xfrm>
          <a:prstGeom prst="rect">
            <a:avLst/>
          </a:prstGeom>
        </p:spPr>
      </p:pic>
      <p:pic>
        <p:nvPicPr>
          <p:cNvPr id="28" name="图片 15">
            <a:extLst>
              <a:ext uri="{FF2B5EF4-FFF2-40B4-BE49-F238E27FC236}">
                <a16:creationId xmlns="" xmlns:a16="http://schemas.microsoft.com/office/drawing/2014/main" id="{0C8FB0A9-1DCD-4F68-9B69-C04B7815D0C3}"/>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11075045" y="5228335"/>
            <a:ext cx="1299496" cy="1266804"/>
          </a:xfrm>
          <a:prstGeom prst="rect">
            <a:avLst/>
          </a:prstGeom>
        </p:spPr>
      </p:pic>
      <p:pic>
        <p:nvPicPr>
          <p:cNvPr id="29" name="图片 24">
            <a:extLst>
              <a:ext uri="{FF2B5EF4-FFF2-40B4-BE49-F238E27FC236}">
                <a16:creationId xmlns="" xmlns:a16="http://schemas.microsoft.com/office/drawing/2014/main" id="{6C007B28-2524-4926-956E-E73B3DA1E678}"/>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182521" y="82098"/>
            <a:ext cx="1211832" cy="1498600"/>
          </a:xfrm>
          <a:prstGeom prst="rect">
            <a:avLst/>
          </a:prstGeom>
        </p:spPr>
      </p:pic>
      <p:pic>
        <p:nvPicPr>
          <p:cNvPr id="3" name="Picture 2"/>
          <p:cNvPicPr>
            <a:picLocks noChangeAspect="1"/>
          </p:cNvPicPr>
          <p:nvPr/>
        </p:nvPicPr>
        <p:blipFill>
          <a:blip r:embed="rId7"/>
          <a:stretch>
            <a:fillRect/>
          </a:stretch>
        </p:blipFill>
        <p:spPr>
          <a:xfrm>
            <a:off x="779827" y="299560"/>
            <a:ext cx="10632346" cy="987638"/>
          </a:xfrm>
          <a:prstGeom prst="rect">
            <a:avLst/>
          </a:prstGeom>
        </p:spPr>
      </p:pic>
      <p:sp>
        <p:nvSpPr>
          <p:cNvPr id="11" name="Rectangle 10"/>
          <p:cNvSpPr/>
          <p:nvPr/>
        </p:nvSpPr>
        <p:spPr>
          <a:xfrm>
            <a:off x="4362995" y="1270787"/>
            <a:ext cx="3200400" cy="517313"/>
          </a:xfrm>
          <a:prstGeom prst="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6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mn-cs"/>
              </a:rPr>
              <a:t>LUYỆN TẬP</a:t>
            </a:r>
            <a:endParaRPr kumimoji="0" lang="en-US" sz="36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17" name="TextBox 16"/>
          <p:cNvSpPr txBox="1"/>
          <p:nvPr/>
        </p:nvSpPr>
        <p:spPr>
          <a:xfrm>
            <a:off x="952179" y="2068664"/>
            <a:ext cx="4935109"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1600" b="1"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Chọn đáp án đúng nhất:</a:t>
            </a:r>
            <a:endParaRPr kumimoji="0" lang="en-US" sz="1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19" name="TextBox 18"/>
          <p:cNvSpPr txBox="1"/>
          <p:nvPr/>
        </p:nvSpPr>
        <p:spPr>
          <a:xfrm>
            <a:off x="1104579" y="4103650"/>
            <a:ext cx="4935109"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err="1" smtClean="0">
                <a:ln>
                  <a:noFill/>
                </a:ln>
                <a:solidFill>
                  <a:prstClr val="black"/>
                </a:solidFill>
                <a:effectLst/>
                <a:uLnTx/>
                <a:uFillTx/>
                <a:latin typeface="Times New Roman" panose="02020603050405020304" pitchFamily="18" charset="0"/>
                <a:ea typeface="+mn-ea"/>
                <a:cs typeface="Times New Roman" panose="02020603050405020304" pitchFamily="18" charset="0"/>
              </a:rPr>
              <a:t>Đáp</a:t>
            </a:r>
            <a:r>
              <a:rPr kumimoji="0" lang="en-US" sz="1600" b="1"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600" b="1" i="0" u="none" strike="noStrike" kern="1200" cap="none" spc="0" normalizeH="0" baseline="0" noProof="0" dirty="0" err="1" smtClean="0">
                <a:ln>
                  <a:noFill/>
                </a:ln>
                <a:solidFill>
                  <a:prstClr val="black"/>
                </a:solidFill>
                <a:effectLst/>
                <a:uLnTx/>
                <a:uFillTx/>
                <a:latin typeface="Times New Roman" panose="02020603050405020304" pitchFamily="18" charset="0"/>
                <a:ea typeface="+mn-ea"/>
                <a:cs typeface="Times New Roman" panose="02020603050405020304" pitchFamily="18" charset="0"/>
              </a:rPr>
              <a:t>án</a:t>
            </a:r>
            <a:r>
              <a:rPr kumimoji="0" lang="en-US" sz="1600" b="1"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vi-VN" sz="1600" b="1"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C</a:t>
            </a:r>
          </a:p>
        </p:txBody>
      </p:sp>
      <p:sp>
        <p:nvSpPr>
          <p:cNvPr id="13" name="TextBox 12"/>
          <p:cNvSpPr txBox="1"/>
          <p:nvPr/>
        </p:nvSpPr>
        <p:spPr>
          <a:xfrm>
            <a:off x="952179" y="2407218"/>
            <a:ext cx="10237766" cy="9233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Câu 5.2: Từ  Phmon phênh (Cam-pu-chia) đến thủ đô Hà Nội đi theo hướng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A. Nam.	</a:t>
            </a:r>
            <a:r>
              <a:rPr kumimoji="0" lang="vi-VN" sz="18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B</a:t>
            </a:r>
            <a:r>
              <a:rPr kumimoji="0" lang="vi-VN"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Đông Nam.</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C. Tây Nam.	</a:t>
            </a:r>
            <a:r>
              <a:rPr kumimoji="0" lang="vi-VN" sz="18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D</a:t>
            </a:r>
            <a:r>
              <a:rPr kumimoji="0" lang="vi-VN"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Đông Bắc. </a:t>
            </a:r>
          </a:p>
        </p:txBody>
      </p:sp>
      <p:sp>
        <p:nvSpPr>
          <p:cNvPr id="5" name="Rectangle 4"/>
          <p:cNvSpPr/>
          <p:nvPr/>
        </p:nvSpPr>
        <p:spPr>
          <a:xfrm>
            <a:off x="1410789" y="571636"/>
            <a:ext cx="9039497" cy="369332"/>
          </a:xfrm>
          <a:prstGeom prst="rect">
            <a:avLst/>
          </a:prstGeom>
        </p:spPr>
        <p:txBody>
          <a:bodyPr wrap="square">
            <a:spAutoFit/>
          </a:bodyPr>
          <a:lstStyle/>
          <a:p>
            <a:pPr algn="ctr"/>
            <a:r>
              <a:rPr lang="vi-VN" dirty="0">
                <a:solidFill>
                  <a:srgbClr val="FF0000"/>
                </a:solidFill>
                <a:latin typeface="Times New Roman" panose="02020603050405020304" pitchFamily="18" charset="0"/>
                <a:cs typeface="Times New Roman" panose="02020603050405020304" pitchFamily="18" charset="0"/>
              </a:rPr>
              <a:t>Bài 2. BẢN ĐỒ. MỘT SỐ LƯỚI KINH, VĨ TUYẾN.PHƯƠNG HƯỚNG TRÊN BẢN ĐỒ</a:t>
            </a:r>
          </a:p>
        </p:txBody>
      </p:sp>
    </p:spTree>
    <p:extLst>
      <p:ext uri="{BB962C8B-B14F-4D97-AF65-F5344CB8AC3E}">
        <p14:creationId xmlns:p14="http://schemas.microsoft.com/office/powerpoint/2010/main" val="137352927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randombar(horizontal)">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barn(inVertical)">
                                      <p:cBhvr>
                                        <p:cTn id="12" dur="500"/>
                                        <p:tgtEl>
                                          <p:spTgt spid="17"/>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barn(inVertical)">
                                      <p:cBhvr>
                                        <p:cTn id="17" dur="500"/>
                                        <p:tgtEl>
                                          <p:spTgt spid="13"/>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13">
                                            <p:txEl>
                                              <p:pRg st="0" end="0"/>
                                            </p:txEl>
                                          </p:spTgt>
                                        </p:tgtEl>
                                        <p:attrNameLst>
                                          <p:attrName>style.visibility</p:attrName>
                                        </p:attrNameLst>
                                      </p:cBhvr>
                                      <p:to>
                                        <p:strVal val="visible"/>
                                      </p:to>
                                    </p:set>
                                    <p:animEffect transition="in" filter="barn(inVertical)">
                                      <p:cBhvr>
                                        <p:cTn id="22" dur="500"/>
                                        <p:tgtEl>
                                          <p:spTgt spid="13">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13">
                                            <p:txEl>
                                              <p:pRg st="1" end="1"/>
                                            </p:txEl>
                                          </p:spTgt>
                                        </p:tgtEl>
                                        <p:attrNameLst>
                                          <p:attrName>style.visibility</p:attrName>
                                        </p:attrNameLst>
                                      </p:cBhvr>
                                      <p:to>
                                        <p:strVal val="visible"/>
                                      </p:to>
                                    </p:set>
                                    <p:animEffect transition="in" filter="barn(inVertical)">
                                      <p:cBhvr>
                                        <p:cTn id="27" dur="500"/>
                                        <p:tgtEl>
                                          <p:spTgt spid="13">
                                            <p:txEl>
                                              <p:pRg st="1" end="1"/>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13">
                                            <p:txEl>
                                              <p:pRg st="2" end="2"/>
                                            </p:txEl>
                                          </p:spTgt>
                                        </p:tgtEl>
                                        <p:attrNameLst>
                                          <p:attrName>style.visibility</p:attrName>
                                        </p:attrNameLst>
                                      </p:cBhvr>
                                      <p:to>
                                        <p:strVal val="visible"/>
                                      </p:to>
                                    </p:set>
                                    <p:animEffect transition="in" filter="barn(inVertical)">
                                      <p:cBhvr>
                                        <p:cTn id="32" dur="500"/>
                                        <p:tgtEl>
                                          <p:spTgt spid="13">
                                            <p:txEl>
                                              <p:pRg st="2" end="2"/>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19"/>
                                        </p:tgtEl>
                                        <p:attrNameLst>
                                          <p:attrName>style.visibility</p:attrName>
                                        </p:attrNameLst>
                                      </p:cBhvr>
                                      <p:to>
                                        <p:strVal val="visible"/>
                                      </p:to>
                                    </p:set>
                                    <p:animEffect transition="in" filter="barn(inVertical)">
                                      <p:cBhvr>
                                        <p:cTn id="37"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7" grpId="0"/>
      <p:bldP spid="19" grpId="0"/>
      <p:bldP spid="13"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descr="图片包含 事情&#10;&#10;已生成极高可信度的说明">
            <a:extLst>
              <a:ext uri="{FF2B5EF4-FFF2-40B4-BE49-F238E27FC236}">
                <a16:creationId xmlns="" xmlns:a16="http://schemas.microsoft.com/office/drawing/2014/main" id="{59EF3AD0-F08C-4A1E-A601-86B9EB13C040}"/>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20" y="10"/>
            <a:ext cx="12191980" cy="6857990"/>
          </a:xfrm>
          <a:prstGeom prst="rect">
            <a:avLst/>
          </a:prstGeom>
        </p:spPr>
      </p:pic>
      <p:sp>
        <p:nvSpPr>
          <p:cNvPr id="2" name="Rounded Rectangle 1"/>
          <p:cNvSpPr/>
          <p:nvPr/>
        </p:nvSpPr>
        <p:spPr>
          <a:xfrm>
            <a:off x="779827" y="800462"/>
            <a:ext cx="10441495" cy="5694677"/>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pic>
        <p:nvPicPr>
          <p:cNvPr id="27" name="图片 5" descr="图片包含 蛋糕, 室内, 绿色&#10;&#10;已生成高可信度的说明">
            <a:extLst>
              <a:ext uri="{FF2B5EF4-FFF2-40B4-BE49-F238E27FC236}">
                <a16:creationId xmlns="" xmlns:a16="http://schemas.microsoft.com/office/drawing/2014/main" id="{CFD9A3D4-965C-4AA0-A594-6A835CC25805}"/>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82521" y="4136132"/>
            <a:ext cx="1998077" cy="2963775"/>
          </a:xfrm>
          <a:prstGeom prst="rect">
            <a:avLst/>
          </a:prstGeom>
        </p:spPr>
      </p:pic>
      <p:pic>
        <p:nvPicPr>
          <p:cNvPr id="28" name="图片 15">
            <a:extLst>
              <a:ext uri="{FF2B5EF4-FFF2-40B4-BE49-F238E27FC236}">
                <a16:creationId xmlns="" xmlns:a16="http://schemas.microsoft.com/office/drawing/2014/main" id="{0C8FB0A9-1DCD-4F68-9B69-C04B7815D0C3}"/>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11075045" y="5228335"/>
            <a:ext cx="1299496" cy="1266804"/>
          </a:xfrm>
          <a:prstGeom prst="rect">
            <a:avLst/>
          </a:prstGeom>
        </p:spPr>
      </p:pic>
      <p:pic>
        <p:nvPicPr>
          <p:cNvPr id="29" name="图片 24">
            <a:extLst>
              <a:ext uri="{FF2B5EF4-FFF2-40B4-BE49-F238E27FC236}">
                <a16:creationId xmlns="" xmlns:a16="http://schemas.microsoft.com/office/drawing/2014/main" id="{6C007B28-2524-4926-956E-E73B3DA1E678}"/>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182521" y="82098"/>
            <a:ext cx="1211832" cy="1498600"/>
          </a:xfrm>
          <a:prstGeom prst="rect">
            <a:avLst/>
          </a:prstGeom>
        </p:spPr>
      </p:pic>
      <p:pic>
        <p:nvPicPr>
          <p:cNvPr id="3" name="Picture 2"/>
          <p:cNvPicPr>
            <a:picLocks noChangeAspect="1"/>
          </p:cNvPicPr>
          <p:nvPr/>
        </p:nvPicPr>
        <p:blipFill>
          <a:blip r:embed="rId7"/>
          <a:stretch>
            <a:fillRect/>
          </a:stretch>
        </p:blipFill>
        <p:spPr>
          <a:xfrm>
            <a:off x="779827" y="299560"/>
            <a:ext cx="10632346" cy="987638"/>
          </a:xfrm>
          <a:prstGeom prst="rect">
            <a:avLst/>
          </a:prstGeom>
        </p:spPr>
      </p:pic>
      <p:sp>
        <p:nvSpPr>
          <p:cNvPr id="11" name="Rectangle 10"/>
          <p:cNvSpPr/>
          <p:nvPr/>
        </p:nvSpPr>
        <p:spPr>
          <a:xfrm>
            <a:off x="4362995" y="1270787"/>
            <a:ext cx="3200400" cy="517313"/>
          </a:xfrm>
          <a:prstGeom prst="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6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mn-cs"/>
              </a:rPr>
              <a:t>LUYỆN TẬP</a:t>
            </a:r>
            <a:endParaRPr kumimoji="0" lang="en-US" sz="36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17" name="TextBox 16"/>
          <p:cNvSpPr txBox="1"/>
          <p:nvPr/>
        </p:nvSpPr>
        <p:spPr>
          <a:xfrm>
            <a:off x="952179" y="2068664"/>
            <a:ext cx="4935109"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1600" b="1"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Chọn đáp án đúng nhất:</a:t>
            </a:r>
            <a:endParaRPr kumimoji="0" lang="en-US" sz="1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19" name="TextBox 18"/>
          <p:cNvSpPr txBox="1"/>
          <p:nvPr/>
        </p:nvSpPr>
        <p:spPr>
          <a:xfrm>
            <a:off x="1104579" y="4103650"/>
            <a:ext cx="4935109"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err="1" smtClean="0">
                <a:ln>
                  <a:noFill/>
                </a:ln>
                <a:solidFill>
                  <a:prstClr val="black"/>
                </a:solidFill>
                <a:effectLst/>
                <a:uLnTx/>
                <a:uFillTx/>
                <a:latin typeface="Times New Roman" panose="02020603050405020304" pitchFamily="18" charset="0"/>
                <a:ea typeface="+mn-ea"/>
                <a:cs typeface="Times New Roman" panose="02020603050405020304" pitchFamily="18" charset="0"/>
              </a:rPr>
              <a:t>Đáp</a:t>
            </a:r>
            <a:r>
              <a:rPr kumimoji="0" lang="en-US" sz="1600" b="1"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600" b="1" i="0" u="none" strike="noStrike" kern="1200" cap="none" spc="0" normalizeH="0" baseline="0" noProof="0" dirty="0" err="1" smtClean="0">
                <a:ln>
                  <a:noFill/>
                </a:ln>
                <a:solidFill>
                  <a:prstClr val="black"/>
                </a:solidFill>
                <a:effectLst/>
                <a:uLnTx/>
                <a:uFillTx/>
                <a:latin typeface="Times New Roman" panose="02020603050405020304" pitchFamily="18" charset="0"/>
                <a:ea typeface="+mn-ea"/>
                <a:cs typeface="Times New Roman" panose="02020603050405020304" pitchFamily="18" charset="0"/>
              </a:rPr>
              <a:t>án</a:t>
            </a:r>
            <a:r>
              <a:rPr kumimoji="0" lang="en-US" sz="1600" b="1"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vi-VN" sz="1600" b="1"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D</a:t>
            </a:r>
          </a:p>
        </p:txBody>
      </p:sp>
      <p:sp>
        <p:nvSpPr>
          <p:cNvPr id="13" name="TextBox 12"/>
          <p:cNvSpPr txBox="1"/>
          <p:nvPr/>
        </p:nvSpPr>
        <p:spPr>
          <a:xfrm>
            <a:off x="920805" y="2382022"/>
            <a:ext cx="10237766" cy="120032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Câu 5.3: Từ thủ đô Gia-cat-ta (In-đô-nê-xi-a) đến thủ đô Ban-đa Xê-ri Bê-ga-oan ( Bru nây) đi theo hướng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A. Nam.	</a:t>
            </a:r>
            <a:r>
              <a:rPr kumimoji="0" lang="vi-VN" sz="18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B</a:t>
            </a:r>
            <a:r>
              <a:rPr kumimoji="0" lang="vi-VN"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Đông Nam.</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C. Tây Nam.	D. Đông Bắc.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5" name="Rectangle 4"/>
          <p:cNvSpPr/>
          <p:nvPr/>
        </p:nvSpPr>
        <p:spPr>
          <a:xfrm>
            <a:off x="1358537" y="545511"/>
            <a:ext cx="9300754" cy="369332"/>
          </a:xfrm>
          <a:prstGeom prst="rect">
            <a:avLst/>
          </a:prstGeom>
        </p:spPr>
        <p:txBody>
          <a:bodyPr wrap="square">
            <a:spAutoFit/>
          </a:bodyPr>
          <a:lstStyle/>
          <a:p>
            <a:pPr algn="ctr"/>
            <a:r>
              <a:rPr lang="vi-VN" dirty="0">
                <a:solidFill>
                  <a:srgbClr val="FF0000"/>
                </a:solidFill>
                <a:latin typeface="Times New Roman" panose="02020603050405020304" pitchFamily="18" charset="0"/>
                <a:cs typeface="Times New Roman" panose="02020603050405020304" pitchFamily="18" charset="0"/>
              </a:rPr>
              <a:t>Bài 2. BẢN ĐỒ. MỘT SỐ LƯỚI KINH, VĨ TUYẾN.PHƯƠNG HƯỚNG TRÊN BẢN ĐỒ</a:t>
            </a:r>
          </a:p>
        </p:txBody>
      </p:sp>
    </p:spTree>
    <p:extLst>
      <p:ext uri="{BB962C8B-B14F-4D97-AF65-F5344CB8AC3E}">
        <p14:creationId xmlns:p14="http://schemas.microsoft.com/office/powerpoint/2010/main" val="368614871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randombar(horizontal)">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barn(inVertical)">
                                      <p:cBhvr>
                                        <p:cTn id="12" dur="500"/>
                                        <p:tgtEl>
                                          <p:spTgt spid="17"/>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barn(inVertical)">
                                      <p:cBhvr>
                                        <p:cTn id="17" dur="500"/>
                                        <p:tgtEl>
                                          <p:spTgt spid="13"/>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13">
                                            <p:txEl>
                                              <p:pRg st="0" end="0"/>
                                            </p:txEl>
                                          </p:spTgt>
                                        </p:tgtEl>
                                        <p:attrNameLst>
                                          <p:attrName>style.visibility</p:attrName>
                                        </p:attrNameLst>
                                      </p:cBhvr>
                                      <p:to>
                                        <p:strVal val="visible"/>
                                      </p:to>
                                    </p:set>
                                    <p:animEffect transition="in" filter="barn(inVertical)">
                                      <p:cBhvr>
                                        <p:cTn id="22" dur="500"/>
                                        <p:tgtEl>
                                          <p:spTgt spid="13">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13">
                                            <p:txEl>
                                              <p:pRg st="1" end="1"/>
                                            </p:txEl>
                                          </p:spTgt>
                                        </p:tgtEl>
                                        <p:attrNameLst>
                                          <p:attrName>style.visibility</p:attrName>
                                        </p:attrNameLst>
                                      </p:cBhvr>
                                      <p:to>
                                        <p:strVal val="visible"/>
                                      </p:to>
                                    </p:set>
                                    <p:animEffect transition="in" filter="barn(inVertical)">
                                      <p:cBhvr>
                                        <p:cTn id="27" dur="500"/>
                                        <p:tgtEl>
                                          <p:spTgt spid="13">
                                            <p:txEl>
                                              <p:pRg st="1" end="1"/>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13">
                                            <p:txEl>
                                              <p:pRg st="2" end="2"/>
                                            </p:txEl>
                                          </p:spTgt>
                                        </p:tgtEl>
                                        <p:attrNameLst>
                                          <p:attrName>style.visibility</p:attrName>
                                        </p:attrNameLst>
                                      </p:cBhvr>
                                      <p:to>
                                        <p:strVal val="visible"/>
                                      </p:to>
                                    </p:set>
                                    <p:animEffect transition="in" filter="barn(inVertical)">
                                      <p:cBhvr>
                                        <p:cTn id="32" dur="500"/>
                                        <p:tgtEl>
                                          <p:spTgt spid="13">
                                            <p:txEl>
                                              <p:pRg st="2" end="2"/>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19"/>
                                        </p:tgtEl>
                                        <p:attrNameLst>
                                          <p:attrName>style.visibility</p:attrName>
                                        </p:attrNameLst>
                                      </p:cBhvr>
                                      <p:to>
                                        <p:strVal val="visible"/>
                                      </p:to>
                                    </p:set>
                                    <p:animEffect transition="in" filter="barn(inVertical)">
                                      <p:cBhvr>
                                        <p:cTn id="37"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7" grpId="0"/>
      <p:bldP spid="19" grpId="0"/>
      <p:bldP spid="13"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descr="图片包含 事情&#10;&#10;已生成极高可信度的说明">
            <a:extLst>
              <a:ext uri="{FF2B5EF4-FFF2-40B4-BE49-F238E27FC236}">
                <a16:creationId xmlns="" xmlns:a16="http://schemas.microsoft.com/office/drawing/2014/main" id="{59EF3AD0-F08C-4A1E-A601-86B9EB13C040}"/>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20" y="10"/>
            <a:ext cx="12191980" cy="6857990"/>
          </a:xfrm>
          <a:prstGeom prst="rect">
            <a:avLst/>
          </a:prstGeom>
        </p:spPr>
      </p:pic>
      <p:sp>
        <p:nvSpPr>
          <p:cNvPr id="2" name="Rounded Rectangle 1"/>
          <p:cNvSpPr/>
          <p:nvPr/>
        </p:nvSpPr>
        <p:spPr>
          <a:xfrm>
            <a:off x="779827" y="800462"/>
            <a:ext cx="10441495" cy="5694677"/>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pic>
        <p:nvPicPr>
          <p:cNvPr id="28" name="图片 15">
            <a:extLst>
              <a:ext uri="{FF2B5EF4-FFF2-40B4-BE49-F238E27FC236}">
                <a16:creationId xmlns="" xmlns:a16="http://schemas.microsoft.com/office/drawing/2014/main" id="{0C8FB0A9-1DCD-4F68-9B69-C04B7815D0C3}"/>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11075045" y="5228335"/>
            <a:ext cx="1299496" cy="1266804"/>
          </a:xfrm>
          <a:prstGeom prst="rect">
            <a:avLst/>
          </a:prstGeom>
        </p:spPr>
      </p:pic>
      <p:pic>
        <p:nvPicPr>
          <p:cNvPr id="29" name="图片 24">
            <a:extLst>
              <a:ext uri="{FF2B5EF4-FFF2-40B4-BE49-F238E27FC236}">
                <a16:creationId xmlns="" xmlns:a16="http://schemas.microsoft.com/office/drawing/2014/main" id="{6C007B28-2524-4926-956E-E73B3DA1E678}"/>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182521" y="82098"/>
            <a:ext cx="1211832" cy="1498600"/>
          </a:xfrm>
          <a:prstGeom prst="rect">
            <a:avLst/>
          </a:prstGeom>
        </p:spPr>
      </p:pic>
      <p:pic>
        <p:nvPicPr>
          <p:cNvPr id="3" name="Picture 2"/>
          <p:cNvPicPr>
            <a:picLocks noChangeAspect="1"/>
          </p:cNvPicPr>
          <p:nvPr/>
        </p:nvPicPr>
        <p:blipFill>
          <a:blip r:embed="rId6"/>
          <a:stretch>
            <a:fillRect/>
          </a:stretch>
        </p:blipFill>
        <p:spPr>
          <a:xfrm>
            <a:off x="779827" y="299560"/>
            <a:ext cx="10632346" cy="987638"/>
          </a:xfrm>
          <a:prstGeom prst="rect">
            <a:avLst/>
          </a:prstGeom>
        </p:spPr>
      </p:pic>
      <p:sp>
        <p:nvSpPr>
          <p:cNvPr id="11" name="Rectangle 10"/>
          <p:cNvSpPr/>
          <p:nvPr/>
        </p:nvSpPr>
        <p:spPr>
          <a:xfrm>
            <a:off x="4362995" y="1270787"/>
            <a:ext cx="3200400" cy="517313"/>
          </a:xfrm>
          <a:prstGeom prst="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vi-VN" sz="3600" dirty="0" smtClean="0">
                <a:solidFill>
                  <a:prstClr val="black"/>
                </a:solidFill>
                <a:latin typeface="Times New Roman" panose="02020603050405020304" pitchFamily="18" charset="0"/>
                <a:cs typeface="Times New Roman" panose="02020603050405020304" pitchFamily="18" charset="0"/>
              </a:rPr>
              <a:t>VẬN DỤNG</a:t>
            </a:r>
            <a:endParaRPr kumimoji="0" lang="en-US" sz="36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p:txBody>
      </p:sp>
      <p:sp>
        <p:nvSpPr>
          <p:cNvPr id="13" name="TextBox 12"/>
          <p:cNvSpPr txBox="1"/>
          <p:nvPr/>
        </p:nvSpPr>
        <p:spPr>
          <a:xfrm>
            <a:off x="1228166" y="2075338"/>
            <a:ext cx="9993156" cy="1015663"/>
          </a:xfrm>
          <a:prstGeom prst="rect">
            <a:avLst/>
          </a:prstGeom>
          <a:noFill/>
        </p:spPr>
        <p:txBody>
          <a:bodyPr wrap="square" rtlCol="0">
            <a:spAutoFit/>
          </a:bodyPr>
          <a:lstStyle/>
          <a:p>
            <a:r>
              <a:rPr lang="en-US" sz="2000" b="1" dirty="0">
                <a:latin typeface="Times New Roman" panose="02020603050405020304" pitchFamily="18" charset="0"/>
                <a:cs typeface="Times New Roman" panose="02020603050405020304" pitchFamily="18" charset="0"/>
              </a:rPr>
              <a:t>HS </a:t>
            </a:r>
            <a:r>
              <a:rPr lang="en-US" sz="2000" b="1" dirty="0" err="1">
                <a:latin typeface="Times New Roman" panose="02020603050405020304" pitchFamily="18" charset="0"/>
                <a:cs typeface="Times New Roman" panose="02020603050405020304" pitchFamily="18" charset="0"/>
              </a:rPr>
              <a:t>sưu</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tầm</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một</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bản</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đồ</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và</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giới</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thiệu</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với</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các</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bạn</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về</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tấm</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bản</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đồ</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đó</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với</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các</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yêu</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cầu</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Đó</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là</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bản</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đồ</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gì</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tên</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bản</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đồ</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Bản</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đồ</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đó</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có</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hệ</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thống</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kinh</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vĩ</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tuyến</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không</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Nội</a:t>
            </a:r>
            <a:r>
              <a:rPr lang="en-US" sz="2000" b="1" dirty="0">
                <a:latin typeface="Times New Roman" panose="02020603050405020304" pitchFamily="18" charset="0"/>
                <a:cs typeface="Times New Roman" panose="02020603050405020304" pitchFamily="18" charset="0"/>
              </a:rPr>
              <a:t> dung </a:t>
            </a:r>
            <a:r>
              <a:rPr lang="en-US" sz="2000" b="1" dirty="0" err="1">
                <a:latin typeface="Times New Roman" panose="02020603050405020304" pitchFamily="18" charset="0"/>
                <a:cs typeface="Times New Roman" panose="02020603050405020304" pitchFamily="18" charset="0"/>
              </a:rPr>
              <a:t>bản</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đồ</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Tấm</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bản</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đồ</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có</a:t>
            </a:r>
            <a:r>
              <a:rPr lang="en-US" sz="2000" b="1" dirty="0">
                <a:latin typeface="Times New Roman" panose="02020603050405020304" pitchFamily="18" charset="0"/>
                <a:cs typeface="Times New Roman" panose="02020603050405020304" pitchFamily="18" charset="0"/>
              </a:rPr>
              <a:t> ý </a:t>
            </a:r>
            <a:r>
              <a:rPr lang="en-US" sz="2000" b="1" dirty="0" err="1">
                <a:latin typeface="Times New Roman" panose="02020603050405020304" pitchFamily="18" charset="0"/>
                <a:cs typeface="Times New Roman" panose="02020603050405020304" pitchFamily="18" charset="0"/>
              </a:rPr>
              <a:t>nghĩa</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gì</a:t>
            </a:r>
            <a:r>
              <a:rPr lang="en-US" sz="2000" b="1" dirty="0">
                <a:latin typeface="Times New Roman" panose="02020603050405020304" pitchFamily="18" charset="0"/>
                <a:cs typeface="Times New Roman" panose="02020603050405020304" pitchFamily="18" charset="0"/>
              </a:rPr>
              <a:t>?...</a:t>
            </a:r>
            <a:endParaRPr lang="en-US" sz="2000" dirty="0">
              <a:latin typeface="Times New Roman" panose="02020603050405020304" pitchFamily="18" charset="0"/>
              <a:cs typeface="Times New Roman" panose="02020603050405020304" pitchFamily="18" charset="0"/>
            </a:endParaRPr>
          </a:p>
        </p:txBody>
      </p:sp>
      <p:sp>
        <p:nvSpPr>
          <p:cNvPr id="10" name="Rectangle 9"/>
          <p:cNvSpPr/>
          <p:nvPr/>
        </p:nvSpPr>
        <p:spPr>
          <a:xfrm>
            <a:off x="1358537" y="545511"/>
            <a:ext cx="9300754" cy="369332"/>
          </a:xfrm>
          <a:prstGeom prst="rect">
            <a:avLst/>
          </a:prstGeom>
        </p:spPr>
        <p:txBody>
          <a:bodyPr wrap="square">
            <a:spAutoFit/>
          </a:bodyPr>
          <a:lstStyle/>
          <a:p>
            <a:pPr algn="ctr"/>
            <a:r>
              <a:rPr lang="vi-VN" dirty="0">
                <a:solidFill>
                  <a:srgbClr val="FF0000"/>
                </a:solidFill>
                <a:latin typeface="Times New Roman" panose="02020603050405020304" pitchFamily="18" charset="0"/>
                <a:cs typeface="Times New Roman" panose="02020603050405020304" pitchFamily="18" charset="0"/>
              </a:rPr>
              <a:t>Bài 2. BẢN ĐỒ. MỘT SỐ LƯỚI KINH, VĨ TUYẾN.PHƯƠNG HƯỚNG TRÊN BẢN ĐỒ</a:t>
            </a:r>
          </a:p>
        </p:txBody>
      </p:sp>
    </p:spTree>
    <p:extLst>
      <p:ext uri="{BB962C8B-B14F-4D97-AF65-F5344CB8AC3E}">
        <p14:creationId xmlns:p14="http://schemas.microsoft.com/office/powerpoint/2010/main" val="200950963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randombar(horizontal)">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wipe(down)">
                                      <p:cBhvr>
                                        <p:cTn id="12"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3" grpId="0"/>
    </p:bldLst>
  </p:timing>
</p:sld>
</file>

<file path=ppt/slides/slide1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15362" name="Picture 2" descr="EJ023"/>
          <p:cNvPicPr>
            <a:picLocks noChangeAspect="1" noChangeArrowheads="1"/>
          </p:cNvPicPr>
          <p:nvPr/>
        </p:nvPicPr>
        <p:blipFill>
          <a:blip r:embed="rId4"/>
          <a:srcRect l="10834" t="5556" r="5833" b="3333"/>
          <a:stretch>
            <a:fillRect/>
          </a:stretch>
        </p:blipFill>
        <p:spPr bwMode="auto">
          <a:xfrm>
            <a:off x="0" y="-228600"/>
            <a:ext cx="12192000" cy="6858000"/>
          </a:xfrm>
          <a:prstGeom prst="rect">
            <a:avLst/>
          </a:prstGeom>
          <a:noFill/>
          <a:ln w="9525">
            <a:noFill/>
            <a:miter lim="800000"/>
            <a:headEnd/>
            <a:tailEnd/>
          </a:ln>
        </p:spPr>
      </p:pic>
      <p:sp>
        <p:nvSpPr>
          <p:cNvPr id="66563" name="Text Box 3"/>
          <p:cNvSpPr txBox="1">
            <a:spLocks noChangeArrowheads="1"/>
          </p:cNvSpPr>
          <p:nvPr/>
        </p:nvSpPr>
        <p:spPr bwMode="auto">
          <a:xfrm>
            <a:off x="666750" y="2554069"/>
            <a:ext cx="10858500" cy="646331"/>
          </a:xfrm>
          <a:prstGeom prst="rect">
            <a:avLst/>
          </a:prstGeom>
          <a:noFill/>
          <a:ln w="9525">
            <a:noFill/>
            <a:miter lim="800000"/>
            <a:headEnd/>
            <a:tailEnd/>
          </a:ln>
        </p:spPr>
        <p:txBody>
          <a:bodyPr>
            <a:spAutoFit/>
          </a:bodyPr>
          <a:lstStyle/>
          <a:p>
            <a:pPr marL="0" marR="0" lvl="0" indent="0" algn="ctr" defTabSz="914400" rtl="0" eaLnBrk="1" fontAlgn="auto" latinLnBrk="0" hangingPunct="1">
              <a:lnSpc>
                <a:spcPct val="100000"/>
              </a:lnSpc>
              <a:spcBef>
                <a:spcPct val="50000"/>
              </a:spcBef>
              <a:spcAft>
                <a:spcPts val="0"/>
              </a:spcAft>
              <a:buClrTx/>
              <a:buSzTx/>
              <a:buFontTx/>
              <a:buNone/>
              <a:tabLst/>
              <a:defRPr/>
            </a:pPr>
            <a:r>
              <a:rPr kumimoji="0" lang="vi-VN" sz="36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CHÚC CÁC EM HỌC TỐT</a:t>
            </a:r>
            <a:endParaRPr kumimoji="0" lang="en-US" sz="3600" b="1" i="0" u="none" strike="noStrike" kern="1200" cap="none" spc="0" normalizeH="0" baseline="0" noProof="0" dirty="0">
              <a:ln>
                <a:noFill/>
              </a:ln>
              <a:solidFill>
                <a:prstClr val="black"/>
              </a:solidFill>
              <a:effectLst/>
              <a:uLnTx/>
              <a:uFillTx/>
              <a:latin typeface=".VnArabiaH" pitchFamily="34" charset="0"/>
              <a:ea typeface="+mn-ea"/>
              <a:cs typeface="+mn-cs"/>
            </a:endParaRPr>
          </a:p>
        </p:txBody>
      </p:sp>
      <p:pic>
        <p:nvPicPr>
          <p:cNvPr id="15364" name="Picture 4" descr="8F831D4C86504E53A1502B3F9E6393B7"/>
          <p:cNvPicPr>
            <a:picLocks noChangeAspect="1" noChangeArrowheads="1"/>
          </p:cNvPicPr>
          <p:nvPr/>
        </p:nvPicPr>
        <p:blipFill>
          <a:blip r:embed="rId5"/>
          <a:srcRect/>
          <a:stretch>
            <a:fillRect/>
          </a:stretch>
        </p:blipFill>
        <p:spPr bwMode="auto">
          <a:xfrm>
            <a:off x="0" y="5410200"/>
            <a:ext cx="1676400" cy="1265238"/>
          </a:xfrm>
          <a:prstGeom prst="rect">
            <a:avLst/>
          </a:prstGeom>
          <a:noFill/>
          <a:ln w="9525">
            <a:noFill/>
            <a:miter lim="800000"/>
            <a:headEnd/>
            <a:tailEnd/>
          </a:ln>
        </p:spPr>
      </p:pic>
    </p:spTree>
    <p:extLst>
      <p:ext uri="{BB962C8B-B14F-4D97-AF65-F5344CB8AC3E}">
        <p14:creationId xmlns:p14="http://schemas.microsoft.com/office/powerpoint/2010/main" val="1068588395"/>
      </p:ext>
    </p:extLst>
  </p:cSld>
  <p:clrMapOvr>
    <a:masterClrMapping/>
  </p:clrMapOvr>
  <p:transition spd="slow" advTm="82337">
    <p:diamond/>
    <p:sndAc>
      <p:stSnd>
        <p:snd r:embed="rId3" name="applause.wav"/>
      </p:stSnd>
    </p:sndAc>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4" presetClass="entr" presetSubtype="0" fill="hold" grpId="0" nodeType="withEffect">
                                  <p:stCondLst>
                                    <p:cond delay="0"/>
                                  </p:stCondLst>
                                  <p:childTnLst>
                                    <p:set>
                                      <p:cBhvr>
                                        <p:cTn id="6" dur="1" fill="hold">
                                          <p:stCondLst>
                                            <p:cond delay="0"/>
                                          </p:stCondLst>
                                        </p:cTn>
                                        <p:tgtEl>
                                          <p:spTgt spid="66563"/>
                                        </p:tgtEl>
                                        <p:attrNameLst>
                                          <p:attrName>style.visibility</p:attrName>
                                        </p:attrNameLst>
                                      </p:cBhvr>
                                      <p:to>
                                        <p:strVal val="visible"/>
                                      </p:to>
                                    </p:set>
                                    <p:anim to="" calcmode="lin" valueType="num">
                                      <p:cBhvr>
                                        <p:cTn id="7" dur="1" fill="hold"/>
                                        <p:tgtEl>
                                          <p:spTgt spid="66563"/>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6563"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A_图片 5">
            <a:extLst>
              <a:ext uri="{FF2B5EF4-FFF2-40B4-BE49-F238E27FC236}">
                <a16:creationId xmlns="" xmlns:a16="http://schemas.microsoft.com/office/drawing/2014/main" id="{D72433B6-D651-43DF-A9C8-17466AD9AFC9}"/>
              </a:ext>
            </a:extLst>
          </p:cNvPr>
          <p:cNvPicPr>
            <a:picLocks noChangeAspect="1"/>
          </p:cNvPicPr>
          <p:nvPr>
            <p:custDataLst>
              <p:tags r:id="rId1"/>
            </p:custDataLst>
          </p:nvPr>
        </p:nvPicPr>
        <p:blipFill rotWithShape="1">
          <a:blip r:embed="rId10">
            <a:extLst>
              <a:ext uri="{28A0092B-C50C-407E-A947-70E740481C1C}">
                <a14:useLocalDpi xmlns:a14="http://schemas.microsoft.com/office/drawing/2010/main"/>
              </a:ext>
            </a:extLst>
          </a:blip>
          <a:srcRect l="13365" t="33946" r="10385" b="24526"/>
          <a:stretch/>
        </p:blipFill>
        <p:spPr>
          <a:xfrm>
            <a:off x="7858125" y="4667250"/>
            <a:ext cx="5229226" cy="2847975"/>
          </a:xfrm>
          <a:prstGeom prst="rect">
            <a:avLst/>
          </a:prstGeom>
        </p:spPr>
      </p:pic>
      <p:pic>
        <p:nvPicPr>
          <p:cNvPr id="13" name="PA_图片 4">
            <a:extLst>
              <a:ext uri="{FF2B5EF4-FFF2-40B4-BE49-F238E27FC236}">
                <a16:creationId xmlns="" xmlns:a16="http://schemas.microsoft.com/office/drawing/2014/main" id="{4B2DC1D2-E523-4C97-9334-A94215574903}"/>
              </a:ext>
            </a:extLst>
          </p:cNvPr>
          <p:cNvPicPr>
            <a:picLocks noChangeAspect="1"/>
          </p:cNvPicPr>
          <p:nvPr>
            <p:custDataLst>
              <p:tags r:id="rId2"/>
            </p:custDataLst>
          </p:nvPr>
        </p:nvPicPr>
        <p:blipFill>
          <a:blip r:embed="rId11" cstate="screen">
            <a:extLst>
              <a:ext uri="{28A0092B-C50C-407E-A947-70E740481C1C}">
                <a14:useLocalDpi xmlns:a14="http://schemas.microsoft.com/office/drawing/2010/main"/>
              </a:ext>
            </a:extLst>
          </a:blip>
          <a:stretch>
            <a:fillRect/>
          </a:stretch>
        </p:blipFill>
        <p:spPr>
          <a:xfrm>
            <a:off x="8172327" y="1529977"/>
            <a:ext cx="3879978" cy="3074884"/>
          </a:xfrm>
          <a:prstGeom prst="rect">
            <a:avLst/>
          </a:prstGeom>
        </p:spPr>
      </p:pic>
      <p:sp>
        <p:nvSpPr>
          <p:cNvPr id="14" name="PA_文本框 5">
            <a:extLst>
              <a:ext uri="{FF2B5EF4-FFF2-40B4-BE49-F238E27FC236}">
                <a16:creationId xmlns="" xmlns:a16="http://schemas.microsoft.com/office/drawing/2014/main" id="{E0F8F9D2-23D3-40EF-A5DE-3D88A3455823}"/>
              </a:ext>
            </a:extLst>
          </p:cNvPr>
          <p:cNvSpPr txBox="1"/>
          <p:nvPr>
            <p:custDataLst>
              <p:tags r:id="rId3"/>
            </p:custDataLst>
          </p:nvPr>
        </p:nvSpPr>
        <p:spPr>
          <a:xfrm>
            <a:off x="8805725" y="2266821"/>
            <a:ext cx="2815877" cy="830997"/>
          </a:xfrm>
          <a:prstGeom prst="rect">
            <a:avLst/>
          </a:prstGeom>
          <a:noFill/>
        </p:spPr>
        <p:txBody>
          <a:bodyPr wrap="square" rtlCol="0">
            <a:spAutoFit/>
          </a:bodyPr>
          <a:lstStyle/>
          <a:p>
            <a:pPr algn="ctr"/>
            <a:r>
              <a:rPr lang="nl-NL" sz="2400" b="1" dirty="0">
                <a:latin typeface="Times New Roman" panose="02020603050405020304" pitchFamily="18" charset="0"/>
                <a:cs typeface="Times New Roman" panose="02020603050405020304" pitchFamily="18" charset="0"/>
              </a:rPr>
              <a:t>Phương hướng trên bản đồ</a:t>
            </a:r>
            <a:endParaRPr lang="zh-CN" altLang="en-US" sz="2400" dirty="0">
              <a:solidFill>
                <a:schemeClr val="bg2">
                  <a:lumMod val="10000"/>
                </a:schemeClr>
              </a:solidFill>
              <a:latin typeface="Times New Roman" panose="02020603050405020304" pitchFamily="18" charset="0"/>
              <a:cs typeface="Times New Roman" panose="02020603050405020304" pitchFamily="18" charset="0"/>
              <a:sym typeface="+mn-lt"/>
            </a:endParaRPr>
          </a:p>
        </p:txBody>
      </p:sp>
      <p:pic>
        <p:nvPicPr>
          <p:cNvPr id="16" name="PA_图片 4">
            <a:extLst>
              <a:ext uri="{FF2B5EF4-FFF2-40B4-BE49-F238E27FC236}">
                <a16:creationId xmlns="" xmlns:a16="http://schemas.microsoft.com/office/drawing/2014/main" id="{D9C9184B-D205-46BD-AD26-AE8E6D130DDB}"/>
              </a:ext>
            </a:extLst>
          </p:cNvPr>
          <p:cNvPicPr>
            <a:picLocks noChangeAspect="1"/>
          </p:cNvPicPr>
          <p:nvPr>
            <p:custDataLst>
              <p:tags r:id="rId4"/>
            </p:custDataLst>
          </p:nvPr>
        </p:nvPicPr>
        <p:blipFill>
          <a:blip r:embed="rId11" cstate="screen">
            <a:extLst>
              <a:ext uri="{28A0092B-C50C-407E-A947-70E740481C1C}">
                <a14:useLocalDpi xmlns:a14="http://schemas.microsoft.com/office/drawing/2010/main"/>
              </a:ext>
            </a:extLst>
          </a:blip>
          <a:stretch>
            <a:fillRect/>
          </a:stretch>
        </p:blipFill>
        <p:spPr>
          <a:xfrm>
            <a:off x="4168201" y="1674477"/>
            <a:ext cx="3879978" cy="3074884"/>
          </a:xfrm>
          <a:prstGeom prst="rect">
            <a:avLst/>
          </a:prstGeom>
        </p:spPr>
      </p:pic>
      <p:pic>
        <p:nvPicPr>
          <p:cNvPr id="19" name="PA_图片 4">
            <a:extLst>
              <a:ext uri="{FF2B5EF4-FFF2-40B4-BE49-F238E27FC236}">
                <a16:creationId xmlns="" xmlns:a16="http://schemas.microsoft.com/office/drawing/2014/main" id="{779FECAC-BC6E-4061-8183-C4468F8E8B32}"/>
              </a:ext>
            </a:extLst>
          </p:cNvPr>
          <p:cNvPicPr>
            <a:picLocks noChangeAspect="1"/>
          </p:cNvPicPr>
          <p:nvPr>
            <p:custDataLst>
              <p:tags r:id="rId5"/>
            </p:custDataLst>
          </p:nvPr>
        </p:nvPicPr>
        <p:blipFill>
          <a:blip r:embed="rId11" cstate="screen">
            <a:extLst>
              <a:ext uri="{28A0092B-C50C-407E-A947-70E740481C1C}">
                <a14:useLocalDpi xmlns:a14="http://schemas.microsoft.com/office/drawing/2010/main"/>
              </a:ext>
            </a:extLst>
          </a:blip>
          <a:stretch>
            <a:fillRect/>
          </a:stretch>
        </p:blipFill>
        <p:spPr>
          <a:xfrm>
            <a:off x="244113" y="1982446"/>
            <a:ext cx="3879978" cy="3074884"/>
          </a:xfrm>
          <a:prstGeom prst="rect">
            <a:avLst/>
          </a:prstGeom>
        </p:spPr>
      </p:pic>
      <p:sp>
        <p:nvSpPr>
          <p:cNvPr id="24" name="PA_文本框 5">
            <a:extLst>
              <a:ext uri="{FF2B5EF4-FFF2-40B4-BE49-F238E27FC236}">
                <a16:creationId xmlns="" xmlns:a16="http://schemas.microsoft.com/office/drawing/2014/main" id="{E0F8F9D2-23D3-40EF-A5DE-3D88A3455823}"/>
              </a:ext>
            </a:extLst>
          </p:cNvPr>
          <p:cNvSpPr txBox="1"/>
          <p:nvPr>
            <p:custDataLst>
              <p:tags r:id="rId6"/>
            </p:custDataLst>
          </p:nvPr>
        </p:nvSpPr>
        <p:spPr>
          <a:xfrm>
            <a:off x="4705237" y="2456918"/>
            <a:ext cx="2815877" cy="1200329"/>
          </a:xfrm>
          <a:prstGeom prst="rect">
            <a:avLst/>
          </a:prstGeom>
          <a:noFill/>
        </p:spPr>
        <p:txBody>
          <a:bodyPr wrap="square" rtlCol="0">
            <a:spAutoFit/>
          </a:bodyPr>
          <a:lstStyle/>
          <a:p>
            <a:pPr algn="ctr"/>
            <a:r>
              <a:rPr lang="nl-NL" b="1" dirty="0" smtClean="0"/>
              <a:t> </a:t>
            </a:r>
            <a:r>
              <a:rPr lang="nl-NL" sz="2400" b="1" dirty="0">
                <a:latin typeface="Times New Roman" panose="02020603050405020304" pitchFamily="18" charset="0"/>
                <a:cs typeface="Times New Roman" panose="02020603050405020304" pitchFamily="18" charset="0"/>
              </a:rPr>
              <a:t>Một số lưới kinh, vĩ tuyến của bản đồ thế giới</a:t>
            </a:r>
            <a:endParaRPr lang="en-US" sz="2400" dirty="0">
              <a:latin typeface="Times New Roman" panose="02020603050405020304" pitchFamily="18" charset="0"/>
              <a:cs typeface="Times New Roman" panose="02020603050405020304" pitchFamily="18" charset="0"/>
            </a:endParaRPr>
          </a:p>
        </p:txBody>
      </p:sp>
      <p:sp>
        <p:nvSpPr>
          <p:cNvPr id="25" name="PA_文本框 5">
            <a:extLst>
              <a:ext uri="{FF2B5EF4-FFF2-40B4-BE49-F238E27FC236}">
                <a16:creationId xmlns="" xmlns:a16="http://schemas.microsoft.com/office/drawing/2014/main" id="{E0F8F9D2-23D3-40EF-A5DE-3D88A3455823}"/>
              </a:ext>
            </a:extLst>
          </p:cNvPr>
          <p:cNvSpPr txBox="1"/>
          <p:nvPr>
            <p:custDataLst>
              <p:tags r:id="rId7"/>
            </p:custDataLst>
          </p:nvPr>
        </p:nvSpPr>
        <p:spPr>
          <a:xfrm>
            <a:off x="798250" y="2805809"/>
            <a:ext cx="2815877" cy="954107"/>
          </a:xfrm>
          <a:prstGeom prst="rect">
            <a:avLst/>
          </a:prstGeom>
          <a:noFill/>
        </p:spPr>
        <p:txBody>
          <a:bodyPr wrap="square" rtlCol="0">
            <a:spAutoFit/>
          </a:bodyPr>
          <a:lstStyle/>
          <a:p>
            <a:pPr algn="ctr"/>
            <a:r>
              <a:rPr lang="en-US" sz="2800" b="1" dirty="0" err="1">
                <a:latin typeface="Times New Roman" panose="02020603050405020304" pitchFamily="18" charset="0"/>
                <a:cs typeface="Times New Roman" panose="02020603050405020304" pitchFamily="18" charset="0"/>
              </a:rPr>
              <a:t>Khái</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niệm</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của</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bản</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đồ</a:t>
            </a:r>
            <a:endParaRPr lang="zh-CN" altLang="en-US" sz="2800" dirty="0">
              <a:solidFill>
                <a:schemeClr val="bg2">
                  <a:lumMod val="10000"/>
                </a:schemeClr>
              </a:solidFill>
              <a:latin typeface="Times New Roman" panose="02020603050405020304" pitchFamily="18" charset="0"/>
              <a:cs typeface="Times New Roman" panose="02020603050405020304" pitchFamily="18" charset="0"/>
              <a:sym typeface="+mn-lt"/>
            </a:endParaRPr>
          </a:p>
        </p:txBody>
      </p:sp>
    </p:spTree>
    <p:extLst>
      <p:ext uri="{BB962C8B-B14F-4D97-AF65-F5344CB8AC3E}">
        <p14:creationId xmlns:p14="http://schemas.microsoft.com/office/powerpoint/2010/main" val="256412966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5">
                                            <p:txEl>
                                              <p:pRg st="0" end="0"/>
                                            </p:txEl>
                                          </p:spTgt>
                                        </p:tgtEl>
                                        <p:attrNameLst>
                                          <p:attrName>style.visibility</p:attrName>
                                        </p:attrNameLst>
                                      </p:cBhvr>
                                      <p:to>
                                        <p:strVal val="visible"/>
                                      </p:to>
                                    </p:set>
                                    <p:anim calcmode="lin" valueType="num">
                                      <p:cBhvr additive="base">
                                        <p:cTn id="7" dur="500" fill="hold"/>
                                        <p:tgtEl>
                                          <p:spTgt spid="2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nodeType="clickEffect">
                                  <p:stCondLst>
                                    <p:cond delay="0"/>
                                  </p:stCondLst>
                                  <p:childTnLst>
                                    <p:set>
                                      <p:cBhvr>
                                        <p:cTn id="12" dur="1" fill="hold">
                                          <p:stCondLst>
                                            <p:cond delay="0"/>
                                          </p:stCondLst>
                                        </p:cTn>
                                        <p:tgtEl>
                                          <p:spTgt spid="24">
                                            <p:txEl>
                                              <p:pRg st="0" end="0"/>
                                            </p:txEl>
                                          </p:spTgt>
                                        </p:tgtEl>
                                        <p:attrNameLst>
                                          <p:attrName>style.visibility</p:attrName>
                                        </p:attrNameLst>
                                      </p:cBhvr>
                                      <p:to>
                                        <p:strVal val="visible"/>
                                      </p:to>
                                    </p:set>
                                    <p:animEffect transition="in" filter="barn(inVertical)">
                                      <p:cBhvr>
                                        <p:cTn id="13" dur="500"/>
                                        <p:tgtEl>
                                          <p:spTgt spid="24">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6" presetClass="entr" presetSubtype="16" fill="hold" nodeType="clickEffect">
                                  <p:stCondLst>
                                    <p:cond delay="0"/>
                                  </p:stCondLst>
                                  <p:childTnLst>
                                    <p:set>
                                      <p:cBhvr>
                                        <p:cTn id="17" dur="1" fill="hold">
                                          <p:stCondLst>
                                            <p:cond delay="0"/>
                                          </p:stCondLst>
                                        </p:cTn>
                                        <p:tgtEl>
                                          <p:spTgt spid="14">
                                            <p:txEl>
                                              <p:pRg st="0" end="0"/>
                                            </p:txEl>
                                          </p:spTgt>
                                        </p:tgtEl>
                                        <p:attrNameLst>
                                          <p:attrName>style.visibility</p:attrName>
                                        </p:attrNameLst>
                                      </p:cBhvr>
                                      <p:to>
                                        <p:strVal val="visible"/>
                                      </p:to>
                                    </p:set>
                                    <p:animEffect transition="in" filter="circle(in)">
                                      <p:cBhvr>
                                        <p:cTn id="18" dur="2000"/>
                                        <p:tgtEl>
                                          <p:spTgt spid="1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descr="图片包含 事情&#10;&#10;已生成极高可信度的说明">
            <a:extLst>
              <a:ext uri="{FF2B5EF4-FFF2-40B4-BE49-F238E27FC236}">
                <a16:creationId xmlns="" xmlns:a16="http://schemas.microsoft.com/office/drawing/2014/main" id="{59EF3AD0-F08C-4A1E-A601-86B9EB13C040}"/>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20" y="10"/>
            <a:ext cx="12191980" cy="6857990"/>
          </a:xfrm>
          <a:prstGeom prst="rect">
            <a:avLst/>
          </a:prstGeom>
        </p:spPr>
      </p:pic>
      <p:sp>
        <p:nvSpPr>
          <p:cNvPr id="2" name="Rounded Rectangle 1"/>
          <p:cNvSpPr/>
          <p:nvPr/>
        </p:nvSpPr>
        <p:spPr>
          <a:xfrm>
            <a:off x="816517" y="726544"/>
            <a:ext cx="10441495" cy="5694677"/>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i="1"/>
              <a:t>Như vậy các em có </a:t>
            </a:r>
            <a:r>
              <a:rPr lang="vi-VN" i="1"/>
              <a:t>thể</a:t>
            </a:r>
            <a:r>
              <a:rPr lang="en-US" i="1"/>
              <a:t> thấy, Trái Đất của chúng ta rất rộng lớn, không phải ai trong tất cả chúng ta ngồi đây đêu có cơ hội tru khắp khắp nơi để tìm hiểu.Quả Địa cầu là mô hình thu nhỏ của TĐ, còn nếu muốn tìm hiểu chi tiết và có một hình dung cụ thể về các vùng trên TĐ này thì bản đồ là một công cụ không thể thiếu. Vậy bản đồ là gì? Làm sao ta vó thể sử dụng bản đồ…..</a:t>
            </a:r>
            <a:r>
              <a:rPr lang="en-US" b="1"/>
              <a:t> </a:t>
            </a:r>
            <a:endParaRPr lang="en-US" dirty="0"/>
          </a:p>
        </p:txBody>
      </p:sp>
      <p:pic>
        <p:nvPicPr>
          <p:cNvPr id="27" name="图片 5" descr="图片包含 蛋糕, 室内, 绿色&#10;&#10;已生成高可信度的说明">
            <a:extLst>
              <a:ext uri="{FF2B5EF4-FFF2-40B4-BE49-F238E27FC236}">
                <a16:creationId xmlns="" xmlns:a16="http://schemas.microsoft.com/office/drawing/2014/main" id="{CFD9A3D4-965C-4AA0-A594-6A835CC25805}"/>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82521" y="4136132"/>
            <a:ext cx="1998077" cy="2963775"/>
          </a:xfrm>
          <a:prstGeom prst="rect">
            <a:avLst/>
          </a:prstGeom>
        </p:spPr>
      </p:pic>
      <p:pic>
        <p:nvPicPr>
          <p:cNvPr id="28" name="图片 15">
            <a:extLst>
              <a:ext uri="{FF2B5EF4-FFF2-40B4-BE49-F238E27FC236}">
                <a16:creationId xmlns="" xmlns:a16="http://schemas.microsoft.com/office/drawing/2014/main" id="{0C8FB0A9-1DCD-4F68-9B69-C04B7815D0C3}"/>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11075045" y="5228335"/>
            <a:ext cx="1299496" cy="1266804"/>
          </a:xfrm>
          <a:prstGeom prst="rect">
            <a:avLst/>
          </a:prstGeom>
        </p:spPr>
      </p:pic>
      <p:pic>
        <p:nvPicPr>
          <p:cNvPr id="29" name="图片 24">
            <a:extLst>
              <a:ext uri="{FF2B5EF4-FFF2-40B4-BE49-F238E27FC236}">
                <a16:creationId xmlns="" xmlns:a16="http://schemas.microsoft.com/office/drawing/2014/main" id="{6C007B28-2524-4926-956E-E73B3DA1E678}"/>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182521" y="82098"/>
            <a:ext cx="1211832" cy="1498600"/>
          </a:xfrm>
          <a:prstGeom prst="rect">
            <a:avLst/>
          </a:prstGeom>
        </p:spPr>
      </p:pic>
      <p:pic>
        <p:nvPicPr>
          <p:cNvPr id="3" name="Picture 2"/>
          <p:cNvPicPr>
            <a:picLocks noChangeAspect="1"/>
          </p:cNvPicPr>
          <p:nvPr/>
        </p:nvPicPr>
        <p:blipFill>
          <a:blip r:embed="rId7"/>
          <a:stretch>
            <a:fillRect/>
          </a:stretch>
        </p:blipFill>
        <p:spPr>
          <a:xfrm>
            <a:off x="3762368" y="-17552"/>
            <a:ext cx="3883489" cy="1767976"/>
          </a:xfrm>
          <a:prstGeom prst="rect">
            <a:avLst/>
          </a:prstGeom>
        </p:spPr>
      </p:pic>
      <p:sp>
        <p:nvSpPr>
          <p:cNvPr id="5" name="TextBox 4"/>
          <p:cNvSpPr txBox="1"/>
          <p:nvPr/>
        </p:nvSpPr>
        <p:spPr>
          <a:xfrm>
            <a:off x="4624252" y="862146"/>
            <a:ext cx="2212465" cy="523220"/>
          </a:xfrm>
          <a:prstGeom prst="rect">
            <a:avLst/>
          </a:prstGeom>
          <a:noFill/>
        </p:spPr>
        <p:txBody>
          <a:bodyPr wrap="none" rtlCol="0">
            <a:spAutoFit/>
          </a:bodyPr>
          <a:lstStyle/>
          <a:p>
            <a:r>
              <a:rPr lang="vi-VN" sz="2800" dirty="0" smtClean="0">
                <a:solidFill>
                  <a:srgbClr val="FF0000"/>
                </a:solidFill>
                <a:latin typeface="Times New Roman" panose="02020603050405020304" pitchFamily="18" charset="0"/>
                <a:cs typeface="Times New Roman" panose="02020603050405020304" pitchFamily="18" charset="0"/>
              </a:rPr>
              <a:t>KHỞI ĐỘNG</a:t>
            </a:r>
            <a:endParaRPr lang="en-US" sz="2800" dirty="0">
              <a:solidFill>
                <a:srgbClr val="FF0000"/>
              </a:solidFill>
              <a:latin typeface="Times New Roman" panose="02020603050405020304" pitchFamily="18" charset="0"/>
              <a:cs typeface="Times New Roman" panose="02020603050405020304" pitchFamily="18" charset="0"/>
            </a:endParaRPr>
          </a:p>
        </p:txBody>
      </p:sp>
      <p:pic>
        <p:nvPicPr>
          <p:cNvPr id="6" name="Picture 5"/>
          <p:cNvPicPr>
            <a:picLocks noChangeAspect="1"/>
          </p:cNvPicPr>
          <p:nvPr/>
        </p:nvPicPr>
        <p:blipFill>
          <a:blip r:embed="rId8"/>
          <a:stretch>
            <a:fillRect/>
          </a:stretch>
        </p:blipFill>
        <p:spPr>
          <a:xfrm>
            <a:off x="6492241" y="1750424"/>
            <a:ext cx="4582804" cy="3477911"/>
          </a:xfrm>
          <a:prstGeom prst="rect">
            <a:avLst/>
          </a:prstGeom>
        </p:spPr>
      </p:pic>
      <p:sp>
        <p:nvSpPr>
          <p:cNvPr id="10" name="TextBox 9"/>
          <p:cNvSpPr txBox="1"/>
          <p:nvPr/>
        </p:nvSpPr>
        <p:spPr>
          <a:xfrm>
            <a:off x="6592388" y="5312235"/>
            <a:ext cx="4269117" cy="523220"/>
          </a:xfrm>
          <a:prstGeom prst="rect">
            <a:avLst/>
          </a:prstGeom>
          <a:noFill/>
        </p:spPr>
        <p:txBody>
          <a:bodyPr wrap="none" rtlCol="0">
            <a:spAutoFit/>
          </a:bodyPr>
          <a:lstStyle/>
          <a:p>
            <a:r>
              <a:rPr lang="vi-VN" sz="2800" dirty="0" smtClean="0">
                <a:solidFill>
                  <a:srgbClr val="FF0000"/>
                </a:solidFill>
                <a:latin typeface="Times New Roman" panose="02020603050405020304" pitchFamily="18" charset="0"/>
                <a:cs typeface="Times New Roman" panose="02020603050405020304" pitchFamily="18" charset="0"/>
              </a:rPr>
              <a:t>Theo em, bạn nào nói đúng?</a:t>
            </a:r>
            <a:endParaRPr lang="en-US" sz="2800" dirty="0">
              <a:solidFill>
                <a:srgbClr val="FF0000"/>
              </a:solidFill>
              <a:latin typeface="Times New Roman" panose="02020603050405020304" pitchFamily="18" charset="0"/>
              <a:cs typeface="Times New Roman" panose="02020603050405020304" pitchFamily="18" charset="0"/>
            </a:endParaRPr>
          </a:p>
        </p:txBody>
      </p:sp>
      <p:sp>
        <p:nvSpPr>
          <p:cNvPr id="11" name="TextBox 10"/>
          <p:cNvSpPr txBox="1"/>
          <p:nvPr/>
        </p:nvSpPr>
        <p:spPr>
          <a:xfrm>
            <a:off x="1376116" y="1793972"/>
            <a:ext cx="4959540" cy="4154984"/>
          </a:xfrm>
          <a:prstGeom prst="rect">
            <a:avLst/>
          </a:prstGeom>
          <a:noFill/>
        </p:spPr>
        <p:txBody>
          <a:bodyPr wrap="square" rtlCol="0">
            <a:spAutoFit/>
          </a:bodyPr>
          <a:lstStyle/>
          <a:p>
            <a:r>
              <a:rPr lang="en-US" sz="2400" i="1" dirty="0" err="1">
                <a:latin typeface="Times New Roman" panose="02020603050405020304" pitchFamily="18" charset="0"/>
                <a:cs typeface="Times New Roman" panose="02020603050405020304" pitchFamily="18" charset="0"/>
              </a:rPr>
              <a:t>Như</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vậy</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các</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em</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có</a:t>
            </a:r>
            <a:r>
              <a:rPr lang="en-US" sz="2400" i="1" dirty="0">
                <a:latin typeface="Times New Roman" panose="02020603050405020304" pitchFamily="18" charset="0"/>
                <a:cs typeface="Times New Roman" panose="02020603050405020304" pitchFamily="18" charset="0"/>
              </a:rPr>
              <a:t> </a:t>
            </a:r>
            <a:r>
              <a:rPr lang="vi-VN" sz="2400" i="1" dirty="0">
                <a:latin typeface="Times New Roman" panose="02020603050405020304" pitchFamily="18" charset="0"/>
                <a:cs typeface="Times New Roman" panose="02020603050405020304" pitchFamily="18" charset="0"/>
              </a:rPr>
              <a:t>thể</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thấy</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Trái</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Đất</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của</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chúng</a:t>
            </a:r>
            <a:r>
              <a:rPr lang="en-US" sz="2400" i="1" dirty="0">
                <a:latin typeface="Times New Roman" panose="02020603050405020304" pitchFamily="18" charset="0"/>
                <a:cs typeface="Times New Roman" panose="02020603050405020304" pitchFamily="18" charset="0"/>
              </a:rPr>
              <a:t> ta </a:t>
            </a:r>
            <a:r>
              <a:rPr lang="en-US" sz="2400" i="1" dirty="0" err="1">
                <a:latin typeface="Times New Roman" panose="02020603050405020304" pitchFamily="18" charset="0"/>
                <a:cs typeface="Times New Roman" panose="02020603050405020304" pitchFamily="18" charset="0"/>
              </a:rPr>
              <a:t>rất</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rộng</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lớn</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không</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phải</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ai</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trong</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tất</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cả</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chúng</a:t>
            </a:r>
            <a:r>
              <a:rPr lang="en-US" sz="2400" i="1" dirty="0">
                <a:latin typeface="Times New Roman" panose="02020603050405020304" pitchFamily="18" charset="0"/>
                <a:cs typeface="Times New Roman" panose="02020603050405020304" pitchFamily="18" charset="0"/>
              </a:rPr>
              <a:t> ta </a:t>
            </a:r>
            <a:r>
              <a:rPr lang="en-US" sz="2400" i="1" dirty="0" err="1">
                <a:latin typeface="Times New Roman" panose="02020603050405020304" pitchFamily="18" charset="0"/>
                <a:cs typeface="Times New Roman" panose="02020603050405020304" pitchFamily="18" charset="0"/>
              </a:rPr>
              <a:t>ngồi</a:t>
            </a:r>
            <a:r>
              <a:rPr lang="en-US" sz="2400" i="1" dirty="0">
                <a:latin typeface="Times New Roman" panose="02020603050405020304" pitchFamily="18" charset="0"/>
                <a:cs typeface="Times New Roman" panose="02020603050405020304" pitchFamily="18" charset="0"/>
              </a:rPr>
              <a:t> </a:t>
            </a:r>
            <a:r>
              <a:rPr lang="en-US" sz="2400" i="1" dirty="0" err="1" smtClean="0">
                <a:latin typeface="Times New Roman" panose="02020603050405020304" pitchFamily="18" charset="0"/>
                <a:cs typeface="Times New Roman" panose="02020603050405020304" pitchFamily="18" charset="0"/>
              </a:rPr>
              <a:t>đây</a:t>
            </a:r>
            <a:r>
              <a:rPr lang="vi-VN" sz="2400" i="1" dirty="0">
                <a:latin typeface="Times New Roman" panose="02020603050405020304" pitchFamily="18" charset="0"/>
                <a:cs typeface="Times New Roman" panose="02020603050405020304" pitchFamily="18" charset="0"/>
              </a:rPr>
              <a:t> </a:t>
            </a:r>
            <a:r>
              <a:rPr lang="vi-VN" sz="2400" i="1" dirty="0" smtClean="0">
                <a:latin typeface="Times New Roman" panose="02020603050405020304" pitchFamily="18" charset="0"/>
                <a:cs typeface="Times New Roman" panose="02020603050405020304" pitchFamily="18" charset="0"/>
              </a:rPr>
              <a:t>đều</a:t>
            </a:r>
            <a:r>
              <a:rPr lang="en-US" sz="2400" i="1" dirty="0" smtClean="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có</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cơ</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hội</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tru</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khắp</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khắp</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nơi</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để</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tìm</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hiểu.Quả</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Địa</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cầu</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là</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mô</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hình</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thu</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nhỏ</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của</a:t>
            </a:r>
            <a:r>
              <a:rPr lang="en-US" sz="2400" i="1" dirty="0">
                <a:latin typeface="Times New Roman" panose="02020603050405020304" pitchFamily="18" charset="0"/>
                <a:cs typeface="Times New Roman" panose="02020603050405020304" pitchFamily="18" charset="0"/>
              </a:rPr>
              <a:t> TĐ, </a:t>
            </a:r>
            <a:r>
              <a:rPr lang="en-US" sz="2400" i="1" dirty="0" err="1">
                <a:latin typeface="Times New Roman" panose="02020603050405020304" pitchFamily="18" charset="0"/>
                <a:cs typeface="Times New Roman" panose="02020603050405020304" pitchFamily="18" charset="0"/>
              </a:rPr>
              <a:t>còn</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nếu</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muốn</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tìm</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hiểu</a:t>
            </a:r>
            <a:r>
              <a:rPr lang="en-US" sz="2400" i="1" dirty="0">
                <a:latin typeface="Times New Roman" panose="02020603050405020304" pitchFamily="18" charset="0"/>
                <a:cs typeface="Times New Roman" panose="02020603050405020304" pitchFamily="18" charset="0"/>
              </a:rPr>
              <a:t> chi </a:t>
            </a:r>
            <a:r>
              <a:rPr lang="en-US" sz="2400" i="1" dirty="0" err="1">
                <a:latin typeface="Times New Roman" panose="02020603050405020304" pitchFamily="18" charset="0"/>
                <a:cs typeface="Times New Roman" panose="02020603050405020304" pitchFamily="18" charset="0"/>
              </a:rPr>
              <a:t>tiết</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và</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có</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một</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hình</a:t>
            </a:r>
            <a:r>
              <a:rPr lang="en-US" sz="2400" i="1" dirty="0">
                <a:latin typeface="Times New Roman" panose="02020603050405020304" pitchFamily="18" charset="0"/>
                <a:cs typeface="Times New Roman" panose="02020603050405020304" pitchFamily="18" charset="0"/>
              </a:rPr>
              <a:t> dung </a:t>
            </a:r>
            <a:r>
              <a:rPr lang="en-US" sz="2400" i="1" dirty="0" err="1">
                <a:latin typeface="Times New Roman" panose="02020603050405020304" pitchFamily="18" charset="0"/>
                <a:cs typeface="Times New Roman" panose="02020603050405020304" pitchFamily="18" charset="0"/>
              </a:rPr>
              <a:t>cụ</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thể</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về</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các</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vùng</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trên</a:t>
            </a:r>
            <a:r>
              <a:rPr lang="en-US" sz="2400" i="1" dirty="0">
                <a:latin typeface="Times New Roman" panose="02020603050405020304" pitchFamily="18" charset="0"/>
                <a:cs typeface="Times New Roman" panose="02020603050405020304" pitchFamily="18" charset="0"/>
              </a:rPr>
              <a:t> TĐ </a:t>
            </a:r>
            <a:r>
              <a:rPr lang="en-US" sz="2400" i="1" dirty="0" err="1">
                <a:latin typeface="Times New Roman" panose="02020603050405020304" pitchFamily="18" charset="0"/>
                <a:cs typeface="Times New Roman" panose="02020603050405020304" pitchFamily="18" charset="0"/>
              </a:rPr>
              <a:t>này</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thì</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bản</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đồ</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là</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một</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công</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cụ</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không</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thể</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thiếu</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Vậy</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bản</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đồ</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là</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gì</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Làm</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sao</a:t>
            </a:r>
            <a:r>
              <a:rPr lang="en-US" sz="2400" i="1" dirty="0">
                <a:latin typeface="Times New Roman" panose="02020603050405020304" pitchFamily="18" charset="0"/>
                <a:cs typeface="Times New Roman" panose="02020603050405020304" pitchFamily="18" charset="0"/>
              </a:rPr>
              <a:t> ta </a:t>
            </a:r>
            <a:r>
              <a:rPr lang="en-US" sz="2400" i="1" dirty="0" err="1">
                <a:latin typeface="Times New Roman" panose="02020603050405020304" pitchFamily="18" charset="0"/>
                <a:cs typeface="Times New Roman" panose="02020603050405020304" pitchFamily="18" charset="0"/>
              </a:rPr>
              <a:t>vó</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thể</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sử</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dụng</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bản</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đồ</a:t>
            </a:r>
            <a:r>
              <a:rPr lang="en-US" sz="2400" i="1" dirty="0">
                <a:latin typeface="Times New Roman" panose="02020603050405020304" pitchFamily="18" charset="0"/>
                <a:cs typeface="Times New Roman" panose="02020603050405020304" pitchFamily="18" charset="0"/>
              </a:rPr>
              <a:t>…..</a:t>
            </a:r>
            <a:r>
              <a:rPr lang="en-US" sz="2400" b="1" dirty="0">
                <a:latin typeface="Times New Roman" panose="02020603050405020304" pitchFamily="18" charset="0"/>
                <a:cs typeface="Times New Roman" panose="02020603050405020304" pitchFamily="18" charset="0"/>
              </a:rPr>
              <a:t> </a:t>
            </a:r>
            <a:endParaRPr lang="en-US" sz="2400"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4981848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5">
                                            <p:txEl>
                                              <p:pRg st="0" end="0"/>
                                            </p:txEl>
                                          </p:spTgt>
                                        </p:tgtEl>
                                      </p:cBhvr>
                                      <p:by x="150000" y="150000"/>
                                    </p:animScale>
                                  </p:childTnLst>
                                </p:cTn>
                              </p:par>
                            </p:childTnLst>
                          </p:cTn>
                        </p:par>
                      </p:childTnLst>
                    </p:cTn>
                  </p:par>
                  <p:par>
                    <p:cTn id="7" fill="hold">
                      <p:stCondLst>
                        <p:cond delay="indefinite"/>
                      </p:stCondLst>
                      <p:childTnLst>
                        <p:par>
                          <p:cTn id="8" fill="hold">
                            <p:stCondLst>
                              <p:cond delay="0"/>
                            </p:stCondLst>
                            <p:childTnLst>
                              <p:par>
                                <p:cTn id="9" presetID="22" presetClass="entr" presetSubtype="4"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wipe(down)">
                                      <p:cBhvr>
                                        <p:cTn id="11" dur="500"/>
                                        <p:tgtEl>
                                          <p:spTgt spid="6"/>
                                        </p:tgtEl>
                                      </p:cBhvr>
                                    </p:animEffect>
                                  </p:childTnLst>
                                </p:cTn>
                              </p:par>
                            </p:childTnLst>
                          </p:cTn>
                        </p:par>
                      </p:childTnLst>
                    </p:cTn>
                  </p:par>
                  <p:par>
                    <p:cTn id="12" fill="hold">
                      <p:stCondLst>
                        <p:cond delay="indefinite"/>
                      </p:stCondLst>
                      <p:childTnLst>
                        <p:par>
                          <p:cTn id="13" fill="hold">
                            <p:stCondLst>
                              <p:cond delay="0"/>
                            </p:stCondLst>
                            <p:childTnLst>
                              <p:par>
                                <p:cTn id="14" presetID="42" presetClass="entr" presetSubtype="0" fill="hold" grpId="0" nodeType="clickEffect">
                                  <p:stCondLst>
                                    <p:cond delay="0"/>
                                  </p:stCondLst>
                                  <p:childTnLst>
                                    <p:set>
                                      <p:cBhvr>
                                        <p:cTn id="15" dur="1" fill="hold">
                                          <p:stCondLst>
                                            <p:cond delay="0"/>
                                          </p:stCondLst>
                                        </p:cTn>
                                        <p:tgtEl>
                                          <p:spTgt spid="10"/>
                                        </p:tgtEl>
                                        <p:attrNameLst>
                                          <p:attrName>style.visibility</p:attrName>
                                        </p:attrNameLst>
                                      </p:cBhvr>
                                      <p:to>
                                        <p:strVal val="visible"/>
                                      </p:to>
                                    </p:set>
                                    <p:animEffect transition="in" filter="fade">
                                      <p:cBhvr>
                                        <p:cTn id="16" dur="1000"/>
                                        <p:tgtEl>
                                          <p:spTgt spid="10"/>
                                        </p:tgtEl>
                                      </p:cBhvr>
                                    </p:animEffect>
                                    <p:anim calcmode="lin" valueType="num">
                                      <p:cBhvr>
                                        <p:cTn id="17" dur="1000" fill="hold"/>
                                        <p:tgtEl>
                                          <p:spTgt spid="10"/>
                                        </p:tgtEl>
                                        <p:attrNameLst>
                                          <p:attrName>ppt_x</p:attrName>
                                        </p:attrNameLst>
                                      </p:cBhvr>
                                      <p:tavLst>
                                        <p:tav tm="0">
                                          <p:val>
                                            <p:strVal val="#ppt_x"/>
                                          </p:val>
                                        </p:tav>
                                        <p:tav tm="100000">
                                          <p:val>
                                            <p:strVal val="#ppt_x"/>
                                          </p:val>
                                        </p:tav>
                                      </p:tavLst>
                                    </p:anim>
                                    <p:anim calcmode="lin" valueType="num">
                                      <p:cBhvr>
                                        <p:cTn id="18"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descr="图片包含 事情&#10;&#10;已生成极高可信度的说明">
            <a:extLst>
              <a:ext uri="{FF2B5EF4-FFF2-40B4-BE49-F238E27FC236}">
                <a16:creationId xmlns="" xmlns:a16="http://schemas.microsoft.com/office/drawing/2014/main" id="{59EF3AD0-F08C-4A1E-A601-86B9EB13C040}"/>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20" y="10"/>
            <a:ext cx="12191980" cy="6857990"/>
          </a:xfrm>
          <a:prstGeom prst="rect">
            <a:avLst/>
          </a:prstGeom>
        </p:spPr>
      </p:pic>
      <p:sp>
        <p:nvSpPr>
          <p:cNvPr id="2" name="Rounded Rectangle 1"/>
          <p:cNvSpPr/>
          <p:nvPr/>
        </p:nvSpPr>
        <p:spPr>
          <a:xfrm>
            <a:off x="816520" y="726544"/>
            <a:ext cx="10441495" cy="5694677"/>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dirty="0" smtClean="0"/>
              <a:t>!</a:t>
            </a:r>
            <a:endParaRPr lang="en-US" dirty="0"/>
          </a:p>
        </p:txBody>
      </p:sp>
      <p:pic>
        <p:nvPicPr>
          <p:cNvPr id="8" name="PA_图片 5">
            <a:extLst>
              <a:ext uri="{FF2B5EF4-FFF2-40B4-BE49-F238E27FC236}">
                <a16:creationId xmlns="" xmlns:a16="http://schemas.microsoft.com/office/drawing/2014/main" id="{0BDE6185-9F52-4850-8D85-FC9CE1A42605}"/>
              </a:ext>
            </a:extLst>
          </p:cNvPr>
          <p:cNvPicPr>
            <a:picLocks noChangeAspect="1"/>
          </p:cNvPicPr>
          <p:nvPr>
            <p:custDataLst>
              <p:tags r:id="rId1"/>
            </p:custDataLst>
          </p:nvPr>
        </p:nvPicPr>
        <p:blipFill>
          <a:blip r:embed="rId6" cstate="screen">
            <a:extLst>
              <a:ext uri="{28A0092B-C50C-407E-A947-70E740481C1C}">
                <a14:useLocalDpi xmlns:a14="http://schemas.microsoft.com/office/drawing/2010/main"/>
              </a:ext>
            </a:extLst>
          </a:blip>
          <a:stretch>
            <a:fillRect/>
          </a:stretch>
        </p:blipFill>
        <p:spPr>
          <a:xfrm rot="19239403" flipH="1">
            <a:off x="9881543" y="5226397"/>
            <a:ext cx="1863915" cy="1704407"/>
          </a:xfrm>
          <a:prstGeom prst="rect">
            <a:avLst/>
          </a:prstGeom>
        </p:spPr>
      </p:pic>
      <p:pic>
        <p:nvPicPr>
          <p:cNvPr id="9" name="PA_图片 7">
            <a:extLst>
              <a:ext uri="{FF2B5EF4-FFF2-40B4-BE49-F238E27FC236}">
                <a16:creationId xmlns="" xmlns:a16="http://schemas.microsoft.com/office/drawing/2014/main" id="{EAC6A015-BDF6-4D4D-A23E-6E68F30F2A39}"/>
              </a:ext>
            </a:extLst>
          </p:cNvPr>
          <p:cNvPicPr>
            <a:picLocks noChangeAspect="1"/>
          </p:cNvPicPr>
          <p:nvPr>
            <p:custDataLst>
              <p:tags r:id="rId2"/>
            </p:custDataLst>
          </p:nvPr>
        </p:nvPicPr>
        <p:blipFill>
          <a:blip r:embed="rId7" cstate="screen">
            <a:extLst>
              <a:ext uri="{28A0092B-C50C-407E-A947-70E740481C1C}">
                <a14:useLocalDpi xmlns:a14="http://schemas.microsoft.com/office/drawing/2010/main"/>
              </a:ext>
            </a:extLst>
          </a:blip>
          <a:stretch>
            <a:fillRect/>
          </a:stretch>
        </p:blipFill>
        <p:spPr>
          <a:xfrm>
            <a:off x="195030" y="5133703"/>
            <a:ext cx="2340487" cy="2219809"/>
          </a:xfrm>
          <a:prstGeom prst="rect">
            <a:avLst/>
          </a:prstGeom>
        </p:spPr>
      </p:pic>
      <p:grpSp>
        <p:nvGrpSpPr>
          <p:cNvPr id="5" name="Group 4"/>
          <p:cNvGrpSpPr/>
          <p:nvPr/>
        </p:nvGrpSpPr>
        <p:grpSpPr>
          <a:xfrm>
            <a:off x="809900" y="-17552"/>
            <a:ext cx="10633165" cy="984203"/>
            <a:chOff x="809900" y="-17552"/>
            <a:chExt cx="10633165" cy="984203"/>
          </a:xfrm>
        </p:grpSpPr>
        <p:pic>
          <p:nvPicPr>
            <p:cNvPr id="6" name="Picture 5"/>
            <p:cNvPicPr>
              <a:picLocks noChangeAspect="1"/>
            </p:cNvPicPr>
            <p:nvPr/>
          </p:nvPicPr>
          <p:blipFill>
            <a:blip r:embed="rId8"/>
            <a:stretch>
              <a:fillRect/>
            </a:stretch>
          </p:blipFill>
          <p:spPr>
            <a:xfrm>
              <a:off x="809900" y="-17552"/>
              <a:ext cx="10633165" cy="984203"/>
            </a:xfrm>
            <a:prstGeom prst="rect">
              <a:avLst/>
            </a:prstGeom>
          </p:spPr>
        </p:pic>
        <p:sp>
          <p:nvSpPr>
            <p:cNvPr id="3" name="TextBox 2"/>
            <p:cNvSpPr txBox="1"/>
            <p:nvPr/>
          </p:nvSpPr>
          <p:spPr>
            <a:xfrm>
              <a:off x="1345476" y="299315"/>
              <a:ext cx="9562011" cy="400110"/>
            </a:xfrm>
            <a:prstGeom prst="rect">
              <a:avLst/>
            </a:prstGeom>
            <a:noFill/>
          </p:spPr>
          <p:txBody>
            <a:bodyPr wrap="square" rtlCol="0">
              <a:spAutoFit/>
            </a:bodyPr>
            <a:lstStyle/>
            <a:p>
              <a:r>
                <a:rPr lang="vi-VN" sz="2000" dirty="0">
                  <a:solidFill>
                    <a:srgbClr val="FF0000"/>
                  </a:solidFill>
                  <a:latin typeface="Times New Roman" panose="02020603050405020304" pitchFamily="18" charset="0"/>
                  <a:cs typeface="Times New Roman" panose="02020603050405020304" pitchFamily="18" charset="0"/>
                </a:rPr>
                <a:t>Bài 2. BẢN ĐỒ. MỘT SỐ LƯỚI KINH, VĨ </a:t>
              </a:r>
              <a:r>
                <a:rPr lang="vi-VN" sz="2000" dirty="0" smtClean="0">
                  <a:solidFill>
                    <a:srgbClr val="FF0000"/>
                  </a:solidFill>
                  <a:latin typeface="Times New Roman" panose="02020603050405020304" pitchFamily="18" charset="0"/>
                  <a:cs typeface="Times New Roman" panose="02020603050405020304" pitchFamily="18" charset="0"/>
                </a:rPr>
                <a:t>TUYẾN.PHƯƠNG </a:t>
              </a:r>
              <a:r>
                <a:rPr lang="vi-VN" sz="2000" dirty="0">
                  <a:solidFill>
                    <a:srgbClr val="FF0000"/>
                  </a:solidFill>
                  <a:latin typeface="Times New Roman" panose="02020603050405020304" pitchFamily="18" charset="0"/>
                  <a:cs typeface="Times New Roman" panose="02020603050405020304" pitchFamily="18" charset="0"/>
                </a:rPr>
                <a:t>HƯỚNG TRÊN BẢN ĐỒ</a:t>
              </a:r>
            </a:p>
          </p:txBody>
        </p:sp>
      </p:grpSp>
      <p:cxnSp>
        <p:nvCxnSpPr>
          <p:cNvPr id="10" name="Straight Connector 9"/>
          <p:cNvCxnSpPr/>
          <p:nvPr/>
        </p:nvCxnSpPr>
        <p:spPr>
          <a:xfrm flipH="1">
            <a:off x="6087291" y="927462"/>
            <a:ext cx="13066" cy="5493623"/>
          </a:xfrm>
          <a:prstGeom prst="line">
            <a:avLst/>
          </a:prstGeom>
        </p:spPr>
        <p:style>
          <a:lnRef idx="3">
            <a:schemeClr val="dk1"/>
          </a:lnRef>
          <a:fillRef idx="0">
            <a:schemeClr val="dk1"/>
          </a:fillRef>
          <a:effectRef idx="2">
            <a:schemeClr val="dk1"/>
          </a:effectRef>
          <a:fontRef idx="minor">
            <a:schemeClr val="tx1"/>
          </a:fontRef>
        </p:style>
      </p:cxnSp>
      <p:sp>
        <p:nvSpPr>
          <p:cNvPr id="14" name="TextBox 13"/>
          <p:cNvSpPr txBox="1"/>
          <p:nvPr/>
        </p:nvSpPr>
        <p:spPr>
          <a:xfrm>
            <a:off x="1031964" y="1071151"/>
            <a:ext cx="2686954" cy="461665"/>
          </a:xfrm>
          <a:prstGeom prst="rect">
            <a:avLst/>
          </a:prstGeom>
          <a:noFill/>
        </p:spPr>
        <p:txBody>
          <a:bodyPr wrap="none" rtlCol="0">
            <a:spAutoFit/>
          </a:bodyPr>
          <a:lstStyle/>
          <a:p>
            <a:r>
              <a:rPr lang="en-US" sz="2400" dirty="0">
                <a:latin typeface="Times New Roman" panose="02020603050405020304" pitchFamily="18" charset="0"/>
                <a:cs typeface="Times New Roman" panose="02020603050405020304" pitchFamily="18" charset="0"/>
              </a:rPr>
              <a:t>1. </a:t>
            </a:r>
            <a:r>
              <a:rPr lang="en-US" sz="2400" dirty="0" err="1">
                <a:latin typeface="Times New Roman" panose="02020603050405020304" pitchFamily="18" charset="0"/>
                <a:cs typeface="Times New Roman" panose="02020603050405020304" pitchFamily="18" charset="0"/>
              </a:rPr>
              <a:t>Khái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niệm</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bản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đồ</a:t>
            </a:r>
            <a:endParaRPr lang="en-US" sz="2400" dirty="0">
              <a:latin typeface="Times New Roman" panose="02020603050405020304" pitchFamily="18" charset="0"/>
              <a:cs typeface="Times New Roman" panose="02020603050405020304" pitchFamily="18" charset="0"/>
            </a:endParaRPr>
          </a:p>
        </p:txBody>
      </p:sp>
      <p:grpSp>
        <p:nvGrpSpPr>
          <p:cNvPr id="17" name="Group 16"/>
          <p:cNvGrpSpPr/>
          <p:nvPr/>
        </p:nvGrpSpPr>
        <p:grpSpPr>
          <a:xfrm>
            <a:off x="6010930" y="913815"/>
            <a:ext cx="5432135" cy="3243161"/>
            <a:chOff x="5447217" y="901332"/>
            <a:chExt cx="5726580" cy="3243161"/>
          </a:xfrm>
        </p:grpSpPr>
        <p:pic>
          <p:nvPicPr>
            <p:cNvPr id="1026" name="Picture 2" descr="ban-do-the-gioi-1"/>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8608423" y="1115106"/>
              <a:ext cx="2565374" cy="2019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14"/>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5447217" y="901332"/>
              <a:ext cx="3265714" cy="3135086"/>
            </a:xfrm>
            <a:prstGeom prst="rect">
              <a:avLst/>
            </a:prstGeom>
          </p:spPr>
        </p:pic>
        <p:sp>
          <p:nvSpPr>
            <p:cNvPr id="16" name="TextBox 15"/>
            <p:cNvSpPr txBox="1"/>
            <p:nvPr/>
          </p:nvSpPr>
          <p:spPr>
            <a:xfrm>
              <a:off x="7106194" y="3775161"/>
              <a:ext cx="3057247" cy="369332"/>
            </a:xfrm>
            <a:prstGeom prst="rect">
              <a:avLst/>
            </a:prstGeom>
            <a:noFill/>
          </p:spPr>
          <p:txBody>
            <a:bodyPr wrap="none" rtlCol="0">
              <a:spAutoFit/>
            </a:bodyPr>
            <a:lstStyle/>
            <a:p>
              <a:r>
                <a:rPr lang="vi-VN" dirty="0" smtClean="0">
                  <a:latin typeface="Times New Roman" panose="02020603050405020304" pitchFamily="18" charset="0"/>
                  <a:cs typeface="Times New Roman" panose="02020603050405020304" pitchFamily="18" charset="0"/>
                </a:rPr>
                <a:t>Quả địa cầu      Bản đồ thế giới</a:t>
              </a:r>
              <a:endParaRPr lang="en-US" dirty="0">
                <a:latin typeface="Times New Roman" panose="02020603050405020304" pitchFamily="18" charset="0"/>
                <a:cs typeface="Times New Roman" panose="02020603050405020304" pitchFamily="18" charset="0"/>
              </a:endParaRPr>
            </a:p>
          </p:txBody>
        </p:sp>
      </p:grpSp>
      <p:sp>
        <p:nvSpPr>
          <p:cNvPr id="18" name="TextBox 17"/>
          <p:cNvSpPr txBox="1"/>
          <p:nvPr/>
        </p:nvSpPr>
        <p:spPr>
          <a:xfrm>
            <a:off x="6191792" y="4155143"/>
            <a:ext cx="5179336" cy="646331"/>
          </a:xfrm>
          <a:prstGeom prst="rect">
            <a:avLst/>
          </a:prstGeom>
          <a:noFill/>
        </p:spPr>
        <p:txBody>
          <a:bodyPr wrap="square" rtlCol="0">
            <a:spAutoFit/>
          </a:bodyPr>
          <a:lstStyle/>
          <a:p>
            <a:r>
              <a:rPr lang="en-US" dirty="0" smtClean="0"/>
              <a:t> </a:t>
            </a:r>
            <a:r>
              <a:rPr lang="en-US" dirty="0" err="1">
                <a:latin typeface="Times New Roman" panose="02020603050405020304" pitchFamily="18" charset="0"/>
                <a:cs typeface="Times New Roman" panose="02020603050405020304" pitchFamily="18" charset="0"/>
              </a:rPr>
              <a:t>Em</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hãy</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cho</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biết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quả</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Địa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cầu</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và</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bản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đồ</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có</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điểm</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gì</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giống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và</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khác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nhau</a:t>
            </a:r>
            <a:r>
              <a:rPr lang="en-US" dirty="0">
                <a:latin typeface="Times New Roman" panose="02020603050405020304" pitchFamily="18" charset="0"/>
                <a:cs typeface="Times New Roman" panose="02020603050405020304" pitchFamily="18" charset="0"/>
              </a:rPr>
              <a:t>.</a:t>
            </a:r>
          </a:p>
        </p:txBody>
      </p:sp>
      <p:sp>
        <p:nvSpPr>
          <p:cNvPr id="19" name="TextBox 18"/>
          <p:cNvSpPr txBox="1"/>
          <p:nvPr/>
        </p:nvSpPr>
        <p:spPr>
          <a:xfrm>
            <a:off x="6197243" y="4796570"/>
            <a:ext cx="2627642" cy="369332"/>
          </a:xfrm>
          <a:prstGeom prst="rect">
            <a:avLst/>
          </a:prstGeom>
          <a:noFill/>
        </p:spPr>
        <p:txBody>
          <a:bodyPr wrap="none" rtlCol="0">
            <a:spAutoFit/>
          </a:bodyPr>
          <a:lstStyle/>
          <a:p>
            <a:r>
              <a:rPr lang="vi-VN" dirty="0" smtClean="0">
                <a:latin typeface="Times New Roman" panose="02020603050405020304" pitchFamily="18" charset="0"/>
                <a:cs typeface="Times New Roman" panose="02020603050405020304" pitchFamily="18" charset="0"/>
              </a:rPr>
              <a:t>C</a:t>
            </a:r>
            <a:r>
              <a:rPr lang="en-US" dirty="0" smtClean="0">
                <a:latin typeface="Times New Roman" panose="02020603050405020304" pitchFamily="18" charset="0"/>
                <a:cs typeface="Times New Roman" panose="02020603050405020304" pitchFamily="18" charset="0"/>
              </a:rPr>
              <a:t>ho </a:t>
            </a:r>
            <a:r>
              <a:rPr lang="en-US" dirty="0" err="1">
                <a:latin typeface="Times New Roman" panose="02020603050405020304" pitchFamily="18" charset="0"/>
                <a:cs typeface="Times New Roman" panose="02020603050405020304" pitchFamily="18" charset="0"/>
              </a:rPr>
              <a:t>biết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khái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niệm</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bản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đồ</a:t>
            </a:r>
            <a:endParaRPr lang="en-US" dirty="0">
              <a:latin typeface="Times New Roman" panose="02020603050405020304" pitchFamily="18" charset="0"/>
              <a:cs typeface="Times New Roman" panose="02020603050405020304" pitchFamily="18" charset="0"/>
            </a:endParaRPr>
          </a:p>
        </p:txBody>
      </p:sp>
      <p:sp>
        <p:nvSpPr>
          <p:cNvPr id="20" name="TextBox 19"/>
          <p:cNvSpPr txBox="1"/>
          <p:nvPr/>
        </p:nvSpPr>
        <p:spPr>
          <a:xfrm>
            <a:off x="809898" y="1510798"/>
            <a:ext cx="5253442" cy="1200329"/>
          </a:xfrm>
          <a:prstGeom prst="rect">
            <a:avLst/>
          </a:prstGeom>
          <a:noFill/>
        </p:spPr>
        <p:txBody>
          <a:bodyPr wrap="square" rtlCol="0">
            <a:spAutoFit/>
          </a:bodyPr>
          <a:lstStyle/>
          <a:p>
            <a:pPr marL="285750" indent="-285750">
              <a:buFontTx/>
              <a:buChar char="-"/>
            </a:pPr>
            <a:r>
              <a:rPr lang="vi-VN" dirty="0" smtClean="0">
                <a:latin typeface="Times New Roman" panose="02020603050405020304" pitchFamily="18" charset="0"/>
                <a:cs typeface="Times New Roman" panose="02020603050405020304" pitchFamily="18" charset="0"/>
              </a:rPr>
              <a:t>Bản </a:t>
            </a:r>
            <a:r>
              <a:rPr lang="vi-VN" dirty="0">
                <a:latin typeface="Times New Roman" panose="02020603050405020304" pitchFamily="18" charset="0"/>
                <a:cs typeface="Times New Roman" panose="02020603050405020304" pitchFamily="18" charset="0"/>
              </a:rPr>
              <a:t>đồ là hình vẽ thu nhỏ một </a:t>
            </a:r>
            <a:r>
              <a:rPr lang="vi-VN" dirty="0" smtClean="0">
                <a:latin typeface="Times New Roman" panose="02020603050405020304" pitchFamily="18" charset="0"/>
                <a:cs typeface="Times New Roman" panose="02020603050405020304" pitchFamily="18" charset="0"/>
              </a:rPr>
              <a:t>phần </a:t>
            </a:r>
            <a:r>
              <a:rPr lang="vi-VN" dirty="0">
                <a:latin typeface="Times New Roman" panose="02020603050405020304" pitchFamily="18" charset="0"/>
                <a:cs typeface="Times New Roman" panose="02020603050405020304" pitchFamily="18" charset="0"/>
              </a:rPr>
              <a:t>hay toàn bộ bề mặt Trái Đất lên mặt </a:t>
            </a:r>
            <a:r>
              <a:rPr lang="vi-VN" dirty="0" smtClean="0">
                <a:latin typeface="Times New Roman" panose="02020603050405020304" pitchFamily="18" charset="0"/>
                <a:cs typeface="Times New Roman" panose="02020603050405020304" pitchFamily="18" charset="0"/>
              </a:rPr>
              <a:t>phăng </a:t>
            </a:r>
            <a:r>
              <a:rPr lang="vi-VN" dirty="0">
                <a:latin typeface="Times New Roman" panose="02020603050405020304" pitchFamily="18" charset="0"/>
                <a:cs typeface="Times New Roman" panose="02020603050405020304" pitchFamily="18" charset="0"/>
              </a:rPr>
              <a:t>trên cơ sở toán học, trên đó </a:t>
            </a:r>
            <a:r>
              <a:rPr lang="vi-VN" dirty="0" smtClean="0">
                <a:latin typeface="Times New Roman" panose="02020603050405020304" pitchFamily="18" charset="0"/>
                <a:cs typeface="Times New Roman" panose="02020603050405020304" pitchFamily="18" charset="0"/>
              </a:rPr>
              <a:t>các đối </a:t>
            </a:r>
            <a:r>
              <a:rPr lang="vi-VN" dirty="0">
                <a:latin typeface="Times New Roman" panose="02020603050405020304" pitchFamily="18" charset="0"/>
                <a:cs typeface="Times New Roman" panose="02020603050405020304" pitchFamily="18" charset="0"/>
              </a:rPr>
              <a:t>tượng địa lí được thể hiện bằng các kí hiệu bản đồ.</a:t>
            </a:r>
            <a:endParaRPr lang="en-US" dirty="0">
              <a:latin typeface="Times New Roman" panose="02020603050405020304" pitchFamily="18" charset="0"/>
              <a:cs typeface="Times New Roman" panose="02020603050405020304" pitchFamily="18" charset="0"/>
            </a:endParaRPr>
          </a:p>
        </p:txBody>
      </p:sp>
      <p:sp>
        <p:nvSpPr>
          <p:cNvPr id="21" name="TextBox 20"/>
          <p:cNvSpPr txBox="1"/>
          <p:nvPr/>
        </p:nvSpPr>
        <p:spPr>
          <a:xfrm>
            <a:off x="6195981" y="5182334"/>
            <a:ext cx="4818029" cy="646331"/>
          </a:xfrm>
          <a:prstGeom prst="rect">
            <a:avLst/>
          </a:prstGeom>
          <a:noFill/>
        </p:spPr>
        <p:txBody>
          <a:bodyPr wrap="square" rtlCol="0">
            <a:spAutoFit/>
          </a:bodyPr>
          <a:lstStyle/>
          <a:p>
            <a:r>
              <a:rPr lang="vi-VN"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Hãy</a:t>
            </a:r>
            <a:r>
              <a:rPr lang="en-US" dirty="0" smtClean="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nêu</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một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số</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ví</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dụ</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cụ</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thề</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về</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vai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trò</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của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bản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đồ</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trong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học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tập</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và</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đời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sống</a:t>
            </a:r>
            <a:r>
              <a:rPr lang="en-US" dirty="0">
                <a:latin typeface="Times New Roman" panose="02020603050405020304" pitchFamily="18" charset="0"/>
                <a:cs typeface="Times New Roman" panose="02020603050405020304" pitchFamily="18" charset="0"/>
              </a:rPr>
              <a:t> </a:t>
            </a:r>
          </a:p>
        </p:txBody>
      </p:sp>
      <p:sp>
        <p:nvSpPr>
          <p:cNvPr id="22" name="TextBox 21"/>
          <p:cNvSpPr txBox="1"/>
          <p:nvPr/>
        </p:nvSpPr>
        <p:spPr>
          <a:xfrm>
            <a:off x="914395" y="2756259"/>
            <a:ext cx="5096535" cy="1477328"/>
          </a:xfrm>
          <a:prstGeom prst="rect">
            <a:avLst/>
          </a:prstGeom>
          <a:noFill/>
        </p:spPr>
        <p:txBody>
          <a:bodyPr wrap="square" rtlCol="0">
            <a:spAutoFit/>
          </a:bodyPr>
          <a:lstStyle/>
          <a:p>
            <a:r>
              <a:rPr lang="vi-VN" dirty="0" smtClean="0">
                <a:latin typeface="Times New Roman" panose="02020603050405020304" pitchFamily="18" charset="0"/>
                <a:cs typeface="Times New Roman" panose="02020603050405020304" pitchFamily="18" charset="0"/>
              </a:rPr>
              <a:t>- Vai </a:t>
            </a:r>
            <a:r>
              <a:rPr lang="vi-VN" dirty="0">
                <a:latin typeface="Times New Roman" panose="02020603050405020304" pitchFamily="18" charset="0"/>
                <a:cs typeface="Times New Roman" panose="02020603050405020304" pitchFamily="18" charset="0"/>
              </a:rPr>
              <a:t>trò của bản đồ trong học tập và đời sống: bản đồ để khai thác kiến thức môn Lịch sử và Địa lí; </a:t>
            </a:r>
            <a:r>
              <a:rPr lang="vi-VN" dirty="0" smtClean="0">
                <a:latin typeface="Times New Roman" panose="02020603050405020304" pitchFamily="18" charset="0"/>
                <a:cs typeface="Times New Roman" panose="02020603050405020304" pitchFamily="18" charset="0"/>
              </a:rPr>
              <a:t>bản </a:t>
            </a:r>
            <a:r>
              <a:rPr lang="vi-VN" dirty="0">
                <a:latin typeface="Times New Roman" panose="02020603050405020304" pitchFamily="18" charset="0"/>
                <a:cs typeface="Times New Roman" panose="02020603050405020304" pitchFamily="18" charset="0"/>
              </a:rPr>
              <a:t>đổ để xác định vị trí và tìm đường đi; bản đồ để dự báo và thể hiện các hiện tượng tự nhiên (bão, gió,...), bản đổ để tác chiến trong quân sự.</a:t>
            </a: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5987087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4">
                                            <p:txEl>
                                              <p:pRg st="0" end="0"/>
                                            </p:txEl>
                                          </p:spTgt>
                                        </p:tgtEl>
                                        <p:attrNameLst>
                                          <p:attrName>style.visibility</p:attrName>
                                        </p:attrNameLst>
                                      </p:cBhvr>
                                      <p:to>
                                        <p:strVal val="visible"/>
                                      </p:to>
                                    </p:set>
                                    <p:animEffect transition="in" filter="wipe(down)">
                                      <p:cBhvr>
                                        <p:cTn id="7" dur="500"/>
                                        <p:tgtEl>
                                          <p:spTgt spid="1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17"/>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6" presetClass="entr" presetSubtype="21" fill="hold" grpId="0" nodeType="clickEffect">
                                  <p:stCondLst>
                                    <p:cond delay="0"/>
                                  </p:stCondLst>
                                  <p:childTnLst>
                                    <p:set>
                                      <p:cBhvr>
                                        <p:cTn id="15" dur="1" fill="hold">
                                          <p:stCondLst>
                                            <p:cond delay="0"/>
                                          </p:stCondLst>
                                        </p:cTn>
                                        <p:tgtEl>
                                          <p:spTgt spid="18"/>
                                        </p:tgtEl>
                                        <p:attrNameLst>
                                          <p:attrName>style.visibility</p:attrName>
                                        </p:attrNameLst>
                                      </p:cBhvr>
                                      <p:to>
                                        <p:strVal val="visible"/>
                                      </p:to>
                                    </p:set>
                                    <p:animEffect transition="in" filter="barn(inVertical)">
                                      <p:cBhvr>
                                        <p:cTn id="16" dur="500"/>
                                        <p:tgtEl>
                                          <p:spTgt spid="18"/>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4" fill="hold" grpId="0" nodeType="clickEffect">
                                  <p:stCondLst>
                                    <p:cond delay="0"/>
                                  </p:stCondLst>
                                  <p:childTnLst>
                                    <p:set>
                                      <p:cBhvr>
                                        <p:cTn id="20" dur="1" fill="hold">
                                          <p:stCondLst>
                                            <p:cond delay="0"/>
                                          </p:stCondLst>
                                        </p:cTn>
                                        <p:tgtEl>
                                          <p:spTgt spid="19"/>
                                        </p:tgtEl>
                                        <p:attrNameLst>
                                          <p:attrName>style.visibility</p:attrName>
                                        </p:attrNameLst>
                                      </p:cBhvr>
                                      <p:to>
                                        <p:strVal val="visible"/>
                                      </p:to>
                                    </p:set>
                                    <p:animEffect transition="in" filter="wipe(down)">
                                      <p:cBhvr>
                                        <p:cTn id="21" dur="500"/>
                                        <p:tgtEl>
                                          <p:spTgt spid="19"/>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20"/>
                                        </p:tgtEl>
                                        <p:attrNameLst>
                                          <p:attrName>style.visibility</p:attrName>
                                        </p:attrNameLst>
                                      </p:cBhvr>
                                      <p:to>
                                        <p:strVal val="visible"/>
                                      </p:to>
                                    </p:set>
                                    <p:animEffect transition="in" filter="fade">
                                      <p:cBhvr>
                                        <p:cTn id="26" dur="500"/>
                                        <p:tgtEl>
                                          <p:spTgt spid="20"/>
                                        </p:tgtEl>
                                      </p:cBhvr>
                                    </p:animEffec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1">
                                            <p:txEl>
                                              <p:pRg st="0" end="0"/>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22"/>
                                        </p:tgtEl>
                                        <p:attrNameLst>
                                          <p:attrName>style.visibility</p:attrName>
                                        </p:attrNameLst>
                                      </p:cBhvr>
                                      <p:to>
                                        <p:strVal val="visible"/>
                                      </p:to>
                                    </p:set>
                                    <p:animEffect transition="in" filter="fade">
                                      <p:cBhvr>
                                        <p:cTn id="35"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19" grpId="0"/>
      <p:bldP spid="20" grpId="0"/>
      <p:bldP spid="2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descr="图片包含 事情&#10;&#10;已生成极高可信度的说明">
            <a:extLst>
              <a:ext uri="{FF2B5EF4-FFF2-40B4-BE49-F238E27FC236}">
                <a16:creationId xmlns="" xmlns:a16="http://schemas.microsoft.com/office/drawing/2014/main" id="{59EF3AD0-F08C-4A1E-A601-86B9EB13C040}"/>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20" y="10"/>
            <a:ext cx="12191980" cy="6857990"/>
          </a:xfrm>
          <a:prstGeom prst="rect">
            <a:avLst/>
          </a:prstGeom>
        </p:spPr>
      </p:pic>
      <p:sp>
        <p:nvSpPr>
          <p:cNvPr id="2" name="Rounded Rectangle 1"/>
          <p:cNvSpPr/>
          <p:nvPr/>
        </p:nvSpPr>
        <p:spPr>
          <a:xfrm>
            <a:off x="816520" y="726544"/>
            <a:ext cx="10441495" cy="5694677"/>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dirty="0" smtClean="0"/>
              <a:t>!</a:t>
            </a:r>
            <a:endParaRPr lang="en-US" dirty="0"/>
          </a:p>
        </p:txBody>
      </p:sp>
      <p:pic>
        <p:nvPicPr>
          <p:cNvPr id="8" name="PA_图片 5">
            <a:extLst>
              <a:ext uri="{FF2B5EF4-FFF2-40B4-BE49-F238E27FC236}">
                <a16:creationId xmlns="" xmlns:a16="http://schemas.microsoft.com/office/drawing/2014/main" id="{0BDE6185-9F52-4850-8D85-FC9CE1A42605}"/>
              </a:ext>
            </a:extLst>
          </p:cNvPr>
          <p:cNvPicPr>
            <a:picLocks noChangeAspect="1"/>
          </p:cNvPicPr>
          <p:nvPr>
            <p:custDataLst>
              <p:tags r:id="rId1"/>
            </p:custDataLst>
          </p:nvPr>
        </p:nvPicPr>
        <p:blipFill>
          <a:blip r:embed="rId6" cstate="screen">
            <a:extLst>
              <a:ext uri="{28A0092B-C50C-407E-A947-70E740481C1C}">
                <a14:useLocalDpi xmlns:a14="http://schemas.microsoft.com/office/drawing/2010/main"/>
              </a:ext>
            </a:extLst>
          </a:blip>
          <a:stretch>
            <a:fillRect/>
          </a:stretch>
        </p:blipFill>
        <p:spPr>
          <a:xfrm rot="19239403" flipH="1">
            <a:off x="9881543" y="5226397"/>
            <a:ext cx="1863915" cy="1704407"/>
          </a:xfrm>
          <a:prstGeom prst="rect">
            <a:avLst/>
          </a:prstGeom>
        </p:spPr>
      </p:pic>
      <p:pic>
        <p:nvPicPr>
          <p:cNvPr id="9" name="PA_图片 7">
            <a:extLst>
              <a:ext uri="{FF2B5EF4-FFF2-40B4-BE49-F238E27FC236}">
                <a16:creationId xmlns="" xmlns:a16="http://schemas.microsoft.com/office/drawing/2014/main" id="{EAC6A015-BDF6-4D4D-A23E-6E68F30F2A39}"/>
              </a:ext>
            </a:extLst>
          </p:cNvPr>
          <p:cNvPicPr>
            <a:picLocks noChangeAspect="1"/>
          </p:cNvPicPr>
          <p:nvPr>
            <p:custDataLst>
              <p:tags r:id="rId2"/>
            </p:custDataLst>
          </p:nvPr>
        </p:nvPicPr>
        <p:blipFill>
          <a:blip r:embed="rId7" cstate="screen">
            <a:extLst>
              <a:ext uri="{28A0092B-C50C-407E-A947-70E740481C1C}">
                <a14:useLocalDpi xmlns:a14="http://schemas.microsoft.com/office/drawing/2010/main"/>
              </a:ext>
            </a:extLst>
          </a:blip>
          <a:stretch>
            <a:fillRect/>
          </a:stretch>
        </p:blipFill>
        <p:spPr>
          <a:xfrm>
            <a:off x="195030" y="5133703"/>
            <a:ext cx="2340487" cy="2219809"/>
          </a:xfrm>
          <a:prstGeom prst="rect">
            <a:avLst/>
          </a:prstGeom>
        </p:spPr>
      </p:pic>
      <p:grpSp>
        <p:nvGrpSpPr>
          <p:cNvPr id="5" name="Group 4"/>
          <p:cNvGrpSpPr/>
          <p:nvPr/>
        </p:nvGrpSpPr>
        <p:grpSpPr>
          <a:xfrm>
            <a:off x="809900" y="-17552"/>
            <a:ext cx="10633165" cy="984203"/>
            <a:chOff x="809900" y="-17552"/>
            <a:chExt cx="10633165" cy="984203"/>
          </a:xfrm>
        </p:grpSpPr>
        <p:pic>
          <p:nvPicPr>
            <p:cNvPr id="6" name="Picture 5"/>
            <p:cNvPicPr>
              <a:picLocks noChangeAspect="1"/>
            </p:cNvPicPr>
            <p:nvPr/>
          </p:nvPicPr>
          <p:blipFill>
            <a:blip r:embed="rId8"/>
            <a:stretch>
              <a:fillRect/>
            </a:stretch>
          </p:blipFill>
          <p:spPr>
            <a:xfrm>
              <a:off x="809900" y="-17552"/>
              <a:ext cx="10633165" cy="984203"/>
            </a:xfrm>
            <a:prstGeom prst="rect">
              <a:avLst/>
            </a:prstGeom>
          </p:spPr>
        </p:pic>
        <p:sp>
          <p:nvSpPr>
            <p:cNvPr id="3" name="TextBox 2"/>
            <p:cNvSpPr txBox="1"/>
            <p:nvPr/>
          </p:nvSpPr>
          <p:spPr>
            <a:xfrm>
              <a:off x="1343277" y="300017"/>
              <a:ext cx="9562011" cy="400110"/>
            </a:xfrm>
            <a:prstGeom prst="rect">
              <a:avLst/>
            </a:prstGeom>
            <a:noFill/>
          </p:spPr>
          <p:txBody>
            <a:bodyPr wrap="square" rtlCol="0">
              <a:spAutoFit/>
            </a:bodyPr>
            <a:lstStyle/>
            <a:p>
              <a:r>
                <a:rPr lang="vi-VN" sz="2000" dirty="0">
                  <a:solidFill>
                    <a:srgbClr val="FF0000"/>
                  </a:solidFill>
                  <a:latin typeface="Times New Roman" panose="02020603050405020304" pitchFamily="18" charset="0"/>
                  <a:cs typeface="Times New Roman" panose="02020603050405020304" pitchFamily="18" charset="0"/>
                </a:rPr>
                <a:t>Bài 2. BẢN ĐỒ. MỘT SỐ LƯỚI KINH, VĨ </a:t>
              </a:r>
              <a:r>
                <a:rPr lang="vi-VN" sz="2000" dirty="0" smtClean="0">
                  <a:solidFill>
                    <a:srgbClr val="FF0000"/>
                  </a:solidFill>
                  <a:latin typeface="Times New Roman" panose="02020603050405020304" pitchFamily="18" charset="0"/>
                  <a:cs typeface="Times New Roman" panose="02020603050405020304" pitchFamily="18" charset="0"/>
                </a:rPr>
                <a:t>TUYẾN.PHƯƠNG </a:t>
              </a:r>
              <a:r>
                <a:rPr lang="vi-VN" sz="2000" dirty="0">
                  <a:solidFill>
                    <a:srgbClr val="FF0000"/>
                  </a:solidFill>
                  <a:latin typeface="Times New Roman" panose="02020603050405020304" pitchFamily="18" charset="0"/>
                  <a:cs typeface="Times New Roman" panose="02020603050405020304" pitchFamily="18" charset="0"/>
                </a:rPr>
                <a:t>HƯỚNG TRÊN BẢN ĐỒ</a:t>
              </a:r>
            </a:p>
          </p:txBody>
        </p:sp>
      </p:grpSp>
      <p:cxnSp>
        <p:nvCxnSpPr>
          <p:cNvPr id="10" name="Straight Connector 9"/>
          <p:cNvCxnSpPr/>
          <p:nvPr/>
        </p:nvCxnSpPr>
        <p:spPr>
          <a:xfrm flipH="1">
            <a:off x="6087291" y="927462"/>
            <a:ext cx="13066" cy="5493623"/>
          </a:xfrm>
          <a:prstGeom prst="line">
            <a:avLst/>
          </a:prstGeom>
        </p:spPr>
        <p:style>
          <a:lnRef idx="3">
            <a:schemeClr val="dk1"/>
          </a:lnRef>
          <a:fillRef idx="0">
            <a:schemeClr val="dk1"/>
          </a:fillRef>
          <a:effectRef idx="2">
            <a:schemeClr val="dk1"/>
          </a:effectRef>
          <a:fontRef idx="minor">
            <a:schemeClr val="tx1"/>
          </a:fontRef>
        </p:style>
      </p:cxnSp>
      <p:pic>
        <p:nvPicPr>
          <p:cNvPr id="7" name="Picture 6"/>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921929" y="1515286"/>
            <a:ext cx="3184152" cy="2033451"/>
          </a:xfrm>
          <a:prstGeom prst="rect">
            <a:avLst/>
          </a:prstGeom>
        </p:spPr>
      </p:pic>
      <p:pic>
        <p:nvPicPr>
          <p:cNvPr id="13" name="Picture 12"/>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822951" y="3618599"/>
            <a:ext cx="3283130" cy="3239399"/>
          </a:xfrm>
          <a:prstGeom prst="rect">
            <a:avLst/>
          </a:prstGeom>
        </p:spPr>
      </p:pic>
      <p:pic>
        <p:nvPicPr>
          <p:cNvPr id="14" name="Picture 13"/>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4138812" y="1488001"/>
            <a:ext cx="4429833" cy="5338030"/>
          </a:xfrm>
          <a:prstGeom prst="rect">
            <a:avLst/>
          </a:prstGeom>
        </p:spPr>
      </p:pic>
      <p:pic>
        <p:nvPicPr>
          <p:cNvPr id="15" name="Picture 14"/>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8568645" y="1515286"/>
            <a:ext cx="2812593" cy="2495011"/>
          </a:xfrm>
          <a:prstGeom prst="rect">
            <a:avLst/>
          </a:prstGeom>
        </p:spPr>
      </p:pic>
      <p:sp>
        <p:nvSpPr>
          <p:cNvPr id="16" name="TextBox 15"/>
          <p:cNvSpPr txBox="1"/>
          <p:nvPr/>
        </p:nvSpPr>
        <p:spPr>
          <a:xfrm>
            <a:off x="4859381" y="979713"/>
            <a:ext cx="3274679" cy="584775"/>
          </a:xfrm>
          <a:prstGeom prst="rect">
            <a:avLst/>
          </a:prstGeom>
          <a:noFill/>
        </p:spPr>
        <p:txBody>
          <a:bodyPr wrap="none" rtlCol="0">
            <a:spAutoFit/>
          </a:bodyPr>
          <a:lstStyle/>
          <a:p>
            <a:r>
              <a:rPr lang="vi-VN" sz="3200" dirty="0" smtClean="0">
                <a:latin typeface="Times New Roman" panose="02020603050405020304" pitchFamily="18" charset="0"/>
                <a:cs typeface="Times New Roman" panose="02020603050405020304" pitchFamily="18" charset="0"/>
              </a:rPr>
              <a:t>Vai trò của bản đồ </a:t>
            </a:r>
            <a:endParaRPr lang="en-US" sz="3200" dirty="0">
              <a:latin typeface="Times New Roman" panose="02020603050405020304" pitchFamily="18" charset="0"/>
              <a:cs typeface="Times New Roman" panose="02020603050405020304" pitchFamily="18" charset="0"/>
            </a:endParaRPr>
          </a:p>
        </p:txBody>
      </p:sp>
      <p:pic>
        <p:nvPicPr>
          <p:cNvPr id="17" name="Picture 16"/>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637267" y="4087902"/>
            <a:ext cx="2691037" cy="2738130"/>
          </a:xfrm>
          <a:prstGeom prst="rect">
            <a:avLst/>
          </a:prstGeom>
        </p:spPr>
      </p:pic>
      <p:pic>
        <p:nvPicPr>
          <p:cNvPr id="18" name="Picture 17"/>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921929" y="1538846"/>
            <a:ext cx="10404708" cy="5287185"/>
          </a:xfrm>
          <a:prstGeom prst="rect">
            <a:avLst/>
          </a:prstGeom>
        </p:spPr>
      </p:pic>
    </p:spTree>
    <p:extLst>
      <p:ext uri="{BB962C8B-B14F-4D97-AF65-F5344CB8AC3E}">
        <p14:creationId xmlns:p14="http://schemas.microsoft.com/office/powerpoint/2010/main" val="268166432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1000"/>
                                        <p:tgtEl>
                                          <p:spTgt spid="13"/>
                                        </p:tgtEl>
                                      </p:cBhvr>
                                    </p:animEffect>
                                    <p:anim calcmode="lin" valueType="num">
                                      <p:cBhvr>
                                        <p:cTn id="13" dur="1000" fill="hold"/>
                                        <p:tgtEl>
                                          <p:spTgt spid="13"/>
                                        </p:tgtEl>
                                        <p:attrNameLst>
                                          <p:attrName>ppt_x</p:attrName>
                                        </p:attrNameLst>
                                      </p:cBhvr>
                                      <p:tavLst>
                                        <p:tav tm="0">
                                          <p:val>
                                            <p:strVal val="#ppt_x"/>
                                          </p:val>
                                        </p:tav>
                                        <p:tav tm="100000">
                                          <p:val>
                                            <p:strVal val="#ppt_x"/>
                                          </p:val>
                                        </p:tav>
                                      </p:tavLst>
                                    </p:anim>
                                    <p:anim calcmode="lin" valueType="num">
                                      <p:cBhvr>
                                        <p:cTn id="14"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14"/>
                                        </p:tgtEl>
                                        <p:attrNameLst>
                                          <p:attrName>style.visibility</p:attrName>
                                        </p:attrNameLst>
                                      </p:cBhvr>
                                      <p:to>
                                        <p:strVal val="visible"/>
                                      </p:to>
                                    </p:set>
                                    <p:animEffect transition="in" filter="fade">
                                      <p:cBhvr>
                                        <p:cTn id="19" dur="500"/>
                                        <p:tgtEl>
                                          <p:spTgt spid="14"/>
                                        </p:tgtEl>
                                      </p:cBhvr>
                                    </p:animEffect>
                                  </p:childTnLst>
                                </p:cTn>
                              </p:par>
                            </p:childTnLst>
                          </p:cTn>
                        </p:par>
                      </p:childTnLst>
                    </p:cTn>
                  </p:par>
                  <p:par>
                    <p:cTn id="20" fill="hold">
                      <p:stCondLst>
                        <p:cond delay="indefinite"/>
                      </p:stCondLst>
                      <p:childTnLst>
                        <p:par>
                          <p:cTn id="21" fill="hold">
                            <p:stCondLst>
                              <p:cond delay="0"/>
                            </p:stCondLst>
                            <p:childTnLst>
                              <p:par>
                                <p:cTn id="22" presetID="45" presetClass="entr" presetSubtype="0" fill="hold" nodeType="clickEffect">
                                  <p:stCondLst>
                                    <p:cond delay="0"/>
                                  </p:stCondLst>
                                  <p:childTnLst>
                                    <p:set>
                                      <p:cBhvr>
                                        <p:cTn id="23" dur="1" fill="hold">
                                          <p:stCondLst>
                                            <p:cond delay="0"/>
                                          </p:stCondLst>
                                        </p:cTn>
                                        <p:tgtEl>
                                          <p:spTgt spid="15"/>
                                        </p:tgtEl>
                                        <p:attrNameLst>
                                          <p:attrName>style.visibility</p:attrName>
                                        </p:attrNameLst>
                                      </p:cBhvr>
                                      <p:to>
                                        <p:strVal val="visible"/>
                                      </p:to>
                                    </p:set>
                                    <p:animEffect transition="in" filter="fade">
                                      <p:cBhvr>
                                        <p:cTn id="24" dur="2000"/>
                                        <p:tgtEl>
                                          <p:spTgt spid="15"/>
                                        </p:tgtEl>
                                      </p:cBhvr>
                                    </p:animEffect>
                                    <p:anim calcmode="lin" valueType="num">
                                      <p:cBhvr>
                                        <p:cTn id="25" dur="2000" fill="hold"/>
                                        <p:tgtEl>
                                          <p:spTgt spid="15"/>
                                        </p:tgtEl>
                                        <p:attrNameLst>
                                          <p:attrName>ppt_w</p:attrName>
                                        </p:attrNameLst>
                                      </p:cBhvr>
                                      <p:tavLst>
                                        <p:tav tm="0" fmla="#ppt_w*sin(2.5*pi*$)">
                                          <p:val>
                                            <p:fltVal val="0"/>
                                          </p:val>
                                        </p:tav>
                                        <p:tav tm="100000">
                                          <p:val>
                                            <p:fltVal val="1"/>
                                          </p:val>
                                        </p:tav>
                                      </p:tavLst>
                                    </p:anim>
                                    <p:anim calcmode="lin" valueType="num">
                                      <p:cBhvr>
                                        <p:cTn id="26" dur="2000" fill="hold"/>
                                        <p:tgtEl>
                                          <p:spTgt spid="15"/>
                                        </p:tgtEl>
                                        <p:attrNameLst>
                                          <p:attrName>ppt_h</p:attrName>
                                        </p:attrNameLst>
                                      </p:cBhvr>
                                      <p:tavLst>
                                        <p:tav tm="0">
                                          <p:val>
                                            <p:strVal val="#ppt_h"/>
                                          </p:val>
                                        </p:tav>
                                        <p:tav tm="100000">
                                          <p:val>
                                            <p:strVal val="#ppt_h"/>
                                          </p:val>
                                        </p:tav>
                                      </p:tavLst>
                                    </p:anim>
                                  </p:childTnLst>
                                </p:cTn>
                              </p:par>
                            </p:childTnLst>
                          </p:cTn>
                        </p:par>
                      </p:childTnLst>
                    </p:cTn>
                  </p:par>
                  <p:par>
                    <p:cTn id="27" fill="hold">
                      <p:stCondLst>
                        <p:cond delay="indefinite"/>
                      </p:stCondLst>
                      <p:childTnLst>
                        <p:par>
                          <p:cTn id="28" fill="hold">
                            <p:stCondLst>
                              <p:cond delay="0"/>
                            </p:stCondLst>
                            <p:childTnLst>
                              <p:par>
                                <p:cTn id="29" presetID="14" presetClass="entr" presetSubtype="10" fill="hold" nodeType="clickEffect">
                                  <p:stCondLst>
                                    <p:cond delay="0"/>
                                  </p:stCondLst>
                                  <p:childTnLst>
                                    <p:set>
                                      <p:cBhvr>
                                        <p:cTn id="30" dur="1" fill="hold">
                                          <p:stCondLst>
                                            <p:cond delay="0"/>
                                          </p:stCondLst>
                                        </p:cTn>
                                        <p:tgtEl>
                                          <p:spTgt spid="17"/>
                                        </p:tgtEl>
                                        <p:attrNameLst>
                                          <p:attrName>style.visibility</p:attrName>
                                        </p:attrNameLst>
                                      </p:cBhvr>
                                      <p:to>
                                        <p:strVal val="visible"/>
                                      </p:to>
                                    </p:set>
                                    <p:animEffect transition="in" filter="randombar(horizontal)">
                                      <p:cBhvr>
                                        <p:cTn id="31" dur="500"/>
                                        <p:tgtEl>
                                          <p:spTgt spid="17"/>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4" fill="hold" nodeType="clickEffect">
                                  <p:stCondLst>
                                    <p:cond delay="0"/>
                                  </p:stCondLst>
                                  <p:childTnLst>
                                    <p:set>
                                      <p:cBhvr>
                                        <p:cTn id="35" dur="1" fill="hold">
                                          <p:stCondLst>
                                            <p:cond delay="0"/>
                                          </p:stCondLst>
                                        </p:cTn>
                                        <p:tgtEl>
                                          <p:spTgt spid="18"/>
                                        </p:tgtEl>
                                        <p:attrNameLst>
                                          <p:attrName>style.visibility</p:attrName>
                                        </p:attrNameLst>
                                      </p:cBhvr>
                                      <p:to>
                                        <p:strVal val="visible"/>
                                      </p:to>
                                    </p:set>
                                    <p:animEffect transition="in" filter="wipe(down)">
                                      <p:cBhvr>
                                        <p:cTn id="36"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descr="图片包含 事情&#10;&#10;已生成极高可信度的说明">
            <a:extLst>
              <a:ext uri="{FF2B5EF4-FFF2-40B4-BE49-F238E27FC236}">
                <a16:creationId xmlns="" xmlns:a16="http://schemas.microsoft.com/office/drawing/2014/main" id="{59EF3AD0-F08C-4A1E-A601-86B9EB13C040}"/>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20" y="10"/>
            <a:ext cx="12191980" cy="6857990"/>
          </a:xfrm>
          <a:prstGeom prst="rect">
            <a:avLst/>
          </a:prstGeom>
        </p:spPr>
      </p:pic>
      <p:sp>
        <p:nvSpPr>
          <p:cNvPr id="2" name="Rounded Rectangle 1"/>
          <p:cNvSpPr/>
          <p:nvPr/>
        </p:nvSpPr>
        <p:spPr>
          <a:xfrm>
            <a:off x="816520" y="726544"/>
            <a:ext cx="10441495" cy="5694677"/>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dirty="0" smtClean="0"/>
              <a:t>!</a:t>
            </a:r>
            <a:endParaRPr lang="en-US" dirty="0"/>
          </a:p>
        </p:txBody>
      </p:sp>
      <p:pic>
        <p:nvPicPr>
          <p:cNvPr id="8" name="PA_图片 5">
            <a:extLst>
              <a:ext uri="{FF2B5EF4-FFF2-40B4-BE49-F238E27FC236}">
                <a16:creationId xmlns="" xmlns:a16="http://schemas.microsoft.com/office/drawing/2014/main" id="{0BDE6185-9F52-4850-8D85-FC9CE1A42605}"/>
              </a:ext>
            </a:extLst>
          </p:cNvPr>
          <p:cNvPicPr>
            <a:picLocks noChangeAspect="1"/>
          </p:cNvPicPr>
          <p:nvPr>
            <p:custDataLst>
              <p:tags r:id="rId1"/>
            </p:custDataLst>
          </p:nvPr>
        </p:nvPicPr>
        <p:blipFill>
          <a:blip r:embed="rId6" cstate="screen">
            <a:extLst>
              <a:ext uri="{28A0092B-C50C-407E-A947-70E740481C1C}">
                <a14:useLocalDpi xmlns:a14="http://schemas.microsoft.com/office/drawing/2010/main"/>
              </a:ext>
            </a:extLst>
          </a:blip>
          <a:stretch>
            <a:fillRect/>
          </a:stretch>
        </p:blipFill>
        <p:spPr>
          <a:xfrm rot="19239403" flipH="1">
            <a:off x="9881543" y="5226397"/>
            <a:ext cx="1863915" cy="1704407"/>
          </a:xfrm>
          <a:prstGeom prst="rect">
            <a:avLst/>
          </a:prstGeom>
        </p:spPr>
      </p:pic>
      <p:pic>
        <p:nvPicPr>
          <p:cNvPr id="9" name="PA_图片 7">
            <a:extLst>
              <a:ext uri="{FF2B5EF4-FFF2-40B4-BE49-F238E27FC236}">
                <a16:creationId xmlns="" xmlns:a16="http://schemas.microsoft.com/office/drawing/2014/main" id="{EAC6A015-BDF6-4D4D-A23E-6E68F30F2A39}"/>
              </a:ext>
            </a:extLst>
          </p:cNvPr>
          <p:cNvPicPr>
            <a:picLocks noChangeAspect="1"/>
          </p:cNvPicPr>
          <p:nvPr>
            <p:custDataLst>
              <p:tags r:id="rId2"/>
            </p:custDataLst>
          </p:nvPr>
        </p:nvPicPr>
        <p:blipFill>
          <a:blip r:embed="rId7" cstate="screen">
            <a:extLst>
              <a:ext uri="{28A0092B-C50C-407E-A947-70E740481C1C}">
                <a14:useLocalDpi xmlns:a14="http://schemas.microsoft.com/office/drawing/2010/main"/>
              </a:ext>
            </a:extLst>
          </a:blip>
          <a:stretch>
            <a:fillRect/>
          </a:stretch>
        </p:blipFill>
        <p:spPr>
          <a:xfrm>
            <a:off x="195030" y="5133703"/>
            <a:ext cx="2340487" cy="2219809"/>
          </a:xfrm>
          <a:prstGeom prst="rect">
            <a:avLst/>
          </a:prstGeom>
        </p:spPr>
      </p:pic>
      <p:grpSp>
        <p:nvGrpSpPr>
          <p:cNvPr id="5" name="Group 4"/>
          <p:cNvGrpSpPr/>
          <p:nvPr/>
        </p:nvGrpSpPr>
        <p:grpSpPr>
          <a:xfrm>
            <a:off x="809900" y="-17552"/>
            <a:ext cx="10633165" cy="984203"/>
            <a:chOff x="809900" y="-17552"/>
            <a:chExt cx="10633165" cy="984203"/>
          </a:xfrm>
        </p:grpSpPr>
        <p:pic>
          <p:nvPicPr>
            <p:cNvPr id="6" name="Picture 5"/>
            <p:cNvPicPr>
              <a:picLocks noChangeAspect="1"/>
            </p:cNvPicPr>
            <p:nvPr/>
          </p:nvPicPr>
          <p:blipFill>
            <a:blip r:embed="rId8"/>
            <a:stretch>
              <a:fillRect/>
            </a:stretch>
          </p:blipFill>
          <p:spPr>
            <a:xfrm>
              <a:off x="809900" y="-17552"/>
              <a:ext cx="10633165" cy="984203"/>
            </a:xfrm>
            <a:prstGeom prst="rect">
              <a:avLst/>
            </a:prstGeom>
          </p:spPr>
        </p:pic>
        <p:sp>
          <p:nvSpPr>
            <p:cNvPr id="3" name="TextBox 2"/>
            <p:cNvSpPr txBox="1"/>
            <p:nvPr/>
          </p:nvSpPr>
          <p:spPr>
            <a:xfrm>
              <a:off x="1345476" y="312172"/>
              <a:ext cx="9562011" cy="400110"/>
            </a:xfrm>
            <a:prstGeom prst="rect">
              <a:avLst/>
            </a:prstGeom>
            <a:noFill/>
          </p:spPr>
          <p:txBody>
            <a:bodyPr wrap="square" rtlCol="0">
              <a:spAutoFit/>
            </a:bodyPr>
            <a:lstStyle/>
            <a:p>
              <a:r>
                <a:rPr lang="vi-VN" sz="2000" dirty="0">
                  <a:solidFill>
                    <a:srgbClr val="FF0000"/>
                  </a:solidFill>
                  <a:latin typeface="Times New Roman" panose="02020603050405020304" pitchFamily="18" charset="0"/>
                  <a:cs typeface="Times New Roman" panose="02020603050405020304" pitchFamily="18" charset="0"/>
                </a:rPr>
                <a:t>Bài 2. BẢN ĐỒ. MỘT SỐ LƯỚI KINH, VĨ </a:t>
              </a:r>
              <a:r>
                <a:rPr lang="vi-VN" sz="2000" dirty="0" smtClean="0">
                  <a:solidFill>
                    <a:srgbClr val="FF0000"/>
                  </a:solidFill>
                  <a:latin typeface="Times New Roman" panose="02020603050405020304" pitchFamily="18" charset="0"/>
                  <a:cs typeface="Times New Roman" panose="02020603050405020304" pitchFamily="18" charset="0"/>
                </a:rPr>
                <a:t>TUYẾN.PHƯƠNG </a:t>
              </a:r>
              <a:r>
                <a:rPr lang="vi-VN" sz="2000" dirty="0">
                  <a:solidFill>
                    <a:srgbClr val="FF0000"/>
                  </a:solidFill>
                  <a:latin typeface="Times New Roman" panose="02020603050405020304" pitchFamily="18" charset="0"/>
                  <a:cs typeface="Times New Roman" panose="02020603050405020304" pitchFamily="18" charset="0"/>
                </a:rPr>
                <a:t>HƯỚNG TRÊN BẢN ĐỒ</a:t>
              </a:r>
            </a:p>
          </p:txBody>
        </p:sp>
      </p:grpSp>
      <p:cxnSp>
        <p:nvCxnSpPr>
          <p:cNvPr id="10" name="Straight Connector 9"/>
          <p:cNvCxnSpPr/>
          <p:nvPr/>
        </p:nvCxnSpPr>
        <p:spPr>
          <a:xfrm flipH="1">
            <a:off x="6087291" y="927462"/>
            <a:ext cx="13066" cy="5493623"/>
          </a:xfrm>
          <a:prstGeom prst="line">
            <a:avLst/>
          </a:prstGeom>
        </p:spPr>
        <p:style>
          <a:lnRef idx="3">
            <a:schemeClr val="dk1"/>
          </a:lnRef>
          <a:fillRef idx="0">
            <a:schemeClr val="dk1"/>
          </a:fillRef>
          <a:effectRef idx="2">
            <a:schemeClr val="dk1"/>
          </a:effectRef>
          <a:fontRef idx="minor">
            <a:schemeClr val="tx1"/>
          </a:fontRef>
        </p:style>
      </p:cxnSp>
      <p:sp>
        <p:nvSpPr>
          <p:cNvPr id="11" name="TextBox 10"/>
          <p:cNvSpPr txBox="1"/>
          <p:nvPr/>
        </p:nvSpPr>
        <p:spPr>
          <a:xfrm>
            <a:off x="849089" y="1030167"/>
            <a:ext cx="2686954" cy="461665"/>
          </a:xfrm>
          <a:prstGeom prst="rect">
            <a:avLst/>
          </a:prstGeom>
          <a:noFill/>
        </p:spPr>
        <p:txBody>
          <a:bodyPr wrap="none" rtlCol="0">
            <a:spAutoFit/>
          </a:bodyPr>
          <a:lstStyle/>
          <a:p>
            <a:r>
              <a:rPr lang="vi-VN" sz="2400" dirty="0" smtClean="0">
                <a:latin typeface="Times New Roman" panose="02020603050405020304" pitchFamily="18" charset="0"/>
                <a:cs typeface="Times New Roman" panose="02020603050405020304" pitchFamily="18" charset="0"/>
              </a:rPr>
              <a:t>1. Khái niệm bản đồ</a:t>
            </a:r>
            <a:endParaRPr lang="en-US" sz="2400" dirty="0">
              <a:latin typeface="Times New Roman" panose="02020603050405020304" pitchFamily="18" charset="0"/>
              <a:cs typeface="Times New Roman" panose="02020603050405020304" pitchFamily="18" charset="0"/>
            </a:endParaRPr>
          </a:p>
        </p:txBody>
      </p:sp>
      <p:sp>
        <p:nvSpPr>
          <p:cNvPr id="12" name="TextBox 11"/>
          <p:cNvSpPr txBox="1"/>
          <p:nvPr/>
        </p:nvSpPr>
        <p:spPr>
          <a:xfrm>
            <a:off x="829693" y="1371597"/>
            <a:ext cx="5195653" cy="830997"/>
          </a:xfrm>
          <a:prstGeom prst="rect">
            <a:avLst/>
          </a:prstGeom>
          <a:noFill/>
        </p:spPr>
        <p:txBody>
          <a:bodyPr wrap="none" rtlCol="0">
            <a:spAutoFit/>
          </a:bodyPr>
          <a:lstStyle/>
          <a:p>
            <a:r>
              <a:rPr lang="vi-VN" sz="2400" dirty="0" smtClean="0">
                <a:latin typeface="Times New Roman" panose="02020603050405020304" pitchFamily="18" charset="0"/>
                <a:cs typeface="Times New Roman" panose="02020603050405020304" pitchFamily="18" charset="0"/>
              </a:rPr>
              <a:t>2. Một </a:t>
            </a:r>
            <a:r>
              <a:rPr lang="vi-VN" sz="2400" dirty="0">
                <a:latin typeface="Times New Roman" panose="02020603050405020304" pitchFamily="18" charset="0"/>
                <a:cs typeface="Times New Roman" panose="02020603050405020304" pitchFamily="18" charset="0"/>
              </a:rPr>
              <a:t>số lưới kinh, vĩ tuyến của bản đồ </a:t>
            </a:r>
            <a:endParaRPr lang="vi-VN" sz="2400" dirty="0" smtClean="0">
              <a:latin typeface="Times New Roman" panose="02020603050405020304" pitchFamily="18" charset="0"/>
              <a:cs typeface="Times New Roman" panose="02020603050405020304" pitchFamily="18" charset="0"/>
            </a:endParaRPr>
          </a:p>
          <a:p>
            <a:r>
              <a:rPr lang="vi-VN" sz="2400" dirty="0" smtClean="0">
                <a:latin typeface="Times New Roman" panose="02020603050405020304" pitchFamily="18" charset="0"/>
                <a:cs typeface="Times New Roman" panose="02020603050405020304" pitchFamily="18" charset="0"/>
              </a:rPr>
              <a:t>thế </a:t>
            </a:r>
            <a:r>
              <a:rPr lang="vi-VN" sz="2400" dirty="0">
                <a:latin typeface="Times New Roman" panose="02020603050405020304" pitchFamily="18" charset="0"/>
                <a:cs typeface="Times New Roman" panose="02020603050405020304" pitchFamily="18" charset="0"/>
              </a:rPr>
              <a:t>giới</a:t>
            </a:r>
            <a:endParaRPr lang="en-US" sz="2400" dirty="0">
              <a:latin typeface="Times New Roman" panose="02020603050405020304" pitchFamily="18" charset="0"/>
              <a:cs typeface="Times New Roman" panose="02020603050405020304" pitchFamily="18" charset="0"/>
            </a:endParaRPr>
          </a:p>
        </p:txBody>
      </p:sp>
      <p:pic>
        <p:nvPicPr>
          <p:cNvPr id="19" name="Picture 18"/>
          <p:cNvPicPr>
            <a:picLocks noChangeAspect="1"/>
          </p:cNvPicPr>
          <p:nvPr/>
        </p:nvPicPr>
        <p:blipFill>
          <a:blip r:embed="rId9"/>
          <a:stretch>
            <a:fillRect/>
          </a:stretch>
        </p:blipFill>
        <p:spPr>
          <a:xfrm>
            <a:off x="6162301" y="1005704"/>
            <a:ext cx="5076977" cy="2531571"/>
          </a:xfrm>
          <a:prstGeom prst="rect">
            <a:avLst/>
          </a:prstGeom>
        </p:spPr>
      </p:pic>
      <p:sp>
        <p:nvSpPr>
          <p:cNvPr id="20" name="TextBox 19"/>
          <p:cNvSpPr txBox="1"/>
          <p:nvPr/>
        </p:nvSpPr>
        <p:spPr>
          <a:xfrm>
            <a:off x="6131853" y="3523125"/>
            <a:ext cx="5188108" cy="646331"/>
          </a:xfrm>
          <a:prstGeom prst="rect">
            <a:avLst/>
          </a:prstGeom>
          <a:noFill/>
        </p:spPr>
        <p:txBody>
          <a:bodyPr wrap="square" rtlCol="0">
            <a:spAutoFit/>
          </a:bodyPr>
          <a:lstStyle/>
          <a:p>
            <a:r>
              <a:rPr lang="vi-VN" dirty="0" smtClean="0">
                <a:latin typeface="Times New Roman" panose="02020603050405020304" pitchFamily="18" charset="0"/>
                <a:cs typeface="Times New Roman" panose="02020603050405020304" pitchFamily="18" charset="0"/>
              </a:rPr>
              <a:t>? Em </a:t>
            </a:r>
            <a:r>
              <a:rPr lang="vi-VN" dirty="0">
                <a:latin typeface="Times New Roman" panose="02020603050405020304" pitchFamily="18" charset="0"/>
                <a:cs typeface="Times New Roman" panose="02020603050405020304" pitchFamily="18" charset="0"/>
              </a:rPr>
              <a:t>hãy mô tả hình dạng lưới kinh, vĩ tuyến ở mỗi bản đồ</a:t>
            </a:r>
            <a:endParaRPr lang="en-US" dirty="0">
              <a:latin typeface="Times New Roman" panose="02020603050405020304" pitchFamily="18" charset="0"/>
              <a:cs typeface="Times New Roman" panose="02020603050405020304" pitchFamily="18" charset="0"/>
            </a:endParaRPr>
          </a:p>
        </p:txBody>
      </p:sp>
      <p:sp>
        <p:nvSpPr>
          <p:cNvPr id="21" name="TextBox 20"/>
          <p:cNvSpPr txBox="1"/>
          <p:nvPr/>
        </p:nvSpPr>
        <p:spPr>
          <a:xfrm>
            <a:off x="833723" y="2218765"/>
            <a:ext cx="5143528" cy="923330"/>
          </a:xfrm>
          <a:prstGeom prst="rect">
            <a:avLst/>
          </a:prstGeom>
          <a:noFill/>
        </p:spPr>
        <p:txBody>
          <a:bodyPr wrap="square" rtlCol="0">
            <a:spAutoFit/>
          </a:bodyPr>
          <a:lstStyle/>
          <a:p>
            <a:r>
              <a:rPr lang="vi-VN" dirty="0">
                <a:latin typeface="Times New Roman" panose="02020603050405020304" pitchFamily="18" charset="0"/>
                <a:cs typeface="Times New Roman" panose="02020603050405020304" pitchFamily="18" charset="0"/>
              </a:rPr>
              <a:t>- Bản đồ thế giới theo lưới chiếu hình nón: Kinh tuyến là những đoạn </a:t>
            </a:r>
            <a:r>
              <a:rPr lang="vi-VN" dirty="0" smtClean="0">
                <a:latin typeface="Times New Roman" panose="02020603050405020304" pitchFamily="18" charset="0"/>
                <a:cs typeface="Times New Roman" panose="02020603050405020304" pitchFamily="18" charset="0"/>
              </a:rPr>
              <a:t>thẳng đồng </a:t>
            </a:r>
            <a:r>
              <a:rPr lang="vi-VN" dirty="0">
                <a:latin typeface="Times New Roman" panose="02020603050405020304" pitchFamily="18" charset="0"/>
                <a:cs typeface="Times New Roman" panose="02020603050405020304" pitchFamily="18" charset="0"/>
              </a:rPr>
              <a:t>quy ở cực, vĩ tuyến là những cung tròn đồng tâm ở cực </a:t>
            </a:r>
          </a:p>
        </p:txBody>
      </p:sp>
      <p:pic>
        <p:nvPicPr>
          <p:cNvPr id="22" name="Picture 21"/>
          <p:cNvPicPr>
            <a:picLocks noChangeAspect="1"/>
          </p:cNvPicPr>
          <p:nvPr/>
        </p:nvPicPr>
        <p:blipFill>
          <a:blip r:embed="rId10"/>
          <a:stretch>
            <a:fillRect/>
          </a:stretch>
        </p:blipFill>
        <p:spPr>
          <a:xfrm>
            <a:off x="6162300" y="4168457"/>
            <a:ext cx="5076978" cy="2181624"/>
          </a:xfrm>
          <a:prstGeom prst="rect">
            <a:avLst/>
          </a:prstGeom>
        </p:spPr>
      </p:pic>
      <p:sp>
        <p:nvSpPr>
          <p:cNvPr id="23" name="TextBox 22"/>
          <p:cNvSpPr txBox="1"/>
          <p:nvPr/>
        </p:nvSpPr>
        <p:spPr>
          <a:xfrm>
            <a:off x="849851" y="3170425"/>
            <a:ext cx="5057763" cy="923330"/>
          </a:xfrm>
          <a:prstGeom prst="rect">
            <a:avLst/>
          </a:prstGeom>
          <a:noFill/>
        </p:spPr>
        <p:txBody>
          <a:bodyPr wrap="square" rtlCol="0">
            <a:spAutoFit/>
          </a:bodyPr>
          <a:lstStyle/>
          <a:p>
            <a:r>
              <a:rPr lang="vi-VN" dirty="0" smtClean="0">
                <a:latin typeface="Times New Roman" panose="02020603050405020304" pitchFamily="18" charset="0"/>
                <a:cs typeface="Times New Roman" panose="02020603050405020304" pitchFamily="18" charset="0"/>
              </a:rPr>
              <a:t>- Bản </a:t>
            </a:r>
            <a:r>
              <a:rPr lang="vi-VN" dirty="0">
                <a:latin typeface="Times New Roman" panose="02020603050405020304" pitchFamily="18" charset="0"/>
                <a:cs typeface="Times New Roman" panose="02020603050405020304" pitchFamily="18" charset="0"/>
              </a:rPr>
              <a:t>đồ thế giới theo lưới chiếu hình trụ đứng đồng góc </a:t>
            </a:r>
            <a:r>
              <a:rPr lang="vi-VN" dirty="0" smtClean="0">
                <a:latin typeface="Times New Roman" panose="02020603050405020304" pitchFamily="18" charset="0"/>
                <a:cs typeface="Times New Roman" panose="02020603050405020304" pitchFamily="18" charset="0"/>
              </a:rPr>
              <a:t>–Mercator</a:t>
            </a:r>
            <a:r>
              <a:rPr lang="vi-VN" dirty="0">
                <a:latin typeface="Times New Roman" panose="02020603050405020304" pitchFamily="18" charset="0"/>
                <a:cs typeface="Times New Roman" panose="02020603050405020304" pitchFamily="18" charset="0"/>
              </a:rPr>
              <a:t>: Hệ thống kinh, vĩ tuyến đều là </a:t>
            </a:r>
            <a:r>
              <a:rPr lang="vi-VN" dirty="0" smtClean="0">
                <a:latin typeface="Times New Roman" panose="02020603050405020304" pitchFamily="18" charset="0"/>
                <a:cs typeface="Times New Roman" panose="02020603050405020304" pitchFamily="18" charset="0"/>
              </a:rPr>
              <a:t>những </a:t>
            </a:r>
            <a:r>
              <a:rPr lang="vi-VN" dirty="0">
                <a:latin typeface="Times New Roman" panose="02020603050405020304" pitchFamily="18" charset="0"/>
                <a:cs typeface="Times New Roman" panose="02020603050405020304" pitchFamily="18" charset="0"/>
              </a:rPr>
              <a:t>đường thẳng song song và vuông góc với nhau</a:t>
            </a: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3279553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fade">
                                      <p:cBhvr>
                                        <p:cTn id="12" dur="500"/>
                                        <p:tgtEl>
                                          <p:spTgt spid="1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2"/>
                                        </p:tgtEl>
                                        <p:attrNameLst>
                                          <p:attrName>style.visibility</p:attrName>
                                        </p:attrNameLst>
                                      </p:cBhvr>
                                      <p:to>
                                        <p:strVal val="visible"/>
                                      </p:to>
                                    </p:set>
                                    <p:animEffect transition="in" filter="fade">
                                      <p:cBhvr>
                                        <p:cTn id="17" dur="500"/>
                                        <p:tgtEl>
                                          <p:spTgt spid="22"/>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nodeType="clickEffect">
                                  <p:stCondLst>
                                    <p:cond delay="0"/>
                                  </p:stCondLst>
                                  <p:childTnLst>
                                    <p:set>
                                      <p:cBhvr>
                                        <p:cTn id="21" dur="1" fill="hold">
                                          <p:stCondLst>
                                            <p:cond delay="0"/>
                                          </p:stCondLst>
                                        </p:cTn>
                                        <p:tgtEl>
                                          <p:spTgt spid="20">
                                            <p:txEl>
                                              <p:pRg st="0" end="0"/>
                                            </p:txEl>
                                          </p:spTgt>
                                        </p:tgtEl>
                                        <p:attrNameLst>
                                          <p:attrName>style.visibility</p:attrName>
                                        </p:attrNameLst>
                                      </p:cBhvr>
                                      <p:to>
                                        <p:strVal val="visible"/>
                                      </p:to>
                                    </p:set>
                                    <p:animEffect transition="in" filter="randombar(horizontal)">
                                      <p:cBhvr>
                                        <p:cTn id="22" dur="500"/>
                                        <p:tgtEl>
                                          <p:spTgt spid="20">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21">
                                            <p:txEl>
                                              <p:pRg st="0" end="0"/>
                                            </p:txEl>
                                          </p:spTgt>
                                        </p:tgtEl>
                                        <p:attrNameLst>
                                          <p:attrName>style.visibility</p:attrName>
                                        </p:attrNameLst>
                                      </p:cBhvr>
                                      <p:to>
                                        <p:strVal val="visible"/>
                                      </p:to>
                                    </p:set>
                                    <p:animEffect transition="in" filter="wipe(down)">
                                      <p:cBhvr>
                                        <p:cTn id="27" dur="500"/>
                                        <p:tgtEl>
                                          <p:spTgt spid="21">
                                            <p:txEl>
                                              <p:pRg st="0" end="0"/>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23">
                                            <p:txEl>
                                              <p:pRg st="0" end="0"/>
                                            </p:txEl>
                                          </p:spTgt>
                                        </p:tgtEl>
                                        <p:attrNameLst>
                                          <p:attrName>style.visibility</p:attrName>
                                        </p:attrNameLst>
                                      </p:cBhvr>
                                      <p:to>
                                        <p:strVal val="visible"/>
                                      </p:to>
                                    </p:set>
                                    <p:animEffect transition="in" filter="barn(inVertical)">
                                      <p:cBhvr>
                                        <p:cTn id="32" dur="500"/>
                                        <p:tgtEl>
                                          <p:spTgt spid="2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descr="图片包含 事情&#10;&#10;已生成极高可信度的说明">
            <a:extLst>
              <a:ext uri="{FF2B5EF4-FFF2-40B4-BE49-F238E27FC236}">
                <a16:creationId xmlns="" xmlns:a16="http://schemas.microsoft.com/office/drawing/2014/main" id="{59EF3AD0-F08C-4A1E-A601-86B9EB13C040}"/>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20" y="228609"/>
            <a:ext cx="12191980" cy="6857990"/>
          </a:xfrm>
          <a:prstGeom prst="rect">
            <a:avLst/>
          </a:prstGeom>
        </p:spPr>
      </p:pic>
      <p:sp>
        <p:nvSpPr>
          <p:cNvPr id="2" name="Rounded Rectangle 1"/>
          <p:cNvSpPr/>
          <p:nvPr/>
        </p:nvSpPr>
        <p:spPr>
          <a:xfrm>
            <a:off x="749918" y="726408"/>
            <a:ext cx="10441495" cy="5694677"/>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dirty="0" smtClean="0"/>
              <a:t>!</a:t>
            </a:r>
            <a:endParaRPr lang="en-US" dirty="0"/>
          </a:p>
        </p:txBody>
      </p:sp>
      <p:pic>
        <p:nvPicPr>
          <p:cNvPr id="8" name="PA_图片 5">
            <a:extLst>
              <a:ext uri="{FF2B5EF4-FFF2-40B4-BE49-F238E27FC236}">
                <a16:creationId xmlns="" xmlns:a16="http://schemas.microsoft.com/office/drawing/2014/main" id="{0BDE6185-9F52-4850-8D85-FC9CE1A42605}"/>
              </a:ext>
            </a:extLst>
          </p:cNvPr>
          <p:cNvPicPr>
            <a:picLocks noChangeAspect="1"/>
          </p:cNvPicPr>
          <p:nvPr>
            <p:custDataLst>
              <p:tags r:id="rId1"/>
            </p:custDataLst>
          </p:nvPr>
        </p:nvPicPr>
        <p:blipFill>
          <a:blip r:embed="rId6" cstate="screen">
            <a:extLst>
              <a:ext uri="{28A0092B-C50C-407E-A947-70E740481C1C}">
                <a14:useLocalDpi xmlns:a14="http://schemas.microsoft.com/office/drawing/2010/main"/>
              </a:ext>
            </a:extLst>
          </a:blip>
          <a:stretch>
            <a:fillRect/>
          </a:stretch>
        </p:blipFill>
        <p:spPr>
          <a:xfrm rot="19239403" flipH="1">
            <a:off x="9881543" y="5226397"/>
            <a:ext cx="1863915" cy="1704407"/>
          </a:xfrm>
          <a:prstGeom prst="rect">
            <a:avLst/>
          </a:prstGeom>
        </p:spPr>
      </p:pic>
      <p:pic>
        <p:nvPicPr>
          <p:cNvPr id="9" name="PA_图片 7">
            <a:extLst>
              <a:ext uri="{FF2B5EF4-FFF2-40B4-BE49-F238E27FC236}">
                <a16:creationId xmlns="" xmlns:a16="http://schemas.microsoft.com/office/drawing/2014/main" id="{EAC6A015-BDF6-4D4D-A23E-6E68F30F2A39}"/>
              </a:ext>
            </a:extLst>
          </p:cNvPr>
          <p:cNvPicPr>
            <a:picLocks noChangeAspect="1"/>
          </p:cNvPicPr>
          <p:nvPr>
            <p:custDataLst>
              <p:tags r:id="rId2"/>
            </p:custDataLst>
          </p:nvPr>
        </p:nvPicPr>
        <p:blipFill>
          <a:blip r:embed="rId7" cstate="screen">
            <a:extLst>
              <a:ext uri="{28A0092B-C50C-407E-A947-70E740481C1C}">
                <a14:useLocalDpi xmlns:a14="http://schemas.microsoft.com/office/drawing/2010/main"/>
              </a:ext>
            </a:extLst>
          </a:blip>
          <a:stretch>
            <a:fillRect/>
          </a:stretch>
        </p:blipFill>
        <p:spPr>
          <a:xfrm>
            <a:off x="195030" y="5133703"/>
            <a:ext cx="2340487" cy="2219809"/>
          </a:xfrm>
          <a:prstGeom prst="rect">
            <a:avLst/>
          </a:prstGeom>
        </p:spPr>
      </p:pic>
      <p:grpSp>
        <p:nvGrpSpPr>
          <p:cNvPr id="5" name="Group 4"/>
          <p:cNvGrpSpPr/>
          <p:nvPr/>
        </p:nvGrpSpPr>
        <p:grpSpPr>
          <a:xfrm>
            <a:off x="809900" y="-17552"/>
            <a:ext cx="10633165" cy="984203"/>
            <a:chOff x="809900" y="-17552"/>
            <a:chExt cx="10633165" cy="984203"/>
          </a:xfrm>
        </p:grpSpPr>
        <p:pic>
          <p:nvPicPr>
            <p:cNvPr id="6" name="Picture 5"/>
            <p:cNvPicPr>
              <a:picLocks noChangeAspect="1"/>
            </p:cNvPicPr>
            <p:nvPr/>
          </p:nvPicPr>
          <p:blipFill>
            <a:blip r:embed="rId8"/>
            <a:stretch>
              <a:fillRect/>
            </a:stretch>
          </p:blipFill>
          <p:spPr>
            <a:xfrm>
              <a:off x="809900" y="-17552"/>
              <a:ext cx="10633165" cy="984203"/>
            </a:xfrm>
            <a:prstGeom prst="rect">
              <a:avLst/>
            </a:prstGeom>
          </p:spPr>
        </p:pic>
        <p:sp>
          <p:nvSpPr>
            <p:cNvPr id="3" name="TextBox 2"/>
            <p:cNvSpPr txBox="1"/>
            <p:nvPr/>
          </p:nvSpPr>
          <p:spPr>
            <a:xfrm>
              <a:off x="1365273" y="285842"/>
              <a:ext cx="9562011" cy="400110"/>
            </a:xfrm>
            <a:prstGeom prst="rect">
              <a:avLst/>
            </a:prstGeom>
            <a:noFill/>
          </p:spPr>
          <p:txBody>
            <a:bodyPr wrap="square" rtlCol="0">
              <a:spAutoFit/>
            </a:bodyPr>
            <a:lstStyle/>
            <a:p>
              <a:r>
                <a:rPr lang="vi-VN" sz="2000" dirty="0">
                  <a:solidFill>
                    <a:srgbClr val="FF0000"/>
                  </a:solidFill>
                  <a:latin typeface="Times New Roman" panose="02020603050405020304" pitchFamily="18" charset="0"/>
                  <a:cs typeface="Times New Roman" panose="02020603050405020304" pitchFamily="18" charset="0"/>
                </a:rPr>
                <a:t>Bài 2. BẢN ĐỒ. MỘT SỐ LƯỚI KINH, VĨ </a:t>
              </a:r>
              <a:r>
                <a:rPr lang="vi-VN" sz="2000" dirty="0" smtClean="0">
                  <a:solidFill>
                    <a:srgbClr val="FF0000"/>
                  </a:solidFill>
                  <a:latin typeface="Times New Roman" panose="02020603050405020304" pitchFamily="18" charset="0"/>
                  <a:cs typeface="Times New Roman" panose="02020603050405020304" pitchFamily="18" charset="0"/>
                </a:rPr>
                <a:t>TUYẾN.PHƯƠNG </a:t>
              </a:r>
              <a:r>
                <a:rPr lang="vi-VN" sz="2000" dirty="0">
                  <a:solidFill>
                    <a:srgbClr val="FF0000"/>
                  </a:solidFill>
                  <a:latin typeface="Times New Roman" panose="02020603050405020304" pitchFamily="18" charset="0"/>
                  <a:cs typeface="Times New Roman" panose="02020603050405020304" pitchFamily="18" charset="0"/>
                </a:rPr>
                <a:t>HƯỚNG TRÊN BẢN ĐỒ</a:t>
              </a:r>
            </a:p>
          </p:txBody>
        </p:sp>
      </p:grpSp>
      <p:cxnSp>
        <p:nvCxnSpPr>
          <p:cNvPr id="10" name="Straight Connector 9"/>
          <p:cNvCxnSpPr/>
          <p:nvPr/>
        </p:nvCxnSpPr>
        <p:spPr>
          <a:xfrm flipH="1">
            <a:off x="6087291" y="927462"/>
            <a:ext cx="13066" cy="5493623"/>
          </a:xfrm>
          <a:prstGeom prst="line">
            <a:avLst/>
          </a:prstGeom>
        </p:spPr>
        <p:style>
          <a:lnRef idx="3">
            <a:schemeClr val="dk1"/>
          </a:lnRef>
          <a:fillRef idx="0">
            <a:schemeClr val="dk1"/>
          </a:fillRef>
          <a:effectRef idx="2">
            <a:schemeClr val="dk1"/>
          </a:effectRef>
          <a:fontRef idx="minor">
            <a:schemeClr val="tx1"/>
          </a:fontRef>
        </p:style>
      </p:cxnSp>
      <p:sp>
        <p:nvSpPr>
          <p:cNvPr id="11" name="TextBox 10"/>
          <p:cNvSpPr txBox="1"/>
          <p:nvPr/>
        </p:nvSpPr>
        <p:spPr>
          <a:xfrm>
            <a:off x="849089" y="1030167"/>
            <a:ext cx="2686954" cy="461665"/>
          </a:xfrm>
          <a:prstGeom prst="rect">
            <a:avLst/>
          </a:prstGeom>
          <a:noFill/>
        </p:spPr>
        <p:txBody>
          <a:bodyPr wrap="none" rtlCol="0">
            <a:spAutoFit/>
          </a:bodyPr>
          <a:lstStyle/>
          <a:p>
            <a:r>
              <a:rPr lang="vi-VN" sz="2400" dirty="0" smtClean="0">
                <a:latin typeface="Times New Roman" panose="02020603050405020304" pitchFamily="18" charset="0"/>
                <a:cs typeface="Times New Roman" panose="02020603050405020304" pitchFamily="18" charset="0"/>
              </a:rPr>
              <a:t>1. Khái niệm bản đồ</a:t>
            </a:r>
            <a:endParaRPr lang="en-US" sz="2400" dirty="0">
              <a:latin typeface="Times New Roman" panose="02020603050405020304" pitchFamily="18" charset="0"/>
              <a:cs typeface="Times New Roman" panose="02020603050405020304" pitchFamily="18" charset="0"/>
            </a:endParaRPr>
          </a:p>
        </p:txBody>
      </p:sp>
      <p:sp>
        <p:nvSpPr>
          <p:cNvPr id="12" name="TextBox 11"/>
          <p:cNvSpPr txBox="1"/>
          <p:nvPr/>
        </p:nvSpPr>
        <p:spPr>
          <a:xfrm>
            <a:off x="829693" y="1371597"/>
            <a:ext cx="5195653" cy="830997"/>
          </a:xfrm>
          <a:prstGeom prst="rect">
            <a:avLst/>
          </a:prstGeom>
          <a:noFill/>
        </p:spPr>
        <p:txBody>
          <a:bodyPr wrap="none" rtlCol="0">
            <a:spAutoFit/>
          </a:bodyPr>
          <a:lstStyle/>
          <a:p>
            <a:r>
              <a:rPr lang="vi-VN" sz="2400" dirty="0" smtClean="0">
                <a:latin typeface="Times New Roman" panose="02020603050405020304" pitchFamily="18" charset="0"/>
                <a:cs typeface="Times New Roman" panose="02020603050405020304" pitchFamily="18" charset="0"/>
              </a:rPr>
              <a:t>2. Một </a:t>
            </a:r>
            <a:r>
              <a:rPr lang="vi-VN" sz="2400" dirty="0">
                <a:latin typeface="Times New Roman" panose="02020603050405020304" pitchFamily="18" charset="0"/>
                <a:cs typeface="Times New Roman" panose="02020603050405020304" pitchFamily="18" charset="0"/>
              </a:rPr>
              <a:t>số lưới kinh, vĩ tuyến của bản đồ </a:t>
            </a:r>
            <a:endParaRPr lang="vi-VN" sz="2400" dirty="0" smtClean="0">
              <a:latin typeface="Times New Roman" panose="02020603050405020304" pitchFamily="18" charset="0"/>
              <a:cs typeface="Times New Roman" panose="02020603050405020304" pitchFamily="18" charset="0"/>
            </a:endParaRPr>
          </a:p>
          <a:p>
            <a:r>
              <a:rPr lang="vi-VN" sz="2400" dirty="0" smtClean="0">
                <a:latin typeface="Times New Roman" panose="02020603050405020304" pitchFamily="18" charset="0"/>
                <a:cs typeface="Times New Roman" panose="02020603050405020304" pitchFamily="18" charset="0"/>
              </a:rPr>
              <a:t>thế </a:t>
            </a:r>
            <a:r>
              <a:rPr lang="vi-VN" sz="2400" dirty="0">
                <a:latin typeface="Times New Roman" panose="02020603050405020304" pitchFamily="18" charset="0"/>
                <a:cs typeface="Times New Roman" panose="02020603050405020304" pitchFamily="18" charset="0"/>
              </a:rPr>
              <a:t>giới</a:t>
            </a:r>
            <a:endParaRPr lang="en-US" sz="2400" dirty="0">
              <a:latin typeface="Times New Roman" panose="02020603050405020304" pitchFamily="18" charset="0"/>
              <a:cs typeface="Times New Roman" panose="02020603050405020304" pitchFamily="18" charset="0"/>
            </a:endParaRPr>
          </a:p>
        </p:txBody>
      </p:sp>
      <p:sp>
        <p:nvSpPr>
          <p:cNvPr id="7" name="TextBox 6"/>
          <p:cNvSpPr txBox="1"/>
          <p:nvPr/>
        </p:nvSpPr>
        <p:spPr>
          <a:xfrm>
            <a:off x="901334" y="2181495"/>
            <a:ext cx="3708066" cy="461665"/>
          </a:xfrm>
          <a:prstGeom prst="rect">
            <a:avLst/>
          </a:prstGeom>
          <a:noFill/>
        </p:spPr>
        <p:txBody>
          <a:bodyPr wrap="none" rtlCol="0">
            <a:spAutoFit/>
          </a:bodyPr>
          <a:lstStyle/>
          <a:p>
            <a:r>
              <a:rPr lang="vi-VN" sz="2400" dirty="0" smtClean="0">
                <a:latin typeface="Times New Roman" panose="02020603050405020304" pitchFamily="18" charset="0"/>
                <a:cs typeface="Times New Roman" panose="02020603050405020304" pitchFamily="18" charset="0"/>
              </a:rPr>
              <a:t>3.Phương </a:t>
            </a:r>
            <a:r>
              <a:rPr lang="vi-VN" sz="2400" dirty="0">
                <a:latin typeface="Times New Roman" panose="02020603050405020304" pitchFamily="18" charset="0"/>
                <a:cs typeface="Times New Roman" panose="02020603050405020304" pitchFamily="18" charset="0"/>
              </a:rPr>
              <a:t>hướng trên bản đồ</a:t>
            </a:r>
            <a:endParaRPr lang="en-US" sz="2400" dirty="0">
              <a:latin typeface="Times New Roman" panose="02020603050405020304" pitchFamily="18" charset="0"/>
              <a:cs typeface="Times New Roman" panose="02020603050405020304" pitchFamily="18" charset="0"/>
            </a:endParaRPr>
          </a:p>
        </p:txBody>
      </p:sp>
      <p:pic>
        <p:nvPicPr>
          <p:cNvPr id="14" name="Picture 13"/>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324132" y="1000806"/>
            <a:ext cx="4338777" cy="3195664"/>
          </a:xfrm>
          <a:prstGeom prst="rect">
            <a:avLst/>
          </a:prstGeom>
        </p:spPr>
      </p:pic>
      <p:sp>
        <p:nvSpPr>
          <p:cNvPr id="15" name="TextBox 14"/>
          <p:cNvSpPr txBox="1"/>
          <p:nvPr/>
        </p:nvSpPr>
        <p:spPr>
          <a:xfrm>
            <a:off x="6093444" y="4391429"/>
            <a:ext cx="4583306" cy="646331"/>
          </a:xfrm>
          <a:prstGeom prst="rect">
            <a:avLst/>
          </a:prstGeom>
          <a:noFill/>
        </p:spPr>
        <p:txBody>
          <a:bodyPr wrap="none" rtlCol="0">
            <a:spAutoFit/>
          </a:bodyPr>
          <a:lstStyle/>
          <a:p>
            <a:r>
              <a:rPr lang="vi-VN" dirty="0">
                <a:latin typeface="Times New Roman" panose="02020603050405020304" pitchFamily="18" charset="0"/>
                <a:cs typeface="Times New Roman" panose="02020603050405020304" pitchFamily="18" charset="0"/>
              </a:rPr>
              <a:t>? Dựa vào đâu để xác định được phương </a:t>
            </a:r>
            <a:r>
              <a:rPr lang="vi-VN" dirty="0" smtClean="0">
                <a:latin typeface="Times New Roman" panose="02020603050405020304" pitchFamily="18" charset="0"/>
                <a:cs typeface="Times New Roman" panose="02020603050405020304" pitchFamily="18" charset="0"/>
              </a:rPr>
              <a:t>hướng</a:t>
            </a:r>
          </a:p>
          <a:p>
            <a:r>
              <a:rPr lang="vi-VN" dirty="0" smtClean="0">
                <a:latin typeface="Times New Roman" panose="02020603050405020304" pitchFamily="18" charset="0"/>
                <a:cs typeface="Times New Roman" panose="02020603050405020304" pitchFamily="18" charset="0"/>
              </a:rPr>
              <a:t> </a:t>
            </a:r>
            <a:r>
              <a:rPr lang="vi-VN" dirty="0">
                <a:latin typeface="Times New Roman" panose="02020603050405020304" pitchFamily="18" charset="0"/>
                <a:cs typeface="Times New Roman" panose="02020603050405020304" pitchFamily="18" charset="0"/>
              </a:rPr>
              <a:t>trên bản đồ? </a:t>
            </a:r>
            <a:r>
              <a:rPr lang="vi-VN" dirty="0" smtClean="0">
                <a:latin typeface="Times New Roman" panose="02020603050405020304" pitchFamily="18" charset="0"/>
                <a:cs typeface="Times New Roman" panose="02020603050405020304" pitchFamily="18" charset="0"/>
              </a:rPr>
              <a:t>Có </a:t>
            </a:r>
            <a:r>
              <a:rPr lang="vi-VN" dirty="0">
                <a:latin typeface="Times New Roman" panose="02020603050405020304" pitchFamily="18" charset="0"/>
                <a:cs typeface="Times New Roman" panose="02020603050405020304" pitchFamily="18" charset="0"/>
              </a:rPr>
              <a:t>những hướng chính nào?</a:t>
            </a:r>
            <a:endParaRPr lang="en-US" dirty="0">
              <a:latin typeface="Times New Roman" panose="02020603050405020304" pitchFamily="18" charset="0"/>
              <a:cs typeface="Times New Roman" panose="02020603050405020304" pitchFamily="18" charset="0"/>
            </a:endParaRPr>
          </a:p>
        </p:txBody>
      </p:sp>
      <p:sp>
        <p:nvSpPr>
          <p:cNvPr id="16" name="TextBox 15"/>
          <p:cNvSpPr txBox="1"/>
          <p:nvPr/>
        </p:nvSpPr>
        <p:spPr>
          <a:xfrm>
            <a:off x="779934" y="2667048"/>
            <a:ext cx="4597156" cy="1200329"/>
          </a:xfrm>
          <a:prstGeom prst="rect">
            <a:avLst/>
          </a:prstGeom>
          <a:noFill/>
        </p:spPr>
        <p:txBody>
          <a:bodyPr wrap="none" rtlCol="0">
            <a:spAutoFit/>
          </a:bodyPr>
          <a:lstStyle/>
          <a:p>
            <a:pPr marL="285750" indent="-285750">
              <a:buFontTx/>
              <a:buChar char="-"/>
            </a:pPr>
            <a:r>
              <a:rPr lang="vi-VN" dirty="0" smtClean="0">
                <a:latin typeface="Times New Roman" panose="02020603050405020304" pitchFamily="18" charset="0"/>
                <a:cs typeface="Times New Roman" panose="02020603050405020304" pitchFamily="18" charset="0"/>
              </a:rPr>
              <a:t>Đầu </a:t>
            </a:r>
            <a:r>
              <a:rPr lang="vi-VN" dirty="0">
                <a:latin typeface="Times New Roman" panose="02020603050405020304" pitchFamily="18" charset="0"/>
                <a:cs typeface="Times New Roman" panose="02020603050405020304" pitchFamily="18" charset="0"/>
              </a:rPr>
              <a:t>trên của các kinh tuyến chỉ hướng bắc</a:t>
            </a:r>
            <a:r>
              <a:rPr lang="vi-VN" dirty="0" smtClean="0">
                <a:latin typeface="Times New Roman" panose="02020603050405020304" pitchFamily="18" charset="0"/>
                <a:cs typeface="Times New Roman" panose="02020603050405020304" pitchFamily="18" charset="0"/>
              </a:rPr>
              <a:t>,</a:t>
            </a:r>
          </a:p>
          <a:p>
            <a:r>
              <a:rPr lang="vi-VN" dirty="0" smtClean="0">
                <a:latin typeface="Times New Roman" panose="02020603050405020304" pitchFamily="18" charset="0"/>
                <a:cs typeface="Times New Roman" panose="02020603050405020304" pitchFamily="18" charset="0"/>
              </a:rPr>
              <a:t> </a:t>
            </a:r>
            <a:r>
              <a:rPr lang="vi-VN" dirty="0">
                <a:latin typeface="Times New Roman" panose="02020603050405020304" pitchFamily="18" charset="0"/>
                <a:cs typeface="Times New Roman" panose="02020603050405020304" pitchFamily="18" charset="0"/>
              </a:rPr>
              <a:t>đẩu dưới chỉ hướng nam.</a:t>
            </a:r>
          </a:p>
          <a:p>
            <a:pPr marL="285750" indent="-285750">
              <a:buFontTx/>
              <a:buChar char="-"/>
            </a:pPr>
            <a:r>
              <a:rPr lang="vi-VN" dirty="0" smtClean="0">
                <a:latin typeface="Times New Roman" panose="02020603050405020304" pitchFamily="18" charset="0"/>
                <a:cs typeface="Times New Roman" panose="02020603050405020304" pitchFamily="18" charset="0"/>
              </a:rPr>
              <a:t>Đẩu </a:t>
            </a:r>
            <a:r>
              <a:rPr lang="vi-VN" dirty="0">
                <a:latin typeface="Times New Roman" panose="02020603050405020304" pitchFamily="18" charset="0"/>
                <a:cs typeface="Times New Roman" panose="02020603050405020304" pitchFamily="18" charset="0"/>
              </a:rPr>
              <a:t>bên trái của các vĩ tuyến chỉ hướng tây, </a:t>
            </a:r>
            <a:endParaRPr lang="vi-VN" dirty="0" smtClean="0">
              <a:latin typeface="Times New Roman" panose="02020603050405020304" pitchFamily="18" charset="0"/>
              <a:cs typeface="Times New Roman" panose="02020603050405020304" pitchFamily="18" charset="0"/>
            </a:endParaRPr>
          </a:p>
          <a:p>
            <a:r>
              <a:rPr lang="vi-VN" dirty="0" smtClean="0">
                <a:latin typeface="Times New Roman" panose="02020603050405020304" pitchFamily="18" charset="0"/>
                <a:cs typeface="Times New Roman" panose="02020603050405020304" pitchFamily="18" charset="0"/>
              </a:rPr>
              <a:t>đầu </a:t>
            </a:r>
            <a:r>
              <a:rPr lang="vi-VN" dirty="0">
                <a:latin typeface="Times New Roman" panose="02020603050405020304" pitchFamily="18" charset="0"/>
                <a:cs typeface="Times New Roman" panose="02020603050405020304" pitchFamily="18" charset="0"/>
              </a:rPr>
              <a:t>bên phải chỉ hướng đông</a:t>
            </a:r>
          </a:p>
        </p:txBody>
      </p:sp>
      <p:sp>
        <p:nvSpPr>
          <p:cNvPr id="17" name="TextBox 16"/>
          <p:cNvSpPr txBox="1"/>
          <p:nvPr/>
        </p:nvSpPr>
        <p:spPr>
          <a:xfrm>
            <a:off x="754960" y="3887189"/>
            <a:ext cx="5065233" cy="646331"/>
          </a:xfrm>
          <a:prstGeom prst="rect">
            <a:avLst/>
          </a:prstGeom>
          <a:noFill/>
        </p:spPr>
        <p:txBody>
          <a:bodyPr wrap="none" rtlCol="0">
            <a:spAutoFit/>
          </a:bodyPr>
          <a:lstStyle/>
          <a:p>
            <a:pPr marL="285750" indent="-285750">
              <a:buFontTx/>
              <a:buChar char="-"/>
            </a:pPr>
            <a:r>
              <a:rPr lang="vi-VN" dirty="0" smtClean="0">
                <a:latin typeface="Times New Roman" panose="02020603050405020304" pitchFamily="18" charset="0"/>
                <a:cs typeface="Times New Roman" panose="02020603050405020304" pitchFamily="18" charset="0"/>
              </a:rPr>
              <a:t>Bên cạnh 4 hướng Đông,Tây, Nam, Bắc ta còn có</a:t>
            </a:r>
          </a:p>
          <a:p>
            <a:r>
              <a:rPr lang="vi-VN" dirty="0" smtClean="0">
                <a:latin typeface="Times New Roman" panose="02020603050405020304" pitchFamily="18" charset="0"/>
                <a:cs typeface="Times New Roman" panose="02020603050405020304" pitchFamily="18" charset="0"/>
              </a:rPr>
              <a:t>Đông Bắc, Đông Nam, Tây Nam, Tây Bắc</a:t>
            </a: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5025274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circle(in)">
                                      <p:cBhvr>
                                        <p:cTn id="7" dur="20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wipe(down)">
                                      <p:cBhvr>
                                        <p:cTn id="12" dur="500"/>
                                        <p:tgtEl>
                                          <p:spTgt spid="14"/>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randombar(horizontal)">
                                      <p:cBhvr>
                                        <p:cTn id="17" dur="500"/>
                                        <p:tgtEl>
                                          <p:spTgt spid="15"/>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16">
                                            <p:txEl>
                                              <p:pRg st="0" end="0"/>
                                            </p:txEl>
                                          </p:spTgt>
                                        </p:tgtEl>
                                        <p:attrNameLst>
                                          <p:attrName>style.visibility</p:attrName>
                                        </p:attrNameLst>
                                      </p:cBhvr>
                                      <p:to>
                                        <p:strVal val="visible"/>
                                      </p:to>
                                    </p:set>
                                    <p:animEffect transition="in" filter="barn(inVertical)">
                                      <p:cBhvr>
                                        <p:cTn id="22" dur="500"/>
                                        <p:tgtEl>
                                          <p:spTgt spid="16">
                                            <p:txEl>
                                              <p:pRg st="0" end="0"/>
                                            </p:txEl>
                                          </p:spTgt>
                                        </p:tgtEl>
                                      </p:cBhvr>
                                    </p:animEffect>
                                  </p:childTnLst>
                                </p:cTn>
                              </p:par>
                              <p:par>
                                <p:cTn id="23" presetID="16" presetClass="entr" presetSubtype="21" fill="hold" nodeType="withEffect">
                                  <p:stCondLst>
                                    <p:cond delay="0"/>
                                  </p:stCondLst>
                                  <p:childTnLst>
                                    <p:set>
                                      <p:cBhvr>
                                        <p:cTn id="24" dur="1" fill="hold">
                                          <p:stCondLst>
                                            <p:cond delay="0"/>
                                          </p:stCondLst>
                                        </p:cTn>
                                        <p:tgtEl>
                                          <p:spTgt spid="16">
                                            <p:txEl>
                                              <p:pRg st="1" end="1"/>
                                            </p:txEl>
                                          </p:spTgt>
                                        </p:tgtEl>
                                        <p:attrNameLst>
                                          <p:attrName>style.visibility</p:attrName>
                                        </p:attrNameLst>
                                      </p:cBhvr>
                                      <p:to>
                                        <p:strVal val="visible"/>
                                      </p:to>
                                    </p:set>
                                    <p:animEffect transition="in" filter="barn(inVertical)">
                                      <p:cBhvr>
                                        <p:cTn id="25" dur="500"/>
                                        <p:tgtEl>
                                          <p:spTgt spid="16">
                                            <p:txEl>
                                              <p:pRg st="1" end="1"/>
                                            </p:txEl>
                                          </p:spTgt>
                                        </p:tgtEl>
                                      </p:cBhvr>
                                    </p:animEffect>
                                  </p:childTnLst>
                                </p:cTn>
                              </p:par>
                              <p:par>
                                <p:cTn id="26" presetID="16" presetClass="entr" presetSubtype="21" fill="hold" nodeType="withEffect">
                                  <p:stCondLst>
                                    <p:cond delay="0"/>
                                  </p:stCondLst>
                                  <p:childTnLst>
                                    <p:set>
                                      <p:cBhvr>
                                        <p:cTn id="27" dur="1" fill="hold">
                                          <p:stCondLst>
                                            <p:cond delay="0"/>
                                          </p:stCondLst>
                                        </p:cTn>
                                        <p:tgtEl>
                                          <p:spTgt spid="16">
                                            <p:txEl>
                                              <p:pRg st="2" end="2"/>
                                            </p:txEl>
                                          </p:spTgt>
                                        </p:tgtEl>
                                        <p:attrNameLst>
                                          <p:attrName>style.visibility</p:attrName>
                                        </p:attrNameLst>
                                      </p:cBhvr>
                                      <p:to>
                                        <p:strVal val="visible"/>
                                      </p:to>
                                    </p:set>
                                    <p:animEffect transition="in" filter="barn(inVertical)">
                                      <p:cBhvr>
                                        <p:cTn id="28" dur="500"/>
                                        <p:tgtEl>
                                          <p:spTgt spid="16">
                                            <p:txEl>
                                              <p:pRg st="2" end="2"/>
                                            </p:txEl>
                                          </p:spTgt>
                                        </p:tgtEl>
                                      </p:cBhvr>
                                    </p:animEffect>
                                  </p:childTnLst>
                                </p:cTn>
                              </p:par>
                              <p:par>
                                <p:cTn id="29" presetID="16" presetClass="entr" presetSubtype="21" fill="hold" nodeType="withEffect">
                                  <p:stCondLst>
                                    <p:cond delay="0"/>
                                  </p:stCondLst>
                                  <p:childTnLst>
                                    <p:set>
                                      <p:cBhvr>
                                        <p:cTn id="30" dur="1" fill="hold">
                                          <p:stCondLst>
                                            <p:cond delay="0"/>
                                          </p:stCondLst>
                                        </p:cTn>
                                        <p:tgtEl>
                                          <p:spTgt spid="16">
                                            <p:txEl>
                                              <p:pRg st="3" end="3"/>
                                            </p:txEl>
                                          </p:spTgt>
                                        </p:tgtEl>
                                        <p:attrNameLst>
                                          <p:attrName>style.visibility</p:attrName>
                                        </p:attrNameLst>
                                      </p:cBhvr>
                                      <p:to>
                                        <p:strVal val="visible"/>
                                      </p:to>
                                    </p:set>
                                    <p:animEffect transition="in" filter="barn(inVertical)">
                                      <p:cBhvr>
                                        <p:cTn id="31" dur="500"/>
                                        <p:tgtEl>
                                          <p:spTgt spid="16">
                                            <p:txEl>
                                              <p:pRg st="3" end="3"/>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4" fill="hold" grpId="0" nodeType="clickEffect">
                                  <p:stCondLst>
                                    <p:cond delay="0"/>
                                  </p:stCondLst>
                                  <p:childTnLst>
                                    <p:set>
                                      <p:cBhvr>
                                        <p:cTn id="35" dur="1" fill="hold">
                                          <p:stCondLst>
                                            <p:cond delay="0"/>
                                          </p:stCondLst>
                                        </p:cTn>
                                        <p:tgtEl>
                                          <p:spTgt spid="17"/>
                                        </p:tgtEl>
                                        <p:attrNameLst>
                                          <p:attrName>style.visibility</p:attrName>
                                        </p:attrNameLst>
                                      </p:cBhvr>
                                      <p:to>
                                        <p:strVal val="visible"/>
                                      </p:to>
                                    </p:set>
                                    <p:animEffect transition="in" filter="wipe(down)">
                                      <p:cBhvr>
                                        <p:cTn id="36"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5" grpId="0"/>
      <p:bldP spid="17"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descr="图片包含 事情&#10;&#10;已生成极高可信度的说明">
            <a:extLst>
              <a:ext uri="{FF2B5EF4-FFF2-40B4-BE49-F238E27FC236}">
                <a16:creationId xmlns="" xmlns:a16="http://schemas.microsoft.com/office/drawing/2014/main" id="{59EF3AD0-F08C-4A1E-A601-86B9EB13C040}"/>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20" y="228609"/>
            <a:ext cx="12191980" cy="6857990"/>
          </a:xfrm>
          <a:prstGeom prst="rect">
            <a:avLst/>
          </a:prstGeom>
        </p:spPr>
      </p:pic>
      <p:sp>
        <p:nvSpPr>
          <p:cNvPr id="2" name="Rounded Rectangle 1"/>
          <p:cNvSpPr/>
          <p:nvPr/>
        </p:nvSpPr>
        <p:spPr>
          <a:xfrm>
            <a:off x="749918" y="726408"/>
            <a:ext cx="10441495" cy="5694677"/>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a:t>Bên cạnh 4 hướng Đông,Tây, Nam, Bắc ta còn có</a:t>
            </a:r>
          </a:p>
          <a:p>
            <a:pPr algn="ctr"/>
            <a:r>
              <a:rPr lang="vi-VN"/>
              <a:t>Đông Bắc, Đông Nam, Tây Nam, Tây Bắc</a:t>
            </a:r>
            <a:endParaRPr lang="vi-VN" dirty="0"/>
          </a:p>
        </p:txBody>
      </p:sp>
      <p:pic>
        <p:nvPicPr>
          <p:cNvPr id="8" name="PA_图片 5">
            <a:extLst>
              <a:ext uri="{FF2B5EF4-FFF2-40B4-BE49-F238E27FC236}">
                <a16:creationId xmlns="" xmlns:a16="http://schemas.microsoft.com/office/drawing/2014/main" id="{0BDE6185-9F52-4850-8D85-FC9CE1A42605}"/>
              </a:ext>
            </a:extLst>
          </p:cNvPr>
          <p:cNvPicPr>
            <a:picLocks noChangeAspect="1"/>
          </p:cNvPicPr>
          <p:nvPr>
            <p:custDataLst>
              <p:tags r:id="rId1"/>
            </p:custDataLst>
          </p:nvPr>
        </p:nvPicPr>
        <p:blipFill>
          <a:blip r:embed="rId6" cstate="screen">
            <a:extLst>
              <a:ext uri="{28A0092B-C50C-407E-A947-70E740481C1C}">
                <a14:useLocalDpi xmlns:a14="http://schemas.microsoft.com/office/drawing/2010/main"/>
              </a:ext>
            </a:extLst>
          </a:blip>
          <a:stretch>
            <a:fillRect/>
          </a:stretch>
        </p:blipFill>
        <p:spPr>
          <a:xfrm rot="19239403" flipH="1">
            <a:off x="9881543" y="5226397"/>
            <a:ext cx="1863915" cy="1704407"/>
          </a:xfrm>
          <a:prstGeom prst="rect">
            <a:avLst/>
          </a:prstGeom>
        </p:spPr>
      </p:pic>
      <p:pic>
        <p:nvPicPr>
          <p:cNvPr id="9" name="PA_图片 7">
            <a:extLst>
              <a:ext uri="{FF2B5EF4-FFF2-40B4-BE49-F238E27FC236}">
                <a16:creationId xmlns="" xmlns:a16="http://schemas.microsoft.com/office/drawing/2014/main" id="{EAC6A015-BDF6-4D4D-A23E-6E68F30F2A39}"/>
              </a:ext>
            </a:extLst>
          </p:cNvPr>
          <p:cNvPicPr>
            <a:picLocks noChangeAspect="1"/>
          </p:cNvPicPr>
          <p:nvPr>
            <p:custDataLst>
              <p:tags r:id="rId2"/>
            </p:custDataLst>
          </p:nvPr>
        </p:nvPicPr>
        <p:blipFill>
          <a:blip r:embed="rId7" cstate="screen">
            <a:extLst>
              <a:ext uri="{28A0092B-C50C-407E-A947-70E740481C1C}">
                <a14:useLocalDpi xmlns:a14="http://schemas.microsoft.com/office/drawing/2010/main"/>
              </a:ext>
            </a:extLst>
          </a:blip>
          <a:stretch>
            <a:fillRect/>
          </a:stretch>
        </p:blipFill>
        <p:spPr>
          <a:xfrm>
            <a:off x="195030" y="5133703"/>
            <a:ext cx="2340487" cy="2219809"/>
          </a:xfrm>
          <a:prstGeom prst="rect">
            <a:avLst/>
          </a:prstGeom>
        </p:spPr>
      </p:pic>
      <p:grpSp>
        <p:nvGrpSpPr>
          <p:cNvPr id="5" name="Group 4"/>
          <p:cNvGrpSpPr/>
          <p:nvPr/>
        </p:nvGrpSpPr>
        <p:grpSpPr>
          <a:xfrm>
            <a:off x="809900" y="-17552"/>
            <a:ext cx="10633165" cy="984203"/>
            <a:chOff x="809900" y="-17552"/>
            <a:chExt cx="10633165" cy="984203"/>
          </a:xfrm>
        </p:grpSpPr>
        <p:pic>
          <p:nvPicPr>
            <p:cNvPr id="6" name="Picture 5"/>
            <p:cNvPicPr>
              <a:picLocks noChangeAspect="1"/>
            </p:cNvPicPr>
            <p:nvPr/>
          </p:nvPicPr>
          <p:blipFill>
            <a:blip r:embed="rId8"/>
            <a:stretch>
              <a:fillRect/>
            </a:stretch>
          </p:blipFill>
          <p:spPr>
            <a:xfrm>
              <a:off x="809900" y="-17552"/>
              <a:ext cx="10633165" cy="984203"/>
            </a:xfrm>
            <a:prstGeom prst="rect">
              <a:avLst/>
            </a:prstGeom>
          </p:spPr>
        </p:pic>
        <p:sp>
          <p:nvSpPr>
            <p:cNvPr id="3" name="TextBox 2"/>
            <p:cNvSpPr txBox="1"/>
            <p:nvPr/>
          </p:nvSpPr>
          <p:spPr>
            <a:xfrm>
              <a:off x="1366318" y="277172"/>
              <a:ext cx="9562011" cy="400110"/>
            </a:xfrm>
            <a:prstGeom prst="rect">
              <a:avLst/>
            </a:prstGeom>
            <a:noFill/>
          </p:spPr>
          <p:txBody>
            <a:bodyPr wrap="square" rtlCol="0">
              <a:spAutoFit/>
            </a:bodyPr>
            <a:lstStyle/>
            <a:p>
              <a:r>
                <a:rPr lang="vi-VN" sz="2000" dirty="0">
                  <a:solidFill>
                    <a:srgbClr val="FF0000"/>
                  </a:solidFill>
                  <a:latin typeface="Times New Roman" panose="02020603050405020304" pitchFamily="18" charset="0"/>
                  <a:cs typeface="Times New Roman" panose="02020603050405020304" pitchFamily="18" charset="0"/>
                </a:rPr>
                <a:t>Bài 2. BẢN ĐỒ. MỘT SỐ LƯỚI KINH, VĨ </a:t>
              </a:r>
              <a:r>
                <a:rPr lang="vi-VN" sz="2000" dirty="0" smtClean="0">
                  <a:solidFill>
                    <a:srgbClr val="FF0000"/>
                  </a:solidFill>
                  <a:latin typeface="Times New Roman" panose="02020603050405020304" pitchFamily="18" charset="0"/>
                  <a:cs typeface="Times New Roman" panose="02020603050405020304" pitchFamily="18" charset="0"/>
                </a:rPr>
                <a:t>TUYẾN.PHƯƠNG </a:t>
              </a:r>
              <a:r>
                <a:rPr lang="vi-VN" sz="2000" dirty="0">
                  <a:solidFill>
                    <a:srgbClr val="FF0000"/>
                  </a:solidFill>
                  <a:latin typeface="Times New Roman" panose="02020603050405020304" pitchFamily="18" charset="0"/>
                  <a:cs typeface="Times New Roman" panose="02020603050405020304" pitchFamily="18" charset="0"/>
                </a:rPr>
                <a:t>HƯỚNG TRÊN BẢN ĐỒ</a:t>
              </a:r>
            </a:p>
          </p:txBody>
        </p:sp>
      </p:grpSp>
      <p:cxnSp>
        <p:nvCxnSpPr>
          <p:cNvPr id="10" name="Straight Connector 9"/>
          <p:cNvCxnSpPr/>
          <p:nvPr/>
        </p:nvCxnSpPr>
        <p:spPr>
          <a:xfrm flipH="1">
            <a:off x="6087291" y="927462"/>
            <a:ext cx="13066" cy="5493623"/>
          </a:xfrm>
          <a:prstGeom prst="line">
            <a:avLst/>
          </a:prstGeom>
        </p:spPr>
        <p:style>
          <a:lnRef idx="3">
            <a:schemeClr val="dk1"/>
          </a:lnRef>
          <a:fillRef idx="0">
            <a:schemeClr val="dk1"/>
          </a:fillRef>
          <a:effectRef idx="2">
            <a:schemeClr val="dk1"/>
          </a:effectRef>
          <a:fontRef idx="minor">
            <a:schemeClr val="tx1"/>
          </a:fontRef>
        </p:style>
      </p:cxnSp>
      <p:sp>
        <p:nvSpPr>
          <p:cNvPr id="11" name="TextBox 10"/>
          <p:cNvSpPr txBox="1"/>
          <p:nvPr/>
        </p:nvSpPr>
        <p:spPr>
          <a:xfrm>
            <a:off x="849089" y="1030167"/>
            <a:ext cx="2686954" cy="461665"/>
          </a:xfrm>
          <a:prstGeom prst="rect">
            <a:avLst/>
          </a:prstGeom>
          <a:noFill/>
        </p:spPr>
        <p:txBody>
          <a:bodyPr wrap="none" rtlCol="0">
            <a:spAutoFit/>
          </a:bodyPr>
          <a:lstStyle/>
          <a:p>
            <a:r>
              <a:rPr lang="vi-VN" sz="2400" dirty="0" smtClean="0">
                <a:latin typeface="Times New Roman" panose="02020603050405020304" pitchFamily="18" charset="0"/>
                <a:cs typeface="Times New Roman" panose="02020603050405020304" pitchFamily="18" charset="0"/>
              </a:rPr>
              <a:t>1. Khái niệm bản đồ</a:t>
            </a:r>
            <a:endParaRPr lang="en-US" sz="2400" dirty="0">
              <a:latin typeface="Times New Roman" panose="02020603050405020304" pitchFamily="18" charset="0"/>
              <a:cs typeface="Times New Roman" panose="02020603050405020304" pitchFamily="18" charset="0"/>
            </a:endParaRPr>
          </a:p>
        </p:txBody>
      </p:sp>
      <p:sp>
        <p:nvSpPr>
          <p:cNvPr id="12" name="TextBox 11"/>
          <p:cNvSpPr txBox="1"/>
          <p:nvPr/>
        </p:nvSpPr>
        <p:spPr>
          <a:xfrm>
            <a:off x="829693" y="1371597"/>
            <a:ext cx="5195653" cy="830997"/>
          </a:xfrm>
          <a:prstGeom prst="rect">
            <a:avLst/>
          </a:prstGeom>
          <a:noFill/>
        </p:spPr>
        <p:txBody>
          <a:bodyPr wrap="none" rtlCol="0">
            <a:spAutoFit/>
          </a:bodyPr>
          <a:lstStyle/>
          <a:p>
            <a:r>
              <a:rPr lang="vi-VN" sz="2400" dirty="0" smtClean="0">
                <a:latin typeface="Times New Roman" panose="02020603050405020304" pitchFamily="18" charset="0"/>
                <a:cs typeface="Times New Roman" panose="02020603050405020304" pitchFamily="18" charset="0"/>
              </a:rPr>
              <a:t>2. Một </a:t>
            </a:r>
            <a:r>
              <a:rPr lang="vi-VN" sz="2400" dirty="0">
                <a:latin typeface="Times New Roman" panose="02020603050405020304" pitchFamily="18" charset="0"/>
                <a:cs typeface="Times New Roman" panose="02020603050405020304" pitchFamily="18" charset="0"/>
              </a:rPr>
              <a:t>số lưới kinh, vĩ tuyến của bản đồ </a:t>
            </a:r>
            <a:endParaRPr lang="vi-VN" sz="2400" dirty="0" smtClean="0">
              <a:latin typeface="Times New Roman" panose="02020603050405020304" pitchFamily="18" charset="0"/>
              <a:cs typeface="Times New Roman" panose="02020603050405020304" pitchFamily="18" charset="0"/>
            </a:endParaRPr>
          </a:p>
          <a:p>
            <a:r>
              <a:rPr lang="vi-VN" sz="2400" dirty="0" smtClean="0">
                <a:latin typeface="Times New Roman" panose="02020603050405020304" pitchFamily="18" charset="0"/>
                <a:cs typeface="Times New Roman" panose="02020603050405020304" pitchFamily="18" charset="0"/>
              </a:rPr>
              <a:t>thế </a:t>
            </a:r>
            <a:r>
              <a:rPr lang="vi-VN" sz="2400" dirty="0">
                <a:latin typeface="Times New Roman" panose="02020603050405020304" pitchFamily="18" charset="0"/>
                <a:cs typeface="Times New Roman" panose="02020603050405020304" pitchFamily="18" charset="0"/>
              </a:rPr>
              <a:t>giới</a:t>
            </a:r>
            <a:endParaRPr lang="en-US" sz="2400" dirty="0">
              <a:latin typeface="Times New Roman" panose="02020603050405020304" pitchFamily="18" charset="0"/>
              <a:cs typeface="Times New Roman" panose="02020603050405020304" pitchFamily="18" charset="0"/>
            </a:endParaRPr>
          </a:p>
        </p:txBody>
      </p:sp>
      <p:sp>
        <p:nvSpPr>
          <p:cNvPr id="7" name="TextBox 6"/>
          <p:cNvSpPr txBox="1"/>
          <p:nvPr/>
        </p:nvSpPr>
        <p:spPr>
          <a:xfrm>
            <a:off x="901334" y="2181495"/>
            <a:ext cx="3708066" cy="461665"/>
          </a:xfrm>
          <a:prstGeom prst="rect">
            <a:avLst/>
          </a:prstGeom>
          <a:noFill/>
        </p:spPr>
        <p:txBody>
          <a:bodyPr wrap="none" rtlCol="0">
            <a:spAutoFit/>
          </a:bodyPr>
          <a:lstStyle/>
          <a:p>
            <a:r>
              <a:rPr lang="vi-VN" sz="2400" dirty="0" smtClean="0">
                <a:latin typeface="Times New Roman" panose="02020603050405020304" pitchFamily="18" charset="0"/>
                <a:cs typeface="Times New Roman" panose="02020603050405020304" pitchFamily="18" charset="0"/>
              </a:rPr>
              <a:t>3.Phương </a:t>
            </a:r>
            <a:r>
              <a:rPr lang="vi-VN" sz="2400" dirty="0">
                <a:latin typeface="Times New Roman" panose="02020603050405020304" pitchFamily="18" charset="0"/>
                <a:cs typeface="Times New Roman" panose="02020603050405020304" pitchFamily="18" charset="0"/>
              </a:rPr>
              <a:t>hướng trên bản đồ</a:t>
            </a:r>
            <a:endParaRPr lang="en-US" sz="2400" dirty="0">
              <a:latin typeface="Times New Roman" panose="02020603050405020304" pitchFamily="18" charset="0"/>
              <a:cs typeface="Times New Roman" panose="02020603050405020304" pitchFamily="18" charset="0"/>
            </a:endParaRPr>
          </a:p>
        </p:txBody>
      </p:sp>
      <p:sp>
        <p:nvSpPr>
          <p:cNvPr id="16" name="TextBox 15"/>
          <p:cNvSpPr txBox="1"/>
          <p:nvPr/>
        </p:nvSpPr>
        <p:spPr>
          <a:xfrm>
            <a:off x="779934" y="2667048"/>
            <a:ext cx="4597156" cy="1200329"/>
          </a:xfrm>
          <a:prstGeom prst="rect">
            <a:avLst/>
          </a:prstGeom>
          <a:noFill/>
        </p:spPr>
        <p:txBody>
          <a:bodyPr wrap="none" rtlCol="0">
            <a:spAutoFit/>
          </a:bodyPr>
          <a:lstStyle/>
          <a:p>
            <a:pPr marL="285750" indent="-285750">
              <a:buFontTx/>
              <a:buChar char="-"/>
            </a:pPr>
            <a:r>
              <a:rPr lang="vi-VN" dirty="0" smtClean="0">
                <a:latin typeface="Times New Roman" panose="02020603050405020304" pitchFamily="18" charset="0"/>
                <a:cs typeface="Times New Roman" panose="02020603050405020304" pitchFamily="18" charset="0"/>
              </a:rPr>
              <a:t>Đầu </a:t>
            </a:r>
            <a:r>
              <a:rPr lang="vi-VN" dirty="0">
                <a:latin typeface="Times New Roman" panose="02020603050405020304" pitchFamily="18" charset="0"/>
                <a:cs typeface="Times New Roman" panose="02020603050405020304" pitchFamily="18" charset="0"/>
              </a:rPr>
              <a:t>trên của các kinh tuyến chỉ hướng bắc</a:t>
            </a:r>
            <a:r>
              <a:rPr lang="vi-VN" dirty="0" smtClean="0">
                <a:latin typeface="Times New Roman" panose="02020603050405020304" pitchFamily="18" charset="0"/>
                <a:cs typeface="Times New Roman" panose="02020603050405020304" pitchFamily="18" charset="0"/>
              </a:rPr>
              <a:t>,</a:t>
            </a:r>
          </a:p>
          <a:p>
            <a:r>
              <a:rPr lang="vi-VN" dirty="0" smtClean="0">
                <a:latin typeface="Times New Roman" panose="02020603050405020304" pitchFamily="18" charset="0"/>
                <a:cs typeface="Times New Roman" panose="02020603050405020304" pitchFamily="18" charset="0"/>
              </a:rPr>
              <a:t> </a:t>
            </a:r>
            <a:r>
              <a:rPr lang="vi-VN" dirty="0">
                <a:latin typeface="Times New Roman" panose="02020603050405020304" pitchFamily="18" charset="0"/>
                <a:cs typeface="Times New Roman" panose="02020603050405020304" pitchFamily="18" charset="0"/>
              </a:rPr>
              <a:t>đẩu dưới chỉ hướng nam.</a:t>
            </a:r>
          </a:p>
          <a:p>
            <a:pPr marL="285750" indent="-285750">
              <a:buFontTx/>
              <a:buChar char="-"/>
            </a:pPr>
            <a:r>
              <a:rPr lang="vi-VN" dirty="0" smtClean="0">
                <a:latin typeface="Times New Roman" panose="02020603050405020304" pitchFamily="18" charset="0"/>
                <a:cs typeface="Times New Roman" panose="02020603050405020304" pitchFamily="18" charset="0"/>
              </a:rPr>
              <a:t>Đẩu </a:t>
            </a:r>
            <a:r>
              <a:rPr lang="vi-VN" dirty="0">
                <a:latin typeface="Times New Roman" panose="02020603050405020304" pitchFamily="18" charset="0"/>
                <a:cs typeface="Times New Roman" panose="02020603050405020304" pitchFamily="18" charset="0"/>
              </a:rPr>
              <a:t>bên trái của các vĩ tuyến chỉ hướng tây, </a:t>
            </a:r>
            <a:endParaRPr lang="vi-VN" dirty="0" smtClean="0">
              <a:latin typeface="Times New Roman" panose="02020603050405020304" pitchFamily="18" charset="0"/>
              <a:cs typeface="Times New Roman" panose="02020603050405020304" pitchFamily="18" charset="0"/>
            </a:endParaRPr>
          </a:p>
          <a:p>
            <a:r>
              <a:rPr lang="vi-VN" dirty="0" smtClean="0">
                <a:latin typeface="Times New Roman" panose="02020603050405020304" pitchFamily="18" charset="0"/>
                <a:cs typeface="Times New Roman" panose="02020603050405020304" pitchFamily="18" charset="0"/>
              </a:rPr>
              <a:t>đầu </a:t>
            </a:r>
            <a:r>
              <a:rPr lang="vi-VN" dirty="0">
                <a:latin typeface="Times New Roman" panose="02020603050405020304" pitchFamily="18" charset="0"/>
                <a:cs typeface="Times New Roman" panose="02020603050405020304" pitchFamily="18" charset="0"/>
              </a:rPr>
              <a:t>bên phải chỉ hướng </a:t>
            </a:r>
            <a:r>
              <a:rPr lang="vi-VN" dirty="0" smtClean="0">
                <a:latin typeface="Times New Roman" panose="02020603050405020304" pitchFamily="18" charset="0"/>
                <a:cs typeface="Times New Roman" panose="02020603050405020304" pitchFamily="18" charset="0"/>
              </a:rPr>
              <a:t>đông</a:t>
            </a:r>
          </a:p>
        </p:txBody>
      </p:sp>
      <p:sp>
        <p:nvSpPr>
          <p:cNvPr id="13" name="TextBox 12"/>
          <p:cNvSpPr txBox="1"/>
          <p:nvPr/>
        </p:nvSpPr>
        <p:spPr>
          <a:xfrm>
            <a:off x="739594" y="3792076"/>
            <a:ext cx="4911344" cy="646331"/>
          </a:xfrm>
          <a:prstGeom prst="rect">
            <a:avLst/>
          </a:prstGeom>
          <a:noFill/>
        </p:spPr>
        <p:txBody>
          <a:bodyPr wrap="none" rtlCol="0">
            <a:spAutoFit/>
          </a:bodyPr>
          <a:lstStyle/>
          <a:p>
            <a:r>
              <a:rPr lang="vi-VN" dirty="0" smtClean="0">
                <a:latin typeface="Times New Roman" panose="02020603050405020304" pitchFamily="18" charset="0"/>
                <a:cs typeface="Times New Roman" panose="02020603050405020304" pitchFamily="18" charset="0"/>
              </a:rPr>
              <a:t>- Bên </a:t>
            </a:r>
            <a:r>
              <a:rPr lang="vi-VN" dirty="0">
                <a:latin typeface="Times New Roman" panose="02020603050405020304" pitchFamily="18" charset="0"/>
                <a:cs typeface="Times New Roman" panose="02020603050405020304" pitchFamily="18" charset="0"/>
              </a:rPr>
              <a:t>cạnh 4 hướng Đông,Tây, Nam, Bắc ta còn có</a:t>
            </a:r>
          </a:p>
          <a:p>
            <a:r>
              <a:rPr lang="vi-VN" dirty="0">
                <a:latin typeface="Times New Roman" panose="02020603050405020304" pitchFamily="18" charset="0"/>
                <a:cs typeface="Times New Roman" panose="02020603050405020304" pitchFamily="18" charset="0"/>
              </a:rPr>
              <a:t>Đông Bắc, Đông Nam, Tây Nam, Tây Bắc</a:t>
            </a:r>
          </a:p>
        </p:txBody>
      </p:sp>
      <p:grpSp>
        <p:nvGrpSpPr>
          <p:cNvPr id="19" name="Group 18"/>
          <p:cNvGrpSpPr/>
          <p:nvPr/>
        </p:nvGrpSpPr>
        <p:grpSpPr>
          <a:xfrm>
            <a:off x="6414574" y="1098515"/>
            <a:ext cx="3625889" cy="4130305"/>
            <a:chOff x="6414574" y="1098515"/>
            <a:chExt cx="3625889" cy="4130305"/>
          </a:xfrm>
        </p:grpSpPr>
        <p:pic>
          <p:nvPicPr>
            <p:cNvPr id="17" name="Picture 16"/>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414574" y="1098515"/>
              <a:ext cx="3625889" cy="3625889"/>
            </a:xfrm>
            <a:prstGeom prst="rect">
              <a:avLst/>
            </a:prstGeom>
          </p:spPr>
        </p:pic>
        <p:sp>
          <p:nvSpPr>
            <p:cNvPr id="18" name="TextBox 17"/>
            <p:cNvSpPr txBox="1"/>
            <p:nvPr/>
          </p:nvSpPr>
          <p:spPr>
            <a:xfrm>
              <a:off x="8068235" y="4828710"/>
              <a:ext cx="889987" cy="400110"/>
            </a:xfrm>
            <a:prstGeom prst="rect">
              <a:avLst/>
            </a:prstGeom>
            <a:noFill/>
          </p:spPr>
          <p:txBody>
            <a:bodyPr wrap="none" rtlCol="0">
              <a:spAutoFit/>
            </a:bodyPr>
            <a:lstStyle/>
            <a:p>
              <a:r>
                <a:rPr lang="vi-VN" sz="2000" dirty="0" smtClean="0">
                  <a:latin typeface="Times New Roman" panose="02020603050405020304" pitchFamily="18" charset="0"/>
                  <a:cs typeface="Times New Roman" panose="02020603050405020304" pitchFamily="18" charset="0"/>
                </a:rPr>
                <a:t>La bàn</a:t>
              </a:r>
              <a:endParaRPr lang="en-US" sz="2000" dirty="0">
                <a:latin typeface="Times New Roman" panose="02020603050405020304" pitchFamily="18" charset="0"/>
                <a:cs typeface="Times New Roman" panose="02020603050405020304" pitchFamily="18" charset="0"/>
              </a:endParaRPr>
            </a:p>
          </p:txBody>
        </p:sp>
      </p:grpSp>
      <p:grpSp>
        <p:nvGrpSpPr>
          <p:cNvPr id="23" name="Group 22"/>
          <p:cNvGrpSpPr/>
          <p:nvPr/>
        </p:nvGrpSpPr>
        <p:grpSpPr>
          <a:xfrm>
            <a:off x="6205826" y="994208"/>
            <a:ext cx="4722503" cy="4572543"/>
            <a:chOff x="6205826" y="994208"/>
            <a:chExt cx="4722503" cy="4572543"/>
          </a:xfrm>
        </p:grpSpPr>
        <p:pic>
          <p:nvPicPr>
            <p:cNvPr id="20" name="Picture 19"/>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6205826" y="994208"/>
              <a:ext cx="4722503" cy="4572543"/>
            </a:xfrm>
            <a:prstGeom prst="rect">
              <a:avLst/>
            </a:prstGeom>
          </p:spPr>
        </p:pic>
        <p:sp>
          <p:nvSpPr>
            <p:cNvPr id="21" name="Up Arrow 20"/>
            <p:cNvSpPr/>
            <p:nvPr/>
          </p:nvSpPr>
          <p:spPr>
            <a:xfrm>
              <a:off x="8958222" y="1491832"/>
              <a:ext cx="347143" cy="710762"/>
            </a:xfrm>
            <a:prstGeom prst="up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4" name="TextBox 23"/>
          <p:cNvSpPr txBox="1"/>
          <p:nvPr/>
        </p:nvSpPr>
        <p:spPr>
          <a:xfrm>
            <a:off x="6199097" y="5499849"/>
            <a:ext cx="4281941" cy="923330"/>
          </a:xfrm>
          <a:prstGeom prst="rect">
            <a:avLst/>
          </a:prstGeom>
          <a:noFill/>
        </p:spPr>
        <p:txBody>
          <a:bodyPr wrap="none" rtlCol="0">
            <a:spAutoFit/>
          </a:bodyPr>
          <a:lstStyle/>
          <a:p>
            <a:r>
              <a:rPr lang="vi-VN" dirty="0" smtClean="0">
                <a:latin typeface="Times New Roman" panose="02020603050405020304" pitchFamily="18" charset="0"/>
                <a:cs typeface="Times New Roman" panose="02020603050405020304" pitchFamily="18" charset="0"/>
              </a:rPr>
              <a:t>Bản đồ không có hệ thống kinh, vĩ tuyến và</a:t>
            </a:r>
          </a:p>
          <a:p>
            <a:r>
              <a:rPr lang="vi-VN" dirty="0">
                <a:latin typeface="Times New Roman" panose="02020603050405020304" pitchFamily="18" charset="0"/>
                <a:cs typeface="Times New Roman" panose="02020603050405020304" pitchFamily="18" charset="0"/>
              </a:rPr>
              <a:t>c</a:t>
            </a:r>
            <a:r>
              <a:rPr lang="vi-VN" dirty="0" smtClean="0">
                <a:latin typeface="Times New Roman" panose="02020603050405020304" pitchFamily="18" charset="0"/>
                <a:cs typeface="Times New Roman" panose="02020603050405020304" pitchFamily="18" charset="0"/>
              </a:rPr>
              <a:t>ũng không có la bàn thì làm gì để xác định </a:t>
            </a:r>
          </a:p>
          <a:p>
            <a:r>
              <a:rPr lang="vi-VN" dirty="0">
                <a:latin typeface="Times New Roman" panose="02020603050405020304" pitchFamily="18" charset="0"/>
                <a:cs typeface="Times New Roman" panose="02020603050405020304" pitchFamily="18" charset="0"/>
              </a:rPr>
              <a:t>p</a:t>
            </a:r>
            <a:r>
              <a:rPr lang="vi-VN" dirty="0" smtClean="0">
                <a:latin typeface="Times New Roman" panose="02020603050405020304" pitchFamily="18" charset="0"/>
                <a:cs typeface="Times New Roman" panose="02020603050405020304" pitchFamily="18" charset="0"/>
              </a:rPr>
              <a:t>hương hướng?</a:t>
            </a:r>
            <a:endParaRPr lang="en-US" dirty="0">
              <a:latin typeface="Times New Roman" panose="02020603050405020304" pitchFamily="18" charset="0"/>
              <a:cs typeface="Times New Roman" panose="02020603050405020304" pitchFamily="18" charset="0"/>
            </a:endParaRPr>
          </a:p>
        </p:txBody>
      </p:sp>
      <p:sp>
        <p:nvSpPr>
          <p:cNvPr id="25" name="TextBox 24"/>
          <p:cNvSpPr txBox="1"/>
          <p:nvPr/>
        </p:nvSpPr>
        <p:spPr>
          <a:xfrm>
            <a:off x="820272" y="4428570"/>
            <a:ext cx="4464684" cy="646331"/>
          </a:xfrm>
          <a:prstGeom prst="rect">
            <a:avLst/>
          </a:prstGeom>
          <a:noFill/>
        </p:spPr>
        <p:txBody>
          <a:bodyPr wrap="none" rtlCol="0">
            <a:spAutoFit/>
          </a:bodyPr>
          <a:lstStyle/>
          <a:p>
            <a:r>
              <a:rPr lang="vi-VN" dirty="0" smtClean="0">
                <a:latin typeface="Times New Roman" panose="02020603050405020304" pitchFamily="18" charset="0"/>
                <a:cs typeface="Times New Roman" panose="02020603050405020304" pitchFamily="18" charset="0"/>
              </a:rPr>
              <a:t>- Xác định phương hướng trên bản đồ dựa vào</a:t>
            </a:r>
          </a:p>
          <a:p>
            <a:r>
              <a:rPr lang="vi-VN" dirty="0" smtClean="0">
                <a:latin typeface="Times New Roman" panose="02020603050405020304" pitchFamily="18" charset="0"/>
                <a:cs typeface="Times New Roman" panose="02020603050405020304" pitchFamily="18" charset="0"/>
              </a:rPr>
              <a:t>La bàn hoặc mũi tên chỉ hướng Bắc</a:t>
            </a: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2048800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wipe(down)">
                                      <p:cBhvr>
                                        <p:cTn id="7" dur="500"/>
                                        <p:tgtEl>
                                          <p:spTgt spid="19"/>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23"/>
                                        </p:tgtEl>
                                        <p:attrNameLst>
                                          <p:attrName>style.visibility</p:attrName>
                                        </p:attrNameLst>
                                      </p:cBhvr>
                                      <p:to>
                                        <p:strVal val="visible"/>
                                      </p:to>
                                    </p:set>
                                    <p:animEffect transition="in" filter="circle(in)">
                                      <p:cBhvr>
                                        <p:cTn id="12" dur="2000"/>
                                        <p:tgtEl>
                                          <p:spTgt spid="23"/>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24"/>
                                        </p:tgtEl>
                                        <p:attrNameLst>
                                          <p:attrName>style.visibility</p:attrName>
                                        </p:attrNameLst>
                                      </p:cBhvr>
                                      <p:to>
                                        <p:strVal val="visible"/>
                                      </p:to>
                                    </p:set>
                                    <p:animEffect transition="in" filter="wipe(down)">
                                      <p:cBhvr>
                                        <p:cTn id="17" dur="500"/>
                                        <p:tgtEl>
                                          <p:spTgt spid="24"/>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25"/>
                                        </p:tgtEl>
                                        <p:attrNameLst>
                                          <p:attrName>style.visibility</p:attrName>
                                        </p:attrNameLst>
                                      </p:cBhvr>
                                      <p:to>
                                        <p:strVal val="visible"/>
                                      </p:to>
                                    </p:set>
                                    <p:animEffect transition="in" filter="wipe(down)">
                                      <p:cBhvr>
                                        <p:cTn id="22"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P spid="25"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descr="图片包含 事情&#10;&#10;已生成极高可信度的说明">
            <a:extLst>
              <a:ext uri="{FF2B5EF4-FFF2-40B4-BE49-F238E27FC236}">
                <a16:creationId xmlns="" xmlns:a16="http://schemas.microsoft.com/office/drawing/2014/main" id="{59EF3AD0-F08C-4A1E-A601-86B9EB13C040}"/>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20" y="10"/>
            <a:ext cx="12191980" cy="6857990"/>
          </a:xfrm>
          <a:prstGeom prst="rect">
            <a:avLst/>
          </a:prstGeom>
        </p:spPr>
      </p:pic>
      <p:sp>
        <p:nvSpPr>
          <p:cNvPr id="2" name="Rounded Rectangle 1"/>
          <p:cNvSpPr/>
          <p:nvPr/>
        </p:nvSpPr>
        <p:spPr>
          <a:xfrm>
            <a:off x="779827" y="800462"/>
            <a:ext cx="10441495" cy="5694677"/>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pic>
        <p:nvPicPr>
          <p:cNvPr id="27" name="图片 5" descr="图片包含 蛋糕, 室内, 绿色&#10;&#10;已生成高可信度的说明">
            <a:extLst>
              <a:ext uri="{FF2B5EF4-FFF2-40B4-BE49-F238E27FC236}">
                <a16:creationId xmlns="" xmlns:a16="http://schemas.microsoft.com/office/drawing/2014/main" id="{CFD9A3D4-965C-4AA0-A594-6A835CC25805}"/>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82521" y="4136132"/>
            <a:ext cx="1998077" cy="2963775"/>
          </a:xfrm>
          <a:prstGeom prst="rect">
            <a:avLst/>
          </a:prstGeom>
        </p:spPr>
      </p:pic>
      <p:pic>
        <p:nvPicPr>
          <p:cNvPr id="28" name="图片 15">
            <a:extLst>
              <a:ext uri="{FF2B5EF4-FFF2-40B4-BE49-F238E27FC236}">
                <a16:creationId xmlns="" xmlns:a16="http://schemas.microsoft.com/office/drawing/2014/main" id="{0C8FB0A9-1DCD-4F68-9B69-C04B7815D0C3}"/>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11075045" y="5228335"/>
            <a:ext cx="1299496" cy="1266804"/>
          </a:xfrm>
          <a:prstGeom prst="rect">
            <a:avLst/>
          </a:prstGeom>
        </p:spPr>
      </p:pic>
      <p:pic>
        <p:nvPicPr>
          <p:cNvPr id="29" name="图片 24">
            <a:extLst>
              <a:ext uri="{FF2B5EF4-FFF2-40B4-BE49-F238E27FC236}">
                <a16:creationId xmlns="" xmlns:a16="http://schemas.microsoft.com/office/drawing/2014/main" id="{6C007B28-2524-4926-956E-E73B3DA1E678}"/>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182521" y="82098"/>
            <a:ext cx="1211832" cy="1498600"/>
          </a:xfrm>
          <a:prstGeom prst="rect">
            <a:avLst/>
          </a:prstGeom>
        </p:spPr>
      </p:pic>
      <p:pic>
        <p:nvPicPr>
          <p:cNvPr id="3" name="Picture 2"/>
          <p:cNvPicPr>
            <a:picLocks noChangeAspect="1"/>
          </p:cNvPicPr>
          <p:nvPr/>
        </p:nvPicPr>
        <p:blipFill>
          <a:blip r:embed="rId7"/>
          <a:stretch>
            <a:fillRect/>
          </a:stretch>
        </p:blipFill>
        <p:spPr>
          <a:xfrm>
            <a:off x="779827" y="299560"/>
            <a:ext cx="10632346" cy="987638"/>
          </a:xfrm>
          <a:prstGeom prst="rect">
            <a:avLst/>
          </a:prstGeom>
        </p:spPr>
      </p:pic>
      <p:sp>
        <p:nvSpPr>
          <p:cNvPr id="8" name="TextBox 7"/>
          <p:cNvSpPr txBox="1"/>
          <p:nvPr/>
        </p:nvSpPr>
        <p:spPr>
          <a:xfrm>
            <a:off x="1334197" y="676865"/>
            <a:ext cx="9582239" cy="400110"/>
          </a:xfrm>
          <a:prstGeom prst="rect">
            <a:avLst/>
          </a:prstGeom>
          <a:noFill/>
        </p:spPr>
        <p:txBody>
          <a:bodyPr wrap="none" rtlCol="0">
            <a:spAutoFit/>
          </a:bodyPr>
          <a:lstStyle/>
          <a:p>
            <a:pPr lvl="0">
              <a:defRPr/>
            </a:pPr>
            <a:r>
              <a:rPr lang="vi-VN" sz="2000" dirty="0">
                <a:solidFill>
                  <a:srgbClr val="FF0000"/>
                </a:solidFill>
                <a:latin typeface="Times New Roman" panose="02020603050405020304" pitchFamily="18" charset="0"/>
                <a:cs typeface="Times New Roman" panose="02020603050405020304" pitchFamily="18" charset="0"/>
              </a:rPr>
              <a:t>Bài 2. BẢN ĐỒ. MỘT SỐ LƯỚI KINH, VĨ TUYẾN.PHƯƠNG HƯỚNG TRÊN BẢN ĐỒ</a:t>
            </a:r>
          </a:p>
        </p:txBody>
      </p:sp>
      <p:sp>
        <p:nvSpPr>
          <p:cNvPr id="11" name="Rectangle 10"/>
          <p:cNvSpPr/>
          <p:nvPr/>
        </p:nvSpPr>
        <p:spPr>
          <a:xfrm>
            <a:off x="4362995" y="1270787"/>
            <a:ext cx="3200400" cy="517313"/>
          </a:xfrm>
          <a:prstGeom prst="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6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mn-cs"/>
              </a:rPr>
              <a:t>LUYỆN TẬP</a:t>
            </a:r>
            <a:endParaRPr kumimoji="0" lang="en-US" sz="36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17" name="TextBox 16"/>
          <p:cNvSpPr txBox="1"/>
          <p:nvPr/>
        </p:nvSpPr>
        <p:spPr>
          <a:xfrm>
            <a:off x="952179" y="2068664"/>
            <a:ext cx="4935109"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1600" b="1"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Chọn đáp án đúng nhất:</a:t>
            </a:r>
            <a:endParaRPr kumimoji="0" lang="en-US" sz="1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19" name="TextBox 18"/>
          <p:cNvSpPr txBox="1"/>
          <p:nvPr/>
        </p:nvSpPr>
        <p:spPr>
          <a:xfrm>
            <a:off x="1104579" y="4103650"/>
            <a:ext cx="4935109"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err="1" smtClean="0">
                <a:ln>
                  <a:noFill/>
                </a:ln>
                <a:solidFill>
                  <a:prstClr val="black"/>
                </a:solidFill>
                <a:effectLst/>
                <a:uLnTx/>
                <a:uFillTx/>
                <a:latin typeface="Times New Roman" panose="02020603050405020304" pitchFamily="18" charset="0"/>
                <a:ea typeface="+mn-ea"/>
                <a:cs typeface="Times New Roman" panose="02020603050405020304" pitchFamily="18" charset="0"/>
              </a:rPr>
              <a:t>Đáp</a:t>
            </a:r>
            <a:r>
              <a:rPr kumimoji="0" lang="en-US" sz="1600" b="1"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600" b="1" i="0" u="none" strike="noStrike" kern="1200" cap="none" spc="0" normalizeH="0" baseline="0" noProof="0" dirty="0" err="1" smtClean="0">
                <a:ln>
                  <a:noFill/>
                </a:ln>
                <a:solidFill>
                  <a:prstClr val="black"/>
                </a:solidFill>
                <a:effectLst/>
                <a:uLnTx/>
                <a:uFillTx/>
                <a:latin typeface="Times New Roman" panose="02020603050405020304" pitchFamily="18" charset="0"/>
                <a:ea typeface="+mn-ea"/>
                <a:cs typeface="Times New Roman" panose="02020603050405020304" pitchFamily="18" charset="0"/>
              </a:rPr>
              <a:t>án</a:t>
            </a:r>
            <a:r>
              <a:rPr kumimoji="0" lang="en-US" sz="1600" b="1"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vi-VN" sz="1600" b="1"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D</a:t>
            </a:r>
            <a:endParaRPr kumimoji="0" lang="en-US" sz="1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13" name="TextBox 12"/>
          <p:cNvSpPr txBox="1"/>
          <p:nvPr/>
        </p:nvSpPr>
        <p:spPr>
          <a:xfrm>
            <a:off x="920805" y="2382022"/>
            <a:ext cx="10237766" cy="147732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Câu</a:t>
            </a:r>
            <a:r>
              <a:rPr kumimoji="0" lang="en-US" sz="1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1: </a:t>
            </a:r>
            <a:r>
              <a:rPr kumimoji="0" lang="en-US" sz="18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Bản</a:t>
            </a:r>
            <a:r>
              <a:rPr kumimoji="0" lang="en-US" sz="1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đồ</a:t>
            </a:r>
            <a:r>
              <a:rPr kumimoji="0" lang="en-US" sz="1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là</a:t>
            </a:r>
            <a:endPar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A.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hình</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vẽ</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của</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Trái</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Đất</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lên</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mặt</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giấy</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B.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mô</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hình</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của</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Trái</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Đất</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được</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thu</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nhỏ</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lại</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C.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hình</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vẽ</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bề</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mặt</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Trái</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Đất</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trên</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mặt</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giấy</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D. hình vẽ thu nhỏ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tương</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đối</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chính</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xác</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của</a:t>
            </a:r>
            <a:r>
              <a:rPr kumimoji="0" lang="vi-VN"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một khu vực hay toàn bộ bề mặt Trái Đất.</a:t>
            </a:r>
            <a:endPar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26759301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randombar(horizontal)">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barn(inVertical)">
                                      <p:cBhvr>
                                        <p:cTn id="12" dur="500"/>
                                        <p:tgtEl>
                                          <p:spTgt spid="17"/>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barn(inVertical)">
                                      <p:cBhvr>
                                        <p:cTn id="17" dur="500"/>
                                        <p:tgtEl>
                                          <p:spTgt spid="13"/>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13">
                                            <p:txEl>
                                              <p:pRg st="0" end="0"/>
                                            </p:txEl>
                                          </p:spTgt>
                                        </p:tgtEl>
                                        <p:attrNameLst>
                                          <p:attrName>style.visibility</p:attrName>
                                        </p:attrNameLst>
                                      </p:cBhvr>
                                      <p:to>
                                        <p:strVal val="visible"/>
                                      </p:to>
                                    </p:set>
                                    <p:animEffect transition="in" filter="barn(inVertical)">
                                      <p:cBhvr>
                                        <p:cTn id="22" dur="500"/>
                                        <p:tgtEl>
                                          <p:spTgt spid="13">
                                            <p:txEl>
                                              <p:pRg st="0" end="0"/>
                                            </p:txEl>
                                          </p:spTgt>
                                        </p:tgtEl>
                                      </p:cBhvr>
                                    </p:animEffect>
                                  </p:childTnLst>
                                </p:cTn>
                              </p:par>
                              <p:par>
                                <p:cTn id="23" presetID="16" presetClass="entr" presetSubtype="21" fill="hold" nodeType="withEffect">
                                  <p:stCondLst>
                                    <p:cond delay="0"/>
                                  </p:stCondLst>
                                  <p:childTnLst>
                                    <p:set>
                                      <p:cBhvr>
                                        <p:cTn id="24" dur="1" fill="hold">
                                          <p:stCondLst>
                                            <p:cond delay="0"/>
                                          </p:stCondLst>
                                        </p:cTn>
                                        <p:tgtEl>
                                          <p:spTgt spid="13">
                                            <p:txEl>
                                              <p:pRg st="1" end="1"/>
                                            </p:txEl>
                                          </p:spTgt>
                                        </p:tgtEl>
                                        <p:attrNameLst>
                                          <p:attrName>style.visibility</p:attrName>
                                        </p:attrNameLst>
                                      </p:cBhvr>
                                      <p:to>
                                        <p:strVal val="visible"/>
                                      </p:to>
                                    </p:set>
                                    <p:animEffect transition="in" filter="barn(inVertical)">
                                      <p:cBhvr>
                                        <p:cTn id="25" dur="500"/>
                                        <p:tgtEl>
                                          <p:spTgt spid="13">
                                            <p:txEl>
                                              <p:pRg st="1" end="1"/>
                                            </p:txEl>
                                          </p:spTgt>
                                        </p:tgtEl>
                                      </p:cBhvr>
                                    </p:animEffect>
                                  </p:childTnLst>
                                </p:cTn>
                              </p:par>
                              <p:par>
                                <p:cTn id="26" presetID="16" presetClass="entr" presetSubtype="21" fill="hold" nodeType="withEffect">
                                  <p:stCondLst>
                                    <p:cond delay="0"/>
                                  </p:stCondLst>
                                  <p:childTnLst>
                                    <p:set>
                                      <p:cBhvr>
                                        <p:cTn id="27" dur="1" fill="hold">
                                          <p:stCondLst>
                                            <p:cond delay="0"/>
                                          </p:stCondLst>
                                        </p:cTn>
                                        <p:tgtEl>
                                          <p:spTgt spid="13">
                                            <p:txEl>
                                              <p:pRg st="2" end="2"/>
                                            </p:txEl>
                                          </p:spTgt>
                                        </p:tgtEl>
                                        <p:attrNameLst>
                                          <p:attrName>style.visibility</p:attrName>
                                        </p:attrNameLst>
                                      </p:cBhvr>
                                      <p:to>
                                        <p:strVal val="visible"/>
                                      </p:to>
                                    </p:set>
                                    <p:animEffect transition="in" filter="barn(inVertical)">
                                      <p:cBhvr>
                                        <p:cTn id="28" dur="500"/>
                                        <p:tgtEl>
                                          <p:spTgt spid="13">
                                            <p:txEl>
                                              <p:pRg st="2" end="2"/>
                                            </p:txEl>
                                          </p:spTgt>
                                        </p:tgtEl>
                                      </p:cBhvr>
                                    </p:animEffect>
                                  </p:childTnLst>
                                </p:cTn>
                              </p:par>
                              <p:par>
                                <p:cTn id="29" presetID="16" presetClass="entr" presetSubtype="21" fill="hold" nodeType="withEffect">
                                  <p:stCondLst>
                                    <p:cond delay="0"/>
                                  </p:stCondLst>
                                  <p:childTnLst>
                                    <p:set>
                                      <p:cBhvr>
                                        <p:cTn id="30" dur="1" fill="hold">
                                          <p:stCondLst>
                                            <p:cond delay="0"/>
                                          </p:stCondLst>
                                        </p:cTn>
                                        <p:tgtEl>
                                          <p:spTgt spid="13">
                                            <p:txEl>
                                              <p:pRg st="3" end="3"/>
                                            </p:txEl>
                                          </p:spTgt>
                                        </p:tgtEl>
                                        <p:attrNameLst>
                                          <p:attrName>style.visibility</p:attrName>
                                        </p:attrNameLst>
                                      </p:cBhvr>
                                      <p:to>
                                        <p:strVal val="visible"/>
                                      </p:to>
                                    </p:set>
                                    <p:animEffect transition="in" filter="barn(inVertical)">
                                      <p:cBhvr>
                                        <p:cTn id="31" dur="500"/>
                                        <p:tgtEl>
                                          <p:spTgt spid="13">
                                            <p:txEl>
                                              <p:pRg st="3" end="3"/>
                                            </p:txEl>
                                          </p:spTgt>
                                        </p:tgtEl>
                                      </p:cBhvr>
                                    </p:animEffect>
                                  </p:childTnLst>
                                </p:cTn>
                              </p:par>
                              <p:par>
                                <p:cTn id="32" presetID="16" presetClass="entr" presetSubtype="21" fill="hold" nodeType="withEffect">
                                  <p:stCondLst>
                                    <p:cond delay="0"/>
                                  </p:stCondLst>
                                  <p:childTnLst>
                                    <p:set>
                                      <p:cBhvr>
                                        <p:cTn id="33" dur="1" fill="hold">
                                          <p:stCondLst>
                                            <p:cond delay="0"/>
                                          </p:stCondLst>
                                        </p:cTn>
                                        <p:tgtEl>
                                          <p:spTgt spid="13">
                                            <p:txEl>
                                              <p:pRg st="4" end="4"/>
                                            </p:txEl>
                                          </p:spTgt>
                                        </p:tgtEl>
                                        <p:attrNameLst>
                                          <p:attrName>style.visibility</p:attrName>
                                        </p:attrNameLst>
                                      </p:cBhvr>
                                      <p:to>
                                        <p:strVal val="visible"/>
                                      </p:to>
                                    </p:set>
                                    <p:animEffect transition="in" filter="barn(inVertical)">
                                      <p:cBhvr>
                                        <p:cTn id="34" dur="500"/>
                                        <p:tgtEl>
                                          <p:spTgt spid="13">
                                            <p:txEl>
                                              <p:pRg st="4" end="4"/>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grpId="0" nodeType="clickEffect">
                                  <p:stCondLst>
                                    <p:cond delay="0"/>
                                  </p:stCondLst>
                                  <p:childTnLst>
                                    <p:set>
                                      <p:cBhvr>
                                        <p:cTn id="38" dur="1" fill="hold">
                                          <p:stCondLst>
                                            <p:cond delay="0"/>
                                          </p:stCondLst>
                                        </p:cTn>
                                        <p:tgtEl>
                                          <p:spTgt spid="19"/>
                                        </p:tgtEl>
                                        <p:attrNameLst>
                                          <p:attrName>style.visibility</p:attrName>
                                        </p:attrNameLst>
                                      </p:cBhvr>
                                      <p:to>
                                        <p:strVal val="visible"/>
                                      </p:to>
                                    </p:set>
                                    <p:animEffect transition="in" filter="barn(inVertical)">
                                      <p:cBhvr>
                                        <p:cTn id="39"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7" grpId="0"/>
      <p:bldP spid="19" grpId="0"/>
      <p:bldP spid="13" grpId="0"/>
    </p:bldLst>
  </p:timing>
</p:sld>
</file>

<file path=ppt/tags/tag1.xml><?xml version="1.0" encoding="utf-8"?>
<p:tagLst xmlns:a="http://schemas.openxmlformats.org/drawingml/2006/main" xmlns:r="http://schemas.openxmlformats.org/officeDocument/2006/relationships" xmlns:p="http://schemas.openxmlformats.org/presentationml/2006/main">
  <p:tag name="ISPRING_PRESENTATION_TITLE" val="PowerPoint 演示文稿"/>
</p:tagLst>
</file>

<file path=ppt/tags/tag10.xml><?xml version="1.0" encoding="utf-8"?>
<p:tagLst xmlns:a="http://schemas.openxmlformats.org/drawingml/2006/main" xmlns:r="http://schemas.openxmlformats.org/officeDocument/2006/relationships" xmlns:p="http://schemas.openxmlformats.org/presentationml/2006/main">
  <p:tag name="PA" val="v3.2.0"/>
</p:tagLst>
</file>

<file path=ppt/tags/tag11.xml><?xml version="1.0" encoding="utf-8"?>
<p:tagLst xmlns:a="http://schemas.openxmlformats.org/drawingml/2006/main" xmlns:r="http://schemas.openxmlformats.org/officeDocument/2006/relationships" xmlns:p="http://schemas.openxmlformats.org/presentationml/2006/main">
  <p:tag name="PA" val="v3.2.0"/>
</p:tagLst>
</file>

<file path=ppt/tags/tag12.xml><?xml version="1.0" encoding="utf-8"?>
<p:tagLst xmlns:a="http://schemas.openxmlformats.org/drawingml/2006/main" xmlns:r="http://schemas.openxmlformats.org/officeDocument/2006/relationships" xmlns:p="http://schemas.openxmlformats.org/presentationml/2006/main">
  <p:tag name="PA" val="v3.2.0"/>
</p:tagLst>
</file>

<file path=ppt/tags/tag13.xml><?xml version="1.0" encoding="utf-8"?>
<p:tagLst xmlns:a="http://schemas.openxmlformats.org/drawingml/2006/main" xmlns:r="http://schemas.openxmlformats.org/officeDocument/2006/relationships" xmlns:p="http://schemas.openxmlformats.org/presentationml/2006/main">
  <p:tag name="PA" val="v3.2.0"/>
</p:tagLst>
</file>

<file path=ppt/tags/tag14.xml><?xml version="1.0" encoding="utf-8"?>
<p:tagLst xmlns:a="http://schemas.openxmlformats.org/drawingml/2006/main" xmlns:r="http://schemas.openxmlformats.org/officeDocument/2006/relationships" xmlns:p="http://schemas.openxmlformats.org/presentationml/2006/main">
  <p:tag name="PA" val="v3.2.0"/>
</p:tagLst>
</file>

<file path=ppt/tags/tag15.xml><?xml version="1.0" encoding="utf-8"?>
<p:tagLst xmlns:a="http://schemas.openxmlformats.org/drawingml/2006/main" xmlns:r="http://schemas.openxmlformats.org/officeDocument/2006/relationships" xmlns:p="http://schemas.openxmlformats.org/presentationml/2006/main">
  <p:tag name="PA" val="v3.2.0"/>
</p:tagLst>
</file>

<file path=ppt/tags/tag16.xml><?xml version="1.0" encoding="utf-8"?>
<p:tagLst xmlns:a="http://schemas.openxmlformats.org/drawingml/2006/main" xmlns:r="http://schemas.openxmlformats.org/officeDocument/2006/relationships" xmlns:p="http://schemas.openxmlformats.org/presentationml/2006/main">
  <p:tag name="PA" val="v3.2.0"/>
</p:tagLst>
</file>

<file path=ppt/tags/tag17.xml><?xml version="1.0" encoding="utf-8"?>
<p:tagLst xmlns:a="http://schemas.openxmlformats.org/drawingml/2006/main" xmlns:r="http://schemas.openxmlformats.org/officeDocument/2006/relationships" xmlns:p="http://schemas.openxmlformats.org/presentationml/2006/main">
  <p:tag name="PA" val="v3.2.0"/>
</p:tagLst>
</file>

<file path=ppt/tags/tag18.xml><?xml version="1.0" encoding="utf-8"?>
<p:tagLst xmlns:a="http://schemas.openxmlformats.org/drawingml/2006/main" xmlns:r="http://schemas.openxmlformats.org/officeDocument/2006/relationships" xmlns:p="http://schemas.openxmlformats.org/presentationml/2006/main">
  <p:tag name="PA" val="v3.2.0"/>
</p:tagLst>
</file>

<file path=ppt/tags/tag19.xml><?xml version="1.0" encoding="utf-8"?>
<p:tagLst xmlns:a="http://schemas.openxmlformats.org/drawingml/2006/main" xmlns:r="http://schemas.openxmlformats.org/officeDocument/2006/relationships" xmlns:p="http://schemas.openxmlformats.org/presentationml/2006/main">
  <p:tag name="PA" val="v3.2.0"/>
</p:tagLst>
</file>

<file path=ppt/tags/tag2.xml><?xml version="1.0" encoding="utf-8"?>
<p:tagLst xmlns:a="http://schemas.openxmlformats.org/drawingml/2006/main" xmlns:r="http://schemas.openxmlformats.org/officeDocument/2006/relationships" xmlns:p="http://schemas.openxmlformats.org/presentationml/2006/main">
  <p:tag name="PA" val="v3.2.0"/>
</p:tagLst>
</file>

<file path=ppt/tags/tag20.xml><?xml version="1.0" encoding="utf-8"?>
<p:tagLst xmlns:a="http://schemas.openxmlformats.org/drawingml/2006/main" xmlns:r="http://schemas.openxmlformats.org/officeDocument/2006/relationships" xmlns:p="http://schemas.openxmlformats.org/presentationml/2006/main">
  <p:tag name="PA" val="v3.2.0"/>
</p:tagLst>
</file>

<file path=ppt/tags/tag3.xml><?xml version="1.0" encoding="utf-8"?>
<p:tagLst xmlns:a="http://schemas.openxmlformats.org/drawingml/2006/main" xmlns:r="http://schemas.openxmlformats.org/officeDocument/2006/relationships" xmlns:p="http://schemas.openxmlformats.org/presentationml/2006/main">
  <p:tag name="PA" val="v3.2.0"/>
</p:tagLst>
</file>

<file path=ppt/tags/tag4.xml><?xml version="1.0" encoding="utf-8"?>
<p:tagLst xmlns:a="http://schemas.openxmlformats.org/drawingml/2006/main" xmlns:r="http://schemas.openxmlformats.org/officeDocument/2006/relationships" xmlns:p="http://schemas.openxmlformats.org/presentationml/2006/main">
  <p:tag name="PA" val="v3.2.0"/>
</p:tagLst>
</file>

<file path=ppt/tags/tag5.xml><?xml version="1.0" encoding="utf-8"?>
<p:tagLst xmlns:a="http://schemas.openxmlformats.org/drawingml/2006/main" xmlns:r="http://schemas.openxmlformats.org/officeDocument/2006/relationships" xmlns:p="http://schemas.openxmlformats.org/presentationml/2006/main">
  <p:tag name="PA" val="v3.2.0"/>
</p:tagLst>
</file>

<file path=ppt/tags/tag6.xml><?xml version="1.0" encoding="utf-8"?>
<p:tagLst xmlns:a="http://schemas.openxmlformats.org/drawingml/2006/main" xmlns:r="http://schemas.openxmlformats.org/officeDocument/2006/relationships" xmlns:p="http://schemas.openxmlformats.org/presentationml/2006/main">
  <p:tag name="PA" val="v3.2.0"/>
</p:tagLst>
</file>

<file path=ppt/tags/tag7.xml><?xml version="1.0" encoding="utf-8"?>
<p:tagLst xmlns:a="http://schemas.openxmlformats.org/drawingml/2006/main" xmlns:r="http://schemas.openxmlformats.org/officeDocument/2006/relationships" xmlns:p="http://schemas.openxmlformats.org/presentationml/2006/main">
  <p:tag name="PA" val="v3.2.0"/>
</p:tagLst>
</file>

<file path=ppt/tags/tag8.xml><?xml version="1.0" encoding="utf-8"?>
<p:tagLst xmlns:a="http://schemas.openxmlformats.org/drawingml/2006/main" xmlns:r="http://schemas.openxmlformats.org/officeDocument/2006/relationships" xmlns:p="http://schemas.openxmlformats.org/presentationml/2006/main">
  <p:tag name="PA" val="v3.2.0"/>
</p:tagLst>
</file>

<file path=ppt/tags/tag9.xml><?xml version="1.0" encoding="utf-8"?>
<p:tagLst xmlns:a="http://schemas.openxmlformats.org/drawingml/2006/main" xmlns:r="http://schemas.openxmlformats.org/officeDocument/2006/relationships" xmlns:p="http://schemas.openxmlformats.org/presentationml/2006/main">
  <p:tag name="PA" val="v3.2.0"/>
</p:tagLst>
</file>

<file path=ppt/theme/theme1.xml><?xml version="1.0" encoding="utf-8"?>
<a:theme xmlns:a="http://schemas.openxmlformats.org/drawingml/2006/main" name="第一PPT，www.1ppt.com">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696</TotalTime>
  <Words>1451</Words>
  <Application>Microsoft Office PowerPoint</Application>
  <PresentationFormat>Widescreen</PresentationFormat>
  <Paragraphs>141</Paragraphs>
  <Slides>18</Slides>
  <Notes>18</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18</vt:i4>
      </vt:variant>
    </vt:vector>
  </HeadingPairs>
  <TitlesOfParts>
    <vt:vector size="27" baseType="lpstr">
      <vt:lpstr>宋体</vt:lpstr>
      <vt:lpstr>.VnArabiaH</vt:lpstr>
      <vt:lpstr>Arial</vt:lpstr>
      <vt:lpstr>Calibri</vt:lpstr>
      <vt:lpstr>等线</vt:lpstr>
      <vt:lpstr>黑体</vt:lpstr>
      <vt:lpstr>Times New Roman</vt:lpstr>
      <vt:lpstr>第一PPT，www.1ppt.com</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第一PPT，www.1ppt.com</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dc:creator>
  <cp:keywords/>
  <dc:description>www.1ppt.com</dc:description>
  <cp:lastModifiedBy>Laptop MT</cp:lastModifiedBy>
  <cp:revision>133</cp:revision>
  <dcterms:created xsi:type="dcterms:W3CDTF">2017-05-08T08:38:07Z</dcterms:created>
  <dcterms:modified xsi:type="dcterms:W3CDTF">2024-02-20T17:15:12Z</dcterms:modified>
</cp:coreProperties>
</file>