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sldIdLst>
    <p:sldId id="257" r:id="rId2"/>
    <p:sldId id="275" r:id="rId3"/>
    <p:sldId id="256" r:id="rId4"/>
    <p:sldId id="264" r:id="rId5"/>
    <p:sldId id="260" r:id="rId6"/>
    <p:sldId id="259" r:id="rId7"/>
    <p:sldId id="266" r:id="rId8"/>
    <p:sldId id="276" r:id="rId9"/>
    <p:sldId id="277" r:id="rId10"/>
    <p:sldId id="258" r:id="rId11"/>
    <p:sldId id="282" r:id="rId12"/>
    <p:sldId id="278" r:id="rId13"/>
    <p:sldId id="274" r:id="rId14"/>
    <p:sldId id="261" r:id="rId15"/>
    <p:sldId id="262" r:id="rId16"/>
    <p:sldId id="263" r:id="rId17"/>
    <p:sldId id="279" r:id="rId18"/>
    <p:sldId id="280" r:id="rId19"/>
    <p:sldId id="281" r:id="rId20"/>
    <p:sldId id="269" r:id="rId21"/>
    <p:sldId id="270" r:id="rId22"/>
    <p:sldId id="271" r:id="rId23"/>
    <p:sldId id="283" r:id="rId24"/>
    <p:sldId id="284" r:id="rId25"/>
    <p:sldId id="285" r:id="rId26"/>
  </p:sldIdLst>
  <p:sldSz cx="18288000" cy="10287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mbria Math" panose="02040503050406030204" pitchFamily="18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9D0"/>
    <a:srgbClr val="FCCF8C"/>
    <a:srgbClr val="002060"/>
    <a:srgbClr val="54C870"/>
    <a:srgbClr val="9BB519"/>
    <a:srgbClr val="FDFDBB"/>
    <a:srgbClr val="FBBC5F"/>
    <a:srgbClr val="DCAB6A"/>
    <a:srgbClr val="E4B6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096" autoAdjust="0"/>
  </p:normalViewPr>
  <p:slideViewPr>
    <p:cSldViewPr>
      <p:cViewPr>
        <p:scale>
          <a:sx n="33" d="100"/>
          <a:sy n="33" d="100"/>
        </p:scale>
        <p:origin x="384" y="12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DC1E9-3A38-4E2F-967A-94B1B2B81D2F}" type="datetimeFigureOut">
              <a:rPr lang="vi-VN" smtClean="0"/>
              <a:t>16/09/2021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EB6D7-D11A-4119-ACCB-A3F2CADC732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36140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0EB6D7-D11A-4119-ACCB-A3F2CADC7325}" type="slidenum">
              <a:rPr lang="vi-VN" smtClean="0"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39085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6.sv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13.png"/><Relationship Id="rId15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15.png"/><Relationship Id="rId1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6.sv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5" Type="http://schemas.openxmlformats.org/officeDocument/2006/relationships/image" Target="../media/image21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2.svg"/><Relationship Id="rId1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6.sv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5" Type="http://schemas.openxmlformats.org/officeDocument/2006/relationships/image" Target="../media/image21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2.svg"/><Relationship Id="rId1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3" Type="http://schemas.openxmlformats.org/officeDocument/2006/relationships/image" Target="../media/image3.png"/><Relationship Id="rId12" Type="http://schemas.openxmlformats.org/officeDocument/2006/relationships/image" Target="../media/image2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5.svg"/><Relationship Id="rId5" Type="http://schemas.openxmlformats.org/officeDocument/2006/relationships/image" Target="../media/image18.png"/><Relationship Id="rId10" Type="http://schemas.openxmlformats.org/officeDocument/2006/relationships/image" Target="../media/image26.png"/><Relationship Id="rId4" Type="http://schemas.openxmlformats.org/officeDocument/2006/relationships/image" Target="../media/image2.svg"/><Relationship Id="rId9" Type="http://schemas.openxmlformats.org/officeDocument/2006/relationships/image" Target="../media/image12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7.svg"/><Relationship Id="rId21" Type="http://schemas.openxmlformats.org/officeDocument/2006/relationships/image" Target="../media/image53.svg"/><Relationship Id="rId7" Type="http://schemas.openxmlformats.org/officeDocument/2006/relationships/image" Target="../media/image41.svg"/><Relationship Id="rId12" Type="http://schemas.openxmlformats.org/officeDocument/2006/relationships/image" Target="../media/image35.png"/><Relationship Id="rId2" Type="http://schemas.openxmlformats.org/officeDocument/2006/relationships/image" Target="../media/image30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45.svg"/><Relationship Id="rId24" Type="http://schemas.openxmlformats.org/officeDocument/2006/relationships/image" Target="../media/image38.png"/><Relationship Id="rId5" Type="http://schemas.openxmlformats.org/officeDocument/2006/relationships/image" Target="../media/image39.svg"/><Relationship Id="rId23" Type="http://schemas.openxmlformats.org/officeDocument/2006/relationships/image" Target="../media/image55.svg"/><Relationship Id="rId10" Type="http://schemas.openxmlformats.org/officeDocument/2006/relationships/image" Target="../media/image34.png"/><Relationship Id="rId19" Type="http://schemas.openxmlformats.org/officeDocument/2006/relationships/image" Target="../media/image51.svg"/><Relationship Id="rId4" Type="http://schemas.openxmlformats.org/officeDocument/2006/relationships/image" Target="../media/image31.png"/><Relationship Id="rId9" Type="http://schemas.openxmlformats.org/officeDocument/2006/relationships/image" Target="../media/image43.svg"/><Relationship Id="rId22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2.sv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3048000" y="2857500"/>
            <a:ext cx="13487400" cy="3545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9600" b="1" spc="13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BUỔI HỌC!</a:t>
            </a:r>
            <a:endParaRPr lang="en-US" sz="9600" b="1" spc="138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82637" y="2400300"/>
            <a:ext cx="3816437" cy="76887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3350" y="1187092"/>
            <a:ext cx="16498849" cy="8069656"/>
            <a:chOff x="0" y="0"/>
            <a:chExt cx="12452786" cy="6314089"/>
          </a:xfrm>
          <a:solidFill>
            <a:schemeClr val="bg1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10" name="Group 10"/>
          <p:cNvGrpSpPr/>
          <p:nvPr/>
        </p:nvGrpSpPr>
        <p:grpSpPr>
          <a:xfrm rot="20068843">
            <a:off x="978182" y="8534177"/>
            <a:ext cx="1703301" cy="1096506"/>
            <a:chOff x="0" y="0"/>
            <a:chExt cx="2346765" cy="210574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346765" cy="2105746"/>
            </a:xfrm>
            <a:custGeom>
              <a:avLst/>
              <a:gdLst/>
              <a:ahLst/>
              <a:cxnLst/>
              <a:rect l="l" t="t" r="r" b="b"/>
              <a:pathLst>
                <a:path w="2311400" h="2311400">
                  <a:moveTo>
                    <a:pt x="200660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006600" y="2311400"/>
                  </a:lnTo>
                  <a:cubicBezTo>
                    <a:pt x="2175510" y="2311400"/>
                    <a:pt x="2311400" y="2175510"/>
                    <a:pt x="2311400" y="2006600"/>
                  </a:cubicBezTo>
                  <a:lnTo>
                    <a:pt x="2311400" y="304800"/>
                  </a:lnTo>
                  <a:cubicBezTo>
                    <a:pt x="2311400" y="135890"/>
                    <a:pt x="2175510" y="0"/>
                    <a:pt x="2006600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62646" y="757221"/>
            <a:ext cx="1649149" cy="99248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227779" y="8234881"/>
            <a:ext cx="987624" cy="1017216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16804850" y="1187092"/>
            <a:ext cx="648120" cy="1052635"/>
            <a:chOff x="11716283" y="8019657"/>
            <a:chExt cx="648120" cy="1052635"/>
          </a:xfrm>
        </p:grpSpPr>
        <p:grpSp>
          <p:nvGrpSpPr>
            <p:cNvPr id="8" name="Group 8"/>
            <p:cNvGrpSpPr/>
            <p:nvPr/>
          </p:nvGrpSpPr>
          <p:grpSpPr>
            <a:xfrm>
              <a:off x="11716283" y="8019657"/>
              <a:ext cx="648120" cy="1052635"/>
              <a:chOff x="647988" y="0"/>
              <a:chExt cx="963083" cy="23114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647988" y="0"/>
                <a:ext cx="963083" cy="2311400"/>
              </a:xfrm>
              <a:custGeom>
                <a:avLst/>
                <a:gdLst/>
                <a:ahLst/>
                <a:cxnLst/>
                <a:rect l="l" t="t" r="r" b="b"/>
                <a:pathLst>
                  <a:path w="2311400" h="2311400">
                    <a:moveTo>
                      <a:pt x="2006600" y="0"/>
                    </a:moveTo>
                    <a:lnTo>
                      <a:pt x="304800" y="0"/>
                    </a:lnTo>
                    <a:cubicBezTo>
                      <a:pt x="135890" y="0"/>
                      <a:pt x="0" y="135890"/>
                      <a:pt x="0" y="304800"/>
                    </a:cubicBezTo>
                    <a:lnTo>
                      <a:pt x="0" y="2006600"/>
                    </a:lnTo>
                    <a:cubicBezTo>
                      <a:pt x="0" y="2175510"/>
                      <a:pt x="135890" y="2311400"/>
                      <a:pt x="304800" y="2311400"/>
                    </a:cubicBezTo>
                    <a:lnTo>
                      <a:pt x="2006600" y="2311400"/>
                    </a:lnTo>
                    <a:cubicBezTo>
                      <a:pt x="2175510" y="2311400"/>
                      <a:pt x="2311400" y="2175510"/>
                      <a:pt x="2311400" y="2006600"/>
                    </a:cubicBezTo>
                    <a:lnTo>
                      <a:pt x="2311400" y="304800"/>
                    </a:lnTo>
                    <a:cubicBezTo>
                      <a:pt x="2311400" y="135890"/>
                      <a:pt x="2175510" y="0"/>
                      <a:pt x="2006600" y="0"/>
                    </a:cubicBezTo>
                    <a:close/>
                  </a:path>
                </a:pathLst>
              </a:custGeom>
              <a:solidFill>
                <a:srgbClr val="1B3679"/>
              </a:solidFill>
            </p:spPr>
          </p:sp>
        </p:grpSp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1751506" y="8220761"/>
              <a:ext cx="612896" cy="766120"/>
            </a:xfrm>
            <a:prstGeom prst="rect">
              <a:avLst/>
            </a:prstGeom>
          </p:spPr>
        </p:pic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8260311">
            <a:off x="997832" y="8426165"/>
            <a:ext cx="1509427" cy="790391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-1810917" y="7431726"/>
            <a:ext cx="10782133" cy="76846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400" b="0" i="0" u="none" strike="noStrike" kern="0" cap="none" spc="0" normalizeH="0" baseline="0" noProof="0">
              <a:ln>
                <a:noFill/>
              </a:ln>
              <a:solidFill>
                <a:srgbClr val="34679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2361184" y="1071210"/>
            <a:ext cx="6214403" cy="1262744"/>
            <a:chOff x="2646202" y="-379108"/>
            <a:chExt cx="6248281" cy="1297927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46202" y="-379108"/>
              <a:ext cx="1540529" cy="1297927"/>
            </a:xfrm>
            <a:prstGeom prst="rect">
              <a:avLst/>
            </a:prstGeom>
          </p:spPr>
        </p:pic>
        <p:sp>
          <p:nvSpPr>
            <p:cNvPr id="45" name="TextBox 44"/>
            <p:cNvSpPr txBox="1"/>
            <p:nvPr/>
          </p:nvSpPr>
          <p:spPr>
            <a:xfrm>
              <a:off x="3560270" y="-18667"/>
              <a:ext cx="5334213" cy="790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 smtClean="0">
                  <a:solidFill>
                    <a:srgbClr val="FF0000"/>
                  </a:solidFill>
                </a:rPr>
                <a:t>Thử</a:t>
              </a:r>
              <a:r>
                <a:rPr lang="en-US" sz="44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400" b="1" dirty="0" err="1" smtClean="0">
                  <a:solidFill>
                    <a:srgbClr val="FF0000"/>
                  </a:solidFill>
                </a:rPr>
                <a:t>thách</a:t>
              </a:r>
              <a:r>
                <a:rPr lang="en-US" sz="44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4400" b="1" dirty="0" err="1" smtClean="0">
                  <a:solidFill>
                    <a:srgbClr val="FF0000"/>
                  </a:solidFill>
                </a:rPr>
                <a:t>nhỏ</a:t>
              </a:r>
              <a:endParaRPr lang="vi-VN" sz="4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1632452" y="2077537"/>
            <a:ext cx="1517239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treo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thang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dây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nhôm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60cm.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thang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15cm,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25cm,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7cm.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treo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mối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nối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39135" y="4788059"/>
            <a:ext cx="5206957" cy="2309361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7644727" y="5004591"/>
            <a:ext cx="1573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vi-VN" sz="3600" b="1" i="0" u="sng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164467" y="5680537"/>
            <a:ext cx="10153437" cy="1457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dirty="0" err="1"/>
              <a:t>Độ</a:t>
            </a:r>
            <a:r>
              <a:rPr lang="en-US" sz="3600" dirty="0"/>
              <a:t> </a:t>
            </a:r>
            <a:r>
              <a:rPr lang="en-US" sz="3600" dirty="0" err="1"/>
              <a:t>dài</a:t>
            </a:r>
            <a:r>
              <a:rPr lang="en-US" sz="3600" dirty="0"/>
              <a:t> </a:t>
            </a:r>
            <a:r>
              <a:rPr lang="en-US" sz="3600" dirty="0" err="1"/>
              <a:t>phần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thang </a:t>
            </a:r>
            <a:r>
              <a:rPr lang="en-US" sz="3600" dirty="0" err="1"/>
              <a:t>cân</a:t>
            </a:r>
            <a:r>
              <a:rPr lang="en-US" sz="3600" dirty="0"/>
              <a:t> </a:t>
            </a:r>
            <a:r>
              <a:rPr lang="en-US" sz="3600" dirty="0" err="1"/>
              <a:t>là</a:t>
            </a:r>
            <a:r>
              <a:rPr lang="en-US" sz="3600" dirty="0"/>
              <a:t>: </a:t>
            </a:r>
          </a:p>
          <a:p>
            <a:pPr algn="ctr">
              <a:lnSpc>
                <a:spcPct val="130000"/>
              </a:lnSpc>
            </a:pPr>
            <a:r>
              <a:rPr lang="en-US" sz="3600" dirty="0"/>
              <a:t>( 15 + 25 + 7.2) = 54 (cm)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68119" y="7179468"/>
            <a:ext cx="9144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Phần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còn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lại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móc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treo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dài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</a:p>
          <a:p>
            <a:pPr algn="ctr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 – 54 = 6 (cm)</a:t>
            </a:r>
            <a:endParaRPr lang="en-US" sz="3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573738" y="38100"/>
            <a:ext cx="5849319" cy="1390185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VẬN DỤNG</a:t>
            </a:r>
            <a:endParaRPr lang="vi-VN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0" grpId="0"/>
      <p:bldP spid="51" grpId="0" uiExpand="1" build="allAtOnce"/>
      <p:bldP spid="14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494170" y="800099"/>
            <a:ext cx="17106066" cy="8534401"/>
            <a:chOff x="67939" y="230233"/>
            <a:chExt cx="6137038" cy="2870326"/>
          </a:xfrm>
        </p:grpSpPr>
        <p:sp>
          <p:nvSpPr>
            <p:cNvPr id="3" name="Freeform 3"/>
            <p:cNvSpPr/>
            <p:nvPr/>
          </p:nvSpPr>
          <p:spPr>
            <a:xfrm>
              <a:off x="67939" y="230233"/>
              <a:ext cx="6137038" cy="2870326"/>
            </a:xfrm>
            <a:custGeom>
              <a:avLst/>
              <a:gdLst/>
              <a:ahLst/>
              <a:cxnLst/>
              <a:rect l="l" t="t" r="r" b="b"/>
              <a:pathLst>
                <a:path w="6350000" h="3331210">
                  <a:moveTo>
                    <a:pt x="6209030" y="0"/>
                  </a:moveTo>
                  <a:lnTo>
                    <a:pt x="140970" y="0"/>
                  </a:lnTo>
                  <a:cubicBezTo>
                    <a:pt x="63500" y="0"/>
                    <a:pt x="0" y="62230"/>
                    <a:pt x="0" y="138430"/>
                  </a:cubicBezTo>
                  <a:lnTo>
                    <a:pt x="0" y="3192780"/>
                  </a:lnTo>
                  <a:cubicBezTo>
                    <a:pt x="0" y="3268980"/>
                    <a:pt x="63500" y="3331210"/>
                    <a:pt x="140970" y="3331210"/>
                  </a:cubicBezTo>
                  <a:lnTo>
                    <a:pt x="6209030" y="3331210"/>
                  </a:lnTo>
                  <a:cubicBezTo>
                    <a:pt x="6286500" y="3331210"/>
                    <a:pt x="6350000" y="3268980"/>
                    <a:pt x="6350000" y="3192780"/>
                  </a:cubicBezTo>
                  <a:lnTo>
                    <a:pt x="6350000" y="138430"/>
                  </a:lnTo>
                  <a:cubicBezTo>
                    <a:pt x="6350000" y="62230"/>
                    <a:pt x="6286500" y="0"/>
                    <a:pt x="62090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sp>
        <p:nvSpPr>
          <p:cNvPr id="7" name="TextBox 6"/>
          <p:cNvSpPr txBox="1"/>
          <p:nvPr/>
        </p:nvSpPr>
        <p:spPr>
          <a:xfrm>
            <a:off x="793663" y="1332821"/>
            <a:ext cx="16212900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4.21.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diện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tích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mảnh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đất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thang ABCD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như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dưới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biết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AB = 10 m; DC = 25 m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chữ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nhật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ABED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diện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tích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150 m</a:t>
            </a:r>
            <a:r>
              <a:rPr kumimoji="0" lang="en-US" sz="36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vi-VN" sz="3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83881" y="3452085"/>
            <a:ext cx="1573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vi-VN" sz="3600" b="1" i="0" u="sng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782616" y="4565062"/>
            <a:ext cx="9044145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/>
              <a:t>Chiều</a:t>
            </a:r>
            <a:r>
              <a:rPr lang="en-US" sz="3600" dirty="0"/>
              <a:t> </a:t>
            </a:r>
            <a:r>
              <a:rPr lang="en-US" sz="3600" dirty="0" err="1"/>
              <a:t>dài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đoạn</a:t>
            </a:r>
            <a:r>
              <a:rPr lang="en-US" sz="3600" dirty="0"/>
              <a:t> AD </a:t>
            </a:r>
            <a:r>
              <a:rPr lang="en-US" sz="3600" dirty="0" err="1"/>
              <a:t>là</a:t>
            </a:r>
            <a:r>
              <a:rPr lang="en-US" sz="3600" dirty="0"/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150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 : 10 = 15 (m)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048866" y="6126373"/>
            <a:ext cx="10934315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Diện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tích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mảnh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đất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hình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thang ABCD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là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12.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AD. (AB+DC) = 12 . 15 . (10 + 25) = 262,5 (m</a:t>
            </a:r>
            <a:r>
              <a:rPr kumimoji="0" lang="en-US" sz="36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19927" y="7853883"/>
            <a:ext cx="12301832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prstClr val="black"/>
                </a:solidFill>
                <a:latin typeface="Arial" panose="020B0604020202020204"/>
              </a:rPr>
              <a:t>Vậy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/>
              </a:rPr>
              <a:t>diện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/>
              </a:rPr>
              <a:t>tích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/>
              </a:rPr>
              <a:t>mảnh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/>
              </a:rPr>
              <a:t>đất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/>
              </a:rPr>
              <a:t>hình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/>
              </a:rPr>
              <a:t> thang ABCD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/>
              </a:rPr>
              <a:t>là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/>
              </a:rPr>
              <a:t>: 262,5 m</a:t>
            </a:r>
            <a:r>
              <a:rPr lang="en-US" sz="3600" b="1" baseline="30000" dirty="0" smtClean="0">
                <a:solidFill>
                  <a:prstClr val="black"/>
                </a:solidFill>
                <a:latin typeface="Arial" panose="020B0604020202020204"/>
              </a:rPr>
              <a:t>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1579335" y="2717231"/>
            <a:ext cx="6466409" cy="4921533"/>
            <a:chOff x="11727497" y="3278694"/>
            <a:chExt cx="6466409" cy="4921533"/>
          </a:xfrm>
        </p:grpSpPr>
        <p:sp>
          <p:nvSpPr>
            <p:cNvPr id="13" name="TextBox 12"/>
            <p:cNvSpPr txBox="1"/>
            <p:nvPr/>
          </p:nvSpPr>
          <p:spPr>
            <a:xfrm>
              <a:off x="11941519" y="3444098"/>
              <a:ext cx="11873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vi-VN" sz="36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4362664" y="3278694"/>
              <a:ext cx="11873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vi-VN" sz="36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7006563" y="7553896"/>
              <a:ext cx="11873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vi-VN" sz="36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727497" y="7415734"/>
              <a:ext cx="11873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vi-VN" sz="36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4090279" y="7553895"/>
              <a:ext cx="11873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endParaRPr lang="vi-VN" sz="36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12321168" y="4090429"/>
              <a:ext cx="5279067" cy="3325305"/>
              <a:chOff x="12321168" y="4090429"/>
              <a:chExt cx="5279067" cy="3325305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12321169" y="4090429"/>
                <a:ext cx="5279066" cy="3325305"/>
                <a:chOff x="12725400" y="3799395"/>
                <a:chExt cx="5279066" cy="3325305"/>
              </a:xfrm>
            </p:grpSpPr>
            <p:sp>
              <p:nvSpPr>
                <p:cNvPr id="8" name="Rectangle 7"/>
                <p:cNvSpPr/>
                <p:nvPr/>
              </p:nvSpPr>
              <p:spPr>
                <a:xfrm>
                  <a:off x="12725400" y="3799395"/>
                  <a:ext cx="2057400" cy="3325305"/>
                </a:xfrm>
                <a:prstGeom prst="rect">
                  <a:avLst/>
                </a:prstGeom>
                <a:noFill/>
                <a:ln w="571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  <p:sp>
              <p:nvSpPr>
                <p:cNvPr id="10" name="Right Triangle 9"/>
                <p:cNvSpPr/>
                <p:nvPr/>
              </p:nvSpPr>
              <p:spPr>
                <a:xfrm>
                  <a:off x="14782800" y="3799395"/>
                  <a:ext cx="3221666" cy="3325305"/>
                </a:xfrm>
                <a:prstGeom prst="rtTriangle">
                  <a:avLst/>
                </a:prstGeom>
                <a:solidFill>
                  <a:schemeClr val="bg1"/>
                </a:solidFill>
                <a:ln w="571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</p:grpSp>
          <p:sp>
            <p:nvSpPr>
              <p:cNvPr id="14" name="Rectangle 13"/>
              <p:cNvSpPr/>
              <p:nvPr/>
            </p:nvSpPr>
            <p:spPr>
              <a:xfrm>
                <a:off x="12321168" y="6896100"/>
                <a:ext cx="593672" cy="519634"/>
              </a:xfrm>
              <a:prstGeom prst="rect">
                <a:avLst/>
              </a:prstGeom>
              <a:noFill/>
              <a:ln w="571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881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3" grpId="0"/>
      <p:bldP spid="25" grpId="0" uiExpand="1" build="allAtOnce"/>
      <p:bldP spid="28" grpId="0" uiExpand="1" build="allAtOnce"/>
      <p:bldP spid="30" grpId="0" uiExpand="1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4801" y="342900"/>
            <a:ext cx="17602200" cy="95250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EFCE6"/>
            </a:solidFill>
            <a:ln w="76200">
              <a:solidFill>
                <a:schemeClr val="tx1"/>
              </a:solidFill>
            </a:ln>
          </p:spPr>
        </p:sp>
      </p:grpSp>
      <p:sp>
        <p:nvSpPr>
          <p:cNvPr id="4" name="TextBox 4"/>
          <p:cNvSpPr txBox="1"/>
          <p:nvPr/>
        </p:nvSpPr>
        <p:spPr>
          <a:xfrm>
            <a:off x="1219200" y="822858"/>
            <a:ext cx="16569667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138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2. Chu vi, </a:t>
            </a:r>
            <a:r>
              <a:rPr kumimoji="0" lang="en-US" sz="4000" b="1" i="0" u="none" strike="noStrike" kern="1200" cap="none" spc="138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diện</a:t>
            </a:r>
            <a:r>
              <a:rPr kumimoji="0" lang="en-US" sz="4000" b="1" i="0" u="none" strike="noStrike" kern="1200" cap="none" spc="138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138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tích</a:t>
            </a:r>
            <a:r>
              <a:rPr kumimoji="0" lang="en-US" sz="4000" b="1" i="0" u="none" strike="noStrike" kern="1200" cap="none" spc="138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138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của</a:t>
            </a:r>
            <a:r>
              <a:rPr kumimoji="0" lang="en-US" sz="4000" b="1" i="0" u="none" strike="noStrike" kern="1200" cap="none" spc="138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138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hình</a:t>
            </a:r>
            <a:r>
              <a:rPr kumimoji="0" lang="en-US" sz="4000" b="1" i="0" u="none" strike="noStrike" kern="1200" cap="none" spc="138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138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bình</a:t>
            </a:r>
            <a:r>
              <a:rPr kumimoji="0" lang="en-US" sz="4000" b="1" i="0" u="none" strike="noStrike" kern="1200" cap="none" spc="138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138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hành</a:t>
            </a:r>
            <a:r>
              <a:rPr kumimoji="0" lang="en-US" sz="4000" b="1" i="0" u="none" strike="noStrike" kern="1200" cap="none" spc="138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4000" b="1" i="0" u="none" strike="noStrike" kern="1200" cap="none" spc="138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hình</a:t>
            </a:r>
            <a:r>
              <a:rPr kumimoji="0" lang="en-US" sz="4000" b="1" i="0" u="none" strike="noStrike" kern="1200" cap="none" spc="138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138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thoi</a:t>
            </a:r>
            <a:r>
              <a:rPr kumimoji="0" lang="en-US" sz="4000" b="1" i="0" u="none" strike="noStrike" kern="1200" cap="none" spc="138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endParaRPr kumimoji="0" lang="en-US" sz="4000" b="1" i="0" u="none" strike="noStrike" kern="1200" cap="none" spc="138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11444">
            <a:off x="16197042" y="7714759"/>
            <a:ext cx="2124514" cy="242423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647586" y="3649438"/>
            <a:ext cx="41910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bình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hành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 =  4a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821500" y="3968421"/>
            <a:ext cx="4191000" cy="1360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thoi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 =  (a + b) . 2</a:t>
            </a:r>
          </a:p>
        </p:txBody>
      </p:sp>
      <p:sp>
        <p:nvSpPr>
          <p:cNvPr id="23" name="Cloud Callout 22"/>
          <p:cNvSpPr/>
          <p:nvPr/>
        </p:nvSpPr>
        <p:spPr>
          <a:xfrm>
            <a:off x="3766773" y="4187196"/>
            <a:ext cx="13792200" cy="3153498"/>
          </a:xfrm>
          <a:prstGeom prst="cloudCallout">
            <a:avLst>
              <a:gd name="adj1" fmla="val -38481"/>
              <a:gd name="adj2" fmla="val 82345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nêu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lại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công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thức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vi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bình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hành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thoi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99557" y="7159282"/>
            <a:ext cx="2238375" cy="2324100"/>
          </a:xfrm>
          <a:prstGeom prst="rect">
            <a:avLst/>
          </a:prstGeom>
        </p:spPr>
      </p:pic>
      <p:sp>
        <p:nvSpPr>
          <p:cNvPr id="6" name="Parallelogram 5"/>
          <p:cNvSpPr/>
          <p:nvPr/>
        </p:nvSpPr>
        <p:spPr>
          <a:xfrm>
            <a:off x="3383737" y="2077470"/>
            <a:ext cx="3448987" cy="1487348"/>
          </a:xfrm>
          <a:prstGeom prst="parallelogram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Diamond 6"/>
          <p:cNvSpPr/>
          <p:nvPr/>
        </p:nvSpPr>
        <p:spPr>
          <a:xfrm>
            <a:off x="10372543" y="1813342"/>
            <a:ext cx="5088914" cy="1960628"/>
          </a:xfrm>
          <a:prstGeom prst="diamond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Box 7"/>
          <p:cNvSpPr txBox="1"/>
          <p:nvPr/>
        </p:nvSpPr>
        <p:spPr>
          <a:xfrm>
            <a:off x="1986862" y="5898783"/>
            <a:ext cx="1677136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600" b="1" i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36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36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4 cm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7 cm.</a:t>
            </a:r>
            <a:endParaRPr lang="vi-V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323897" y="6858953"/>
            <a:ext cx="204864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i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6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55529" y="7694059"/>
            <a:ext cx="1478538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Chu vi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 (4 + 5). 2 = 9 . 2 = 18 (cm)</a:t>
            </a:r>
            <a:endParaRPr lang="vi-V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0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 uiExpand="1" build="allAtOnce"/>
      <p:bldP spid="21" grpId="0" uiExpand="1" build="allAtOnce"/>
      <p:bldP spid="23" grpId="0" animBg="1"/>
      <p:bldP spid="23" grpId="1" animBg="1"/>
      <p:bldP spid="6" grpId="0" animBg="1"/>
      <p:bldP spid="7" grpId="0" animBg="1"/>
      <p:bldP spid="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698" y="908316"/>
            <a:ext cx="16230600" cy="8229600"/>
            <a:chOff x="0" y="0"/>
            <a:chExt cx="12452786" cy="6314089"/>
          </a:xfrm>
          <a:solidFill>
            <a:schemeClr val="bg1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472651" y="338899"/>
            <a:ext cx="1649149" cy="992488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16418606" y="754366"/>
            <a:ext cx="1506417" cy="1516898"/>
            <a:chOff x="13636271" y="6523876"/>
            <a:chExt cx="1822466" cy="2032657"/>
          </a:xfrm>
        </p:grpSpPr>
        <p:grpSp>
          <p:nvGrpSpPr>
            <p:cNvPr id="14" name="Group 14"/>
            <p:cNvGrpSpPr/>
            <p:nvPr/>
          </p:nvGrpSpPr>
          <p:grpSpPr>
            <a:xfrm>
              <a:off x="13636271" y="6523876"/>
              <a:ext cx="1822466" cy="2032657"/>
              <a:chOff x="187408" y="0"/>
              <a:chExt cx="2072385" cy="23114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187408" y="0"/>
                <a:ext cx="2072385" cy="2311400"/>
              </a:xfrm>
              <a:custGeom>
                <a:avLst/>
                <a:gdLst/>
                <a:ahLst/>
                <a:cxnLst/>
                <a:rect l="l" t="t" r="r" b="b"/>
                <a:pathLst>
                  <a:path w="2311400" h="2311400">
                    <a:moveTo>
                      <a:pt x="2006600" y="0"/>
                    </a:moveTo>
                    <a:lnTo>
                      <a:pt x="304800" y="0"/>
                    </a:lnTo>
                    <a:cubicBezTo>
                      <a:pt x="135890" y="0"/>
                      <a:pt x="0" y="135890"/>
                      <a:pt x="0" y="304800"/>
                    </a:cubicBezTo>
                    <a:lnTo>
                      <a:pt x="0" y="2006600"/>
                    </a:lnTo>
                    <a:cubicBezTo>
                      <a:pt x="0" y="2175510"/>
                      <a:pt x="135890" y="2311400"/>
                      <a:pt x="304800" y="2311400"/>
                    </a:cubicBezTo>
                    <a:lnTo>
                      <a:pt x="2006600" y="2311400"/>
                    </a:lnTo>
                    <a:cubicBezTo>
                      <a:pt x="2175510" y="2311400"/>
                      <a:pt x="2311400" y="2175510"/>
                      <a:pt x="2311400" y="2006600"/>
                    </a:cubicBezTo>
                    <a:lnTo>
                      <a:pt x="2311400" y="304800"/>
                    </a:lnTo>
                    <a:cubicBezTo>
                      <a:pt x="2311400" y="135890"/>
                      <a:pt x="2175510" y="0"/>
                      <a:pt x="2006600" y="0"/>
                    </a:cubicBezTo>
                    <a:close/>
                  </a:path>
                </a:pathLst>
              </a:custGeom>
              <a:solidFill>
                <a:srgbClr val="1B3679"/>
              </a:solidFill>
            </p:spPr>
          </p:sp>
        </p:grpSp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3830103" y="6859648"/>
              <a:ext cx="1321517" cy="1361113"/>
            </a:xfrm>
            <a:prstGeom prst="rect">
              <a:avLst/>
            </a:prstGeom>
          </p:spPr>
        </p:pic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584973" y="8757730"/>
            <a:ext cx="800911" cy="1001139"/>
          </a:xfrm>
          <a:prstGeom prst="rect">
            <a:avLst/>
          </a:prstGeom>
        </p:spPr>
      </p:pic>
      <p:sp>
        <p:nvSpPr>
          <p:cNvPr id="13" name="Freeform 13"/>
          <p:cNvSpPr/>
          <p:nvPr/>
        </p:nvSpPr>
        <p:spPr>
          <a:xfrm>
            <a:off x="902112" y="0"/>
            <a:ext cx="7482112" cy="1041627"/>
          </a:xfrm>
          <a:custGeom>
            <a:avLst/>
            <a:gdLst/>
            <a:ahLst/>
            <a:cxnLst/>
            <a:rect l="l" t="t" r="r" b="b"/>
            <a:pathLst>
              <a:path w="2311400" h="2311400">
                <a:moveTo>
                  <a:pt x="2006600" y="0"/>
                </a:moveTo>
                <a:lnTo>
                  <a:pt x="304800" y="0"/>
                </a:lnTo>
                <a:cubicBezTo>
                  <a:pt x="135890" y="0"/>
                  <a:pt x="0" y="135890"/>
                  <a:pt x="0" y="304800"/>
                </a:cubicBezTo>
                <a:lnTo>
                  <a:pt x="0" y="2006600"/>
                </a:lnTo>
                <a:cubicBezTo>
                  <a:pt x="0" y="2175510"/>
                  <a:pt x="135890" y="2311400"/>
                  <a:pt x="304800" y="2311400"/>
                </a:cubicBezTo>
                <a:lnTo>
                  <a:pt x="2006600" y="2311400"/>
                </a:lnTo>
                <a:cubicBezTo>
                  <a:pt x="2175510" y="2311400"/>
                  <a:pt x="2311400" y="2175510"/>
                  <a:pt x="2311400" y="2006600"/>
                </a:cubicBezTo>
                <a:lnTo>
                  <a:pt x="2311400" y="304800"/>
                </a:lnTo>
                <a:cubicBezTo>
                  <a:pt x="2311400" y="135890"/>
                  <a:pt x="2175510" y="0"/>
                  <a:pt x="2006600" y="0"/>
                </a:cubicBezTo>
                <a:close/>
              </a:path>
            </a:pathLst>
          </a:custGeom>
          <a:solidFill>
            <a:srgbClr val="1B3679"/>
          </a:solidFill>
        </p:spPr>
        <p:txBody>
          <a:bodyPr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endParaRPr lang="vi-VN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547515" y="7540204"/>
            <a:ext cx="1327658" cy="1337384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434860" y="7680141"/>
            <a:ext cx="966981" cy="1578159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5688203">
            <a:off x="1128025" y="8398760"/>
            <a:ext cx="1828857" cy="95765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225019">
            <a:off x="644422" y="95084"/>
            <a:ext cx="679789" cy="747768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1110252" y="1654586"/>
            <a:ext cx="1864401" cy="108941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HĐ1</a:t>
            </a:r>
            <a:endParaRPr lang="vi-VN" sz="4000" b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298544" y="1476019"/>
            <a:ext cx="128232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 smtClean="0">
                <a:latin typeface="+mn-lt"/>
              </a:rPr>
              <a:t>Vẽ</a:t>
            </a:r>
            <a:r>
              <a:rPr lang="en-US" sz="4400" dirty="0" smtClean="0">
                <a:latin typeface="+mn-lt"/>
              </a:rPr>
              <a:t> </a:t>
            </a:r>
            <a:r>
              <a:rPr lang="en-US" sz="4400" dirty="0" err="1" smtClean="0">
                <a:latin typeface="+mn-lt"/>
              </a:rPr>
              <a:t>hình</a:t>
            </a:r>
            <a:r>
              <a:rPr lang="en-US" sz="4400" dirty="0"/>
              <a:t> </a:t>
            </a:r>
            <a:r>
              <a:rPr lang="en-US" sz="4400" dirty="0" err="1" smtClean="0"/>
              <a:t>bình</a:t>
            </a:r>
            <a:r>
              <a:rPr lang="en-US" sz="4400" dirty="0" smtClean="0"/>
              <a:t> </a:t>
            </a:r>
            <a:r>
              <a:rPr lang="en-US" sz="4400" dirty="0" err="1" smtClean="0"/>
              <a:t>hành</a:t>
            </a:r>
            <a:r>
              <a:rPr lang="en-US" sz="4400" dirty="0" smtClean="0"/>
              <a:t> </a:t>
            </a:r>
            <a:r>
              <a:rPr lang="en-US" sz="4400" dirty="0" err="1" smtClean="0"/>
              <a:t>trên</a:t>
            </a:r>
            <a:r>
              <a:rPr lang="en-US" sz="4400" dirty="0" smtClean="0"/>
              <a:t> </a:t>
            </a:r>
            <a:r>
              <a:rPr lang="en-US" sz="4400" dirty="0" err="1" smtClean="0"/>
              <a:t>giấy</a:t>
            </a:r>
            <a:r>
              <a:rPr lang="en-US" sz="4400" dirty="0" smtClean="0"/>
              <a:t> </a:t>
            </a:r>
            <a:r>
              <a:rPr lang="en-US" sz="4400" dirty="0" err="1" smtClean="0"/>
              <a:t>kẻ</a:t>
            </a:r>
            <a:r>
              <a:rPr lang="en-US" sz="4400" dirty="0" smtClean="0"/>
              <a:t> ô </a:t>
            </a:r>
            <a:r>
              <a:rPr lang="en-US" sz="4400" dirty="0" err="1" smtClean="0"/>
              <a:t>vuông</a:t>
            </a:r>
            <a:r>
              <a:rPr lang="en-US" sz="4400" dirty="0" smtClean="0"/>
              <a:t> </a:t>
            </a:r>
            <a:r>
              <a:rPr lang="en-US" sz="4400" dirty="0" err="1" smtClean="0"/>
              <a:t>rồi</a:t>
            </a:r>
            <a:r>
              <a:rPr lang="en-US" sz="4400" dirty="0" smtClean="0"/>
              <a:t> </a:t>
            </a:r>
            <a:r>
              <a:rPr lang="en-US" sz="4400" dirty="0" err="1" smtClean="0"/>
              <a:t>cắt</a:t>
            </a:r>
            <a:r>
              <a:rPr lang="en-US" sz="4400" dirty="0" smtClean="0"/>
              <a:t>, </a:t>
            </a:r>
            <a:r>
              <a:rPr lang="en-US" sz="4400" dirty="0" err="1" smtClean="0"/>
              <a:t>ghép</a:t>
            </a:r>
            <a:r>
              <a:rPr lang="en-US" sz="4400" dirty="0" smtClean="0"/>
              <a:t>  </a:t>
            </a:r>
            <a:r>
              <a:rPr lang="en-US" sz="4400" dirty="0" err="1" smtClean="0"/>
              <a:t>thành</a:t>
            </a:r>
            <a:r>
              <a:rPr lang="en-US" sz="4400" dirty="0" smtClean="0"/>
              <a:t> </a:t>
            </a:r>
            <a:r>
              <a:rPr lang="en-US" sz="4400" dirty="0" err="1" smtClean="0"/>
              <a:t>hình</a:t>
            </a:r>
            <a:r>
              <a:rPr lang="en-US" sz="4400" dirty="0" smtClean="0"/>
              <a:t> </a:t>
            </a:r>
            <a:r>
              <a:rPr lang="en-US" sz="4400" dirty="0" err="1" smtClean="0"/>
              <a:t>chữ</a:t>
            </a:r>
            <a:r>
              <a:rPr lang="en-US" sz="4400" dirty="0" smtClean="0"/>
              <a:t> </a:t>
            </a:r>
            <a:r>
              <a:rPr lang="en-US" sz="4400" dirty="0" err="1" smtClean="0"/>
              <a:t>nhật</a:t>
            </a:r>
            <a:r>
              <a:rPr lang="en-US" sz="4400" dirty="0" smtClean="0"/>
              <a:t>.</a:t>
            </a:r>
            <a:endParaRPr lang="vi-VN" sz="4400" dirty="0">
              <a:latin typeface="+mn-lt"/>
            </a:endParaRPr>
          </a:p>
        </p:txBody>
      </p:sp>
      <p:sp>
        <p:nvSpPr>
          <p:cNvPr id="7" name="Right Triangle 6"/>
          <p:cNvSpPr/>
          <p:nvPr/>
        </p:nvSpPr>
        <p:spPr>
          <a:xfrm flipH="1">
            <a:off x="5027239" y="4211885"/>
            <a:ext cx="1752600" cy="2989015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39" name="Group 38"/>
          <p:cNvGrpSpPr/>
          <p:nvPr/>
        </p:nvGrpSpPr>
        <p:grpSpPr>
          <a:xfrm>
            <a:off x="6776768" y="4218677"/>
            <a:ext cx="4119832" cy="3017520"/>
            <a:chOff x="4643168" y="3802380"/>
            <a:chExt cx="4119832" cy="3017520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4643168" y="3802380"/>
              <a:ext cx="0" cy="301752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V="1">
              <a:off x="4648200" y="6785733"/>
              <a:ext cx="2377440" cy="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V="1">
              <a:off x="4648200" y="3828956"/>
              <a:ext cx="4114800" cy="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7025640" y="3828956"/>
              <a:ext cx="1737360" cy="2990944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8928010">
            <a:off x="6063009" y="2486128"/>
            <a:ext cx="1702944" cy="175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462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0556E-6 2.46914E-6 L -0.00703 0.3700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6" y="1850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7 3.7037E-7 L -0.00564 0.28873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" y="144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64 0.2787 L 0.22708 0.0032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32" y="-137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  <p:bldP spid="7" grpId="0" animBg="1"/>
      <p:bldP spid="7" grpId="1" animBg="1"/>
      <p:bldP spid="7" grpId="3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003711" y="7200900"/>
            <a:ext cx="3284289" cy="3467100"/>
          </a:xfrm>
          <a:prstGeom prst="rect">
            <a:avLst/>
          </a:prstGeom>
        </p:spPr>
      </p:pic>
      <p:sp>
        <p:nvSpPr>
          <p:cNvPr id="8" name="Freeform 13"/>
          <p:cNvSpPr/>
          <p:nvPr/>
        </p:nvSpPr>
        <p:spPr>
          <a:xfrm>
            <a:off x="902112" y="0"/>
            <a:ext cx="7482112" cy="1041627"/>
          </a:xfrm>
          <a:custGeom>
            <a:avLst/>
            <a:gdLst/>
            <a:ahLst/>
            <a:cxnLst/>
            <a:rect l="l" t="t" r="r" b="b"/>
            <a:pathLst>
              <a:path w="2311400" h="2311400">
                <a:moveTo>
                  <a:pt x="2006600" y="0"/>
                </a:moveTo>
                <a:lnTo>
                  <a:pt x="304800" y="0"/>
                </a:lnTo>
                <a:cubicBezTo>
                  <a:pt x="135890" y="0"/>
                  <a:pt x="0" y="135890"/>
                  <a:pt x="0" y="304800"/>
                </a:cubicBezTo>
                <a:lnTo>
                  <a:pt x="0" y="2006600"/>
                </a:lnTo>
                <a:cubicBezTo>
                  <a:pt x="0" y="2175510"/>
                  <a:pt x="135890" y="2311400"/>
                  <a:pt x="304800" y="2311400"/>
                </a:cubicBezTo>
                <a:lnTo>
                  <a:pt x="2006600" y="2311400"/>
                </a:lnTo>
                <a:cubicBezTo>
                  <a:pt x="2175510" y="2311400"/>
                  <a:pt x="2311400" y="2175510"/>
                  <a:pt x="2311400" y="2006600"/>
                </a:cubicBezTo>
                <a:lnTo>
                  <a:pt x="2311400" y="304800"/>
                </a:lnTo>
                <a:cubicBezTo>
                  <a:pt x="2311400" y="135890"/>
                  <a:pt x="2175510" y="0"/>
                  <a:pt x="2006600" y="0"/>
                </a:cubicBezTo>
                <a:close/>
              </a:path>
            </a:pathLst>
          </a:custGeom>
          <a:solidFill>
            <a:srgbClr val="1B3679"/>
          </a:solidFill>
        </p:spPr>
        <p:txBody>
          <a:bodyPr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endParaRPr lang="vi-VN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225019">
            <a:off x="644422" y="95084"/>
            <a:ext cx="679789" cy="747768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20242" y="1679206"/>
            <a:ext cx="1328148" cy="82191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HĐ2</a:t>
            </a:r>
            <a:endParaRPr lang="vi-VN" sz="36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57400" y="1292338"/>
            <a:ext cx="15087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4000" dirty="0" err="1" smtClean="0">
                <a:latin typeface="+mn-lt"/>
              </a:rPr>
              <a:t>Từ</a:t>
            </a:r>
            <a:r>
              <a:rPr lang="en-US" sz="4000" dirty="0" smtClean="0">
                <a:latin typeface="+mn-lt"/>
              </a:rPr>
              <a:t> HĐ1, </a:t>
            </a:r>
            <a:r>
              <a:rPr lang="en-US" sz="4000" dirty="0" err="1" smtClean="0">
                <a:latin typeface="+mn-lt"/>
              </a:rPr>
              <a:t>hãy</a:t>
            </a:r>
            <a:r>
              <a:rPr lang="en-US" sz="4000" dirty="0" smtClean="0">
                <a:latin typeface="+mn-lt"/>
              </a:rPr>
              <a:t> so </a:t>
            </a:r>
            <a:r>
              <a:rPr lang="en-US" sz="4000" dirty="0" err="1" smtClean="0">
                <a:latin typeface="+mn-lt"/>
              </a:rPr>
              <a:t>sánh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độ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dài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cạnh</a:t>
            </a:r>
            <a:r>
              <a:rPr lang="en-US" sz="4000" dirty="0" smtClean="0">
                <a:latin typeface="+mn-lt"/>
              </a:rPr>
              <a:t>, </a:t>
            </a:r>
            <a:r>
              <a:rPr lang="en-US" sz="4000" dirty="0" err="1" smtClean="0">
                <a:latin typeface="+mn-lt"/>
              </a:rPr>
              <a:t>chiều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cao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tương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ứng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của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hình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bình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hành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với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chiều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dài</a:t>
            </a:r>
            <a:r>
              <a:rPr lang="en-US" sz="4000" dirty="0" smtClean="0">
                <a:latin typeface="+mn-lt"/>
              </a:rPr>
              <a:t>, </a:t>
            </a:r>
            <a:r>
              <a:rPr lang="en-US" sz="4000" dirty="0" err="1" smtClean="0">
                <a:latin typeface="+mn-lt"/>
              </a:rPr>
              <a:t>chiều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rộng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của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hình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chữ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nhật</a:t>
            </a:r>
            <a:r>
              <a:rPr lang="en-US" sz="4000" dirty="0" smtClean="0">
                <a:latin typeface="+mn-lt"/>
              </a:rPr>
              <a:t>. </a:t>
            </a:r>
            <a:r>
              <a:rPr lang="en-US" sz="4000" dirty="0" err="1" smtClean="0">
                <a:latin typeface="+mn-lt"/>
              </a:rPr>
              <a:t>Từ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đó</a:t>
            </a:r>
            <a:r>
              <a:rPr lang="en-US" sz="4000" dirty="0" smtClean="0">
                <a:latin typeface="+mn-lt"/>
              </a:rPr>
              <a:t>, so </a:t>
            </a:r>
            <a:r>
              <a:rPr lang="en-US" sz="4000" dirty="0" err="1" smtClean="0">
                <a:latin typeface="+mn-lt"/>
              </a:rPr>
              <a:t>sánh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diện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tích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của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hình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bình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hành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với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diện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tích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hình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chữ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nhật</a:t>
            </a:r>
            <a:r>
              <a:rPr lang="en-US" sz="4000" dirty="0" smtClean="0">
                <a:latin typeface="+mn-lt"/>
              </a:rPr>
              <a:t>.</a:t>
            </a:r>
            <a:endParaRPr lang="vi-VN" sz="4000" dirty="0">
              <a:latin typeface="+mn-lt"/>
            </a:endParaRPr>
          </a:p>
        </p:txBody>
      </p:sp>
      <p:sp>
        <p:nvSpPr>
          <p:cNvPr id="12" name="Right Triangle 11"/>
          <p:cNvSpPr/>
          <p:nvPr/>
        </p:nvSpPr>
        <p:spPr>
          <a:xfrm flipH="1">
            <a:off x="1550348" y="5045682"/>
            <a:ext cx="1752600" cy="2989015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3" name="Group 12"/>
          <p:cNvGrpSpPr/>
          <p:nvPr/>
        </p:nvGrpSpPr>
        <p:grpSpPr>
          <a:xfrm>
            <a:off x="3299877" y="5052474"/>
            <a:ext cx="4119832" cy="3017520"/>
            <a:chOff x="4643168" y="3802380"/>
            <a:chExt cx="4119832" cy="3017520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4643168" y="3802380"/>
              <a:ext cx="0" cy="301752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4648200" y="6785733"/>
              <a:ext cx="2377440" cy="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4648200" y="3828956"/>
              <a:ext cx="4114800" cy="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7025640" y="3828956"/>
              <a:ext cx="1737360" cy="2990944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Arrow Connector 18"/>
          <p:cNvCxnSpPr/>
          <p:nvPr/>
        </p:nvCxnSpPr>
        <p:spPr>
          <a:xfrm>
            <a:off x="7419709" y="6819900"/>
            <a:ext cx="1524000" cy="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Right Triangle 20"/>
          <p:cNvSpPr/>
          <p:nvPr/>
        </p:nvSpPr>
        <p:spPr>
          <a:xfrm flipH="1">
            <a:off x="12192000" y="5067300"/>
            <a:ext cx="1752600" cy="2989015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22" name="Group 21"/>
          <p:cNvGrpSpPr/>
          <p:nvPr/>
        </p:nvGrpSpPr>
        <p:grpSpPr>
          <a:xfrm>
            <a:off x="9797149" y="5079050"/>
            <a:ext cx="4119832" cy="3017520"/>
            <a:chOff x="4643168" y="3802380"/>
            <a:chExt cx="4119832" cy="3017520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4643168" y="3802380"/>
              <a:ext cx="0" cy="301752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V="1">
              <a:off x="4648200" y="6785733"/>
              <a:ext cx="2377440" cy="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V="1">
              <a:off x="4648200" y="3828956"/>
              <a:ext cx="4114800" cy="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7025640" y="3828956"/>
              <a:ext cx="1737360" cy="2990944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3706116" y="6059477"/>
            <a:ext cx="889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vi-V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01697" y="4192369"/>
            <a:ext cx="889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4130797" y="6277932"/>
            <a:ext cx="889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vi-V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398968" y="4306053"/>
            <a:ext cx="889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972593" y="8421213"/>
            <a:ext cx="14018855" cy="1722288"/>
          </a:xfrm>
          <a:prstGeom prst="roundRect">
            <a:avLst/>
          </a:prstGeom>
          <a:solidFill>
            <a:srgbClr val="FCCF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=&gt; </a:t>
            </a:r>
            <a:r>
              <a:rPr lang="en-US" sz="4000" b="1" dirty="0" err="1" smtClean="0">
                <a:solidFill>
                  <a:srgbClr val="002060"/>
                </a:solidFill>
              </a:rPr>
              <a:t>Em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hãy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nêu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công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thức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tính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diện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tích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hình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bình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hành</a:t>
            </a:r>
            <a:r>
              <a:rPr lang="en-US" sz="4000" b="1" dirty="0" smtClean="0">
                <a:solidFill>
                  <a:srgbClr val="002060"/>
                </a:solidFill>
              </a:rPr>
              <a:t>.</a:t>
            </a:r>
            <a:endParaRPr lang="vi-VN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21" grpId="0" animBg="1"/>
      <p:bldP spid="27" grpId="0"/>
      <p:bldP spid="28" grpId="0"/>
      <p:bldP spid="29" grpId="0"/>
      <p:bldP spid="30" grpId="0"/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sp>
        <p:nvSpPr>
          <p:cNvPr id="31" name="Rectangle 30"/>
          <p:cNvSpPr/>
          <p:nvPr/>
        </p:nvSpPr>
        <p:spPr>
          <a:xfrm>
            <a:off x="1788502" y="1333500"/>
            <a:ext cx="7378944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endParaRPr lang="vi-VN" sz="4800" b="1" dirty="0">
              <a:cs typeface="Arial" panose="020B0604020202020204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9525000" y="2628900"/>
            <a:ext cx="6553200" cy="3048000"/>
            <a:chOff x="9525000" y="2628900"/>
            <a:chExt cx="6553200" cy="3048000"/>
          </a:xfrm>
        </p:grpSpPr>
        <p:sp>
          <p:nvSpPr>
            <p:cNvPr id="32" name="Parallelogram 31"/>
            <p:cNvSpPr/>
            <p:nvPr/>
          </p:nvSpPr>
          <p:spPr>
            <a:xfrm>
              <a:off x="9525000" y="2628900"/>
              <a:ext cx="6553200" cy="3048000"/>
            </a:xfrm>
            <a:prstGeom prst="parallelogram">
              <a:avLst>
                <a:gd name="adj" fmla="val 51538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11125200" y="2628900"/>
              <a:ext cx="0" cy="3048000"/>
            </a:xfrm>
            <a:prstGeom prst="line">
              <a:avLst/>
            </a:prstGeom>
            <a:ln w="571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/>
            <p:cNvSpPr/>
            <p:nvPr/>
          </p:nvSpPr>
          <p:spPr>
            <a:xfrm>
              <a:off x="11125200" y="5143500"/>
              <a:ext cx="609600" cy="533400"/>
            </a:xfrm>
            <a:prstGeom prst="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971800" y="2857500"/>
            <a:ext cx="4724400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</a:t>
            </a:r>
            <a:r>
              <a:rPr lang="en-US" sz="5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a.h</a:t>
            </a:r>
            <a:endParaRPr lang="vi-VN" sz="5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378697" y="3771900"/>
            <a:ext cx="889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vi-VN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1353800" y="5716369"/>
            <a:ext cx="889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923317" y="4994977"/>
            <a:ext cx="11049000" cy="1998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tương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7" grpId="0" animBg="1"/>
      <p:bldP spid="39" grpId="0"/>
      <p:bldP spid="40" grpId="0"/>
      <p:bldP spid="41" grpId="0" uiExpand="1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390618" y="-79448"/>
            <a:ext cx="3165802" cy="9002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6281"/>
              </a:lnSpc>
              <a:spcBef>
                <a:spcPct val="0"/>
              </a:spcBef>
            </a:pPr>
            <a:r>
              <a:rPr lang="en-US" sz="4000" b="1" spc="94" dirty="0" err="1">
                <a:solidFill>
                  <a:srgbClr val="00B050"/>
                </a:solidFill>
                <a:latin typeface="Arial" panose="020B0604020202020204" pitchFamily="34" charset="0"/>
              </a:rPr>
              <a:t>Luyện</a:t>
            </a:r>
            <a:r>
              <a:rPr lang="en-US" sz="4000" b="1" spc="94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000" b="1" spc="94" dirty="0" err="1">
                <a:solidFill>
                  <a:srgbClr val="00B050"/>
                </a:solidFill>
                <a:latin typeface="Arial" panose="020B0604020202020204" pitchFamily="34" charset="0"/>
              </a:rPr>
              <a:t>tập</a:t>
            </a:r>
            <a:r>
              <a:rPr lang="en-US" sz="4000" b="1" spc="94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000" b="1" spc="94" dirty="0" smtClean="0">
                <a:solidFill>
                  <a:srgbClr val="00B050"/>
                </a:solidFill>
                <a:latin typeface="Arial" panose="020B0604020202020204" pitchFamily="34" charset="0"/>
              </a:rPr>
              <a:t>2</a:t>
            </a:r>
            <a:endParaRPr lang="en-US" sz="4000" b="1" spc="94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71748" y="820798"/>
            <a:ext cx="15448442" cy="3226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đài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12m,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10 m,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AMCN,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Tiền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50 000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40 000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tiền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3" name="Group 82"/>
          <p:cNvGrpSpPr/>
          <p:nvPr/>
        </p:nvGrpSpPr>
        <p:grpSpPr>
          <a:xfrm>
            <a:off x="11898461" y="3924806"/>
            <a:ext cx="7151539" cy="4711790"/>
            <a:chOff x="11173724" y="5575210"/>
            <a:chExt cx="7151539" cy="4711790"/>
          </a:xfrm>
        </p:grpSpPr>
        <p:grpSp>
          <p:nvGrpSpPr>
            <p:cNvPr id="47" name="Group 46"/>
            <p:cNvGrpSpPr/>
            <p:nvPr/>
          </p:nvGrpSpPr>
          <p:grpSpPr>
            <a:xfrm>
              <a:off x="11173724" y="5575210"/>
              <a:ext cx="7151539" cy="4711790"/>
              <a:chOff x="112551" y="0"/>
              <a:chExt cx="2546701" cy="1476375"/>
            </a:xfrm>
          </p:grpSpPr>
          <p:grpSp>
            <p:nvGrpSpPr>
              <p:cNvPr id="48" name="Group 47"/>
              <p:cNvGrpSpPr/>
              <p:nvPr/>
            </p:nvGrpSpPr>
            <p:grpSpPr>
              <a:xfrm>
                <a:off x="264922" y="311349"/>
                <a:ext cx="1698406" cy="828682"/>
                <a:chOff x="261980" y="306287"/>
                <a:chExt cx="1938294" cy="1019183"/>
              </a:xfrm>
            </p:grpSpPr>
            <p:sp>
              <p:nvSpPr>
                <p:cNvPr id="60" name="Rectangle 59"/>
                <p:cNvSpPr/>
                <p:nvPr/>
              </p:nvSpPr>
              <p:spPr>
                <a:xfrm>
                  <a:off x="276225" y="306294"/>
                  <a:ext cx="1924049" cy="1019176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2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61" name="Straight Connector 60"/>
                <p:cNvCxnSpPr>
                  <a:stCxn id="60" idx="0"/>
                </p:cNvCxnSpPr>
                <p:nvPr/>
              </p:nvCxnSpPr>
              <p:spPr>
                <a:xfrm flipH="1">
                  <a:off x="276225" y="306287"/>
                  <a:ext cx="962026" cy="1019161"/>
                </a:xfrm>
                <a:prstGeom prst="line">
                  <a:avLst/>
                </a:prstGeom>
                <a:noFill/>
                <a:ln w="57150" cap="flat" cmpd="sng" algn="ctr">
                  <a:solidFill>
                    <a:schemeClr val="accent3">
                      <a:lumMod val="50000"/>
                    </a:schemeClr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62" name="Straight Connector 61"/>
                <p:cNvCxnSpPr>
                  <a:endCxn id="60" idx="2"/>
                </p:cNvCxnSpPr>
                <p:nvPr/>
              </p:nvCxnSpPr>
              <p:spPr>
                <a:xfrm flipH="1">
                  <a:off x="1238250" y="306288"/>
                  <a:ext cx="952499" cy="1019162"/>
                </a:xfrm>
                <a:prstGeom prst="line">
                  <a:avLst/>
                </a:prstGeom>
                <a:noFill/>
                <a:ln w="57150" cap="flat" cmpd="sng" algn="ctr">
                  <a:solidFill>
                    <a:schemeClr val="accent3">
                      <a:lumMod val="50000"/>
                    </a:schemeClr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63" name="Straight Connector 62"/>
                <p:cNvCxnSpPr/>
                <p:nvPr/>
              </p:nvCxnSpPr>
              <p:spPr>
                <a:xfrm flipH="1">
                  <a:off x="1224004" y="306287"/>
                  <a:ext cx="976270" cy="0"/>
                </a:xfrm>
                <a:prstGeom prst="line">
                  <a:avLst/>
                </a:prstGeom>
                <a:noFill/>
                <a:ln w="57150" cap="flat" cmpd="sng" algn="ctr">
                  <a:solidFill>
                    <a:schemeClr val="accent3">
                      <a:lumMod val="50000"/>
                    </a:schemeClr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66" name="Straight Connector 65"/>
                <p:cNvCxnSpPr/>
                <p:nvPr/>
              </p:nvCxnSpPr>
              <p:spPr>
                <a:xfrm flipH="1">
                  <a:off x="261980" y="1325448"/>
                  <a:ext cx="976270" cy="0"/>
                </a:xfrm>
                <a:prstGeom prst="line">
                  <a:avLst/>
                </a:prstGeom>
                <a:noFill/>
                <a:ln w="57150" cap="flat" cmpd="sng" algn="ctr">
                  <a:solidFill>
                    <a:schemeClr val="accent3">
                      <a:lumMod val="50000"/>
                    </a:schemeClr>
                  </a:solidFill>
                  <a:prstDash val="solid"/>
                  <a:miter lim="800000"/>
                </a:ln>
                <a:effectLst/>
              </p:spPr>
            </p:cxnSp>
          </p:grpSp>
          <p:sp>
            <p:nvSpPr>
              <p:cNvPr id="49" name="Text Box 2"/>
              <p:cNvSpPr txBox="1">
                <a:spLocks noChangeArrowheads="1"/>
              </p:cNvSpPr>
              <p:nvPr/>
            </p:nvSpPr>
            <p:spPr bwMode="auto">
              <a:xfrm>
                <a:off x="112551" y="1092671"/>
                <a:ext cx="266700" cy="3238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50" name="Text Box 2"/>
              <p:cNvSpPr txBox="1">
                <a:spLocks noChangeArrowheads="1"/>
              </p:cNvSpPr>
              <p:nvPr/>
            </p:nvSpPr>
            <p:spPr bwMode="auto">
              <a:xfrm>
                <a:off x="156433" y="137919"/>
                <a:ext cx="266700" cy="3238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</a:p>
            </p:txBody>
          </p:sp>
          <p:sp>
            <p:nvSpPr>
              <p:cNvPr id="51" name="Text Box 2"/>
              <p:cNvSpPr txBox="1">
                <a:spLocks noChangeArrowheads="1"/>
              </p:cNvSpPr>
              <p:nvPr/>
            </p:nvSpPr>
            <p:spPr bwMode="auto">
              <a:xfrm>
                <a:off x="2028825" y="142875"/>
                <a:ext cx="266700" cy="3238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</a:t>
                </a:r>
              </a:p>
            </p:txBody>
          </p:sp>
          <p:sp>
            <p:nvSpPr>
              <p:cNvPr id="52" name="Text Box 2"/>
              <p:cNvSpPr txBox="1">
                <a:spLocks noChangeArrowheads="1"/>
              </p:cNvSpPr>
              <p:nvPr/>
            </p:nvSpPr>
            <p:spPr bwMode="auto">
              <a:xfrm>
                <a:off x="1019175" y="0"/>
                <a:ext cx="314325" cy="266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</a:t>
                </a:r>
              </a:p>
            </p:txBody>
          </p:sp>
          <p:sp>
            <p:nvSpPr>
              <p:cNvPr id="53" name="Text Box 2"/>
              <p:cNvSpPr txBox="1">
                <a:spLocks noChangeArrowheads="1"/>
              </p:cNvSpPr>
              <p:nvPr/>
            </p:nvSpPr>
            <p:spPr bwMode="auto">
              <a:xfrm>
                <a:off x="2028825" y="1000125"/>
                <a:ext cx="266700" cy="3238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</a:t>
                </a:r>
              </a:p>
            </p:txBody>
          </p:sp>
          <p:sp>
            <p:nvSpPr>
              <p:cNvPr id="54" name="Text Box 2"/>
              <p:cNvSpPr txBox="1">
                <a:spLocks noChangeArrowheads="1"/>
              </p:cNvSpPr>
              <p:nvPr/>
            </p:nvSpPr>
            <p:spPr bwMode="auto">
              <a:xfrm>
                <a:off x="914400" y="1181100"/>
                <a:ext cx="314325" cy="266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</a:t>
                </a:r>
              </a:p>
            </p:txBody>
          </p:sp>
          <p:sp>
            <p:nvSpPr>
              <p:cNvPr id="55" name="Text Box 2"/>
              <p:cNvSpPr txBox="1">
                <a:spLocks noChangeArrowheads="1"/>
              </p:cNvSpPr>
              <p:nvPr/>
            </p:nvSpPr>
            <p:spPr bwMode="auto">
              <a:xfrm>
                <a:off x="485777" y="33145"/>
                <a:ext cx="533399" cy="300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6m</a:t>
                </a:r>
              </a:p>
            </p:txBody>
          </p:sp>
          <p:sp>
            <p:nvSpPr>
              <p:cNvPr id="56" name="Text Box 2"/>
              <p:cNvSpPr txBox="1">
                <a:spLocks noChangeArrowheads="1"/>
              </p:cNvSpPr>
              <p:nvPr/>
            </p:nvSpPr>
            <p:spPr bwMode="auto">
              <a:xfrm>
                <a:off x="1344798" y="0"/>
                <a:ext cx="629829" cy="2998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6m</a:t>
                </a:r>
              </a:p>
            </p:txBody>
          </p:sp>
          <p:sp>
            <p:nvSpPr>
              <p:cNvPr id="57" name="Text Box 2"/>
              <p:cNvSpPr txBox="1">
                <a:spLocks noChangeArrowheads="1"/>
              </p:cNvSpPr>
              <p:nvPr/>
            </p:nvSpPr>
            <p:spPr bwMode="auto">
              <a:xfrm>
                <a:off x="381000" y="1209641"/>
                <a:ext cx="533400" cy="26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6m</a:t>
                </a:r>
              </a:p>
            </p:txBody>
          </p:sp>
          <p:sp>
            <p:nvSpPr>
              <p:cNvPr id="58" name="Text Box 2"/>
              <p:cNvSpPr txBox="1">
                <a:spLocks noChangeArrowheads="1"/>
              </p:cNvSpPr>
              <p:nvPr/>
            </p:nvSpPr>
            <p:spPr bwMode="auto">
              <a:xfrm>
                <a:off x="1333500" y="1209675"/>
                <a:ext cx="533400" cy="266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6m</a:t>
                </a:r>
              </a:p>
            </p:txBody>
          </p:sp>
          <p:sp>
            <p:nvSpPr>
              <p:cNvPr id="59" name="Text Box 2"/>
              <p:cNvSpPr txBox="1">
                <a:spLocks noChangeArrowheads="1"/>
              </p:cNvSpPr>
              <p:nvPr/>
            </p:nvSpPr>
            <p:spPr bwMode="auto">
              <a:xfrm>
                <a:off x="2028486" y="600719"/>
                <a:ext cx="630766" cy="2666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10m</a:t>
                </a:r>
              </a:p>
            </p:txBody>
          </p:sp>
        </p:grpSp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491455" y="7310808"/>
              <a:ext cx="846597" cy="629193"/>
            </a:xfrm>
            <a:prstGeom prst="rect">
              <a:avLst/>
            </a:prstGeom>
          </p:spPr>
        </p:pic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3255951" y="8401302"/>
              <a:ext cx="747877" cy="599260"/>
            </a:xfrm>
            <a:prstGeom prst="rect">
              <a:avLst/>
            </a:prstGeom>
          </p:spPr>
        </p:pic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169515" y="8414129"/>
              <a:ext cx="934232" cy="895707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762460" y="7769326"/>
              <a:ext cx="747877" cy="599260"/>
            </a:xfrm>
            <a:prstGeom prst="rect">
              <a:avLst/>
            </a:prstGeom>
          </p:spPr>
        </p:pic>
        <p:pic>
          <p:nvPicPr>
            <p:cNvPr id="74" name="Picture 73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3437099" y="7532078"/>
              <a:ext cx="934232" cy="895707"/>
            </a:xfrm>
            <a:prstGeom prst="rect">
              <a:avLst/>
            </a:prstGeom>
          </p:spPr>
        </p:pic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3560240" y="6781059"/>
              <a:ext cx="747877" cy="599260"/>
            </a:xfrm>
            <a:prstGeom prst="rect">
              <a:avLst/>
            </a:prstGeom>
          </p:spPr>
        </p:pic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4239553" y="7310808"/>
              <a:ext cx="747877" cy="599260"/>
            </a:xfrm>
            <a:prstGeom prst="rect">
              <a:avLst/>
            </a:prstGeom>
          </p:spPr>
        </p:pic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4418163" y="6617418"/>
              <a:ext cx="934232" cy="895707"/>
            </a:xfrm>
            <a:prstGeom prst="rect">
              <a:avLst/>
            </a:prstGeom>
          </p:spPr>
        </p:pic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4722278" y="8194362"/>
              <a:ext cx="846597" cy="629193"/>
            </a:xfrm>
            <a:prstGeom prst="rect">
              <a:avLst/>
            </a:prstGeom>
          </p:spPr>
        </p:pic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460327" y="8265739"/>
              <a:ext cx="846597" cy="629193"/>
            </a:xfrm>
            <a:prstGeom prst="rect">
              <a:avLst/>
            </a:prstGeom>
          </p:spPr>
        </p:pic>
        <p:pic>
          <p:nvPicPr>
            <p:cNvPr id="80" name="Picture 79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428888" y="6781059"/>
              <a:ext cx="846597" cy="629193"/>
            </a:xfrm>
            <a:prstGeom prst="rect">
              <a:avLst/>
            </a:prstGeom>
          </p:spPr>
        </p:pic>
        <p:pic>
          <p:nvPicPr>
            <p:cNvPr id="81" name="Picture 80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626832" y="7912872"/>
              <a:ext cx="846597" cy="629193"/>
            </a:xfrm>
            <a:prstGeom prst="rect">
              <a:avLst/>
            </a:prstGeom>
          </p:spPr>
        </p:pic>
        <p:pic>
          <p:nvPicPr>
            <p:cNvPr id="82" name="Picture 81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55549" y="6897835"/>
              <a:ext cx="846597" cy="629193"/>
            </a:xfrm>
            <a:prstGeom prst="rect">
              <a:avLst/>
            </a:prstGeom>
          </p:spPr>
        </p:pic>
      </p:grpSp>
      <p:sp>
        <p:nvSpPr>
          <p:cNvPr id="84" name="TextBox 83"/>
          <p:cNvSpPr txBox="1"/>
          <p:nvPr/>
        </p:nvSpPr>
        <p:spPr>
          <a:xfrm>
            <a:off x="6324600" y="3886706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2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3200" b="1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312266" y="4385775"/>
            <a:ext cx="11374776" cy="1306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32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2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AMCN </a:t>
            </a:r>
            <a:r>
              <a:rPr lang="en-US" sz="32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32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lang="en-US" sz="3200" dirty="0" err="1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NM </a:t>
            </a: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= AB = </a:t>
            </a:r>
            <a:r>
              <a:rPr lang="en-US" sz="3200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10m.</a:t>
            </a:r>
            <a:endParaRPr lang="en-US" sz="2800" b="1" dirty="0">
              <a:effectLst/>
              <a:ea typeface="Times New Roman" panose="02020603050405020304" pitchFamily="18" charset="0"/>
            </a:endParaRPr>
          </a:p>
        </p:txBody>
      </p:sp>
      <p:cxnSp>
        <p:nvCxnSpPr>
          <p:cNvPr id="88" name="Straight Connector 87"/>
          <p:cNvCxnSpPr/>
          <p:nvPr/>
        </p:nvCxnSpPr>
        <p:spPr>
          <a:xfrm>
            <a:off x="17127464" y="4933784"/>
            <a:ext cx="0" cy="265176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/>
          <p:cNvSpPr/>
          <p:nvPr/>
        </p:nvSpPr>
        <p:spPr>
          <a:xfrm>
            <a:off x="248266" y="5939162"/>
            <a:ext cx="1137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Do </a:t>
            </a:r>
            <a:r>
              <a:rPr lang="en-US" sz="3200" dirty="0" err="1"/>
              <a:t>đó</a:t>
            </a:r>
            <a:r>
              <a:rPr lang="en-US" sz="3200" dirty="0"/>
              <a:t> </a:t>
            </a:r>
            <a:r>
              <a:rPr lang="en-US" sz="3200" dirty="0" err="1"/>
              <a:t>diện</a:t>
            </a:r>
            <a:r>
              <a:rPr lang="en-US" sz="3200" dirty="0"/>
              <a:t> </a:t>
            </a:r>
            <a:r>
              <a:rPr lang="en-US" sz="3200" dirty="0" err="1"/>
              <a:t>tích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bình</a:t>
            </a:r>
            <a:r>
              <a:rPr lang="en-US" sz="3200" dirty="0"/>
              <a:t> </a:t>
            </a:r>
            <a:r>
              <a:rPr lang="en-US" sz="3200" dirty="0" err="1"/>
              <a:t>hành</a:t>
            </a:r>
            <a:r>
              <a:rPr lang="en-US" sz="3200" dirty="0"/>
              <a:t> AMCN </a:t>
            </a:r>
            <a:r>
              <a:rPr lang="en-US" sz="3200" dirty="0" err="1"/>
              <a:t>là</a:t>
            </a:r>
            <a:r>
              <a:rPr lang="en-US" sz="3200" dirty="0"/>
              <a:t>:   </a:t>
            </a:r>
            <a:r>
              <a:rPr lang="en-US" sz="3200" b="1" dirty="0"/>
              <a:t> 6.10 = 60 (m</a:t>
            </a:r>
            <a:r>
              <a:rPr lang="en-US" sz="3200" b="1" baseline="30000" dirty="0"/>
              <a:t>2</a:t>
            </a:r>
            <a:r>
              <a:rPr lang="en-US" sz="3200" b="1" dirty="0"/>
              <a:t>)</a:t>
            </a:r>
          </a:p>
        </p:txBody>
      </p:sp>
      <p:sp>
        <p:nvSpPr>
          <p:cNvPr id="94" name="Rectangle 93"/>
          <p:cNvSpPr/>
          <p:nvPr/>
        </p:nvSpPr>
        <p:spPr>
          <a:xfrm>
            <a:off x="247075" y="6709079"/>
            <a:ext cx="117354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Diện</a:t>
            </a:r>
            <a:r>
              <a:rPr lang="en-US" sz="3200" dirty="0"/>
              <a:t> </a:t>
            </a:r>
            <a:r>
              <a:rPr lang="en-US" sz="3200" dirty="0" err="1"/>
              <a:t>tích</a:t>
            </a:r>
            <a:r>
              <a:rPr lang="en-US" sz="3200" dirty="0"/>
              <a:t> </a:t>
            </a:r>
            <a:r>
              <a:rPr lang="en-US" sz="3200" dirty="0" err="1" smtClean="0"/>
              <a:t>mảnh</a:t>
            </a:r>
            <a:r>
              <a:rPr lang="en-US" sz="3200" dirty="0" smtClean="0"/>
              <a:t> </a:t>
            </a:r>
            <a:r>
              <a:rPr lang="en-US" sz="3200" dirty="0" err="1" smtClean="0"/>
              <a:t>đất</a:t>
            </a:r>
            <a:r>
              <a:rPr lang="en-US" sz="3200" dirty="0" smtClean="0"/>
              <a:t> </a:t>
            </a:r>
            <a:r>
              <a:rPr lang="en-US" sz="3200" dirty="0" err="1" smtClean="0"/>
              <a:t>hình</a:t>
            </a:r>
            <a:r>
              <a:rPr lang="en-US" sz="3200" dirty="0" smtClean="0"/>
              <a:t> </a:t>
            </a:r>
            <a:r>
              <a:rPr lang="en-US" sz="3200" dirty="0" err="1" smtClean="0"/>
              <a:t>chữ</a:t>
            </a:r>
            <a:r>
              <a:rPr lang="en-US" sz="3200" dirty="0" smtClean="0"/>
              <a:t> </a:t>
            </a:r>
            <a:r>
              <a:rPr lang="en-US" sz="3200" dirty="0" err="1"/>
              <a:t>nhật</a:t>
            </a:r>
            <a:r>
              <a:rPr lang="en-US" sz="3200" dirty="0"/>
              <a:t> ABCD </a:t>
            </a:r>
            <a:r>
              <a:rPr lang="en-US" sz="3200" dirty="0" err="1"/>
              <a:t>là</a:t>
            </a:r>
            <a:r>
              <a:rPr lang="en-US" sz="3200" dirty="0"/>
              <a:t>: </a:t>
            </a:r>
            <a:r>
              <a:rPr lang="en-US" sz="3200" b="1" dirty="0" smtClean="0"/>
              <a:t> </a:t>
            </a:r>
            <a:r>
              <a:rPr lang="en-US" sz="3200" b="1" dirty="0"/>
              <a:t>10.12 = 1200 (m</a:t>
            </a:r>
            <a:r>
              <a:rPr lang="en-US" sz="3200" b="1" baseline="30000" dirty="0"/>
              <a:t>2</a:t>
            </a:r>
            <a:r>
              <a:rPr lang="en-US" sz="3200" b="1" dirty="0"/>
              <a:t>)</a:t>
            </a:r>
          </a:p>
        </p:txBody>
      </p:sp>
      <p:sp>
        <p:nvSpPr>
          <p:cNvPr id="95" name="Rectangle 94"/>
          <p:cNvSpPr/>
          <p:nvPr/>
        </p:nvSpPr>
        <p:spPr>
          <a:xfrm>
            <a:off x="176541" y="7521825"/>
            <a:ext cx="117354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Phần</a:t>
            </a:r>
            <a:r>
              <a:rPr lang="en-US" sz="3200" dirty="0"/>
              <a:t> </a:t>
            </a:r>
            <a:r>
              <a:rPr lang="en-US" sz="3200" dirty="0" err="1"/>
              <a:t>diện</a:t>
            </a:r>
            <a:r>
              <a:rPr lang="en-US" sz="3200" dirty="0"/>
              <a:t> </a:t>
            </a:r>
            <a:r>
              <a:rPr lang="en-US" sz="3200" dirty="0" err="1"/>
              <a:t>tích</a:t>
            </a:r>
            <a:r>
              <a:rPr lang="en-US" sz="3200" dirty="0"/>
              <a:t> </a:t>
            </a:r>
            <a:r>
              <a:rPr lang="en-US" sz="3200" dirty="0" err="1"/>
              <a:t>còn</a:t>
            </a:r>
            <a:r>
              <a:rPr lang="en-US" sz="3200" dirty="0"/>
              <a:t> </a:t>
            </a:r>
            <a:r>
              <a:rPr lang="en-US" sz="3200" dirty="0" err="1"/>
              <a:t>lại</a:t>
            </a:r>
            <a:r>
              <a:rPr lang="en-US" sz="3200" dirty="0"/>
              <a:t> </a:t>
            </a:r>
            <a:r>
              <a:rPr lang="en-US" sz="3200" dirty="0" err="1"/>
              <a:t>trồng</a:t>
            </a:r>
            <a:r>
              <a:rPr lang="en-US" sz="3200" dirty="0"/>
              <a:t> </a:t>
            </a:r>
            <a:r>
              <a:rPr lang="en-US" sz="3200" dirty="0" err="1"/>
              <a:t>cỏ</a:t>
            </a:r>
            <a:r>
              <a:rPr lang="en-US" sz="3200" dirty="0"/>
              <a:t> </a:t>
            </a:r>
            <a:r>
              <a:rPr lang="en-US" sz="3200" dirty="0" err="1"/>
              <a:t>là</a:t>
            </a:r>
            <a:r>
              <a:rPr lang="en-US" sz="3200" dirty="0"/>
              <a:t>:    </a:t>
            </a:r>
            <a:r>
              <a:rPr lang="en-US" sz="3200" b="1" dirty="0"/>
              <a:t>120 - 60 = 60 (m</a:t>
            </a:r>
            <a:r>
              <a:rPr lang="en-US" sz="3200" b="1" baseline="30000" dirty="0"/>
              <a:t>2</a:t>
            </a:r>
            <a:r>
              <a:rPr lang="en-US" sz="3200" b="1" dirty="0"/>
              <a:t>)</a:t>
            </a:r>
          </a:p>
        </p:txBody>
      </p:sp>
      <p:sp>
        <p:nvSpPr>
          <p:cNvPr id="96" name="Rectangle 95"/>
          <p:cNvSpPr/>
          <p:nvPr/>
        </p:nvSpPr>
        <p:spPr>
          <a:xfrm>
            <a:off x="312266" y="8445574"/>
            <a:ext cx="11735470" cy="137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 err="1"/>
              <a:t>Vậy</a:t>
            </a:r>
            <a:r>
              <a:rPr lang="en-US" sz="3200" dirty="0"/>
              <a:t> </a:t>
            </a:r>
            <a:r>
              <a:rPr lang="en-US" sz="3200" dirty="0" err="1"/>
              <a:t>số</a:t>
            </a:r>
            <a:r>
              <a:rPr lang="en-US" sz="3200" dirty="0"/>
              <a:t> </a:t>
            </a:r>
            <a:r>
              <a:rPr lang="en-US" sz="3200" dirty="0" err="1"/>
              <a:t>tiền</a:t>
            </a:r>
            <a:r>
              <a:rPr lang="en-US" sz="3200" dirty="0"/>
              <a:t> </a:t>
            </a:r>
            <a:r>
              <a:rPr lang="en-US" sz="3200" dirty="0" err="1"/>
              <a:t>công</a:t>
            </a:r>
            <a:r>
              <a:rPr lang="en-US" sz="3200" dirty="0"/>
              <a:t> </a:t>
            </a:r>
            <a:r>
              <a:rPr lang="en-US" sz="3200" dirty="0" err="1"/>
              <a:t>cần</a:t>
            </a:r>
            <a:r>
              <a:rPr lang="en-US" sz="3200" dirty="0"/>
              <a:t> </a:t>
            </a:r>
            <a:r>
              <a:rPr lang="en-US" sz="3200" dirty="0" err="1"/>
              <a:t>để</a:t>
            </a:r>
            <a:r>
              <a:rPr lang="en-US" sz="3200" dirty="0"/>
              <a:t> chi </a:t>
            </a:r>
            <a:r>
              <a:rPr lang="en-US" sz="3200" dirty="0" err="1"/>
              <a:t>trả</a:t>
            </a:r>
            <a:r>
              <a:rPr lang="en-US" sz="3200" dirty="0"/>
              <a:t> </a:t>
            </a:r>
            <a:r>
              <a:rPr lang="en-US" sz="3200" dirty="0" err="1"/>
              <a:t>trồng</a:t>
            </a:r>
            <a:r>
              <a:rPr lang="en-US" sz="3200" dirty="0"/>
              <a:t> </a:t>
            </a:r>
            <a:r>
              <a:rPr lang="en-US" sz="3200" dirty="0" err="1"/>
              <a:t>hoa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cỏ</a:t>
            </a:r>
            <a:r>
              <a:rPr lang="en-US" sz="3200" dirty="0"/>
              <a:t> </a:t>
            </a:r>
            <a:r>
              <a:rPr lang="en-US" sz="3200" dirty="0" err="1"/>
              <a:t>là</a:t>
            </a:r>
            <a:r>
              <a:rPr lang="en-US" sz="3200" dirty="0"/>
              <a:t>:</a:t>
            </a:r>
          </a:p>
          <a:p>
            <a:pPr algn="ctr">
              <a:lnSpc>
                <a:spcPct val="130000"/>
              </a:lnSpc>
            </a:pPr>
            <a:r>
              <a:rPr lang="en-US" sz="3200" b="1" dirty="0"/>
              <a:t>50 000.60 + 40 000 .</a:t>
            </a:r>
            <a:r>
              <a:rPr lang="en-US" sz="3200" b="1" dirty="0" smtClean="0"/>
              <a:t>60 = </a:t>
            </a:r>
            <a:r>
              <a:rPr lang="en-US" sz="3200" b="1" dirty="0"/>
              <a:t>5 400 000(</a:t>
            </a:r>
            <a:r>
              <a:rPr lang="en-US" sz="3200" b="1" dirty="0" err="1"/>
              <a:t>đồng</a:t>
            </a:r>
            <a:r>
              <a:rPr lang="en-US" sz="3200" b="1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6111E-6 2.34568E-6 L -0.13308 -0.00077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5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84" grpId="0"/>
      <p:bldP spid="86" grpId="0"/>
      <p:bldP spid="93" grpId="0"/>
      <p:bldP spid="94" grpId="0"/>
      <p:bldP spid="95" grpId="0"/>
      <p:bldP spid="9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985428" y="-374466"/>
            <a:ext cx="1649149" cy="992488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16418606" y="754366"/>
            <a:ext cx="1506417" cy="1516898"/>
            <a:chOff x="13636271" y="6523876"/>
            <a:chExt cx="1822466" cy="2032657"/>
          </a:xfrm>
        </p:grpSpPr>
        <p:grpSp>
          <p:nvGrpSpPr>
            <p:cNvPr id="14" name="Group 14"/>
            <p:cNvGrpSpPr/>
            <p:nvPr/>
          </p:nvGrpSpPr>
          <p:grpSpPr>
            <a:xfrm>
              <a:off x="13636271" y="6523876"/>
              <a:ext cx="1822466" cy="2032657"/>
              <a:chOff x="187408" y="0"/>
              <a:chExt cx="2072385" cy="23114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187408" y="0"/>
                <a:ext cx="2072385" cy="2311400"/>
              </a:xfrm>
              <a:custGeom>
                <a:avLst/>
                <a:gdLst/>
                <a:ahLst/>
                <a:cxnLst/>
                <a:rect l="l" t="t" r="r" b="b"/>
                <a:pathLst>
                  <a:path w="2311400" h="2311400">
                    <a:moveTo>
                      <a:pt x="2006600" y="0"/>
                    </a:moveTo>
                    <a:lnTo>
                      <a:pt x="304800" y="0"/>
                    </a:lnTo>
                    <a:cubicBezTo>
                      <a:pt x="135890" y="0"/>
                      <a:pt x="0" y="135890"/>
                      <a:pt x="0" y="304800"/>
                    </a:cubicBezTo>
                    <a:lnTo>
                      <a:pt x="0" y="2006600"/>
                    </a:lnTo>
                    <a:cubicBezTo>
                      <a:pt x="0" y="2175510"/>
                      <a:pt x="135890" y="2311400"/>
                      <a:pt x="304800" y="2311400"/>
                    </a:cubicBezTo>
                    <a:lnTo>
                      <a:pt x="2006600" y="2311400"/>
                    </a:lnTo>
                    <a:cubicBezTo>
                      <a:pt x="2175510" y="2311400"/>
                      <a:pt x="2311400" y="2175510"/>
                      <a:pt x="2311400" y="2006600"/>
                    </a:cubicBezTo>
                    <a:lnTo>
                      <a:pt x="2311400" y="304800"/>
                    </a:lnTo>
                    <a:cubicBezTo>
                      <a:pt x="2311400" y="135890"/>
                      <a:pt x="2175510" y="0"/>
                      <a:pt x="2006600" y="0"/>
                    </a:cubicBezTo>
                    <a:close/>
                  </a:path>
                </a:pathLst>
              </a:custGeom>
              <a:solidFill>
                <a:srgbClr val="1B3679"/>
              </a:solidFill>
            </p:spPr>
          </p:sp>
        </p:grpSp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3830103" y="6859648"/>
              <a:ext cx="1321517" cy="1361113"/>
            </a:xfrm>
            <a:prstGeom prst="rect">
              <a:avLst/>
            </a:prstGeom>
          </p:spPr>
        </p:pic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584973" y="8757730"/>
            <a:ext cx="800911" cy="1001139"/>
          </a:xfrm>
          <a:prstGeom prst="rect">
            <a:avLst/>
          </a:prstGeom>
        </p:spPr>
      </p:pic>
      <p:sp>
        <p:nvSpPr>
          <p:cNvPr id="13" name="Freeform 13"/>
          <p:cNvSpPr/>
          <p:nvPr/>
        </p:nvSpPr>
        <p:spPr>
          <a:xfrm>
            <a:off x="902112" y="0"/>
            <a:ext cx="7482112" cy="1041627"/>
          </a:xfrm>
          <a:custGeom>
            <a:avLst/>
            <a:gdLst/>
            <a:ahLst/>
            <a:cxnLst/>
            <a:rect l="l" t="t" r="r" b="b"/>
            <a:pathLst>
              <a:path w="2311400" h="2311400">
                <a:moveTo>
                  <a:pt x="2006600" y="0"/>
                </a:moveTo>
                <a:lnTo>
                  <a:pt x="304800" y="0"/>
                </a:lnTo>
                <a:cubicBezTo>
                  <a:pt x="135890" y="0"/>
                  <a:pt x="0" y="135890"/>
                  <a:pt x="0" y="304800"/>
                </a:cubicBezTo>
                <a:lnTo>
                  <a:pt x="0" y="2006600"/>
                </a:lnTo>
                <a:cubicBezTo>
                  <a:pt x="0" y="2175510"/>
                  <a:pt x="135890" y="2311400"/>
                  <a:pt x="304800" y="2311400"/>
                </a:cubicBezTo>
                <a:lnTo>
                  <a:pt x="2006600" y="2311400"/>
                </a:lnTo>
                <a:cubicBezTo>
                  <a:pt x="2175510" y="2311400"/>
                  <a:pt x="2311400" y="2175510"/>
                  <a:pt x="2311400" y="2006600"/>
                </a:cubicBezTo>
                <a:lnTo>
                  <a:pt x="2311400" y="304800"/>
                </a:lnTo>
                <a:cubicBezTo>
                  <a:pt x="2311400" y="135890"/>
                  <a:pt x="2175510" y="0"/>
                  <a:pt x="2006600" y="0"/>
                </a:cubicBezTo>
                <a:close/>
              </a:path>
            </a:pathLst>
          </a:custGeom>
          <a:solidFill>
            <a:srgbClr val="1B3679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Diện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tích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thoi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547515" y="7540204"/>
            <a:ext cx="1327658" cy="1337384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15340" y="7482143"/>
            <a:ext cx="966981" cy="1578159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5688203">
            <a:off x="195823" y="8868597"/>
            <a:ext cx="1828857" cy="95765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225019">
            <a:off x="644422" y="95084"/>
            <a:ext cx="679789" cy="747768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979792" y="1254978"/>
            <a:ext cx="1594680" cy="72331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HĐ3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879897" y="1066281"/>
            <a:ext cx="128232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Vẽ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hình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thoi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trên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giấy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kẻ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ô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vuông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và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cắt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ghép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thành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hình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chữ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nhật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ight Triangle 4"/>
          <p:cNvSpPr/>
          <p:nvPr/>
        </p:nvSpPr>
        <p:spPr>
          <a:xfrm>
            <a:off x="4015605" y="2761428"/>
            <a:ext cx="2926080" cy="1828800"/>
          </a:xfrm>
          <a:prstGeom prst="rtTriangle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Right Triangle 25"/>
          <p:cNvSpPr/>
          <p:nvPr/>
        </p:nvSpPr>
        <p:spPr>
          <a:xfrm flipH="1">
            <a:off x="1089525" y="2761428"/>
            <a:ext cx="2926080" cy="1828800"/>
          </a:xfrm>
          <a:prstGeom prst="rtTriangle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9" name="Right Triangle 28"/>
          <p:cNvSpPr/>
          <p:nvPr/>
        </p:nvSpPr>
        <p:spPr>
          <a:xfrm flipV="1">
            <a:off x="4015872" y="4565371"/>
            <a:ext cx="2926080" cy="1828800"/>
          </a:xfrm>
          <a:prstGeom prst="rtTriangle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0" name="Right Triangle 29"/>
          <p:cNvSpPr/>
          <p:nvPr/>
        </p:nvSpPr>
        <p:spPr>
          <a:xfrm flipH="1" flipV="1">
            <a:off x="1074552" y="4565371"/>
            <a:ext cx="2926080" cy="1828800"/>
          </a:xfrm>
          <a:prstGeom prst="rtTriangle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8928010">
            <a:off x="3318748" y="1706787"/>
            <a:ext cx="1200923" cy="123509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3463748">
            <a:off x="-99376" y="3972679"/>
            <a:ext cx="1200923" cy="123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8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4.07407E-6 L 0.00443 0.3956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" y="197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97531E-6 L 0.35226 -0.00231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13" y="-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2778E-6 3.95062E-6 L 0.10876 0.33024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34" y="16512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2778E-6 -3.08642E-6 L 0.15885 0.00756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37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08642E-6 L -0.04557 -0.01929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3" y="-972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95062E-6 L 0.03003 0.36728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2" y="183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876 0.33024 L 0.3296 0.19459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42" y="-679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2778E-6 -3.08642E-6 L 0.3296 0.1946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76" y="9722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95062E-6 L 0.49045 0.0191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23" y="957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08642E-6 L 0.48959 0.37006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79" y="185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  <p:bldP spid="5" grpId="0" animBg="1"/>
      <p:bldP spid="5" grpId="1" animBg="1"/>
      <p:bldP spid="5" grpId="2" animBg="1"/>
      <p:bldP spid="26" grpId="0" animBg="1"/>
      <p:bldP spid="26" grpId="1" animBg="1"/>
      <p:bldP spid="26" grpId="2" animBg="1"/>
      <p:bldP spid="29" grpId="0" animBg="1"/>
      <p:bldP spid="29" grpId="1" animBg="1"/>
      <p:bldP spid="29" grpId="2" animBg="1"/>
      <p:bldP spid="30" grpId="0" animBg="1"/>
      <p:bldP spid="30" grpId="1" animBg="1"/>
      <p:bldP spid="30" grpId="2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3"/>
          <p:cNvSpPr/>
          <p:nvPr/>
        </p:nvSpPr>
        <p:spPr>
          <a:xfrm>
            <a:off x="914400" y="190500"/>
            <a:ext cx="7482112" cy="1041627"/>
          </a:xfrm>
          <a:custGeom>
            <a:avLst/>
            <a:gdLst/>
            <a:ahLst/>
            <a:cxnLst/>
            <a:rect l="l" t="t" r="r" b="b"/>
            <a:pathLst>
              <a:path w="2311400" h="2311400">
                <a:moveTo>
                  <a:pt x="2006600" y="0"/>
                </a:moveTo>
                <a:lnTo>
                  <a:pt x="304800" y="0"/>
                </a:lnTo>
                <a:cubicBezTo>
                  <a:pt x="135890" y="0"/>
                  <a:pt x="0" y="135890"/>
                  <a:pt x="0" y="304800"/>
                </a:cubicBezTo>
                <a:lnTo>
                  <a:pt x="0" y="2006600"/>
                </a:lnTo>
                <a:cubicBezTo>
                  <a:pt x="0" y="2175510"/>
                  <a:pt x="135890" y="2311400"/>
                  <a:pt x="304800" y="2311400"/>
                </a:cubicBezTo>
                <a:lnTo>
                  <a:pt x="2006600" y="2311400"/>
                </a:lnTo>
                <a:cubicBezTo>
                  <a:pt x="2175510" y="2311400"/>
                  <a:pt x="2311400" y="2175510"/>
                  <a:pt x="2311400" y="2006600"/>
                </a:cubicBezTo>
                <a:lnTo>
                  <a:pt x="2311400" y="304800"/>
                </a:lnTo>
                <a:cubicBezTo>
                  <a:pt x="2311400" y="135890"/>
                  <a:pt x="2175510" y="0"/>
                  <a:pt x="2006600" y="0"/>
                </a:cubicBezTo>
                <a:close/>
              </a:path>
            </a:pathLst>
          </a:custGeom>
          <a:solidFill>
            <a:srgbClr val="1B3679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Diện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tích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thoi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225019">
            <a:off x="656710" y="285584"/>
            <a:ext cx="679789" cy="747768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992080" y="1445478"/>
            <a:ext cx="1594680" cy="72331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HĐ4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2185" y="1256781"/>
            <a:ext cx="1282325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Từ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HĐ3,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hãy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so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sánh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các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đường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chéo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của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hình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thoi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với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chiều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rộng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và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chiều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dài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của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hình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chữ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nhật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/>
              </a:rPr>
              <a:t>Từ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/>
              </a:rPr>
              <a:t>đó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/>
              </a:rPr>
              <a:t> so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/>
              </a:rPr>
              <a:t>sánh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/>
              </a:rPr>
              <a:t>diện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/>
              </a:rPr>
              <a:t>tích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/>
              </a:rPr>
              <a:t>hình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/>
              </a:rPr>
              <a:t>thoi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/>
              </a:rPr>
              <a:t> ban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/>
              </a:rPr>
              <a:t>đầu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/>
              </a:rPr>
              <a:t>với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/>
              </a:rPr>
              <a:t>diện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/>
              </a:rPr>
              <a:t>tích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/>
              </a:rPr>
              <a:t>hình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/>
              </a:rPr>
              <a:t>chữ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/>
              </a:rPr>
              <a:t>nhật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/>
              </a:rPr>
              <a:t>.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6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638851" y="135949"/>
            <a:ext cx="1649149" cy="992488"/>
          </a:xfrm>
          <a:prstGeom prst="rect">
            <a:avLst/>
          </a:prstGeom>
        </p:spPr>
      </p:pic>
      <p:pic>
        <p:nvPicPr>
          <p:cNvPr id="7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960342" y="8648700"/>
            <a:ext cx="1327658" cy="1337384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236952">
            <a:off x="294977" y="8849441"/>
            <a:ext cx="1455911" cy="1220318"/>
          </a:xfrm>
          <a:prstGeom prst="rect">
            <a:avLst/>
          </a:prstGeom>
        </p:spPr>
      </p:pic>
      <p:sp>
        <p:nvSpPr>
          <p:cNvPr id="9" name="Right Triangle 8"/>
          <p:cNvSpPr/>
          <p:nvPr/>
        </p:nvSpPr>
        <p:spPr>
          <a:xfrm>
            <a:off x="4354674" y="5128957"/>
            <a:ext cx="2926080" cy="1828800"/>
          </a:xfrm>
          <a:prstGeom prst="rtTriangle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ight Triangle 9"/>
          <p:cNvSpPr/>
          <p:nvPr/>
        </p:nvSpPr>
        <p:spPr>
          <a:xfrm flipH="1">
            <a:off x="1428594" y="5128957"/>
            <a:ext cx="2926080" cy="1828800"/>
          </a:xfrm>
          <a:prstGeom prst="rtTriangle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ight Triangle 10"/>
          <p:cNvSpPr/>
          <p:nvPr/>
        </p:nvSpPr>
        <p:spPr>
          <a:xfrm flipV="1">
            <a:off x="4365948" y="6932900"/>
            <a:ext cx="2926080" cy="1828800"/>
          </a:xfrm>
          <a:prstGeom prst="rtTriangle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Right Triangle 11"/>
          <p:cNvSpPr/>
          <p:nvPr/>
        </p:nvSpPr>
        <p:spPr>
          <a:xfrm flipH="1" flipV="1">
            <a:off x="1417320" y="6932900"/>
            <a:ext cx="2926080" cy="1828800"/>
          </a:xfrm>
          <a:prstGeom prst="rtTriangle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ight Triangle 12"/>
          <p:cNvSpPr/>
          <p:nvPr/>
        </p:nvSpPr>
        <p:spPr>
          <a:xfrm>
            <a:off x="9303813" y="5104100"/>
            <a:ext cx="2926080" cy="1828800"/>
          </a:xfrm>
          <a:prstGeom prst="rtTriangle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Right Triangle 15"/>
          <p:cNvSpPr/>
          <p:nvPr/>
        </p:nvSpPr>
        <p:spPr>
          <a:xfrm flipV="1">
            <a:off x="9303813" y="6958710"/>
            <a:ext cx="2926080" cy="1828800"/>
          </a:xfrm>
          <a:prstGeom prst="rtTriangle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Right Triangle 18"/>
          <p:cNvSpPr/>
          <p:nvPr/>
        </p:nvSpPr>
        <p:spPr>
          <a:xfrm flipH="1">
            <a:off x="9303813" y="6972300"/>
            <a:ext cx="2926080" cy="1828800"/>
          </a:xfrm>
          <a:prstGeom prst="rtTriangle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Right Triangle 21"/>
          <p:cNvSpPr/>
          <p:nvPr/>
        </p:nvSpPr>
        <p:spPr>
          <a:xfrm flipH="1" flipV="1">
            <a:off x="9303813" y="5104100"/>
            <a:ext cx="2926080" cy="1828800"/>
          </a:xfrm>
          <a:prstGeom prst="rtTriangle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62" name="Picture 20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990600" y="6981798"/>
            <a:ext cx="9846955" cy="1658217"/>
          </a:xfrm>
          <a:prstGeom prst="rect">
            <a:avLst/>
          </a:prstGeom>
          <a:noFill/>
        </p:spPr>
      </p:pic>
      <p:pic>
        <p:nvPicPr>
          <p:cNvPr id="66" name="Picture 20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16200000">
            <a:off x="366654" y="3370470"/>
            <a:ext cx="9846955" cy="1658217"/>
          </a:xfrm>
          <a:prstGeom prst="rect">
            <a:avLst/>
          </a:prstGeom>
          <a:noFill/>
        </p:spPr>
      </p:pic>
      <p:sp>
        <p:nvSpPr>
          <p:cNvPr id="68" name="TextBox 67"/>
          <p:cNvSpPr txBox="1"/>
          <p:nvPr/>
        </p:nvSpPr>
        <p:spPr>
          <a:xfrm>
            <a:off x="3821274" y="9012429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0" name="Straight Arrow Connector 69"/>
          <p:cNvCxnSpPr/>
          <p:nvPr/>
        </p:nvCxnSpPr>
        <p:spPr>
          <a:xfrm flipV="1">
            <a:off x="1406046" y="8801100"/>
            <a:ext cx="5874708" cy="0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2" idx="4"/>
          </p:cNvCxnSpPr>
          <p:nvPr/>
        </p:nvCxnSpPr>
        <p:spPr>
          <a:xfrm>
            <a:off x="1417320" y="6932900"/>
            <a:ext cx="0" cy="1854610"/>
          </a:xfrm>
          <a:prstGeom prst="line">
            <a:avLst/>
          </a:prstGeom>
          <a:ln w="38100">
            <a:solidFill>
              <a:srgbClr val="00206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7280754" y="6981798"/>
            <a:ext cx="0" cy="1854610"/>
          </a:xfrm>
          <a:prstGeom prst="line">
            <a:avLst/>
          </a:prstGeom>
          <a:ln w="38100">
            <a:solidFill>
              <a:srgbClr val="00206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8" name="TextBox 77"/>
              <p:cNvSpPr txBox="1"/>
              <p:nvPr/>
            </p:nvSpPr>
            <p:spPr>
              <a:xfrm>
                <a:off x="10390808" y="9353034"/>
                <a:ext cx="1066800" cy="1017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vi-VN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0808" y="9353034"/>
                <a:ext cx="1066800" cy="1017330"/>
              </a:xfrm>
              <a:prstGeom prst="rect">
                <a:avLst/>
              </a:prstGeom>
              <a:blipFill>
                <a:blip r:embed="rId13"/>
                <a:stretch>
                  <a:fillRect r="-1714" b="-718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9" name="Straight Arrow Connector 78"/>
          <p:cNvCxnSpPr/>
          <p:nvPr/>
        </p:nvCxnSpPr>
        <p:spPr>
          <a:xfrm flipV="1">
            <a:off x="9177592" y="9470565"/>
            <a:ext cx="3200400" cy="0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9303813" y="8648700"/>
            <a:ext cx="0" cy="822960"/>
          </a:xfrm>
          <a:prstGeom prst="line">
            <a:avLst/>
          </a:prstGeom>
          <a:ln w="38100">
            <a:solidFill>
              <a:srgbClr val="00206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12271842" y="8648700"/>
            <a:ext cx="0" cy="914400"/>
          </a:xfrm>
          <a:prstGeom prst="line">
            <a:avLst/>
          </a:prstGeom>
          <a:ln w="38100">
            <a:solidFill>
              <a:srgbClr val="00206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 flipV="1">
            <a:off x="7474908" y="5173980"/>
            <a:ext cx="0" cy="3657600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4365948" y="5128957"/>
            <a:ext cx="3108960" cy="0"/>
          </a:xfrm>
          <a:prstGeom prst="line">
            <a:avLst/>
          </a:prstGeom>
          <a:ln w="38100">
            <a:solidFill>
              <a:srgbClr val="00206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4365948" y="8761700"/>
            <a:ext cx="3108960" cy="0"/>
          </a:xfrm>
          <a:prstGeom prst="line">
            <a:avLst/>
          </a:prstGeom>
          <a:ln w="38100">
            <a:solidFill>
              <a:srgbClr val="00206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7302543" y="6376455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9" name="Straight Arrow Connector 88"/>
          <p:cNvCxnSpPr/>
          <p:nvPr/>
        </p:nvCxnSpPr>
        <p:spPr>
          <a:xfrm flipV="1">
            <a:off x="13614450" y="5113081"/>
            <a:ext cx="0" cy="3657600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12268200" y="5068058"/>
            <a:ext cx="1371600" cy="0"/>
          </a:xfrm>
          <a:prstGeom prst="line">
            <a:avLst/>
          </a:prstGeom>
          <a:ln w="38100">
            <a:solidFill>
              <a:srgbClr val="00206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12059970" y="8787510"/>
            <a:ext cx="1645920" cy="0"/>
          </a:xfrm>
          <a:prstGeom prst="line">
            <a:avLst/>
          </a:prstGeom>
          <a:ln w="38100">
            <a:solidFill>
              <a:srgbClr val="00206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13639800" y="6536596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24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52 -0.01636 L 0.4316 0.17778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01" y="97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91 0.01034 L 0.42569 0.00617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80" y="-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9" grpId="0" animBg="1"/>
      <p:bldP spid="22" grpId="0" animBg="1"/>
      <p:bldP spid="68" grpId="0"/>
      <p:bldP spid="78" grpId="0"/>
      <p:bldP spid="88" grpId="0"/>
      <p:bldP spid="9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sp>
        <p:nvSpPr>
          <p:cNvPr id="31" name="Rectangle 30"/>
          <p:cNvSpPr/>
          <p:nvPr/>
        </p:nvSpPr>
        <p:spPr>
          <a:xfrm>
            <a:off x="2696604" y="1333500"/>
            <a:ext cx="5562741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thoi</a:t>
            </a:r>
            <a:endParaRPr lang="vi-VN" sz="4800" b="1" dirty="0"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2973272" y="3040380"/>
                <a:ext cx="4724400" cy="128868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54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5400" b="1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a.b</a:t>
                </a:r>
                <a:endParaRPr lang="vi-VN" sz="5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3272" y="3040380"/>
                <a:ext cx="4724400" cy="1288686"/>
              </a:xfrm>
              <a:prstGeom prst="rect">
                <a:avLst/>
              </a:prstGeom>
              <a:blipFill>
                <a:blip r:embed="rId2"/>
                <a:stretch>
                  <a:fillRect b="-1374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1752600" y="6039534"/>
            <a:ext cx="11049000" cy="982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, b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chéo</a:t>
            </a:r>
            <a:endParaRPr lang="vi-VN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9971125" y="2433069"/>
            <a:ext cx="6423660" cy="3658868"/>
            <a:chOff x="9868255" y="2082274"/>
            <a:chExt cx="6629400" cy="4038600"/>
          </a:xfrm>
        </p:grpSpPr>
        <p:sp>
          <p:nvSpPr>
            <p:cNvPr id="6" name="Diamond 5"/>
            <p:cNvSpPr/>
            <p:nvPr/>
          </p:nvSpPr>
          <p:spPr>
            <a:xfrm>
              <a:off x="9868255" y="2082274"/>
              <a:ext cx="6629400" cy="4038600"/>
            </a:xfrm>
            <a:prstGeom prst="diamon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cxnSp>
          <p:nvCxnSpPr>
            <p:cNvPr id="8" name="Straight Connector 7"/>
            <p:cNvCxnSpPr>
              <a:stCxn id="6" idx="0"/>
              <a:endCxn id="6" idx="2"/>
            </p:cNvCxnSpPr>
            <p:nvPr/>
          </p:nvCxnSpPr>
          <p:spPr>
            <a:xfrm>
              <a:off x="13182955" y="2082274"/>
              <a:ext cx="0" cy="40386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9868255" y="4101574"/>
              <a:ext cx="6629400" cy="44612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Straight Connector 20"/>
          <p:cNvCxnSpPr/>
          <p:nvPr/>
        </p:nvCxnSpPr>
        <p:spPr>
          <a:xfrm>
            <a:off x="16291915" y="4262503"/>
            <a:ext cx="0" cy="2560320"/>
          </a:xfrm>
          <a:prstGeom prst="line">
            <a:avLst/>
          </a:prstGeom>
          <a:ln w="38100">
            <a:solidFill>
              <a:srgbClr val="00206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3182955" y="2391575"/>
            <a:ext cx="3291840" cy="0"/>
          </a:xfrm>
          <a:prstGeom prst="line">
            <a:avLst/>
          </a:prstGeom>
          <a:ln w="38100">
            <a:solidFill>
              <a:srgbClr val="00206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9971125" y="4329066"/>
            <a:ext cx="0" cy="2377440"/>
          </a:xfrm>
          <a:prstGeom prst="line">
            <a:avLst/>
          </a:prstGeom>
          <a:ln w="38100">
            <a:solidFill>
              <a:srgbClr val="00206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3194385" y="6091937"/>
            <a:ext cx="3474720" cy="0"/>
          </a:xfrm>
          <a:prstGeom prst="line">
            <a:avLst/>
          </a:prstGeom>
          <a:ln w="38100">
            <a:solidFill>
              <a:srgbClr val="00206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2579076" y="6879275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9993985" y="6706506"/>
            <a:ext cx="6400800" cy="0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16513654" y="2500266"/>
            <a:ext cx="0" cy="3657600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539004" y="3923781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12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7" grpId="0" animBg="1"/>
      <p:bldP spid="41" grpId="0" uiExpand="1" build="allAtOnce"/>
      <p:bldP spid="25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20700" y="419100"/>
            <a:ext cx="17703800" cy="665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Nhà em cần ốp gạch cho 1 bức tưởng hình chữ nhật ở ban công có chiều dài 5m, chiều rộng 3m. </a:t>
            </a:r>
            <a:endParaRPr lang="en-US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Ilustración de Retrato De Joven Chico Con Signo De Interrogación En Burbuja  De Pensamiento Personas Pensando O Resolviendo Problemas Ilustración De  Concepto De Dibujos Animados Planos Vectoriales Dilema y más Vectores Lib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3650" y="5475114"/>
            <a:ext cx="3962400" cy="39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562600" y="1333500"/>
            <a:ext cx="5943600" cy="3186617"/>
          </a:xfrm>
          <a:prstGeom prst="rect">
            <a:avLst/>
          </a:prstGeom>
          <a:solidFill>
            <a:srgbClr val="FDFD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TextBox 4"/>
          <p:cNvSpPr txBox="1"/>
          <p:nvPr/>
        </p:nvSpPr>
        <p:spPr>
          <a:xfrm>
            <a:off x="4343400" y="2354733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m</a:t>
            </a:r>
            <a:endParaRPr lang="vi-VN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53400" y="4640546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m</a:t>
            </a:r>
            <a:endParaRPr lang="vi-VN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76400" y="5180270"/>
            <a:ext cx="13716000" cy="665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Loại gạch ốp tường được sử dụng là gạch hình vuông có độ dài 25cm. </a:t>
            </a:r>
            <a:endParaRPr lang="en-US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48600" y="6002948"/>
            <a:ext cx="1828800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TextBox 10"/>
          <p:cNvSpPr txBox="1"/>
          <p:nvPr/>
        </p:nvSpPr>
        <p:spPr>
          <a:xfrm>
            <a:off x="8001000" y="7909206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 cm</a:t>
            </a:r>
            <a:endParaRPr lang="vi-VN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0" y="8456329"/>
            <a:ext cx="12611100" cy="137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Bố em chưa biết phải mua bao nhiêu viên gạch để ốp bức tường đó (coi mạch vữa không đáng kể)? Em hãy tính giúp bố nhé!</a:t>
            </a:r>
            <a:endParaRPr lang="en-US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807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8" grpId="0"/>
      <p:bldP spid="6" grpId="0"/>
      <p:bldP spid="7" grpId="0" animBg="1"/>
      <p:bldP spid="11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236952">
            <a:off x="622776" y="285812"/>
            <a:ext cx="2092517" cy="175391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86000" y="2579465"/>
            <a:ext cx="14173200" cy="2641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thoi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30000"/>
              </a:lnSpc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 a . h</a:t>
            </a:r>
            <a:endParaRPr lang="vi-VN" sz="4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05200" y="1162767"/>
            <a:ext cx="3505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ý:</a:t>
            </a:r>
            <a:endParaRPr lang="vi-VN" sz="6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867400" y="5432120"/>
            <a:ext cx="6553200" cy="3194666"/>
            <a:chOff x="5867400" y="5432120"/>
            <a:chExt cx="6553200" cy="3194666"/>
          </a:xfrm>
        </p:grpSpPr>
        <p:sp>
          <p:nvSpPr>
            <p:cNvPr id="12" name="Diamond 11"/>
            <p:cNvSpPr/>
            <p:nvPr/>
          </p:nvSpPr>
          <p:spPr>
            <a:xfrm>
              <a:off x="5867400" y="5444719"/>
              <a:ext cx="6553200" cy="3182067"/>
            </a:xfrm>
            <a:prstGeom prst="diamon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9144000" y="5432120"/>
              <a:ext cx="1371600" cy="256032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/>
            <p:cNvSpPr/>
            <p:nvPr/>
          </p:nvSpPr>
          <p:spPr>
            <a:xfrm rot="20090079">
              <a:off x="10365161" y="7416998"/>
              <a:ext cx="460301" cy="47035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9372600" y="6593265"/>
            <a:ext cx="889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vi-VN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801771" y="7995225"/>
            <a:ext cx="889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allAtOnce"/>
      <p:bldP spid="11" grpId="0"/>
      <p:bldP spid="19" grpId="0" uiExpand="1"/>
      <p:bldP spid="20" grpId="0" uiExpan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92583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263916" y="1234222"/>
            <a:ext cx="1649149" cy="99248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455" y="11010900"/>
            <a:ext cx="1321517" cy="136111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385731" y="9178648"/>
            <a:ext cx="841833" cy="105229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724528" y="7868967"/>
            <a:ext cx="1327658" cy="133738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088492" y="708665"/>
            <a:ext cx="966981" cy="157815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028700" y="8904934"/>
            <a:ext cx="1046583" cy="135440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028700" y="983293"/>
            <a:ext cx="1623142" cy="1614289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4740298" y="138051"/>
            <a:ext cx="8382002" cy="3145075"/>
            <a:chOff x="59679" y="-727902"/>
            <a:chExt cx="1559814" cy="2360316"/>
          </a:xfrm>
        </p:grpSpPr>
        <p:grpSp>
          <p:nvGrpSpPr>
            <p:cNvPr id="18" name="Group 18"/>
            <p:cNvGrpSpPr/>
            <p:nvPr/>
          </p:nvGrpSpPr>
          <p:grpSpPr>
            <a:xfrm>
              <a:off x="59679" y="-727902"/>
              <a:ext cx="1559814" cy="1091115"/>
              <a:chOff x="80395" y="-1016698"/>
              <a:chExt cx="2101273" cy="1469875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80395" y="-1016698"/>
                <a:ext cx="2101273" cy="1469875"/>
              </a:xfrm>
              <a:custGeom>
                <a:avLst/>
                <a:gdLst/>
                <a:ahLst/>
                <a:cxnLst/>
                <a:rect l="l" t="t" r="r" b="b"/>
                <a:pathLst>
                  <a:path w="2311400" h="2311400">
                    <a:moveTo>
                      <a:pt x="2006600" y="0"/>
                    </a:moveTo>
                    <a:lnTo>
                      <a:pt x="304800" y="0"/>
                    </a:lnTo>
                    <a:cubicBezTo>
                      <a:pt x="135890" y="0"/>
                      <a:pt x="0" y="135890"/>
                      <a:pt x="0" y="304800"/>
                    </a:cubicBezTo>
                    <a:lnTo>
                      <a:pt x="0" y="2006600"/>
                    </a:lnTo>
                    <a:cubicBezTo>
                      <a:pt x="0" y="2175510"/>
                      <a:pt x="135890" y="2311400"/>
                      <a:pt x="304800" y="2311400"/>
                    </a:cubicBezTo>
                    <a:lnTo>
                      <a:pt x="2006600" y="2311400"/>
                    </a:lnTo>
                    <a:cubicBezTo>
                      <a:pt x="2175510" y="2311400"/>
                      <a:pt x="2311400" y="2175510"/>
                      <a:pt x="2311400" y="2006600"/>
                    </a:cubicBezTo>
                    <a:lnTo>
                      <a:pt x="2311400" y="304800"/>
                    </a:lnTo>
                    <a:cubicBezTo>
                      <a:pt x="2311400" y="135890"/>
                      <a:pt x="2175510" y="0"/>
                      <a:pt x="2006600" y="0"/>
                    </a:cubicBezTo>
                    <a:close/>
                  </a:path>
                </a:pathLst>
              </a:custGeom>
              <a:solidFill>
                <a:srgbClr val="1B3679"/>
              </a:solidFill>
            </p:spPr>
          </p:sp>
        </p:grpSp>
        <p:sp>
          <p:nvSpPr>
            <p:cNvPr id="20" name="TextBox 20"/>
            <p:cNvSpPr txBox="1"/>
            <p:nvPr/>
          </p:nvSpPr>
          <p:spPr>
            <a:xfrm>
              <a:off x="582507" y="161925"/>
              <a:ext cx="550781" cy="14704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554"/>
                </a:lnSpc>
                <a:spcBef>
                  <a:spcPct val="0"/>
                </a:spcBef>
              </a:pPr>
              <a:endParaRPr lang="en-US" sz="8554" spc="128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441760" y="8767135"/>
            <a:ext cx="2181292" cy="142378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124248" y="314616"/>
            <a:ext cx="76141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</a:t>
            </a:r>
            <a:endParaRPr lang="vi-VN" sz="6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1"/>
          <p:cNvSpPr txBox="1"/>
          <p:nvPr/>
        </p:nvSpPr>
        <p:spPr>
          <a:xfrm>
            <a:off x="2795484" y="1529793"/>
            <a:ext cx="4106392" cy="80791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281"/>
              </a:lnSpc>
              <a:spcBef>
                <a:spcPct val="0"/>
              </a:spcBef>
            </a:pPr>
            <a:r>
              <a:rPr lang="en-US" sz="4000" b="1" spc="94" dirty="0" err="1" smtClean="0">
                <a:solidFill>
                  <a:srgbClr val="00B050"/>
                </a:solidFill>
                <a:latin typeface="Arial" panose="020B0604020202020204" pitchFamily="34" charset="0"/>
              </a:rPr>
              <a:t>Luyện</a:t>
            </a:r>
            <a:r>
              <a:rPr lang="en-US" sz="4000" b="1" spc="94" dirty="0" smtClean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000" b="1" spc="94" dirty="0" err="1" smtClean="0">
                <a:solidFill>
                  <a:srgbClr val="00B050"/>
                </a:solidFill>
                <a:latin typeface="Arial" panose="020B0604020202020204" pitchFamily="34" charset="0"/>
              </a:rPr>
              <a:t>tập</a:t>
            </a:r>
            <a:r>
              <a:rPr lang="en-US" sz="4000" b="1" spc="94" dirty="0" smtClean="0">
                <a:solidFill>
                  <a:srgbClr val="00B050"/>
                </a:solidFill>
                <a:latin typeface="Arial" panose="020B0604020202020204" pitchFamily="34" charset="0"/>
              </a:rPr>
              <a:t> 3</a:t>
            </a:r>
            <a:endParaRPr lang="en-US" sz="4000" b="1" spc="94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57757" y="2415528"/>
            <a:ext cx="15897716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8m,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m,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vi-VN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12808952" y="4881314"/>
            <a:ext cx="4104113" cy="2647438"/>
            <a:chOff x="10072025" y="5115451"/>
            <a:chExt cx="5205516" cy="3120463"/>
          </a:xfrm>
        </p:grpSpPr>
        <p:sp>
          <p:nvSpPr>
            <p:cNvPr id="27" name="Rectangle 26"/>
            <p:cNvSpPr/>
            <p:nvPr/>
          </p:nvSpPr>
          <p:spPr>
            <a:xfrm>
              <a:off x="10072025" y="5115451"/>
              <a:ext cx="5205516" cy="312046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5" name="Diamond 24"/>
            <p:cNvSpPr/>
            <p:nvPr/>
          </p:nvSpPr>
          <p:spPr>
            <a:xfrm>
              <a:off x="10085651" y="5184371"/>
              <a:ext cx="5178265" cy="3036390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7791318" y="4216441"/>
            <a:ext cx="1315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2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3200" b="1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532406" y="4678876"/>
            <a:ext cx="10034846" cy="137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200" b="1" dirty="0" err="1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ộ</a:t>
            </a:r>
            <a:r>
              <a:rPr lang="en-US" sz="3200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chéo</a:t>
            </a: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200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effectLst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ectangle 30"/>
              <p:cNvSpPr/>
              <p:nvPr/>
            </p:nvSpPr>
            <p:spPr>
              <a:xfrm>
                <a:off x="2742151" y="6096966"/>
                <a:ext cx="10034846" cy="12937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200" dirty="0" err="1"/>
                  <a:t>Diện</a:t>
                </a:r>
                <a:r>
                  <a:rPr lang="en-US" sz="3200" dirty="0"/>
                  <a:t> </a:t>
                </a:r>
                <a:r>
                  <a:rPr lang="en-US" sz="3200" dirty="0" err="1" smtClean="0"/>
                  <a:t>tích</a:t>
                </a:r>
                <a:r>
                  <a:rPr lang="en-US" sz="3200" dirty="0" smtClean="0"/>
                  <a:t> </a:t>
                </a:r>
                <a:r>
                  <a:rPr lang="en-US" sz="3200" dirty="0" err="1" smtClean="0"/>
                  <a:t>mảnh</a:t>
                </a:r>
                <a:r>
                  <a:rPr lang="en-US" sz="3200" dirty="0" smtClean="0"/>
                  <a:t> </a:t>
                </a:r>
                <a:r>
                  <a:rPr lang="en-US" sz="3200" dirty="0" err="1" smtClean="0"/>
                  <a:t>đất</a:t>
                </a:r>
                <a:r>
                  <a:rPr lang="en-US" sz="3200" dirty="0" smtClean="0"/>
                  <a:t> </a:t>
                </a:r>
                <a:r>
                  <a:rPr lang="en-US" sz="3200" dirty="0" err="1"/>
                  <a:t>hình</a:t>
                </a:r>
                <a:r>
                  <a:rPr lang="en-US" sz="3200" dirty="0"/>
                  <a:t> </a:t>
                </a:r>
                <a:r>
                  <a:rPr lang="en-US" sz="3200" dirty="0" err="1"/>
                  <a:t>thoi</a:t>
                </a:r>
                <a:r>
                  <a:rPr lang="en-US" sz="3200" dirty="0"/>
                  <a:t> </a:t>
                </a:r>
                <a:r>
                  <a:rPr lang="en-US" sz="3200" dirty="0" err="1"/>
                  <a:t>là</a:t>
                </a:r>
                <a:r>
                  <a:rPr lang="en-US" sz="3200" dirty="0"/>
                  <a:t>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/>
                        </m:ctrlPr>
                      </m:fPr>
                      <m:num>
                        <m:r>
                          <a:rPr lang="en-US" sz="3200" b="1" i="1"/>
                          <m:t>𝟏</m:t>
                        </m:r>
                      </m:num>
                      <m:den>
                        <m:r>
                          <a:rPr lang="en-US" sz="3200" b="1" i="1"/>
                          <m:t>𝟐</m:t>
                        </m:r>
                      </m:den>
                    </m:f>
                  </m:oMath>
                </a14:m>
                <a:r>
                  <a:rPr lang="en-US" sz="3200" b="1" dirty="0"/>
                  <a:t> . 8 . 5 = 20 (cm</a:t>
                </a:r>
                <a:r>
                  <a:rPr lang="en-US" sz="3200" b="1" baseline="30000" dirty="0"/>
                  <a:t>2</a:t>
                </a:r>
                <a:r>
                  <a:rPr lang="en-US" sz="3200" b="1" dirty="0"/>
                  <a:t>)</a:t>
                </a:r>
              </a:p>
            </p:txBody>
          </p:sp>
        </mc:Choice>
        <mc:Fallback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2151" y="6096966"/>
                <a:ext cx="10034846" cy="1293752"/>
              </a:xfrm>
              <a:prstGeom prst="rect">
                <a:avLst/>
              </a:prstGeom>
              <a:blipFill>
                <a:blip r:embed="rId24"/>
                <a:stretch>
                  <a:fillRect t="-6132" b="-613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/>
          <p:cNvSpPr/>
          <p:nvPr/>
        </p:nvSpPr>
        <p:spPr>
          <a:xfrm>
            <a:off x="2805316" y="7545107"/>
            <a:ext cx="10034846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dirty="0" err="1" smtClean="0"/>
              <a:t>Số</a:t>
            </a:r>
            <a:r>
              <a:rPr lang="en-US" sz="3200" dirty="0" smtClean="0"/>
              <a:t> </a:t>
            </a:r>
            <a:r>
              <a:rPr lang="en-US" sz="3200" dirty="0" err="1" smtClean="0"/>
              <a:t>cây</a:t>
            </a:r>
            <a:r>
              <a:rPr lang="en-US" sz="3200" dirty="0" smtClean="0"/>
              <a:t> </a:t>
            </a:r>
            <a:r>
              <a:rPr lang="en-US" sz="3200" dirty="0" err="1" smtClean="0"/>
              <a:t>hoa</a:t>
            </a:r>
            <a:r>
              <a:rPr lang="en-US" sz="3200" dirty="0" smtClean="0"/>
              <a:t> </a:t>
            </a:r>
            <a:r>
              <a:rPr lang="en-US" sz="3200" dirty="0" err="1" smtClean="0"/>
              <a:t>trồng</a:t>
            </a:r>
            <a:r>
              <a:rPr lang="en-US" sz="3200" dirty="0" smtClean="0"/>
              <a:t> </a:t>
            </a:r>
            <a:r>
              <a:rPr lang="en-US" sz="3200" dirty="0" err="1" smtClean="0"/>
              <a:t>trên</a:t>
            </a:r>
            <a:r>
              <a:rPr lang="en-US" sz="3200" dirty="0" smtClean="0"/>
              <a:t> </a:t>
            </a:r>
            <a:r>
              <a:rPr lang="en-US" sz="3200" dirty="0" err="1" smtClean="0"/>
              <a:t>mảnh</a:t>
            </a:r>
            <a:r>
              <a:rPr lang="en-US" sz="3200" dirty="0" smtClean="0"/>
              <a:t> </a:t>
            </a:r>
            <a:r>
              <a:rPr lang="en-US" sz="3200" dirty="0" err="1" smtClean="0"/>
              <a:t>đất</a:t>
            </a:r>
            <a:r>
              <a:rPr lang="en-US" sz="3200" dirty="0" smtClean="0"/>
              <a:t> </a:t>
            </a:r>
            <a:r>
              <a:rPr lang="en-US" sz="3200" dirty="0" err="1" smtClean="0"/>
              <a:t>hình</a:t>
            </a:r>
            <a:r>
              <a:rPr lang="en-US" sz="3200" dirty="0" smtClean="0"/>
              <a:t> </a:t>
            </a:r>
            <a:r>
              <a:rPr lang="en-US" sz="3200" dirty="0" err="1" smtClean="0"/>
              <a:t>thoi</a:t>
            </a:r>
            <a:r>
              <a:rPr lang="en-US" sz="3200" dirty="0" smtClean="0"/>
              <a:t> </a:t>
            </a:r>
            <a:r>
              <a:rPr lang="en-US" sz="3200" dirty="0" err="1" smtClean="0"/>
              <a:t>là</a:t>
            </a:r>
            <a:r>
              <a:rPr lang="en-US" sz="3200" dirty="0" smtClean="0"/>
              <a:t>:</a:t>
            </a:r>
            <a:endParaRPr lang="en-US" sz="3200" dirty="0"/>
          </a:p>
          <a:p>
            <a:pPr algn="ctr">
              <a:lnSpc>
                <a:spcPct val="120000"/>
              </a:lnSpc>
            </a:pPr>
            <a:r>
              <a:rPr lang="en-US" sz="3200" b="1" dirty="0"/>
              <a:t>20 . 4 = 80 (</a:t>
            </a:r>
            <a:r>
              <a:rPr lang="en-US" sz="3200" b="1" dirty="0" err="1"/>
              <a:t>cây</a:t>
            </a:r>
            <a:r>
              <a:rPr lang="en-US" sz="3200" b="1" dirty="0"/>
              <a:t>)</a:t>
            </a:r>
            <a:endParaRPr lang="en-US" sz="48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11869999" y="6067444"/>
            <a:ext cx="1394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m</a:t>
            </a:r>
            <a:endParaRPr lang="vi-VN" sz="32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4468265" y="7768924"/>
            <a:ext cx="1394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m</a:t>
            </a:r>
            <a:endParaRPr lang="vi-VN" sz="32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9" grpId="0"/>
      <p:bldP spid="30" grpId="0"/>
      <p:bldP spid="31" grpId="0" uiExpand="1" build="allAtOnce"/>
      <p:bldP spid="32" grpId="0" uiExpand="1" build="allAtOnce"/>
      <p:bldP spid="33" grpId="0"/>
      <p:bldP spid="3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49264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8700" y="5990087"/>
            <a:ext cx="1295400" cy="326821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27355" y="1064342"/>
            <a:ext cx="15963900" cy="185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4.17.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thoi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MNPQ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MN = 6 cm.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thoi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MNPQ.</a:t>
            </a:r>
            <a:endParaRPr lang="vi-VN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29600" y="2800585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4400" b="1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543300" y="4056278"/>
            <a:ext cx="10591800" cy="1761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400" dirty="0"/>
              <a:t>Chu vi </a:t>
            </a:r>
            <a:r>
              <a:rPr lang="en-US" sz="4400" dirty="0" err="1"/>
              <a:t>hình</a:t>
            </a:r>
            <a:r>
              <a:rPr lang="en-US" sz="4400" dirty="0"/>
              <a:t> </a:t>
            </a:r>
            <a:r>
              <a:rPr lang="en-US" sz="4400" dirty="0" err="1"/>
              <a:t>thoi</a:t>
            </a:r>
            <a:r>
              <a:rPr lang="en-US" sz="4400" dirty="0"/>
              <a:t> MNPQ </a:t>
            </a:r>
            <a:r>
              <a:rPr lang="en-US" sz="4400" dirty="0" err="1"/>
              <a:t>là</a:t>
            </a:r>
            <a:r>
              <a:rPr lang="en-US" sz="4400" dirty="0"/>
              <a:t>:</a:t>
            </a:r>
          </a:p>
          <a:p>
            <a:pPr algn="ctr">
              <a:lnSpc>
                <a:spcPct val="130000"/>
              </a:lnSpc>
            </a:pPr>
            <a:r>
              <a:rPr lang="en-US" sz="4400" dirty="0"/>
              <a:t>4.MN = 4.6 = 24 (cm)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276600" y="6307828"/>
            <a:ext cx="10591800" cy="880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400" b="1" dirty="0" err="1" smtClean="0"/>
              <a:t>Vậy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chu</a:t>
            </a:r>
            <a:r>
              <a:rPr lang="en-US" sz="4400" b="1" dirty="0" smtClean="0"/>
              <a:t> vi </a:t>
            </a:r>
            <a:r>
              <a:rPr lang="en-US" sz="4400" b="1" dirty="0" err="1" smtClean="0"/>
              <a:t>hình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thoi</a:t>
            </a:r>
            <a:r>
              <a:rPr lang="en-US" sz="4400" b="1" dirty="0" smtClean="0"/>
              <a:t> MNPQ </a:t>
            </a:r>
            <a:r>
              <a:rPr lang="en-US" sz="4400" b="1" dirty="0" err="1" smtClean="0"/>
              <a:t>là</a:t>
            </a:r>
            <a:r>
              <a:rPr lang="en-US" sz="4400" b="1" dirty="0" smtClean="0"/>
              <a:t> 24 cm.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 uiExpand="1" build="allAtOnce"/>
      <p:bldP spid="18" grpId="0" uiExpand="1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434723" y="8497052"/>
            <a:ext cx="1649149" cy="992488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3312884" y="149683"/>
            <a:ext cx="1512376" cy="1247150"/>
            <a:chOff x="13636271" y="6523876"/>
            <a:chExt cx="1822466" cy="2032657"/>
          </a:xfrm>
        </p:grpSpPr>
        <p:grpSp>
          <p:nvGrpSpPr>
            <p:cNvPr id="14" name="Group 14"/>
            <p:cNvGrpSpPr/>
            <p:nvPr/>
          </p:nvGrpSpPr>
          <p:grpSpPr>
            <a:xfrm>
              <a:off x="13636271" y="6523876"/>
              <a:ext cx="1822466" cy="2032657"/>
              <a:chOff x="187408" y="0"/>
              <a:chExt cx="2072385" cy="23114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187408" y="0"/>
                <a:ext cx="2072385" cy="2311400"/>
              </a:xfrm>
              <a:custGeom>
                <a:avLst/>
                <a:gdLst/>
                <a:ahLst/>
                <a:cxnLst/>
                <a:rect l="l" t="t" r="r" b="b"/>
                <a:pathLst>
                  <a:path w="2311400" h="2311400">
                    <a:moveTo>
                      <a:pt x="2006600" y="0"/>
                    </a:moveTo>
                    <a:lnTo>
                      <a:pt x="304800" y="0"/>
                    </a:lnTo>
                    <a:cubicBezTo>
                      <a:pt x="135890" y="0"/>
                      <a:pt x="0" y="135890"/>
                      <a:pt x="0" y="304800"/>
                    </a:cubicBezTo>
                    <a:lnTo>
                      <a:pt x="0" y="2006600"/>
                    </a:lnTo>
                    <a:cubicBezTo>
                      <a:pt x="0" y="2175510"/>
                      <a:pt x="135890" y="2311400"/>
                      <a:pt x="304800" y="2311400"/>
                    </a:cubicBezTo>
                    <a:lnTo>
                      <a:pt x="2006600" y="2311400"/>
                    </a:lnTo>
                    <a:cubicBezTo>
                      <a:pt x="2175510" y="2311400"/>
                      <a:pt x="2311400" y="2175510"/>
                      <a:pt x="2311400" y="2006600"/>
                    </a:cubicBezTo>
                    <a:lnTo>
                      <a:pt x="2311400" y="304800"/>
                    </a:lnTo>
                    <a:cubicBezTo>
                      <a:pt x="2311400" y="135890"/>
                      <a:pt x="2175510" y="0"/>
                      <a:pt x="2006600" y="0"/>
                    </a:cubicBezTo>
                    <a:close/>
                  </a:path>
                </a:pathLst>
              </a:custGeom>
              <a:solidFill>
                <a:srgbClr val="1B3679"/>
              </a:solidFill>
            </p:spPr>
          </p:sp>
        </p:grpSp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3830103" y="6859648"/>
              <a:ext cx="1321517" cy="1361113"/>
            </a:xfrm>
            <a:prstGeom prst="rect">
              <a:avLst/>
            </a:prstGeom>
          </p:spPr>
        </p:pic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458387" y="9053612"/>
            <a:ext cx="800911" cy="1001139"/>
          </a:xfrm>
          <a:prstGeom prst="rect">
            <a:avLst/>
          </a:prstGeom>
        </p:spPr>
      </p:pic>
      <p:sp>
        <p:nvSpPr>
          <p:cNvPr id="13" name="Freeform 13"/>
          <p:cNvSpPr/>
          <p:nvPr/>
        </p:nvSpPr>
        <p:spPr>
          <a:xfrm>
            <a:off x="5206570" y="149683"/>
            <a:ext cx="7137830" cy="1071259"/>
          </a:xfrm>
          <a:custGeom>
            <a:avLst/>
            <a:gdLst/>
            <a:ahLst/>
            <a:cxnLst/>
            <a:rect l="l" t="t" r="r" b="b"/>
            <a:pathLst>
              <a:path w="2311400" h="2311400">
                <a:moveTo>
                  <a:pt x="2006600" y="0"/>
                </a:moveTo>
                <a:lnTo>
                  <a:pt x="304800" y="0"/>
                </a:lnTo>
                <a:cubicBezTo>
                  <a:pt x="135890" y="0"/>
                  <a:pt x="0" y="135890"/>
                  <a:pt x="0" y="304800"/>
                </a:cubicBezTo>
                <a:lnTo>
                  <a:pt x="0" y="2006600"/>
                </a:lnTo>
                <a:cubicBezTo>
                  <a:pt x="0" y="2175510"/>
                  <a:pt x="135890" y="2311400"/>
                  <a:pt x="304800" y="2311400"/>
                </a:cubicBezTo>
                <a:lnTo>
                  <a:pt x="2006600" y="2311400"/>
                </a:lnTo>
                <a:cubicBezTo>
                  <a:pt x="2175510" y="2311400"/>
                  <a:pt x="2311400" y="2175510"/>
                  <a:pt x="2311400" y="2006600"/>
                </a:cubicBezTo>
                <a:lnTo>
                  <a:pt x="2311400" y="304800"/>
                </a:lnTo>
                <a:cubicBezTo>
                  <a:pt x="2311400" y="135890"/>
                  <a:pt x="2175510" y="0"/>
                  <a:pt x="2006600" y="0"/>
                </a:cubicBezTo>
                <a:close/>
              </a:path>
            </a:pathLst>
          </a:custGeom>
          <a:solidFill>
            <a:srgbClr val="1B3679"/>
          </a:solidFill>
        </p:spPr>
        <p:txBody>
          <a:bodyPr/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vi-VN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4543321">
            <a:off x="2694117" y="-6985"/>
            <a:ext cx="1327658" cy="1337384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7038869" y="-216968"/>
            <a:ext cx="966981" cy="15781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7697" y="1401569"/>
            <a:ext cx="16611600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BTT: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ABCD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AB = 47 m.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AEGD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ban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189 m</a:t>
            </a:r>
            <a:r>
              <a:rPr lang="en-US" sz="3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BE = 7m.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ban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9448800" y="4003043"/>
            <a:ext cx="9334004" cy="4772289"/>
            <a:chOff x="8395745" y="4280345"/>
            <a:chExt cx="9334004" cy="4772289"/>
          </a:xfrm>
        </p:grpSpPr>
        <p:sp>
          <p:nvSpPr>
            <p:cNvPr id="5" name="Parallelogram 4"/>
            <p:cNvSpPr/>
            <p:nvPr/>
          </p:nvSpPr>
          <p:spPr>
            <a:xfrm>
              <a:off x="8809898" y="5048072"/>
              <a:ext cx="6858000" cy="3236835"/>
            </a:xfrm>
            <a:prstGeom prst="parallelogram">
              <a:avLst>
                <a:gd name="adj" fmla="val 4869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Parallelogram 5"/>
            <p:cNvSpPr/>
            <p:nvPr/>
          </p:nvSpPr>
          <p:spPr>
            <a:xfrm>
              <a:off x="14049117" y="5048072"/>
              <a:ext cx="2720977" cy="3269890"/>
            </a:xfrm>
            <a:prstGeom prst="parallelogram">
              <a:avLst>
                <a:gd name="adj" fmla="val 59579"/>
              </a:avLst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437805" y="4280345"/>
              <a:ext cx="2971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47 m</a:t>
              </a:r>
              <a:endParaRPr lang="vi-VN" sz="3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5757936" y="4280345"/>
              <a:ext cx="1400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7 m</a:t>
              </a:r>
              <a:endParaRPr lang="vi-VN" sz="3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 rot="18018297">
              <a:off x="14598810" y="6250358"/>
              <a:ext cx="18463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189 m</a:t>
              </a:r>
              <a:r>
                <a:rPr lang="en-US" sz="36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vi-VN" sz="3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0008165" y="4368686"/>
              <a:ext cx="1147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vi-VN" sz="36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5071571" y="4429572"/>
              <a:ext cx="1147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vi-VN" sz="36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6582324" y="4429572"/>
              <a:ext cx="1147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endParaRPr lang="vi-VN" sz="36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5287298" y="8203921"/>
              <a:ext cx="1147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endParaRPr lang="vi-VN" sz="36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3582678" y="8406303"/>
              <a:ext cx="1147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vi-VN" sz="36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395745" y="8317962"/>
              <a:ext cx="1147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vi-VN" sz="36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6946685" y="3415853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6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3600" b="1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9165" y="4231457"/>
            <a:ext cx="11442617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BECG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189 m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 BE = 7m.</a:t>
            </a:r>
            <a:endParaRPr lang="en-US" sz="3600" b="1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104177" y="5126303"/>
            <a:ext cx="6932444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3600" b="1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15102172" y="4805347"/>
            <a:ext cx="0" cy="320225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928641" y="5982922"/>
            <a:ext cx="6932444" cy="73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189 : 7 =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27 (m)</a:t>
            </a:r>
            <a:endParaRPr lang="en-US" sz="3600" b="1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096149" y="6947964"/>
            <a:ext cx="6932444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ban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b="1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91770" y="7943281"/>
            <a:ext cx="6932444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47 . 27 =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1269 (m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600" b="1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0" y="9083275"/>
            <a:ext cx="13716000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ABCD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1269 m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b="1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3" grpId="0"/>
      <p:bldP spid="10" grpId="0"/>
      <p:bldP spid="44" grpId="0"/>
      <p:bldP spid="45" grpId="0"/>
      <p:bldP spid="49" grpId="0"/>
      <p:bldP spid="50" grpId="0"/>
      <p:bldP spid="5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4800" y="342899"/>
            <a:ext cx="17678400" cy="9586749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</p:grpSp>
      <p:sp>
        <p:nvSpPr>
          <p:cNvPr id="7" name="TextBox 6"/>
          <p:cNvSpPr txBox="1"/>
          <p:nvPr/>
        </p:nvSpPr>
        <p:spPr>
          <a:xfrm>
            <a:off x="4419600" y="723900"/>
            <a:ext cx="9601200" cy="110799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vi-VN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5300" y="2332845"/>
            <a:ext cx="17449800" cy="56068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4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Hoàn thành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còn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lại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SGK.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4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Học </a:t>
            </a:r>
            <a:r>
              <a:rPr lang="pt-BR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thuộc tất cả công thức tính chu vi và diện tích các hình.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Xem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trước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Ví</a:t>
            </a:r>
            <a:r>
              <a:rPr lang="en-US" sz="44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chung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chuẩn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bị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trước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 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4.24; 4.25 ; 4.26.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964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3390900"/>
            <a:ext cx="13639800" cy="390401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CHÚ Ý BÀI GIẢNG!</a:t>
            </a:r>
            <a:endParaRPr lang="vi-VN" sz="8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6842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A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2198433" y="1638300"/>
            <a:ext cx="14785822" cy="59093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0" b="1" spc="22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8000" b="1" spc="22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20: </a:t>
            </a:r>
            <a:endParaRPr lang="en-US" sz="8000" b="1" spc="229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8000" b="1" spc="22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 VI VÀ DIỆN TÍCH CỦA MỘT SỐ TỨ GIÁC ĐÃ HỌC</a:t>
            </a:r>
            <a:endParaRPr lang="en-US" sz="8000" b="1" spc="229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8000" b="1" spc="22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 </a:t>
            </a:r>
            <a:r>
              <a:rPr lang="en-US" sz="8000" b="1" spc="229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8000" b="1" spc="22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8000" b="1" spc="229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840060">
            <a:off x="-360461" y="7517986"/>
            <a:ext cx="3198105" cy="192467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33159">
            <a:off x="15459473" y="-90676"/>
            <a:ext cx="1729700" cy="2822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A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2"/>
          <p:cNvSpPr txBox="1"/>
          <p:nvPr/>
        </p:nvSpPr>
        <p:spPr>
          <a:xfrm>
            <a:off x="5419454" y="341945"/>
            <a:ext cx="7006375" cy="83581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6281"/>
              </a:lnSpc>
              <a:spcBef>
                <a:spcPct val="0"/>
              </a:spcBef>
            </a:pPr>
            <a:r>
              <a:rPr lang="en-US" sz="7200" b="1" u="none" spc="94" dirty="0" smtClean="0">
                <a:solidFill>
                  <a:srgbClr val="1B367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NỘI DUNG</a:t>
            </a:r>
            <a:endParaRPr lang="en-US" sz="7200" b="1" u="none" spc="94" dirty="0">
              <a:solidFill>
                <a:srgbClr val="1B367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2902841" y="1751573"/>
            <a:ext cx="12039600" cy="1752600"/>
            <a:chOff x="4953000" y="2267863"/>
            <a:chExt cx="13371104" cy="1752600"/>
          </a:xfrm>
        </p:grpSpPr>
        <p:grpSp>
          <p:nvGrpSpPr>
            <p:cNvPr id="43" name="Group 42"/>
            <p:cNvGrpSpPr/>
            <p:nvPr/>
          </p:nvGrpSpPr>
          <p:grpSpPr>
            <a:xfrm>
              <a:off x="4953000" y="2267863"/>
              <a:ext cx="13371104" cy="1752600"/>
              <a:chOff x="1730712" y="1578732"/>
              <a:chExt cx="8478864" cy="1318839"/>
            </a:xfrm>
          </p:grpSpPr>
          <p:grpSp>
            <p:nvGrpSpPr>
              <p:cNvPr id="2" name="Group 2"/>
              <p:cNvGrpSpPr/>
              <p:nvPr/>
            </p:nvGrpSpPr>
            <p:grpSpPr>
              <a:xfrm>
                <a:off x="1730712" y="1578732"/>
                <a:ext cx="8478864" cy="1318839"/>
                <a:chOff x="0" y="-92631"/>
                <a:chExt cx="5002567" cy="778121"/>
              </a:xfrm>
            </p:grpSpPr>
            <p:sp>
              <p:nvSpPr>
                <p:cNvPr id="3" name="Freeform 3"/>
                <p:cNvSpPr/>
                <p:nvPr/>
              </p:nvSpPr>
              <p:spPr>
                <a:xfrm>
                  <a:off x="0" y="-92631"/>
                  <a:ext cx="5002567" cy="7781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3791" h="778121">
                      <a:moveTo>
                        <a:pt x="4009332" y="778121"/>
                      </a:moveTo>
                      <a:lnTo>
                        <a:pt x="124460" y="778121"/>
                      </a:lnTo>
                      <a:cubicBezTo>
                        <a:pt x="55880" y="778121"/>
                        <a:pt x="0" y="722241"/>
                        <a:pt x="0" y="653661"/>
                      </a:cubicBezTo>
                      <a:lnTo>
                        <a:pt x="0" y="124460"/>
                      </a:lnTo>
                      <a:cubicBezTo>
                        <a:pt x="0" y="55880"/>
                        <a:pt x="55880" y="0"/>
                        <a:pt x="124460" y="0"/>
                      </a:cubicBezTo>
                      <a:lnTo>
                        <a:pt x="4009332" y="0"/>
                      </a:lnTo>
                      <a:cubicBezTo>
                        <a:pt x="4077912" y="0"/>
                        <a:pt x="4133791" y="55880"/>
                        <a:pt x="4133791" y="124460"/>
                      </a:cubicBezTo>
                      <a:lnTo>
                        <a:pt x="4133791" y="653661"/>
                      </a:lnTo>
                      <a:cubicBezTo>
                        <a:pt x="4133791" y="722241"/>
                        <a:pt x="4077912" y="778121"/>
                        <a:pt x="4009332" y="778121"/>
                      </a:cubicBezTo>
                      <a:close/>
                    </a:path>
                  </a:pathLst>
                </a:custGeom>
                <a:solidFill>
                  <a:srgbClr val="1B3679"/>
                </a:solidFill>
              </p:spPr>
            </p:sp>
          </p:grpSp>
          <p:grpSp>
            <p:nvGrpSpPr>
              <p:cNvPr id="8" name="Group 8"/>
              <p:cNvGrpSpPr/>
              <p:nvPr/>
            </p:nvGrpSpPr>
            <p:grpSpPr>
              <a:xfrm>
                <a:off x="1800391" y="1788930"/>
                <a:ext cx="772757" cy="825708"/>
                <a:chOff x="28150" y="-1"/>
                <a:chExt cx="455174" cy="529925"/>
              </a:xfrm>
            </p:grpSpPr>
            <p:sp>
              <p:nvSpPr>
                <p:cNvPr id="9" name="Freeform 9"/>
                <p:cNvSpPr/>
                <p:nvPr/>
              </p:nvSpPr>
              <p:spPr>
                <a:xfrm>
                  <a:off x="28150" y="-1"/>
                  <a:ext cx="455174" cy="52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1033" h="778121">
                      <a:moveTo>
                        <a:pt x="606572" y="778121"/>
                      </a:moveTo>
                      <a:lnTo>
                        <a:pt x="124460" y="778121"/>
                      </a:lnTo>
                      <a:cubicBezTo>
                        <a:pt x="55880" y="778121"/>
                        <a:pt x="0" y="722241"/>
                        <a:pt x="0" y="653661"/>
                      </a:cubicBezTo>
                      <a:lnTo>
                        <a:pt x="0" y="124460"/>
                      </a:lnTo>
                      <a:cubicBezTo>
                        <a:pt x="0" y="55880"/>
                        <a:pt x="55880" y="0"/>
                        <a:pt x="124460" y="0"/>
                      </a:cubicBezTo>
                      <a:lnTo>
                        <a:pt x="606573" y="0"/>
                      </a:lnTo>
                      <a:cubicBezTo>
                        <a:pt x="675153" y="0"/>
                        <a:pt x="731033" y="55880"/>
                        <a:pt x="731033" y="124460"/>
                      </a:cubicBezTo>
                      <a:lnTo>
                        <a:pt x="731033" y="653661"/>
                      </a:lnTo>
                      <a:cubicBezTo>
                        <a:pt x="731033" y="722241"/>
                        <a:pt x="675153" y="778121"/>
                        <a:pt x="606573" y="778121"/>
                      </a:cubicBezTo>
                      <a:close/>
                    </a:path>
                  </a:pathLst>
                </a:custGeom>
                <a:solidFill>
                  <a:srgbClr val="FF914D"/>
                </a:solidFill>
              </p:spPr>
              <p:txBody>
                <a:bodyPr/>
                <a:lstStyle/>
                <a:p>
                  <a:pPr algn="ctr"/>
                  <a:r>
                    <a:rPr lang="en-US" sz="6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endParaRPr lang="vi-VN" sz="6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44" name="TextBox 43"/>
            <p:cNvSpPr txBox="1"/>
            <p:nvPr/>
          </p:nvSpPr>
          <p:spPr>
            <a:xfrm>
              <a:off x="6391399" y="2299578"/>
              <a:ext cx="11289256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4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 VI, DIỆN TÍCH CỦA HÌNH VUÔNG, HÌNH CHỮ NHẬT, HÌNH THANG.</a:t>
              </a:r>
              <a:endParaRPr lang="vi-VN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902841" y="3888341"/>
            <a:ext cx="12103972" cy="1693298"/>
            <a:chOff x="4953000" y="2476499"/>
            <a:chExt cx="12103972" cy="1693298"/>
          </a:xfrm>
        </p:grpSpPr>
        <p:grpSp>
          <p:nvGrpSpPr>
            <p:cNvPr id="47" name="Group 46"/>
            <p:cNvGrpSpPr/>
            <p:nvPr/>
          </p:nvGrpSpPr>
          <p:grpSpPr>
            <a:xfrm>
              <a:off x="4953000" y="2476499"/>
              <a:ext cx="12103971" cy="1608410"/>
              <a:chOff x="1730712" y="1735732"/>
              <a:chExt cx="7675351" cy="1210336"/>
            </a:xfrm>
          </p:grpSpPr>
          <p:grpSp>
            <p:nvGrpSpPr>
              <p:cNvPr id="49" name="Group 2"/>
              <p:cNvGrpSpPr/>
              <p:nvPr/>
            </p:nvGrpSpPr>
            <p:grpSpPr>
              <a:xfrm>
                <a:off x="1730712" y="1735732"/>
                <a:ext cx="7675351" cy="1210336"/>
                <a:chOff x="0" y="0"/>
                <a:chExt cx="4528491" cy="714104"/>
              </a:xfrm>
            </p:grpSpPr>
            <p:sp>
              <p:nvSpPr>
                <p:cNvPr id="52" name="Freeform 3"/>
                <p:cNvSpPr/>
                <p:nvPr/>
              </p:nvSpPr>
              <p:spPr>
                <a:xfrm>
                  <a:off x="0" y="0"/>
                  <a:ext cx="4528491" cy="7141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3791" h="778121">
                      <a:moveTo>
                        <a:pt x="4009332" y="778121"/>
                      </a:moveTo>
                      <a:lnTo>
                        <a:pt x="124460" y="778121"/>
                      </a:lnTo>
                      <a:cubicBezTo>
                        <a:pt x="55880" y="778121"/>
                        <a:pt x="0" y="722241"/>
                        <a:pt x="0" y="653661"/>
                      </a:cubicBezTo>
                      <a:lnTo>
                        <a:pt x="0" y="124460"/>
                      </a:lnTo>
                      <a:cubicBezTo>
                        <a:pt x="0" y="55880"/>
                        <a:pt x="55880" y="0"/>
                        <a:pt x="124460" y="0"/>
                      </a:cubicBezTo>
                      <a:lnTo>
                        <a:pt x="4009332" y="0"/>
                      </a:lnTo>
                      <a:cubicBezTo>
                        <a:pt x="4077912" y="0"/>
                        <a:pt x="4133791" y="55880"/>
                        <a:pt x="4133791" y="124460"/>
                      </a:cubicBezTo>
                      <a:lnTo>
                        <a:pt x="4133791" y="653661"/>
                      </a:lnTo>
                      <a:cubicBezTo>
                        <a:pt x="4133791" y="722241"/>
                        <a:pt x="4077912" y="778121"/>
                        <a:pt x="4009332" y="778121"/>
                      </a:cubicBezTo>
                      <a:close/>
                    </a:path>
                  </a:pathLst>
                </a:custGeom>
                <a:solidFill>
                  <a:srgbClr val="1B3679"/>
                </a:solidFill>
              </p:spPr>
            </p:sp>
          </p:grpSp>
          <p:grpSp>
            <p:nvGrpSpPr>
              <p:cNvPr id="50" name="Group 8"/>
              <p:cNvGrpSpPr/>
              <p:nvPr/>
            </p:nvGrpSpPr>
            <p:grpSpPr>
              <a:xfrm>
                <a:off x="1790964" y="1928044"/>
                <a:ext cx="695805" cy="825709"/>
                <a:chOff x="22597" y="89280"/>
                <a:chExt cx="409847" cy="529925"/>
              </a:xfrm>
            </p:grpSpPr>
            <p:sp>
              <p:nvSpPr>
                <p:cNvPr id="51" name="Freeform 9"/>
                <p:cNvSpPr/>
                <p:nvPr/>
              </p:nvSpPr>
              <p:spPr>
                <a:xfrm>
                  <a:off x="22597" y="89280"/>
                  <a:ext cx="409847" cy="52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1033" h="778121">
                      <a:moveTo>
                        <a:pt x="606572" y="778121"/>
                      </a:moveTo>
                      <a:lnTo>
                        <a:pt x="124460" y="778121"/>
                      </a:lnTo>
                      <a:cubicBezTo>
                        <a:pt x="55880" y="778121"/>
                        <a:pt x="0" y="722241"/>
                        <a:pt x="0" y="653661"/>
                      </a:cubicBezTo>
                      <a:lnTo>
                        <a:pt x="0" y="124460"/>
                      </a:lnTo>
                      <a:cubicBezTo>
                        <a:pt x="0" y="55880"/>
                        <a:pt x="55880" y="0"/>
                        <a:pt x="124460" y="0"/>
                      </a:cubicBezTo>
                      <a:lnTo>
                        <a:pt x="606573" y="0"/>
                      </a:lnTo>
                      <a:cubicBezTo>
                        <a:pt x="675153" y="0"/>
                        <a:pt x="731033" y="55880"/>
                        <a:pt x="731033" y="124460"/>
                      </a:cubicBezTo>
                      <a:lnTo>
                        <a:pt x="731033" y="653661"/>
                      </a:lnTo>
                      <a:cubicBezTo>
                        <a:pt x="731033" y="722241"/>
                        <a:pt x="675153" y="778121"/>
                        <a:pt x="606573" y="778121"/>
                      </a:cubicBezTo>
                      <a:close/>
                    </a:path>
                  </a:pathLst>
                </a:custGeom>
                <a:solidFill>
                  <a:srgbClr val="FF914D"/>
                </a:solidFill>
              </p:spPr>
              <p:txBody>
                <a:bodyPr/>
                <a:lstStyle/>
                <a:p>
                  <a:pPr algn="ctr"/>
                  <a:r>
                    <a:rPr lang="en-US" sz="6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vi-VN" sz="6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48" name="TextBox 47"/>
            <p:cNvSpPr txBox="1"/>
            <p:nvPr/>
          </p:nvSpPr>
          <p:spPr>
            <a:xfrm>
              <a:off x="6465363" y="2477026"/>
              <a:ext cx="10591609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 VI, DIỆN TÍCH CỦA HÌNH </a:t>
              </a:r>
              <a:r>
                <a:rPr lang="en-US" sz="4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BÌNH HÀNH, 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 </a:t>
              </a:r>
              <a:r>
                <a:rPr lang="en-US" sz="4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THOI.</a:t>
              </a:r>
              <a:endParaRPr lang="vi-VN" sz="4000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8406186" y="5880919"/>
            <a:ext cx="1097280" cy="1097280"/>
          </a:xfrm>
          <a:prstGeom prst="rect">
            <a:avLst/>
          </a:prstGeom>
          <a:solidFill>
            <a:srgbClr val="9BB5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3" name="Freeform 32"/>
          <p:cNvSpPr/>
          <p:nvPr/>
        </p:nvSpPr>
        <p:spPr>
          <a:xfrm rot="2160000">
            <a:off x="10239023" y="6553794"/>
            <a:ext cx="334889" cy="424192"/>
          </a:xfrm>
          <a:custGeom>
            <a:avLst/>
            <a:gdLst>
              <a:gd name="connsiteX0" fmla="*/ 0 w 334889"/>
              <a:gd name="connsiteY0" fmla="*/ 84838 h 424192"/>
              <a:gd name="connsiteX1" fmla="*/ 167445 w 334889"/>
              <a:gd name="connsiteY1" fmla="*/ 84838 h 424192"/>
              <a:gd name="connsiteX2" fmla="*/ 167445 w 334889"/>
              <a:gd name="connsiteY2" fmla="*/ 0 h 424192"/>
              <a:gd name="connsiteX3" fmla="*/ 334889 w 334889"/>
              <a:gd name="connsiteY3" fmla="*/ 212096 h 424192"/>
              <a:gd name="connsiteX4" fmla="*/ 167445 w 334889"/>
              <a:gd name="connsiteY4" fmla="*/ 424192 h 424192"/>
              <a:gd name="connsiteX5" fmla="*/ 167445 w 334889"/>
              <a:gd name="connsiteY5" fmla="*/ 339354 h 424192"/>
              <a:gd name="connsiteX6" fmla="*/ 0 w 334889"/>
              <a:gd name="connsiteY6" fmla="*/ 339354 h 424192"/>
              <a:gd name="connsiteX7" fmla="*/ 0 w 334889"/>
              <a:gd name="connsiteY7" fmla="*/ 84838 h 424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4889" h="424192">
                <a:moveTo>
                  <a:pt x="0" y="84838"/>
                </a:moveTo>
                <a:lnTo>
                  <a:pt x="167445" y="84838"/>
                </a:lnTo>
                <a:lnTo>
                  <a:pt x="167445" y="0"/>
                </a:lnTo>
                <a:lnTo>
                  <a:pt x="334889" y="212096"/>
                </a:lnTo>
                <a:lnTo>
                  <a:pt x="167445" y="424192"/>
                </a:lnTo>
                <a:lnTo>
                  <a:pt x="167445" y="339354"/>
                </a:lnTo>
                <a:lnTo>
                  <a:pt x="0" y="339354"/>
                </a:lnTo>
                <a:lnTo>
                  <a:pt x="0" y="8483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84837" rIns="100467" bIns="84838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/>
          </a:p>
        </p:txBody>
      </p:sp>
      <p:sp>
        <p:nvSpPr>
          <p:cNvPr id="34" name="Freeform 33"/>
          <p:cNvSpPr/>
          <p:nvPr/>
        </p:nvSpPr>
        <p:spPr>
          <a:xfrm rot="17280000">
            <a:off x="10970595" y="8347544"/>
            <a:ext cx="334890" cy="424193"/>
          </a:xfrm>
          <a:custGeom>
            <a:avLst/>
            <a:gdLst>
              <a:gd name="connsiteX0" fmla="*/ 0 w 334889"/>
              <a:gd name="connsiteY0" fmla="*/ 84838 h 424192"/>
              <a:gd name="connsiteX1" fmla="*/ 167445 w 334889"/>
              <a:gd name="connsiteY1" fmla="*/ 84838 h 424192"/>
              <a:gd name="connsiteX2" fmla="*/ 167445 w 334889"/>
              <a:gd name="connsiteY2" fmla="*/ 0 h 424192"/>
              <a:gd name="connsiteX3" fmla="*/ 334889 w 334889"/>
              <a:gd name="connsiteY3" fmla="*/ 212096 h 424192"/>
              <a:gd name="connsiteX4" fmla="*/ 167445 w 334889"/>
              <a:gd name="connsiteY4" fmla="*/ 424192 h 424192"/>
              <a:gd name="connsiteX5" fmla="*/ 167445 w 334889"/>
              <a:gd name="connsiteY5" fmla="*/ 339354 h 424192"/>
              <a:gd name="connsiteX6" fmla="*/ 0 w 334889"/>
              <a:gd name="connsiteY6" fmla="*/ 339354 h 424192"/>
              <a:gd name="connsiteX7" fmla="*/ 0 w 334889"/>
              <a:gd name="connsiteY7" fmla="*/ 84838 h 424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4889" h="424192">
                <a:moveTo>
                  <a:pt x="334889" y="339354"/>
                </a:moveTo>
                <a:lnTo>
                  <a:pt x="167444" y="339354"/>
                </a:lnTo>
                <a:lnTo>
                  <a:pt x="167444" y="424192"/>
                </a:lnTo>
                <a:lnTo>
                  <a:pt x="0" y="212096"/>
                </a:lnTo>
                <a:lnTo>
                  <a:pt x="167444" y="0"/>
                </a:lnTo>
                <a:lnTo>
                  <a:pt x="167444" y="84838"/>
                </a:lnTo>
                <a:lnTo>
                  <a:pt x="334889" y="84838"/>
                </a:lnTo>
                <a:lnTo>
                  <a:pt x="334889" y="3393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466" tIns="84838" rIns="1" bIns="84838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/>
          </a:p>
        </p:txBody>
      </p:sp>
      <p:sp>
        <p:nvSpPr>
          <p:cNvPr id="35" name="Freeform 34"/>
          <p:cNvSpPr/>
          <p:nvPr/>
        </p:nvSpPr>
        <p:spPr>
          <a:xfrm>
            <a:off x="9009297" y="9538721"/>
            <a:ext cx="334890" cy="424193"/>
          </a:xfrm>
          <a:custGeom>
            <a:avLst/>
            <a:gdLst>
              <a:gd name="connsiteX0" fmla="*/ 0 w 334889"/>
              <a:gd name="connsiteY0" fmla="*/ 84838 h 424192"/>
              <a:gd name="connsiteX1" fmla="*/ 167445 w 334889"/>
              <a:gd name="connsiteY1" fmla="*/ 84838 h 424192"/>
              <a:gd name="connsiteX2" fmla="*/ 167445 w 334889"/>
              <a:gd name="connsiteY2" fmla="*/ 0 h 424192"/>
              <a:gd name="connsiteX3" fmla="*/ 334889 w 334889"/>
              <a:gd name="connsiteY3" fmla="*/ 212096 h 424192"/>
              <a:gd name="connsiteX4" fmla="*/ 167445 w 334889"/>
              <a:gd name="connsiteY4" fmla="*/ 424192 h 424192"/>
              <a:gd name="connsiteX5" fmla="*/ 167445 w 334889"/>
              <a:gd name="connsiteY5" fmla="*/ 339354 h 424192"/>
              <a:gd name="connsiteX6" fmla="*/ 0 w 334889"/>
              <a:gd name="connsiteY6" fmla="*/ 339354 h 424192"/>
              <a:gd name="connsiteX7" fmla="*/ 0 w 334889"/>
              <a:gd name="connsiteY7" fmla="*/ 84838 h 424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4889" h="424192">
                <a:moveTo>
                  <a:pt x="334889" y="339354"/>
                </a:moveTo>
                <a:lnTo>
                  <a:pt x="167444" y="339354"/>
                </a:lnTo>
                <a:lnTo>
                  <a:pt x="167444" y="424192"/>
                </a:lnTo>
                <a:lnTo>
                  <a:pt x="0" y="212096"/>
                </a:lnTo>
                <a:lnTo>
                  <a:pt x="167444" y="0"/>
                </a:lnTo>
                <a:lnTo>
                  <a:pt x="167444" y="84838"/>
                </a:lnTo>
                <a:lnTo>
                  <a:pt x="334889" y="84838"/>
                </a:lnTo>
                <a:lnTo>
                  <a:pt x="334889" y="3393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467" tIns="84839" rIns="1" bIns="84838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/>
          </a:p>
        </p:txBody>
      </p:sp>
      <p:sp>
        <p:nvSpPr>
          <p:cNvPr id="36" name="Freeform 35"/>
          <p:cNvSpPr/>
          <p:nvPr/>
        </p:nvSpPr>
        <p:spPr>
          <a:xfrm rot="4320000">
            <a:off x="6676292" y="8610087"/>
            <a:ext cx="334890" cy="424192"/>
          </a:xfrm>
          <a:custGeom>
            <a:avLst/>
            <a:gdLst>
              <a:gd name="connsiteX0" fmla="*/ 0 w 334889"/>
              <a:gd name="connsiteY0" fmla="*/ 84838 h 424192"/>
              <a:gd name="connsiteX1" fmla="*/ 167445 w 334889"/>
              <a:gd name="connsiteY1" fmla="*/ 84838 h 424192"/>
              <a:gd name="connsiteX2" fmla="*/ 167445 w 334889"/>
              <a:gd name="connsiteY2" fmla="*/ 0 h 424192"/>
              <a:gd name="connsiteX3" fmla="*/ 334889 w 334889"/>
              <a:gd name="connsiteY3" fmla="*/ 212096 h 424192"/>
              <a:gd name="connsiteX4" fmla="*/ 167445 w 334889"/>
              <a:gd name="connsiteY4" fmla="*/ 424192 h 424192"/>
              <a:gd name="connsiteX5" fmla="*/ 167445 w 334889"/>
              <a:gd name="connsiteY5" fmla="*/ 339354 h 424192"/>
              <a:gd name="connsiteX6" fmla="*/ 0 w 334889"/>
              <a:gd name="connsiteY6" fmla="*/ 339354 h 424192"/>
              <a:gd name="connsiteX7" fmla="*/ 0 w 334889"/>
              <a:gd name="connsiteY7" fmla="*/ 84838 h 424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4889" h="424192">
                <a:moveTo>
                  <a:pt x="334889" y="339354"/>
                </a:moveTo>
                <a:lnTo>
                  <a:pt x="167444" y="339354"/>
                </a:lnTo>
                <a:lnTo>
                  <a:pt x="167444" y="424192"/>
                </a:lnTo>
                <a:lnTo>
                  <a:pt x="0" y="212096"/>
                </a:lnTo>
                <a:lnTo>
                  <a:pt x="167444" y="0"/>
                </a:lnTo>
                <a:lnTo>
                  <a:pt x="167444" y="84838"/>
                </a:lnTo>
                <a:lnTo>
                  <a:pt x="334889" y="84838"/>
                </a:lnTo>
                <a:lnTo>
                  <a:pt x="334889" y="3393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467" tIns="84838" rIns="0" bIns="84837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/>
          </a:p>
        </p:txBody>
      </p:sp>
      <p:sp>
        <p:nvSpPr>
          <p:cNvPr id="37" name="Freeform 36"/>
          <p:cNvSpPr/>
          <p:nvPr/>
        </p:nvSpPr>
        <p:spPr>
          <a:xfrm rot="19440000">
            <a:off x="7595871" y="6496091"/>
            <a:ext cx="334889" cy="424192"/>
          </a:xfrm>
          <a:custGeom>
            <a:avLst/>
            <a:gdLst>
              <a:gd name="connsiteX0" fmla="*/ 0 w 334889"/>
              <a:gd name="connsiteY0" fmla="*/ 84838 h 424192"/>
              <a:gd name="connsiteX1" fmla="*/ 167445 w 334889"/>
              <a:gd name="connsiteY1" fmla="*/ 84838 h 424192"/>
              <a:gd name="connsiteX2" fmla="*/ 167445 w 334889"/>
              <a:gd name="connsiteY2" fmla="*/ 0 h 424192"/>
              <a:gd name="connsiteX3" fmla="*/ 334889 w 334889"/>
              <a:gd name="connsiteY3" fmla="*/ 212096 h 424192"/>
              <a:gd name="connsiteX4" fmla="*/ 167445 w 334889"/>
              <a:gd name="connsiteY4" fmla="*/ 424192 h 424192"/>
              <a:gd name="connsiteX5" fmla="*/ 167445 w 334889"/>
              <a:gd name="connsiteY5" fmla="*/ 339354 h 424192"/>
              <a:gd name="connsiteX6" fmla="*/ 0 w 334889"/>
              <a:gd name="connsiteY6" fmla="*/ 339354 h 424192"/>
              <a:gd name="connsiteX7" fmla="*/ 0 w 334889"/>
              <a:gd name="connsiteY7" fmla="*/ 84838 h 424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4889" h="424192">
                <a:moveTo>
                  <a:pt x="0" y="84838"/>
                </a:moveTo>
                <a:lnTo>
                  <a:pt x="167445" y="84838"/>
                </a:lnTo>
                <a:lnTo>
                  <a:pt x="167445" y="0"/>
                </a:lnTo>
                <a:lnTo>
                  <a:pt x="334889" y="212096"/>
                </a:lnTo>
                <a:lnTo>
                  <a:pt x="167445" y="424192"/>
                </a:lnTo>
                <a:lnTo>
                  <a:pt x="167445" y="339354"/>
                </a:lnTo>
                <a:lnTo>
                  <a:pt x="0" y="339354"/>
                </a:lnTo>
                <a:lnTo>
                  <a:pt x="0" y="8483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84838" rIns="100467" bIns="84837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/>
          </a:p>
        </p:txBody>
      </p:sp>
      <p:sp>
        <p:nvSpPr>
          <p:cNvPr id="5" name="Rectangle 4"/>
          <p:cNvSpPr/>
          <p:nvPr/>
        </p:nvSpPr>
        <p:spPr>
          <a:xfrm>
            <a:off x="10202459" y="7147338"/>
            <a:ext cx="1563065" cy="88133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rapezoid 5"/>
          <p:cNvSpPr/>
          <p:nvPr/>
        </p:nvSpPr>
        <p:spPr>
          <a:xfrm>
            <a:off x="9941700" y="9090613"/>
            <a:ext cx="1449799" cy="901827"/>
          </a:xfrm>
          <a:prstGeom prst="trapezoi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Parallelogram 6"/>
          <p:cNvSpPr/>
          <p:nvPr/>
        </p:nvSpPr>
        <p:spPr>
          <a:xfrm>
            <a:off x="7097196" y="9109049"/>
            <a:ext cx="1447800" cy="883391"/>
          </a:xfrm>
          <a:prstGeom prst="parallelogram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Diamond 9"/>
          <p:cNvSpPr/>
          <p:nvPr/>
        </p:nvSpPr>
        <p:spPr>
          <a:xfrm>
            <a:off x="5794153" y="7031583"/>
            <a:ext cx="2106096" cy="1456556"/>
          </a:xfrm>
          <a:prstGeom prst="diamon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25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7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750"/>
                            </p:stCondLst>
                            <p:childTnLst>
                              <p:par>
                                <p:cTn id="5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750"/>
                            </p:stCondLst>
                            <p:childTnLst>
                              <p:par>
                                <p:cTn id="6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5" grpId="0" animBg="1"/>
      <p:bldP spid="6" grpId="0" animBg="1"/>
      <p:bldP spid="7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4801" y="342900"/>
            <a:ext cx="17602200" cy="95250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EFCE6"/>
            </a:solidFill>
            <a:ln w="76200">
              <a:solidFill>
                <a:schemeClr val="tx1"/>
              </a:solidFill>
            </a:ln>
          </p:spPr>
        </p:sp>
      </p:grpSp>
      <p:sp>
        <p:nvSpPr>
          <p:cNvPr id="4" name="TextBox 4"/>
          <p:cNvSpPr txBox="1"/>
          <p:nvPr/>
        </p:nvSpPr>
        <p:spPr>
          <a:xfrm>
            <a:off x="1219200" y="822858"/>
            <a:ext cx="16569667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4000" b="1" u="none" spc="138" dirty="0" smtClean="0">
                <a:solidFill>
                  <a:srgbClr val="002060"/>
                </a:solidFill>
                <a:latin typeface="Arial" panose="020B0604020202020204" pitchFamily="34" charset="0"/>
              </a:rPr>
              <a:t>1. Chu vi, </a:t>
            </a:r>
            <a:r>
              <a:rPr lang="en-US" sz="4000" b="1" u="none" spc="138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diện</a:t>
            </a:r>
            <a:r>
              <a:rPr lang="en-US" sz="4000" b="1" u="none" spc="138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u="none" spc="138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tích</a:t>
            </a:r>
            <a:r>
              <a:rPr lang="en-US" sz="4000" b="1" u="none" spc="138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u="none" spc="138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của</a:t>
            </a:r>
            <a:r>
              <a:rPr lang="en-US" sz="4000" b="1" u="none" spc="138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u="none" spc="138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hình</a:t>
            </a:r>
            <a:r>
              <a:rPr lang="en-US" sz="4000" b="1" u="none" spc="138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u="none" spc="138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vuông</a:t>
            </a:r>
            <a:r>
              <a:rPr lang="en-US" sz="4000" b="1" u="none" spc="138" dirty="0" smtClean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4000" b="1" u="none" spc="138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hình</a:t>
            </a:r>
            <a:r>
              <a:rPr lang="en-US" sz="4000" b="1" u="none" spc="138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u="none" spc="138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chữ</a:t>
            </a:r>
            <a:r>
              <a:rPr lang="en-US" sz="4000" b="1" u="none" spc="138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u="none" spc="138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nhật</a:t>
            </a:r>
            <a:r>
              <a:rPr lang="en-US" sz="4000" b="1" u="none" spc="138" dirty="0" smtClean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4000" b="1" u="none" spc="138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hình</a:t>
            </a:r>
            <a:r>
              <a:rPr lang="en-US" sz="4000" b="1" u="none" spc="138" dirty="0" smtClean="0">
                <a:solidFill>
                  <a:srgbClr val="002060"/>
                </a:solidFill>
                <a:latin typeface="Arial" panose="020B0604020202020204" pitchFamily="34" charset="0"/>
              </a:rPr>
              <a:t> thang</a:t>
            </a:r>
            <a:endParaRPr lang="en-US" sz="4000" b="1" u="none" spc="138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11444">
            <a:off x="16197042" y="7714759"/>
            <a:ext cx="2124514" cy="242423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099229" y="2032160"/>
            <a:ext cx="1447800" cy="1371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7467600" y="2054340"/>
            <a:ext cx="2895600" cy="137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Trapezoid 11"/>
          <p:cNvSpPr/>
          <p:nvPr/>
        </p:nvSpPr>
        <p:spPr>
          <a:xfrm>
            <a:off x="12992954" y="2054340"/>
            <a:ext cx="2667000" cy="1371600"/>
          </a:xfrm>
          <a:prstGeom prst="trapezoid">
            <a:avLst>
              <a:gd name="adj" fmla="val 42826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TextBox 14"/>
          <p:cNvSpPr txBox="1"/>
          <p:nvPr/>
        </p:nvSpPr>
        <p:spPr>
          <a:xfrm>
            <a:off x="1551845" y="3580650"/>
            <a:ext cx="4191000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=  4a</a:t>
            </a:r>
          </a:p>
          <a:p>
            <a:pPr algn="ctr">
              <a:lnSpc>
                <a:spcPct val="120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 = a</a:t>
            </a:r>
            <a:r>
              <a:rPr lang="en-US" sz="3600" b="1" baseline="30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vi-VN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73572" y="3574288"/>
            <a:ext cx="4191000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=  (a + b) . 2</a:t>
            </a:r>
          </a:p>
          <a:p>
            <a:pPr algn="ctr">
              <a:lnSpc>
                <a:spcPct val="120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 = a . b</a:t>
            </a:r>
            <a:endParaRPr lang="vi-VN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12340286" y="3574288"/>
                <a:ext cx="4191000" cy="23607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Hình thang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sz="36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 =  a + b + c + d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sz="36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(a + b) . h</a:t>
                </a:r>
                <a:endParaRPr lang="vi-VN" sz="36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0286" y="3574288"/>
                <a:ext cx="4191000" cy="2360711"/>
              </a:xfrm>
              <a:prstGeom prst="rect">
                <a:avLst/>
              </a:prstGeom>
              <a:blipFill>
                <a:blip r:embed="rId4"/>
                <a:stretch>
                  <a:fillRect t="-1804" b="-232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Cloud Callout 22"/>
          <p:cNvSpPr/>
          <p:nvPr/>
        </p:nvSpPr>
        <p:spPr>
          <a:xfrm>
            <a:off x="1503033" y="3806983"/>
            <a:ext cx="16002000" cy="3153498"/>
          </a:xfrm>
          <a:prstGeom prst="cloudCallout">
            <a:avLst>
              <a:gd name="adj1" fmla="val -28026"/>
              <a:gd name="adj2" fmla="val 83460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thang.</a:t>
            </a:r>
            <a:endParaRPr lang="vi-VN" sz="4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8158" y="7187552"/>
            <a:ext cx="2238375" cy="2324100"/>
          </a:xfrm>
          <a:prstGeom prst="rect">
            <a:avLst/>
          </a:prstGeom>
        </p:spPr>
      </p:pic>
      <p:sp>
        <p:nvSpPr>
          <p:cNvPr id="25" name="Cloud Callout 24"/>
          <p:cNvSpPr/>
          <p:nvPr/>
        </p:nvSpPr>
        <p:spPr>
          <a:xfrm>
            <a:off x="1480441" y="3599572"/>
            <a:ext cx="16002000" cy="3153498"/>
          </a:xfrm>
          <a:prstGeom prst="cloudCallout">
            <a:avLst>
              <a:gd name="adj1" fmla="val 20326"/>
              <a:gd name="adj2" fmla="val 9015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thang.</a:t>
            </a:r>
            <a:endParaRPr lang="vi-VN" sz="4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069103" y="7543800"/>
            <a:ext cx="2238375" cy="23241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charRg st="11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>
                                            <p:txEl>
                                              <p:charRg st="11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>
                                            <p:txEl>
                                              <p:charRg st="11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11" grpId="0" animBg="1"/>
      <p:bldP spid="12" grpId="0" animBg="1"/>
      <p:bldP spid="15" grpId="0" uiExpand="1" build="allAtOnce"/>
      <p:bldP spid="21" grpId="0" uiExpand="1" build="allAtOnce"/>
      <p:bldP spid="22" grpId="0" uiExpand="1" build="allAtOnce"/>
      <p:bldP spid="23" grpId="0" animBg="1"/>
      <p:bldP spid="23" grpId="1" animBg="1"/>
      <p:bldP spid="25" grpId="0" animBg="1"/>
      <p:bldP spid="2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4800" y="342899"/>
            <a:ext cx="17678400" cy="9586749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16324347" y="7582384"/>
            <a:ext cx="2129098" cy="2129098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74684" y="576193"/>
            <a:ext cx="4522076" cy="1245164"/>
            <a:chOff x="74684" y="576193"/>
            <a:chExt cx="4522076" cy="1245164"/>
          </a:xfrm>
        </p:grpSpPr>
        <p:grpSp>
          <p:nvGrpSpPr>
            <p:cNvPr id="14" name="Group 14"/>
            <p:cNvGrpSpPr/>
            <p:nvPr/>
          </p:nvGrpSpPr>
          <p:grpSpPr>
            <a:xfrm>
              <a:off x="497046" y="576193"/>
              <a:ext cx="4099714" cy="1245164"/>
              <a:chOff x="-317281" y="610845"/>
              <a:chExt cx="5652637" cy="2327166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-317281" y="610845"/>
                <a:ext cx="5652637" cy="2327166"/>
              </a:xfrm>
              <a:custGeom>
                <a:avLst/>
                <a:gdLst/>
                <a:ahLst/>
                <a:cxnLst/>
                <a:rect l="l" t="t" r="r" b="b"/>
                <a:pathLst>
                  <a:path w="2311400" h="2311400">
                    <a:moveTo>
                      <a:pt x="2006600" y="0"/>
                    </a:moveTo>
                    <a:lnTo>
                      <a:pt x="304800" y="0"/>
                    </a:lnTo>
                    <a:cubicBezTo>
                      <a:pt x="135890" y="0"/>
                      <a:pt x="0" y="135890"/>
                      <a:pt x="0" y="304800"/>
                    </a:cubicBezTo>
                    <a:lnTo>
                      <a:pt x="0" y="2006600"/>
                    </a:lnTo>
                    <a:cubicBezTo>
                      <a:pt x="0" y="2175510"/>
                      <a:pt x="135890" y="2311400"/>
                      <a:pt x="304800" y="2311400"/>
                    </a:cubicBezTo>
                    <a:lnTo>
                      <a:pt x="2006600" y="2311400"/>
                    </a:lnTo>
                    <a:cubicBezTo>
                      <a:pt x="2175510" y="2311400"/>
                      <a:pt x="2311400" y="2175510"/>
                      <a:pt x="2311400" y="2006600"/>
                    </a:cubicBezTo>
                    <a:lnTo>
                      <a:pt x="2311400" y="304800"/>
                    </a:lnTo>
                    <a:cubicBezTo>
                      <a:pt x="2311400" y="135890"/>
                      <a:pt x="2175510" y="0"/>
                      <a:pt x="2006600" y="0"/>
                    </a:cubicBezTo>
                    <a:close/>
                  </a:path>
                </a:pathLst>
              </a:custGeom>
              <a:solidFill>
                <a:schemeClr val="bg1"/>
              </a:solidFill>
            </p:spPr>
          </p:sp>
        </p:grpSp>
        <p:sp>
          <p:nvSpPr>
            <p:cNvPr id="21" name="TextBox 21"/>
            <p:cNvSpPr txBox="1"/>
            <p:nvPr/>
          </p:nvSpPr>
          <p:spPr>
            <a:xfrm>
              <a:off x="74684" y="831591"/>
              <a:ext cx="4522076" cy="73436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6281"/>
                </a:lnSpc>
                <a:spcBef>
                  <a:spcPct val="0"/>
                </a:spcBef>
              </a:pPr>
              <a:r>
                <a:rPr lang="en-US" sz="4400" b="1" spc="94" dirty="0" err="1" smtClean="0">
                  <a:solidFill>
                    <a:srgbClr val="00B050"/>
                  </a:solidFill>
                  <a:latin typeface="Arial" panose="020B0604020202020204" pitchFamily="34" charset="0"/>
                </a:rPr>
                <a:t>Ví</a:t>
              </a:r>
              <a:r>
                <a:rPr lang="en-US" sz="4400" b="1" spc="94" dirty="0" smtClean="0">
                  <a:solidFill>
                    <a:srgbClr val="00B050"/>
                  </a:solidFill>
                  <a:latin typeface="Arial" panose="020B0604020202020204" pitchFamily="34" charset="0"/>
                </a:rPr>
                <a:t> </a:t>
              </a:r>
              <a:r>
                <a:rPr lang="en-US" sz="4400" b="1" spc="94" dirty="0" err="1" smtClean="0">
                  <a:solidFill>
                    <a:srgbClr val="00B050"/>
                  </a:solidFill>
                  <a:latin typeface="Arial" panose="020B0604020202020204" pitchFamily="34" charset="0"/>
                </a:rPr>
                <a:t>dụ</a:t>
              </a:r>
              <a:r>
                <a:rPr lang="en-US" sz="4400" b="1" spc="94" dirty="0" smtClean="0">
                  <a:solidFill>
                    <a:srgbClr val="00B050"/>
                  </a:solidFill>
                  <a:latin typeface="Arial" panose="020B0604020202020204" pitchFamily="34" charset="0"/>
                </a:rPr>
                <a:t> 1</a:t>
              </a:r>
              <a:endParaRPr lang="en-US" sz="4400" b="1" spc="94" dirty="0">
                <a:solidFill>
                  <a:srgbClr val="00B05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219200" y="1821357"/>
            <a:ext cx="16459200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siêu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mép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tấm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5m,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10m. Chi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phí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40 000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siêu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tiền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vi-V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8569" y="4396687"/>
            <a:ext cx="5715000" cy="31886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91400" y="4073521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6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36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1734" y="4906006"/>
            <a:ext cx="10537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Chu vi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48872" y="5786209"/>
            <a:ext cx="808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(5 + 10) . 2 = 30 (m)</a:t>
            </a:r>
            <a:endParaRPr lang="vi-V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52765" y="6526127"/>
            <a:ext cx="10537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Siêu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tiền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48872" y="7582383"/>
            <a:ext cx="808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40 000. 30 = 1 200 000 (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vi-V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29572" y="8559104"/>
            <a:ext cx="12118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siêu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chi 1 200 000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5" grpId="0"/>
      <p:bldP spid="6" grpId="0"/>
      <p:bldP spid="20" grpId="0"/>
      <p:bldP spid="2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304800" y="115542"/>
            <a:ext cx="17699666" cy="9904758"/>
            <a:chOff x="0" y="0"/>
            <a:chExt cx="6350000" cy="3331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3331210"/>
            </a:xfrm>
            <a:custGeom>
              <a:avLst/>
              <a:gdLst/>
              <a:ahLst/>
              <a:cxnLst/>
              <a:rect l="l" t="t" r="r" b="b"/>
              <a:pathLst>
                <a:path w="6350000" h="3331210">
                  <a:moveTo>
                    <a:pt x="6209030" y="0"/>
                  </a:moveTo>
                  <a:lnTo>
                    <a:pt x="140970" y="0"/>
                  </a:lnTo>
                  <a:cubicBezTo>
                    <a:pt x="63500" y="0"/>
                    <a:pt x="0" y="62230"/>
                    <a:pt x="0" y="138430"/>
                  </a:cubicBezTo>
                  <a:lnTo>
                    <a:pt x="0" y="3192780"/>
                  </a:lnTo>
                  <a:cubicBezTo>
                    <a:pt x="0" y="3268980"/>
                    <a:pt x="63500" y="3331210"/>
                    <a:pt x="140970" y="3331210"/>
                  </a:cubicBezTo>
                  <a:lnTo>
                    <a:pt x="6209030" y="3331210"/>
                  </a:lnTo>
                  <a:cubicBezTo>
                    <a:pt x="6286500" y="3331210"/>
                    <a:pt x="6350000" y="3268980"/>
                    <a:pt x="6350000" y="3192780"/>
                  </a:cubicBezTo>
                  <a:lnTo>
                    <a:pt x="6350000" y="138430"/>
                  </a:lnTo>
                  <a:cubicBezTo>
                    <a:pt x="6350000" y="62230"/>
                    <a:pt x="6286500" y="0"/>
                    <a:pt x="62090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grpSp>
        <p:nvGrpSpPr>
          <p:cNvPr id="4" name="Group 4"/>
          <p:cNvGrpSpPr/>
          <p:nvPr/>
        </p:nvGrpSpPr>
        <p:grpSpPr>
          <a:xfrm>
            <a:off x="304800" y="115542"/>
            <a:ext cx="17699665" cy="9904757"/>
            <a:chOff x="0" y="-1"/>
            <a:chExt cx="13072345" cy="4509205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5" name="Freeform 5"/>
            <p:cNvSpPr/>
            <p:nvPr/>
          </p:nvSpPr>
          <p:spPr>
            <a:xfrm>
              <a:off x="0" y="-1"/>
              <a:ext cx="13072345" cy="4509205"/>
            </a:xfrm>
            <a:custGeom>
              <a:avLst/>
              <a:gdLst/>
              <a:ahLst/>
              <a:cxnLst/>
              <a:rect l="l" t="t" r="r" b="b"/>
              <a:pathLst>
                <a:path w="12980930" h="2311400">
                  <a:moveTo>
                    <a:pt x="1267613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12676130" y="2311400"/>
                  </a:lnTo>
                  <a:cubicBezTo>
                    <a:pt x="12845041" y="2311400"/>
                    <a:pt x="12980930" y="2175510"/>
                    <a:pt x="12980930" y="2006600"/>
                  </a:cubicBezTo>
                  <a:lnTo>
                    <a:pt x="12980930" y="304800"/>
                  </a:lnTo>
                  <a:cubicBezTo>
                    <a:pt x="12980930" y="135890"/>
                    <a:pt x="12845041" y="0"/>
                    <a:pt x="12676130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</p:spPr>
        </p:sp>
      </p:grpSp>
      <p:sp>
        <p:nvSpPr>
          <p:cNvPr id="15" name="TextBox 21"/>
          <p:cNvSpPr txBox="1"/>
          <p:nvPr/>
        </p:nvSpPr>
        <p:spPr>
          <a:xfrm>
            <a:off x="1356362" y="1147757"/>
            <a:ext cx="4522076" cy="73436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281"/>
              </a:lnSpc>
              <a:spcBef>
                <a:spcPct val="0"/>
              </a:spcBef>
            </a:pPr>
            <a:r>
              <a:rPr lang="en-US" sz="4400" b="1" spc="94" dirty="0" err="1" smtClean="0">
                <a:solidFill>
                  <a:srgbClr val="00B050"/>
                </a:solidFill>
                <a:latin typeface="Arial" panose="020B0604020202020204" pitchFamily="34" charset="0"/>
              </a:rPr>
              <a:t>Luyện</a:t>
            </a:r>
            <a:r>
              <a:rPr lang="en-US" sz="4400" b="1" spc="94" dirty="0" smtClean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spc="94" dirty="0" err="1" smtClean="0">
                <a:solidFill>
                  <a:srgbClr val="00B050"/>
                </a:solidFill>
                <a:latin typeface="Arial" panose="020B0604020202020204" pitchFamily="34" charset="0"/>
              </a:rPr>
              <a:t>tập</a:t>
            </a:r>
            <a:r>
              <a:rPr lang="en-US" sz="4400" b="1" spc="94" dirty="0" smtClean="0">
                <a:solidFill>
                  <a:srgbClr val="00B050"/>
                </a:solidFill>
                <a:latin typeface="Arial" panose="020B0604020202020204" pitchFamily="34" charset="0"/>
              </a:rPr>
              <a:t> 1</a:t>
            </a:r>
            <a:endParaRPr lang="en-US" sz="4400" b="1" spc="94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768317" y="2567265"/>
            <a:ext cx="822960" cy="82296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1</a:t>
            </a:r>
            <a:endParaRPr lang="vi-VN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76831" y="1842797"/>
            <a:ext cx="15448442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thợ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thép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35 cm,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cm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cốt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thép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260 m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dây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thép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thép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vi-VN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Công tác lắp dựng cốt thép trong xây dựng - Tin tức - sự kiện - Trường Đại  học Bà Rịa - Vũng Tà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8146" y="3998734"/>
            <a:ext cx="5187127" cy="389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Straight Arrow Connector 17"/>
          <p:cNvCxnSpPr/>
          <p:nvPr/>
        </p:nvCxnSpPr>
        <p:spPr>
          <a:xfrm>
            <a:off x="14297717" y="6344139"/>
            <a:ext cx="30480" cy="19440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13596676" y="8075019"/>
            <a:ext cx="1463040" cy="146304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TextBox 20"/>
          <p:cNvSpPr txBox="1"/>
          <p:nvPr/>
        </p:nvSpPr>
        <p:spPr>
          <a:xfrm>
            <a:off x="11867817" y="8611969"/>
            <a:ext cx="2127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cm</a:t>
            </a:r>
            <a:endParaRPr lang="vi-VN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264229" y="9483688"/>
            <a:ext cx="2127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cm</a:t>
            </a:r>
            <a:endParaRPr lang="vi-VN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30161" y="4122465"/>
            <a:ext cx="1573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3600" b="1" u="sng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577303" y="5145568"/>
            <a:ext cx="9044145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dirty="0"/>
              <a:t>Chu vi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khung</a:t>
            </a:r>
            <a:r>
              <a:rPr lang="en-US" sz="3600" dirty="0"/>
              <a:t> </a:t>
            </a:r>
            <a:r>
              <a:rPr lang="en-US" sz="3600" dirty="0" err="1"/>
              <a:t>thép</a:t>
            </a:r>
            <a:r>
              <a:rPr lang="en-US" sz="3600" dirty="0"/>
              <a:t> </a:t>
            </a:r>
            <a:r>
              <a:rPr lang="en-US" sz="3600" dirty="0" err="1"/>
              <a:t>đó</a:t>
            </a:r>
            <a:r>
              <a:rPr lang="en-US" sz="3600" dirty="0"/>
              <a:t> </a:t>
            </a:r>
            <a:r>
              <a:rPr lang="en-US" sz="3600" dirty="0" err="1"/>
              <a:t>là</a:t>
            </a:r>
            <a:r>
              <a:rPr lang="en-US" sz="3600" dirty="0"/>
              <a:t>:</a:t>
            </a:r>
          </a:p>
          <a:p>
            <a:pPr algn="ctr">
              <a:lnSpc>
                <a:spcPct val="130000"/>
              </a:lnSpc>
            </a:pPr>
            <a:r>
              <a:rPr lang="en-US" sz="3600" dirty="0" smtClean="0">
                <a:ea typeface="Calibri" panose="020F0502020204030204" pitchFamily="34" charset="0"/>
              </a:rPr>
              <a:t> </a:t>
            </a:r>
            <a:r>
              <a:rPr lang="en-US" sz="3600" dirty="0"/>
              <a:t>2.( 35 + 30) =130 (cm) = </a:t>
            </a:r>
            <a:r>
              <a:rPr lang="en-US" sz="3600" dirty="0" smtClean="0"/>
              <a:t>1,3 (m)</a:t>
            </a:r>
            <a:endParaRPr lang="en-US" sz="3600" dirty="0"/>
          </a:p>
        </p:txBody>
      </p:sp>
      <p:sp>
        <p:nvSpPr>
          <p:cNvPr id="28" name="Rectangle 27"/>
          <p:cNvSpPr/>
          <p:nvPr/>
        </p:nvSpPr>
        <p:spPr>
          <a:xfrm>
            <a:off x="1361278" y="6617248"/>
            <a:ext cx="10467929" cy="1457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dirty="0" err="1"/>
              <a:t>Vậy</a:t>
            </a:r>
            <a:r>
              <a:rPr lang="en-US" sz="3600" dirty="0"/>
              <a:t> </a:t>
            </a:r>
            <a:r>
              <a:rPr lang="en-US" sz="3600" dirty="0" err="1"/>
              <a:t>số</a:t>
            </a:r>
            <a:r>
              <a:rPr lang="en-US" sz="3600" dirty="0"/>
              <a:t> </a:t>
            </a:r>
            <a:r>
              <a:rPr lang="en-US" sz="3600" dirty="0" err="1"/>
              <a:t>khung</a:t>
            </a:r>
            <a:r>
              <a:rPr lang="en-US" sz="3600" dirty="0"/>
              <a:t> </a:t>
            </a:r>
            <a:r>
              <a:rPr lang="en-US" sz="3600" dirty="0" err="1"/>
              <a:t>thép</a:t>
            </a:r>
            <a:r>
              <a:rPr lang="en-US" sz="3600" dirty="0"/>
              <a:t> </a:t>
            </a:r>
            <a:r>
              <a:rPr lang="en-US" sz="3600" dirty="0" err="1"/>
              <a:t>làm</a:t>
            </a:r>
            <a:r>
              <a:rPr lang="en-US" sz="3600" dirty="0"/>
              <a:t> </a:t>
            </a:r>
            <a:r>
              <a:rPr lang="en-US" sz="3600" dirty="0" err="1"/>
              <a:t>được</a:t>
            </a:r>
            <a:r>
              <a:rPr lang="en-US" sz="3600" dirty="0"/>
              <a:t> </a:t>
            </a:r>
            <a:r>
              <a:rPr lang="en-US" sz="3600" dirty="0" err="1"/>
              <a:t>từ</a:t>
            </a:r>
            <a:r>
              <a:rPr lang="en-US" sz="3600" dirty="0"/>
              <a:t> 260m </a:t>
            </a:r>
            <a:r>
              <a:rPr lang="en-US" sz="3600" dirty="0" err="1"/>
              <a:t>dây</a:t>
            </a:r>
            <a:r>
              <a:rPr lang="en-US" sz="3600" dirty="0"/>
              <a:t> </a:t>
            </a:r>
            <a:r>
              <a:rPr lang="en-US" sz="3600" dirty="0" err="1"/>
              <a:t>thép</a:t>
            </a:r>
            <a:r>
              <a:rPr lang="en-US" sz="3600" dirty="0"/>
              <a:t> </a:t>
            </a:r>
            <a:r>
              <a:rPr lang="en-US" sz="3600" dirty="0" err="1"/>
              <a:t>là</a:t>
            </a:r>
            <a:r>
              <a:rPr lang="en-US" sz="3600" dirty="0"/>
              <a:t>:</a:t>
            </a:r>
          </a:p>
          <a:p>
            <a:pPr algn="ctr">
              <a:lnSpc>
                <a:spcPct val="130000"/>
              </a:lnSpc>
            </a:pPr>
            <a:r>
              <a:rPr lang="en-US" sz="3600" dirty="0"/>
              <a:t>260 : 1.3 = 200 ( </a:t>
            </a:r>
            <a:r>
              <a:rPr lang="en-US" sz="3600" dirty="0" err="1"/>
              <a:t>khung</a:t>
            </a:r>
            <a:r>
              <a:rPr lang="en-US" sz="3600" dirty="0"/>
              <a:t>)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055514" y="8127597"/>
            <a:ext cx="11873763" cy="7375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dirty="0" err="1" smtClean="0"/>
              <a:t>Vậy</a:t>
            </a:r>
            <a:r>
              <a:rPr lang="en-US" sz="3600" dirty="0" smtClean="0"/>
              <a:t> </a:t>
            </a:r>
            <a:r>
              <a:rPr lang="en-US" sz="3600" dirty="0" err="1" smtClean="0"/>
              <a:t>người</a:t>
            </a:r>
            <a:r>
              <a:rPr lang="en-US" sz="3600" dirty="0" smtClean="0"/>
              <a:t> </a:t>
            </a:r>
            <a:r>
              <a:rPr lang="en-US" sz="3600" dirty="0" err="1" smtClean="0"/>
              <a:t>đó</a:t>
            </a:r>
            <a:r>
              <a:rPr lang="en-US" sz="3600" dirty="0" smtClean="0"/>
              <a:t> </a:t>
            </a:r>
            <a:r>
              <a:rPr lang="en-US" sz="3600" dirty="0" err="1" smtClean="0"/>
              <a:t>sẽ</a:t>
            </a:r>
            <a:r>
              <a:rPr lang="en-US" sz="3600" dirty="0" smtClean="0"/>
              <a:t> </a:t>
            </a:r>
            <a:r>
              <a:rPr lang="en-US" sz="3600" dirty="0" err="1" smtClean="0"/>
              <a:t>làm</a:t>
            </a:r>
            <a:r>
              <a:rPr lang="en-US" sz="3600" dirty="0" smtClean="0"/>
              <a:t> </a:t>
            </a:r>
            <a:r>
              <a:rPr lang="en-US" sz="3600" dirty="0" err="1" smtClean="0"/>
              <a:t>được</a:t>
            </a:r>
            <a:r>
              <a:rPr lang="en-US" sz="3600" dirty="0" smtClean="0"/>
              <a:t> </a:t>
            </a:r>
            <a:r>
              <a:rPr lang="en-US" sz="3600" dirty="0" err="1" smtClean="0"/>
              <a:t>số</a:t>
            </a:r>
            <a:r>
              <a:rPr lang="en-US" sz="3600" dirty="0" smtClean="0"/>
              <a:t> </a:t>
            </a:r>
            <a:r>
              <a:rPr lang="en-US" sz="3600" dirty="0" err="1" smtClean="0"/>
              <a:t>khung</a:t>
            </a:r>
            <a:r>
              <a:rPr lang="en-US" sz="3600" dirty="0" smtClean="0"/>
              <a:t> </a:t>
            </a:r>
            <a:r>
              <a:rPr lang="en-US" sz="3600" dirty="0" err="1" smtClean="0"/>
              <a:t>thép</a:t>
            </a:r>
            <a:r>
              <a:rPr lang="en-US" sz="3600" dirty="0" smtClean="0"/>
              <a:t> </a:t>
            </a:r>
            <a:r>
              <a:rPr lang="en-US" sz="3600" dirty="0" err="1" smtClean="0"/>
              <a:t>là</a:t>
            </a:r>
            <a:r>
              <a:rPr lang="en-US" sz="3600" dirty="0" smtClean="0"/>
              <a:t>: </a:t>
            </a:r>
            <a:r>
              <a:rPr lang="en-US" sz="3600" b="1" dirty="0" smtClean="0"/>
              <a:t>260 </a:t>
            </a:r>
            <a:r>
              <a:rPr lang="en-US" sz="3600" b="1" dirty="0" err="1" smtClean="0"/>
              <a:t>khung</a:t>
            </a:r>
            <a:r>
              <a:rPr lang="en-US" sz="3600" b="1" dirty="0" smtClean="0"/>
              <a:t>.</a:t>
            </a:r>
            <a:endParaRPr lang="en-US" sz="3600" b="1" dirty="0"/>
          </a:p>
        </p:txBody>
      </p:sp>
      <p:sp>
        <p:nvSpPr>
          <p:cNvPr id="26" name="Rounded Rectangle 25"/>
          <p:cNvSpPr/>
          <p:nvPr/>
        </p:nvSpPr>
        <p:spPr>
          <a:xfrm>
            <a:off x="6595242" y="49857"/>
            <a:ext cx="5272575" cy="1399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LUYỆN TẬP</a:t>
            </a:r>
            <a:endParaRPr lang="vi-VN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  <p:bldP spid="7" grpId="0"/>
      <p:bldP spid="20" grpId="0" animBg="1"/>
      <p:bldP spid="21" grpId="0"/>
      <p:bldP spid="24" grpId="0"/>
      <p:bldP spid="23" grpId="0"/>
      <p:bldP spid="25" grpId="0" uiExpand="1" build="allAtOnce"/>
      <p:bldP spid="28" grpId="0" uiExpand="1" build="allAtOnce"/>
      <p:bldP spid="30" grpId="0" uiExpand="1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304800" y="115542"/>
            <a:ext cx="17699666" cy="9904758"/>
            <a:chOff x="0" y="0"/>
            <a:chExt cx="6350000" cy="3331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3331210"/>
            </a:xfrm>
            <a:custGeom>
              <a:avLst/>
              <a:gdLst/>
              <a:ahLst/>
              <a:cxnLst/>
              <a:rect l="l" t="t" r="r" b="b"/>
              <a:pathLst>
                <a:path w="6350000" h="3331210">
                  <a:moveTo>
                    <a:pt x="6209030" y="0"/>
                  </a:moveTo>
                  <a:lnTo>
                    <a:pt x="140970" y="0"/>
                  </a:lnTo>
                  <a:cubicBezTo>
                    <a:pt x="63500" y="0"/>
                    <a:pt x="0" y="62230"/>
                    <a:pt x="0" y="138430"/>
                  </a:cubicBezTo>
                  <a:lnTo>
                    <a:pt x="0" y="3192780"/>
                  </a:lnTo>
                  <a:cubicBezTo>
                    <a:pt x="0" y="3268980"/>
                    <a:pt x="63500" y="3331210"/>
                    <a:pt x="140970" y="3331210"/>
                  </a:cubicBezTo>
                  <a:lnTo>
                    <a:pt x="6209030" y="3331210"/>
                  </a:lnTo>
                  <a:cubicBezTo>
                    <a:pt x="6286500" y="3331210"/>
                    <a:pt x="6350000" y="3268980"/>
                    <a:pt x="6350000" y="3192780"/>
                  </a:cubicBezTo>
                  <a:lnTo>
                    <a:pt x="6350000" y="138430"/>
                  </a:lnTo>
                  <a:cubicBezTo>
                    <a:pt x="6350000" y="62230"/>
                    <a:pt x="6286500" y="0"/>
                    <a:pt x="62090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grpSp>
        <p:nvGrpSpPr>
          <p:cNvPr id="4" name="Group 4"/>
          <p:cNvGrpSpPr/>
          <p:nvPr/>
        </p:nvGrpSpPr>
        <p:grpSpPr>
          <a:xfrm>
            <a:off x="304800" y="115542"/>
            <a:ext cx="17699665" cy="9904757"/>
            <a:chOff x="0" y="-1"/>
            <a:chExt cx="13072345" cy="4509205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" name="Freeform 5"/>
            <p:cNvSpPr/>
            <p:nvPr/>
          </p:nvSpPr>
          <p:spPr>
            <a:xfrm>
              <a:off x="0" y="-1"/>
              <a:ext cx="13072345" cy="4509205"/>
            </a:xfrm>
            <a:custGeom>
              <a:avLst/>
              <a:gdLst/>
              <a:ahLst/>
              <a:cxnLst/>
              <a:rect l="l" t="t" r="r" b="b"/>
              <a:pathLst>
                <a:path w="12980930" h="2311400">
                  <a:moveTo>
                    <a:pt x="1267613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12676130" y="2311400"/>
                  </a:lnTo>
                  <a:cubicBezTo>
                    <a:pt x="12845041" y="2311400"/>
                    <a:pt x="12980930" y="2175510"/>
                    <a:pt x="12980930" y="2006600"/>
                  </a:cubicBezTo>
                  <a:lnTo>
                    <a:pt x="12980930" y="304800"/>
                  </a:lnTo>
                  <a:cubicBezTo>
                    <a:pt x="12980930" y="135890"/>
                    <a:pt x="12845041" y="0"/>
                    <a:pt x="12676130" y="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6" name="Oval 5"/>
          <p:cNvSpPr/>
          <p:nvPr/>
        </p:nvSpPr>
        <p:spPr>
          <a:xfrm>
            <a:off x="884033" y="920694"/>
            <a:ext cx="822960" cy="82296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76831" y="543830"/>
            <a:ext cx="15448442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chiếc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khung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thép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thiết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như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bên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Mặc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thang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lươt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1 200 mm, 600 mm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600 mm.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730 mm.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thép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mối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)?</a:t>
            </a:r>
            <a:endParaRPr kumimoji="0" lang="vi-VN" sz="3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77660" y="3805908"/>
            <a:ext cx="1573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vi-VN" sz="3600" b="1" i="0" u="sng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617794" y="4612669"/>
            <a:ext cx="9044145" cy="1457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dirty="0"/>
              <a:t>Chu vi </a:t>
            </a:r>
            <a:r>
              <a:rPr lang="en-US" sz="3600" dirty="0" err="1"/>
              <a:t>mặt</a:t>
            </a:r>
            <a:r>
              <a:rPr lang="en-US" sz="3600" dirty="0"/>
              <a:t> </a:t>
            </a:r>
            <a:r>
              <a:rPr lang="en-US" sz="3600" dirty="0" err="1"/>
              <a:t>bàn</a:t>
            </a:r>
            <a:r>
              <a:rPr lang="en-US" sz="3600" dirty="0"/>
              <a:t> </a:t>
            </a:r>
            <a:r>
              <a:rPr lang="en-US" sz="3600" dirty="0" err="1"/>
              <a:t>là</a:t>
            </a:r>
            <a:r>
              <a:rPr lang="en-US" sz="3600" dirty="0"/>
              <a:t>: </a:t>
            </a:r>
          </a:p>
          <a:p>
            <a:pPr algn="ctr">
              <a:lnSpc>
                <a:spcPct val="130000"/>
              </a:lnSpc>
            </a:pPr>
            <a:r>
              <a:rPr lang="en-US" sz="3600" dirty="0"/>
              <a:t>600 + 1200 + 600.2 = 3000 (mm) = 3m.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901913" y="5962359"/>
            <a:ext cx="7602404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dirty="0" err="1"/>
              <a:t>Chiều</a:t>
            </a:r>
            <a:r>
              <a:rPr lang="en-US" sz="3600" dirty="0"/>
              <a:t> </a:t>
            </a:r>
            <a:r>
              <a:rPr lang="en-US" sz="3600" dirty="0" err="1"/>
              <a:t>dài</a:t>
            </a:r>
            <a:r>
              <a:rPr lang="en-US" sz="3600" dirty="0"/>
              <a:t> 4 </a:t>
            </a:r>
            <a:r>
              <a:rPr lang="en-US" sz="3600" dirty="0" err="1"/>
              <a:t>chân</a:t>
            </a:r>
            <a:r>
              <a:rPr lang="en-US" sz="3600" dirty="0"/>
              <a:t> </a:t>
            </a:r>
            <a:r>
              <a:rPr lang="en-US" sz="3600" dirty="0" err="1"/>
              <a:t>bàn</a:t>
            </a:r>
            <a:r>
              <a:rPr lang="en-US" sz="3600" dirty="0"/>
              <a:t> </a:t>
            </a:r>
            <a:r>
              <a:rPr lang="en-US" sz="3600" dirty="0" err="1"/>
              <a:t>là</a:t>
            </a:r>
            <a:r>
              <a:rPr lang="en-US" sz="3600" dirty="0"/>
              <a:t>:   </a:t>
            </a:r>
          </a:p>
          <a:p>
            <a:pPr algn="ctr">
              <a:lnSpc>
                <a:spcPct val="130000"/>
              </a:lnSpc>
            </a:pPr>
            <a:r>
              <a:rPr lang="en-US" sz="3600" dirty="0"/>
              <a:t>730.4 = 2920 (mm) = 2,92 m.</a:t>
            </a:r>
          </a:p>
        </p:txBody>
      </p:sp>
      <p:pic>
        <p:nvPicPr>
          <p:cNvPr id="3076" name="Picture 4" descr="Bàn Flexus-UI hình thang cân – Esco Furni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614" y="3420162"/>
            <a:ext cx="6477000" cy="498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1730236" y="7491595"/>
            <a:ext cx="10342896" cy="15327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dirty="0" err="1"/>
              <a:t>Vậy</a:t>
            </a:r>
            <a:r>
              <a:rPr lang="en-US" sz="3600" dirty="0"/>
              <a:t> </a:t>
            </a:r>
            <a:r>
              <a:rPr lang="en-US" sz="3600" dirty="0" err="1"/>
              <a:t>để</a:t>
            </a:r>
            <a:r>
              <a:rPr lang="en-US" sz="3600" dirty="0"/>
              <a:t> </a:t>
            </a:r>
            <a:r>
              <a:rPr lang="en-US" sz="3600" dirty="0" err="1"/>
              <a:t>làm</a:t>
            </a:r>
            <a:r>
              <a:rPr lang="en-US" sz="3600" dirty="0"/>
              <a:t> </a:t>
            </a:r>
            <a:r>
              <a:rPr lang="en-US" sz="3600" dirty="0" err="1"/>
              <a:t>một</a:t>
            </a:r>
            <a:r>
              <a:rPr lang="en-US" sz="3600" dirty="0"/>
              <a:t> </a:t>
            </a:r>
            <a:r>
              <a:rPr lang="en-US" sz="3600" dirty="0" err="1"/>
              <a:t>chiếc</a:t>
            </a:r>
            <a:r>
              <a:rPr lang="en-US" sz="3600" dirty="0"/>
              <a:t> </a:t>
            </a:r>
            <a:r>
              <a:rPr lang="en-US" sz="3600" dirty="0" err="1"/>
              <a:t>khung</a:t>
            </a:r>
            <a:r>
              <a:rPr lang="en-US" sz="3600" dirty="0"/>
              <a:t> </a:t>
            </a:r>
            <a:r>
              <a:rPr lang="en-US" sz="3600" dirty="0" err="1"/>
              <a:t>bàn</a:t>
            </a:r>
            <a:r>
              <a:rPr lang="en-US" sz="3600" dirty="0"/>
              <a:t> </a:t>
            </a:r>
            <a:r>
              <a:rPr lang="en-US" sz="3600" dirty="0" err="1"/>
              <a:t>cần</a:t>
            </a:r>
            <a:r>
              <a:rPr lang="en-US" sz="3600" dirty="0"/>
              <a:t> </a:t>
            </a:r>
            <a:r>
              <a:rPr lang="en-US" sz="3600" dirty="0" err="1" smtClean="0"/>
              <a:t>lượng</a:t>
            </a:r>
            <a:r>
              <a:rPr lang="en-US" sz="3600" dirty="0" smtClean="0"/>
              <a:t> </a:t>
            </a:r>
            <a:r>
              <a:rPr lang="en-US" sz="3600" dirty="0" err="1"/>
              <a:t>thép</a:t>
            </a:r>
            <a:r>
              <a:rPr lang="en-US" sz="3600" dirty="0"/>
              <a:t>: </a:t>
            </a:r>
          </a:p>
          <a:p>
            <a:pPr algn="ctr">
              <a:lnSpc>
                <a:spcPct val="130000"/>
              </a:lnSpc>
            </a:pPr>
            <a:r>
              <a:rPr lang="en-US" sz="3600" dirty="0"/>
              <a:t>3 + 2,92 = 5,92 (m)</a:t>
            </a:r>
          </a:p>
        </p:txBody>
      </p:sp>
      <p:sp>
        <p:nvSpPr>
          <p:cNvPr id="21" name="TextBox 20"/>
          <p:cNvSpPr txBox="1"/>
          <p:nvPr/>
        </p:nvSpPr>
        <p:spPr>
          <a:xfrm rot="918359">
            <a:off x="14232845" y="3564748"/>
            <a:ext cx="2127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600 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</a:t>
            </a:r>
            <a:endParaRPr kumimoji="0" lang="vi-VN" sz="36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19926334">
            <a:off x="11505765" y="3661440"/>
            <a:ext cx="2127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 m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</a:t>
            </a:r>
            <a:endParaRPr kumimoji="0" lang="vi-VN" sz="36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818636">
            <a:off x="13143457" y="4802368"/>
            <a:ext cx="3081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1 200 m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</a:t>
            </a:r>
            <a:endParaRPr kumimoji="0" lang="vi-VN" sz="36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182472">
            <a:off x="15992020" y="7022967"/>
            <a:ext cx="2127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730 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</a:t>
            </a:r>
            <a:endParaRPr kumimoji="0" lang="vi-VN" sz="36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763003" y="8906524"/>
            <a:ext cx="10956847" cy="812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dirty="0" err="1"/>
              <a:t>Vậy</a:t>
            </a:r>
            <a:r>
              <a:rPr lang="en-US" sz="3600" dirty="0"/>
              <a:t> </a:t>
            </a:r>
            <a:r>
              <a:rPr lang="en-US" sz="3600" dirty="0" err="1"/>
              <a:t>để</a:t>
            </a:r>
            <a:r>
              <a:rPr lang="en-US" sz="3600" dirty="0"/>
              <a:t> </a:t>
            </a:r>
            <a:r>
              <a:rPr lang="en-US" sz="3600" dirty="0" err="1"/>
              <a:t>làm</a:t>
            </a:r>
            <a:r>
              <a:rPr lang="en-US" sz="3600" dirty="0"/>
              <a:t> </a:t>
            </a:r>
            <a:r>
              <a:rPr lang="en-US" sz="3600" dirty="0" err="1"/>
              <a:t>một</a:t>
            </a:r>
            <a:r>
              <a:rPr lang="en-US" sz="3600" dirty="0"/>
              <a:t> </a:t>
            </a:r>
            <a:r>
              <a:rPr lang="en-US" sz="3600" dirty="0" err="1"/>
              <a:t>chiếc</a:t>
            </a:r>
            <a:r>
              <a:rPr lang="en-US" sz="3600" dirty="0"/>
              <a:t> </a:t>
            </a:r>
            <a:r>
              <a:rPr lang="en-US" sz="3600" dirty="0" err="1"/>
              <a:t>khung</a:t>
            </a:r>
            <a:r>
              <a:rPr lang="en-US" sz="3600" dirty="0"/>
              <a:t> </a:t>
            </a:r>
            <a:r>
              <a:rPr lang="en-US" sz="3600" dirty="0" err="1"/>
              <a:t>bàn</a:t>
            </a:r>
            <a:r>
              <a:rPr lang="en-US" sz="3600" dirty="0"/>
              <a:t> </a:t>
            </a:r>
            <a:r>
              <a:rPr lang="en-US" sz="3600" dirty="0" err="1"/>
              <a:t>cần</a:t>
            </a:r>
            <a:r>
              <a:rPr lang="en-US" sz="3600" dirty="0"/>
              <a:t> </a:t>
            </a:r>
            <a:r>
              <a:rPr lang="en-US" sz="3600" b="1" dirty="0" smtClean="0"/>
              <a:t>5,92 </a:t>
            </a:r>
            <a:r>
              <a:rPr lang="en-US" sz="3600" b="1" dirty="0" err="1" smtClean="0"/>
              <a:t>mét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thép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65774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23" grpId="0"/>
      <p:bldP spid="25" grpId="0" uiExpand="1" build="allAtOnce"/>
      <p:bldP spid="28" grpId="0" uiExpand="1" build="allAtOnce"/>
      <p:bldP spid="30" grpId="0" uiExpand="1" build="allAtOnce"/>
      <p:bldP spid="21" grpId="0"/>
      <p:bldP spid="24" grpId="0"/>
      <p:bldP spid="22" grpId="0"/>
      <p:bldP spid="26" grpId="0"/>
      <p:bldP spid="27" grpId="0" uiExpan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304800" y="115542"/>
            <a:ext cx="17699666" cy="9904758"/>
            <a:chOff x="0" y="0"/>
            <a:chExt cx="6350000" cy="3331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3331210"/>
            </a:xfrm>
            <a:custGeom>
              <a:avLst/>
              <a:gdLst/>
              <a:ahLst/>
              <a:cxnLst/>
              <a:rect l="l" t="t" r="r" b="b"/>
              <a:pathLst>
                <a:path w="6350000" h="3331210">
                  <a:moveTo>
                    <a:pt x="6209030" y="0"/>
                  </a:moveTo>
                  <a:lnTo>
                    <a:pt x="140970" y="0"/>
                  </a:lnTo>
                  <a:cubicBezTo>
                    <a:pt x="63500" y="0"/>
                    <a:pt x="0" y="62230"/>
                    <a:pt x="0" y="138430"/>
                  </a:cubicBezTo>
                  <a:lnTo>
                    <a:pt x="0" y="3192780"/>
                  </a:lnTo>
                  <a:cubicBezTo>
                    <a:pt x="0" y="3268980"/>
                    <a:pt x="63500" y="3331210"/>
                    <a:pt x="140970" y="3331210"/>
                  </a:cubicBezTo>
                  <a:lnTo>
                    <a:pt x="6209030" y="3331210"/>
                  </a:lnTo>
                  <a:cubicBezTo>
                    <a:pt x="6286500" y="3331210"/>
                    <a:pt x="6350000" y="3268980"/>
                    <a:pt x="6350000" y="3192780"/>
                  </a:cubicBezTo>
                  <a:lnTo>
                    <a:pt x="6350000" y="138430"/>
                  </a:lnTo>
                  <a:cubicBezTo>
                    <a:pt x="6350000" y="62230"/>
                    <a:pt x="6286500" y="0"/>
                    <a:pt x="62090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grpSp>
        <p:nvGrpSpPr>
          <p:cNvPr id="4" name="Group 4"/>
          <p:cNvGrpSpPr/>
          <p:nvPr/>
        </p:nvGrpSpPr>
        <p:grpSpPr>
          <a:xfrm>
            <a:off x="440706" y="115542"/>
            <a:ext cx="17699665" cy="9904757"/>
            <a:chOff x="100375" y="-1"/>
            <a:chExt cx="13072345" cy="4509205"/>
          </a:xfrm>
          <a:solidFill>
            <a:srgbClr val="FEF9D0"/>
          </a:solidFill>
        </p:grpSpPr>
        <p:sp>
          <p:nvSpPr>
            <p:cNvPr id="5" name="Freeform 5"/>
            <p:cNvSpPr/>
            <p:nvPr/>
          </p:nvSpPr>
          <p:spPr>
            <a:xfrm>
              <a:off x="100375" y="-1"/>
              <a:ext cx="13072345" cy="4509205"/>
            </a:xfrm>
            <a:custGeom>
              <a:avLst/>
              <a:gdLst/>
              <a:ahLst/>
              <a:cxnLst/>
              <a:rect l="l" t="t" r="r" b="b"/>
              <a:pathLst>
                <a:path w="12980930" h="2311400">
                  <a:moveTo>
                    <a:pt x="1267613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12676130" y="2311400"/>
                  </a:lnTo>
                  <a:cubicBezTo>
                    <a:pt x="12845041" y="2311400"/>
                    <a:pt x="12980930" y="2175510"/>
                    <a:pt x="12980930" y="2006600"/>
                  </a:cubicBezTo>
                  <a:lnTo>
                    <a:pt x="12980930" y="304800"/>
                  </a:lnTo>
                  <a:cubicBezTo>
                    <a:pt x="12980930" y="135890"/>
                    <a:pt x="12845041" y="0"/>
                    <a:pt x="12676130" y="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6" name="Oval 5"/>
          <p:cNvSpPr/>
          <p:nvPr/>
        </p:nvSpPr>
        <p:spPr>
          <a:xfrm>
            <a:off x="884033" y="920694"/>
            <a:ext cx="822960" cy="82296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76831" y="543830"/>
            <a:ext cx="1544844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thửa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ruộng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dạng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bên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Nếu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mỗi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mét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vuông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thu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hoạch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0,8 kg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thóc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thì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thửa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ruộng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đó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thu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hoạch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bao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nhiêu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kilogam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thóc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vi-VN" sz="3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001728" y="2147379"/>
            <a:ext cx="1573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vi-VN" sz="3600" b="1" i="0" u="sng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angle 24"/>
              <p:cNvSpPr/>
              <p:nvPr/>
            </p:nvSpPr>
            <p:spPr>
              <a:xfrm>
                <a:off x="2053406" y="2874687"/>
                <a:ext cx="9044145" cy="18494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sz="3600" dirty="0" err="1"/>
                  <a:t>Diện</a:t>
                </a:r>
                <a:r>
                  <a:rPr lang="en-US" sz="3600" dirty="0"/>
                  <a:t> </a:t>
                </a:r>
                <a:r>
                  <a:rPr lang="en-US" sz="3600" dirty="0" err="1"/>
                  <a:t>tích</a:t>
                </a:r>
                <a:r>
                  <a:rPr lang="en-US" sz="3600" dirty="0"/>
                  <a:t> </a:t>
                </a:r>
                <a:r>
                  <a:rPr lang="en-US" sz="3600" dirty="0" err="1"/>
                  <a:t>thửa</a:t>
                </a:r>
                <a:r>
                  <a:rPr lang="en-US" sz="3600" dirty="0"/>
                  <a:t> </a:t>
                </a:r>
                <a:r>
                  <a:rPr lang="en-US" sz="3600" dirty="0" err="1"/>
                  <a:t>ruộng</a:t>
                </a:r>
                <a:r>
                  <a:rPr lang="en-US" sz="3600" dirty="0"/>
                  <a:t> </a:t>
                </a:r>
                <a:r>
                  <a:rPr lang="en-US" sz="3600" dirty="0" err="1"/>
                  <a:t>hình</a:t>
                </a:r>
                <a:r>
                  <a:rPr lang="en-US" sz="3600" dirty="0"/>
                  <a:t> thang </a:t>
                </a:r>
                <a:r>
                  <a:rPr lang="en-US" sz="3600" dirty="0" err="1"/>
                  <a:t>là</a:t>
                </a:r>
                <a:r>
                  <a:rPr lang="en-US" sz="3600" dirty="0"/>
                  <a:t>: </a:t>
                </a:r>
              </a:p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600" i="1"/>
                        </m:ctrlPr>
                      </m:fPr>
                      <m:num>
                        <m:r>
                          <a:rPr lang="en-US" sz="3600" i="1"/>
                          <m:t>1</m:t>
                        </m:r>
                      </m:num>
                      <m:den>
                        <m:r>
                          <a:rPr lang="en-US" sz="3600" i="1"/>
                          <m:t>2</m:t>
                        </m:r>
                      </m:den>
                    </m:f>
                  </m:oMath>
                </a14:m>
                <a:r>
                  <a:rPr lang="en-US" sz="3600" dirty="0"/>
                  <a:t> ( 30 + 50). 10 = 400 (m</a:t>
                </a:r>
                <a:r>
                  <a:rPr lang="en-US" sz="3600" baseline="30000" dirty="0"/>
                  <a:t>2</a:t>
                </a:r>
                <a:r>
                  <a:rPr lang="en-US" sz="3600" dirty="0"/>
                  <a:t>)</a:t>
                </a:r>
              </a:p>
            </p:txBody>
          </p:sp>
        </mc:Choice>
        <mc:Fallback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3406" y="2874687"/>
                <a:ext cx="9044145" cy="1849417"/>
              </a:xfrm>
              <a:prstGeom prst="rect">
                <a:avLst/>
              </a:prstGeom>
              <a:blipFill>
                <a:blip r:embed="rId2"/>
                <a:stretch>
                  <a:fillRect t="-330" b="-165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/>
          <p:cNvSpPr/>
          <p:nvPr/>
        </p:nvSpPr>
        <p:spPr>
          <a:xfrm>
            <a:off x="2179505" y="5024197"/>
            <a:ext cx="8412723" cy="1457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dirty="0" err="1"/>
              <a:t>Diện</a:t>
            </a:r>
            <a:r>
              <a:rPr lang="en-US" sz="3600" dirty="0"/>
              <a:t> </a:t>
            </a:r>
            <a:r>
              <a:rPr lang="en-US" sz="3600" dirty="0" err="1"/>
              <a:t>tích</a:t>
            </a:r>
            <a:r>
              <a:rPr lang="en-US" sz="3600" dirty="0"/>
              <a:t> </a:t>
            </a:r>
            <a:r>
              <a:rPr lang="en-US" sz="3600" dirty="0" err="1"/>
              <a:t>thửa</a:t>
            </a:r>
            <a:r>
              <a:rPr lang="en-US" sz="3600" dirty="0"/>
              <a:t> </a:t>
            </a:r>
            <a:r>
              <a:rPr lang="en-US" sz="3600" dirty="0" err="1"/>
              <a:t>ruộng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</a:t>
            </a:r>
            <a:r>
              <a:rPr lang="en-US" sz="3600" dirty="0" err="1"/>
              <a:t>chữ</a:t>
            </a:r>
            <a:r>
              <a:rPr lang="en-US" sz="3600" dirty="0"/>
              <a:t> </a:t>
            </a:r>
            <a:r>
              <a:rPr lang="en-US" sz="3600" dirty="0" err="1"/>
              <a:t>nhật</a:t>
            </a:r>
            <a:r>
              <a:rPr lang="en-US" sz="3600" dirty="0"/>
              <a:t> </a:t>
            </a:r>
            <a:r>
              <a:rPr lang="en-US" sz="3600" dirty="0" err="1"/>
              <a:t>là</a:t>
            </a:r>
            <a:r>
              <a:rPr lang="en-US" sz="3600" dirty="0"/>
              <a:t>:</a:t>
            </a:r>
          </a:p>
          <a:p>
            <a:pPr algn="ctr">
              <a:lnSpc>
                <a:spcPct val="130000"/>
              </a:lnSpc>
            </a:pPr>
            <a:r>
              <a:rPr lang="en-US" sz="3600" dirty="0"/>
              <a:t>50 . 15 = 750 (m</a:t>
            </a:r>
            <a:r>
              <a:rPr lang="en-US" sz="3600" baseline="30000" dirty="0"/>
              <a:t>2</a:t>
            </a:r>
            <a:r>
              <a:rPr lang="en-US" sz="3600" dirty="0"/>
              <a:t>)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053406" y="6667500"/>
            <a:ext cx="8538822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dirty="0" err="1"/>
              <a:t>Diện</a:t>
            </a:r>
            <a:r>
              <a:rPr lang="en-US" sz="3600" dirty="0"/>
              <a:t> </a:t>
            </a:r>
            <a:r>
              <a:rPr lang="en-US" sz="3600" dirty="0" err="1"/>
              <a:t>tích</a:t>
            </a:r>
            <a:r>
              <a:rPr lang="en-US" sz="3600" dirty="0"/>
              <a:t> </a:t>
            </a:r>
            <a:r>
              <a:rPr lang="en-US" sz="3600" dirty="0" err="1"/>
              <a:t>thửa</a:t>
            </a:r>
            <a:r>
              <a:rPr lang="en-US" sz="3600" dirty="0"/>
              <a:t> </a:t>
            </a:r>
            <a:r>
              <a:rPr lang="en-US" sz="3600" dirty="0" err="1"/>
              <a:t>ruộng</a:t>
            </a:r>
            <a:r>
              <a:rPr lang="en-US" sz="3600" dirty="0"/>
              <a:t> </a:t>
            </a:r>
            <a:r>
              <a:rPr lang="en-US" sz="3600" dirty="0" err="1"/>
              <a:t>đó</a:t>
            </a:r>
            <a:r>
              <a:rPr lang="en-US" sz="3600" dirty="0"/>
              <a:t> </a:t>
            </a:r>
            <a:r>
              <a:rPr lang="en-US" sz="3600" dirty="0" err="1"/>
              <a:t>là</a:t>
            </a:r>
            <a:r>
              <a:rPr lang="en-US" sz="3600" dirty="0"/>
              <a:t>: </a:t>
            </a:r>
          </a:p>
          <a:p>
            <a:pPr algn="ctr">
              <a:lnSpc>
                <a:spcPct val="130000"/>
              </a:lnSpc>
            </a:pPr>
            <a:r>
              <a:rPr lang="en-US" sz="3600" dirty="0"/>
              <a:t>400 + 750 = 1150 (m</a:t>
            </a:r>
            <a:r>
              <a:rPr lang="en-US" sz="3600" baseline="30000" dirty="0"/>
              <a:t>2</a:t>
            </a:r>
            <a:r>
              <a:rPr lang="en-US" sz="3600" dirty="0"/>
              <a:t>)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214622" y="8299706"/>
            <a:ext cx="6721712" cy="15327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dirty="0" err="1"/>
              <a:t>Vậy</a:t>
            </a:r>
            <a:r>
              <a:rPr lang="en-US" sz="3600" dirty="0"/>
              <a:t> </a:t>
            </a:r>
            <a:r>
              <a:rPr lang="en-US" sz="3600" dirty="0" err="1"/>
              <a:t>số</a:t>
            </a:r>
            <a:r>
              <a:rPr lang="en-US" sz="3600" dirty="0"/>
              <a:t> </a:t>
            </a:r>
            <a:r>
              <a:rPr lang="en-US" sz="3600" dirty="0" err="1"/>
              <a:t>thóc</a:t>
            </a:r>
            <a:r>
              <a:rPr lang="en-US" sz="3600" dirty="0"/>
              <a:t> </a:t>
            </a:r>
            <a:r>
              <a:rPr lang="en-US" sz="3600" dirty="0" err="1"/>
              <a:t>thu</a:t>
            </a:r>
            <a:r>
              <a:rPr lang="en-US" sz="3600" dirty="0"/>
              <a:t> </a:t>
            </a:r>
            <a:r>
              <a:rPr lang="en-US" sz="3600" dirty="0" err="1"/>
              <a:t>hoạch</a:t>
            </a:r>
            <a:r>
              <a:rPr lang="en-US" sz="3600" dirty="0"/>
              <a:t> </a:t>
            </a:r>
            <a:r>
              <a:rPr lang="en-US" sz="3600" dirty="0" err="1"/>
              <a:t>được</a:t>
            </a:r>
            <a:r>
              <a:rPr lang="en-US" sz="3600" dirty="0"/>
              <a:t> </a:t>
            </a:r>
            <a:r>
              <a:rPr lang="en-US" sz="3600" dirty="0" err="1"/>
              <a:t>là</a:t>
            </a:r>
            <a:r>
              <a:rPr lang="en-US" sz="3600" dirty="0"/>
              <a:t>: </a:t>
            </a:r>
          </a:p>
          <a:p>
            <a:pPr algn="ctr">
              <a:lnSpc>
                <a:spcPct val="130000"/>
              </a:lnSpc>
            </a:pPr>
            <a:r>
              <a:rPr lang="en-US" sz="3600" dirty="0"/>
              <a:t>1150 . 0.8 = 920 (kg)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12232877" y="3776044"/>
            <a:ext cx="5092399" cy="2891456"/>
            <a:chOff x="12232877" y="3776044"/>
            <a:chExt cx="5092399" cy="2891456"/>
          </a:xfrm>
        </p:grpSpPr>
        <p:sp>
          <p:nvSpPr>
            <p:cNvPr id="9" name="Rectangle 8"/>
            <p:cNvSpPr/>
            <p:nvPr/>
          </p:nvSpPr>
          <p:spPr>
            <a:xfrm>
              <a:off x="12232877" y="4838666"/>
              <a:ext cx="5092396" cy="1828834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solidFill>
                  <a:schemeClr val="tx1"/>
                </a:solidFill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 flipV="1">
              <a:off x="12232877" y="3776044"/>
              <a:ext cx="1025923" cy="1062622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 flipV="1">
              <a:off x="16459200" y="3799396"/>
              <a:ext cx="866076" cy="1039306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13258800" y="3776044"/>
              <a:ext cx="3200400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Straight Arrow Connector 31"/>
          <p:cNvCxnSpPr/>
          <p:nvPr/>
        </p:nvCxnSpPr>
        <p:spPr>
          <a:xfrm flipV="1">
            <a:off x="12222954" y="3776044"/>
            <a:ext cx="0" cy="1062622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12232877" y="3776044"/>
            <a:ext cx="1025923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1042115" y="3820768"/>
            <a:ext cx="1328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m</a:t>
            </a:r>
            <a:endParaRPr lang="vi-VN" sz="36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4284723" y="3129713"/>
            <a:ext cx="1728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m</a:t>
            </a:r>
            <a:endParaRPr lang="vi-VN" sz="36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3914795" y="6845264"/>
            <a:ext cx="1728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m</a:t>
            </a:r>
            <a:endParaRPr lang="vi-VN" sz="36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0991290" y="5595216"/>
            <a:ext cx="1728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m</a:t>
            </a:r>
            <a:endParaRPr lang="vi-VN" sz="36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7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23" grpId="0"/>
      <p:bldP spid="25" grpId="0" uiExpand="1" build="allAtOnce"/>
      <p:bldP spid="28" grpId="0" uiExpand="1" build="allAtOnce"/>
      <p:bldP spid="30" grpId="0" uiExpand="1" build="allAtOnce"/>
      <p:bldP spid="27" grpId="0" uiExpand="1" build="allAtOnce"/>
      <p:bldP spid="35" grpId="0"/>
      <p:bldP spid="37" grpId="0"/>
      <p:bldP spid="38" grpId="0"/>
      <p:bldP spid="3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6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1350</TotalTime>
  <Words>1751</Words>
  <Application>Microsoft Office PowerPoint</Application>
  <PresentationFormat>Custom</PresentationFormat>
  <Paragraphs>202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Calibri</vt:lpstr>
      <vt:lpstr>Wingdings</vt:lpstr>
      <vt:lpstr>Cambria Math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LaptopAZ.vn</dc:creator>
  <cp:lastModifiedBy>ntd</cp:lastModifiedBy>
  <cp:revision>127</cp:revision>
  <dcterms:created xsi:type="dcterms:W3CDTF">2006-08-16T00:00:00Z</dcterms:created>
  <dcterms:modified xsi:type="dcterms:W3CDTF">2021-09-16T14:39:23Z</dcterms:modified>
  <dc:identifier>DAEoZ-n91lM</dc:identifier>
</cp:coreProperties>
</file>