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4" r:id="rId2"/>
    <p:sldMasterId id="2147483666" r:id="rId3"/>
  </p:sldMasterIdLst>
  <p:notesMasterIdLst>
    <p:notesMasterId r:id="rId46"/>
  </p:notesMasterIdLst>
  <p:sldIdLst>
    <p:sldId id="290" r:id="rId4"/>
    <p:sldId id="288" r:id="rId5"/>
    <p:sldId id="258" r:id="rId6"/>
    <p:sldId id="257" r:id="rId7"/>
    <p:sldId id="267" r:id="rId8"/>
    <p:sldId id="291" r:id="rId9"/>
    <p:sldId id="269" r:id="rId10"/>
    <p:sldId id="389" r:id="rId11"/>
    <p:sldId id="271" r:id="rId12"/>
    <p:sldId id="272" r:id="rId13"/>
    <p:sldId id="394" r:id="rId14"/>
    <p:sldId id="396" r:id="rId15"/>
    <p:sldId id="397" r:id="rId16"/>
    <p:sldId id="395" r:id="rId17"/>
    <p:sldId id="473" r:id="rId18"/>
    <p:sldId id="398" r:id="rId19"/>
    <p:sldId id="385" r:id="rId20"/>
    <p:sldId id="301" r:id="rId21"/>
    <p:sldId id="256" r:id="rId22"/>
    <p:sldId id="403" r:id="rId23"/>
    <p:sldId id="404" r:id="rId24"/>
    <p:sldId id="400" r:id="rId25"/>
    <p:sldId id="273" r:id="rId26"/>
    <p:sldId id="384" r:id="rId27"/>
    <p:sldId id="275" r:id="rId28"/>
    <p:sldId id="274" r:id="rId29"/>
    <p:sldId id="276" r:id="rId30"/>
    <p:sldId id="474" r:id="rId31"/>
    <p:sldId id="285" r:id="rId32"/>
    <p:sldId id="286" r:id="rId33"/>
    <p:sldId id="277" r:id="rId34"/>
    <p:sldId id="476" r:id="rId35"/>
    <p:sldId id="280" r:id="rId36"/>
    <p:sldId id="278" r:id="rId37"/>
    <p:sldId id="281" r:id="rId38"/>
    <p:sldId id="283" r:id="rId39"/>
    <p:sldId id="282" r:id="rId40"/>
    <p:sldId id="284" r:id="rId41"/>
    <p:sldId id="440" r:id="rId42"/>
    <p:sldId id="443" r:id="rId43"/>
    <p:sldId id="475" r:id="rId44"/>
    <p:sldId id="287"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EAE6"/>
    <a:srgbClr val="E6E6E6"/>
    <a:srgbClr val="FFDF12"/>
    <a:srgbClr val="920F1D"/>
    <a:srgbClr val="FFF5DD"/>
    <a:srgbClr val="FB6432"/>
    <a:srgbClr val="FFDF10"/>
    <a:srgbClr val="314B15"/>
    <a:srgbClr val="395719"/>
    <a:srgbClr val="4162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37CE84F3-28C3-443E-9E96-99CF82512B78}" styleName="深色样式 1 - 强调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F1AB2-1976-4502-BF36-3FF5EA218861}" styleName="中度样式 4 - 强调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06" autoAdjust="0"/>
    <p:restoredTop sz="92409" autoAdjust="0"/>
  </p:normalViewPr>
  <p:slideViewPr>
    <p:cSldViewPr showGuides="1">
      <p:cViewPr varScale="1">
        <p:scale>
          <a:sx n="65" d="100"/>
          <a:sy n="65" d="100"/>
        </p:scale>
        <p:origin x="948" y="84"/>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viewProps" Target="viewProps.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3949D7-CB70-4397-8CDE-33F21A067B1C}" type="datetimeFigureOut">
              <a:rPr lang="en-US" smtClean="0"/>
              <a:t>7/22/2022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D518C5-607C-49B9-B89E-105A94F4A263}"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DD518C5-607C-49B9-B89E-105A94F4A263}" type="slidenum">
              <a:rPr lang="en-US" smtClean="0"/>
              <a:t>3</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D518C5-607C-49B9-B89E-105A94F4A263}" type="slidenum">
              <a:rPr lang="en-US" smtClean="0"/>
              <a:t>31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816AB05-48C2-4714-B910-0F4FDEB8B71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32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DD518C5-607C-49B9-B89E-105A94F4A263}" type="slidenum">
              <a:rPr lang="en-US" smtClean="0"/>
              <a:t>42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DD518C5-607C-49B9-B89E-105A94F4A263}" type="slidenum">
              <a:rPr lang="en-US" smtClean="0"/>
              <a:t>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DD518C5-607C-49B9-B89E-105A94F4A263}" type="slidenum">
              <a:rPr lang="en-US" smtClean="0"/>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DD518C5-607C-49B9-B89E-105A94F4A263}" type="slidenum">
              <a:rPr lang="en-US" smtClean="0"/>
              <a:t>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DD518C5-607C-49B9-B89E-105A94F4A263}" type="slidenum">
              <a:rPr lang="en-US" smtClean="0"/>
              <a:t>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816AB05-48C2-4714-B910-0F4FDEB8B71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18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DD518C5-607C-49B9-B89E-105A94F4A263}" type="slidenum">
              <a:rPr lang="en-US" smtClean="0"/>
              <a:t>19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422B5BCE-449E-4D32-8617-3F951072DE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422B5BCE-449E-4D32-8617-3F951072DE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9B9EE9-F3BF-4B40-83E7-C9BC68FDDB0E}" type="datetimeFigureOut">
              <a:rPr lang="en-US" smtClean="0"/>
              <a:t>7/22/2022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7F55963-6440-4C45-BA09-4E6A99D1BBE0}" type="slidenum">
              <a:rPr lang="en-US" smtClean="0"/>
              <a:t>‹#›</a:t>
            </a:fld>
            <a:endParaRPr lang="en-US"/>
          </a:p>
        </p:txBody>
      </p:sp>
      <p:sp>
        <p:nvSpPr>
          <p:cNvPr id="5" name="Rectangle 4"/>
          <p:cNvSpPr/>
          <p:nvPr userDrawn="1"/>
        </p:nvSpPr>
        <p:spPr>
          <a:xfrm>
            <a:off x="0" y="0"/>
            <a:ext cx="12192000"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2" name="Oval 11"/>
          <p:cNvSpPr>
            <a:spLocks noChangeAspect="1"/>
          </p:cNvSpPr>
          <p:nvPr/>
        </p:nvSpPr>
        <p:spPr>
          <a:xfrm>
            <a:off x="11091612" y="5893466"/>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p>
        </p:txBody>
      </p:sp>
      <p:sp>
        <p:nvSpPr>
          <p:cNvPr id="11" name="Rectangle 10"/>
          <p:cNvSpPr/>
          <p:nvPr/>
        </p:nvSpPr>
        <p:spPr>
          <a:xfrm>
            <a:off x="11451612" y="5827878"/>
            <a:ext cx="379049" cy="360000"/>
          </a:xfrm>
          <a:prstGeom prst="rect">
            <a:avLst/>
          </a:prstGeom>
          <a:solidFill>
            <a:schemeClr val="bg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50862" y="549275"/>
            <a:ext cx="11097551" cy="1332000"/>
          </a:xfrm>
        </p:spPr>
        <p:txBody>
          <a:bodyPr vert="horz" wrap="square" lIns="0" tIns="0" rIns="0" bIns="0" rtlCol="0" anchor="t" anchorCtr="0">
            <a:normAutofit/>
          </a:bodyPr>
          <a:lstStyle>
            <a:lvl1pPr>
              <a:defRPr lang="en-US" sz="3200" dirty="0"/>
            </a:lvl1pPr>
          </a:lstStyle>
          <a:p>
            <a:pPr lvl="0">
              <a:lnSpc>
                <a:spcPct val="100000"/>
              </a:lnSpc>
            </a:pPr>
            <a:r>
              <a:rPr lang="en-US"/>
              <a:t>Click to edit Master title style</a:t>
            </a:r>
            <a:endParaRPr lang="en-US" dirty="0"/>
          </a:p>
        </p:txBody>
      </p:sp>
      <p:sp>
        <p:nvSpPr>
          <p:cNvPr id="3" name="Text Placeholder 2"/>
          <p:cNvSpPr>
            <a:spLocks noGrp="1"/>
          </p:cNvSpPr>
          <p:nvPr>
            <p:ph type="body" idx="1"/>
          </p:nvPr>
        </p:nvSpPr>
        <p:spPr>
          <a:xfrm>
            <a:off x="550864" y="1881275"/>
            <a:ext cx="5437186" cy="535354"/>
          </a:xfrm>
        </p:spPr>
        <p:txBody>
          <a:bodyPr anchor="b">
            <a:normAutofit/>
          </a:bodyPr>
          <a:lstStyle>
            <a:lvl1pPr marL="0" indent="0">
              <a:buNone/>
              <a:defRPr sz="1400" b="0" cap="all" spc="200" baseline="0">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50863" y="2577270"/>
            <a:ext cx="5429114" cy="35155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2024" y="1881275"/>
            <a:ext cx="5436392" cy="535354"/>
          </a:xfrm>
        </p:spPr>
        <p:txBody>
          <a:bodyPr vert="horz" wrap="square" lIns="0" tIns="0" rIns="0" bIns="0" rtlCol="0" anchor="b">
            <a:normAutofit/>
          </a:bodyPr>
          <a:lstStyle>
            <a:lvl1pPr>
              <a:defRPr lang="en-US" sz="1400" b="0" cap="all" spc="200" baseline="0" dirty="0">
                <a:solidFill>
                  <a:schemeClr val="tx1"/>
                </a:soli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6212023" y="2577270"/>
            <a:ext cx="5436391" cy="35155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13138FA-2E87-4873-8BBA-13E447C9A99A}" type="datetime2">
              <a:rPr lang="en-US" smtClean="0"/>
              <a:t>Friday, July 22, 2022</a:t>
            </a:fld>
            <a:endParaRPr lang="en-US"/>
          </a:p>
        </p:txBody>
      </p:sp>
      <p:sp>
        <p:nvSpPr>
          <p:cNvPr id="8" name="Footer Placeholder 7"/>
          <p:cNvSpPr>
            <a:spLocks noGrp="1"/>
          </p:cNvSpPr>
          <p:nvPr>
            <p:ph type="ftr" sz="quarter" idx="11"/>
          </p:nvPr>
        </p:nvSpPr>
        <p:spPr/>
        <p:txBody>
          <a:bodyPr/>
          <a:lstStyle/>
          <a:p>
            <a:r>
              <a:rPr lang="en-US"/>
              <a:t>Sample Footer</a:t>
            </a:r>
          </a:p>
        </p:txBody>
      </p:sp>
      <p:sp>
        <p:nvSpPr>
          <p:cNvPr id="9" name="Slide Number Placeholder 8"/>
          <p:cNvSpPr>
            <a:spLocks noGrp="1"/>
          </p:cNvSpPr>
          <p:nvPr>
            <p:ph type="sldNum" sz="quarter" idx="12"/>
          </p:nvPr>
        </p:nvSpPr>
        <p:spPr/>
        <p:txBody>
          <a:bodyPr/>
          <a:lstStyle/>
          <a:p>
            <a:fld id="{DBA1B0FB-D917-4C8C-928F-313BD683BF3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359149" y="550799"/>
            <a:ext cx="8283313" cy="5542025"/>
          </a:xfrm>
        </p:spPr>
        <p:txBody>
          <a:bodyPr vert="horz" wrap="square" lIns="0" tIns="0" rIns="0" bIns="0" rtlCol="0" anchor="ctr" anchorCtr="0">
            <a:normAutofit/>
          </a:bodyPr>
          <a:lstStyle>
            <a:lvl1pPr>
              <a:defRPr lang="en-US" dirty="0"/>
            </a:lvl1pPr>
          </a:lstStyle>
          <a:p>
            <a:pPr lvl="0">
              <a:lnSpc>
                <a:spcPct val="100000"/>
              </a:lnSpc>
            </a:pPr>
            <a:r>
              <a:rPr lang="en-US"/>
              <a:t>Click to edit Master title style</a:t>
            </a:r>
            <a:endParaRPr lang="en-US" dirty="0"/>
          </a:p>
        </p:txBody>
      </p:sp>
      <p:sp>
        <p:nvSpPr>
          <p:cNvPr id="3" name="Date Placeholder 2"/>
          <p:cNvSpPr>
            <a:spLocks noGrp="1"/>
          </p:cNvSpPr>
          <p:nvPr>
            <p:ph type="dt" sz="half" idx="10"/>
          </p:nvPr>
        </p:nvSpPr>
        <p:spPr/>
        <p:txBody>
          <a:bodyPr/>
          <a:lstStyle/>
          <a:p>
            <a:fld id="{D75BB40A-97BD-4BFB-B639-0BFF95FDE8B7}" type="datetime2">
              <a:rPr lang="en-US" smtClean="0"/>
              <a:t>Friday, July 22, 2022</a:t>
            </a:fld>
            <a:endParaRPr lang="en-US"/>
          </a:p>
        </p:txBody>
      </p:sp>
      <p:sp>
        <p:nvSpPr>
          <p:cNvPr id="4" name="Footer Placeholder 3"/>
          <p:cNvSpPr>
            <a:spLocks noGrp="1"/>
          </p:cNvSpPr>
          <p:nvPr>
            <p:ph type="ftr" sz="quarter" idx="11"/>
          </p:nvPr>
        </p:nvSpPr>
        <p:spPr/>
        <p:txBody>
          <a:bodyPr/>
          <a:lstStyle/>
          <a:p>
            <a:r>
              <a:rPr lang="en-US"/>
              <a:t>Sample Footer</a:t>
            </a:r>
          </a:p>
        </p:txBody>
      </p:sp>
      <p:sp>
        <p:nvSpPr>
          <p:cNvPr id="5" name="Slide Number Placeholder 4"/>
          <p:cNvSpPr>
            <a:spLocks noGrp="1"/>
          </p:cNvSpPr>
          <p:nvPr>
            <p:ph type="sldNum" sz="quarter" idx="12"/>
          </p:nvPr>
        </p:nvSpPr>
        <p:spPr/>
        <p:txBody>
          <a:bodyPr/>
          <a:lstStyle/>
          <a:p>
            <a:fld id="{DBA1B0FB-D917-4C8C-928F-313BD683BF39}" type="slidenum">
              <a:rPr lang="en-US" smtClean="0"/>
              <a:t>‹#›</a:t>
            </a:fld>
            <a:endParaRPr lang="en-US"/>
          </a:p>
        </p:txBody>
      </p:sp>
      <p:sp>
        <p:nvSpPr>
          <p:cNvPr id="39" name="Freeform: Shape 38"/>
          <p:cNvSpPr>
            <a:spLocks noChangeAspect="1"/>
          </p:cNvSpPr>
          <p:nvPr/>
        </p:nvSpPr>
        <p:spPr>
          <a:xfrm rot="18900000" flipV="1">
            <a:off x="-410727" y="3958416"/>
            <a:ext cx="3536330" cy="1853969"/>
          </a:xfrm>
          <a:custGeom>
            <a:avLst/>
            <a:gdLst>
              <a:gd name="connsiteX0" fmla="*/ 3536330 w 3536330"/>
              <a:gd name="connsiteY0" fmla="*/ 1853969 h 1853969"/>
              <a:gd name="connsiteX1" fmla="*/ 1682362 w 3536330"/>
              <a:gd name="connsiteY1" fmla="*/ 0 h 1853969"/>
              <a:gd name="connsiteX2" fmla="*/ 52157 w 3536330"/>
              <a:gd name="connsiteY2" fmla="*/ 970257 h 1853969"/>
              <a:gd name="connsiteX3" fmla="*/ 0 w 3536330"/>
              <a:gd name="connsiteY3" fmla="*/ 1078528 h 1853969"/>
              <a:gd name="connsiteX4" fmla="*/ 757215 w 3536330"/>
              <a:gd name="connsiteY4" fmla="*/ 1835743 h 1853969"/>
              <a:gd name="connsiteX5" fmla="*/ 774211 w 3536330"/>
              <a:gd name="connsiteY5" fmla="*/ 1667149 h 1853969"/>
              <a:gd name="connsiteX6" fmla="*/ 1682362 w 3536330"/>
              <a:gd name="connsiteY6" fmla="*/ 926985 h 1853969"/>
              <a:gd name="connsiteX7" fmla="*/ 2609345 w 3536330"/>
              <a:gd name="connsiteY7" fmla="*/ 1853969 h 185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36330" h="1853969">
                <a:moveTo>
                  <a:pt x="3536330" y="1853969"/>
                </a:moveTo>
                <a:cubicBezTo>
                  <a:pt x="3536330" y="830051"/>
                  <a:pt x="2706280" y="0"/>
                  <a:pt x="1682362" y="0"/>
                </a:cubicBezTo>
                <a:cubicBezTo>
                  <a:pt x="978418" y="0"/>
                  <a:pt x="366107" y="392328"/>
                  <a:pt x="52157" y="970257"/>
                </a:cubicBezTo>
                <a:lnTo>
                  <a:pt x="0" y="1078528"/>
                </a:lnTo>
                <a:lnTo>
                  <a:pt x="757215" y="1835743"/>
                </a:lnTo>
                <a:lnTo>
                  <a:pt x="774211" y="1667149"/>
                </a:lnTo>
                <a:cubicBezTo>
                  <a:pt x="860649" y="1244739"/>
                  <a:pt x="1234397" y="926985"/>
                  <a:pt x="1682362" y="926985"/>
                </a:cubicBezTo>
                <a:cubicBezTo>
                  <a:pt x="2194320" y="926985"/>
                  <a:pt x="2609345" y="1342010"/>
                  <a:pt x="2609345" y="1853969"/>
                </a:cubicBezTo>
                <a:close/>
              </a:path>
            </a:pathLst>
          </a:custGeom>
          <a:gradFill flip="none" rotWithShape="1">
            <a:gsLst>
              <a:gs pos="97000">
                <a:schemeClr val="bg2"/>
              </a:gs>
              <a:gs pos="31000">
                <a:schemeClr val="bg2">
                  <a:lumMod val="90000"/>
                  <a:lumOff val="10000"/>
                </a:schemeClr>
              </a:gs>
            </a:gsLst>
            <a:lin ang="15000000" scaled="0"/>
            <a:tileRect/>
          </a:gradFill>
          <a:ln>
            <a:noFill/>
          </a:ln>
          <a:effectLst>
            <a:innerShdw blurRad="355600" dist="101600" dir="16200000">
              <a:schemeClr val="accent1">
                <a:lumMod val="60000"/>
                <a:lumOff val="40000"/>
                <a:alpha val="8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3" name="Freeform: Shape 32"/>
          <p:cNvSpPr>
            <a:spLocks noChangeAspect="1"/>
          </p:cNvSpPr>
          <p:nvPr/>
        </p:nvSpPr>
        <p:spPr>
          <a:xfrm rot="18900000" flipV="1">
            <a:off x="-481151" y="3649708"/>
            <a:ext cx="3478701" cy="2164843"/>
          </a:xfrm>
          <a:custGeom>
            <a:avLst/>
            <a:gdLst>
              <a:gd name="connsiteX0" fmla="*/ 3478701 w 3478701"/>
              <a:gd name="connsiteY0" fmla="*/ 2164843 h 2164843"/>
              <a:gd name="connsiteX1" fmla="*/ 1624733 w 3478701"/>
              <a:gd name="connsiteY1" fmla="*/ 0 h 2164843"/>
              <a:gd name="connsiteX2" fmla="*/ 87393 w 3478701"/>
              <a:gd name="connsiteY2" fmla="*/ 954459 h 2164843"/>
              <a:gd name="connsiteX3" fmla="*/ 0 w 3478701"/>
              <a:gd name="connsiteY3" fmla="*/ 1122434 h 2164843"/>
              <a:gd name="connsiteX4" fmla="*/ 736015 w 3478701"/>
              <a:gd name="connsiteY4" fmla="*/ 1858449 h 2164843"/>
              <a:gd name="connsiteX5" fmla="*/ 739424 w 3478701"/>
              <a:gd name="connsiteY5" fmla="*/ 1842964 h 2164843"/>
              <a:gd name="connsiteX6" fmla="*/ 1624733 w 3478701"/>
              <a:gd name="connsiteY6" fmla="*/ 1082422 h 2164843"/>
              <a:gd name="connsiteX7" fmla="*/ 2551716 w 3478701"/>
              <a:gd name="connsiteY7" fmla="*/ 2164843 h 2164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701" h="2164843">
                <a:moveTo>
                  <a:pt x="3478701" y="2164843"/>
                </a:moveTo>
                <a:cubicBezTo>
                  <a:pt x="3478701" y="969234"/>
                  <a:pt x="2648651" y="0"/>
                  <a:pt x="1624733" y="0"/>
                </a:cubicBezTo>
                <a:cubicBezTo>
                  <a:pt x="984784" y="0"/>
                  <a:pt x="420564" y="378607"/>
                  <a:pt x="87393" y="954459"/>
                </a:cubicBezTo>
                <a:lnTo>
                  <a:pt x="0" y="1122434"/>
                </a:lnTo>
                <a:lnTo>
                  <a:pt x="736015" y="1858449"/>
                </a:lnTo>
                <a:lnTo>
                  <a:pt x="739424" y="1842964"/>
                </a:lnTo>
                <a:cubicBezTo>
                  <a:pt x="856791" y="1402344"/>
                  <a:pt x="1208766" y="1082422"/>
                  <a:pt x="1624733" y="1082422"/>
                </a:cubicBezTo>
                <a:cubicBezTo>
                  <a:pt x="2136692" y="1082422"/>
                  <a:pt x="2551716" y="1567038"/>
                  <a:pt x="2551716" y="2164843"/>
                </a:cubicBezTo>
                <a:close/>
              </a:path>
            </a:pathLst>
          </a:custGeom>
          <a:solidFill>
            <a:schemeClr val="bg2">
              <a:lumMod val="50000"/>
              <a:lumOff val="50000"/>
              <a:alpha val="40000"/>
            </a:schemeClr>
          </a:solidFill>
          <a:ln>
            <a:noFill/>
          </a:ln>
          <a:effectLst>
            <a:softEdge rad="3810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Oval 23"/>
          <p:cNvSpPr/>
          <p:nvPr/>
        </p:nvSpPr>
        <p:spPr>
          <a:xfrm rot="13500000" flipV="1">
            <a:off x="1512277" y="2840042"/>
            <a:ext cx="214196" cy="933178"/>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p>
        </p:txBody>
      </p:sp>
      <p:sp>
        <p:nvSpPr>
          <p:cNvPr id="42" name="Oval 41"/>
          <p:cNvSpPr>
            <a:spLocks noChangeAspect="1"/>
          </p:cNvSpPr>
          <p:nvPr/>
        </p:nvSpPr>
        <p:spPr>
          <a:xfrm>
            <a:off x="1780661" y="385236"/>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p>
        </p:txBody>
      </p:sp>
      <p:grpSp>
        <p:nvGrpSpPr>
          <p:cNvPr id="51" name="Group 50"/>
          <p:cNvGrpSpPr/>
          <p:nvPr/>
        </p:nvGrpSpPr>
        <p:grpSpPr>
          <a:xfrm>
            <a:off x="623181" y="1514007"/>
            <a:ext cx="734257" cy="760506"/>
            <a:chOff x="5243759" y="1363788"/>
            <a:chExt cx="734257" cy="760506"/>
          </a:xfrm>
        </p:grpSpPr>
        <p:sp>
          <p:nvSpPr>
            <p:cNvPr id="52" name="Freeform 5"/>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p>
          </p:txBody>
        </p:sp>
        <p:sp>
          <p:nvSpPr>
            <p:cNvPr id="53" name="Freeform 6"/>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p>
          </p:txBody>
        </p:sp>
        <p:sp>
          <p:nvSpPr>
            <p:cNvPr id="54" name="Freeform 8"/>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E9E0E3-ECF6-4CFE-8698-AEFEBCECC3C0}" type="datetime2">
              <a:rPr lang="en-US" smtClean="0"/>
              <a:t>Friday, July 22, 2022</a:t>
            </a:fld>
            <a:endParaRPr lang="en-US"/>
          </a:p>
        </p:txBody>
      </p:sp>
      <p:sp>
        <p:nvSpPr>
          <p:cNvPr id="3" name="Footer Placeholder 2"/>
          <p:cNvSpPr>
            <a:spLocks noGrp="1"/>
          </p:cNvSpPr>
          <p:nvPr>
            <p:ph type="ftr" sz="quarter" idx="11"/>
          </p:nvPr>
        </p:nvSpPr>
        <p:spPr/>
        <p:txBody>
          <a:bodyPr/>
          <a:lstStyle/>
          <a:p>
            <a:r>
              <a:rPr lang="en-US"/>
              <a:t>Sample Footer</a:t>
            </a:r>
          </a:p>
        </p:txBody>
      </p:sp>
      <p:sp>
        <p:nvSpPr>
          <p:cNvPr id="4" name="Slide Number Placeholder 3"/>
          <p:cNvSpPr>
            <a:spLocks noGrp="1"/>
          </p:cNvSpPr>
          <p:nvPr>
            <p:ph type="sldNum" sz="quarter" idx="12"/>
          </p:nvPr>
        </p:nvSpPr>
        <p:spPr/>
        <p:txBody>
          <a:bodyPr/>
          <a:lstStyle/>
          <a:p>
            <a:fld id="{DBA1B0FB-D917-4C8C-928F-313BD683BF39}"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8" name="Group 7"/>
          <p:cNvGrpSpPr/>
          <p:nvPr/>
        </p:nvGrpSpPr>
        <p:grpSpPr>
          <a:xfrm>
            <a:off x="4949631" y="5111861"/>
            <a:ext cx="1262947" cy="1335600"/>
            <a:chOff x="2678417" y="2427951"/>
            <a:chExt cx="1262947" cy="1335600"/>
          </a:xfrm>
        </p:grpSpPr>
        <p:sp>
          <p:nvSpPr>
            <p:cNvPr id="11" name="Freeform: Shape 10"/>
            <p:cNvSpPr>
              <a:spLocks noChangeAspect="1"/>
            </p:cNvSpPr>
            <p:nvPr/>
          </p:nvSpPr>
          <p:spPr>
            <a:xfrm rot="2700000">
              <a:off x="2769891" y="2336477"/>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1" fmla="*/ 540000 w 1080000"/>
                <a:gd name="connsiteY0-2" fmla="*/ 0 h 1262947"/>
                <a:gd name="connsiteX1-3" fmla="*/ 1080000 w 1080000"/>
                <a:gd name="connsiteY1-4" fmla="*/ 931034 h 1262947"/>
                <a:gd name="connsiteX2-5" fmla="*/ 1064374 w 1080000"/>
                <a:gd name="connsiteY2-6" fmla="*/ 931034 h 1262947"/>
                <a:gd name="connsiteX3-7" fmla="*/ 1069029 w 1080000"/>
                <a:gd name="connsiteY3-8" fmla="*/ 938533 h 1262947"/>
                <a:gd name="connsiteX4-9" fmla="*/ 1080000 w 1080000"/>
                <a:gd name="connsiteY4-10" fmla="*/ 992947 h 1262947"/>
                <a:gd name="connsiteX5-11" fmla="*/ 540000 w 1080000"/>
                <a:gd name="connsiteY5-12" fmla="*/ 1262947 h 1262947"/>
                <a:gd name="connsiteX6-13" fmla="*/ 0 w 1080000"/>
                <a:gd name="connsiteY6-14" fmla="*/ 992947 h 1262947"/>
                <a:gd name="connsiteX7-15" fmla="*/ 10971 w 1080000"/>
                <a:gd name="connsiteY7-16" fmla="*/ 938533 h 1262947"/>
                <a:gd name="connsiteX8-17" fmla="*/ 15626 w 1080000"/>
                <a:gd name="connsiteY8-18" fmla="*/ 931034 h 1262947"/>
                <a:gd name="connsiteX9-19" fmla="*/ 540000 w 1080000"/>
                <a:gd name="connsiteY9-20" fmla="*/ 0 h 1262947"/>
                <a:gd name="connsiteX0-21" fmla="*/ 540000 w 1080000"/>
                <a:gd name="connsiteY0-22" fmla="*/ 0 h 1262947"/>
                <a:gd name="connsiteX1-23" fmla="*/ 1064374 w 1080000"/>
                <a:gd name="connsiteY1-24" fmla="*/ 931034 h 1262947"/>
                <a:gd name="connsiteX2-25" fmla="*/ 1069029 w 1080000"/>
                <a:gd name="connsiteY2-26" fmla="*/ 938533 h 1262947"/>
                <a:gd name="connsiteX3-27" fmla="*/ 1080000 w 1080000"/>
                <a:gd name="connsiteY3-28" fmla="*/ 992947 h 1262947"/>
                <a:gd name="connsiteX4-29" fmla="*/ 540000 w 1080000"/>
                <a:gd name="connsiteY4-30" fmla="*/ 1262947 h 1262947"/>
                <a:gd name="connsiteX5-31" fmla="*/ 0 w 1080000"/>
                <a:gd name="connsiteY5-32" fmla="*/ 992947 h 1262947"/>
                <a:gd name="connsiteX6-33" fmla="*/ 10971 w 1080000"/>
                <a:gd name="connsiteY6-34" fmla="*/ 938533 h 1262947"/>
                <a:gd name="connsiteX7-35" fmla="*/ 15626 w 1080000"/>
                <a:gd name="connsiteY7-36" fmla="*/ 931034 h 1262947"/>
                <a:gd name="connsiteX8-37" fmla="*/ 540000 w 1080000"/>
                <a:gd name="connsiteY8-38" fmla="*/ 0 h 126294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p>
          </p:txBody>
        </p:sp>
        <p:sp>
          <p:nvSpPr>
            <p:cNvPr id="12" name="Oval 11"/>
            <p:cNvSpPr/>
            <p:nvPr/>
          </p:nvSpPr>
          <p:spPr>
            <a:xfrm rot="8100000">
              <a:off x="2784291" y="2683551"/>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p>
          </p:txBody>
        </p:sp>
      </p:grpSp>
      <p:sp>
        <p:nvSpPr>
          <p:cNvPr id="2" name="Title 1"/>
          <p:cNvSpPr>
            <a:spLocks noGrp="1"/>
          </p:cNvSpPr>
          <p:nvPr>
            <p:ph type="title"/>
          </p:nvPr>
        </p:nvSpPr>
        <p:spPr>
          <a:xfrm>
            <a:off x="550863" y="549275"/>
            <a:ext cx="11090275" cy="984885"/>
          </a:xfrm>
        </p:spPr>
        <p:txBody>
          <a:bodyPr anchor="t">
            <a:normAutofit/>
          </a:bodyPr>
          <a:lstStyle>
            <a:lvl1pPr>
              <a:lnSpc>
                <a:spcPct val="100000"/>
              </a:lnSpc>
              <a:defRPr sz="3200"/>
            </a:lvl1pPr>
          </a:lstStyle>
          <a:p>
            <a:r>
              <a:rPr lang="en-US"/>
              <a:t>Click to edit Master title style</a:t>
            </a:r>
            <a:endParaRPr lang="en-US" dirty="0"/>
          </a:p>
        </p:txBody>
      </p:sp>
      <p:sp>
        <p:nvSpPr>
          <p:cNvPr id="3" name="Content Placeholder 2"/>
          <p:cNvSpPr>
            <a:spLocks noGrp="1"/>
          </p:cNvSpPr>
          <p:nvPr>
            <p:ph idx="1"/>
          </p:nvPr>
        </p:nvSpPr>
        <p:spPr>
          <a:xfrm>
            <a:off x="4295775" y="1750060"/>
            <a:ext cx="7345362" cy="4342765"/>
          </a:xfrm>
        </p:spPr>
        <p:txBody>
          <a:bodyPr>
            <a:normAutofit/>
          </a:bodyPr>
          <a:lstStyle>
            <a:lvl1pPr>
              <a:defRPr sz="1600"/>
            </a:lvl1pPr>
            <a:lvl2pPr>
              <a:defRPr sz="16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50863" y="1750060"/>
            <a:ext cx="3565525" cy="434276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51462FC-960E-4740-921F-B36862979F21}" type="datetime2">
              <a:rPr lang="en-US" smtClean="0"/>
              <a:t>Friday, July 22, 2022</a:t>
            </a:fld>
            <a:endParaRPr lang="en-US"/>
          </a:p>
        </p:txBody>
      </p:sp>
      <p:sp>
        <p:nvSpPr>
          <p:cNvPr id="6" name="Footer Placeholder 5"/>
          <p:cNvSpPr>
            <a:spLocks noGrp="1"/>
          </p:cNvSpPr>
          <p:nvPr>
            <p:ph type="ftr" sz="quarter" idx="11"/>
          </p:nvPr>
        </p:nvSpPr>
        <p:spPr/>
        <p:txBody>
          <a:bodyPr/>
          <a:lstStyle/>
          <a:p>
            <a:r>
              <a:rPr lang="en-US"/>
              <a:t>Sample Footer</a:t>
            </a:r>
          </a:p>
        </p:txBody>
      </p:sp>
      <p:sp>
        <p:nvSpPr>
          <p:cNvPr id="7" name="Slide Number Placeholder 6"/>
          <p:cNvSpPr>
            <a:spLocks noGrp="1"/>
          </p:cNvSpPr>
          <p:nvPr>
            <p:ph type="sldNum" sz="quarter" idx="12"/>
          </p:nvPr>
        </p:nvSpPr>
        <p:spPr/>
        <p:txBody>
          <a:bodyPr/>
          <a:lstStyle/>
          <a:p>
            <a:fld id="{DBA1B0FB-D917-4C8C-928F-313BD683BF39}"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7" name="Group 16"/>
          <p:cNvGrpSpPr/>
          <p:nvPr/>
        </p:nvGrpSpPr>
        <p:grpSpPr>
          <a:xfrm>
            <a:off x="334964" y="5115518"/>
            <a:ext cx="734257" cy="760506"/>
            <a:chOff x="5243759" y="1363788"/>
            <a:chExt cx="734257" cy="760506"/>
          </a:xfrm>
        </p:grpSpPr>
        <p:sp>
          <p:nvSpPr>
            <p:cNvPr id="18" name="Freeform 5"/>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p>
          </p:txBody>
        </p:sp>
        <p:sp>
          <p:nvSpPr>
            <p:cNvPr id="19" name="Freeform 6"/>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p>
          </p:txBody>
        </p:sp>
        <p:sp>
          <p:nvSpPr>
            <p:cNvPr id="20" name="Freeform 8"/>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p>
          </p:txBody>
        </p:sp>
      </p:grpSp>
      <p:sp>
        <p:nvSpPr>
          <p:cNvPr id="2" name="Title 1"/>
          <p:cNvSpPr>
            <a:spLocks noGrp="1"/>
          </p:cNvSpPr>
          <p:nvPr>
            <p:ph type="title"/>
          </p:nvPr>
        </p:nvSpPr>
        <p:spPr>
          <a:xfrm>
            <a:off x="550863" y="575409"/>
            <a:ext cx="4500562" cy="984885"/>
          </a:xfrm>
        </p:spPr>
        <p:txBody>
          <a:bodyPr vert="horz" wrap="square" lIns="0" tIns="0" rIns="0" bIns="0" rtlCol="0" anchor="t" anchorCtr="0">
            <a:normAutofit/>
          </a:bodyPr>
          <a:lstStyle>
            <a:lvl1pPr>
              <a:defRPr lang="en-US" sz="3200" dirty="0"/>
            </a:lvl1pPr>
          </a:lstStyle>
          <a:p>
            <a:pPr lvl="0">
              <a:lnSpc>
                <a:spcPct val="100000"/>
              </a:lnSpc>
            </a:pPr>
            <a:r>
              <a:rPr lang="en-US"/>
              <a:t>Click to edit Master title style</a:t>
            </a:r>
            <a:endParaRPr lang="en-US" dirty="0"/>
          </a:p>
        </p:txBody>
      </p:sp>
      <p:sp>
        <p:nvSpPr>
          <p:cNvPr id="3" name="Picture Placeholder 2"/>
          <p:cNvSpPr>
            <a:spLocks noGrp="1"/>
          </p:cNvSpPr>
          <p:nvPr>
            <p:ph type="pic" idx="1"/>
          </p:nvPr>
        </p:nvSpPr>
        <p:spPr>
          <a:xfrm>
            <a:off x="5267324" y="575409"/>
            <a:ext cx="6373813" cy="5733316"/>
          </a:xfr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50863" y="1776195"/>
            <a:ext cx="4500562" cy="4532530"/>
          </a:xfrm>
        </p:spPr>
        <p:txBody>
          <a:bodyPr anchor="t" anchorCtr="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50BC9E2-CB44-4C05-9BB5-496C18A241E0}" type="datetime2">
              <a:rPr lang="en-US" smtClean="0"/>
              <a:t>Friday, July 22, 2022</a:t>
            </a:fld>
            <a:endParaRPr lang="en-US"/>
          </a:p>
        </p:txBody>
      </p:sp>
      <p:sp>
        <p:nvSpPr>
          <p:cNvPr id="6" name="Footer Placeholder 5"/>
          <p:cNvSpPr>
            <a:spLocks noGrp="1"/>
          </p:cNvSpPr>
          <p:nvPr>
            <p:ph type="ftr" sz="quarter" idx="11"/>
          </p:nvPr>
        </p:nvSpPr>
        <p:spPr/>
        <p:txBody>
          <a:bodyPr/>
          <a:lstStyle/>
          <a:p>
            <a:r>
              <a:rPr lang="en-US"/>
              <a:t>Sample Footer</a:t>
            </a:r>
          </a:p>
        </p:txBody>
      </p:sp>
      <p:sp>
        <p:nvSpPr>
          <p:cNvPr id="7" name="Slide Number Placeholder 6"/>
          <p:cNvSpPr>
            <a:spLocks noGrp="1"/>
          </p:cNvSpPr>
          <p:nvPr>
            <p:ph type="sldNum" sz="quarter" idx="12"/>
          </p:nvPr>
        </p:nvSpPr>
        <p:spPr/>
        <p:txBody>
          <a:bodyPr/>
          <a:lstStyle/>
          <a:p>
            <a:fld id="{DBA1B0FB-D917-4C8C-928F-313BD683BF39}"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50862" y="503906"/>
            <a:ext cx="11090275" cy="1333057"/>
          </a:xfrm>
        </p:spPr>
        <p:txBody>
          <a:bodyPr vert="horz" wrap="square" lIns="0" tIns="0" rIns="0" bIns="0" rtlCol="0" anchor="t" anchorCtr="0">
            <a:normAutofit/>
          </a:bodyPr>
          <a:lstStyle>
            <a:lvl1pPr>
              <a:defRPr lang="en-US" dirty="0"/>
            </a:lvl1pPr>
          </a:lstStyle>
          <a:p>
            <a:pPr lvl="0"/>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E2EBD84-71F4-4271-8C46-0D47C0A9B12E}" type="datetime2">
              <a:rPr lang="en-US" smtClean="0"/>
              <a:t>Friday, July 22, 2022</a:t>
            </a:fld>
            <a:endParaRPr lang="en-US"/>
          </a:p>
        </p:txBody>
      </p:sp>
      <p:sp>
        <p:nvSpPr>
          <p:cNvPr id="5" name="Footer Placeholder 4"/>
          <p:cNvSpPr>
            <a:spLocks noGrp="1"/>
          </p:cNvSpPr>
          <p:nvPr>
            <p:ph type="ftr" sz="quarter" idx="11"/>
          </p:nvPr>
        </p:nvSpPr>
        <p:spPr/>
        <p:txBody>
          <a:bodyPr/>
          <a:lstStyle/>
          <a:p>
            <a:r>
              <a:rPr lang="en-US"/>
              <a:t>Sample Footer</a:t>
            </a:r>
          </a:p>
        </p:txBody>
      </p:sp>
      <p:sp>
        <p:nvSpPr>
          <p:cNvPr id="6" name="Slide Number Placeholder 5"/>
          <p:cNvSpPr>
            <a:spLocks noGrp="1"/>
          </p:cNvSpPr>
          <p:nvPr>
            <p:ph type="sldNum" sz="quarter" idx="12"/>
          </p:nvPr>
        </p:nvSpPr>
        <p:spPr/>
        <p:txBody>
          <a:bodyPr/>
          <a:lstStyle/>
          <a:p>
            <a:fld id="{DBA1B0FB-D917-4C8C-928F-313BD683BF39}"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AE0CE1-F450-4107-B2CB-17B18F8A3F4A}" type="datetime2">
              <a:rPr lang="en-US" smtClean="0"/>
              <a:t>Friday, July 22, 2022</a:t>
            </a:fld>
            <a:endParaRPr lang="en-US"/>
          </a:p>
        </p:txBody>
      </p:sp>
      <p:sp>
        <p:nvSpPr>
          <p:cNvPr id="5" name="Footer Placeholder 4"/>
          <p:cNvSpPr>
            <a:spLocks noGrp="1"/>
          </p:cNvSpPr>
          <p:nvPr>
            <p:ph type="ftr" sz="quarter" idx="11"/>
          </p:nvPr>
        </p:nvSpPr>
        <p:spPr/>
        <p:txBody>
          <a:bodyPr/>
          <a:lstStyle/>
          <a:p>
            <a:r>
              <a:rPr lang="en-US"/>
              <a:t>Sample Footer</a:t>
            </a:r>
          </a:p>
        </p:txBody>
      </p:sp>
      <p:sp>
        <p:nvSpPr>
          <p:cNvPr id="6" name="Slide Number Placeholder 5"/>
          <p:cNvSpPr>
            <a:spLocks noGrp="1"/>
          </p:cNvSpPr>
          <p:nvPr>
            <p:ph type="sldNum" sz="quarter" idx="12"/>
          </p:nvPr>
        </p:nvSpPr>
        <p:spPr/>
        <p:txBody>
          <a:bodyPr/>
          <a:lstStyle/>
          <a:p>
            <a:fld id="{DBA1B0FB-D917-4C8C-928F-313BD683BF39}"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7AAA839-4FAF-4E31-9F41-4C0E297EAC69}" type="datetimeFigureOut">
              <a:rPr lang="zh-CN" altLang="en-US" smtClean="0"/>
              <a:t>2022/7/22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C6915AB-3722-4813-BA33-C310AB4970DF}"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7AAA839-4FAF-4E31-9F41-4C0E297EAC69}" type="datetimeFigureOut">
              <a:rPr lang="zh-CN" altLang="en-US" smtClean="0"/>
              <a:t>2022/7/22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C6915AB-3722-4813-BA33-C310AB4970DF}"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7AAA839-4FAF-4E31-9F41-4C0E297EAC69}" type="datetimeFigureOut">
              <a:rPr lang="zh-CN" altLang="en-US" smtClean="0"/>
              <a:t>2022/7/22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C6915AB-3722-4813-BA33-C310AB4970DF}"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7AAA839-4FAF-4E31-9F41-4C0E297EAC69}" type="datetimeFigureOut">
              <a:rPr lang="zh-CN" altLang="en-US" smtClean="0"/>
              <a:t>2022/7/22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C6915AB-3722-4813-BA33-C310AB4970DF}"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7AAA839-4FAF-4E31-9F41-4C0E297EAC69}" type="datetimeFigureOut">
              <a:rPr lang="zh-CN" altLang="en-US" smtClean="0"/>
              <a:t>2022/7/22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C6915AB-3722-4813-BA33-C310AB4970DF}"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7AAA839-4FAF-4E31-9F41-4C0E297EAC69}" type="datetimeFigureOut">
              <a:rPr lang="zh-CN" altLang="en-US" smtClean="0"/>
              <a:t>2022/7/22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C6915AB-3722-4813-BA33-C310AB4970DF}"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7AAA839-4FAF-4E31-9F41-4C0E297EAC69}" type="datetimeFigureOut">
              <a:rPr lang="zh-CN" altLang="en-US" smtClean="0"/>
              <a:t>2022/7/22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C6915AB-3722-4813-BA33-C310AB4970DF}"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7AAA839-4FAF-4E31-9F41-4C0E297EAC69}" type="datetimeFigureOut">
              <a:rPr lang="zh-CN" altLang="en-US" smtClean="0"/>
              <a:t>2022/7/22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C6915AB-3722-4813-BA33-C310AB4970DF}"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7AAA839-4FAF-4E31-9F41-4C0E297EAC69}" type="datetimeFigureOut">
              <a:rPr lang="zh-CN" altLang="en-US" smtClean="0"/>
              <a:t>2022/7/22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C6915AB-3722-4813-BA33-C310AB4970DF}"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7AAA839-4FAF-4E31-9F41-4C0E297EAC69}" type="datetimeFigureOut">
              <a:rPr lang="zh-CN" altLang="en-US" smtClean="0"/>
              <a:t>2022/7/22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C6915AB-3722-4813-BA33-C310AB4970DF}"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7AAA839-4FAF-4E31-9F41-4C0E297EAC69}" type="datetimeFigureOut">
              <a:rPr lang="zh-CN" altLang="en-US" smtClean="0"/>
              <a:t>2022/7/22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C6915AB-3722-4813-BA33-C310AB4970DF}"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69B9EE9-F3BF-4B40-83E7-C9BC68FDDB0E}" type="datetimeFigureOut">
              <a:rPr lang="en-US" smtClean="0"/>
              <a:t>7/22/2022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F55963-6440-4C45-BA09-4E6A99D1BBE0}"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69B9EE9-F3BF-4B40-83E7-C9BC68FDDB0E}" type="datetimeFigureOut">
              <a:rPr lang="en-US" smtClean="0"/>
              <a:t>7/22/2022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F55963-6440-4C45-BA09-4E6A99D1BBE0}"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69B9EE9-F3BF-4B40-83E7-C9BC68FDDB0E}" type="datetimeFigureOut">
              <a:rPr lang="en-US" smtClean="0"/>
              <a:t>7/22/2022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F55963-6440-4C45-BA09-4E6A99D1BBE0}"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359149" y="389840"/>
            <a:ext cx="8281987" cy="2954655"/>
          </a:xfrm>
        </p:spPr>
        <p:txBody>
          <a:bodyPr anchor="t" anchorCtr="0">
            <a:normAutofit/>
          </a:bodyPr>
          <a:lstStyle>
            <a:lvl1pPr algn="l">
              <a:lnSpc>
                <a:spcPct val="100000"/>
              </a:lnSpc>
              <a:defRPr sz="6400"/>
            </a:lvl1pPr>
          </a:lstStyle>
          <a:p>
            <a:r>
              <a:rPr lang="en-US"/>
              <a:t>Click to edit Master title style</a:t>
            </a:r>
            <a:endParaRPr lang="en-US" dirty="0"/>
          </a:p>
        </p:txBody>
      </p:sp>
      <p:sp>
        <p:nvSpPr>
          <p:cNvPr id="3" name="Subtitle 2"/>
          <p:cNvSpPr>
            <a:spLocks noGrp="1"/>
          </p:cNvSpPr>
          <p:nvPr>
            <p:ph type="subTitle" idx="1"/>
          </p:nvPr>
        </p:nvSpPr>
        <p:spPr>
          <a:xfrm>
            <a:off x="3359149" y="3536951"/>
            <a:ext cx="8281989" cy="2555874"/>
          </a:xfrm>
        </p:spPr>
        <p:txBody>
          <a:bodyPr>
            <a:normAutofit/>
          </a:bodyPr>
          <a:lstStyle>
            <a:lvl1pPr marL="0" indent="0" algn="l">
              <a:lnSpc>
                <a:spcPct val="100000"/>
              </a:lnSpc>
              <a:buNone/>
              <a:defRPr sz="2400">
                <a:solidFill>
                  <a:schemeClr val="tx1">
                    <a:alpha val="8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2EA7947-E287-4738-8C82-07CE4F01EF03}" type="datetime2">
              <a:rPr lang="en-US" smtClean="0"/>
              <a:t>Friday, July 22, 2022</a:t>
            </a:fld>
            <a:endParaRPr lang="en-US" dirty="0"/>
          </a:p>
        </p:txBody>
      </p:sp>
      <p:sp>
        <p:nvSpPr>
          <p:cNvPr id="5" name="Footer Placeholder 4"/>
          <p:cNvSpPr>
            <a:spLocks noGrp="1"/>
          </p:cNvSpPr>
          <p:nvPr>
            <p:ph type="ftr" sz="quarter" idx="11"/>
          </p:nvPr>
        </p:nvSpPr>
        <p:spPr/>
        <p:txBody>
          <a:bodyPr/>
          <a:lstStyle/>
          <a:p>
            <a:r>
              <a:rPr lang="en-US"/>
              <a:t>Sample Footer</a:t>
            </a:r>
          </a:p>
        </p:txBody>
      </p:sp>
      <p:sp>
        <p:nvSpPr>
          <p:cNvPr id="6" name="Slide Number Placeholder 5"/>
          <p:cNvSpPr>
            <a:spLocks noGrp="1"/>
          </p:cNvSpPr>
          <p:nvPr>
            <p:ph type="sldNum" sz="quarter" idx="12"/>
          </p:nvPr>
        </p:nvSpPr>
        <p:spPr/>
        <p:txBody>
          <a:bodyPr/>
          <a:lstStyle/>
          <a:p>
            <a:fld id="{DBA1B0FB-D917-4C8C-928F-313BD683BF39}" type="slidenum">
              <a:rPr lang="en-US" smtClean="0"/>
              <a:t>‹#›</a:t>
            </a:fld>
            <a:endParaRPr lang="en-US"/>
          </a:p>
        </p:txBody>
      </p:sp>
      <p:sp>
        <p:nvSpPr>
          <p:cNvPr id="19" name="Freeform: Shape 18"/>
          <p:cNvSpPr>
            <a:spLocks noChangeAspect="1"/>
          </p:cNvSpPr>
          <p:nvPr/>
        </p:nvSpPr>
        <p:spPr>
          <a:xfrm rot="2700000">
            <a:off x="612445" y="481888"/>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1" fmla="*/ 540000 w 1080000"/>
              <a:gd name="connsiteY0-2" fmla="*/ 0 h 1262947"/>
              <a:gd name="connsiteX1-3" fmla="*/ 1080000 w 1080000"/>
              <a:gd name="connsiteY1-4" fmla="*/ 931034 h 1262947"/>
              <a:gd name="connsiteX2-5" fmla="*/ 1064374 w 1080000"/>
              <a:gd name="connsiteY2-6" fmla="*/ 931034 h 1262947"/>
              <a:gd name="connsiteX3-7" fmla="*/ 1069029 w 1080000"/>
              <a:gd name="connsiteY3-8" fmla="*/ 938533 h 1262947"/>
              <a:gd name="connsiteX4-9" fmla="*/ 1080000 w 1080000"/>
              <a:gd name="connsiteY4-10" fmla="*/ 992947 h 1262947"/>
              <a:gd name="connsiteX5-11" fmla="*/ 540000 w 1080000"/>
              <a:gd name="connsiteY5-12" fmla="*/ 1262947 h 1262947"/>
              <a:gd name="connsiteX6-13" fmla="*/ 0 w 1080000"/>
              <a:gd name="connsiteY6-14" fmla="*/ 992947 h 1262947"/>
              <a:gd name="connsiteX7-15" fmla="*/ 10971 w 1080000"/>
              <a:gd name="connsiteY7-16" fmla="*/ 938533 h 1262947"/>
              <a:gd name="connsiteX8-17" fmla="*/ 15626 w 1080000"/>
              <a:gd name="connsiteY8-18" fmla="*/ 931034 h 1262947"/>
              <a:gd name="connsiteX9-19" fmla="*/ 540000 w 1080000"/>
              <a:gd name="connsiteY9-20" fmla="*/ 0 h 1262947"/>
              <a:gd name="connsiteX0-21" fmla="*/ 540000 w 1080000"/>
              <a:gd name="connsiteY0-22" fmla="*/ 0 h 1262947"/>
              <a:gd name="connsiteX1-23" fmla="*/ 1064374 w 1080000"/>
              <a:gd name="connsiteY1-24" fmla="*/ 931034 h 1262947"/>
              <a:gd name="connsiteX2-25" fmla="*/ 1069029 w 1080000"/>
              <a:gd name="connsiteY2-26" fmla="*/ 938533 h 1262947"/>
              <a:gd name="connsiteX3-27" fmla="*/ 1080000 w 1080000"/>
              <a:gd name="connsiteY3-28" fmla="*/ 992947 h 1262947"/>
              <a:gd name="connsiteX4-29" fmla="*/ 540000 w 1080000"/>
              <a:gd name="connsiteY4-30" fmla="*/ 1262947 h 1262947"/>
              <a:gd name="connsiteX5-31" fmla="*/ 0 w 1080000"/>
              <a:gd name="connsiteY5-32" fmla="*/ 992947 h 1262947"/>
              <a:gd name="connsiteX6-33" fmla="*/ 10971 w 1080000"/>
              <a:gd name="connsiteY6-34" fmla="*/ 938533 h 1262947"/>
              <a:gd name="connsiteX7-35" fmla="*/ 15626 w 1080000"/>
              <a:gd name="connsiteY7-36" fmla="*/ 931034 h 1262947"/>
              <a:gd name="connsiteX8-37" fmla="*/ 540000 w 1080000"/>
              <a:gd name="connsiteY8-38" fmla="*/ 0 h 126294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p>
        </p:txBody>
      </p:sp>
      <p:sp>
        <p:nvSpPr>
          <p:cNvPr id="20" name="Oval 19"/>
          <p:cNvSpPr/>
          <p:nvPr/>
        </p:nvSpPr>
        <p:spPr>
          <a:xfrm rot="8100000">
            <a:off x="626845" y="828962"/>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p>
        </p:txBody>
      </p:sp>
      <p:sp>
        <p:nvSpPr>
          <p:cNvPr id="25" name="Oval 24"/>
          <p:cNvSpPr>
            <a:spLocks noChangeAspect="1"/>
          </p:cNvSpPr>
          <p:nvPr/>
        </p:nvSpPr>
        <p:spPr>
          <a:xfrm>
            <a:off x="1800802" y="247285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p>
        </p:txBody>
      </p:sp>
      <p:grpSp>
        <p:nvGrpSpPr>
          <p:cNvPr id="34" name="Group 33"/>
          <p:cNvGrpSpPr/>
          <p:nvPr/>
        </p:nvGrpSpPr>
        <p:grpSpPr>
          <a:xfrm>
            <a:off x="1329952" y="4524379"/>
            <a:ext cx="1980001" cy="1363916"/>
            <a:chOff x="4879602" y="3781429"/>
            <a:chExt cx="1980001" cy="1363916"/>
          </a:xfrm>
        </p:grpSpPr>
        <p:sp>
          <p:nvSpPr>
            <p:cNvPr id="35" name="Freeform: Shape 34"/>
            <p:cNvSpPr>
              <a:spLocks noChangeAspect="1"/>
            </p:cNvSpPr>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Freeform: Shape 35"/>
            <p:cNvSpPr>
              <a:spLocks noChangeAspect="1"/>
            </p:cNvSpPr>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7" name="Oval 36"/>
            <p:cNvSpPr/>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p>
          </p:txBody>
        </p:sp>
        <p:sp>
          <p:nvSpPr>
            <p:cNvPr id="38" name="Oval 37"/>
            <p:cNvSpPr/>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12" name="Group 11"/>
          <p:cNvGrpSpPr/>
          <p:nvPr/>
        </p:nvGrpSpPr>
        <p:grpSpPr>
          <a:xfrm>
            <a:off x="613998" y="5334748"/>
            <a:ext cx="678135" cy="990000"/>
            <a:chOff x="10490969" y="1448827"/>
            <a:chExt cx="678135" cy="990000"/>
          </a:xfrm>
        </p:grpSpPr>
        <p:sp>
          <p:nvSpPr>
            <p:cNvPr id="13" name="Freeform: Shape 12"/>
            <p:cNvSpPr>
              <a:spLocks noChangeAspect="1"/>
            </p:cNvSpPr>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 name="Oval 13"/>
            <p:cNvSpPr/>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p>
          </p:txBody>
        </p:sp>
        <p:sp>
          <p:nvSpPr>
            <p:cNvPr id="15" name="Oval 14"/>
            <p:cNvSpPr/>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p>
          </p:txBody>
        </p:sp>
        <p:sp>
          <p:nvSpPr>
            <p:cNvPr id="16" name="Freeform: Shape 15"/>
            <p:cNvSpPr>
              <a:spLocks noChangeAspect="1"/>
            </p:cNvSpPr>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2" name="Title 1"/>
          <p:cNvSpPr>
            <a:spLocks noGrp="1"/>
          </p:cNvSpPr>
          <p:nvPr>
            <p:ph type="title"/>
          </p:nvPr>
        </p:nvSpPr>
        <p:spPr>
          <a:xfrm>
            <a:off x="550862" y="549275"/>
            <a:ext cx="11091600" cy="1332000"/>
          </a:xfrm>
        </p:spPr>
        <p:txBody>
          <a:bodyPr vert="horz" wrap="square" lIns="0" tIns="0" rIns="0" bIns="0" rtlCol="0" anchor="t" anchorCtr="0">
            <a:normAutofit/>
          </a:bodyPr>
          <a:lstStyle>
            <a:lvl1pPr>
              <a:defRPr lang="en-US" dirty="0"/>
            </a:lvl1pPr>
          </a:lstStyle>
          <a:p>
            <a:pPr lvl="0">
              <a:lnSpc>
                <a:spcPct val="100000"/>
              </a:lnSpc>
            </a:pPr>
            <a:r>
              <a:rPr lang="en-US"/>
              <a:t>Click to edit Master title style</a:t>
            </a:r>
            <a:endParaRPr lang="en-US" dirty="0"/>
          </a:p>
        </p:txBody>
      </p:sp>
      <p:sp>
        <p:nvSpPr>
          <p:cNvPr id="3" name="Content Placeholder 2"/>
          <p:cNvSpPr>
            <a:spLocks noGrp="1"/>
          </p:cNvSpPr>
          <p:nvPr>
            <p:ph idx="1"/>
          </p:nvPr>
        </p:nvSpPr>
        <p:spPr>
          <a:xfrm>
            <a:off x="550863" y="2113199"/>
            <a:ext cx="11090274" cy="3979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E8C025-CD7A-4966-867E-81CF82B15267}" type="datetime2">
              <a:rPr lang="en-US" smtClean="0"/>
              <a:t>Friday, July 22, 2022</a:t>
            </a:fld>
            <a:endParaRPr lang="en-US"/>
          </a:p>
        </p:txBody>
      </p:sp>
      <p:sp>
        <p:nvSpPr>
          <p:cNvPr id="5" name="Footer Placeholder 4"/>
          <p:cNvSpPr>
            <a:spLocks noGrp="1"/>
          </p:cNvSpPr>
          <p:nvPr>
            <p:ph type="ftr" sz="quarter" idx="11"/>
          </p:nvPr>
        </p:nvSpPr>
        <p:spPr/>
        <p:txBody>
          <a:bodyPr/>
          <a:lstStyle/>
          <a:p>
            <a:r>
              <a:rPr lang="en-US"/>
              <a:t>Sample Footer</a:t>
            </a:r>
          </a:p>
        </p:txBody>
      </p:sp>
      <p:sp>
        <p:nvSpPr>
          <p:cNvPr id="6" name="Slide Number Placeholder 5"/>
          <p:cNvSpPr>
            <a:spLocks noGrp="1"/>
          </p:cNvSpPr>
          <p:nvPr>
            <p:ph type="sldNum" sz="quarter" idx="12"/>
          </p:nvPr>
        </p:nvSpPr>
        <p:spPr/>
        <p:txBody>
          <a:bodyPr/>
          <a:lstStyle/>
          <a:p>
            <a:fld id="{DBA1B0FB-D917-4C8C-928F-313BD683BF3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48" name="Group 47"/>
          <p:cNvGrpSpPr/>
          <p:nvPr/>
        </p:nvGrpSpPr>
        <p:grpSpPr>
          <a:xfrm>
            <a:off x="356481" y="879007"/>
            <a:ext cx="734257" cy="760506"/>
            <a:chOff x="5243759" y="1363788"/>
            <a:chExt cx="734257" cy="760506"/>
          </a:xfrm>
        </p:grpSpPr>
        <p:sp>
          <p:nvSpPr>
            <p:cNvPr id="49" name="Freeform 5"/>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p>
          </p:txBody>
        </p:sp>
        <p:sp>
          <p:nvSpPr>
            <p:cNvPr id="50" name="Freeform 6"/>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p>
          </p:txBody>
        </p:sp>
        <p:sp>
          <p:nvSpPr>
            <p:cNvPr id="51" name="Freeform 8"/>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p>
          </p:txBody>
        </p:sp>
      </p:grpSp>
      <p:sp>
        <p:nvSpPr>
          <p:cNvPr id="2" name="Title 1"/>
          <p:cNvSpPr>
            <a:spLocks noGrp="1"/>
          </p:cNvSpPr>
          <p:nvPr>
            <p:ph type="title"/>
          </p:nvPr>
        </p:nvSpPr>
        <p:spPr>
          <a:xfrm>
            <a:off x="563563" y="474345"/>
            <a:ext cx="11077574" cy="2954655"/>
          </a:xfrm>
        </p:spPr>
        <p:txBody>
          <a:bodyPr vert="horz" wrap="square" lIns="0" tIns="0" rIns="0" bIns="0" rtlCol="0" anchor="b" anchorCtr="0">
            <a:normAutofit/>
          </a:bodyPr>
          <a:lstStyle>
            <a:lvl1pPr>
              <a:defRPr lang="en-US" sz="6400" dirty="0"/>
            </a:lvl1pPr>
          </a:lstStyle>
          <a:p>
            <a:pPr lvl="0">
              <a:lnSpc>
                <a:spcPct val="100000"/>
              </a:lnSpc>
            </a:pPr>
            <a:r>
              <a:rPr lang="en-US"/>
              <a:t>Click to edit Master title style</a:t>
            </a:r>
            <a:endParaRPr lang="en-US" dirty="0"/>
          </a:p>
        </p:txBody>
      </p:sp>
      <p:sp>
        <p:nvSpPr>
          <p:cNvPr id="4" name="Date Placeholder 3"/>
          <p:cNvSpPr>
            <a:spLocks noGrp="1"/>
          </p:cNvSpPr>
          <p:nvPr>
            <p:ph type="dt" sz="half" idx="10"/>
          </p:nvPr>
        </p:nvSpPr>
        <p:spPr/>
        <p:txBody>
          <a:bodyPr/>
          <a:lstStyle/>
          <a:p>
            <a:fld id="{FE809929-0719-4517-94D6-FDF7F99E70F6}" type="datetime2">
              <a:rPr lang="en-US" smtClean="0"/>
              <a:t>Friday, July 22, 2022</a:t>
            </a:fld>
            <a:endParaRPr lang="en-US"/>
          </a:p>
        </p:txBody>
      </p:sp>
      <p:sp>
        <p:nvSpPr>
          <p:cNvPr id="5" name="Footer Placeholder 4"/>
          <p:cNvSpPr>
            <a:spLocks noGrp="1"/>
          </p:cNvSpPr>
          <p:nvPr>
            <p:ph type="ftr" sz="quarter" idx="11"/>
          </p:nvPr>
        </p:nvSpPr>
        <p:spPr/>
        <p:txBody>
          <a:bodyPr/>
          <a:lstStyle/>
          <a:p>
            <a:r>
              <a:rPr lang="en-US"/>
              <a:t>Sample Footer</a:t>
            </a:r>
          </a:p>
        </p:txBody>
      </p:sp>
      <p:sp>
        <p:nvSpPr>
          <p:cNvPr id="6" name="Slide Number Placeholder 5"/>
          <p:cNvSpPr>
            <a:spLocks noGrp="1"/>
          </p:cNvSpPr>
          <p:nvPr>
            <p:ph type="sldNum" sz="quarter" idx="12"/>
          </p:nvPr>
        </p:nvSpPr>
        <p:spPr/>
        <p:txBody>
          <a:bodyPr/>
          <a:lstStyle/>
          <a:p>
            <a:fld id="{DBA1B0FB-D917-4C8C-928F-313BD683BF39}" type="slidenum">
              <a:rPr lang="en-US" smtClean="0"/>
              <a:t>‹#›</a:t>
            </a:fld>
            <a:endParaRPr lang="en-US"/>
          </a:p>
        </p:txBody>
      </p:sp>
      <p:sp>
        <p:nvSpPr>
          <p:cNvPr id="3" name="Text Placeholder 2"/>
          <p:cNvSpPr>
            <a:spLocks noGrp="1"/>
          </p:cNvSpPr>
          <p:nvPr>
            <p:ph type="body" idx="1"/>
          </p:nvPr>
        </p:nvSpPr>
        <p:spPr>
          <a:xfrm>
            <a:off x="566271" y="3629772"/>
            <a:ext cx="11074866" cy="2678953"/>
          </a:xfrm>
        </p:spPr>
        <p:txBody>
          <a:bodyPr>
            <a:normAutofit/>
          </a:bodyPr>
          <a:lstStyle>
            <a:lvl1pPr marL="0" indent="0">
              <a:lnSpc>
                <a:spcPct val="110000"/>
              </a:lnSpc>
              <a:spcBef>
                <a:spcPts val="0"/>
              </a:spcBef>
              <a:buNone/>
              <a:defRPr sz="2400">
                <a:solidFill>
                  <a:schemeClr val="tx1">
                    <a:alpha val="8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1" name="Freeform: Shape 40"/>
          <p:cNvSpPr>
            <a:spLocks noChangeAspect="1"/>
          </p:cNvSpPr>
          <p:nvPr/>
        </p:nvSpPr>
        <p:spPr>
          <a:xfrm rot="18900000">
            <a:off x="11209132" y="4448189"/>
            <a:ext cx="999200" cy="1262947"/>
          </a:xfrm>
          <a:custGeom>
            <a:avLst/>
            <a:gdLst>
              <a:gd name="connsiteX0" fmla="*/ 540000 w 999200"/>
              <a:gd name="connsiteY0" fmla="*/ 0 h 1262947"/>
              <a:gd name="connsiteX1" fmla="*/ 999200 w 999200"/>
              <a:gd name="connsiteY1" fmla="*/ 815317 h 1262947"/>
              <a:gd name="connsiteX2" fmla="*/ 552185 w 999200"/>
              <a:gd name="connsiteY2" fmla="*/ 1262333 h 1262947"/>
              <a:gd name="connsiteX3" fmla="*/ 540000 w 999200"/>
              <a:gd name="connsiteY3" fmla="*/ 1262947 h 1262947"/>
              <a:gd name="connsiteX4" fmla="*/ 0 w 999200"/>
              <a:gd name="connsiteY4" fmla="*/ 992947 h 1262947"/>
              <a:gd name="connsiteX5" fmla="*/ 10971 w 999200"/>
              <a:gd name="connsiteY5" fmla="*/ 938533 h 1262947"/>
              <a:gd name="connsiteX6" fmla="*/ 15626 w 999200"/>
              <a:gd name="connsiteY6" fmla="*/ 931034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200" h="1262947">
                <a:moveTo>
                  <a:pt x="540000" y="0"/>
                </a:moveTo>
                <a:lnTo>
                  <a:pt x="999200" y="815317"/>
                </a:lnTo>
                <a:lnTo>
                  <a:pt x="552185" y="1262333"/>
                </a:lnTo>
                <a:lnTo>
                  <a:pt x="540000" y="1262947"/>
                </a:lnTo>
                <a:cubicBezTo>
                  <a:pt x="241766" y="1262947"/>
                  <a:pt x="0" y="1142064"/>
                  <a:pt x="0" y="992947"/>
                </a:cubicBezTo>
                <a:cubicBezTo>
                  <a:pt x="0" y="974307"/>
                  <a:pt x="3778" y="956109"/>
                  <a:pt x="10971" y="938533"/>
                </a:cubicBezTo>
                <a:lnTo>
                  <a:pt x="15626" y="931034"/>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10200000" scaled="0"/>
          </a:gradFill>
          <a:ln>
            <a:noFill/>
          </a:ln>
          <a:effectLst>
            <a:innerShdw blurRad="254000" dist="101600" dir="42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p>
        </p:txBody>
      </p:sp>
      <p:sp>
        <p:nvSpPr>
          <p:cNvPr id="43" name="Freeform: Shape 42"/>
          <p:cNvSpPr/>
          <p:nvPr/>
        </p:nvSpPr>
        <p:spPr>
          <a:xfrm rot="2700000">
            <a:off x="11686937" y="4853516"/>
            <a:ext cx="540000" cy="978284"/>
          </a:xfrm>
          <a:custGeom>
            <a:avLst/>
            <a:gdLst>
              <a:gd name="connsiteX0" fmla="*/ 113288 w 540000"/>
              <a:gd name="connsiteY0" fmla="*/ 0 h 978284"/>
              <a:gd name="connsiteX1" fmla="*/ 539386 w 540000"/>
              <a:gd name="connsiteY1" fmla="*/ 426099 h 978284"/>
              <a:gd name="connsiteX2" fmla="*/ 540000 w 540000"/>
              <a:gd name="connsiteY2" fmla="*/ 438284 h 978284"/>
              <a:gd name="connsiteX3" fmla="*/ 270000 w 540000"/>
              <a:gd name="connsiteY3" fmla="*/ 978284 h 978284"/>
              <a:gd name="connsiteX4" fmla="*/ 0 w 540000"/>
              <a:gd name="connsiteY4" fmla="*/ 438284 h 978284"/>
              <a:gd name="connsiteX5" fmla="*/ 79081 w 540000"/>
              <a:gd name="connsiteY5" fmla="*/ 56446 h 978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0000" h="978284">
                <a:moveTo>
                  <a:pt x="113288" y="0"/>
                </a:moveTo>
                <a:lnTo>
                  <a:pt x="539386" y="426099"/>
                </a:lnTo>
                <a:lnTo>
                  <a:pt x="540000" y="438284"/>
                </a:lnTo>
                <a:cubicBezTo>
                  <a:pt x="540000" y="736518"/>
                  <a:pt x="419117" y="978284"/>
                  <a:pt x="270000" y="978284"/>
                </a:cubicBezTo>
                <a:cubicBezTo>
                  <a:pt x="120883" y="978284"/>
                  <a:pt x="0" y="736518"/>
                  <a:pt x="0" y="438284"/>
                </a:cubicBezTo>
                <a:cubicBezTo>
                  <a:pt x="0" y="289167"/>
                  <a:pt x="30220" y="154167"/>
                  <a:pt x="79081" y="56446"/>
                </a:cubicBezTo>
                <a:close/>
              </a:path>
            </a:pathLst>
          </a:cu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2" name="Oval 21"/>
          <p:cNvSpPr>
            <a:spLocks noChangeAspect="1"/>
          </p:cNvSpPr>
          <p:nvPr/>
        </p:nvSpPr>
        <p:spPr>
          <a:xfrm>
            <a:off x="11069864" y="33337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p>
        </p:txBody>
      </p:sp>
      <p:grpSp>
        <p:nvGrpSpPr>
          <p:cNvPr id="13" name="Group 12"/>
          <p:cNvGrpSpPr/>
          <p:nvPr/>
        </p:nvGrpSpPr>
        <p:grpSpPr>
          <a:xfrm>
            <a:off x="331786" y="5528198"/>
            <a:ext cx="631474" cy="667800"/>
            <a:chOff x="2994153" y="1378666"/>
            <a:chExt cx="631474" cy="667800"/>
          </a:xfrm>
        </p:grpSpPr>
        <p:sp>
          <p:nvSpPr>
            <p:cNvPr id="20" name="Freeform: Shape 19"/>
            <p:cNvSpPr>
              <a:spLocks noChangeAspect="1"/>
            </p:cNvSpPr>
            <p:nvPr/>
          </p:nvSpPr>
          <p:spPr>
            <a:xfrm rot="2700000">
              <a:off x="3039890" y="1332929"/>
              <a:ext cx="540000"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1" fmla="*/ 540000 w 1080000"/>
                <a:gd name="connsiteY0-2" fmla="*/ 0 h 1262947"/>
                <a:gd name="connsiteX1-3" fmla="*/ 1080000 w 1080000"/>
                <a:gd name="connsiteY1-4" fmla="*/ 931034 h 1262947"/>
                <a:gd name="connsiteX2-5" fmla="*/ 1064374 w 1080000"/>
                <a:gd name="connsiteY2-6" fmla="*/ 931034 h 1262947"/>
                <a:gd name="connsiteX3-7" fmla="*/ 1069029 w 1080000"/>
                <a:gd name="connsiteY3-8" fmla="*/ 938533 h 1262947"/>
                <a:gd name="connsiteX4-9" fmla="*/ 1080000 w 1080000"/>
                <a:gd name="connsiteY4-10" fmla="*/ 992947 h 1262947"/>
                <a:gd name="connsiteX5-11" fmla="*/ 540000 w 1080000"/>
                <a:gd name="connsiteY5-12" fmla="*/ 1262947 h 1262947"/>
                <a:gd name="connsiteX6-13" fmla="*/ 0 w 1080000"/>
                <a:gd name="connsiteY6-14" fmla="*/ 992947 h 1262947"/>
                <a:gd name="connsiteX7-15" fmla="*/ 10971 w 1080000"/>
                <a:gd name="connsiteY7-16" fmla="*/ 938533 h 1262947"/>
                <a:gd name="connsiteX8-17" fmla="*/ 15626 w 1080000"/>
                <a:gd name="connsiteY8-18" fmla="*/ 931034 h 1262947"/>
                <a:gd name="connsiteX9-19" fmla="*/ 540000 w 1080000"/>
                <a:gd name="connsiteY9-20" fmla="*/ 0 h 1262947"/>
                <a:gd name="connsiteX0-21" fmla="*/ 540000 w 1080000"/>
                <a:gd name="connsiteY0-22" fmla="*/ 0 h 1262947"/>
                <a:gd name="connsiteX1-23" fmla="*/ 1064374 w 1080000"/>
                <a:gd name="connsiteY1-24" fmla="*/ 931034 h 1262947"/>
                <a:gd name="connsiteX2-25" fmla="*/ 1069029 w 1080000"/>
                <a:gd name="connsiteY2-26" fmla="*/ 938533 h 1262947"/>
                <a:gd name="connsiteX3-27" fmla="*/ 1080000 w 1080000"/>
                <a:gd name="connsiteY3-28" fmla="*/ 992947 h 1262947"/>
                <a:gd name="connsiteX4-29" fmla="*/ 540000 w 1080000"/>
                <a:gd name="connsiteY4-30" fmla="*/ 1262947 h 1262947"/>
                <a:gd name="connsiteX5-31" fmla="*/ 0 w 1080000"/>
                <a:gd name="connsiteY5-32" fmla="*/ 992947 h 1262947"/>
                <a:gd name="connsiteX6-33" fmla="*/ 10971 w 1080000"/>
                <a:gd name="connsiteY6-34" fmla="*/ 938533 h 1262947"/>
                <a:gd name="connsiteX7-35" fmla="*/ 15626 w 1080000"/>
                <a:gd name="connsiteY7-36" fmla="*/ 931034 h 1262947"/>
                <a:gd name="connsiteX8-37" fmla="*/ 540000 w 1080000"/>
                <a:gd name="connsiteY8-38" fmla="*/ 0 h 126294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p>
          </p:txBody>
        </p:sp>
        <p:sp>
          <p:nvSpPr>
            <p:cNvPr id="21" name="Oval 20"/>
            <p:cNvSpPr/>
            <p:nvPr/>
          </p:nvSpPr>
          <p:spPr>
            <a:xfrm rot="8100000">
              <a:off x="3047090" y="1506466"/>
              <a:ext cx="270000" cy="54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p>
          </p:txBody>
        </p:sp>
      </p:grpSp>
      <p:sp>
        <p:nvSpPr>
          <p:cNvPr id="2" name="Title 1"/>
          <p:cNvSpPr>
            <a:spLocks noGrp="1"/>
          </p:cNvSpPr>
          <p:nvPr>
            <p:ph type="title"/>
          </p:nvPr>
        </p:nvSpPr>
        <p:spPr>
          <a:xfrm>
            <a:off x="550863" y="549275"/>
            <a:ext cx="11090274" cy="1332000"/>
          </a:xfrm>
        </p:spPr>
        <p:txBody>
          <a:bodyPr/>
          <a:lstStyle>
            <a:lvl1pPr>
              <a:lnSpc>
                <a:spcPct val="100000"/>
              </a:lnSpc>
              <a:defRPr/>
            </a:lvl1pPr>
          </a:lstStyle>
          <a:p>
            <a:r>
              <a:rPr lang="en-US"/>
              <a:t>Click to edit Master title style</a:t>
            </a:r>
            <a:endParaRPr lang="en-US" dirty="0"/>
          </a:p>
        </p:txBody>
      </p:sp>
      <p:sp>
        <p:nvSpPr>
          <p:cNvPr id="3" name="Content Placeholder 2"/>
          <p:cNvSpPr>
            <a:spLocks noGrp="1"/>
          </p:cNvSpPr>
          <p:nvPr>
            <p:ph sz="half" idx="1"/>
          </p:nvPr>
        </p:nvSpPr>
        <p:spPr>
          <a:xfrm>
            <a:off x="550862" y="2097175"/>
            <a:ext cx="5435600" cy="3995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5538" y="2097175"/>
            <a:ext cx="5435600" cy="3995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0E95673-5512-4AAA-9AEB-E00C61EC65D5}" type="datetime2">
              <a:rPr lang="en-US" smtClean="0"/>
              <a:t>Friday, July 22, 2022</a:t>
            </a:fld>
            <a:endParaRPr lang="en-US"/>
          </a:p>
        </p:txBody>
      </p:sp>
      <p:sp>
        <p:nvSpPr>
          <p:cNvPr id="6" name="Footer Placeholder 5"/>
          <p:cNvSpPr>
            <a:spLocks noGrp="1"/>
          </p:cNvSpPr>
          <p:nvPr>
            <p:ph type="ftr" sz="quarter" idx="11"/>
          </p:nvPr>
        </p:nvSpPr>
        <p:spPr/>
        <p:txBody>
          <a:bodyPr/>
          <a:lstStyle/>
          <a:p>
            <a:r>
              <a:rPr lang="en-US"/>
              <a:t>Sample Footer</a:t>
            </a:r>
          </a:p>
        </p:txBody>
      </p:sp>
      <p:sp>
        <p:nvSpPr>
          <p:cNvPr id="7" name="Slide Number Placeholder 6"/>
          <p:cNvSpPr>
            <a:spLocks noGrp="1"/>
          </p:cNvSpPr>
          <p:nvPr>
            <p:ph type="sldNum" sz="quarter" idx="12"/>
          </p:nvPr>
        </p:nvSpPr>
        <p:spPr/>
        <p:txBody>
          <a:bodyPr/>
          <a:lstStyle/>
          <a:p>
            <a:fld id="{DBA1B0FB-D917-4C8C-928F-313BD683BF3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tags" Target="../tags/tag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ags" Target="../tags/tag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9Slide.vn - 2019"/>
          <p:cNvSpPr txBox="1"/>
          <p:nvPr userDrawn="1"/>
        </p:nvSpPr>
        <p:spPr>
          <a:xfrm>
            <a:off x="0" y="-712232"/>
            <a:ext cx="12192000" cy="369332"/>
          </a:xfrm>
          <a:prstGeom prst="rect">
            <a:avLst/>
          </a:prstGeom>
          <a:noFill/>
        </p:spPr>
        <p:txBody>
          <a:bodyPr vert="horz" wrap="none" lIns="0" tIns="0" rIns="0" bIns="0" rtlCol="0">
            <a:spAutoFit/>
          </a:bodyPr>
          <a:lstStyle/>
          <a:p>
            <a:pPr algn="ctr"/>
            <a:r>
              <a:rPr lang="en-US" sz="2400">
                <a:solidFill>
                  <a:srgbClr val="CFCFCF"/>
                </a:solidFill>
              </a:rPr>
              <a:t>www.9slide.vn</a:t>
            </a:r>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9B9EE9-F3BF-4B40-83E7-C9BC68FDDB0E}" type="datetimeFigureOut">
              <a:rPr lang="en-US" smtClean="0"/>
              <a:t>7/22/2022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F55963-6440-4C45-BA09-4E6A99D1BBE0}" type="slidenum">
              <a:rPr lang="en-US" smtClean="0"/>
              <a:t>‹#›</a:t>
            </a:fld>
            <a:endParaRPr lang="en-US"/>
          </a:p>
        </p:txBody>
      </p:sp>
      <p:grpSp>
        <p:nvGrpSpPr>
          <p:cNvPr id="11" name="Group 10"/>
          <p:cNvGrpSpPr>
            <a:grpSpLocks noGrp="1" noSelect="1" noRot="1" noMove="1" noResize="1"/>
          </p:cNvGrpSpPr>
          <p:nvPr userDrawn="1">
            <p:custDataLst>
              <p:tags r:id="rId7"/>
            </p:custDataLst>
          </p:nvPr>
        </p:nvGrpSpPr>
        <p:grpSpPr>
          <a:xfrm>
            <a:off x="-2202100" y="-2224223"/>
            <a:ext cx="16596200" cy="11284323"/>
            <a:chOff x="-2202100" y="-2224223"/>
            <a:chExt cx="16596200" cy="11284323"/>
          </a:xfrm>
        </p:grpSpPr>
        <p:sp>
          <p:nvSpPr>
            <p:cNvPr id="12" name="Rectangle 11"/>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pPr algn="l"/>
              <a:endParaRPr lang="en-US" sz="2700">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9Slide.vn"/>
          <p:cNvSpPr>
            <a:spLocks noSelect="1"/>
          </p:cNvSpPr>
          <p:nvPr userDrawn="1">
            <p:custDataLst>
              <p:tags r:id="rId8"/>
            </p:custDataLst>
          </p:nvPr>
        </p:nvSpPr>
        <p:spPr>
          <a:xfrm>
            <a:off x="6091428" y="-8915400"/>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9Slide.vn"/>
          <p:cNvSpPr>
            <a:spLocks noSelect="1"/>
          </p:cNvSpPr>
          <p:nvPr userDrawn="1">
            <p:custDataLst>
              <p:tags r:id="rId9"/>
            </p:custDataLst>
          </p:nvPr>
        </p:nvSpPr>
        <p:spPr>
          <a:xfrm>
            <a:off x="6091428" y="15764256"/>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userDrawn="1"/>
        </p:nvSpPr>
        <p:spPr>
          <a:xfrm>
            <a:off x="0" y="0"/>
            <a:ext cx="12192000"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50863" y="550800"/>
            <a:ext cx="11090275" cy="1333057"/>
          </a:xfrm>
          <a:prstGeom prst="rect">
            <a:avLst/>
          </a:prstGeom>
        </p:spPr>
        <p:txBody>
          <a:bodyPr vert="horz" wrap="square" lIns="0" tIns="0" rIns="0" bIns="0" rtlCol="0" anchor="t" anchorCtr="0">
            <a:normAutofit/>
          </a:bodyPr>
          <a:lstStyle/>
          <a:p>
            <a:pPr lvl="0">
              <a:lnSpc>
                <a:spcPct val="100000"/>
              </a:lnSpc>
            </a:pPr>
            <a:r>
              <a:rPr lang="en-US"/>
              <a:t>Click to edit Master title style</a:t>
            </a:r>
            <a:endParaRPr lang="en-US" dirty="0"/>
          </a:p>
        </p:txBody>
      </p:sp>
      <p:sp>
        <p:nvSpPr>
          <p:cNvPr id="3" name="Text Placeholder 2"/>
          <p:cNvSpPr>
            <a:spLocks noGrp="1"/>
          </p:cNvSpPr>
          <p:nvPr>
            <p:ph type="body" idx="1"/>
          </p:nvPr>
        </p:nvSpPr>
        <p:spPr>
          <a:xfrm>
            <a:off x="550863" y="2113862"/>
            <a:ext cx="11091600" cy="3978963"/>
          </a:xfrm>
          <a:prstGeom prst="rect">
            <a:avLst/>
          </a:prstGeom>
        </p:spPr>
        <p:txBody>
          <a:bodyPr vert="horz" wrap="square"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50863" y="6507212"/>
            <a:ext cx="2628900" cy="153888"/>
          </a:xfrm>
          <a:prstGeom prst="rect">
            <a:avLst/>
          </a:prstGeom>
        </p:spPr>
        <p:txBody>
          <a:bodyPr vert="horz" wrap="square" lIns="0" tIns="0" rIns="0" bIns="0" rtlCol="0" anchor="ctr">
            <a:spAutoFit/>
          </a:bodyPr>
          <a:lstStyle>
            <a:lvl1pPr algn="l">
              <a:defRPr sz="1000">
                <a:solidFill>
                  <a:schemeClr val="tx1">
                    <a:alpha val="80000"/>
                  </a:schemeClr>
                </a:solidFill>
              </a:defRPr>
            </a:lvl1pPr>
          </a:lstStyle>
          <a:p>
            <a:fld id="{246CB39B-5F4C-4A7E-9BE3-AAFD45576D16}" type="datetime2">
              <a:rPr lang="en-US" smtClean="0"/>
              <a:t>Friday, July 22, 2022</a:t>
            </a:fld>
            <a:endParaRPr lang="en-US" dirty="0"/>
          </a:p>
        </p:txBody>
      </p:sp>
      <p:sp>
        <p:nvSpPr>
          <p:cNvPr id="5" name="Footer Placeholder 4"/>
          <p:cNvSpPr>
            <a:spLocks noGrp="1"/>
          </p:cNvSpPr>
          <p:nvPr>
            <p:ph type="ftr" sz="quarter" idx="3"/>
          </p:nvPr>
        </p:nvSpPr>
        <p:spPr>
          <a:xfrm>
            <a:off x="3359150" y="6507212"/>
            <a:ext cx="6379210" cy="153888"/>
          </a:xfrm>
          <a:prstGeom prst="rect">
            <a:avLst/>
          </a:prstGeom>
        </p:spPr>
        <p:txBody>
          <a:bodyPr vert="horz" wrap="square" lIns="0" tIns="0" rIns="0" bIns="0" rtlCol="0" anchor="ctr">
            <a:spAutoFit/>
          </a:bodyPr>
          <a:lstStyle>
            <a:lvl1pPr algn="l">
              <a:defRPr sz="1000">
                <a:solidFill>
                  <a:schemeClr val="tx1">
                    <a:alpha val="80000"/>
                  </a:schemeClr>
                </a:solidFill>
              </a:defRPr>
            </a:lvl1pPr>
          </a:lstStyle>
          <a:p>
            <a:r>
              <a:rPr lang="en-US"/>
              <a:t>Sample Footer</a:t>
            </a:r>
            <a:endParaRPr lang="en-US" dirty="0"/>
          </a:p>
        </p:txBody>
      </p:sp>
      <p:sp>
        <p:nvSpPr>
          <p:cNvPr id="6" name="Slide Number Placeholder 5"/>
          <p:cNvSpPr>
            <a:spLocks noGrp="1"/>
          </p:cNvSpPr>
          <p:nvPr>
            <p:ph type="sldNum" sz="quarter" idx="4"/>
          </p:nvPr>
        </p:nvSpPr>
        <p:spPr>
          <a:xfrm>
            <a:off x="9948863" y="6507212"/>
            <a:ext cx="1692274" cy="153888"/>
          </a:xfrm>
          <a:prstGeom prst="rect">
            <a:avLst/>
          </a:prstGeom>
        </p:spPr>
        <p:txBody>
          <a:bodyPr vert="horz" wrap="square" lIns="0" tIns="0" rIns="0" bIns="0" rtlCol="0" anchor="ctr">
            <a:spAutoFit/>
          </a:bodyPr>
          <a:lstStyle>
            <a:lvl1pPr algn="r">
              <a:defRPr sz="1000">
                <a:solidFill>
                  <a:schemeClr val="tx1">
                    <a:alpha val="80000"/>
                  </a:schemeClr>
                </a:solidFill>
              </a:defRPr>
            </a:lvl1pPr>
          </a:lstStyle>
          <a:p>
            <a:fld id="{DBA1B0FB-D917-4C8C-928F-313BD683BF39}"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Lst>
  <p:hf sldNum="0" hdr="0" ftr="0" dt="0"/>
  <p:txStyles>
    <p:titleStyle>
      <a:lvl1pPr algn="l" defTabSz="914400" rtl="0" eaLnBrk="1" latinLnBrk="0" hangingPunct="1">
        <a:lnSpc>
          <a:spcPct val="100000"/>
        </a:lnSpc>
        <a:spcBef>
          <a:spcPct val="0"/>
        </a:spcBef>
        <a:buNone/>
        <a:defRPr lang="en-US" sz="4800" kern="1200" dirty="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spcAft>
          <a:spcPts val="800"/>
        </a:spcAft>
        <a:buFont typeface="Arial" panose="020B0604020202020204" pitchFamily="34" charset="0"/>
        <a:buChar char="•"/>
        <a:defRPr sz="2400" kern="1200">
          <a:solidFill>
            <a:schemeClr val="tx1">
              <a:alpha val="60000"/>
            </a:schemeClr>
          </a:solidFill>
          <a:latin typeface="+mn-lt"/>
          <a:ea typeface="+mn-ea"/>
          <a:cs typeface="+mn-cs"/>
        </a:defRPr>
      </a:lvl1pPr>
      <a:lvl2pPr marL="685800" indent="-228600" algn="l" defTabSz="914400" rtl="0" eaLnBrk="1" latinLnBrk="0" hangingPunct="1">
        <a:lnSpc>
          <a:spcPct val="110000"/>
        </a:lnSpc>
        <a:spcBef>
          <a:spcPts val="500"/>
        </a:spcBef>
        <a:spcAft>
          <a:spcPts val="800"/>
        </a:spcAft>
        <a:buFont typeface="Arial" panose="020B0604020202020204" pitchFamily="34" charset="0"/>
        <a:buChar char="•"/>
        <a:defRPr sz="1600" kern="1200">
          <a:solidFill>
            <a:schemeClr val="tx1">
              <a:alpha val="60000"/>
            </a:schemeClr>
          </a:solidFill>
          <a:latin typeface="+mn-lt"/>
          <a:ea typeface="+mn-ea"/>
          <a:cs typeface="+mn-cs"/>
        </a:defRPr>
      </a:lvl2pPr>
      <a:lvl3pPr marL="1143000" indent="-228600" algn="l" defTabSz="914400" rtl="0" eaLnBrk="1" latinLnBrk="0" hangingPunct="1">
        <a:lnSpc>
          <a:spcPct val="110000"/>
        </a:lnSpc>
        <a:spcBef>
          <a:spcPts val="500"/>
        </a:spcBef>
        <a:spcAft>
          <a:spcPts val="800"/>
        </a:spcAft>
        <a:buFont typeface="Arial" panose="020B0604020202020204" pitchFamily="34" charset="0"/>
        <a:buChar char="•"/>
        <a:defRPr sz="1600" kern="1200">
          <a:solidFill>
            <a:schemeClr val="tx1">
              <a:alpha val="60000"/>
            </a:schemeClr>
          </a:solidFill>
          <a:latin typeface="+mn-lt"/>
          <a:ea typeface="+mn-ea"/>
          <a:cs typeface="+mn-cs"/>
        </a:defRPr>
      </a:lvl3pPr>
      <a:lvl4pPr marL="1600200" indent="-228600" algn="l" defTabSz="914400" rtl="0" eaLnBrk="1" latinLnBrk="0" hangingPunct="1">
        <a:lnSpc>
          <a:spcPct val="110000"/>
        </a:lnSpc>
        <a:spcBef>
          <a:spcPts val="500"/>
        </a:spcBef>
        <a:spcAft>
          <a:spcPts val="800"/>
        </a:spcAft>
        <a:buFont typeface="Arial" panose="020B0604020202020204" pitchFamily="34" charset="0"/>
        <a:buChar char="•"/>
        <a:defRPr sz="1600" kern="1200">
          <a:solidFill>
            <a:schemeClr val="tx1">
              <a:alpha val="60000"/>
            </a:schemeClr>
          </a:solidFill>
          <a:latin typeface="+mn-lt"/>
          <a:ea typeface="+mn-ea"/>
          <a:cs typeface="+mn-cs"/>
        </a:defRPr>
      </a:lvl4pPr>
      <a:lvl5pPr marL="2057400" indent="-228600" algn="l" defTabSz="914400" rtl="0" eaLnBrk="1" latinLnBrk="0" hangingPunct="1">
        <a:lnSpc>
          <a:spcPct val="110000"/>
        </a:lnSpc>
        <a:spcBef>
          <a:spcPts val="500"/>
        </a:spcBef>
        <a:spcAft>
          <a:spcPts val="800"/>
        </a:spcAft>
        <a:buFont typeface="Arial" panose="020B0604020202020204" pitchFamily="34" charset="0"/>
        <a:buChar char="•"/>
        <a:defRPr sz="1600" kern="120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AAA839-4FAF-4E31-9F41-4C0E297EAC69}" type="datetimeFigureOut">
              <a:rPr lang="zh-CN" altLang="en-US" smtClean="0"/>
              <a:t>2022/7/22</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6915AB-3722-4813-BA33-C310AB4970DF}"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7.png"/><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23.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8.GIF"/><Relationship Id="rId2" Type="http://schemas.openxmlformats.org/officeDocument/2006/relationships/image" Target="../media/image37.jpeg"/><Relationship Id="rId1" Type="http://schemas.openxmlformats.org/officeDocument/2006/relationships/slideLayout" Target="../slideLayouts/slideLayout7.xml"/><Relationship Id="rId5" Type="http://schemas.microsoft.com/office/2007/relationships/hdphoto" Target="../media/hdphoto4.wdp"/><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4.png"/><Relationship Id="rId1" Type="http://schemas.openxmlformats.org/officeDocument/2006/relationships/slideLayout" Target="../slideLayouts/slideLayout1.xml"/><Relationship Id="rId5" Type="http://schemas.openxmlformats.org/officeDocument/2006/relationships/image" Target="../media/image41.png"/><Relationship Id="rId4" Type="http://schemas.openxmlformats.org/officeDocument/2006/relationships/image" Target="../media/image40.jpeg"/></Relationships>
</file>

<file path=ppt/slides/_rels/slide2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4.png"/><Relationship Id="rId1" Type="http://schemas.openxmlformats.org/officeDocument/2006/relationships/slideLayout" Target="../slideLayouts/slideLayout1.xml"/><Relationship Id="rId5" Type="http://schemas.openxmlformats.org/officeDocument/2006/relationships/image" Target="../media/image43.jpeg"/><Relationship Id="rId4" Type="http://schemas.openxmlformats.org/officeDocument/2006/relationships/image" Target="../media/image42.jpeg"/></Relationships>
</file>

<file path=ppt/slides/_rels/slide2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44.png"/><Relationship Id="rId7" Type="http://schemas.microsoft.com/office/2007/relationships/hdphoto" Target="../media/hdphoto5.wdp"/><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jpeg"/></Relationships>
</file>

<file path=ppt/slides/_rels/slide3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23.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0.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56.jpeg"/><Relationship Id="rId4" Type="http://schemas.openxmlformats.org/officeDocument/2006/relationships/image" Target="../media/image55.jpeg"/></Relationships>
</file>

<file path=ppt/slides/_rels/slide3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7.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60.jpeg"/></Relationships>
</file>

<file path=ppt/slides/_rels/slide4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56.jpeg"/><Relationship Id="rId4" Type="http://schemas.openxmlformats.org/officeDocument/2006/relationships/image" Target="../media/image55.jpeg"/></Relationships>
</file>

<file path=ppt/slides/_rels/slide42.xml.rels><?xml version="1.0" encoding="UTF-8" standalone="yes"?>
<Relationships xmlns="http://schemas.openxmlformats.org/package/2006/relationships"><Relationship Id="rId3" Type="http://schemas.openxmlformats.org/officeDocument/2006/relationships/image" Target="../media/image63.GIF"/><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64.GIF"/></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7.jpe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openxmlformats.org/officeDocument/2006/relationships/image" Target="../media/image2.svg"/><Relationship Id="rId3" Type="http://schemas.openxmlformats.org/officeDocument/2006/relationships/image" Target="../media/image8.GIF"/><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svg"/><Relationship Id="rId11" Type="http://schemas.openxmlformats.org/officeDocument/2006/relationships/image" Target="../media/image13.png"/><Relationship Id="rId5" Type="http://schemas.openxmlformats.org/officeDocument/2006/relationships/image" Target="../media/image10.png"/><Relationship Id="rId10" Type="http://schemas.openxmlformats.org/officeDocument/2006/relationships/image" Target="../media/image3.svg"/><Relationship Id="rId4" Type="http://schemas.openxmlformats.org/officeDocument/2006/relationships/image" Target="../media/image9.jpeg"/><Relationship Id="rId9"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2.svg"/><Relationship Id="rId3" Type="http://schemas.openxmlformats.org/officeDocument/2006/relationships/image" Target="../media/image8.GIF"/><Relationship Id="rId7" Type="http://schemas.openxmlformats.org/officeDocument/2006/relationships/image" Target="../media/image11.png"/><Relationship Id="rId12" Type="http://schemas.microsoft.com/office/2007/relationships/hdphoto" Target="../media/hdphoto2.wdp"/><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svg"/><Relationship Id="rId11" Type="http://schemas.openxmlformats.org/officeDocument/2006/relationships/image" Target="../media/image14.png"/><Relationship Id="rId5" Type="http://schemas.openxmlformats.org/officeDocument/2006/relationships/image" Target="../media/image10.png"/><Relationship Id="rId10" Type="http://schemas.openxmlformats.org/officeDocument/2006/relationships/image" Target="../media/image3.svg"/><Relationship Id="rId4" Type="http://schemas.openxmlformats.org/officeDocument/2006/relationships/image" Target="../media/image9.jpeg"/><Relationship Id="rId9"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t="7537" b="7537"/>
          <a:stretch>
            <a:fillRect/>
          </a:stretch>
        </p:blipFill>
        <p:spPr>
          <a:xfrm>
            <a:off x="0" y="0"/>
            <a:ext cx="12192000" cy="6858000"/>
          </a:xfrm>
          <a:prstGeom prst="rect">
            <a:avLst/>
          </a:prstGeom>
        </p:spPr>
      </p:pic>
      <p:sp>
        <p:nvSpPr>
          <p:cNvPr id="2" name="Rectangle 1"/>
          <p:cNvSpPr/>
          <p:nvPr/>
        </p:nvSpPr>
        <p:spPr>
          <a:xfrm>
            <a:off x="0" y="0"/>
            <a:ext cx="12192000" cy="18288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0" y="6675120"/>
            <a:ext cx="12192000" cy="18288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0" y="561500"/>
            <a:ext cx="9525000" cy="1495900"/>
          </a:xfrm>
          <a:prstGeom prst="rect">
            <a:avLst/>
          </a:prstGeom>
          <a:solidFill>
            <a:srgbClr val="FFFF00">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7" name="TextBox 6"/>
          <p:cNvSpPr txBox="1"/>
          <p:nvPr/>
        </p:nvSpPr>
        <p:spPr>
          <a:xfrm>
            <a:off x="274410" y="665043"/>
            <a:ext cx="8976181" cy="1288814"/>
          </a:xfrm>
          <a:prstGeom prst="rect">
            <a:avLst/>
          </a:prstGeom>
          <a:noFill/>
        </p:spPr>
        <p:txBody>
          <a:bodyPr wrap="square" lIns="0" tIns="0" rIns="0" bIns="0" rtlCol="0">
            <a:spAutoFit/>
          </a:bodyPr>
          <a:lstStyle/>
          <a:p>
            <a:pPr>
              <a:lnSpc>
                <a:spcPct val="120000"/>
              </a:lnSpc>
            </a:pPr>
            <a:r>
              <a:rPr lang="vi-VN" sz="2400" b="1" dirty="0"/>
              <a:t>Thực vật có khả năng tự tổng hợp chất hữu cơ cung cấp cho cơ thể và nhiều sinh vật khác trên Trái Đất. Khả năng kì diệu đó được gọi là </a:t>
            </a:r>
            <a:r>
              <a:rPr lang="vi-VN" sz="2400" b="1" dirty="0">
                <a:solidFill>
                  <a:schemeClr val="accent6">
                    <a:lumMod val="50000"/>
                  </a:schemeClr>
                </a:solidFill>
              </a:rPr>
              <a:t>quang hợp</a:t>
            </a:r>
            <a:r>
              <a:rPr lang="vi-VN" sz="2400" b="1" dirty="0"/>
              <a: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flipH="1">
            <a:off x="0" y="-46341"/>
            <a:ext cx="12614275" cy="10439400"/>
          </a:xfrm>
          <a:prstGeom prst="rect">
            <a:avLst/>
          </a:prstGeom>
        </p:spPr>
      </p:pic>
      <p:sp>
        <p:nvSpPr>
          <p:cNvPr id="7" name="TextBox 6"/>
          <p:cNvSpPr txBox="1"/>
          <p:nvPr/>
        </p:nvSpPr>
        <p:spPr>
          <a:xfrm>
            <a:off x="3276600" y="3030869"/>
            <a:ext cx="5422148" cy="469680"/>
          </a:xfrm>
          <a:prstGeom prst="rect">
            <a:avLst/>
          </a:prstGeom>
          <a:noFill/>
        </p:spPr>
        <p:txBody>
          <a:bodyPr wrap="square" lIns="0" tIns="0" rIns="0" bIns="0" rtlCol="0">
            <a:spAutoFit/>
          </a:bodyPr>
          <a:lstStyle/>
          <a:p>
            <a:pPr algn="ctr">
              <a:lnSpc>
                <a:spcPct val="120000"/>
              </a:lnSpc>
            </a:pPr>
            <a:r>
              <a:rPr lang="vi-VN" sz="2800" b="1" dirty="0">
                <a:solidFill>
                  <a:sysClr val="windowText" lastClr="000000"/>
                </a:solidFill>
                <a:latin typeface="Arial" panose="020B0604020202020204" pitchFamily="34" charset="0"/>
                <a:cs typeface="Arial" panose="020B0604020202020204" pitchFamily="34" charset="0"/>
              </a:rPr>
              <a:t>H</a:t>
            </a:r>
            <a:r>
              <a:rPr lang="vi-VN" sz="2800" b="1" baseline="-25000" dirty="0">
                <a:solidFill>
                  <a:sysClr val="windowText" lastClr="000000"/>
                </a:solidFill>
                <a:latin typeface="Arial" panose="020B0604020202020204" pitchFamily="34" charset="0"/>
                <a:cs typeface="Arial" panose="020B0604020202020204" pitchFamily="34" charset="0"/>
              </a:rPr>
              <a:t>2</a:t>
            </a:r>
            <a:r>
              <a:rPr lang="vi-VN" sz="2800" b="1" dirty="0">
                <a:solidFill>
                  <a:sysClr val="windowText" lastClr="000000"/>
                </a:solidFill>
                <a:latin typeface="Arial" panose="020B0604020202020204" pitchFamily="34" charset="0"/>
                <a:cs typeface="Arial" panose="020B0604020202020204" pitchFamily="34" charset="0"/>
              </a:rPr>
              <a:t>O + CO</a:t>
            </a:r>
            <a:r>
              <a:rPr lang="vi-VN" sz="2800" b="1" baseline="-25000" dirty="0">
                <a:solidFill>
                  <a:sysClr val="windowText" lastClr="000000"/>
                </a:solidFill>
                <a:latin typeface="Arial" panose="020B0604020202020204" pitchFamily="34" charset="0"/>
                <a:cs typeface="Arial" panose="020B0604020202020204" pitchFamily="34" charset="0"/>
              </a:rPr>
              <a:t>2</a:t>
            </a:r>
            <a:r>
              <a:rPr lang="vi-VN" sz="2800" b="1" dirty="0">
                <a:solidFill>
                  <a:sysClr val="windowText" lastClr="000000"/>
                </a:solidFill>
                <a:latin typeface="Arial" panose="020B0604020202020204" pitchFamily="34" charset="0"/>
                <a:cs typeface="Arial" panose="020B0604020202020204" pitchFamily="34" charset="0"/>
              </a:rPr>
              <a:t> </a:t>
            </a:r>
            <a:r>
              <a:rPr lang="vi-VN" sz="2800" b="1" dirty="0">
                <a:solidFill>
                  <a:sysClr val="windowText" lastClr="000000"/>
                </a:solidFill>
                <a:latin typeface="Arial" panose="020B0604020202020204" pitchFamily="34" charset="0"/>
                <a:cs typeface="Arial" panose="020B0604020202020204" pitchFamily="34" charset="0"/>
                <a:sym typeface="Wingdings" panose="05000000000000000000" pitchFamily="2" charset="2"/>
              </a:rPr>
              <a:t> C</a:t>
            </a:r>
            <a:r>
              <a:rPr lang="vi-VN" sz="2800" b="1" baseline="-25000" dirty="0">
                <a:solidFill>
                  <a:sysClr val="windowText" lastClr="000000"/>
                </a:solidFill>
                <a:latin typeface="Arial" panose="020B0604020202020204" pitchFamily="34" charset="0"/>
                <a:cs typeface="Arial" panose="020B0604020202020204" pitchFamily="34" charset="0"/>
                <a:sym typeface="Wingdings" panose="05000000000000000000" pitchFamily="2" charset="2"/>
              </a:rPr>
              <a:t>6</a:t>
            </a:r>
            <a:r>
              <a:rPr lang="vi-VN" sz="2800" b="1" dirty="0">
                <a:solidFill>
                  <a:sysClr val="windowText" lastClr="000000"/>
                </a:solidFill>
                <a:latin typeface="Arial" panose="020B0604020202020204" pitchFamily="34" charset="0"/>
                <a:cs typeface="Arial" panose="020B0604020202020204" pitchFamily="34" charset="0"/>
                <a:sym typeface="Wingdings" panose="05000000000000000000" pitchFamily="2" charset="2"/>
              </a:rPr>
              <a:t>H</a:t>
            </a:r>
            <a:r>
              <a:rPr lang="vi-VN" sz="2800" b="1" baseline="-25000" dirty="0">
                <a:solidFill>
                  <a:sysClr val="windowText" lastClr="000000"/>
                </a:solidFill>
                <a:latin typeface="Arial" panose="020B0604020202020204" pitchFamily="34" charset="0"/>
                <a:cs typeface="Arial" panose="020B0604020202020204" pitchFamily="34" charset="0"/>
                <a:sym typeface="Wingdings" panose="05000000000000000000" pitchFamily="2" charset="2"/>
              </a:rPr>
              <a:t>12</a:t>
            </a:r>
            <a:r>
              <a:rPr lang="vi-VN" sz="2800" b="1" dirty="0">
                <a:solidFill>
                  <a:sysClr val="windowText" lastClr="000000"/>
                </a:solidFill>
                <a:latin typeface="Arial" panose="020B0604020202020204" pitchFamily="34" charset="0"/>
                <a:cs typeface="Arial" panose="020B0604020202020204" pitchFamily="34" charset="0"/>
                <a:sym typeface="Wingdings" panose="05000000000000000000" pitchFamily="2" charset="2"/>
              </a:rPr>
              <a:t>O</a:t>
            </a:r>
            <a:r>
              <a:rPr lang="vi-VN" sz="2800" b="1" baseline="-25000" dirty="0">
                <a:solidFill>
                  <a:sysClr val="windowText" lastClr="000000"/>
                </a:solidFill>
                <a:latin typeface="Arial" panose="020B0604020202020204" pitchFamily="34" charset="0"/>
                <a:cs typeface="Arial" panose="020B0604020202020204" pitchFamily="34" charset="0"/>
                <a:sym typeface="Wingdings" panose="05000000000000000000" pitchFamily="2" charset="2"/>
              </a:rPr>
              <a:t>6</a:t>
            </a:r>
            <a:r>
              <a:rPr lang="vi-VN" sz="2800" b="1" dirty="0">
                <a:solidFill>
                  <a:sysClr val="windowText" lastClr="000000"/>
                </a:solidFill>
                <a:latin typeface="Arial" panose="020B0604020202020204" pitchFamily="34" charset="0"/>
                <a:cs typeface="Arial" panose="020B0604020202020204" pitchFamily="34" charset="0"/>
                <a:sym typeface="Wingdings" panose="05000000000000000000" pitchFamily="2" charset="2"/>
              </a:rPr>
              <a:t> + O</a:t>
            </a:r>
            <a:r>
              <a:rPr lang="vi-VN" sz="2800" b="1" baseline="-25000" dirty="0">
                <a:solidFill>
                  <a:sysClr val="windowText" lastClr="000000"/>
                </a:solidFill>
                <a:latin typeface="Arial" panose="020B0604020202020204" pitchFamily="34" charset="0"/>
                <a:cs typeface="Arial" panose="020B0604020202020204" pitchFamily="34" charset="0"/>
                <a:sym typeface="Wingdings" panose="05000000000000000000" pitchFamily="2" charset="2"/>
              </a:rPr>
              <a:t>2</a:t>
            </a:r>
            <a:endParaRPr lang="vi-VN" sz="2800" b="1" dirty="0">
              <a:solidFill>
                <a:sysClr val="windowText" lastClr="000000"/>
              </a:solidFill>
            </a:endParaRPr>
          </a:p>
        </p:txBody>
      </p:sp>
      <p:sp>
        <p:nvSpPr>
          <p:cNvPr id="51" name="TextBox 50"/>
          <p:cNvSpPr txBox="1"/>
          <p:nvPr/>
        </p:nvSpPr>
        <p:spPr>
          <a:xfrm rot="16200000">
            <a:off x="1919482" y="5832463"/>
            <a:ext cx="1091563" cy="469680"/>
          </a:xfrm>
          <a:prstGeom prst="rect">
            <a:avLst/>
          </a:prstGeom>
          <a:noFill/>
        </p:spPr>
        <p:txBody>
          <a:bodyPr wrap="square" lIns="0" tIns="0" rIns="0" bIns="0" rtlCol="0">
            <a:spAutoFit/>
          </a:bodyPr>
          <a:lstStyle/>
          <a:p>
            <a:pPr algn="ctr">
              <a:lnSpc>
                <a:spcPct val="120000"/>
              </a:lnSpc>
            </a:pPr>
            <a:r>
              <a:rPr lang="vi-VN" sz="2800" b="1" dirty="0">
                <a:solidFill>
                  <a:sysClr val="windowText" lastClr="000000"/>
                </a:solidFill>
                <a:latin typeface="Arial" panose="020B0604020202020204" pitchFamily="34" charset="0"/>
                <a:cs typeface="Arial" panose="020B0604020202020204" pitchFamily="34" charset="0"/>
              </a:rPr>
              <a:t>H</a:t>
            </a:r>
            <a:r>
              <a:rPr lang="vi-VN" sz="2800" b="1" baseline="-25000" dirty="0">
                <a:solidFill>
                  <a:sysClr val="windowText" lastClr="000000"/>
                </a:solidFill>
                <a:latin typeface="Arial" panose="020B0604020202020204" pitchFamily="34" charset="0"/>
                <a:cs typeface="Arial" panose="020B0604020202020204" pitchFamily="34" charset="0"/>
              </a:rPr>
              <a:t>2</a:t>
            </a:r>
            <a:r>
              <a:rPr lang="vi-VN" sz="2800" b="1" dirty="0">
                <a:solidFill>
                  <a:sysClr val="windowText" lastClr="000000"/>
                </a:solidFill>
                <a:latin typeface="Arial" panose="020B0604020202020204" pitchFamily="34" charset="0"/>
                <a:cs typeface="Arial" panose="020B0604020202020204" pitchFamily="34" charset="0"/>
              </a:rPr>
              <a:t>O</a:t>
            </a:r>
            <a:endParaRPr lang="vi-VN" sz="2800" b="1" dirty="0">
              <a:solidFill>
                <a:sysClr val="windowText" lastClr="000000"/>
              </a:solidFill>
            </a:endParaRPr>
          </a:p>
        </p:txBody>
      </p:sp>
      <p:sp>
        <p:nvSpPr>
          <p:cNvPr id="52" name="Freeform: Shape 51"/>
          <p:cNvSpPr/>
          <p:nvPr/>
        </p:nvSpPr>
        <p:spPr>
          <a:xfrm>
            <a:off x="2362200" y="4160081"/>
            <a:ext cx="381000" cy="2730500"/>
          </a:xfrm>
          <a:custGeom>
            <a:avLst/>
            <a:gdLst>
              <a:gd name="connsiteX0" fmla="*/ 381000 w 381000"/>
              <a:gd name="connsiteY0" fmla="*/ 2730500 h 2730500"/>
              <a:gd name="connsiteX1" fmla="*/ 317500 w 381000"/>
              <a:gd name="connsiteY1" fmla="*/ 1206500 h 2730500"/>
              <a:gd name="connsiteX2" fmla="*/ 0 w 381000"/>
              <a:gd name="connsiteY2" fmla="*/ 0 h 2730500"/>
            </a:gdLst>
            <a:ahLst/>
            <a:cxnLst>
              <a:cxn ang="0">
                <a:pos x="connsiteX0" y="connsiteY0"/>
              </a:cxn>
              <a:cxn ang="0">
                <a:pos x="connsiteX1" y="connsiteY1"/>
              </a:cxn>
              <a:cxn ang="0">
                <a:pos x="connsiteX2" y="connsiteY2"/>
              </a:cxn>
            </a:cxnLst>
            <a:rect l="l" t="t" r="r" b="b"/>
            <a:pathLst>
              <a:path w="381000" h="2730500">
                <a:moveTo>
                  <a:pt x="381000" y="2730500"/>
                </a:moveTo>
                <a:cubicBezTo>
                  <a:pt x="381000" y="2196041"/>
                  <a:pt x="381000" y="1661583"/>
                  <a:pt x="317500" y="1206500"/>
                </a:cubicBezTo>
                <a:cubicBezTo>
                  <a:pt x="254000" y="751417"/>
                  <a:pt x="127000" y="375708"/>
                  <a:pt x="0" y="0"/>
                </a:cubicBezTo>
              </a:path>
            </a:pathLst>
          </a:custGeom>
          <a:noFill/>
          <a:ln w="57150">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56" name="Freeform: Shape 55"/>
          <p:cNvSpPr/>
          <p:nvPr/>
        </p:nvSpPr>
        <p:spPr>
          <a:xfrm>
            <a:off x="2667000" y="3666686"/>
            <a:ext cx="1379220" cy="1638300"/>
          </a:xfrm>
          <a:custGeom>
            <a:avLst/>
            <a:gdLst>
              <a:gd name="connsiteX0" fmla="*/ 0 w 1379220"/>
              <a:gd name="connsiteY0" fmla="*/ 1638300 h 1638300"/>
              <a:gd name="connsiteX1" fmla="*/ 784860 w 1379220"/>
              <a:gd name="connsiteY1" fmla="*/ 845820 h 1638300"/>
              <a:gd name="connsiteX2" fmla="*/ 1379220 w 1379220"/>
              <a:gd name="connsiteY2" fmla="*/ 0 h 1638300"/>
            </a:gdLst>
            <a:ahLst/>
            <a:cxnLst>
              <a:cxn ang="0">
                <a:pos x="connsiteX0" y="connsiteY0"/>
              </a:cxn>
              <a:cxn ang="0">
                <a:pos x="connsiteX1" y="connsiteY1"/>
              </a:cxn>
              <a:cxn ang="0">
                <a:pos x="connsiteX2" y="connsiteY2"/>
              </a:cxn>
            </a:cxnLst>
            <a:rect l="l" t="t" r="r" b="b"/>
            <a:pathLst>
              <a:path w="1379220" h="1638300">
                <a:moveTo>
                  <a:pt x="0" y="1638300"/>
                </a:moveTo>
                <a:cubicBezTo>
                  <a:pt x="277495" y="1378585"/>
                  <a:pt x="554990" y="1118870"/>
                  <a:pt x="784860" y="845820"/>
                </a:cubicBezTo>
                <a:cubicBezTo>
                  <a:pt x="1014730" y="572770"/>
                  <a:pt x="1196975" y="286385"/>
                  <a:pt x="1379220" y="0"/>
                </a:cubicBezTo>
              </a:path>
            </a:pathLst>
          </a:custGeom>
          <a:noFill/>
          <a:ln w="57150">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57" name="TextBox 56"/>
          <p:cNvSpPr txBox="1"/>
          <p:nvPr/>
        </p:nvSpPr>
        <p:spPr>
          <a:xfrm>
            <a:off x="6768704" y="5764160"/>
            <a:ext cx="1091563" cy="469680"/>
          </a:xfrm>
          <a:prstGeom prst="rect">
            <a:avLst/>
          </a:prstGeom>
          <a:noFill/>
        </p:spPr>
        <p:txBody>
          <a:bodyPr wrap="square" lIns="0" tIns="0" rIns="0" bIns="0" rtlCol="0">
            <a:spAutoFit/>
          </a:bodyPr>
          <a:lstStyle/>
          <a:p>
            <a:pPr algn="ctr">
              <a:lnSpc>
                <a:spcPct val="120000"/>
              </a:lnSpc>
            </a:pPr>
            <a:r>
              <a:rPr lang="vi-VN" sz="2800" b="1" dirty="0">
                <a:solidFill>
                  <a:sysClr val="windowText" lastClr="000000"/>
                </a:solidFill>
                <a:latin typeface="Arial" panose="020B0604020202020204" pitchFamily="34" charset="0"/>
                <a:cs typeface="Arial" panose="020B0604020202020204" pitchFamily="34" charset="0"/>
              </a:rPr>
              <a:t>CO</a:t>
            </a:r>
            <a:r>
              <a:rPr lang="vi-VN" sz="2800" b="1" baseline="-25000" dirty="0">
                <a:solidFill>
                  <a:sysClr val="windowText" lastClr="000000"/>
                </a:solidFill>
                <a:latin typeface="Arial" panose="020B0604020202020204" pitchFamily="34" charset="0"/>
                <a:cs typeface="Arial" panose="020B0604020202020204" pitchFamily="34" charset="0"/>
              </a:rPr>
              <a:t>2</a:t>
            </a:r>
            <a:endParaRPr lang="vi-VN" sz="2800" b="1" dirty="0">
              <a:solidFill>
                <a:sysClr val="windowText" lastClr="000000"/>
              </a:solidFill>
            </a:endParaRPr>
          </a:p>
        </p:txBody>
      </p:sp>
      <p:grpSp>
        <p:nvGrpSpPr>
          <p:cNvPr id="81" name="Group 80"/>
          <p:cNvGrpSpPr/>
          <p:nvPr/>
        </p:nvGrpSpPr>
        <p:grpSpPr>
          <a:xfrm>
            <a:off x="2141183" y="-1524000"/>
            <a:ext cx="3179053" cy="4807884"/>
            <a:chOff x="242079" y="-1315281"/>
            <a:chExt cx="3179053" cy="4807884"/>
          </a:xfrm>
        </p:grpSpPr>
        <p:cxnSp>
          <p:nvCxnSpPr>
            <p:cNvPr id="63" name="Straight Connector 62"/>
            <p:cNvCxnSpPr/>
            <p:nvPr/>
          </p:nvCxnSpPr>
          <p:spPr>
            <a:xfrm>
              <a:off x="1231946" y="-1315281"/>
              <a:ext cx="2189186" cy="3791781"/>
            </a:xfrm>
            <a:prstGeom prst="line">
              <a:avLst/>
            </a:prstGeom>
            <a:ln w="57150">
              <a:solidFill>
                <a:schemeClr val="accent4">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a:off x="901991" y="-1124781"/>
              <a:ext cx="2365162" cy="4096581"/>
            </a:xfrm>
            <a:prstGeom prst="line">
              <a:avLst/>
            </a:prstGeom>
            <a:ln w="57150">
              <a:solidFill>
                <a:schemeClr val="accent4">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572035" y="-934281"/>
              <a:ext cx="2376160" cy="4115631"/>
            </a:xfrm>
            <a:prstGeom prst="line">
              <a:avLst/>
            </a:prstGeom>
            <a:ln w="57150">
              <a:solidFill>
                <a:schemeClr val="accent4">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a:off x="242079" y="-743781"/>
              <a:ext cx="2398157" cy="4153731"/>
            </a:xfrm>
            <a:prstGeom prst="line">
              <a:avLst/>
            </a:prstGeom>
            <a:ln w="57150">
              <a:solidFill>
                <a:schemeClr val="accent4">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3600000">
              <a:off x="-1171967" y="1324421"/>
              <a:ext cx="4336365" cy="0"/>
            </a:xfrm>
            <a:prstGeom prst="line">
              <a:avLst/>
            </a:prstGeom>
            <a:ln w="57150">
              <a:solidFill>
                <a:schemeClr val="accent4">
                  <a:lumMod val="75000"/>
                </a:schemeClr>
              </a:solidFill>
              <a:prstDash val="dash"/>
            </a:ln>
          </p:spPr>
          <p:style>
            <a:lnRef idx="1">
              <a:schemeClr val="accent1"/>
            </a:lnRef>
            <a:fillRef idx="0">
              <a:schemeClr val="accent1"/>
            </a:fillRef>
            <a:effectRef idx="0">
              <a:schemeClr val="accent1"/>
            </a:effectRef>
            <a:fontRef idx="minor">
              <a:schemeClr val="tx1"/>
            </a:fontRef>
          </p:style>
        </p:cxnSp>
      </p:grpSp>
      <p:sp>
        <p:nvSpPr>
          <p:cNvPr id="9" name="Oval 8"/>
          <p:cNvSpPr/>
          <p:nvPr/>
        </p:nvSpPr>
        <p:spPr>
          <a:xfrm>
            <a:off x="-3010840" y="-5485679"/>
            <a:ext cx="6705600" cy="6705600"/>
          </a:xfrm>
          <a:prstGeom prst="ellipse">
            <a:avLst/>
          </a:prstGeom>
          <a:solidFill>
            <a:srgbClr val="FB64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Arrow: Down 81"/>
          <p:cNvSpPr/>
          <p:nvPr/>
        </p:nvSpPr>
        <p:spPr>
          <a:xfrm>
            <a:off x="6568679" y="3616521"/>
            <a:ext cx="281701" cy="899160"/>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83" name="TextBox 82"/>
          <p:cNvSpPr txBox="1"/>
          <p:nvPr/>
        </p:nvSpPr>
        <p:spPr>
          <a:xfrm>
            <a:off x="5865138" y="4487027"/>
            <a:ext cx="1688782" cy="469552"/>
          </a:xfrm>
          <a:prstGeom prst="rect">
            <a:avLst/>
          </a:prstGeom>
          <a:noFill/>
        </p:spPr>
        <p:txBody>
          <a:bodyPr wrap="square" lIns="0" tIns="0" rIns="0" bIns="0" rtlCol="0">
            <a:spAutoFit/>
          </a:bodyPr>
          <a:lstStyle/>
          <a:p>
            <a:pPr algn="ctr">
              <a:lnSpc>
                <a:spcPct val="120000"/>
              </a:lnSpc>
            </a:pPr>
            <a:r>
              <a:rPr lang="vi-VN" sz="2800" b="1" dirty="0">
                <a:solidFill>
                  <a:sysClr val="windowText" lastClr="000000"/>
                </a:solidFill>
                <a:latin typeface="Arial" panose="020B0604020202020204" pitchFamily="34" charset="0"/>
                <a:cs typeface="Arial" panose="020B0604020202020204" pitchFamily="34" charset="0"/>
              </a:rPr>
              <a:t>Tinh bột</a:t>
            </a:r>
            <a:endParaRPr lang="vi-VN" sz="2800" b="1" dirty="0">
              <a:solidFill>
                <a:sysClr val="windowText" lastClr="000000"/>
              </a:solidFill>
            </a:endParaRPr>
          </a:p>
        </p:txBody>
      </p:sp>
      <p:sp>
        <p:nvSpPr>
          <p:cNvPr id="85" name="TextBox 84"/>
          <p:cNvSpPr txBox="1"/>
          <p:nvPr/>
        </p:nvSpPr>
        <p:spPr>
          <a:xfrm>
            <a:off x="1881741" y="1409643"/>
            <a:ext cx="2459507" cy="861774"/>
          </a:xfrm>
          <a:prstGeom prst="rect">
            <a:avLst/>
          </a:prstGeom>
          <a:noFill/>
        </p:spPr>
        <p:txBody>
          <a:bodyPr wrap="square" lIns="0" tIns="0" rIns="0" bIns="0" rtlCol="0">
            <a:spAutoFit/>
          </a:bodyPr>
          <a:lstStyle/>
          <a:p>
            <a:pPr algn="ctr"/>
            <a:r>
              <a:rPr lang="vi-VN" sz="2800" b="1" dirty="0">
                <a:solidFill>
                  <a:sysClr val="windowText" lastClr="000000"/>
                </a:solidFill>
                <a:latin typeface="Arial" panose="020B0604020202020204" pitchFamily="34" charset="0"/>
                <a:cs typeface="Arial" panose="020B0604020202020204" pitchFamily="34" charset="0"/>
              </a:rPr>
              <a:t>Ánh sáng</a:t>
            </a:r>
          </a:p>
          <a:p>
            <a:pPr algn="ctr"/>
            <a:r>
              <a:rPr lang="vi-VN" sz="2800" b="1" dirty="0">
                <a:solidFill>
                  <a:sysClr val="windowText" lastClr="000000"/>
                </a:solidFill>
                <a:latin typeface="Arial" panose="020B0604020202020204" pitchFamily="34" charset="0"/>
                <a:cs typeface="Arial" panose="020B0604020202020204" pitchFamily="34" charset="0"/>
              </a:rPr>
              <a:t>(quang năng)</a:t>
            </a:r>
            <a:endParaRPr lang="vi-VN" sz="2800" b="1" dirty="0">
              <a:solidFill>
                <a:sysClr val="windowText" lastClr="000000"/>
              </a:solidFill>
            </a:endParaRPr>
          </a:p>
        </p:txBody>
      </p:sp>
      <p:sp>
        <p:nvSpPr>
          <p:cNvPr id="86" name="TextBox 85"/>
          <p:cNvSpPr txBox="1"/>
          <p:nvPr/>
        </p:nvSpPr>
        <p:spPr>
          <a:xfrm>
            <a:off x="6624990" y="3816421"/>
            <a:ext cx="2459507" cy="430887"/>
          </a:xfrm>
          <a:prstGeom prst="rect">
            <a:avLst/>
          </a:prstGeom>
          <a:noFill/>
        </p:spPr>
        <p:txBody>
          <a:bodyPr wrap="square" lIns="0" tIns="0" rIns="0" bIns="0" rtlCol="0">
            <a:spAutoFit/>
          </a:bodyPr>
          <a:lstStyle/>
          <a:p>
            <a:pPr algn="ctr"/>
            <a:r>
              <a:rPr lang="vi-VN" sz="2800" b="1" dirty="0">
                <a:solidFill>
                  <a:sysClr val="windowText" lastClr="000000"/>
                </a:solidFill>
                <a:latin typeface="Arial" panose="020B0604020202020204" pitchFamily="34" charset="0"/>
                <a:cs typeface="Arial" panose="020B0604020202020204" pitchFamily="34" charset="0"/>
              </a:rPr>
              <a:t>(Hóa năng)</a:t>
            </a:r>
            <a:endParaRPr lang="vi-VN" sz="2800" b="1" dirty="0">
              <a:solidFill>
                <a:sysClr val="windowText" lastClr="000000"/>
              </a:solidFill>
            </a:endParaRPr>
          </a:p>
        </p:txBody>
      </p:sp>
      <p:sp>
        <p:nvSpPr>
          <p:cNvPr id="87" name="Freeform: Shape 86"/>
          <p:cNvSpPr/>
          <p:nvPr/>
        </p:nvSpPr>
        <p:spPr>
          <a:xfrm>
            <a:off x="4490996" y="3563181"/>
            <a:ext cx="2376529" cy="2349500"/>
          </a:xfrm>
          <a:custGeom>
            <a:avLst/>
            <a:gdLst>
              <a:gd name="connsiteX0" fmla="*/ 2376529 w 2376529"/>
              <a:gd name="connsiteY0" fmla="*/ 2349500 h 2349500"/>
              <a:gd name="connsiteX1" fmla="*/ 128629 w 2376529"/>
              <a:gd name="connsiteY1" fmla="*/ 1231900 h 2349500"/>
              <a:gd name="connsiteX2" fmla="*/ 471529 w 2376529"/>
              <a:gd name="connsiteY2" fmla="*/ 0 h 2349500"/>
            </a:gdLst>
            <a:ahLst/>
            <a:cxnLst>
              <a:cxn ang="0">
                <a:pos x="connsiteX0" y="connsiteY0"/>
              </a:cxn>
              <a:cxn ang="0">
                <a:pos x="connsiteX1" y="connsiteY1"/>
              </a:cxn>
              <a:cxn ang="0">
                <a:pos x="connsiteX2" y="connsiteY2"/>
              </a:cxn>
            </a:cxnLst>
            <a:rect l="l" t="t" r="r" b="b"/>
            <a:pathLst>
              <a:path w="2376529" h="2349500">
                <a:moveTo>
                  <a:pt x="2376529" y="2349500"/>
                </a:moveTo>
                <a:cubicBezTo>
                  <a:pt x="1411329" y="1986491"/>
                  <a:pt x="446129" y="1623483"/>
                  <a:pt x="128629" y="1231900"/>
                </a:cubicBezTo>
                <a:cubicBezTo>
                  <a:pt x="-188871" y="840317"/>
                  <a:pt x="141329" y="420158"/>
                  <a:pt x="471529" y="0"/>
                </a:cubicBezTo>
              </a:path>
            </a:pathLst>
          </a:custGeom>
          <a:noFill/>
          <a:ln w="57150">
            <a:solidFill>
              <a:schemeClr val="tx2">
                <a:lumMod val="75000"/>
              </a:schemeClr>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88" name="Freeform: Shape 87"/>
          <p:cNvSpPr/>
          <p:nvPr/>
        </p:nvSpPr>
        <p:spPr>
          <a:xfrm rot="154059">
            <a:off x="4238525" y="2232679"/>
            <a:ext cx="3524262" cy="819322"/>
          </a:xfrm>
          <a:custGeom>
            <a:avLst/>
            <a:gdLst>
              <a:gd name="connsiteX0" fmla="*/ 0 w 3638550"/>
              <a:gd name="connsiteY0" fmla="*/ 819322 h 819322"/>
              <a:gd name="connsiteX1" fmla="*/ 1762125 w 3638550"/>
              <a:gd name="connsiteY1" fmla="*/ 172 h 819322"/>
              <a:gd name="connsiteX2" fmla="*/ 3638550 w 3638550"/>
              <a:gd name="connsiteY2" fmla="*/ 762172 h 819322"/>
            </a:gdLst>
            <a:ahLst/>
            <a:cxnLst>
              <a:cxn ang="0">
                <a:pos x="connsiteX0" y="connsiteY0"/>
              </a:cxn>
              <a:cxn ang="0">
                <a:pos x="connsiteX1" y="connsiteY1"/>
              </a:cxn>
              <a:cxn ang="0">
                <a:pos x="connsiteX2" y="connsiteY2"/>
              </a:cxn>
            </a:cxnLst>
            <a:rect l="l" t="t" r="r" b="b"/>
            <a:pathLst>
              <a:path w="3638550" h="819322">
                <a:moveTo>
                  <a:pt x="0" y="819322"/>
                </a:moveTo>
                <a:cubicBezTo>
                  <a:pt x="577850" y="414509"/>
                  <a:pt x="1155700" y="9697"/>
                  <a:pt x="1762125" y="172"/>
                </a:cubicBezTo>
                <a:cubicBezTo>
                  <a:pt x="2368550" y="-9353"/>
                  <a:pt x="3003550" y="376409"/>
                  <a:pt x="3638550" y="762172"/>
                </a:cubicBezTo>
              </a:path>
            </a:pathLst>
          </a:custGeom>
          <a:noFill/>
          <a:ln w="57150">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89" name="Freeform: Shape 88"/>
          <p:cNvSpPr/>
          <p:nvPr/>
        </p:nvSpPr>
        <p:spPr>
          <a:xfrm rot="21171956">
            <a:off x="8124825" y="2686881"/>
            <a:ext cx="600075" cy="466725"/>
          </a:xfrm>
          <a:custGeom>
            <a:avLst/>
            <a:gdLst>
              <a:gd name="connsiteX0" fmla="*/ 0 w 600075"/>
              <a:gd name="connsiteY0" fmla="*/ 466725 h 466725"/>
              <a:gd name="connsiteX1" fmla="*/ 447675 w 600075"/>
              <a:gd name="connsiteY1" fmla="*/ 381000 h 466725"/>
              <a:gd name="connsiteX2" fmla="*/ 600075 w 600075"/>
              <a:gd name="connsiteY2" fmla="*/ 0 h 466725"/>
            </a:gdLst>
            <a:ahLst/>
            <a:cxnLst>
              <a:cxn ang="0">
                <a:pos x="connsiteX0" y="connsiteY0"/>
              </a:cxn>
              <a:cxn ang="0">
                <a:pos x="connsiteX1" y="connsiteY1"/>
              </a:cxn>
              <a:cxn ang="0">
                <a:pos x="connsiteX2" y="connsiteY2"/>
              </a:cxn>
            </a:cxnLst>
            <a:rect l="l" t="t" r="r" b="b"/>
            <a:pathLst>
              <a:path w="600075" h="466725">
                <a:moveTo>
                  <a:pt x="0" y="466725"/>
                </a:moveTo>
                <a:cubicBezTo>
                  <a:pt x="173831" y="462756"/>
                  <a:pt x="347663" y="458787"/>
                  <a:pt x="447675" y="381000"/>
                </a:cubicBezTo>
                <a:cubicBezTo>
                  <a:pt x="547688" y="303212"/>
                  <a:pt x="573881" y="151606"/>
                  <a:pt x="600075" y="0"/>
                </a:cubicBezTo>
              </a:path>
            </a:pathLst>
          </a:custGeom>
          <a:noFill/>
          <a:ln w="57150">
            <a:solidFill>
              <a:schemeClr val="accent6">
                <a:lumMod val="75000"/>
              </a:schemeClr>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grpSp>
        <p:nvGrpSpPr>
          <p:cNvPr id="93" name="Group 92"/>
          <p:cNvGrpSpPr/>
          <p:nvPr/>
        </p:nvGrpSpPr>
        <p:grpSpPr>
          <a:xfrm>
            <a:off x="5420949" y="432137"/>
            <a:ext cx="1162970" cy="1142041"/>
            <a:chOff x="5833057" y="123825"/>
            <a:chExt cx="1162970" cy="1142041"/>
          </a:xfrm>
        </p:grpSpPr>
        <p:pic>
          <p:nvPicPr>
            <p:cNvPr id="90" name="Picture 8" descr="Green leaf circle Royalty Free Vector Image - VectorStock"/>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b="9074"/>
            <a:stretch>
              <a:fillRect/>
            </a:stretch>
          </p:blipFill>
          <p:spPr bwMode="auto">
            <a:xfrm>
              <a:off x="5833057" y="123825"/>
              <a:ext cx="1162970" cy="1142041"/>
            </a:xfrm>
            <a:prstGeom prst="rect">
              <a:avLst/>
            </a:prstGeom>
            <a:noFill/>
            <a:extLst>
              <a:ext uri="{909E8E84-426E-40DD-AFC4-6F175D3DCCD1}">
                <a14:hiddenFill xmlns:a14="http://schemas.microsoft.com/office/drawing/2010/main">
                  <a:solidFill>
                    <a:srgbClr val="FFFFFF"/>
                  </a:solidFill>
                </a14:hiddenFill>
              </a:ext>
            </a:extLst>
          </p:spPr>
        </p:pic>
        <p:sp>
          <p:nvSpPr>
            <p:cNvPr id="91" name="TextBox 90"/>
            <p:cNvSpPr txBox="1"/>
            <p:nvPr/>
          </p:nvSpPr>
          <p:spPr>
            <a:xfrm>
              <a:off x="6243020" y="325513"/>
              <a:ext cx="343043" cy="738664"/>
            </a:xfrm>
            <a:prstGeom prst="rect">
              <a:avLst/>
            </a:prstGeom>
            <a:noFill/>
          </p:spPr>
          <p:txBody>
            <a:bodyPr wrap="none" lIns="0" tIns="0" rIns="0" bIns="0" rtlCol="0">
              <a:spAutoFit/>
            </a:bodyPr>
            <a:lstStyle/>
            <a:p>
              <a:pPr algn="l"/>
              <a:r>
                <a:rPr lang="vi-VN" sz="4800" b="1" dirty="0">
                  <a:solidFill>
                    <a:schemeClr val="tx2">
                      <a:lumMod val="50000"/>
                    </a:schemeClr>
                  </a:solidFill>
                </a:rPr>
                <a:t>3</a:t>
              </a:r>
            </a:p>
          </p:txBody>
        </p:sp>
      </p:grpSp>
      <p:sp>
        <p:nvSpPr>
          <p:cNvPr id="92" name="TextBox 91"/>
          <p:cNvSpPr txBox="1"/>
          <p:nvPr/>
        </p:nvSpPr>
        <p:spPr>
          <a:xfrm>
            <a:off x="6768704" y="378435"/>
            <a:ext cx="5369263" cy="1718484"/>
          </a:xfrm>
          <a:prstGeom prst="rect">
            <a:avLst/>
          </a:prstGeom>
          <a:noFill/>
        </p:spPr>
        <p:txBody>
          <a:bodyPr wrap="square" lIns="0" tIns="0" rIns="0" bIns="0" rtlCol="0">
            <a:spAutoFit/>
          </a:bodyPr>
          <a:lstStyle/>
          <a:p>
            <a:pPr>
              <a:lnSpc>
                <a:spcPct val="120000"/>
              </a:lnSpc>
            </a:pPr>
            <a:r>
              <a:rPr lang="vi-VN" sz="3200" b="1" dirty="0"/>
              <a:t>Mối quan hệ giữa trao đổi chất và chuyển hóa năng lượng trong quang hợp</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2"/>
                                        </p:tgtEl>
                                        <p:attrNameLst>
                                          <p:attrName>style.visibility</p:attrName>
                                        </p:attrNameLst>
                                      </p:cBhvr>
                                      <p:to>
                                        <p:strVal val="visible"/>
                                      </p:to>
                                    </p:set>
                                    <p:animEffect transition="in" filter="barn(inVertical)">
                                      <p:cBhvr>
                                        <p:cTn id="7" dur="500"/>
                                        <p:tgtEl>
                                          <p:spTgt spid="92"/>
                                        </p:tgtEl>
                                      </p:cBhvr>
                                    </p:animEffect>
                                  </p:childTnLst>
                                </p:cTn>
                              </p:par>
                              <p:par>
                                <p:cTn id="8" presetID="16" presetClass="entr" presetSubtype="21" fill="hold" nodeType="withEffect">
                                  <p:stCondLst>
                                    <p:cond delay="0"/>
                                  </p:stCondLst>
                                  <p:childTnLst>
                                    <p:set>
                                      <p:cBhvr>
                                        <p:cTn id="9" dur="1" fill="hold">
                                          <p:stCondLst>
                                            <p:cond delay="0"/>
                                          </p:stCondLst>
                                        </p:cTn>
                                        <p:tgtEl>
                                          <p:spTgt spid="93"/>
                                        </p:tgtEl>
                                        <p:attrNameLst>
                                          <p:attrName>style.visibility</p:attrName>
                                        </p:attrNameLst>
                                      </p:cBhvr>
                                      <p:to>
                                        <p:strVal val="visible"/>
                                      </p:to>
                                    </p:set>
                                    <p:animEffect transition="in" filter="barn(inVertical)">
                                      <p:cBhvr>
                                        <p:cTn id="10" dur="500"/>
                                        <p:tgtEl>
                                          <p:spTgt spid="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grpSp>
        <p:nvGrpSpPr>
          <p:cNvPr id="4" name="Group 3"/>
          <p:cNvGrpSpPr/>
          <p:nvPr/>
        </p:nvGrpSpPr>
        <p:grpSpPr>
          <a:xfrm>
            <a:off x="188550" y="81065"/>
            <a:ext cx="9729197" cy="1519216"/>
            <a:chOff x="430200" y="205660"/>
            <a:chExt cx="9729197" cy="1519216"/>
          </a:xfrm>
        </p:grpSpPr>
        <p:sp>
          <p:nvSpPr>
            <p:cNvPr id="5" name="Rectangle: Rounded Corners 4"/>
            <p:cNvSpPr/>
            <p:nvPr/>
          </p:nvSpPr>
          <p:spPr>
            <a:xfrm>
              <a:off x="1034085" y="290369"/>
              <a:ext cx="9125312" cy="1434507"/>
            </a:xfrm>
            <a:prstGeom prst="roundRect">
              <a:avLst/>
            </a:prstGeom>
            <a:solidFill>
              <a:schemeClr val="bg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10000"/>
                </a:lnSpc>
                <a:spcBef>
                  <a:spcPts val="0"/>
                </a:spcBef>
                <a:spcAft>
                  <a:spcPts val="0"/>
                </a:spcAft>
                <a:buClrTx/>
                <a:buSzTx/>
                <a:buFontTx/>
                <a:buNone/>
                <a:defRPr/>
              </a:pPr>
              <a:r>
                <a:rPr kumimoji="0" lang="vi-VN" sz="3200" b="1" i="0" u="none" strike="noStrike" kern="1200" cap="none" spc="0" normalizeH="0" baseline="0" noProof="0" dirty="0">
                  <a:ln>
                    <a:noFill/>
                  </a:ln>
                  <a:solidFill>
                    <a:srgbClr val="FFFFFF"/>
                  </a:solidFill>
                  <a:effectLst/>
                  <a:uLnTx/>
                  <a:uFillTx/>
                  <a:latin typeface="Arial" panose="020B0604020202020204" pitchFamily="34" charset="0"/>
                  <a:ea typeface="#9Slide03 Roboto Slab Bold" pitchFamily="2" charset="0"/>
                  <a:cs typeface="Arial" panose="020B0604020202020204" pitchFamily="34" charset="0"/>
                </a:rPr>
                <a:t>Mối quan hệ giữa trao đổi chất và chuyển hóa năng lượng</a:t>
              </a:r>
              <a:endParaRPr kumimoji="0" lang="en-US" sz="3200" b="1" i="0" u="none" strike="noStrike" kern="1200" cap="none" spc="0" normalizeH="0" baseline="0" noProof="0" dirty="0">
                <a:ln>
                  <a:noFill/>
                </a:ln>
                <a:solidFill>
                  <a:srgbClr val="FFFFFF"/>
                </a:solidFill>
                <a:effectLst/>
                <a:uLnTx/>
                <a:uFillTx/>
                <a:latin typeface="Arial" panose="020B0604020202020204" pitchFamily="34" charset="0"/>
                <a:ea typeface="#9Slide03 Roboto Slab Bold" pitchFamily="2" charset="0"/>
                <a:cs typeface="Arial" panose="020B0604020202020204" pitchFamily="34" charset="0"/>
              </a:endParaRPr>
            </a:p>
          </p:txBody>
        </p:sp>
        <p:pic>
          <p:nvPicPr>
            <p:cNvPr id="6"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0200" y="205660"/>
              <a:ext cx="1519216" cy="1519216"/>
            </a:xfrm>
            <a:prstGeom prst="rect">
              <a:avLst/>
            </a:prstGeom>
            <a:noFill/>
            <a:extLst>
              <a:ext uri="{909E8E84-426E-40DD-AFC4-6F175D3DCCD1}">
                <a14:hiddenFill xmlns:a14="http://schemas.microsoft.com/office/drawing/2010/main">
                  <a:solidFill>
                    <a:srgbClr val="FFFFFF"/>
                  </a:solidFill>
                </a14:hiddenFill>
              </a:ext>
            </a:extLst>
          </p:spPr>
        </p:pic>
      </p:grpSp>
      <p:sp>
        <p:nvSpPr>
          <p:cNvPr id="8" name="TextBox 7"/>
          <p:cNvSpPr txBox="1"/>
          <p:nvPr/>
        </p:nvSpPr>
        <p:spPr>
          <a:xfrm>
            <a:off x="188550" y="6328612"/>
            <a:ext cx="67266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vi-VN"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Hình. </a:t>
            </a:r>
            <a:r>
              <a:rPr kumimoji="0" lang="vi-VN"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Mối quan hệ giữa trao đổi chất và chuyển hóa năng lượng</a:t>
            </a: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0" name="TextBox 9"/>
          <p:cNvSpPr txBox="1"/>
          <p:nvPr/>
        </p:nvSpPr>
        <p:spPr>
          <a:xfrm>
            <a:off x="6412230" y="1772510"/>
            <a:ext cx="5562600" cy="1461291"/>
          </a:xfrm>
          <a:prstGeom prst="roundRect">
            <a:avLst>
              <a:gd name="adj" fmla="val 9872"/>
            </a:avLst>
          </a:prstGeom>
          <a:noFill/>
          <a:ln w="28575">
            <a:solidFill>
              <a:schemeClr val="bg1"/>
            </a:solidFill>
          </a:ln>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vi-VN" sz="2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Quan sát hình, cho biết: </a:t>
            </a:r>
          </a:p>
          <a:p>
            <a:pPr marL="0" marR="0" lvl="0" indent="0" algn="ctr" defTabSz="914400" rtl="0" eaLnBrk="1" fontAlgn="auto" latinLnBrk="0" hangingPunct="1">
              <a:lnSpc>
                <a:spcPct val="120000"/>
              </a:lnSpc>
              <a:spcBef>
                <a:spcPts val="0"/>
              </a:spcBef>
              <a:spcAft>
                <a:spcPts val="0"/>
              </a:spcAft>
              <a:buClrTx/>
              <a:buSzTx/>
              <a:buFontTx/>
              <a:buNone/>
              <a:defRPr/>
            </a:pPr>
            <a:r>
              <a:rPr kumimoji="0" lang="vi-VN" sz="2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Nguồn cung cấp năng lượng cho thực vật thực hiện quá trình quang hợp.</a:t>
            </a:r>
          </a:p>
        </p:txBody>
      </p:sp>
      <p:sp>
        <p:nvSpPr>
          <p:cNvPr id="11" name="Rectangle: Rounded Corners 10"/>
          <p:cNvSpPr/>
          <p:nvPr/>
        </p:nvSpPr>
        <p:spPr>
          <a:xfrm>
            <a:off x="6408938" y="3429000"/>
            <a:ext cx="5562600" cy="2503170"/>
          </a:xfrm>
          <a:prstGeom prst="roundRect">
            <a:avLst>
              <a:gd name="adj" fmla="val 6621"/>
            </a:avLst>
          </a:prstGeom>
          <a:solidFill>
            <a:srgbClr val="FEEE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vi-VN" sz="4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Ánh sáng mặt trời</a:t>
            </a:r>
            <a:endParaRPr kumimoji="0" lang="en-US" sz="4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3" name="Picture 2"/>
          <p:cNvPicPr>
            <a:picLocks noChangeAspect="1"/>
          </p:cNvPicPr>
          <p:nvPr/>
        </p:nvPicPr>
        <p:blipFill rotWithShape="1">
          <a:blip r:embed="rId3"/>
          <a:srcRect r="19790" b="22559"/>
          <a:stretch>
            <a:fillRect/>
          </a:stretch>
        </p:blipFill>
        <p:spPr>
          <a:xfrm>
            <a:off x="0" y="1656305"/>
            <a:ext cx="5041557" cy="463001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500" fill="hold"/>
                                        <p:tgtEl>
                                          <p:spTgt spid="11"/>
                                        </p:tgtEl>
                                        <p:attrNameLst>
                                          <p:attrName>ppt_w</p:attrName>
                                        </p:attrNameLst>
                                      </p:cBhvr>
                                      <p:tavLst>
                                        <p:tav tm="0">
                                          <p:val>
                                            <p:fltVal val="0"/>
                                          </p:val>
                                        </p:tav>
                                        <p:tav tm="100000">
                                          <p:val>
                                            <p:strVal val="#ppt_w"/>
                                          </p:val>
                                        </p:tav>
                                      </p:tavLst>
                                    </p:anim>
                                    <p:anim calcmode="lin" valueType="num">
                                      <p:cBhvr>
                                        <p:cTn id="14" dur="500" fill="hold"/>
                                        <p:tgtEl>
                                          <p:spTgt spid="11"/>
                                        </p:tgtEl>
                                        <p:attrNameLst>
                                          <p:attrName>ppt_h</p:attrName>
                                        </p:attrNameLst>
                                      </p:cBhvr>
                                      <p:tavLst>
                                        <p:tav tm="0">
                                          <p:val>
                                            <p:fltVal val="0"/>
                                          </p:val>
                                        </p:tav>
                                        <p:tav tm="100000">
                                          <p:val>
                                            <p:strVal val="#ppt_h"/>
                                          </p:val>
                                        </p:tav>
                                      </p:tavLst>
                                    </p:anim>
                                    <p:animEffect transition="in" filter="fade">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grpSp>
        <p:nvGrpSpPr>
          <p:cNvPr id="4" name="Group 3"/>
          <p:cNvGrpSpPr/>
          <p:nvPr/>
        </p:nvGrpSpPr>
        <p:grpSpPr>
          <a:xfrm>
            <a:off x="188550" y="81065"/>
            <a:ext cx="9729197" cy="1519216"/>
            <a:chOff x="430200" y="205660"/>
            <a:chExt cx="9729197" cy="1519216"/>
          </a:xfrm>
        </p:grpSpPr>
        <p:sp>
          <p:nvSpPr>
            <p:cNvPr id="5" name="Rectangle: Rounded Corners 4"/>
            <p:cNvSpPr/>
            <p:nvPr/>
          </p:nvSpPr>
          <p:spPr>
            <a:xfrm>
              <a:off x="1034085" y="290369"/>
              <a:ext cx="9125312" cy="1434507"/>
            </a:xfrm>
            <a:prstGeom prst="roundRect">
              <a:avLst/>
            </a:prstGeom>
            <a:solidFill>
              <a:schemeClr val="bg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10000"/>
                </a:lnSpc>
                <a:spcBef>
                  <a:spcPts val="0"/>
                </a:spcBef>
                <a:spcAft>
                  <a:spcPts val="0"/>
                </a:spcAft>
                <a:buClrTx/>
                <a:buSzTx/>
                <a:buFontTx/>
                <a:buNone/>
                <a:defRPr/>
              </a:pPr>
              <a:r>
                <a:rPr kumimoji="0" lang="vi-VN" sz="3200" b="1" i="0" u="none" strike="noStrike" kern="1200" cap="none" spc="0" normalizeH="0" baseline="0" noProof="0" dirty="0">
                  <a:ln>
                    <a:noFill/>
                  </a:ln>
                  <a:solidFill>
                    <a:srgbClr val="FFFFFF"/>
                  </a:solidFill>
                  <a:effectLst/>
                  <a:uLnTx/>
                  <a:uFillTx/>
                  <a:latin typeface="Arial" panose="020B0604020202020204" pitchFamily="34" charset="0"/>
                  <a:ea typeface="#9Slide03 Roboto Slab Bold" pitchFamily="2" charset="0"/>
                  <a:cs typeface="Arial" panose="020B0604020202020204" pitchFamily="34" charset="0"/>
                </a:rPr>
                <a:t>Mối quan hệ giữa trao đổi chất và chuyển hóa năng lượng</a:t>
              </a:r>
              <a:endParaRPr kumimoji="0" lang="en-US" sz="3200" b="1" i="0" u="none" strike="noStrike" kern="1200" cap="none" spc="0" normalizeH="0" baseline="0" noProof="0" dirty="0">
                <a:ln>
                  <a:noFill/>
                </a:ln>
                <a:solidFill>
                  <a:srgbClr val="FFFFFF"/>
                </a:solidFill>
                <a:effectLst/>
                <a:uLnTx/>
                <a:uFillTx/>
                <a:latin typeface="Arial" panose="020B0604020202020204" pitchFamily="34" charset="0"/>
                <a:ea typeface="#9Slide03 Roboto Slab Bold" pitchFamily="2" charset="0"/>
                <a:cs typeface="Arial" panose="020B0604020202020204" pitchFamily="34" charset="0"/>
              </a:endParaRPr>
            </a:p>
          </p:txBody>
        </p:sp>
        <p:pic>
          <p:nvPicPr>
            <p:cNvPr id="6"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0200" y="205660"/>
              <a:ext cx="1519216" cy="1519216"/>
            </a:xfrm>
            <a:prstGeom prst="rect">
              <a:avLst/>
            </a:prstGeom>
            <a:noFill/>
            <a:extLst>
              <a:ext uri="{909E8E84-426E-40DD-AFC4-6F175D3DCCD1}">
                <a14:hiddenFill xmlns:a14="http://schemas.microsoft.com/office/drawing/2010/main">
                  <a:solidFill>
                    <a:srgbClr val="FFFFFF"/>
                  </a:solidFill>
                </a14:hiddenFill>
              </a:ext>
            </a:extLst>
          </p:spPr>
        </p:pic>
      </p:grpSp>
      <p:sp>
        <p:nvSpPr>
          <p:cNvPr id="8" name="TextBox 7"/>
          <p:cNvSpPr txBox="1"/>
          <p:nvPr/>
        </p:nvSpPr>
        <p:spPr>
          <a:xfrm>
            <a:off x="188550" y="6328612"/>
            <a:ext cx="67266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vi-VN"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Hình. </a:t>
            </a:r>
            <a:r>
              <a:rPr kumimoji="0" lang="vi-VN"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Mối quan hệ giữa trao đổi chất và chuyển hóa năng lượng</a:t>
            </a: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0" name="TextBox 9"/>
          <p:cNvSpPr txBox="1"/>
          <p:nvPr/>
        </p:nvSpPr>
        <p:spPr>
          <a:xfrm>
            <a:off x="6412230" y="1772510"/>
            <a:ext cx="5562600" cy="1461291"/>
          </a:xfrm>
          <a:prstGeom prst="roundRect">
            <a:avLst>
              <a:gd name="adj" fmla="val 9872"/>
            </a:avLst>
          </a:prstGeom>
          <a:noFill/>
          <a:ln w="28575">
            <a:solidFill>
              <a:schemeClr val="bg1"/>
            </a:solidFill>
          </a:ln>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vi-VN" sz="2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Quan sát hình, cho biết: </a:t>
            </a:r>
          </a:p>
          <a:p>
            <a:pPr marL="0" marR="0" lvl="0" indent="0" algn="ctr" defTabSz="914400" rtl="0" eaLnBrk="1" fontAlgn="auto" latinLnBrk="0" hangingPunct="1">
              <a:lnSpc>
                <a:spcPct val="120000"/>
              </a:lnSpc>
              <a:spcBef>
                <a:spcPts val="0"/>
              </a:spcBef>
              <a:spcAft>
                <a:spcPts val="0"/>
              </a:spcAft>
              <a:buClrTx/>
              <a:buSzTx/>
              <a:buFontTx/>
              <a:buNone/>
              <a:defRPr/>
            </a:pPr>
            <a:r>
              <a:rPr kumimoji="0" lang="vi-VN" sz="240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Những</a:t>
            </a:r>
            <a:r>
              <a:rPr kumimoji="0" lang="vi-VN" sz="2400" b="1"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2400" b="0" i="0" u="none" strike="noStrike" kern="120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chất nào được trao đổi giữa tế bào lá và môi trường</a:t>
            </a:r>
            <a:endParaRPr kumimoji="0" lang="vi-VN"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1" name="Rectangle: Rounded Corners 10"/>
          <p:cNvSpPr/>
          <p:nvPr/>
        </p:nvSpPr>
        <p:spPr>
          <a:xfrm>
            <a:off x="6408938" y="3429000"/>
            <a:ext cx="5562600" cy="2503170"/>
          </a:xfrm>
          <a:prstGeom prst="roundRect">
            <a:avLst>
              <a:gd name="adj" fmla="val 6621"/>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0000"/>
              </a:lnSpc>
              <a:spcBef>
                <a:spcPts val="0"/>
              </a:spcBef>
              <a:spcAft>
                <a:spcPts val="0"/>
              </a:spcAft>
              <a:buClrTx/>
              <a:buSzTx/>
              <a:buFontTx/>
              <a:buNone/>
              <a:defRPr/>
            </a:pPr>
            <a:r>
              <a:rPr kumimoji="0" lang="vi-VN" sz="4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Nước (H</a:t>
            </a:r>
            <a:r>
              <a:rPr kumimoji="0" lang="vi-VN" sz="4000" b="1" i="0" u="none" strike="noStrike" kern="1200" cap="none" spc="0" normalizeH="0" baseline="-25000" noProof="0" dirty="0">
                <a:ln>
                  <a:noFill/>
                </a:ln>
                <a:solidFill>
                  <a:srgbClr val="000000"/>
                </a:solidFill>
                <a:effectLst/>
                <a:uLnTx/>
                <a:uFillTx/>
                <a:latin typeface="Arial" panose="020B0604020202020204" pitchFamily="34" charset="0"/>
                <a:ea typeface="+mn-ea"/>
                <a:cs typeface="Arial" panose="020B0604020202020204" pitchFamily="34" charset="0"/>
              </a:rPr>
              <a:t>2</a:t>
            </a:r>
            <a:r>
              <a:rPr kumimoji="0" lang="vi-VN" sz="4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a:t>
            </a:r>
          </a:p>
          <a:p>
            <a:pPr marL="0" marR="0" lvl="0" indent="0" algn="ctr" defTabSz="914400" rtl="0" eaLnBrk="1" fontAlgn="auto" latinLnBrk="0" hangingPunct="1">
              <a:lnSpc>
                <a:spcPct val="110000"/>
              </a:lnSpc>
              <a:spcBef>
                <a:spcPts val="0"/>
              </a:spcBef>
              <a:spcAft>
                <a:spcPts val="0"/>
              </a:spcAft>
              <a:buClrTx/>
              <a:buSzTx/>
              <a:buFontTx/>
              <a:buNone/>
              <a:defRPr/>
            </a:pPr>
            <a:r>
              <a:rPr kumimoji="0" lang="vi-VN" sz="4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Carbon dioxide (CO</a:t>
            </a:r>
            <a:r>
              <a:rPr kumimoji="0" lang="vi-VN" sz="4000" b="1" i="0" u="none" strike="noStrike" kern="1200" cap="none" spc="0" normalizeH="0" baseline="-25000" noProof="0" dirty="0">
                <a:ln>
                  <a:noFill/>
                </a:ln>
                <a:solidFill>
                  <a:srgbClr val="000000"/>
                </a:solidFill>
                <a:effectLst/>
                <a:uLnTx/>
                <a:uFillTx/>
                <a:latin typeface="Arial" panose="020B0604020202020204" pitchFamily="34" charset="0"/>
                <a:ea typeface="+mn-ea"/>
                <a:cs typeface="Arial" panose="020B0604020202020204" pitchFamily="34" charset="0"/>
              </a:rPr>
              <a:t>2</a:t>
            </a:r>
            <a:r>
              <a:rPr kumimoji="0" lang="vi-VN" sz="4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endParaRPr kumimoji="0" lang="en-US" sz="4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15" name="Picture 14"/>
          <p:cNvPicPr>
            <a:picLocks noChangeAspect="1"/>
          </p:cNvPicPr>
          <p:nvPr/>
        </p:nvPicPr>
        <p:blipFill rotWithShape="1">
          <a:blip r:embed="rId3"/>
          <a:srcRect r="19790" b="22559"/>
          <a:stretch>
            <a:fillRect/>
          </a:stretch>
        </p:blipFill>
        <p:spPr>
          <a:xfrm>
            <a:off x="0" y="1656305"/>
            <a:ext cx="5041557" cy="463001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500" fill="hold"/>
                                        <p:tgtEl>
                                          <p:spTgt spid="11"/>
                                        </p:tgtEl>
                                        <p:attrNameLst>
                                          <p:attrName>ppt_w</p:attrName>
                                        </p:attrNameLst>
                                      </p:cBhvr>
                                      <p:tavLst>
                                        <p:tav tm="0">
                                          <p:val>
                                            <p:fltVal val="0"/>
                                          </p:val>
                                        </p:tav>
                                        <p:tav tm="100000">
                                          <p:val>
                                            <p:strVal val="#ppt_w"/>
                                          </p:val>
                                        </p:tav>
                                      </p:tavLst>
                                    </p:anim>
                                    <p:anim calcmode="lin" valueType="num">
                                      <p:cBhvr>
                                        <p:cTn id="14" dur="500" fill="hold"/>
                                        <p:tgtEl>
                                          <p:spTgt spid="11"/>
                                        </p:tgtEl>
                                        <p:attrNameLst>
                                          <p:attrName>ppt_h</p:attrName>
                                        </p:attrNameLst>
                                      </p:cBhvr>
                                      <p:tavLst>
                                        <p:tav tm="0">
                                          <p:val>
                                            <p:fltVal val="0"/>
                                          </p:val>
                                        </p:tav>
                                        <p:tav tm="100000">
                                          <p:val>
                                            <p:strVal val="#ppt_h"/>
                                          </p:val>
                                        </p:tav>
                                      </p:tavLst>
                                    </p:anim>
                                    <p:animEffect transition="in" filter="fade">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grpSp>
        <p:nvGrpSpPr>
          <p:cNvPr id="4" name="Group 3"/>
          <p:cNvGrpSpPr/>
          <p:nvPr/>
        </p:nvGrpSpPr>
        <p:grpSpPr>
          <a:xfrm>
            <a:off x="188550" y="81065"/>
            <a:ext cx="9729197" cy="1519216"/>
            <a:chOff x="430200" y="205660"/>
            <a:chExt cx="9729197" cy="1519216"/>
          </a:xfrm>
        </p:grpSpPr>
        <p:sp>
          <p:nvSpPr>
            <p:cNvPr id="5" name="Rectangle: Rounded Corners 4"/>
            <p:cNvSpPr/>
            <p:nvPr/>
          </p:nvSpPr>
          <p:spPr>
            <a:xfrm>
              <a:off x="1034085" y="290369"/>
              <a:ext cx="9125312" cy="1434507"/>
            </a:xfrm>
            <a:prstGeom prst="roundRect">
              <a:avLst/>
            </a:prstGeom>
            <a:solidFill>
              <a:schemeClr val="bg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10000"/>
                </a:lnSpc>
                <a:spcBef>
                  <a:spcPts val="0"/>
                </a:spcBef>
                <a:spcAft>
                  <a:spcPts val="0"/>
                </a:spcAft>
                <a:buClrTx/>
                <a:buSzTx/>
                <a:buFontTx/>
                <a:buNone/>
                <a:defRPr/>
              </a:pPr>
              <a:r>
                <a:rPr kumimoji="0" lang="vi-VN" sz="3200" b="1" i="0" u="none" strike="noStrike" kern="1200" cap="none" spc="0" normalizeH="0" baseline="0" noProof="0" dirty="0">
                  <a:ln>
                    <a:noFill/>
                  </a:ln>
                  <a:solidFill>
                    <a:srgbClr val="FFFFFF"/>
                  </a:solidFill>
                  <a:effectLst/>
                  <a:uLnTx/>
                  <a:uFillTx/>
                  <a:latin typeface="Arial" panose="020B0604020202020204" pitchFamily="34" charset="0"/>
                  <a:ea typeface="#9Slide03 Roboto Slab Bold" pitchFamily="2" charset="0"/>
                  <a:cs typeface="Arial" panose="020B0604020202020204" pitchFamily="34" charset="0"/>
                </a:rPr>
                <a:t>Mối quan hệ giữa trao đổi chất và chuyển hóa năng lượng</a:t>
              </a:r>
              <a:endParaRPr kumimoji="0" lang="en-US" sz="3200" b="1" i="0" u="none" strike="noStrike" kern="1200" cap="none" spc="0" normalizeH="0" baseline="0" noProof="0" dirty="0">
                <a:ln>
                  <a:noFill/>
                </a:ln>
                <a:solidFill>
                  <a:srgbClr val="FFFFFF"/>
                </a:solidFill>
                <a:effectLst/>
                <a:uLnTx/>
                <a:uFillTx/>
                <a:latin typeface="Arial" panose="020B0604020202020204" pitchFamily="34" charset="0"/>
                <a:ea typeface="#9Slide03 Roboto Slab Bold" pitchFamily="2" charset="0"/>
                <a:cs typeface="Arial" panose="020B0604020202020204" pitchFamily="34" charset="0"/>
              </a:endParaRPr>
            </a:p>
          </p:txBody>
        </p:sp>
        <p:pic>
          <p:nvPicPr>
            <p:cNvPr id="6"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0200" y="205660"/>
              <a:ext cx="1519216" cy="1519216"/>
            </a:xfrm>
            <a:prstGeom prst="rect">
              <a:avLst/>
            </a:prstGeom>
            <a:noFill/>
            <a:extLst>
              <a:ext uri="{909E8E84-426E-40DD-AFC4-6F175D3DCCD1}">
                <a14:hiddenFill xmlns:a14="http://schemas.microsoft.com/office/drawing/2010/main">
                  <a:solidFill>
                    <a:srgbClr val="FFFFFF"/>
                  </a:solidFill>
                </a14:hiddenFill>
              </a:ext>
            </a:extLst>
          </p:spPr>
        </p:pic>
      </p:grpSp>
      <p:sp>
        <p:nvSpPr>
          <p:cNvPr id="8" name="TextBox 7"/>
          <p:cNvSpPr txBox="1"/>
          <p:nvPr/>
        </p:nvSpPr>
        <p:spPr>
          <a:xfrm>
            <a:off x="188550" y="6328612"/>
            <a:ext cx="67266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vi-VN"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Hình. </a:t>
            </a:r>
            <a:r>
              <a:rPr kumimoji="0" lang="vi-VN"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Mối quan hệ giữa trao đổi chất và chuyển hóa năng lượng</a:t>
            </a: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0" name="TextBox 9"/>
          <p:cNvSpPr txBox="1"/>
          <p:nvPr/>
        </p:nvSpPr>
        <p:spPr>
          <a:xfrm>
            <a:off x="6412230" y="1772510"/>
            <a:ext cx="5562600" cy="1461291"/>
          </a:xfrm>
          <a:prstGeom prst="roundRect">
            <a:avLst>
              <a:gd name="adj" fmla="val 9872"/>
            </a:avLst>
          </a:prstGeom>
          <a:noFill/>
          <a:ln w="28575">
            <a:solidFill>
              <a:schemeClr val="bg1"/>
            </a:solidFill>
          </a:ln>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vi-VN" sz="2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Quan sát hình, cho biết: </a:t>
            </a:r>
          </a:p>
          <a:p>
            <a:pPr marL="0" marR="0" lvl="0" indent="0" algn="ctr" defTabSz="914400" rtl="0" eaLnBrk="1" fontAlgn="auto" latinLnBrk="0" hangingPunct="1">
              <a:lnSpc>
                <a:spcPct val="120000"/>
              </a:lnSpc>
              <a:spcBef>
                <a:spcPts val="0"/>
              </a:spcBef>
              <a:spcAft>
                <a:spcPts val="0"/>
              </a:spcAft>
              <a:buClrTx/>
              <a:buSzTx/>
              <a:buFontTx/>
              <a:buNone/>
              <a:defRPr/>
            </a:pPr>
            <a:r>
              <a:rPr kumimoji="0" lang="vi-VN" sz="2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Dạng năng lượng đã được chuyển hóa trong quá trình quang hợp?</a:t>
            </a:r>
          </a:p>
        </p:txBody>
      </p:sp>
      <p:sp>
        <p:nvSpPr>
          <p:cNvPr id="11" name="Rectangle: Rounded Corners 10"/>
          <p:cNvSpPr/>
          <p:nvPr/>
        </p:nvSpPr>
        <p:spPr>
          <a:xfrm>
            <a:off x="6408938" y="3429000"/>
            <a:ext cx="5562600" cy="2503170"/>
          </a:xfrm>
          <a:prstGeom prst="roundRect">
            <a:avLst>
              <a:gd name="adj" fmla="val 6621"/>
            </a:avLst>
          </a:prstGeom>
          <a:solidFill>
            <a:srgbClr val="F5E8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vi-VN" sz="3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Quang năng </a:t>
            </a:r>
            <a:r>
              <a:rPr kumimoji="0" lang="vi-VN" sz="3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Symbol" panose="05050102010706020507" pitchFamily="18" charset="2"/>
              </a:rPr>
              <a:t> Hóa năng</a:t>
            </a:r>
            <a:endParaRPr kumimoji="0" lang="en-US" sz="3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684990"/>
            <a:ext cx="5913120" cy="450602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500" fill="hold"/>
                                        <p:tgtEl>
                                          <p:spTgt spid="11"/>
                                        </p:tgtEl>
                                        <p:attrNameLst>
                                          <p:attrName>ppt_w</p:attrName>
                                        </p:attrNameLst>
                                      </p:cBhvr>
                                      <p:tavLst>
                                        <p:tav tm="0">
                                          <p:val>
                                            <p:fltVal val="0"/>
                                          </p:val>
                                        </p:tav>
                                        <p:tav tm="100000">
                                          <p:val>
                                            <p:strVal val="#ppt_w"/>
                                          </p:val>
                                        </p:tav>
                                      </p:tavLst>
                                    </p:anim>
                                    <p:anim calcmode="lin" valueType="num">
                                      <p:cBhvr>
                                        <p:cTn id="14" dur="500" fill="hold"/>
                                        <p:tgtEl>
                                          <p:spTgt spid="11"/>
                                        </p:tgtEl>
                                        <p:attrNameLst>
                                          <p:attrName>ppt_h</p:attrName>
                                        </p:attrNameLst>
                                      </p:cBhvr>
                                      <p:tavLst>
                                        <p:tav tm="0">
                                          <p:val>
                                            <p:fltVal val="0"/>
                                          </p:val>
                                        </p:tav>
                                        <p:tav tm="100000">
                                          <p:val>
                                            <p:strVal val="#ppt_h"/>
                                          </p:val>
                                        </p:tav>
                                      </p:tavLst>
                                    </p:anim>
                                    <p:animEffect transition="in" filter="fade">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8" name="TextBox 7"/>
          <p:cNvSpPr txBox="1"/>
          <p:nvPr/>
        </p:nvSpPr>
        <p:spPr>
          <a:xfrm>
            <a:off x="188550" y="6328612"/>
            <a:ext cx="870399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vi-VN"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Hình. </a:t>
            </a:r>
            <a:r>
              <a:rPr kumimoji="0" lang="vi-VN"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Mối quan hệ giữa trao đổi chất và chuyển hóa năng lượng trong quang hợp</a:t>
            </a: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4098" name="Picture 2" descr="Bài 22. Quang hợp ở thực vật trang 101, 102, 103 Khoa học tự nhiên 7 - Kết  nối tri thức | SGK Khoa học tự nhiên 7 - Kết nối tri thứ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5927" y="1712715"/>
            <a:ext cx="5255387" cy="450346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373381" y="3699770"/>
            <a:ext cx="320616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vi-VN"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CO</a:t>
            </a:r>
            <a:r>
              <a:rPr kumimoji="0" lang="vi-VN" sz="1800" b="1" i="0" u="none" strike="noStrike" kern="1200" cap="none" spc="0" normalizeH="0" baseline="-25000" noProof="0" dirty="0">
                <a:ln>
                  <a:noFill/>
                </a:ln>
                <a:solidFill>
                  <a:srgbClr val="000000"/>
                </a:solidFill>
                <a:effectLst/>
                <a:uLnTx/>
                <a:uFillTx/>
                <a:latin typeface="Arial" panose="020B0604020202020204" pitchFamily="34" charset="0"/>
                <a:ea typeface="+mn-ea"/>
                <a:cs typeface="Arial" panose="020B0604020202020204" pitchFamily="34" charset="0"/>
              </a:rPr>
              <a:t>2</a:t>
            </a:r>
            <a:r>
              <a:rPr kumimoji="0" lang="vi-VN"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 H</a:t>
            </a:r>
            <a:r>
              <a:rPr kumimoji="0" lang="vi-VN" sz="1800" b="1" i="0" u="none" strike="noStrike" kern="1200" cap="none" spc="0" normalizeH="0" baseline="-25000" noProof="0" dirty="0">
                <a:ln>
                  <a:noFill/>
                </a:ln>
                <a:solidFill>
                  <a:srgbClr val="000000"/>
                </a:solidFill>
                <a:effectLst/>
                <a:uLnTx/>
                <a:uFillTx/>
                <a:latin typeface="Arial" panose="020B0604020202020204" pitchFamily="34" charset="0"/>
                <a:ea typeface="+mn-ea"/>
                <a:cs typeface="Arial" panose="020B0604020202020204" pitchFamily="34" charset="0"/>
              </a:rPr>
              <a:t>2</a:t>
            </a:r>
            <a:r>
              <a:rPr kumimoji="0" lang="vi-VN"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 </a:t>
            </a:r>
            <a:r>
              <a:rPr kumimoji="0" lang="vi-VN"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Symbol" panose="05050102010706020507" pitchFamily="18" charset="2"/>
              </a:rPr>
              <a:t> C</a:t>
            </a:r>
            <a:r>
              <a:rPr kumimoji="0" lang="vi-VN" sz="1800" b="1" i="0" u="none" strike="noStrike" kern="1200" cap="none" spc="0" normalizeH="0" baseline="-25000" noProof="0" dirty="0">
                <a:ln>
                  <a:noFill/>
                </a:ln>
                <a:solidFill>
                  <a:srgbClr val="000000"/>
                </a:solidFill>
                <a:effectLst/>
                <a:uLnTx/>
                <a:uFillTx/>
                <a:latin typeface="Arial" panose="020B0604020202020204" pitchFamily="34" charset="0"/>
                <a:ea typeface="+mn-ea"/>
                <a:cs typeface="Arial" panose="020B0604020202020204" pitchFamily="34" charset="0"/>
                <a:sym typeface="Symbol" panose="05050102010706020507" pitchFamily="18" charset="2"/>
              </a:rPr>
              <a:t>6</a:t>
            </a:r>
            <a:r>
              <a:rPr kumimoji="0" lang="vi-VN"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Symbol" panose="05050102010706020507" pitchFamily="18" charset="2"/>
              </a:rPr>
              <a:t>H</a:t>
            </a:r>
            <a:r>
              <a:rPr kumimoji="0" lang="vi-VN" sz="1800" b="1" i="0" u="none" strike="noStrike" kern="1200" cap="none" spc="0" normalizeH="0" baseline="-25000" noProof="0" dirty="0">
                <a:ln>
                  <a:noFill/>
                </a:ln>
                <a:solidFill>
                  <a:srgbClr val="000000"/>
                </a:solidFill>
                <a:effectLst/>
                <a:uLnTx/>
                <a:uFillTx/>
                <a:latin typeface="Arial" panose="020B0604020202020204" pitchFamily="34" charset="0"/>
                <a:ea typeface="+mn-ea"/>
                <a:cs typeface="Arial" panose="020B0604020202020204" pitchFamily="34" charset="0"/>
                <a:sym typeface="Symbol" panose="05050102010706020507" pitchFamily="18" charset="2"/>
              </a:rPr>
              <a:t>12</a:t>
            </a:r>
            <a:r>
              <a:rPr kumimoji="0" lang="vi-VN"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Symbol" panose="05050102010706020507" pitchFamily="18" charset="2"/>
              </a:rPr>
              <a:t>O</a:t>
            </a:r>
            <a:r>
              <a:rPr kumimoji="0" lang="vi-VN" sz="1800" b="1" i="0" u="none" strike="noStrike" kern="1200" cap="none" spc="0" normalizeH="0" baseline="-25000" noProof="0" dirty="0">
                <a:ln>
                  <a:noFill/>
                </a:ln>
                <a:solidFill>
                  <a:srgbClr val="000000"/>
                </a:solidFill>
                <a:effectLst/>
                <a:uLnTx/>
                <a:uFillTx/>
                <a:latin typeface="Arial" panose="020B0604020202020204" pitchFamily="34" charset="0"/>
                <a:ea typeface="+mn-ea"/>
                <a:cs typeface="Arial" panose="020B0604020202020204" pitchFamily="34" charset="0"/>
                <a:sym typeface="Symbol" panose="05050102010706020507" pitchFamily="18" charset="2"/>
              </a:rPr>
              <a:t>6</a:t>
            </a:r>
            <a:r>
              <a:rPr kumimoji="0" lang="vi-VN"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Symbol" panose="05050102010706020507" pitchFamily="18" charset="2"/>
              </a:rPr>
              <a:t> + O</a:t>
            </a:r>
            <a:r>
              <a:rPr kumimoji="0" lang="vi-VN" sz="1800" b="1" i="0" u="none" strike="noStrike" kern="1200" cap="none" spc="0" normalizeH="0" baseline="-25000" noProof="0" dirty="0">
                <a:ln>
                  <a:noFill/>
                </a:ln>
                <a:solidFill>
                  <a:srgbClr val="000000"/>
                </a:solidFill>
                <a:effectLst/>
                <a:uLnTx/>
                <a:uFillTx/>
                <a:latin typeface="Arial" panose="020B0604020202020204" pitchFamily="34" charset="0"/>
                <a:ea typeface="+mn-ea"/>
                <a:cs typeface="Arial" panose="020B0604020202020204" pitchFamily="34" charset="0"/>
                <a:sym typeface="Symbol" panose="05050102010706020507" pitchFamily="18" charset="2"/>
              </a:rPr>
              <a:t>2</a:t>
            </a: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0" name="TextBox 9"/>
          <p:cNvSpPr txBox="1"/>
          <p:nvPr/>
        </p:nvSpPr>
        <p:spPr>
          <a:xfrm>
            <a:off x="571500" y="2326860"/>
            <a:ext cx="210312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vi-VN"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Ánh sáng Mặt trời </a:t>
            </a:r>
          </a:p>
          <a:p>
            <a:pPr marL="0" marR="0" lvl="0" indent="0" algn="ctr" defTabSz="914400" rtl="0" eaLnBrk="1" fontAlgn="auto" latinLnBrk="0" hangingPunct="1">
              <a:lnSpc>
                <a:spcPct val="100000"/>
              </a:lnSpc>
              <a:spcBef>
                <a:spcPts val="0"/>
              </a:spcBef>
              <a:spcAft>
                <a:spcPts val="0"/>
              </a:spcAft>
              <a:buClrTx/>
              <a:buSzTx/>
              <a:buFontTx/>
              <a:buNone/>
              <a:defRPr/>
            </a:pPr>
            <a:r>
              <a:rPr kumimoji="0" lang="vi-VN"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(quang năng)</a:t>
            </a: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1" name="TextBox 10"/>
          <p:cNvSpPr txBox="1"/>
          <p:nvPr/>
        </p:nvSpPr>
        <p:spPr>
          <a:xfrm>
            <a:off x="3371150" y="4331970"/>
            <a:ext cx="142494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vi-VN"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Hóa năng</a:t>
            </a: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grpSp>
        <p:nvGrpSpPr>
          <p:cNvPr id="14" name="Group 13"/>
          <p:cNvGrpSpPr/>
          <p:nvPr/>
        </p:nvGrpSpPr>
        <p:grpSpPr>
          <a:xfrm>
            <a:off x="419105" y="191038"/>
            <a:ext cx="11365225" cy="1411646"/>
            <a:chOff x="5860620" y="572319"/>
            <a:chExt cx="5695110" cy="1462221"/>
          </a:xfrm>
        </p:grpSpPr>
        <p:sp>
          <p:nvSpPr>
            <p:cNvPr id="15" name="Rectangle: Rounded Corners 14"/>
            <p:cNvSpPr/>
            <p:nvPr/>
          </p:nvSpPr>
          <p:spPr>
            <a:xfrm>
              <a:off x="5909310" y="662940"/>
              <a:ext cx="5646420" cy="1371600"/>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0" lang="en-US" sz="2400" b="0" i="0" u="none" strike="noStrike" kern="1200" cap="none" spc="0" normalizeH="0" baseline="0" noProof="0" dirty="0">
                <a:ln>
                  <a:noFill/>
                </a:ln>
                <a:solidFill>
                  <a:srgbClr val="FFFFFF"/>
                </a:solidFill>
                <a:effectLst/>
                <a:uLnTx/>
                <a:uFillTx/>
                <a:latin typeface="Avenir Next LT Pro"/>
                <a:ea typeface="+mn-ea"/>
                <a:cs typeface="+mn-cs"/>
              </a:endParaRPr>
            </a:p>
          </p:txBody>
        </p:sp>
        <p:sp>
          <p:nvSpPr>
            <p:cNvPr id="16" name="Rectangle: Rounded Corners 15"/>
            <p:cNvSpPr/>
            <p:nvPr/>
          </p:nvSpPr>
          <p:spPr>
            <a:xfrm>
              <a:off x="5860620" y="572319"/>
              <a:ext cx="5646420" cy="13716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0000"/>
                </a:lnSpc>
                <a:spcBef>
                  <a:spcPts val="0"/>
                </a:spcBef>
                <a:spcAft>
                  <a:spcPts val="0"/>
                </a:spcAft>
                <a:buClrTx/>
                <a:buSzTx/>
                <a:buFontTx/>
                <a:buNone/>
                <a:defRPr/>
              </a:pPr>
              <a:r>
                <a:rPr kumimoji="0" lang="vi-VN" sz="2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Vì sao nói</a:t>
              </a:r>
              <a:r>
                <a:rPr kumimoji="0" lang="vi-VN"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vi-VN" sz="24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Trong quá trình quang hợp trao đổi chất và chuyển hóa năng lượng luôn diễn ra đồng thời</a:t>
              </a:r>
              <a:r>
                <a:rPr kumimoji="0" lang="vi-VN"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r>
                <a:rPr kumimoji="0" lang="vi-VN"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endPar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grpSp>
      <p:grpSp>
        <p:nvGrpSpPr>
          <p:cNvPr id="5" name="Group 4"/>
          <p:cNvGrpSpPr/>
          <p:nvPr/>
        </p:nvGrpSpPr>
        <p:grpSpPr>
          <a:xfrm>
            <a:off x="6586151" y="2132069"/>
            <a:ext cx="5255387" cy="3317262"/>
            <a:chOff x="6586151" y="2132069"/>
            <a:chExt cx="5255387" cy="3317262"/>
          </a:xfrm>
        </p:grpSpPr>
        <p:sp>
          <p:nvSpPr>
            <p:cNvPr id="12" name="TextBox 11"/>
            <p:cNvSpPr txBox="1"/>
            <p:nvPr/>
          </p:nvSpPr>
          <p:spPr>
            <a:xfrm>
              <a:off x="6711313" y="2973191"/>
              <a:ext cx="5002891" cy="2267544"/>
            </a:xfrm>
            <a:prstGeom prst="rect">
              <a:avLst/>
            </a:prstGeom>
            <a:noFill/>
          </p:spPr>
          <p:txBody>
            <a:bodyPr wrap="square">
              <a:spAutoFit/>
            </a:bodyPr>
            <a:lstStyle/>
            <a:p>
              <a:pPr marL="0" marR="0" lvl="0" indent="0" algn="just" defTabSz="914400" rtl="0" eaLnBrk="1" fontAlgn="auto" latinLnBrk="0" hangingPunct="1">
                <a:lnSpc>
                  <a:spcPct val="120000"/>
                </a:lnSpc>
                <a:spcBef>
                  <a:spcPts val="0"/>
                </a:spcBef>
                <a:spcAft>
                  <a:spcPts val="0"/>
                </a:spcAft>
                <a:buClrTx/>
                <a:buSzTx/>
                <a:buFontTx/>
                <a:buNone/>
                <a:defRPr/>
              </a:pPr>
              <a:r>
                <a:rPr kumimoji="0" lang="vi-VN"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 Quá trình trao đổi chất trong quang hợp ở lá cây luôn đi cùng với chuyển hoá năng lượng ánh sáng thành năng lượng hoá học trong các hợp chất hữu cơ.</a:t>
              </a:r>
            </a:p>
          </p:txBody>
        </p:sp>
        <p:sp>
          <p:nvSpPr>
            <p:cNvPr id="3" name="Rectangle 2"/>
            <p:cNvSpPr/>
            <p:nvPr/>
          </p:nvSpPr>
          <p:spPr>
            <a:xfrm>
              <a:off x="6586151" y="2394197"/>
              <a:ext cx="5255387" cy="3055134"/>
            </a:xfrm>
            <a:prstGeom prst="rect">
              <a:avLst/>
            </a:prstGeom>
            <a:noFill/>
            <a:ln w="28575">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4" name="Rectangle: Top Corners Rounded 3"/>
            <p:cNvSpPr/>
            <p:nvPr/>
          </p:nvSpPr>
          <p:spPr>
            <a:xfrm>
              <a:off x="6586151" y="2132069"/>
              <a:ext cx="5255386" cy="646331"/>
            </a:xfrm>
            <a:prstGeom prst="round2SameRect">
              <a:avLst/>
            </a:prstGeom>
            <a:solidFill>
              <a:schemeClr val="accent4">
                <a:lumMod val="20000"/>
                <a:lumOff val="80000"/>
              </a:schemeClr>
            </a:solidFill>
            <a:ln w="28575">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vi-VN" sz="28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Trả lời</a:t>
              </a:r>
              <a:endParaRPr kumimoji="0" lang="en-US" sz="28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8" name="TextBox 7"/>
          <p:cNvSpPr txBox="1"/>
          <p:nvPr/>
        </p:nvSpPr>
        <p:spPr>
          <a:xfrm>
            <a:off x="188550" y="6328612"/>
            <a:ext cx="870399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vi-VN"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Hình. </a:t>
            </a:r>
            <a:r>
              <a:rPr kumimoji="0" lang="vi-VN"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Mối quan hệ giữa trao đổi chất và chuyển hóa năng lượng trong quang hợp</a:t>
            </a: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4098" name="Picture 2" descr="Bài 22. Quang hợp ở thực vật trang 101, 102, 103 Khoa học tự nhiên 7 - Kết  nối tri thức | SGK Khoa học tự nhiên 7 - Kết nối tri thứ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5927" y="1712715"/>
            <a:ext cx="5255387" cy="450346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373381" y="3699770"/>
            <a:ext cx="320616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vi-VN"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CO</a:t>
            </a:r>
            <a:r>
              <a:rPr kumimoji="0" lang="vi-VN" sz="1800" b="1" i="0" u="none" strike="noStrike" kern="1200" cap="none" spc="0" normalizeH="0" baseline="-25000" noProof="0" dirty="0">
                <a:ln>
                  <a:noFill/>
                </a:ln>
                <a:solidFill>
                  <a:srgbClr val="000000"/>
                </a:solidFill>
                <a:effectLst/>
                <a:uLnTx/>
                <a:uFillTx/>
                <a:latin typeface="Arial" panose="020B0604020202020204" pitchFamily="34" charset="0"/>
                <a:ea typeface="+mn-ea"/>
                <a:cs typeface="Arial" panose="020B0604020202020204" pitchFamily="34" charset="0"/>
              </a:rPr>
              <a:t>2</a:t>
            </a:r>
            <a:r>
              <a:rPr kumimoji="0" lang="vi-VN"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 H</a:t>
            </a:r>
            <a:r>
              <a:rPr kumimoji="0" lang="vi-VN" sz="1800" b="1" i="0" u="none" strike="noStrike" kern="1200" cap="none" spc="0" normalizeH="0" baseline="-25000" noProof="0" dirty="0">
                <a:ln>
                  <a:noFill/>
                </a:ln>
                <a:solidFill>
                  <a:srgbClr val="000000"/>
                </a:solidFill>
                <a:effectLst/>
                <a:uLnTx/>
                <a:uFillTx/>
                <a:latin typeface="Arial" panose="020B0604020202020204" pitchFamily="34" charset="0"/>
                <a:ea typeface="+mn-ea"/>
                <a:cs typeface="Arial" panose="020B0604020202020204" pitchFamily="34" charset="0"/>
              </a:rPr>
              <a:t>2</a:t>
            </a:r>
            <a:r>
              <a:rPr kumimoji="0" lang="vi-VN"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 </a:t>
            </a:r>
            <a:r>
              <a:rPr kumimoji="0" lang="vi-VN"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Symbol" panose="05050102010706020507" pitchFamily="18" charset="2"/>
              </a:rPr>
              <a:t> C</a:t>
            </a:r>
            <a:r>
              <a:rPr kumimoji="0" lang="vi-VN" sz="1800" b="1" i="0" u="none" strike="noStrike" kern="1200" cap="none" spc="0" normalizeH="0" baseline="-25000" noProof="0" dirty="0">
                <a:ln>
                  <a:noFill/>
                </a:ln>
                <a:solidFill>
                  <a:srgbClr val="000000"/>
                </a:solidFill>
                <a:effectLst/>
                <a:uLnTx/>
                <a:uFillTx/>
                <a:latin typeface="Arial" panose="020B0604020202020204" pitchFamily="34" charset="0"/>
                <a:ea typeface="+mn-ea"/>
                <a:cs typeface="Arial" panose="020B0604020202020204" pitchFamily="34" charset="0"/>
                <a:sym typeface="Symbol" panose="05050102010706020507" pitchFamily="18" charset="2"/>
              </a:rPr>
              <a:t>6</a:t>
            </a:r>
            <a:r>
              <a:rPr kumimoji="0" lang="vi-VN"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Symbol" panose="05050102010706020507" pitchFamily="18" charset="2"/>
              </a:rPr>
              <a:t>H</a:t>
            </a:r>
            <a:r>
              <a:rPr kumimoji="0" lang="vi-VN" sz="1800" b="1" i="0" u="none" strike="noStrike" kern="1200" cap="none" spc="0" normalizeH="0" baseline="-25000" noProof="0" dirty="0">
                <a:ln>
                  <a:noFill/>
                </a:ln>
                <a:solidFill>
                  <a:srgbClr val="000000"/>
                </a:solidFill>
                <a:effectLst/>
                <a:uLnTx/>
                <a:uFillTx/>
                <a:latin typeface="Arial" panose="020B0604020202020204" pitchFamily="34" charset="0"/>
                <a:ea typeface="+mn-ea"/>
                <a:cs typeface="Arial" panose="020B0604020202020204" pitchFamily="34" charset="0"/>
                <a:sym typeface="Symbol" panose="05050102010706020507" pitchFamily="18" charset="2"/>
              </a:rPr>
              <a:t>12</a:t>
            </a:r>
            <a:r>
              <a:rPr kumimoji="0" lang="vi-VN"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Symbol" panose="05050102010706020507" pitchFamily="18" charset="2"/>
              </a:rPr>
              <a:t>O</a:t>
            </a:r>
            <a:r>
              <a:rPr kumimoji="0" lang="vi-VN" sz="1800" b="1" i="0" u="none" strike="noStrike" kern="1200" cap="none" spc="0" normalizeH="0" baseline="-25000" noProof="0" dirty="0">
                <a:ln>
                  <a:noFill/>
                </a:ln>
                <a:solidFill>
                  <a:srgbClr val="000000"/>
                </a:solidFill>
                <a:effectLst/>
                <a:uLnTx/>
                <a:uFillTx/>
                <a:latin typeface="Arial" panose="020B0604020202020204" pitchFamily="34" charset="0"/>
                <a:ea typeface="+mn-ea"/>
                <a:cs typeface="Arial" panose="020B0604020202020204" pitchFamily="34" charset="0"/>
                <a:sym typeface="Symbol" panose="05050102010706020507" pitchFamily="18" charset="2"/>
              </a:rPr>
              <a:t>6</a:t>
            </a:r>
            <a:r>
              <a:rPr kumimoji="0" lang="vi-VN"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Symbol" panose="05050102010706020507" pitchFamily="18" charset="2"/>
              </a:rPr>
              <a:t> + O</a:t>
            </a:r>
            <a:r>
              <a:rPr kumimoji="0" lang="vi-VN" sz="1800" b="1" i="0" u="none" strike="noStrike" kern="1200" cap="none" spc="0" normalizeH="0" baseline="-25000" noProof="0" dirty="0">
                <a:ln>
                  <a:noFill/>
                </a:ln>
                <a:solidFill>
                  <a:srgbClr val="000000"/>
                </a:solidFill>
                <a:effectLst/>
                <a:uLnTx/>
                <a:uFillTx/>
                <a:latin typeface="Arial" panose="020B0604020202020204" pitchFamily="34" charset="0"/>
                <a:ea typeface="+mn-ea"/>
                <a:cs typeface="Arial" panose="020B0604020202020204" pitchFamily="34" charset="0"/>
                <a:sym typeface="Symbol" panose="05050102010706020507" pitchFamily="18" charset="2"/>
              </a:rPr>
              <a:t>2</a:t>
            </a: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0" name="TextBox 9"/>
          <p:cNvSpPr txBox="1"/>
          <p:nvPr/>
        </p:nvSpPr>
        <p:spPr>
          <a:xfrm>
            <a:off x="571500" y="2326860"/>
            <a:ext cx="210312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vi-VN"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Ánh sáng Mặt trời </a:t>
            </a:r>
          </a:p>
          <a:p>
            <a:pPr marL="0" marR="0" lvl="0" indent="0" algn="ctr" defTabSz="914400" rtl="0" eaLnBrk="1" fontAlgn="auto" latinLnBrk="0" hangingPunct="1">
              <a:lnSpc>
                <a:spcPct val="100000"/>
              </a:lnSpc>
              <a:spcBef>
                <a:spcPts val="0"/>
              </a:spcBef>
              <a:spcAft>
                <a:spcPts val="0"/>
              </a:spcAft>
              <a:buClrTx/>
              <a:buSzTx/>
              <a:buFontTx/>
              <a:buNone/>
              <a:defRPr/>
            </a:pPr>
            <a:r>
              <a:rPr kumimoji="0" lang="vi-VN"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(quang năng)</a:t>
            </a: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1" name="TextBox 10"/>
          <p:cNvSpPr txBox="1"/>
          <p:nvPr/>
        </p:nvSpPr>
        <p:spPr>
          <a:xfrm>
            <a:off x="3371150" y="4331970"/>
            <a:ext cx="142494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vi-VN"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Hóa năng</a:t>
            </a: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grpSp>
        <p:nvGrpSpPr>
          <p:cNvPr id="14" name="Group 13"/>
          <p:cNvGrpSpPr/>
          <p:nvPr/>
        </p:nvGrpSpPr>
        <p:grpSpPr>
          <a:xfrm>
            <a:off x="419105" y="191038"/>
            <a:ext cx="11365225" cy="1411646"/>
            <a:chOff x="5860620" y="572319"/>
            <a:chExt cx="5695110" cy="1462221"/>
          </a:xfrm>
        </p:grpSpPr>
        <p:sp>
          <p:nvSpPr>
            <p:cNvPr id="15" name="Rectangle: Rounded Corners 14"/>
            <p:cNvSpPr/>
            <p:nvPr/>
          </p:nvSpPr>
          <p:spPr>
            <a:xfrm>
              <a:off x="5909310" y="662940"/>
              <a:ext cx="5646420" cy="1371600"/>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0" lang="en-US" sz="2400" b="0" i="0" u="none" strike="noStrike" kern="1200" cap="none" spc="0" normalizeH="0" baseline="0" noProof="0" dirty="0">
                <a:ln>
                  <a:noFill/>
                </a:ln>
                <a:solidFill>
                  <a:srgbClr val="FFFFFF"/>
                </a:solidFill>
                <a:effectLst/>
                <a:uLnTx/>
                <a:uFillTx/>
                <a:latin typeface="Avenir Next LT Pro"/>
                <a:ea typeface="+mn-ea"/>
                <a:cs typeface="+mn-cs"/>
              </a:endParaRPr>
            </a:p>
          </p:txBody>
        </p:sp>
        <p:sp>
          <p:nvSpPr>
            <p:cNvPr id="16" name="Rectangle: Rounded Corners 15"/>
            <p:cNvSpPr/>
            <p:nvPr/>
          </p:nvSpPr>
          <p:spPr>
            <a:xfrm>
              <a:off x="5860620" y="572319"/>
              <a:ext cx="5646420" cy="13716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0000"/>
                </a:lnSpc>
                <a:spcBef>
                  <a:spcPts val="0"/>
                </a:spcBef>
                <a:spcAft>
                  <a:spcPts val="0"/>
                </a:spcAft>
                <a:buClrTx/>
                <a:buSzTx/>
                <a:buFontTx/>
                <a:buNone/>
                <a:defRPr/>
              </a:pPr>
              <a:r>
                <a:rPr kumimoji="0" lang="vi-VN" sz="2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Vì sao nói</a:t>
              </a:r>
              <a:r>
                <a:rPr kumimoji="0" lang="vi-VN"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vi-VN" sz="24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Trong quá trình quang hợp trao đổi chất và chuyển hóa năng lượng luôn diễn ra đồng thời</a:t>
              </a:r>
              <a:r>
                <a:rPr kumimoji="0" lang="vi-VN"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r>
                <a:rPr kumimoji="0" lang="vi-VN"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endPar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grpSp>
      <p:grpSp>
        <p:nvGrpSpPr>
          <p:cNvPr id="6" name="Group 5"/>
          <p:cNvGrpSpPr/>
          <p:nvPr/>
        </p:nvGrpSpPr>
        <p:grpSpPr>
          <a:xfrm>
            <a:off x="6586151" y="2132069"/>
            <a:ext cx="5255387" cy="2905841"/>
            <a:chOff x="6586151" y="2132069"/>
            <a:chExt cx="5255387" cy="2905841"/>
          </a:xfrm>
        </p:grpSpPr>
        <p:grpSp>
          <p:nvGrpSpPr>
            <p:cNvPr id="5" name="Group 4"/>
            <p:cNvGrpSpPr/>
            <p:nvPr/>
          </p:nvGrpSpPr>
          <p:grpSpPr>
            <a:xfrm>
              <a:off x="6586151" y="2132069"/>
              <a:ext cx="5255387" cy="2905841"/>
              <a:chOff x="6586151" y="2132069"/>
              <a:chExt cx="5255387" cy="2905841"/>
            </a:xfrm>
          </p:grpSpPr>
          <p:sp>
            <p:nvSpPr>
              <p:cNvPr id="3" name="Rectangle 2"/>
              <p:cNvSpPr/>
              <p:nvPr/>
            </p:nvSpPr>
            <p:spPr>
              <a:xfrm>
                <a:off x="6586151" y="2394197"/>
                <a:ext cx="5255387" cy="2643713"/>
              </a:xfrm>
              <a:prstGeom prst="rect">
                <a:avLst/>
              </a:prstGeom>
              <a:noFill/>
              <a:ln w="28575">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4" name="Rectangle: Top Corners Rounded 3"/>
              <p:cNvSpPr/>
              <p:nvPr/>
            </p:nvSpPr>
            <p:spPr>
              <a:xfrm>
                <a:off x="6586151" y="2132069"/>
                <a:ext cx="5255386" cy="646331"/>
              </a:xfrm>
              <a:prstGeom prst="round2SameRect">
                <a:avLst/>
              </a:prstGeom>
              <a:solidFill>
                <a:schemeClr val="accent4">
                  <a:lumMod val="20000"/>
                  <a:lumOff val="80000"/>
                </a:schemeClr>
              </a:solidFill>
              <a:ln w="28575">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vi-VN" sz="28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Trả lời</a:t>
                </a:r>
                <a:endParaRPr kumimoji="0" lang="en-US" sz="28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p:txBody>
          </p:sp>
        </p:grpSp>
        <p:sp>
          <p:nvSpPr>
            <p:cNvPr id="17" name="TextBox 16"/>
            <p:cNvSpPr txBox="1"/>
            <p:nvPr/>
          </p:nvSpPr>
          <p:spPr>
            <a:xfrm>
              <a:off x="6711313" y="3040528"/>
              <a:ext cx="4975851" cy="1824346"/>
            </a:xfrm>
            <a:prstGeom prst="rect">
              <a:avLst/>
            </a:prstGeom>
            <a:noFill/>
          </p:spPr>
          <p:txBody>
            <a:bodyPr wrap="square">
              <a:spAutoFit/>
            </a:bodyPr>
            <a:lstStyle>
              <a:defPPr>
                <a:defRPr lang="en-US"/>
              </a:defPPr>
              <a:lvl1pPr algn="just">
                <a:lnSpc>
                  <a:spcPct val="120000"/>
                </a:lnSpc>
                <a:defRPr sz="2400" b="1" i="0">
                  <a:solidFill>
                    <a:schemeClr val="bg1"/>
                  </a:solidFill>
                  <a:effectLst/>
                  <a:latin typeface="Arial" panose="020B0604020202020204" pitchFamily="34" charset="0"/>
                  <a:cs typeface="Arial" panose="020B0604020202020204" pitchFamily="34" charset="0"/>
                </a:defRPr>
              </a:lvl1pPr>
            </a:lstStyle>
            <a:p>
              <a:pPr marL="0" marR="0" lvl="0" indent="0" algn="just" defTabSz="914400" rtl="0" eaLnBrk="1" fontAlgn="auto" latinLnBrk="0" hangingPunct="1">
                <a:lnSpc>
                  <a:spcPct val="120000"/>
                </a:lnSpc>
                <a:spcBef>
                  <a:spcPts val="0"/>
                </a:spcBef>
                <a:spcAft>
                  <a:spcPts val="0"/>
                </a:spcAft>
                <a:buClrTx/>
                <a:buSzTx/>
                <a:buFontTx/>
                <a:buNone/>
                <a:defRPr/>
              </a:pPr>
              <a:r>
                <a:rPr kumimoji="0" lang="vi-VN"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 Không có quá trình trao đổi chất, cây sẽ không có nguyên liệu để thực hiện quá trình chuyển hoá năng lượng.</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grpSp>
        <p:nvGrpSpPr>
          <p:cNvPr id="4" name="Group 3"/>
          <p:cNvGrpSpPr/>
          <p:nvPr/>
        </p:nvGrpSpPr>
        <p:grpSpPr>
          <a:xfrm>
            <a:off x="188550" y="81065"/>
            <a:ext cx="9729197" cy="1519216"/>
            <a:chOff x="430200" y="205660"/>
            <a:chExt cx="9729197" cy="1519216"/>
          </a:xfrm>
        </p:grpSpPr>
        <p:sp>
          <p:nvSpPr>
            <p:cNvPr id="5" name="Rectangle: Rounded Corners 4"/>
            <p:cNvSpPr/>
            <p:nvPr/>
          </p:nvSpPr>
          <p:spPr>
            <a:xfrm>
              <a:off x="1034085" y="290369"/>
              <a:ext cx="9125312" cy="1434507"/>
            </a:xfrm>
            <a:prstGeom prst="roundRect">
              <a:avLst/>
            </a:prstGeom>
            <a:solidFill>
              <a:schemeClr val="bg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10000"/>
                </a:lnSpc>
                <a:spcBef>
                  <a:spcPts val="0"/>
                </a:spcBef>
                <a:spcAft>
                  <a:spcPts val="0"/>
                </a:spcAft>
                <a:buClrTx/>
                <a:buSzTx/>
                <a:buFontTx/>
                <a:buNone/>
                <a:defRPr/>
              </a:pPr>
              <a:r>
                <a:rPr kumimoji="0" lang="vi-VN" sz="3200" b="1" i="0" u="none" strike="noStrike" kern="1200" cap="none" spc="0" normalizeH="0" baseline="0" noProof="0" dirty="0">
                  <a:ln>
                    <a:noFill/>
                  </a:ln>
                  <a:solidFill>
                    <a:srgbClr val="FFFFFF"/>
                  </a:solidFill>
                  <a:effectLst/>
                  <a:uLnTx/>
                  <a:uFillTx/>
                  <a:latin typeface="Arial" panose="020B0604020202020204" pitchFamily="34" charset="0"/>
                  <a:ea typeface="#9Slide03 Roboto Slab Bold" pitchFamily="2" charset="0"/>
                  <a:cs typeface="Arial" panose="020B0604020202020204" pitchFamily="34" charset="0"/>
                </a:rPr>
                <a:t>Mối quan hệ giữa trao đổi chất và chuyển hóa năng lượng</a:t>
              </a:r>
              <a:endParaRPr kumimoji="0" lang="en-US" sz="3200" b="1" i="0" u="none" strike="noStrike" kern="1200" cap="none" spc="0" normalizeH="0" baseline="0" noProof="0" dirty="0">
                <a:ln>
                  <a:noFill/>
                </a:ln>
                <a:solidFill>
                  <a:srgbClr val="FFFFFF"/>
                </a:solidFill>
                <a:effectLst/>
                <a:uLnTx/>
                <a:uFillTx/>
                <a:latin typeface="Arial" panose="020B0604020202020204" pitchFamily="34" charset="0"/>
                <a:ea typeface="#9Slide03 Roboto Slab Bold" pitchFamily="2" charset="0"/>
                <a:cs typeface="Arial" panose="020B0604020202020204" pitchFamily="34" charset="0"/>
              </a:endParaRPr>
            </a:p>
          </p:txBody>
        </p:sp>
        <p:pic>
          <p:nvPicPr>
            <p:cNvPr id="6"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0200" y="205660"/>
              <a:ext cx="1519216" cy="1519216"/>
            </a:xfrm>
            <a:prstGeom prst="rect">
              <a:avLst/>
            </a:prstGeom>
            <a:noFill/>
            <a:extLst>
              <a:ext uri="{909E8E84-426E-40DD-AFC4-6F175D3DCCD1}">
                <a14:hiddenFill xmlns:a14="http://schemas.microsoft.com/office/drawing/2010/main">
                  <a:solidFill>
                    <a:srgbClr val="FFFFFF"/>
                  </a:solidFill>
                </a14:hiddenFill>
              </a:ext>
            </a:extLst>
          </p:spPr>
        </p:pic>
      </p:grpSp>
      <p:sp>
        <p:nvSpPr>
          <p:cNvPr id="8" name="TextBox 7"/>
          <p:cNvSpPr txBox="1"/>
          <p:nvPr/>
        </p:nvSpPr>
        <p:spPr>
          <a:xfrm>
            <a:off x="188550" y="6328612"/>
            <a:ext cx="870399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vi-VN"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Hình. </a:t>
            </a:r>
            <a:r>
              <a:rPr kumimoji="0" lang="vi-VN"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Mối quan hệ giữa trao đổi chất và chuyển hóa năng lượng trong quang hợp</a:t>
            </a: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4098" name="Picture 2" descr="Bài 22. Quang hợp ở thực vật trang 101, 102, 103 Khoa học tự nhiên 7 - Kết  nối tri thức | SGK Khoa học tự nhiên 7 - Kết nối tri thứ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5927" y="1712715"/>
            <a:ext cx="5255387" cy="4503462"/>
          </a:xfrm>
          <a:prstGeom prst="rect">
            <a:avLst/>
          </a:prstGeom>
          <a:noFill/>
          <a:extLst>
            <a:ext uri="{909E8E84-426E-40DD-AFC4-6F175D3DCCD1}">
              <a14:hiddenFill xmlns:a14="http://schemas.microsoft.com/office/drawing/2010/main">
                <a:solidFill>
                  <a:srgbClr val="FFFFFF"/>
                </a:solidFill>
              </a14:hiddenFill>
            </a:ext>
          </a:extLst>
        </p:spPr>
      </p:pic>
      <p:sp>
        <p:nvSpPr>
          <p:cNvPr id="2" name="Speech Bubble: Rectangle with Corners Rounded 1"/>
          <p:cNvSpPr/>
          <p:nvPr/>
        </p:nvSpPr>
        <p:spPr>
          <a:xfrm>
            <a:off x="6275070" y="1987888"/>
            <a:ext cx="5703570" cy="2344082"/>
          </a:xfrm>
          <a:prstGeom prst="wedgeRoundRectCallout">
            <a:avLst>
              <a:gd name="adj1" fmla="val -54080"/>
              <a:gd name="adj2" fmla="val 79991"/>
              <a:gd name="adj3" fmla="val 16667"/>
            </a:avLst>
          </a:prstGeom>
          <a:solidFill>
            <a:srgbClr val="F8F9EB"/>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vi-VN"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Tóm lại: </a:t>
            </a:r>
            <a:r>
              <a:rPr kumimoji="0" lang="vi-VN"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trao đổi chất và chuyển hóa năng lượng trong quá tr</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ì</a:t>
            </a:r>
            <a:r>
              <a:rPr kumimoji="0" lang="vi-VN"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nh quang hợp</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vi-VN" sz="2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diễn ra đồng thời </a:t>
            </a:r>
            <a:r>
              <a:rPr kumimoji="0" lang="vi-VN"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có mối </a:t>
            </a:r>
            <a:r>
              <a:rPr kumimoji="0" lang="vi-VN" sz="24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quan hệ chặt chẽ</a:t>
            </a:r>
            <a:r>
              <a:rPr kumimoji="0" lang="vi-VN"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vi-VN"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và luôn diễn ra đồng thời.</a:t>
            </a:r>
            <a:endPar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 name="TextBox 8"/>
          <p:cNvSpPr txBox="1"/>
          <p:nvPr/>
        </p:nvSpPr>
        <p:spPr>
          <a:xfrm>
            <a:off x="373381" y="3699770"/>
            <a:ext cx="320616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vi-VN"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CO</a:t>
            </a:r>
            <a:r>
              <a:rPr kumimoji="0" lang="vi-VN" sz="1800" b="1" i="0" u="none" strike="noStrike" kern="1200" cap="none" spc="0" normalizeH="0" baseline="-25000" noProof="0" dirty="0">
                <a:ln>
                  <a:noFill/>
                </a:ln>
                <a:solidFill>
                  <a:srgbClr val="000000"/>
                </a:solidFill>
                <a:effectLst/>
                <a:uLnTx/>
                <a:uFillTx/>
                <a:latin typeface="Arial" panose="020B0604020202020204" pitchFamily="34" charset="0"/>
                <a:ea typeface="+mn-ea"/>
                <a:cs typeface="Arial" panose="020B0604020202020204" pitchFamily="34" charset="0"/>
              </a:rPr>
              <a:t>2</a:t>
            </a:r>
            <a:r>
              <a:rPr kumimoji="0" lang="vi-VN"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 H</a:t>
            </a:r>
            <a:r>
              <a:rPr kumimoji="0" lang="vi-VN" sz="1800" b="1" i="0" u="none" strike="noStrike" kern="1200" cap="none" spc="0" normalizeH="0" baseline="-25000" noProof="0" dirty="0">
                <a:ln>
                  <a:noFill/>
                </a:ln>
                <a:solidFill>
                  <a:srgbClr val="000000"/>
                </a:solidFill>
                <a:effectLst/>
                <a:uLnTx/>
                <a:uFillTx/>
                <a:latin typeface="Arial" panose="020B0604020202020204" pitchFamily="34" charset="0"/>
                <a:ea typeface="+mn-ea"/>
                <a:cs typeface="Arial" panose="020B0604020202020204" pitchFamily="34" charset="0"/>
              </a:rPr>
              <a:t>2</a:t>
            </a:r>
            <a:r>
              <a:rPr kumimoji="0" lang="vi-VN"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 </a:t>
            </a:r>
            <a:r>
              <a:rPr kumimoji="0" lang="vi-VN"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Symbol" panose="05050102010706020507" pitchFamily="18" charset="2"/>
              </a:rPr>
              <a:t> C</a:t>
            </a:r>
            <a:r>
              <a:rPr kumimoji="0" lang="vi-VN" sz="1800" b="1" i="0" u="none" strike="noStrike" kern="1200" cap="none" spc="0" normalizeH="0" baseline="-25000" noProof="0" dirty="0">
                <a:ln>
                  <a:noFill/>
                </a:ln>
                <a:solidFill>
                  <a:srgbClr val="000000"/>
                </a:solidFill>
                <a:effectLst/>
                <a:uLnTx/>
                <a:uFillTx/>
                <a:latin typeface="Arial" panose="020B0604020202020204" pitchFamily="34" charset="0"/>
                <a:ea typeface="+mn-ea"/>
                <a:cs typeface="Arial" panose="020B0604020202020204" pitchFamily="34" charset="0"/>
                <a:sym typeface="Symbol" panose="05050102010706020507" pitchFamily="18" charset="2"/>
              </a:rPr>
              <a:t>6</a:t>
            </a:r>
            <a:r>
              <a:rPr kumimoji="0" lang="vi-VN"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Symbol" panose="05050102010706020507" pitchFamily="18" charset="2"/>
              </a:rPr>
              <a:t>H</a:t>
            </a:r>
            <a:r>
              <a:rPr kumimoji="0" lang="vi-VN" sz="1800" b="1" i="0" u="none" strike="noStrike" kern="1200" cap="none" spc="0" normalizeH="0" baseline="-25000" noProof="0" dirty="0">
                <a:ln>
                  <a:noFill/>
                </a:ln>
                <a:solidFill>
                  <a:srgbClr val="000000"/>
                </a:solidFill>
                <a:effectLst/>
                <a:uLnTx/>
                <a:uFillTx/>
                <a:latin typeface="Arial" panose="020B0604020202020204" pitchFamily="34" charset="0"/>
                <a:ea typeface="+mn-ea"/>
                <a:cs typeface="Arial" panose="020B0604020202020204" pitchFamily="34" charset="0"/>
                <a:sym typeface="Symbol" panose="05050102010706020507" pitchFamily="18" charset="2"/>
              </a:rPr>
              <a:t>12</a:t>
            </a:r>
            <a:r>
              <a:rPr kumimoji="0" lang="vi-VN"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Symbol" panose="05050102010706020507" pitchFamily="18" charset="2"/>
              </a:rPr>
              <a:t>O</a:t>
            </a:r>
            <a:r>
              <a:rPr kumimoji="0" lang="vi-VN" sz="1800" b="1" i="0" u="none" strike="noStrike" kern="1200" cap="none" spc="0" normalizeH="0" baseline="-25000" noProof="0" dirty="0">
                <a:ln>
                  <a:noFill/>
                </a:ln>
                <a:solidFill>
                  <a:srgbClr val="000000"/>
                </a:solidFill>
                <a:effectLst/>
                <a:uLnTx/>
                <a:uFillTx/>
                <a:latin typeface="Arial" panose="020B0604020202020204" pitchFamily="34" charset="0"/>
                <a:ea typeface="+mn-ea"/>
                <a:cs typeface="Arial" panose="020B0604020202020204" pitchFamily="34" charset="0"/>
                <a:sym typeface="Symbol" panose="05050102010706020507" pitchFamily="18" charset="2"/>
              </a:rPr>
              <a:t>6</a:t>
            </a:r>
            <a:r>
              <a:rPr kumimoji="0" lang="vi-VN"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Symbol" panose="05050102010706020507" pitchFamily="18" charset="2"/>
              </a:rPr>
              <a:t> + O</a:t>
            </a:r>
            <a:r>
              <a:rPr kumimoji="0" lang="vi-VN" sz="1800" b="1" i="0" u="none" strike="noStrike" kern="1200" cap="none" spc="0" normalizeH="0" baseline="-25000" noProof="0" dirty="0">
                <a:ln>
                  <a:noFill/>
                </a:ln>
                <a:solidFill>
                  <a:srgbClr val="000000"/>
                </a:solidFill>
                <a:effectLst/>
                <a:uLnTx/>
                <a:uFillTx/>
                <a:latin typeface="Arial" panose="020B0604020202020204" pitchFamily="34" charset="0"/>
                <a:ea typeface="+mn-ea"/>
                <a:cs typeface="Arial" panose="020B0604020202020204" pitchFamily="34" charset="0"/>
                <a:sym typeface="Symbol" panose="05050102010706020507" pitchFamily="18" charset="2"/>
              </a:rPr>
              <a:t>2</a:t>
            </a: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0" name="TextBox 9"/>
          <p:cNvSpPr txBox="1"/>
          <p:nvPr/>
        </p:nvSpPr>
        <p:spPr>
          <a:xfrm>
            <a:off x="571500" y="2326860"/>
            <a:ext cx="210312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vi-VN"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Ánh sáng Mặt trời </a:t>
            </a:r>
          </a:p>
          <a:p>
            <a:pPr marL="0" marR="0" lvl="0" indent="0" algn="ctr" defTabSz="914400" rtl="0" eaLnBrk="1" fontAlgn="auto" latinLnBrk="0" hangingPunct="1">
              <a:lnSpc>
                <a:spcPct val="100000"/>
              </a:lnSpc>
              <a:spcBef>
                <a:spcPts val="0"/>
              </a:spcBef>
              <a:spcAft>
                <a:spcPts val="0"/>
              </a:spcAft>
              <a:buClrTx/>
              <a:buSzTx/>
              <a:buFontTx/>
              <a:buNone/>
              <a:defRPr/>
            </a:pPr>
            <a:r>
              <a:rPr kumimoji="0" lang="vi-VN"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(quang năng)</a:t>
            </a: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1" name="TextBox 10"/>
          <p:cNvSpPr txBox="1"/>
          <p:nvPr/>
        </p:nvSpPr>
        <p:spPr>
          <a:xfrm>
            <a:off x="3371150" y="4331970"/>
            <a:ext cx="142494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vi-VN"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Hóa năng</a:t>
            </a: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pic>
        <p:nvPicPr>
          <p:cNvPr id="1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521632" y="280556"/>
            <a:ext cx="1319725" cy="13197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bg2">
            <a:lumMod val="90000"/>
            <a:lumOff val="10000"/>
          </a:schemeClr>
        </a:solidFill>
        <a:effectLst/>
      </p:bgPr>
    </p:bg>
    <p:spTree>
      <p:nvGrpSpPr>
        <p:cNvPr id="1" name=""/>
        <p:cNvGrpSpPr/>
        <p:nvPr/>
      </p:nvGrpSpPr>
      <p:grpSpPr>
        <a:xfrm>
          <a:off x="0" y="0"/>
          <a:ext cx="0" cy="0"/>
          <a:chOff x="0" y="0"/>
          <a:chExt cx="0" cy="0"/>
        </a:xfrm>
      </p:grpSpPr>
      <p:sp useBgFill="1">
        <p:nvSpPr>
          <p:cNvPr id="71" name="Rectangle 70"/>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grpSp>
        <p:nvGrpSpPr>
          <p:cNvPr id="73" name="Group 72"/>
          <p:cNvGrpSpPr>
            <a:grpSpLocks noGrp="1" noUngrp="1" noRot="1" noChangeAspect="1" noMove="1" noResize="1"/>
          </p:cNvGrpSpPr>
          <p:nvPr/>
        </p:nvGrpSpPr>
        <p:grpSpPr>
          <a:xfrm>
            <a:off x="10669177" y="526356"/>
            <a:ext cx="1335600" cy="1262947"/>
            <a:chOff x="7735641" y="2106638"/>
            <a:chExt cx="1335600" cy="1262947"/>
          </a:xfrm>
        </p:grpSpPr>
        <p:sp>
          <p:nvSpPr>
            <p:cNvPr id="74" name="Freeform: Shape 73"/>
            <p:cNvSpPr>
              <a:spLocks noChangeAspect="1"/>
            </p:cNvSpPr>
            <p:nvPr/>
          </p:nvSpPr>
          <p:spPr>
            <a:xfrm rot="18900000">
              <a:off x="7735641" y="2106638"/>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1" fmla="*/ 540000 w 1080000"/>
                <a:gd name="connsiteY0-2" fmla="*/ 0 h 1262947"/>
                <a:gd name="connsiteX1-3" fmla="*/ 1080000 w 1080000"/>
                <a:gd name="connsiteY1-4" fmla="*/ 931034 h 1262947"/>
                <a:gd name="connsiteX2-5" fmla="*/ 1064374 w 1080000"/>
                <a:gd name="connsiteY2-6" fmla="*/ 931034 h 1262947"/>
                <a:gd name="connsiteX3-7" fmla="*/ 1069029 w 1080000"/>
                <a:gd name="connsiteY3-8" fmla="*/ 938533 h 1262947"/>
                <a:gd name="connsiteX4-9" fmla="*/ 1080000 w 1080000"/>
                <a:gd name="connsiteY4-10" fmla="*/ 992947 h 1262947"/>
                <a:gd name="connsiteX5-11" fmla="*/ 540000 w 1080000"/>
                <a:gd name="connsiteY5-12" fmla="*/ 1262947 h 1262947"/>
                <a:gd name="connsiteX6-13" fmla="*/ 0 w 1080000"/>
                <a:gd name="connsiteY6-14" fmla="*/ 992947 h 1262947"/>
                <a:gd name="connsiteX7-15" fmla="*/ 10971 w 1080000"/>
                <a:gd name="connsiteY7-16" fmla="*/ 938533 h 1262947"/>
                <a:gd name="connsiteX8-17" fmla="*/ 15626 w 1080000"/>
                <a:gd name="connsiteY8-18" fmla="*/ 931034 h 1262947"/>
                <a:gd name="connsiteX9-19" fmla="*/ 540000 w 1080000"/>
                <a:gd name="connsiteY9-20" fmla="*/ 0 h 1262947"/>
                <a:gd name="connsiteX0-21" fmla="*/ 540000 w 1080000"/>
                <a:gd name="connsiteY0-22" fmla="*/ 0 h 1262947"/>
                <a:gd name="connsiteX1-23" fmla="*/ 1064374 w 1080000"/>
                <a:gd name="connsiteY1-24" fmla="*/ 931034 h 1262947"/>
                <a:gd name="connsiteX2-25" fmla="*/ 1069029 w 1080000"/>
                <a:gd name="connsiteY2-26" fmla="*/ 938533 h 1262947"/>
                <a:gd name="connsiteX3-27" fmla="*/ 1080000 w 1080000"/>
                <a:gd name="connsiteY3-28" fmla="*/ 992947 h 1262947"/>
                <a:gd name="connsiteX4-29" fmla="*/ 540000 w 1080000"/>
                <a:gd name="connsiteY4-30" fmla="*/ 1262947 h 1262947"/>
                <a:gd name="connsiteX5-31" fmla="*/ 0 w 1080000"/>
                <a:gd name="connsiteY5-32" fmla="*/ 992947 h 1262947"/>
                <a:gd name="connsiteX6-33" fmla="*/ 10971 w 1080000"/>
                <a:gd name="connsiteY6-34" fmla="*/ 938533 h 1262947"/>
                <a:gd name="connsiteX7-35" fmla="*/ 15626 w 1080000"/>
                <a:gd name="connsiteY7-36" fmla="*/ 931034 h 1262947"/>
                <a:gd name="connsiteX8-37" fmla="*/ 540000 w 1080000"/>
                <a:gd name="connsiteY8-38" fmla="*/ 0 h 126294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10200000" scaled="0"/>
            </a:gradFill>
            <a:ln>
              <a:noFill/>
            </a:ln>
            <a:effectLst>
              <a:innerShdw blurRad="254000" dist="101600" dir="42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75" name="Oval 74"/>
            <p:cNvSpPr/>
            <p:nvPr/>
          </p:nvSpPr>
          <p:spPr>
            <a:xfrm rot="2700000">
              <a:off x="8261241" y="2453712"/>
              <a:ext cx="540000" cy="1080000"/>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grpSp>
      <p:sp>
        <p:nvSpPr>
          <p:cNvPr id="14345" name="Rectangle 76"/>
          <p:cNvSpPr>
            <a:spLocks noGrp="1" noRot="1" noChangeAspect="1" noMove="1" noResize="1" noEditPoints="1" noAdjustHandles="1" noChangeArrowheads="1" noChangeShapeType="1" noTextEdit="1"/>
          </p:cNvSpPr>
          <p:nvPr/>
        </p:nvSpPr>
        <p:spPr>
          <a:xfrm>
            <a:off x="0" y="5773729"/>
            <a:ext cx="12192000" cy="1084271"/>
          </a:xfrm>
          <a:prstGeom prst="rect">
            <a:avLst/>
          </a:prstGeom>
          <a:gradFill flip="none" rotWithShape="1">
            <a:gsLst>
              <a:gs pos="100000">
                <a:schemeClr val="bg2">
                  <a:alpha val="60000"/>
                </a:schemeClr>
              </a:gs>
              <a:gs pos="40000">
                <a:schemeClr val="bg2">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79" name="Freeform: Shape 78"/>
          <p:cNvSpPr>
            <a:spLocks noGrp="1" noRot="1" noChangeAspect="1" noMove="1" noResize="1" noEditPoints="1" noAdjustHandles="1" noChangeArrowheads="1" noChangeShapeType="1" noTextEdit="1"/>
          </p:cNvSpPr>
          <p:nvPr/>
        </p:nvSpPr>
        <p:spPr>
          <a:xfrm>
            <a:off x="9557747" y="6661100"/>
            <a:ext cx="360000" cy="196900"/>
          </a:xfrm>
          <a:custGeom>
            <a:avLst/>
            <a:gdLst>
              <a:gd name="connsiteX0" fmla="*/ 180000 w 360000"/>
              <a:gd name="connsiteY0" fmla="*/ 0 h 196900"/>
              <a:gd name="connsiteX1" fmla="*/ 360000 w 360000"/>
              <a:gd name="connsiteY1" fmla="*/ 180000 h 196900"/>
              <a:gd name="connsiteX2" fmla="*/ 356588 w 360000"/>
              <a:gd name="connsiteY2" fmla="*/ 196900 h 196900"/>
              <a:gd name="connsiteX3" fmla="*/ 3412 w 360000"/>
              <a:gd name="connsiteY3" fmla="*/ 196900 h 196900"/>
              <a:gd name="connsiteX4" fmla="*/ 0 w 360000"/>
              <a:gd name="connsiteY4" fmla="*/ 180000 h 196900"/>
              <a:gd name="connsiteX5" fmla="*/ 180000 w 360000"/>
              <a:gd name="connsiteY5" fmla="*/ 0 h 196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0000" h="196900">
                <a:moveTo>
                  <a:pt x="180000" y="0"/>
                </a:moveTo>
                <a:cubicBezTo>
                  <a:pt x="279411" y="0"/>
                  <a:pt x="360000" y="80589"/>
                  <a:pt x="360000" y="180000"/>
                </a:cubicBezTo>
                <a:lnTo>
                  <a:pt x="356588" y="196900"/>
                </a:lnTo>
                <a:lnTo>
                  <a:pt x="3412" y="196900"/>
                </a:lnTo>
                <a:lnTo>
                  <a:pt x="0" y="180000"/>
                </a:lnTo>
                <a:cubicBezTo>
                  <a:pt x="0" y="80589"/>
                  <a:pt x="80589" y="0"/>
                  <a:pt x="180000" y="0"/>
                </a:cubicBezTo>
                <a:close/>
              </a:path>
            </a:pathLst>
          </a:cu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3" name="Rectangle: Rounded Corners 2"/>
          <p:cNvSpPr/>
          <p:nvPr/>
        </p:nvSpPr>
        <p:spPr>
          <a:xfrm>
            <a:off x="551154" y="560070"/>
            <a:ext cx="9829666" cy="5760720"/>
          </a:xfrm>
          <a:prstGeom prst="roundRect">
            <a:avLst>
              <a:gd name="adj" fmla="val 5556"/>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pic>
        <p:nvPicPr>
          <p:cNvPr id="3076"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2730" y="710297"/>
            <a:ext cx="1043940" cy="104394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126310" y="939879"/>
            <a:ext cx="688086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vi-VN" sz="3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Hoàn thành bảng thông tin sau</a:t>
            </a:r>
            <a:endParaRPr kumimoji="0" lang="en-US" sz="3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graphicFrame>
        <p:nvGraphicFramePr>
          <p:cNvPr id="6" name="Table 6"/>
          <p:cNvGraphicFramePr>
            <a:graphicFrameLocks noGrp="1"/>
          </p:cNvGraphicFramePr>
          <p:nvPr/>
        </p:nvGraphicFramePr>
        <p:xfrm>
          <a:off x="706118" y="1904464"/>
          <a:ext cx="9520236" cy="3947696"/>
        </p:xfrm>
        <a:graphic>
          <a:graphicData uri="http://schemas.openxmlformats.org/drawingml/2006/table">
            <a:tbl>
              <a:tblPr firstRow="1" bandRow="1">
                <a:tableStyleId>{69CF1AB2-1976-4502-BF36-3FF5EA218861}</a:tableStyleId>
              </a:tblPr>
              <a:tblGrid>
                <a:gridCol w="2065221">
                  <a:extLst>
                    <a:ext uri="{9D8B030D-6E8A-4147-A177-3AD203B41FA5}">
                      <a16:colId xmlns:a16="http://schemas.microsoft.com/office/drawing/2014/main" val="20000"/>
                    </a:ext>
                  </a:extLst>
                </a:gridCol>
                <a:gridCol w="2451255">
                  <a:extLst>
                    <a:ext uri="{9D8B030D-6E8A-4147-A177-3AD203B41FA5}">
                      <a16:colId xmlns:a16="http://schemas.microsoft.com/office/drawing/2014/main" val="20001"/>
                    </a:ext>
                  </a:extLst>
                </a:gridCol>
                <a:gridCol w="2623701">
                  <a:extLst>
                    <a:ext uri="{9D8B030D-6E8A-4147-A177-3AD203B41FA5}">
                      <a16:colId xmlns:a16="http://schemas.microsoft.com/office/drawing/2014/main" val="20002"/>
                    </a:ext>
                  </a:extLst>
                </a:gridCol>
                <a:gridCol w="2380059">
                  <a:extLst>
                    <a:ext uri="{9D8B030D-6E8A-4147-A177-3AD203B41FA5}">
                      <a16:colId xmlns:a16="http://schemas.microsoft.com/office/drawing/2014/main" val="20003"/>
                    </a:ext>
                  </a:extLst>
                </a:gridCol>
              </a:tblGrid>
              <a:tr h="822907">
                <a:tc rowSpan="4">
                  <a:txBody>
                    <a:bodyPr/>
                    <a:lstStyle/>
                    <a:p>
                      <a:pPr algn="ctr">
                        <a:lnSpc>
                          <a:spcPct val="120000"/>
                        </a:lnSpc>
                      </a:pPr>
                      <a:r>
                        <a:rPr lang="vi-VN" sz="2400" dirty="0">
                          <a:solidFill>
                            <a:schemeClr val="tx1"/>
                          </a:solidFill>
                          <a:latin typeface="Arial" panose="020B0604020202020204" pitchFamily="34" charset="0"/>
                          <a:cs typeface="Arial" panose="020B0604020202020204" pitchFamily="34" charset="0"/>
                        </a:rPr>
                        <a:t>Quang hợp</a:t>
                      </a:r>
                      <a:endParaRPr lang="en-US" sz="24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rowSpan="2">
                  <a:txBody>
                    <a:bodyPr/>
                    <a:lstStyle/>
                    <a:p>
                      <a:pPr algn="ctr">
                        <a:lnSpc>
                          <a:spcPct val="120000"/>
                        </a:lnSpc>
                      </a:pPr>
                      <a:r>
                        <a:rPr lang="vi-VN" sz="2400" b="1" dirty="0">
                          <a:latin typeface="Arial" panose="020B0604020202020204" pitchFamily="34" charset="0"/>
                          <a:cs typeface="Arial" panose="020B0604020202020204" pitchFamily="34" charset="0"/>
                        </a:rPr>
                        <a:t>Quá trình trao đổi chất</a:t>
                      </a:r>
                      <a:endParaRPr lang="en-US" sz="24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0FCFE"/>
                    </a:solidFill>
                  </a:tcPr>
                </a:tc>
                <a:tc>
                  <a:txBody>
                    <a:bodyPr/>
                    <a:lstStyle/>
                    <a:p>
                      <a:pPr algn="ctr">
                        <a:lnSpc>
                          <a:spcPct val="120000"/>
                        </a:lnSpc>
                      </a:pPr>
                      <a:r>
                        <a:rPr lang="vi-VN" sz="2400" b="0" dirty="0">
                          <a:latin typeface="Arial" panose="020B0604020202020204" pitchFamily="34" charset="0"/>
                          <a:cs typeface="Arial" panose="020B0604020202020204" pitchFamily="34" charset="0"/>
                        </a:rPr>
                        <a:t>Chất lấy vào</a:t>
                      </a:r>
                      <a:endParaRPr lang="en-US" sz="2400" b="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20000"/>
                        </a:lnSpc>
                      </a:pPr>
                      <a:r>
                        <a:rPr lang="vi-VN" sz="2400" b="0" dirty="0">
                          <a:latin typeface="Arial" panose="020B0604020202020204" pitchFamily="34" charset="0"/>
                          <a:cs typeface="Arial" panose="020B0604020202020204" pitchFamily="34" charset="0"/>
                        </a:rPr>
                        <a:t>Chất tạo ra</a:t>
                      </a:r>
                      <a:endParaRPr lang="en-US" sz="2400" b="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998809">
                <a:tc vMerge="1">
                  <a:txBody>
                    <a:bodyPr/>
                    <a:lstStyle/>
                    <a:p>
                      <a:endParaRPr lang="en-US"/>
                    </a:p>
                  </a:txBody>
                  <a:tcPr/>
                </a:tc>
                <a:tc vMerge="1">
                  <a:txBody>
                    <a:bodyPr/>
                    <a:lstStyle/>
                    <a:p>
                      <a:endParaRPr lang="en-US"/>
                    </a:p>
                  </a:txBody>
                  <a:tcPr/>
                </a:tc>
                <a:tc>
                  <a:txBody>
                    <a:bodyPr/>
                    <a:lstStyle/>
                    <a:p>
                      <a:pPr algn="ctr">
                        <a:lnSpc>
                          <a:spcPct val="120000"/>
                        </a:lnSpc>
                      </a:pPr>
                      <a:r>
                        <a:rPr lang="vi-VN" sz="2400" dirty="0">
                          <a:latin typeface="Arial" panose="020B0604020202020204" pitchFamily="34" charset="0"/>
                          <a:cs typeface="Arial" panose="020B0604020202020204" pitchFamily="34" charset="0"/>
                        </a:rPr>
                        <a:t>?</a:t>
                      </a:r>
                      <a:endParaRPr lang="en-US" sz="2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lnSpc>
                          <a:spcPct val="120000"/>
                        </a:lnSpc>
                      </a:pPr>
                      <a:r>
                        <a:rPr lang="vi-VN" sz="2400" dirty="0">
                          <a:latin typeface="Arial" panose="020B0604020202020204" pitchFamily="34" charset="0"/>
                          <a:cs typeface="Arial" panose="020B0604020202020204" pitchFamily="34" charset="0"/>
                        </a:rPr>
                        <a:t>?</a:t>
                      </a:r>
                      <a:endParaRPr lang="en-US" sz="2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10001"/>
                  </a:ext>
                </a:extLst>
              </a:tr>
              <a:tr h="1136384">
                <a:tc vMerge="1">
                  <a:txBody>
                    <a:bodyPr/>
                    <a:lstStyle/>
                    <a:p>
                      <a:endParaRPr lang="en-US"/>
                    </a:p>
                  </a:txBody>
                  <a:tcPr/>
                </a:tc>
                <a:tc rowSpan="2">
                  <a:txBody>
                    <a:bodyPr/>
                    <a:lstStyle/>
                    <a:p>
                      <a:pPr algn="ctr">
                        <a:lnSpc>
                          <a:spcPct val="120000"/>
                        </a:lnSpc>
                      </a:pPr>
                      <a:r>
                        <a:rPr lang="vi-VN" sz="2400" b="1" dirty="0">
                          <a:latin typeface="Arial" panose="020B0604020202020204" pitchFamily="34" charset="0"/>
                          <a:cs typeface="Arial" panose="020B0604020202020204" pitchFamily="34" charset="0"/>
                        </a:rPr>
                        <a:t>Quá trình chuyển hóa năng lượng</a:t>
                      </a:r>
                      <a:endParaRPr lang="en-US" sz="24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ct val="120000"/>
                        </a:lnSpc>
                      </a:pPr>
                      <a:r>
                        <a:rPr lang="vi-VN" sz="2400" dirty="0">
                          <a:latin typeface="Arial" panose="020B0604020202020204" pitchFamily="34" charset="0"/>
                          <a:cs typeface="Arial" panose="020B0604020202020204" pitchFamily="34" charset="0"/>
                        </a:rPr>
                        <a:t>Năng lượng </a:t>
                      </a:r>
                    </a:p>
                    <a:p>
                      <a:pPr algn="ctr">
                        <a:lnSpc>
                          <a:spcPct val="120000"/>
                        </a:lnSpc>
                      </a:pPr>
                      <a:r>
                        <a:rPr lang="vi-VN" sz="2400" dirty="0">
                          <a:latin typeface="Arial" panose="020B0604020202020204" pitchFamily="34" charset="0"/>
                          <a:cs typeface="Arial" panose="020B0604020202020204" pitchFamily="34" charset="0"/>
                        </a:rPr>
                        <a:t>hấp thụ</a:t>
                      </a:r>
                      <a:endParaRPr lang="en-US" sz="2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20000"/>
                        </a:lnSpc>
                      </a:pPr>
                      <a:r>
                        <a:rPr lang="vi-VN" sz="2400" dirty="0">
                          <a:latin typeface="Arial" panose="020B0604020202020204" pitchFamily="34" charset="0"/>
                          <a:cs typeface="Arial" panose="020B0604020202020204" pitchFamily="34" charset="0"/>
                        </a:rPr>
                        <a:t>Năng lượng </a:t>
                      </a:r>
                    </a:p>
                    <a:p>
                      <a:pPr algn="ctr">
                        <a:lnSpc>
                          <a:spcPct val="120000"/>
                        </a:lnSpc>
                      </a:pPr>
                      <a:r>
                        <a:rPr lang="vi-VN" sz="2400" dirty="0">
                          <a:latin typeface="Arial" panose="020B0604020202020204" pitchFamily="34" charset="0"/>
                          <a:cs typeface="Arial" panose="020B0604020202020204" pitchFamily="34" charset="0"/>
                        </a:rPr>
                        <a:t>tạo thành</a:t>
                      </a:r>
                      <a:endParaRPr lang="en-US" sz="2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989596">
                <a:tc vMerge="1">
                  <a:txBody>
                    <a:bodyPr/>
                    <a:lstStyle/>
                    <a:p>
                      <a:endParaRPr lang="en-US"/>
                    </a:p>
                  </a:txBody>
                  <a:tcPr/>
                </a:tc>
                <a:tc vMerge="1">
                  <a:txBody>
                    <a:bodyPr/>
                    <a:lstStyle/>
                    <a:p>
                      <a:endParaRPr lang="en-US"/>
                    </a:p>
                  </a:txBody>
                  <a:tcPr/>
                </a:tc>
                <a:tc>
                  <a:txBody>
                    <a:bodyPr/>
                    <a:lstStyle/>
                    <a:p>
                      <a:pPr algn="ctr">
                        <a:lnSpc>
                          <a:spcPct val="120000"/>
                        </a:lnSpc>
                      </a:pPr>
                      <a:r>
                        <a:rPr lang="vi-VN" sz="2400" dirty="0">
                          <a:latin typeface="Arial" panose="020B0604020202020204" pitchFamily="34" charset="0"/>
                          <a:cs typeface="Arial" panose="020B0604020202020204" pitchFamily="34" charset="0"/>
                        </a:rPr>
                        <a:t>?</a:t>
                      </a:r>
                      <a:endParaRPr lang="en-US" sz="2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lnSpc>
                          <a:spcPct val="120000"/>
                        </a:lnSpc>
                      </a:pPr>
                      <a:r>
                        <a:rPr lang="vi-VN" sz="2400" dirty="0">
                          <a:latin typeface="Arial" panose="020B0604020202020204" pitchFamily="34" charset="0"/>
                          <a:cs typeface="Arial" panose="020B0604020202020204" pitchFamily="34" charset="0"/>
                        </a:rPr>
                        <a:t>?</a:t>
                      </a:r>
                      <a:endParaRPr lang="en-US" sz="2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10003"/>
                  </a:ext>
                </a:extLst>
              </a:tr>
            </a:tbl>
          </a:graphicData>
        </a:graphic>
      </p:graphicFrame>
      <p:sp>
        <p:nvSpPr>
          <p:cNvPr id="2" name="TextBox 1"/>
          <p:cNvSpPr txBox="1"/>
          <p:nvPr/>
        </p:nvSpPr>
        <p:spPr>
          <a:xfrm>
            <a:off x="5293383" y="2776115"/>
            <a:ext cx="2480403" cy="830997"/>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vi-VN" sz="24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Nước</a:t>
            </a:r>
          </a:p>
          <a:p>
            <a:pPr marL="0" marR="0" lvl="0" indent="0" algn="ctr" defTabSz="914400" rtl="0" eaLnBrk="1" fontAlgn="auto" latinLnBrk="0" hangingPunct="1">
              <a:lnSpc>
                <a:spcPct val="100000"/>
              </a:lnSpc>
              <a:spcBef>
                <a:spcPts val="0"/>
              </a:spcBef>
              <a:spcAft>
                <a:spcPts val="0"/>
              </a:spcAft>
              <a:buClrTx/>
              <a:buSzTx/>
              <a:buFontTx/>
              <a:buNone/>
              <a:defRPr/>
            </a:pPr>
            <a:r>
              <a:rPr kumimoji="0" lang="vi-VN" sz="24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Carbon dioxide</a:t>
            </a:r>
            <a:endParaRPr kumimoji="0" lang="en-US" sz="24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endParaRPr>
          </a:p>
        </p:txBody>
      </p:sp>
      <p:sp>
        <p:nvSpPr>
          <p:cNvPr id="13" name="TextBox 12"/>
          <p:cNvSpPr txBox="1"/>
          <p:nvPr/>
        </p:nvSpPr>
        <p:spPr>
          <a:xfrm>
            <a:off x="5247262" y="4935627"/>
            <a:ext cx="2397211" cy="830997"/>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vi-VN" sz="2400" b="1"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rPr>
              <a:t>Ánh sáng mặt trời</a:t>
            </a:r>
            <a:endParaRPr kumimoji="0" lang="en-US" sz="2400" b="1"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endParaRPr>
          </a:p>
        </p:txBody>
      </p:sp>
      <p:sp>
        <p:nvSpPr>
          <p:cNvPr id="14" name="TextBox 13"/>
          <p:cNvSpPr txBox="1"/>
          <p:nvPr/>
        </p:nvSpPr>
        <p:spPr>
          <a:xfrm>
            <a:off x="7928750" y="2776115"/>
            <a:ext cx="2159055" cy="830997"/>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vi-VN" sz="2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Chất hữu cơ</a:t>
            </a:r>
          </a:p>
          <a:p>
            <a:pPr marL="0" marR="0" lvl="0" indent="0" algn="ctr" defTabSz="914400" rtl="0" eaLnBrk="1" fontAlgn="auto" latinLnBrk="0" hangingPunct="1">
              <a:lnSpc>
                <a:spcPct val="100000"/>
              </a:lnSpc>
              <a:spcBef>
                <a:spcPts val="0"/>
              </a:spcBef>
              <a:spcAft>
                <a:spcPts val="0"/>
              </a:spcAft>
              <a:buClrTx/>
              <a:buSzTx/>
              <a:buFontTx/>
              <a:buNone/>
              <a:defRPr/>
            </a:pPr>
            <a:r>
              <a:rPr kumimoji="0" lang="vi-VN" sz="2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Oxygen </a:t>
            </a:r>
            <a:endParaRPr kumimoji="0" lang="en-US" sz="2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p:txBody>
      </p:sp>
      <p:sp>
        <p:nvSpPr>
          <p:cNvPr id="15" name="TextBox 14"/>
          <p:cNvSpPr txBox="1"/>
          <p:nvPr/>
        </p:nvSpPr>
        <p:spPr>
          <a:xfrm>
            <a:off x="7690594" y="5021163"/>
            <a:ext cx="2397211" cy="830997"/>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vi-VN" sz="2400" b="1"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rPr>
              <a:t>Năng lượng hóa học</a:t>
            </a:r>
            <a:endParaRPr kumimoji="0" lang="en-US" sz="2400" b="1"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3" grpId="0" animBg="1"/>
      <p:bldP spid="14" grpId="0" animBg="1"/>
      <p:bldP spid="1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p:nvPicPr>
        <p:blipFill rotWithShape="1">
          <a:blip r:embed="rId4" cstate="print">
            <a:extLst>
              <a:ext uri="{28A0092B-C50C-407E-A947-70E740481C1C}">
                <a14:useLocalDpi xmlns:a14="http://schemas.microsoft.com/office/drawing/2010/main" val="0"/>
              </a:ext>
            </a:extLst>
          </a:blip>
          <a:srcRect l="51340" t="72928"/>
          <a:stretch>
            <a:fillRect/>
          </a:stretch>
        </p:blipFill>
        <p:spPr>
          <a:xfrm>
            <a:off x="6259398" y="5207954"/>
            <a:ext cx="5932602" cy="1650046"/>
          </a:xfrm>
          <a:prstGeom prst="rect">
            <a:avLst/>
          </a:prstGeom>
        </p:spPr>
      </p:pic>
      <p:pic>
        <p:nvPicPr>
          <p:cNvPr id="4" name="图片 3"/>
          <p:cNvPicPr>
            <a:picLocks noChangeAspect="1"/>
          </p:cNvPicPr>
          <p:nvPr/>
        </p:nvPicPr>
        <p:blipFill rotWithShape="1">
          <a:blip r:embed="rId4" cstate="print">
            <a:extLst>
              <a:ext uri="{28A0092B-C50C-407E-A947-70E740481C1C}">
                <a14:useLocalDpi xmlns:a14="http://schemas.microsoft.com/office/drawing/2010/main" val="0"/>
              </a:ext>
            </a:extLst>
          </a:blip>
          <a:srcRect l="11753" t="84373" r="73634" b="1089"/>
          <a:stretch>
            <a:fillRect/>
          </a:stretch>
        </p:blipFill>
        <p:spPr>
          <a:xfrm>
            <a:off x="1363744" y="5971879"/>
            <a:ext cx="1781666" cy="886121"/>
          </a:xfrm>
          <a:prstGeom prst="rect">
            <a:avLst/>
          </a:prstGeom>
        </p:spPr>
      </p:pic>
      <p:pic>
        <p:nvPicPr>
          <p:cNvPr id="5" name="图片 4"/>
          <p:cNvPicPr>
            <a:picLocks noChangeAspect="1"/>
          </p:cNvPicPr>
          <p:nvPr/>
        </p:nvPicPr>
        <p:blipFill rotWithShape="1">
          <a:blip r:embed="rId5" cstate="print">
            <a:extLst>
              <a:ext uri="{28A0092B-C50C-407E-A947-70E740481C1C}">
                <a14:useLocalDpi xmlns:a14="http://schemas.microsoft.com/office/drawing/2010/main" val="0"/>
              </a:ext>
            </a:extLst>
          </a:blip>
          <a:srcRect l="17242" t="10909" r="19742" b="21658"/>
          <a:stretch>
            <a:fillRect/>
          </a:stretch>
        </p:blipFill>
        <p:spPr>
          <a:xfrm>
            <a:off x="1109793" y="395927"/>
            <a:ext cx="9959490" cy="5328022"/>
          </a:xfrm>
          <a:prstGeom prst="rect">
            <a:avLst/>
          </a:prstGeom>
        </p:spPr>
      </p:pic>
      <p:pic>
        <p:nvPicPr>
          <p:cNvPr id="6" name="图片 5"/>
          <p:cNvPicPr>
            <a:picLocks noChangeAspect="1"/>
          </p:cNvPicPr>
          <p:nvPr/>
        </p:nvPicPr>
        <p:blipFill rotWithShape="1">
          <a:blip r:embed="rId6" cstate="print">
            <a:extLst>
              <a:ext uri="{28A0092B-C50C-407E-A947-70E740481C1C}">
                <a14:useLocalDpi xmlns:a14="http://schemas.microsoft.com/office/drawing/2010/main" val="0"/>
              </a:ext>
            </a:extLst>
          </a:blip>
          <a:srcRect l="73686" b="81821"/>
          <a:stretch>
            <a:fillRect/>
          </a:stretch>
        </p:blipFill>
        <p:spPr>
          <a:xfrm>
            <a:off x="8983744" y="0"/>
            <a:ext cx="3208256" cy="1108005"/>
          </a:xfrm>
          <a:prstGeom prst="rect">
            <a:avLst/>
          </a:prstGeom>
        </p:spPr>
      </p:pic>
      <p:pic>
        <p:nvPicPr>
          <p:cNvPr id="9" name="图片 8"/>
          <p:cNvPicPr>
            <a:picLocks noChangeAspect="1"/>
          </p:cNvPicPr>
          <p:nvPr/>
        </p:nvPicPr>
        <p:blipFill rotWithShape="1">
          <a:blip r:embed="rId6" cstate="print">
            <a:extLst>
              <a:ext uri="{28A0092B-C50C-407E-A947-70E740481C1C}">
                <a14:useLocalDpi xmlns:a14="http://schemas.microsoft.com/office/drawing/2010/main" val="0"/>
              </a:ext>
            </a:extLst>
          </a:blip>
          <a:srcRect l="4716" t="57926" r="83686" b="18256"/>
          <a:stretch>
            <a:fillRect/>
          </a:stretch>
        </p:blipFill>
        <p:spPr>
          <a:xfrm>
            <a:off x="158684" y="4713402"/>
            <a:ext cx="1414021" cy="1451728"/>
          </a:xfrm>
          <a:prstGeom prst="rect">
            <a:avLst/>
          </a:prstGeom>
        </p:spPr>
      </p:pic>
      <p:sp>
        <p:nvSpPr>
          <p:cNvPr id="7" name="Rectangle 6"/>
          <p:cNvSpPr/>
          <p:nvPr/>
        </p:nvSpPr>
        <p:spPr>
          <a:xfrm>
            <a:off x="1619447" y="985873"/>
            <a:ext cx="8937002" cy="4222081"/>
          </a:xfrm>
          <a:prstGeom prst="rect">
            <a:avLst/>
          </a:prstGeom>
          <a:solidFill>
            <a:srgbClr val="3C1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3" name="直接连接符 17"/>
          <p:cNvCxnSpPr/>
          <p:nvPr/>
        </p:nvCxnSpPr>
        <p:spPr>
          <a:xfrm rot="5400000">
            <a:off x="4200600" y="-771600"/>
            <a:ext cx="0" cy="4896000"/>
          </a:xfrm>
          <a:prstGeom prst="line">
            <a:avLst/>
          </a:prstGeom>
          <a:ln w="38100">
            <a:solidFill>
              <a:srgbClr val="FEFEFE"/>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772433" y="1015425"/>
            <a:ext cx="35814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mn-cs"/>
              </a:rPr>
              <a:t>GHI NHỚ </a:t>
            </a:r>
            <a:endParaRPr kumimoji="0" lang="en-US" sz="3200" b="1" i="0" u="none" strike="noStrike" kern="1200" cap="none" spc="0" normalizeH="0" baseline="0" noProof="0" dirty="0">
              <a:ln>
                <a:noFill/>
              </a:ln>
              <a:solidFill>
                <a:srgbClr val="FFFF00"/>
              </a:solidFill>
              <a:effectLst/>
              <a:uLnTx/>
              <a:uFillTx/>
              <a:latin typeface="Calibri" panose="020F0502020204030204"/>
              <a:ea typeface="+mn-ea"/>
              <a:cs typeface="+mn-cs"/>
            </a:endParaRPr>
          </a:p>
        </p:txBody>
      </p:sp>
      <p:sp>
        <p:nvSpPr>
          <p:cNvPr id="16" name="TextBox 15"/>
          <p:cNvSpPr txBox="1"/>
          <p:nvPr/>
        </p:nvSpPr>
        <p:spPr>
          <a:xfrm>
            <a:off x="1819175" y="1924332"/>
            <a:ext cx="8544025" cy="1348446"/>
          </a:xfrm>
          <a:prstGeom prst="rect">
            <a:avLst/>
          </a:prstGeom>
          <a:noFill/>
        </p:spPr>
        <p:txBody>
          <a:bodyPr wrap="square" lIns="0" tIns="0" rIns="0" bIns="0" rtlCol="0">
            <a:spAutoFit/>
          </a:bodyPr>
          <a:lstStyle/>
          <a:p>
            <a:pPr algn="just">
              <a:lnSpc>
                <a:spcPct val="125000"/>
              </a:lnSpc>
            </a:pPr>
            <a:r>
              <a:rPr lang="vi-VN" sz="2400" b="1" dirty="0">
                <a:solidFill>
                  <a:srgbClr val="FFFF00"/>
                </a:solidFill>
                <a:latin typeface="Arial" panose="020B0604020202020204" pitchFamily="34" charset="0"/>
                <a:cs typeface="Arial" panose="020B0604020202020204" pitchFamily="34" charset="0"/>
              </a:rPr>
              <a:t>    Quang hợp </a:t>
            </a:r>
            <a:r>
              <a:rPr lang="vi-VN" sz="2400" dirty="0">
                <a:solidFill>
                  <a:schemeClr val="bg1"/>
                </a:solidFill>
                <a:latin typeface="Arial" panose="020B0604020202020204" pitchFamily="34" charset="0"/>
                <a:cs typeface="Arial" panose="020B0604020202020204" pitchFamily="34" charset="0"/>
              </a:rPr>
              <a:t>là quá trình</a:t>
            </a:r>
            <a:r>
              <a:rPr lang="en-US" sz="2400" dirty="0">
                <a:solidFill>
                  <a:schemeClr val="bg1"/>
                </a:solidFill>
                <a:latin typeface="Arial" panose="020B0604020202020204" pitchFamily="34" charset="0"/>
                <a:cs typeface="Arial" panose="020B0604020202020204" pitchFamily="34" charset="0"/>
              </a:rPr>
              <a:t> </a:t>
            </a:r>
            <a:r>
              <a:rPr lang="vi-VN" sz="2400" dirty="0">
                <a:solidFill>
                  <a:schemeClr val="bg1"/>
                </a:solidFill>
                <a:latin typeface="Arial" panose="020B0604020202020204" pitchFamily="34" charset="0"/>
                <a:cs typeface="Arial" panose="020B0604020202020204" pitchFamily="34" charset="0"/>
              </a:rPr>
              <a:t>lá cây sử dụng </a:t>
            </a:r>
            <a:r>
              <a:rPr lang="vi-VN" sz="2400" b="1" dirty="0">
                <a:solidFill>
                  <a:srgbClr val="FFFF00"/>
                </a:solidFill>
                <a:latin typeface="Arial" panose="020B0604020202020204" pitchFamily="34" charset="0"/>
                <a:cs typeface="Arial" panose="020B0604020202020204" pitchFamily="34" charset="0"/>
              </a:rPr>
              <a:t>nước và khí </a:t>
            </a:r>
            <a:r>
              <a:rPr lang="en-US" sz="2400" b="1" dirty="0">
                <a:solidFill>
                  <a:srgbClr val="FFFF00"/>
                </a:solidFill>
                <a:latin typeface="Arial" panose="020B0604020202020204" pitchFamily="34" charset="0"/>
                <a:cs typeface="Arial" panose="020B0604020202020204" pitchFamily="34" charset="0"/>
              </a:rPr>
              <a:t>carbon dioxide </a:t>
            </a:r>
            <a:r>
              <a:rPr lang="vi-VN" sz="2400" dirty="0">
                <a:solidFill>
                  <a:schemeClr val="bg1"/>
                </a:solidFill>
                <a:latin typeface="Arial" panose="020B0604020202020204" pitchFamily="34" charset="0"/>
                <a:cs typeface="Arial" panose="020B0604020202020204" pitchFamily="34" charset="0"/>
              </a:rPr>
              <a:t>nhờ năng lượng ánh sáng đã được diệp lục hấp thu để </a:t>
            </a:r>
            <a:r>
              <a:rPr lang="vi-VN" sz="2400" b="1" dirty="0">
                <a:solidFill>
                  <a:srgbClr val="FFFF00"/>
                </a:solidFill>
                <a:latin typeface="Arial" panose="020B0604020202020204" pitchFamily="34" charset="0"/>
                <a:cs typeface="Arial" panose="020B0604020202020204" pitchFamily="34" charset="0"/>
              </a:rPr>
              <a:t>tổng hợp chất hữu cơ và giải phóng oxgen</a:t>
            </a:r>
            <a:r>
              <a:rPr lang="en-US" sz="2400" dirty="0">
                <a:solidFill>
                  <a:schemeClr val="bg1"/>
                </a:solidFill>
                <a:latin typeface="Arial" panose="020B0604020202020204" pitchFamily="34" charset="0"/>
                <a:cs typeface="Arial" panose="020B0604020202020204" pitchFamily="34" charset="0"/>
              </a:rPr>
              <a:t>.</a:t>
            </a:r>
            <a:endParaRPr lang="en-US" sz="2400" dirty="0">
              <a:solidFill>
                <a:schemeClr val="bg1"/>
              </a:solidFill>
            </a:endParaRPr>
          </a:p>
        </p:txBody>
      </p:sp>
      <p:grpSp>
        <p:nvGrpSpPr>
          <p:cNvPr id="17" name="Group 16"/>
          <p:cNvGrpSpPr/>
          <p:nvPr/>
        </p:nvGrpSpPr>
        <p:grpSpPr>
          <a:xfrm>
            <a:off x="1828800" y="3429000"/>
            <a:ext cx="8610600" cy="682117"/>
            <a:chOff x="4640142" y="2438865"/>
            <a:chExt cx="8610600" cy="682117"/>
          </a:xfrm>
        </p:grpSpPr>
        <p:sp>
          <p:nvSpPr>
            <p:cNvPr id="18" name="TextBox 17"/>
            <p:cNvSpPr txBox="1"/>
            <p:nvPr/>
          </p:nvSpPr>
          <p:spPr>
            <a:xfrm>
              <a:off x="4640142" y="2657557"/>
              <a:ext cx="3828065" cy="402418"/>
            </a:xfrm>
            <a:prstGeom prst="rect">
              <a:avLst/>
            </a:prstGeom>
            <a:noFill/>
          </p:spPr>
          <p:txBody>
            <a:bodyPr wrap="square" lIns="0" tIns="0" rIns="0" bIns="0" rtlCol="0">
              <a:spAutoFit/>
            </a:bodyPr>
            <a:lstStyle/>
            <a:p>
              <a:pPr algn="ctr">
                <a:lnSpc>
                  <a:spcPct val="120000"/>
                </a:lnSpc>
              </a:pPr>
              <a:r>
                <a:rPr lang="vi-VN" sz="2400" b="1" dirty="0">
                  <a:solidFill>
                    <a:schemeClr val="bg1"/>
                  </a:solidFill>
                  <a:latin typeface="Arial" panose="020B0604020202020204" pitchFamily="34" charset="0"/>
                  <a:cs typeface="Arial" panose="020B0604020202020204" pitchFamily="34" charset="0"/>
                </a:rPr>
                <a:t>  Nước + Carbon dioxide </a:t>
              </a:r>
              <a:endParaRPr lang="vi-VN" sz="2400" b="1" dirty="0">
                <a:solidFill>
                  <a:schemeClr val="bg1"/>
                </a:solidFill>
              </a:endParaRPr>
            </a:p>
          </p:txBody>
        </p:sp>
        <p:sp>
          <p:nvSpPr>
            <p:cNvPr id="22" name="TextBox 21"/>
            <p:cNvSpPr txBox="1"/>
            <p:nvPr/>
          </p:nvSpPr>
          <p:spPr>
            <a:xfrm>
              <a:off x="9729098" y="2657557"/>
              <a:ext cx="3521644" cy="402417"/>
            </a:xfrm>
            <a:prstGeom prst="rect">
              <a:avLst/>
            </a:prstGeom>
            <a:noFill/>
          </p:spPr>
          <p:txBody>
            <a:bodyPr wrap="square" lIns="0" tIns="0" rIns="0" bIns="0" rtlCol="0">
              <a:spAutoFit/>
            </a:bodyPr>
            <a:lstStyle/>
            <a:p>
              <a:pPr algn="ctr">
                <a:lnSpc>
                  <a:spcPct val="120000"/>
                </a:lnSpc>
              </a:pPr>
              <a:r>
                <a:rPr lang="vi-VN" sz="2400" b="1" dirty="0">
                  <a:solidFill>
                    <a:schemeClr val="bg1"/>
                  </a:solidFill>
                  <a:latin typeface="Arial" panose="020B0604020202020204" pitchFamily="34" charset="0"/>
                  <a:cs typeface="Arial" panose="020B0604020202020204" pitchFamily="34" charset="0"/>
                </a:rPr>
                <a:t>Glucose + Oxygen</a:t>
              </a:r>
              <a:endParaRPr lang="vi-VN" sz="2400" b="1" dirty="0">
                <a:solidFill>
                  <a:schemeClr val="bg1"/>
                </a:solidFill>
              </a:endParaRPr>
            </a:p>
          </p:txBody>
        </p:sp>
        <p:cxnSp>
          <p:nvCxnSpPr>
            <p:cNvPr id="23" name="Straight Arrow Connector 22"/>
            <p:cNvCxnSpPr/>
            <p:nvPr/>
          </p:nvCxnSpPr>
          <p:spPr>
            <a:xfrm>
              <a:off x="8610600" y="2791696"/>
              <a:ext cx="1295400" cy="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8699501" y="2438865"/>
              <a:ext cx="1016559" cy="268279"/>
            </a:xfrm>
            <a:prstGeom prst="rect">
              <a:avLst/>
            </a:prstGeom>
            <a:noFill/>
          </p:spPr>
          <p:txBody>
            <a:bodyPr wrap="square" lIns="0" tIns="0" rIns="0" bIns="0" rtlCol="0">
              <a:spAutoFit/>
            </a:bodyPr>
            <a:lstStyle/>
            <a:p>
              <a:pPr algn="ctr">
                <a:lnSpc>
                  <a:spcPct val="120000"/>
                </a:lnSpc>
              </a:pPr>
              <a:r>
                <a:rPr lang="vi-VN" sz="1600" b="1" dirty="0">
                  <a:solidFill>
                    <a:schemeClr val="bg1"/>
                  </a:solidFill>
                  <a:latin typeface="Arial" panose="020B0604020202020204" pitchFamily="34" charset="0"/>
                  <a:cs typeface="Arial" panose="020B0604020202020204" pitchFamily="34" charset="0"/>
                </a:rPr>
                <a:t>Ánh sáng</a:t>
              </a:r>
              <a:endParaRPr lang="vi-VN" sz="1600" b="1" dirty="0">
                <a:solidFill>
                  <a:schemeClr val="bg1"/>
                </a:solidFill>
              </a:endParaRPr>
            </a:p>
          </p:txBody>
        </p:sp>
        <p:sp>
          <p:nvSpPr>
            <p:cNvPr id="25" name="TextBox 24"/>
            <p:cNvSpPr txBox="1"/>
            <p:nvPr/>
          </p:nvSpPr>
          <p:spPr>
            <a:xfrm>
              <a:off x="8699501" y="2843127"/>
              <a:ext cx="1016559" cy="277855"/>
            </a:xfrm>
            <a:prstGeom prst="rect">
              <a:avLst/>
            </a:prstGeom>
            <a:noFill/>
          </p:spPr>
          <p:txBody>
            <a:bodyPr wrap="square" lIns="0" tIns="0" rIns="0" bIns="0" rtlCol="0">
              <a:spAutoFit/>
            </a:bodyPr>
            <a:lstStyle/>
            <a:p>
              <a:pPr algn="ctr">
                <a:lnSpc>
                  <a:spcPct val="120000"/>
                </a:lnSpc>
              </a:pPr>
              <a:r>
                <a:rPr lang="vi-VN" sz="1600" b="1" dirty="0">
                  <a:solidFill>
                    <a:schemeClr val="bg1"/>
                  </a:solidFill>
                  <a:latin typeface="Arial" panose="020B0604020202020204" pitchFamily="34" charset="0"/>
                  <a:cs typeface="Arial" panose="020B0604020202020204" pitchFamily="34" charset="0"/>
                </a:rPr>
                <a:t>Diệp lục</a:t>
              </a:r>
              <a:endParaRPr lang="vi-VN" sz="1600" b="1" dirty="0">
                <a:solidFill>
                  <a:schemeClr val="bg1"/>
                </a:solidFill>
              </a:endParaRPr>
            </a:p>
          </p:txBody>
        </p:sp>
      </p:grpSp>
      <p:sp>
        <p:nvSpPr>
          <p:cNvPr id="26" name="TextBox 25"/>
          <p:cNvSpPr txBox="1"/>
          <p:nvPr/>
        </p:nvSpPr>
        <p:spPr>
          <a:xfrm>
            <a:off x="1772433" y="4269013"/>
            <a:ext cx="8590768" cy="877933"/>
          </a:xfrm>
          <a:prstGeom prst="rect">
            <a:avLst/>
          </a:prstGeom>
          <a:noFill/>
        </p:spPr>
        <p:txBody>
          <a:bodyPr wrap="square" lIns="0" tIns="0" rIns="0" bIns="0" rtlCol="0">
            <a:spAutoFit/>
          </a:bodyPr>
          <a:lstStyle>
            <a:defPPr>
              <a:defRPr lang="en-US"/>
            </a:defPPr>
            <a:lvl1pPr algn="just">
              <a:lnSpc>
                <a:spcPct val="125000"/>
              </a:lnSpc>
              <a:defRPr sz="2400" b="1">
                <a:solidFill>
                  <a:srgbClr val="FFFF00"/>
                </a:solidFill>
                <a:latin typeface="Arial" panose="020B0604020202020204" pitchFamily="34" charset="0"/>
                <a:cs typeface="Arial" panose="020B0604020202020204" pitchFamily="34" charset="0"/>
              </a:defRPr>
            </a:lvl1pPr>
          </a:lstStyle>
          <a:p>
            <a:r>
              <a:rPr lang="vi-VN" b="0" dirty="0">
                <a:solidFill>
                  <a:schemeClr val="bg1"/>
                </a:solidFill>
              </a:rPr>
              <a:t>    Trao đổi chất và chuyển hóa năng lượng trong diễn ra </a:t>
            </a:r>
            <a:r>
              <a:rPr lang="vi-VN" dirty="0"/>
              <a:t>đồng thời có mối quan hệ chặt chẽ.</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fade">
                                      <p:cBhvr>
                                        <p:cTn id="21" dur="1000"/>
                                        <p:tgtEl>
                                          <p:spTgt spid="26"/>
                                        </p:tgtEl>
                                      </p:cBhvr>
                                    </p:animEffect>
                                    <p:anim calcmode="lin" valueType="num">
                                      <p:cBhvr>
                                        <p:cTn id="22" dur="1000" fill="hold"/>
                                        <p:tgtEl>
                                          <p:spTgt spid="26"/>
                                        </p:tgtEl>
                                        <p:attrNameLst>
                                          <p:attrName>ppt_x</p:attrName>
                                        </p:attrNameLst>
                                      </p:cBhvr>
                                      <p:tavLst>
                                        <p:tav tm="0">
                                          <p:val>
                                            <p:strVal val="#ppt_x"/>
                                          </p:val>
                                        </p:tav>
                                        <p:tav tm="100000">
                                          <p:val>
                                            <p:strVal val="#ppt_x"/>
                                          </p:val>
                                        </p:tav>
                                      </p:tavLst>
                                    </p:anim>
                                    <p:anim calcmode="lin" valueType="num">
                                      <p:cBhvr>
                                        <p:cTn id="23"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10715" t="660" r="1"/>
          <a:stretch>
            <a:fillRect/>
          </a:stretch>
        </p:blipFill>
        <p:spPr>
          <a:xfrm>
            <a:off x="3924300" y="0"/>
            <a:ext cx="10957825" cy="6857999"/>
          </a:xfrm>
          <a:prstGeom prst="rect">
            <a:avLst/>
          </a:prstGeom>
        </p:spPr>
      </p:pic>
      <p:sp>
        <p:nvSpPr>
          <p:cNvPr id="4" name="Rectangle 3"/>
          <p:cNvSpPr/>
          <p:nvPr/>
        </p:nvSpPr>
        <p:spPr>
          <a:xfrm>
            <a:off x="0" y="0"/>
            <a:ext cx="5532120"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368003" y="2949608"/>
            <a:ext cx="4796121" cy="1933286"/>
          </a:xfrm>
          <a:prstGeom prst="rect">
            <a:avLst/>
          </a:prstGeom>
          <a:noFill/>
        </p:spPr>
        <p:txBody>
          <a:bodyPr wrap="none" lIns="0" tIns="0" rIns="0" bIns="0" rtlCol="0">
            <a:spAutoFit/>
          </a:bodyPr>
          <a:lstStyle/>
          <a:p>
            <a:pPr algn="ctr">
              <a:lnSpc>
                <a:spcPct val="120000"/>
              </a:lnSpc>
            </a:pPr>
            <a:r>
              <a:rPr lang="vi-VN" sz="3600" b="1"/>
              <a:t>VAI TRÒ CỦA LÁ CÂY</a:t>
            </a:r>
          </a:p>
          <a:p>
            <a:pPr algn="ctr">
              <a:lnSpc>
                <a:spcPct val="120000"/>
              </a:lnSpc>
            </a:pPr>
            <a:r>
              <a:rPr lang="vi-VN" sz="3600" b="1"/>
              <a:t>VỚI CHỨC NĂNG</a:t>
            </a:r>
          </a:p>
          <a:p>
            <a:pPr algn="ctr">
              <a:lnSpc>
                <a:spcPct val="120000"/>
              </a:lnSpc>
            </a:pPr>
            <a:r>
              <a:rPr lang="vi-VN" sz="3600" b="1"/>
              <a:t>QUANG HỢP</a:t>
            </a:r>
          </a:p>
        </p:txBody>
      </p:sp>
      <p:sp>
        <p:nvSpPr>
          <p:cNvPr id="8" name="TextBox 7"/>
          <p:cNvSpPr txBox="1"/>
          <p:nvPr/>
        </p:nvSpPr>
        <p:spPr>
          <a:xfrm>
            <a:off x="1400300" y="1980539"/>
            <a:ext cx="2731518" cy="905569"/>
          </a:xfrm>
          <a:prstGeom prst="rect">
            <a:avLst/>
          </a:prstGeom>
          <a:noFill/>
        </p:spPr>
        <p:txBody>
          <a:bodyPr wrap="none" lIns="0" tIns="0" rIns="0" bIns="0" rtlCol="0">
            <a:spAutoFit/>
          </a:bodyPr>
          <a:lstStyle/>
          <a:p>
            <a:pPr algn="ctr">
              <a:lnSpc>
                <a:spcPct val="120000"/>
              </a:lnSpc>
            </a:pPr>
            <a:r>
              <a:rPr lang="vi-VN" sz="5400" b="1">
                <a:solidFill>
                  <a:schemeClr val="accent6">
                    <a:lumMod val="50000"/>
                  </a:schemeClr>
                </a:solidFill>
              </a:rPr>
              <a:t>PHẦN 2.</a:t>
            </a:r>
          </a:p>
        </p:txBody>
      </p:sp>
      <p:pic>
        <p:nvPicPr>
          <p:cNvPr id="9" name="Picture 2" descr="130 Render( plants) ideas | plants, plant illustration, tree photoshop"/>
          <p:cNvPicPr>
            <a:picLocks noChangeAspect="1" noChangeArrowheads="1"/>
          </p:cNvPicPr>
          <p:nvPr/>
        </p:nvPicPr>
        <p:blipFill>
          <a:blip r:embed="rId4" cstate="print">
            <a:clrChange>
              <a:clrFrom>
                <a:srgbClr val="F8F8F6"/>
              </a:clrFrom>
              <a:clrTo>
                <a:srgbClr val="F8F8F6">
                  <a:alpha val="0"/>
                </a:srgbClr>
              </a:clrTo>
            </a:clrChange>
            <a:extLst>
              <a:ext uri="{28A0092B-C50C-407E-A947-70E740481C1C}">
                <a14:useLocalDpi xmlns:a14="http://schemas.microsoft.com/office/drawing/2010/main" val="0"/>
              </a:ext>
            </a:extLst>
          </a:blip>
          <a:srcRect/>
          <a:stretch>
            <a:fillRect/>
          </a:stretch>
        </p:blipFill>
        <p:spPr bwMode="auto">
          <a:xfrm rot="5665318" flipH="1">
            <a:off x="25640" y="-4362156"/>
            <a:ext cx="4929103" cy="739198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130 Render( plants) ideas | plants, plant illustration, tree photoshop"/>
          <p:cNvPicPr>
            <a:picLocks noChangeAspect="1" noChangeArrowheads="1"/>
          </p:cNvPicPr>
          <p:nvPr/>
        </p:nvPicPr>
        <p:blipFill>
          <a:blip r:embed="rId4" cstate="print">
            <a:clrChange>
              <a:clrFrom>
                <a:srgbClr val="F8F8F6"/>
              </a:clrFrom>
              <a:clrTo>
                <a:srgbClr val="F8F8F6">
                  <a:alpha val="0"/>
                </a:srgbClr>
              </a:clrTo>
            </a:clrChange>
            <a:extLst>
              <a:ext uri="{28A0092B-C50C-407E-A947-70E740481C1C}">
                <a14:useLocalDpi xmlns:a14="http://schemas.microsoft.com/office/drawing/2010/main" val="0"/>
              </a:ext>
            </a:extLst>
          </a:blip>
          <a:srcRect/>
          <a:stretch>
            <a:fillRect/>
          </a:stretch>
        </p:blipFill>
        <p:spPr bwMode="auto">
          <a:xfrm rot="6291178" flipV="1">
            <a:off x="-364415" y="3955631"/>
            <a:ext cx="4895834" cy="739198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5532120" y="0"/>
            <a:ext cx="274320" cy="68580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t="8022" b="8022"/>
          <a:stretch>
            <a:fillRect/>
          </a:stretch>
        </p:blipFill>
        <p:spPr>
          <a:xfrm>
            <a:off x="1" y="0"/>
            <a:ext cx="12192000" cy="6858000"/>
          </a:xfrm>
          <a:prstGeom prst="rect">
            <a:avLst/>
          </a:prstGeom>
        </p:spPr>
      </p:pic>
      <p:sp>
        <p:nvSpPr>
          <p:cNvPr id="2" name="Rectangle 1"/>
          <p:cNvSpPr/>
          <p:nvPr/>
        </p:nvSpPr>
        <p:spPr>
          <a:xfrm>
            <a:off x="0" y="0"/>
            <a:ext cx="12192000" cy="18288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0" y="6675120"/>
            <a:ext cx="12192000" cy="18288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0" y="752125"/>
            <a:ext cx="8458200" cy="1207291"/>
          </a:xfrm>
          <a:prstGeom prst="rect">
            <a:avLst/>
          </a:prstGeom>
          <a:solidFill>
            <a:srgbClr val="FFFF00">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7" name="TextBox 6"/>
          <p:cNvSpPr txBox="1"/>
          <p:nvPr/>
        </p:nvSpPr>
        <p:spPr>
          <a:xfrm>
            <a:off x="274410" y="916804"/>
            <a:ext cx="8976181" cy="877933"/>
          </a:xfrm>
          <a:prstGeom prst="rect">
            <a:avLst/>
          </a:prstGeom>
          <a:noFill/>
        </p:spPr>
        <p:txBody>
          <a:bodyPr wrap="square" lIns="0" tIns="0" rIns="0" bIns="0" rtlCol="0">
            <a:spAutoFit/>
          </a:bodyPr>
          <a:lstStyle/>
          <a:p>
            <a:pPr>
              <a:lnSpc>
                <a:spcPct val="125000"/>
              </a:lnSpc>
            </a:pPr>
            <a:r>
              <a:rPr lang="vi-VN" sz="2400" b="1" dirty="0"/>
              <a:t>Vậy quang hợp diễn ra ở đâu trong cơ thể thực vật?</a:t>
            </a:r>
          </a:p>
          <a:p>
            <a:pPr>
              <a:lnSpc>
                <a:spcPct val="125000"/>
              </a:lnSpc>
            </a:pPr>
            <a:r>
              <a:rPr lang="vi-VN" sz="2400" b="1" dirty="0"/>
              <a:t>Thực vật thực hiện được quá trình đó bằng cách nào?</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rgbClr val="FFFFCD"/>
        </a:solidFill>
        <a:effectLst/>
      </p:bgPr>
    </p:bg>
    <p:spTree>
      <p:nvGrpSpPr>
        <p:cNvPr id="1" name=""/>
        <p:cNvGrpSpPr/>
        <p:nvPr/>
      </p:nvGrpSpPr>
      <p:grpSpPr>
        <a:xfrm>
          <a:off x="0" y="0"/>
          <a:ext cx="0" cy="0"/>
          <a:chOff x="0" y="0"/>
          <a:chExt cx="0" cy="0"/>
        </a:xfrm>
      </p:grpSpPr>
      <p:grpSp>
        <p:nvGrpSpPr>
          <p:cNvPr id="8" name="Group 7"/>
          <p:cNvGrpSpPr/>
          <p:nvPr/>
        </p:nvGrpSpPr>
        <p:grpSpPr>
          <a:xfrm>
            <a:off x="6194125" y="205685"/>
            <a:ext cx="5811185" cy="6446630"/>
            <a:chOff x="2841328" y="331360"/>
            <a:chExt cx="5811185" cy="6446630"/>
          </a:xfrm>
        </p:grpSpPr>
        <p:pic>
          <p:nvPicPr>
            <p:cNvPr id="4" name="Picture 2" descr="Có thể là hình ảnh về văn bản cho biết 'PLANT STRUCTURE Fruit ROOT CROSS SECTION Node Internode Flower rimary xylem pericycle primary primaryphloem ohloem endodermis Epidermis Collenchyma Cortex epidermis cortex roothair root VascularBune STEM CROSS SECTION'"/>
            <p:cNvPicPr>
              <a:picLocks noChangeAspect="1" noChangeArrowheads="1"/>
            </p:cNvPicPr>
            <p:nvPr/>
          </p:nvPicPr>
          <p:blipFill rotWithShape="1">
            <a:blip r:embed="rId3">
              <a:extLst>
                <a:ext uri="{28A0092B-C50C-407E-A947-70E740481C1C}">
                  <a14:useLocalDpi xmlns:a14="http://schemas.microsoft.com/office/drawing/2010/main" val="0"/>
                </a:ext>
              </a:extLst>
            </a:blip>
            <a:srcRect l="29922" t="2667" r="31961" b="5000"/>
            <a:stretch>
              <a:fillRect/>
            </a:stretch>
          </p:blipFill>
          <p:spPr bwMode="auto">
            <a:xfrm>
              <a:off x="3669030" y="445770"/>
              <a:ext cx="4560570" cy="6332220"/>
            </a:xfrm>
            <a:prstGeom prst="rect">
              <a:avLst/>
            </a:prstGeom>
            <a:noFill/>
            <a:extLst>
              <a:ext uri="{909E8E84-426E-40DD-AFC4-6F175D3DCCD1}">
                <a14:hiddenFill xmlns:a14="http://schemas.microsoft.com/office/drawing/2010/main">
                  <a:solidFill>
                    <a:srgbClr val="FFFFFF"/>
                  </a:solidFill>
                </a14:hiddenFill>
              </a:ext>
            </a:extLst>
          </p:spPr>
        </p:pic>
        <p:sp>
          <p:nvSpPr>
            <p:cNvPr id="5" name="Right Triangle 4"/>
            <p:cNvSpPr/>
            <p:nvPr/>
          </p:nvSpPr>
          <p:spPr>
            <a:xfrm rot="13971766">
              <a:off x="2636131" y="4669210"/>
              <a:ext cx="1935467" cy="1525074"/>
            </a:xfrm>
            <a:prstGeom prst="rtTriangle">
              <a:avLst/>
            </a:prstGeom>
            <a:solidFill>
              <a:srgbClr val="FFFF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7" name="Right Triangle 6"/>
            <p:cNvSpPr/>
            <p:nvPr/>
          </p:nvSpPr>
          <p:spPr>
            <a:xfrm rot="16200000">
              <a:off x="6880996" y="4182305"/>
              <a:ext cx="1935467" cy="1607566"/>
            </a:xfrm>
            <a:prstGeom prst="rtTriangle">
              <a:avLst/>
            </a:prstGeom>
            <a:solidFill>
              <a:srgbClr val="FFFF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6" name="Rectangle 5"/>
            <p:cNvSpPr/>
            <p:nvPr/>
          </p:nvSpPr>
          <p:spPr>
            <a:xfrm>
              <a:off x="3188432" y="331360"/>
              <a:ext cx="1234978" cy="617330"/>
            </a:xfrm>
            <a:prstGeom prst="rect">
              <a:avLst/>
            </a:prstGeom>
            <a:solidFill>
              <a:srgbClr val="FFFF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grpSp>
      <p:pic>
        <p:nvPicPr>
          <p:cNvPr id="10244"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6102" y="616078"/>
            <a:ext cx="1612994" cy="161299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403857" y="2636613"/>
            <a:ext cx="5989320" cy="1853629"/>
          </a:xfrm>
          <a:prstGeom prst="roundRect">
            <a:avLst/>
          </a:prstGeom>
          <a:noFill/>
          <a:ln w="28575">
            <a:solidFill>
              <a:schemeClr val="bg1"/>
            </a:solidFill>
            <a:prstDash val="sysDash"/>
          </a:ln>
        </p:spPr>
        <p:txBody>
          <a:bodyPr wrap="square" rtlCol="0">
            <a:spAutoFit/>
          </a:bodyPr>
          <a:lstStyle/>
          <a:p>
            <a:pPr marL="0" marR="0" lvl="0" indent="0" algn="ctr" defTabSz="914400" rtl="0" eaLnBrk="1" fontAlgn="auto" latinLnBrk="0" hangingPunct="1">
              <a:lnSpc>
                <a:spcPct val="110000"/>
              </a:lnSpc>
              <a:spcBef>
                <a:spcPts val="0"/>
              </a:spcBef>
              <a:spcAft>
                <a:spcPts val="0"/>
              </a:spcAft>
              <a:buClrTx/>
              <a:buSzTx/>
              <a:buFontTx/>
              <a:buNone/>
              <a:defRPr/>
            </a:pPr>
            <a:r>
              <a:rPr kumimoji="0" lang="vi-VN" sz="3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Theo em cơ quan nào của thực vật có thể thực hiện quang hợp</a:t>
            </a:r>
            <a:endParaRPr kumimoji="0" 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p:txBody>
      </p:sp>
      <p:sp>
        <p:nvSpPr>
          <p:cNvPr id="13" name="TextBox 12"/>
          <p:cNvSpPr txBox="1"/>
          <p:nvPr/>
        </p:nvSpPr>
        <p:spPr>
          <a:xfrm>
            <a:off x="2411596" y="1058187"/>
            <a:ext cx="270891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vi-VN" sz="4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Câu hỏi:</a:t>
            </a:r>
            <a:endParaRPr kumimoji="0" lang="en-US" sz="4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cxnSp>
        <p:nvCxnSpPr>
          <p:cNvPr id="14" name="Straight Connector 13"/>
          <p:cNvCxnSpPr/>
          <p:nvPr/>
        </p:nvCxnSpPr>
        <p:spPr>
          <a:xfrm>
            <a:off x="2536922" y="2084070"/>
            <a:ext cx="297561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comb/>
  </p:transition>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rgbClr val="FFFFCD"/>
        </a:solidFill>
        <a:effectLst/>
      </p:bgPr>
    </p:bg>
    <p:spTree>
      <p:nvGrpSpPr>
        <p:cNvPr id="1" name=""/>
        <p:cNvGrpSpPr/>
        <p:nvPr/>
      </p:nvGrpSpPr>
      <p:grpSpPr>
        <a:xfrm>
          <a:off x="0" y="0"/>
          <a:ext cx="0" cy="0"/>
          <a:chOff x="0" y="0"/>
          <a:chExt cx="0" cy="0"/>
        </a:xfrm>
      </p:grpSpPr>
      <p:grpSp>
        <p:nvGrpSpPr>
          <p:cNvPr id="8" name="Group 7"/>
          <p:cNvGrpSpPr/>
          <p:nvPr/>
        </p:nvGrpSpPr>
        <p:grpSpPr>
          <a:xfrm>
            <a:off x="6194125" y="205685"/>
            <a:ext cx="5811185" cy="6446630"/>
            <a:chOff x="2841328" y="331360"/>
            <a:chExt cx="5811185" cy="6446630"/>
          </a:xfrm>
        </p:grpSpPr>
        <p:pic>
          <p:nvPicPr>
            <p:cNvPr id="4" name="Picture 2" descr="Có thể là hình ảnh về văn bản cho biết 'PLANT STRUCTURE Fruit ROOT CROSS SECTION Node Internode Flower rimary xylem pericycle primary primaryphloem ohloem endodermis Epidermis Collenchyma Cortex epidermis cortex roothair root VascularBune STEM CROSS SECTION'"/>
            <p:cNvPicPr>
              <a:picLocks noChangeAspect="1" noChangeArrowheads="1"/>
            </p:cNvPicPr>
            <p:nvPr/>
          </p:nvPicPr>
          <p:blipFill rotWithShape="1">
            <a:blip r:embed="rId3">
              <a:extLst>
                <a:ext uri="{28A0092B-C50C-407E-A947-70E740481C1C}">
                  <a14:useLocalDpi xmlns:a14="http://schemas.microsoft.com/office/drawing/2010/main" val="0"/>
                </a:ext>
              </a:extLst>
            </a:blip>
            <a:srcRect l="29922" t="2667" r="31961" b="5000"/>
            <a:stretch>
              <a:fillRect/>
            </a:stretch>
          </p:blipFill>
          <p:spPr bwMode="auto">
            <a:xfrm>
              <a:off x="3669030" y="445770"/>
              <a:ext cx="4560570" cy="6332220"/>
            </a:xfrm>
            <a:prstGeom prst="rect">
              <a:avLst/>
            </a:prstGeom>
            <a:noFill/>
            <a:extLst>
              <a:ext uri="{909E8E84-426E-40DD-AFC4-6F175D3DCCD1}">
                <a14:hiddenFill xmlns:a14="http://schemas.microsoft.com/office/drawing/2010/main">
                  <a:solidFill>
                    <a:srgbClr val="FFFFFF"/>
                  </a:solidFill>
                </a14:hiddenFill>
              </a:ext>
            </a:extLst>
          </p:spPr>
        </p:pic>
        <p:sp>
          <p:nvSpPr>
            <p:cNvPr id="5" name="Right Triangle 4"/>
            <p:cNvSpPr/>
            <p:nvPr/>
          </p:nvSpPr>
          <p:spPr>
            <a:xfrm rot="13971766">
              <a:off x="2636131" y="4669210"/>
              <a:ext cx="1935467" cy="1525074"/>
            </a:xfrm>
            <a:prstGeom prst="rtTriangle">
              <a:avLst/>
            </a:prstGeom>
            <a:solidFill>
              <a:srgbClr val="FFFF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7" name="Right Triangle 6"/>
            <p:cNvSpPr/>
            <p:nvPr/>
          </p:nvSpPr>
          <p:spPr>
            <a:xfrm rot="16200000">
              <a:off x="6880996" y="4182305"/>
              <a:ext cx="1935467" cy="1607566"/>
            </a:xfrm>
            <a:prstGeom prst="rtTriangle">
              <a:avLst/>
            </a:prstGeom>
            <a:solidFill>
              <a:srgbClr val="FFFF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6" name="Rectangle 5"/>
            <p:cNvSpPr/>
            <p:nvPr/>
          </p:nvSpPr>
          <p:spPr>
            <a:xfrm>
              <a:off x="3188432" y="331360"/>
              <a:ext cx="1234978" cy="617330"/>
            </a:xfrm>
            <a:prstGeom prst="rect">
              <a:avLst/>
            </a:prstGeom>
            <a:solidFill>
              <a:srgbClr val="FFFF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grpSp>
      <p:sp>
        <p:nvSpPr>
          <p:cNvPr id="17" name="TextBox 16"/>
          <p:cNvSpPr txBox="1"/>
          <p:nvPr/>
        </p:nvSpPr>
        <p:spPr>
          <a:xfrm>
            <a:off x="214470" y="4074239"/>
            <a:ext cx="7154632" cy="1853629"/>
          </a:xfrm>
          <a:prstGeom prst="roundRect">
            <a:avLst/>
          </a:prstGeom>
          <a:noFill/>
          <a:ln w="28575">
            <a:solidFill>
              <a:schemeClr val="bg1"/>
            </a:solidFill>
            <a:prstDash val="sysDash"/>
          </a:ln>
        </p:spPr>
        <p:txBody>
          <a:bodyPr wrap="square" rtlCol="0">
            <a:spAutoFit/>
          </a:bodyPr>
          <a:lstStyle/>
          <a:p>
            <a:pPr marL="0" marR="0" lvl="0" indent="0" algn="ctr" defTabSz="914400" rtl="0" eaLnBrk="1" fontAlgn="auto" latinLnBrk="0" hangingPunct="1">
              <a:lnSpc>
                <a:spcPct val="110000"/>
              </a:lnSpc>
              <a:spcBef>
                <a:spcPts val="0"/>
              </a:spcBef>
              <a:spcAft>
                <a:spcPts val="0"/>
              </a:spcAft>
              <a:buClrTx/>
              <a:buSzTx/>
              <a:buFontTx/>
              <a:buNone/>
              <a:defRPr/>
            </a:pPr>
            <a:r>
              <a:rPr kumimoji="0" lang="vi-VN" sz="3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Tất cả bộ phận có màu lục (lá cây, thân non, quả chưa chín đều có thể quang hợp)</a:t>
            </a:r>
            <a:endParaRPr kumimoji="0" lang="en-US" sz="3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grpSp>
        <p:nvGrpSpPr>
          <p:cNvPr id="3" name="Group 2"/>
          <p:cNvGrpSpPr/>
          <p:nvPr/>
        </p:nvGrpSpPr>
        <p:grpSpPr>
          <a:xfrm>
            <a:off x="3363960" y="771961"/>
            <a:ext cx="4030581" cy="2795996"/>
            <a:chOff x="3363960" y="771961"/>
            <a:chExt cx="4030581" cy="2795996"/>
          </a:xfrm>
        </p:grpSpPr>
        <p:sp>
          <p:nvSpPr>
            <p:cNvPr id="2" name="Flowchart: Connector 1"/>
            <p:cNvSpPr/>
            <p:nvPr/>
          </p:nvSpPr>
          <p:spPr>
            <a:xfrm>
              <a:off x="3852762" y="771961"/>
              <a:ext cx="2795996" cy="2795996"/>
            </a:xfrm>
            <a:prstGeom prst="flowChartConnector">
              <a:avLst/>
            </a:prstGeom>
            <a:solidFill>
              <a:schemeClr val="tx1"/>
            </a:solidFill>
            <a:ln w="2857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pic>
          <p:nvPicPr>
            <p:cNvPr id="15" name="Picture 8" descr="Mũi Tên Màu Xanh Da Trời Đường - Miễn Phí vector hình ảnh trên Pixabay"/>
            <p:cNvPicPr>
              <a:picLocks noChangeAspect="1" noChangeArrowheads="1"/>
            </p:cNvPicPr>
            <p:nvPr/>
          </p:nvPicPr>
          <p:blipFill>
            <a:blip r:embed="rId4" cstate="print">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rot="9810778" flipV="1">
              <a:off x="6153264" y="1272008"/>
              <a:ext cx="1241277" cy="648663"/>
            </a:xfrm>
            <a:prstGeom prst="rect">
              <a:avLst/>
            </a:prstGeom>
            <a:noFill/>
            <a:extLst>
              <a:ext uri="{909E8E84-426E-40DD-AFC4-6F175D3DCCD1}">
                <a14:hiddenFill xmlns:a14="http://schemas.microsoft.com/office/drawing/2010/main">
                  <a:solidFill>
                    <a:srgbClr val="FFFFFF"/>
                  </a:solidFill>
                </a14:hiddenFill>
              </a:ext>
            </a:extLst>
          </p:spPr>
        </p:pic>
        <p:pic>
          <p:nvPicPr>
            <p:cNvPr id="11266" name="Picture 2" descr="Chi Nhánh Gần Cận Cảnh Sự - Miễn Phí vector hình ảnh trên Pixabay"/>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63960" y="946121"/>
              <a:ext cx="3130408" cy="2465068"/>
            </a:xfrm>
            <a:prstGeom prst="rect">
              <a:avLst/>
            </a:prstGeom>
            <a:noFill/>
            <a:extLst>
              <a:ext uri="{909E8E84-426E-40DD-AFC4-6F175D3DCCD1}">
                <a14:hiddenFill xmlns:a14="http://schemas.microsoft.com/office/drawing/2010/main">
                  <a:solidFill>
                    <a:srgbClr val="FFFFFF"/>
                  </a:solidFill>
                </a14:hiddenFill>
              </a:ext>
            </a:extLst>
          </p:spPr>
        </p:pic>
      </p:grpSp>
      <p:sp>
        <p:nvSpPr>
          <p:cNvPr id="18" name="Speech Bubble: Rectangle with Corners Rounded 17"/>
          <p:cNvSpPr/>
          <p:nvPr/>
        </p:nvSpPr>
        <p:spPr>
          <a:xfrm>
            <a:off x="214470" y="771961"/>
            <a:ext cx="2797884" cy="1271299"/>
          </a:xfrm>
          <a:prstGeom prst="wedgeRoundRectCallout">
            <a:avLst>
              <a:gd name="adj1" fmla="val 85564"/>
              <a:gd name="adj2" fmla="val 54485"/>
              <a:gd name="adj3" fmla="val 16667"/>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vi-VN"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Lá cây là bộ phận quan trọng nhất</a:t>
            </a:r>
            <a:endPar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9224" name="Picture 8" descr="Lá – Wikipedia tiếng Việt"/>
          <p:cNvPicPr>
            <a:picLocks noChangeAspect="1" noChangeArrowheads="1"/>
          </p:cNvPicPr>
          <p:nvPr/>
        </p:nvPicPr>
        <p:blipFill rotWithShape="1">
          <a:blip r:embed="rId2">
            <a:extLst>
              <a:ext uri="{28A0092B-C50C-407E-A947-70E740481C1C}">
                <a14:useLocalDpi xmlns:a14="http://schemas.microsoft.com/office/drawing/2010/main" val="0"/>
              </a:ext>
            </a:extLst>
          </a:blip>
          <a:srcRect l="7485" r="11448" b="5758"/>
          <a:stretch>
            <a:fillRect/>
          </a:stretch>
        </p:blipFill>
        <p:spPr bwMode="auto">
          <a:xfrm rot="18448137">
            <a:off x="6794491" y="895675"/>
            <a:ext cx="3828273" cy="5267450"/>
          </a:xfrm>
          <a:prstGeom prst="rect">
            <a:avLst/>
          </a:prstGeom>
          <a:noFill/>
          <a:extLst>
            <a:ext uri="{909E8E84-426E-40DD-AFC4-6F175D3DCCD1}">
              <a14:hiddenFill xmlns:a14="http://schemas.microsoft.com/office/drawing/2010/main">
                <a:solidFill>
                  <a:srgbClr val="FFFFFF"/>
                </a:solidFill>
              </a14:hiddenFill>
            </a:ext>
          </a:extLst>
        </p:spPr>
      </p:pic>
      <p:sp>
        <p:nvSpPr>
          <p:cNvPr id="14" name="Speech Bubble: Rectangle with Corners Rounded 13"/>
          <p:cNvSpPr/>
          <p:nvPr/>
        </p:nvSpPr>
        <p:spPr>
          <a:xfrm>
            <a:off x="4800600" y="2489003"/>
            <a:ext cx="1668780" cy="594360"/>
          </a:xfrm>
          <a:prstGeom prst="wedgeRoundRectCallout">
            <a:avLst>
              <a:gd name="adj1" fmla="val 68078"/>
              <a:gd name="adj2" fmla="val 99039"/>
              <a:gd name="adj3" fmla="val 16667"/>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vi-VN"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Phiến lá</a:t>
            </a:r>
            <a:endPar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5" name="Speech Bubble: Rectangle with Corners Rounded 14"/>
          <p:cNvSpPr/>
          <p:nvPr/>
        </p:nvSpPr>
        <p:spPr>
          <a:xfrm>
            <a:off x="10126980" y="1768658"/>
            <a:ext cx="1668780" cy="594360"/>
          </a:xfrm>
          <a:prstGeom prst="wedgeRoundRectCallout">
            <a:avLst>
              <a:gd name="adj1" fmla="val -64799"/>
              <a:gd name="adj2" fmla="val 127885"/>
              <a:gd name="adj3" fmla="val 16667"/>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vi-VN"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Gân lá</a:t>
            </a:r>
            <a:endPar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grpSp>
        <p:nvGrpSpPr>
          <p:cNvPr id="16" name="Group 15"/>
          <p:cNvGrpSpPr/>
          <p:nvPr/>
        </p:nvGrpSpPr>
        <p:grpSpPr>
          <a:xfrm>
            <a:off x="228600" y="137160"/>
            <a:ext cx="10367010" cy="2076450"/>
            <a:chOff x="228600" y="137160"/>
            <a:chExt cx="10367010" cy="2076450"/>
          </a:xfrm>
        </p:grpSpPr>
        <p:sp>
          <p:nvSpPr>
            <p:cNvPr id="17" name="Rectangle: Rounded Corners 16"/>
            <p:cNvSpPr/>
            <p:nvPr/>
          </p:nvSpPr>
          <p:spPr>
            <a:xfrm>
              <a:off x="862635" y="492388"/>
              <a:ext cx="9732975" cy="921042"/>
            </a:xfrm>
            <a:prstGeom prst="round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vi-VN" sz="4000" b="1" i="0" u="none" strike="noStrike" kern="1200" cap="none" spc="0" normalizeH="0" baseline="0" noProof="0" dirty="0">
                  <a:ln>
                    <a:noFill/>
                  </a:ln>
                  <a:solidFill>
                    <a:srgbClr val="FFFFFF"/>
                  </a:solidFill>
                  <a:effectLst/>
                  <a:uLnTx/>
                  <a:uFillTx/>
                  <a:latin typeface="Arial" panose="020B0604020202020204" pitchFamily="34" charset="0"/>
                  <a:ea typeface="#9Slide03 Roboto Slab Bold" pitchFamily="2" charset="0"/>
                  <a:cs typeface="Arial" panose="020B0604020202020204" pitchFamily="34" charset="0"/>
                </a:rPr>
                <a:t>        Đặc điểm cấu tạo, hình thái của lá</a:t>
              </a:r>
              <a:endParaRPr kumimoji="0" lang="en-US" sz="4000" b="1" i="0" u="none" strike="noStrike" kern="1200" cap="none" spc="0" normalizeH="0" baseline="0" noProof="0" dirty="0">
                <a:ln>
                  <a:noFill/>
                </a:ln>
                <a:solidFill>
                  <a:srgbClr val="FFFFFF"/>
                </a:solidFill>
                <a:effectLst/>
                <a:uLnTx/>
                <a:uFillTx/>
                <a:latin typeface="Arial" panose="020B0604020202020204" pitchFamily="34" charset="0"/>
                <a:ea typeface="#9Slide03 Roboto Slab Bold" pitchFamily="2" charset="0"/>
                <a:cs typeface="Arial" panose="020B0604020202020204" pitchFamily="34" charset="0"/>
              </a:endParaRPr>
            </a:p>
          </p:txBody>
        </p:sp>
        <p:pic>
          <p:nvPicPr>
            <p:cNvPr id="1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 y="137160"/>
              <a:ext cx="2076450" cy="2076450"/>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Speech Bubble: Rectangle with Corners Rounded 18"/>
          <p:cNvSpPr/>
          <p:nvPr/>
        </p:nvSpPr>
        <p:spPr>
          <a:xfrm>
            <a:off x="10435590" y="3723672"/>
            <a:ext cx="1527810" cy="594360"/>
          </a:xfrm>
          <a:prstGeom prst="wedgeRoundRectCallout">
            <a:avLst>
              <a:gd name="adj1" fmla="val -70474"/>
              <a:gd name="adj2" fmla="val 52886"/>
              <a:gd name="adj3" fmla="val 16667"/>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vi-VN"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Cuống lá</a:t>
            </a:r>
            <a:endPar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 name="TextBox 8"/>
          <p:cNvSpPr txBox="1"/>
          <p:nvPr/>
        </p:nvSpPr>
        <p:spPr>
          <a:xfrm>
            <a:off x="7520940" y="5678686"/>
            <a:ext cx="4274820" cy="461665"/>
          </a:xfrm>
          <a:prstGeom prst="rect">
            <a:avLst/>
          </a:pr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2400">
                <a:solidFill>
                  <a:schemeClr val="bg1"/>
                </a:solidFill>
                <a:latin typeface="Arial" panose="020B0604020202020204" pitchFamily="34" charset="0"/>
                <a:cs typeface="Arial" panose="020B0604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vi-VN"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Hình. </a:t>
            </a:r>
            <a:r>
              <a:rPr kumimoji="0" lang="vi-VN"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Các bộ phận của lá</a:t>
            </a:r>
            <a:endPar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1" name="TextBox 20"/>
          <p:cNvSpPr txBox="1"/>
          <p:nvPr/>
        </p:nvSpPr>
        <p:spPr>
          <a:xfrm>
            <a:off x="396240" y="4331364"/>
            <a:ext cx="5966460" cy="1853629"/>
          </a:xfrm>
          <a:prstGeom prst="roundRect">
            <a:avLst/>
          </a:prstGeom>
          <a:noFill/>
          <a:ln w="28575">
            <a:solidFill>
              <a:srgbClr val="C00000"/>
            </a:solidFill>
            <a:prstDash val="sysDash"/>
          </a:ln>
        </p:spPr>
        <p:txBody>
          <a:bodyPr wrap="square" rtlCol="0">
            <a:spAutoFit/>
          </a:bodyPr>
          <a:lstStyle/>
          <a:p>
            <a:pPr marL="0" marR="0" lvl="0" indent="0" algn="ctr" defTabSz="914400" rtl="0" eaLnBrk="1" fontAlgn="auto" latinLnBrk="0" hangingPunct="1">
              <a:lnSpc>
                <a:spcPct val="110000"/>
              </a:lnSpc>
              <a:spcBef>
                <a:spcPts val="0"/>
              </a:spcBef>
              <a:spcAft>
                <a:spcPts val="0"/>
              </a:spcAft>
              <a:buClrTx/>
              <a:buSzTx/>
              <a:buFontTx/>
              <a:buNone/>
              <a:defRPr/>
            </a:pPr>
            <a:r>
              <a:rPr kumimoji="0" lang="vi-VN" sz="3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Quan sát hình bên, em hãy cho biết lá được cấu tạo từ những bộ phận nào?</a:t>
            </a:r>
            <a:endParaRPr kumimoji="0" 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p:txBody>
      </p:sp>
      <p:pic>
        <p:nvPicPr>
          <p:cNvPr id="22" name="Picture 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6240" y="2965019"/>
            <a:ext cx="1517306" cy="151730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ppt_x"/>
                                          </p:val>
                                        </p:tav>
                                        <p:tav tm="100000">
                                          <p:val>
                                            <p:strVal val="#ppt_x"/>
                                          </p:val>
                                        </p:tav>
                                      </p:tavLst>
                                    </p:anim>
                                    <p:anim calcmode="lin" valueType="num">
                                      <p:cBhvr additive="base">
                                        <p:cTn id="1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ppt_x"/>
                                          </p:val>
                                        </p:tav>
                                        <p:tav tm="100000">
                                          <p:val>
                                            <p:strVal val="#ppt_x"/>
                                          </p:val>
                                        </p:tav>
                                      </p:tavLst>
                                    </p:anim>
                                    <p:anim calcmode="lin" valueType="num">
                                      <p:cBhvr additive="base">
                                        <p:cTn id="1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ppt_x"/>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anim calcmode="lin" valueType="num">
                                      <p:cBhvr additive="base">
                                        <p:cTn id="29" dur="500" fill="hold"/>
                                        <p:tgtEl>
                                          <p:spTgt spid="19"/>
                                        </p:tgtEl>
                                        <p:attrNameLst>
                                          <p:attrName>ppt_x</p:attrName>
                                        </p:attrNameLst>
                                      </p:cBhvr>
                                      <p:tavLst>
                                        <p:tav tm="0">
                                          <p:val>
                                            <p:strVal val="#ppt_x"/>
                                          </p:val>
                                        </p:tav>
                                        <p:tav tm="100000">
                                          <p:val>
                                            <p:strVal val="#ppt_x"/>
                                          </p:val>
                                        </p:tav>
                                      </p:tavLst>
                                    </p:anim>
                                    <p:anim calcmode="lin" valueType="num">
                                      <p:cBhvr additive="base">
                                        <p:cTn id="3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9" grpId="0" animBg="1"/>
      <p:bldP spid="2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p:cNvGrpSpPr/>
          <p:nvPr/>
        </p:nvGrpSpPr>
        <p:grpSpPr>
          <a:xfrm>
            <a:off x="304800" y="240156"/>
            <a:ext cx="7874015" cy="6533535"/>
            <a:chOff x="4895850" y="260757"/>
            <a:chExt cx="7874015" cy="6533535"/>
          </a:xfrm>
        </p:grpSpPr>
        <p:pic>
          <p:nvPicPr>
            <p:cNvPr id="28" name="Picture 27"/>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t="20157" b="9097"/>
            <a:stretch>
              <a:fillRect/>
            </a:stretch>
          </p:blipFill>
          <p:spPr>
            <a:xfrm>
              <a:off x="4895850" y="658963"/>
              <a:ext cx="7874015" cy="6135329"/>
            </a:xfrm>
            <a:prstGeom prst="rect">
              <a:avLst/>
            </a:prstGeom>
          </p:spPr>
        </p:pic>
        <p:sp>
          <p:nvSpPr>
            <p:cNvPr id="29" name="Rectangle 28"/>
            <p:cNvSpPr/>
            <p:nvPr/>
          </p:nvSpPr>
          <p:spPr>
            <a:xfrm>
              <a:off x="6038850" y="260757"/>
              <a:ext cx="1828800" cy="990600"/>
            </a:xfrm>
            <a:prstGeom prst="rect">
              <a:avLst/>
            </a:prstGeom>
            <a:solidFill>
              <a:srgbClr val="FFF5DD"/>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31" name="TextBox 30"/>
            <p:cNvSpPr txBox="1"/>
            <p:nvPr/>
          </p:nvSpPr>
          <p:spPr>
            <a:xfrm>
              <a:off x="6427465" y="398635"/>
              <a:ext cx="1051570" cy="585801"/>
            </a:xfrm>
            <a:prstGeom prst="rect">
              <a:avLst/>
            </a:prstGeom>
            <a:noFill/>
          </p:spPr>
          <p:txBody>
            <a:bodyPr wrap="none" lIns="0" tIns="0" rIns="0" bIns="0" rtlCol="0">
              <a:spAutoFit/>
            </a:bodyPr>
            <a:lstStyle/>
            <a:p>
              <a:pPr algn="ctr">
                <a:lnSpc>
                  <a:spcPct val="110000"/>
                </a:lnSpc>
              </a:pPr>
              <a:r>
                <a:rPr lang="vi-VN" b="1" dirty="0"/>
                <a:t>Ánh sáng</a:t>
              </a:r>
            </a:p>
            <a:p>
              <a:pPr algn="ctr">
                <a:lnSpc>
                  <a:spcPct val="110000"/>
                </a:lnSpc>
              </a:pPr>
              <a:r>
                <a:rPr lang="vi-VN" b="1" dirty="0"/>
                <a:t>mặt trời</a:t>
              </a:r>
            </a:p>
          </p:txBody>
        </p:sp>
        <p:sp>
          <p:nvSpPr>
            <p:cNvPr id="32" name="Rectangle 31"/>
            <p:cNvSpPr/>
            <p:nvPr/>
          </p:nvSpPr>
          <p:spPr>
            <a:xfrm>
              <a:off x="10153650" y="717956"/>
              <a:ext cx="836817" cy="442913"/>
            </a:xfrm>
            <a:prstGeom prst="rect">
              <a:avLst/>
            </a:prstGeom>
            <a:solidFill>
              <a:srgbClr val="FFF5D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34" name="Rectangle 33"/>
            <p:cNvSpPr/>
            <p:nvPr/>
          </p:nvSpPr>
          <p:spPr>
            <a:xfrm>
              <a:off x="11495895" y="1734751"/>
              <a:ext cx="659607" cy="442913"/>
            </a:xfrm>
            <a:prstGeom prst="rect">
              <a:avLst/>
            </a:prstGeom>
            <a:solidFill>
              <a:srgbClr val="FFF5D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35" name="Rectangle 34"/>
            <p:cNvSpPr/>
            <p:nvPr/>
          </p:nvSpPr>
          <p:spPr>
            <a:xfrm>
              <a:off x="8394404" y="5830502"/>
              <a:ext cx="878184" cy="278606"/>
            </a:xfrm>
            <a:prstGeom prst="rect">
              <a:avLst/>
            </a:prstGeom>
            <a:solidFill>
              <a:srgbClr val="FFF5D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37" name="Rectangle 36"/>
            <p:cNvSpPr/>
            <p:nvPr/>
          </p:nvSpPr>
          <p:spPr>
            <a:xfrm>
              <a:off x="7828466" y="6121013"/>
              <a:ext cx="878184" cy="507207"/>
            </a:xfrm>
            <a:prstGeom prst="rect">
              <a:avLst/>
            </a:prstGeom>
            <a:solidFill>
              <a:srgbClr val="FFF5D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38" name="TextBox 37"/>
            <p:cNvSpPr txBox="1"/>
            <p:nvPr/>
          </p:nvSpPr>
          <p:spPr>
            <a:xfrm>
              <a:off x="10239535" y="844703"/>
              <a:ext cx="625171" cy="281103"/>
            </a:xfrm>
            <a:prstGeom prst="rect">
              <a:avLst/>
            </a:prstGeom>
            <a:noFill/>
          </p:spPr>
          <p:txBody>
            <a:bodyPr wrap="none" lIns="0" tIns="0" rIns="0" bIns="0" rtlCol="0">
              <a:spAutoFit/>
            </a:bodyPr>
            <a:lstStyle/>
            <a:p>
              <a:pPr algn="ctr">
                <a:lnSpc>
                  <a:spcPct val="110000"/>
                </a:lnSpc>
              </a:pPr>
              <a:r>
                <a:rPr lang="vi-VN" b="1" dirty="0"/>
                <a:t>Nước</a:t>
              </a:r>
            </a:p>
          </p:txBody>
        </p:sp>
        <p:sp>
          <p:nvSpPr>
            <p:cNvPr id="39" name="TextBox 38"/>
            <p:cNvSpPr txBox="1"/>
            <p:nvPr/>
          </p:nvSpPr>
          <p:spPr>
            <a:xfrm>
              <a:off x="11480120" y="1556726"/>
              <a:ext cx="512961" cy="852413"/>
            </a:xfrm>
            <a:prstGeom prst="rect">
              <a:avLst/>
            </a:prstGeom>
            <a:noFill/>
          </p:spPr>
          <p:txBody>
            <a:bodyPr wrap="none" lIns="0" tIns="0" rIns="0" bIns="0" rtlCol="0">
              <a:spAutoFit/>
            </a:bodyPr>
            <a:lstStyle/>
            <a:p>
              <a:pPr algn="ctr">
                <a:lnSpc>
                  <a:spcPct val="105000"/>
                </a:lnSpc>
              </a:pPr>
              <a:r>
                <a:rPr lang="vi-VN" b="1" dirty="0"/>
                <a:t>Chất</a:t>
              </a:r>
            </a:p>
            <a:p>
              <a:pPr algn="ctr">
                <a:lnSpc>
                  <a:spcPct val="105000"/>
                </a:lnSpc>
              </a:pPr>
              <a:r>
                <a:rPr lang="vi-VN" b="1" dirty="0"/>
                <a:t>hữu</a:t>
              </a:r>
            </a:p>
            <a:p>
              <a:pPr algn="ctr">
                <a:lnSpc>
                  <a:spcPct val="105000"/>
                </a:lnSpc>
              </a:pPr>
              <a:r>
                <a:rPr lang="vi-VN" b="1" dirty="0"/>
                <a:t>cơ</a:t>
              </a:r>
            </a:p>
          </p:txBody>
        </p:sp>
        <p:sp>
          <p:nvSpPr>
            <p:cNvPr id="41" name="TextBox 40"/>
            <p:cNvSpPr txBox="1"/>
            <p:nvPr/>
          </p:nvSpPr>
          <p:spPr>
            <a:xfrm>
              <a:off x="8611589" y="5808569"/>
              <a:ext cx="846386" cy="270715"/>
            </a:xfrm>
            <a:prstGeom prst="rect">
              <a:avLst/>
            </a:prstGeom>
            <a:noFill/>
          </p:spPr>
          <p:txBody>
            <a:bodyPr wrap="none" lIns="0" tIns="0" rIns="0" bIns="0" rtlCol="0">
              <a:spAutoFit/>
            </a:bodyPr>
            <a:lstStyle/>
            <a:p>
              <a:pPr algn="ctr">
                <a:lnSpc>
                  <a:spcPct val="105000"/>
                </a:lnSpc>
              </a:pPr>
              <a:r>
                <a:rPr lang="vi-VN" b="1" dirty="0"/>
                <a:t>Oxygen</a:t>
              </a:r>
            </a:p>
          </p:txBody>
        </p:sp>
        <p:sp>
          <p:nvSpPr>
            <p:cNvPr id="42" name="TextBox 41"/>
            <p:cNvSpPr txBox="1"/>
            <p:nvPr/>
          </p:nvSpPr>
          <p:spPr>
            <a:xfrm>
              <a:off x="7709592" y="5942631"/>
              <a:ext cx="807913" cy="561564"/>
            </a:xfrm>
            <a:prstGeom prst="rect">
              <a:avLst/>
            </a:prstGeom>
            <a:noFill/>
          </p:spPr>
          <p:txBody>
            <a:bodyPr wrap="none" lIns="0" tIns="0" rIns="0" bIns="0" rtlCol="0">
              <a:spAutoFit/>
            </a:bodyPr>
            <a:lstStyle/>
            <a:p>
              <a:pPr algn="ctr">
                <a:lnSpc>
                  <a:spcPct val="105000"/>
                </a:lnSpc>
              </a:pPr>
              <a:r>
                <a:rPr lang="vi-VN" b="1" dirty="0"/>
                <a:t>Carbon</a:t>
              </a:r>
            </a:p>
            <a:p>
              <a:pPr algn="ctr">
                <a:lnSpc>
                  <a:spcPct val="105000"/>
                </a:lnSpc>
              </a:pPr>
              <a:r>
                <a:rPr lang="vi-VN" b="1" dirty="0"/>
                <a:t>dioxide</a:t>
              </a:r>
            </a:p>
          </p:txBody>
        </p:sp>
        <p:sp>
          <p:nvSpPr>
            <p:cNvPr id="43" name="TextBox 42"/>
            <p:cNvSpPr txBox="1"/>
            <p:nvPr/>
          </p:nvSpPr>
          <p:spPr>
            <a:xfrm>
              <a:off x="5741099" y="2888864"/>
              <a:ext cx="872034" cy="890500"/>
            </a:xfrm>
            <a:prstGeom prst="rect">
              <a:avLst/>
            </a:prstGeom>
            <a:noFill/>
          </p:spPr>
          <p:txBody>
            <a:bodyPr wrap="none" lIns="0" tIns="0" rIns="0" bIns="0" rtlCol="0">
              <a:spAutoFit/>
            </a:bodyPr>
            <a:lstStyle/>
            <a:p>
              <a:pPr algn="ctr">
                <a:lnSpc>
                  <a:spcPct val="110000"/>
                </a:lnSpc>
              </a:pPr>
              <a:r>
                <a:rPr lang="vi-VN" b="1" dirty="0"/>
                <a:t>Lục lạp</a:t>
              </a:r>
            </a:p>
            <a:p>
              <a:pPr algn="ctr">
                <a:lnSpc>
                  <a:spcPct val="110000"/>
                </a:lnSpc>
              </a:pPr>
              <a:r>
                <a:rPr lang="vi-VN" b="1" dirty="0"/>
                <a:t>chứa</a:t>
              </a:r>
            </a:p>
            <a:p>
              <a:pPr algn="ctr">
                <a:lnSpc>
                  <a:spcPct val="110000"/>
                </a:lnSpc>
              </a:pPr>
              <a:r>
                <a:rPr lang="vi-VN" b="1" dirty="0"/>
                <a:t>diệp lục</a:t>
              </a:r>
            </a:p>
          </p:txBody>
        </p:sp>
        <p:cxnSp>
          <p:nvCxnSpPr>
            <p:cNvPr id="44" name="Straight Connector 43"/>
            <p:cNvCxnSpPr/>
            <p:nvPr/>
          </p:nvCxnSpPr>
          <p:spPr>
            <a:xfrm flipH="1" flipV="1">
              <a:off x="10556083" y="1152525"/>
              <a:ext cx="1" cy="7716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11094314" y="4356030"/>
              <a:ext cx="705321" cy="270715"/>
            </a:xfrm>
            <a:prstGeom prst="rect">
              <a:avLst/>
            </a:prstGeom>
            <a:noFill/>
          </p:spPr>
          <p:txBody>
            <a:bodyPr wrap="none" lIns="0" tIns="0" rIns="0" bIns="0" rtlCol="0">
              <a:spAutoFit/>
            </a:bodyPr>
            <a:lstStyle/>
            <a:p>
              <a:pPr algn="ctr">
                <a:lnSpc>
                  <a:spcPct val="105000"/>
                </a:lnSpc>
              </a:pPr>
              <a:r>
                <a:rPr lang="vi-VN" b="1" dirty="0"/>
                <a:t>Gân lá</a:t>
              </a:r>
            </a:p>
          </p:txBody>
        </p:sp>
        <p:cxnSp>
          <p:nvCxnSpPr>
            <p:cNvPr id="46" name="Straight Connector 45"/>
            <p:cNvCxnSpPr/>
            <p:nvPr/>
          </p:nvCxnSpPr>
          <p:spPr>
            <a:xfrm flipH="1">
              <a:off x="10642917" y="2014613"/>
              <a:ext cx="84185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H="1" flipV="1">
              <a:off x="10301288" y="3024188"/>
              <a:ext cx="1097756" cy="124063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H="1" flipV="1">
              <a:off x="8675914" y="1251356"/>
              <a:ext cx="682399" cy="108226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8233485" y="931442"/>
              <a:ext cx="884858" cy="270715"/>
            </a:xfrm>
            <a:prstGeom prst="rect">
              <a:avLst/>
            </a:prstGeom>
            <a:noFill/>
          </p:spPr>
          <p:txBody>
            <a:bodyPr wrap="none" lIns="0" tIns="0" rIns="0" bIns="0" rtlCol="0">
              <a:spAutoFit/>
            </a:bodyPr>
            <a:lstStyle/>
            <a:p>
              <a:pPr algn="ctr">
                <a:lnSpc>
                  <a:spcPct val="105000"/>
                </a:lnSpc>
              </a:pPr>
              <a:r>
                <a:rPr lang="vi-VN" b="1" dirty="0"/>
                <a:t>Phiến lá</a:t>
              </a:r>
            </a:p>
          </p:txBody>
        </p:sp>
        <p:cxnSp>
          <p:nvCxnSpPr>
            <p:cNvPr id="51" name="Straight Connector 50"/>
            <p:cNvCxnSpPr/>
            <p:nvPr/>
          </p:nvCxnSpPr>
          <p:spPr>
            <a:xfrm flipH="1" flipV="1">
              <a:off x="11015664" y="2581276"/>
              <a:ext cx="383380" cy="168354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10775085" y="296325"/>
              <a:ext cx="1083535" cy="281103"/>
            </a:xfrm>
            <a:prstGeom prst="rect">
              <a:avLst/>
            </a:prstGeom>
            <a:noFill/>
          </p:spPr>
          <p:txBody>
            <a:bodyPr wrap="square" lIns="0" tIns="0" rIns="0" bIns="0" rtlCol="0">
              <a:spAutoFit/>
            </a:bodyPr>
            <a:lstStyle/>
            <a:p>
              <a:pPr algn="ctr">
                <a:lnSpc>
                  <a:spcPct val="110000"/>
                </a:lnSpc>
              </a:pPr>
              <a:r>
                <a:rPr lang="vi-VN" b="1" dirty="0"/>
                <a:t>Cuống lá</a:t>
              </a:r>
            </a:p>
          </p:txBody>
        </p:sp>
        <p:cxnSp>
          <p:nvCxnSpPr>
            <p:cNvPr id="53" name="Straight Connector 52"/>
            <p:cNvCxnSpPr/>
            <p:nvPr/>
          </p:nvCxnSpPr>
          <p:spPr>
            <a:xfrm flipV="1">
              <a:off x="11348809" y="609600"/>
              <a:ext cx="0" cy="58737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flipH="1" flipV="1">
              <a:off x="6223000" y="3784600"/>
              <a:ext cx="383785" cy="36444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Rectangle: Rounded Corners 1"/>
          <p:cNvSpPr/>
          <p:nvPr/>
        </p:nvSpPr>
        <p:spPr>
          <a:xfrm>
            <a:off x="5426286" y="5809901"/>
            <a:ext cx="1719264" cy="507208"/>
          </a:xfrm>
          <a:prstGeom prst="roundRect">
            <a:avLst>
              <a:gd name="adj" fmla="val 25848"/>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t>Hình 22.3.</a:t>
            </a:r>
            <a:endParaRPr lang="en-US" sz="2400" b="1" dirty="0"/>
          </a:p>
        </p:txBody>
      </p:sp>
      <p:sp>
        <p:nvSpPr>
          <p:cNvPr id="3" name="TextBox 2"/>
          <p:cNvSpPr txBox="1"/>
          <p:nvPr/>
        </p:nvSpPr>
        <p:spPr>
          <a:xfrm>
            <a:off x="7267570" y="5677604"/>
            <a:ext cx="4626984" cy="845616"/>
          </a:xfrm>
          <a:prstGeom prst="rect">
            <a:avLst/>
          </a:prstGeom>
          <a:noFill/>
        </p:spPr>
        <p:txBody>
          <a:bodyPr wrap="square" lIns="0" tIns="0" rIns="0" bIns="0" rtlCol="0">
            <a:spAutoFit/>
          </a:bodyPr>
          <a:lstStyle/>
          <a:p>
            <a:pPr>
              <a:lnSpc>
                <a:spcPct val="120000"/>
              </a:lnSpc>
            </a:pPr>
            <a:r>
              <a:rPr lang="vi-VN" sz="2400" dirty="0"/>
              <a:t>Sơ đồ mô tả vai trò của lá và chức năng quang hợp</a:t>
            </a:r>
            <a:endParaRPr lang="en-US" sz="24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4" name="Rectangle 83"/>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pic>
        <p:nvPicPr>
          <p:cNvPr id="12292" name="Picture 4" descr="green leaf photography"/>
          <p:cNvPicPr>
            <a:picLocks noChangeAspect="1" noChangeArrowheads="1"/>
          </p:cNvPicPr>
          <p:nvPr/>
        </p:nvPicPr>
        <p:blipFill rotWithShape="1">
          <a:blip r:embed="rId2">
            <a:extLst>
              <a:ext uri="{28A0092B-C50C-407E-A947-70E740481C1C}">
                <a14:useLocalDpi xmlns:a14="http://schemas.microsoft.com/office/drawing/2010/main" val="0"/>
              </a:ext>
            </a:extLst>
          </a:blip>
          <a:srcRect b="15730"/>
          <a:stretch>
            <a:fillRect/>
          </a:stretch>
        </p:blipFill>
        <p:spPr bwMode="auto">
          <a:xfrm>
            <a:off x="20" y="10"/>
            <a:ext cx="12191980" cy="6857990"/>
          </a:xfrm>
          <a:custGeom>
            <a:avLst/>
            <a:gdLst/>
            <a:ahLst/>
            <a:cxnLst/>
            <a:rect l="l" t="t" r="r" b="b"/>
            <a:pathLst>
              <a:path w="12192000" h="6858000">
                <a:moveTo>
                  <a:pt x="0" y="0"/>
                </a:moveTo>
                <a:lnTo>
                  <a:pt x="12192000" y="0"/>
                </a:lnTo>
                <a:lnTo>
                  <a:pt x="12192000"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16" name="Speech Bubble: Rectangle with Corners Rounded 15"/>
          <p:cNvSpPr/>
          <p:nvPr/>
        </p:nvSpPr>
        <p:spPr>
          <a:xfrm>
            <a:off x="674370" y="2134673"/>
            <a:ext cx="1668780" cy="594360"/>
          </a:xfrm>
          <a:prstGeom prst="wedgeRoundRectCallout">
            <a:avLst>
              <a:gd name="adj1" fmla="val 68078"/>
              <a:gd name="adj2" fmla="val 99039"/>
              <a:gd name="adj3" fmla="val 16667"/>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vi-VN"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Phiến lá</a:t>
            </a:r>
            <a:endPar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7" name="Speech Bubble: Rectangle with Corners Rounded 16"/>
          <p:cNvSpPr/>
          <p:nvPr/>
        </p:nvSpPr>
        <p:spPr>
          <a:xfrm>
            <a:off x="5097780" y="5119386"/>
            <a:ext cx="1668780" cy="594360"/>
          </a:xfrm>
          <a:prstGeom prst="wedgeRoundRectCallout">
            <a:avLst>
              <a:gd name="adj1" fmla="val -85347"/>
              <a:gd name="adj2" fmla="val -168269"/>
              <a:gd name="adj3" fmla="val 16667"/>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vi-VN"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Gân lá</a:t>
            </a:r>
            <a:endPar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8" name="Speech Bubble: Rectangle with Corners Rounded 17"/>
          <p:cNvSpPr/>
          <p:nvPr/>
        </p:nvSpPr>
        <p:spPr>
          <a:xfrm>
            <a:off x="1897380" y="5139738"/>
            <a:ext cx="1527810" cy="594360"/>
          </a:xfrm>
          <a:prstGeom prst="wedgeRoundRectCallout">
            <a:avLst>
              <a:gd name="adj1" fmla="val 82144"/>
              <a:gd name="adj2" fmla="val 25963"/>
              <a:gd name="adj3" fmla="val 16667"/>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vi-VN"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Cuống lá</a:t>
            </a:r>
            <a:endPar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12296" name="Picture 8" descr="mui-ten-gif - quocthinh.ne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19298" y="1860439"/>
            <a:ext cx="1894523" cy="1221152"/>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p:cNvSpPr txBox="1"/>
          <p:nvPr/>
        </p:nvSpPr>
        <p:spPr>
          <a:xfrm>
            <a:off x="7795260" y="1804695"/>
            <a:ext cx="3783330" cy="1254316"/>
          </a:xfrm>
          <a:prstGeom prst="roundRect">
            <a:avLst/>
          </a:prstGeom>
          <a:solidFill>
            <a:srgbClr val="FFFF00"/>
          </a:solidFill>
          <a:ln w="28575">
            <a:solidFill>
              <a:schemeClr val="bg1"/>
            </a:solidFill>
            <a:prstDash val="sysDash"/>
          </a:ln>
        </p:spPr>
        <p:txBody>
          <a:bodyPr wrap="square" rtlCol="0">
            <a:spAutoFit/>
          </a:bodyPr>
          <a:lstStyle/>
          <a:p>
            <a:pPr marL="0" marR="0" lvl="0" indent="0" algn="ctr" defTabSz="914400" rtl="0" eaLnBrk="1" fontAlgn="auto" latinLnBrk="0" hangingPunct="1">
              <a:lnSpc>
                <a:spcPct val="110000"/>
              </a:lnSpc>
              <a:spcBef>
                <a:spcPts val="0"/>
              </a:spcBef>
              <a:spcAft>
                <a:spcPts val="0"/>
              </a:spcAft>
              <a:buClrTx/>
              <a:buSzTx/>
              <a:buFontTx/>
              <a:buNone/>
              <a:defRPr/>
            </a:pPr>
            <a:r>
              <a:rPr kumimoji="0" lang="vi-VN" sz="3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Tăng thu nhận ánh sáng</a:t>
            </a:r>
            <a:endParaRPr kumimoji="0" lang="en-US" sz="3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grpSp>
        <p:nvGrpSpPr>
          <p:cNvPr id="10" name="Group 9"/>
          <p:cNvGrpSpPr/>
          <p:nvPr/>
        </p:nvGrpSpPr>
        <p:grpSpPr>
          <a:xfrm>
            <a:off x="255238" y="398821"/>
            <a:ext cx="11784362" cy="850489"/>
            <a:chOff x="255238" y="1431918"/>
            <a:chExt cx="5557864" cy="850489"/>
          </a:xfrm>
        </p:grpSpPr>
        <p:pic>
          <p:nvPicPr>
            <p:cNvPr id="11" name="Picture 2" descr="Leaf icon image Royalty Free Vector Image - VectorStock"/>
            <p:cNvPicPr>
              <a:picLocks noChangeAspect="1" noChangeArrowheads="1"/>
            </p:cNvPicPr>
            <p:nvPr/>
          </p:nvPicPr>
          <p:blipFill rotWithShape="1">
            <a:blip r:embed="rId4" cstate="print">
              <a:clrChange>
                <a:clrFrom>
                  <a:srgbClr val="FFFFFF"/>
                </a:clrFrom>
                <a:clrTo>
                  <a:srgbClr val="FFFFFF">
                    <a:alpha val="0"/>
                  </a:srgbClr>
                </a:clrTo>
              </a:clrChange>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rcRect t="5834" b="11667"/>
            <a:stretch>
              <a:fillRect/>
            </a:stretch>
          </p:blipFill>
          <p:spPr bwMode="auto">
            <a:xfrm>
              <a:off x="255238" y="1511405"/>
              <a:ext cx="609600" cy="543149"/>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990599" y="1431918"/>
              <a:ext cx="4822503" cy="850489"/>
            </a:xfrm>
            <a:prstGeom prst="rect">
              <a:avLst/>
            </a:prstGeom>
            <a:noFill/>
          </p:spPr>
          <p:txBody>
            <a:bodyPr wrap="square" lIns="0" tIns="0" rIns="0" bIns="0" rtlCol="0">
              <a:spAutoFit/>
            </a:bodyPr>
            <a:lstStyle/>
            <a:p>
              <a:pPr>
                <a:lnSpc>
                  <a:spcPct val="120000"/>
                </a:lnSpc>
              </a:pPr>
              <a:r>
                <a:rPr lang="vi-VN" sz="2400" b="1" dirty="0">
                  <a:solidFill>
                    <a:srgbClr val="C00000"/>
                  </a:solidFill>
                  <a:latin typeface="Arial" panose="020B0604020202020204" pitchFamily="34" charset="0"/>
                  <a:cs typeface="Arial" panose="020B0604020202020204" pitchFamily="34" charset="0"/>
                </a:rPr>
                <a:t>Phiến lá </a:t>
              </a:r>
              <a:r>
                <a:rPr lang="vi-VN" sz="2400" dirty="0">
                  <a:solidFill>
                    <a:schemeClr val="bg1"/>
                  </a:solidFill>
                  <a:latin typeface="Arial" panose="020B0604020202020204" pitchFamily="34" charset="0"/>
                  <a:cs typeface="Arial" panose="020B0604020202020204" pitchFamily="34" charset="0"/>
                </a:rPr>
                <a:t>có dạng bản mỏng, diện tích bề mặt lớn. Trên phiến lá có nhiều </a:t>
              </a:r>
              <a:r>
                <a:rPr lang="vi-VN" sz="2400" b="1" dirty="0">
                  <a:solidFill>
                    <a:schemeClr val="bg1"/>
                  </a:solidFill>
                  <a:latin typeface="Arial" panose="020B0604020202020204" pitchFamily="34" charset="0"/>
                  <a:cs typeface="Arial" panose="020B0604020202020204" pitchFamily="34" charset="0"/>
                </a:rPr>
                <a:t>gân</a:t>
              </a:r>
              <a:r>
                <a:rPr lang="vi-VN" sz="2400" dirty="0">
                  <a:solidFill>
                    <a:schemeClr val="bg1"/>
                  </a:solidFill>
                  <a:latin typeface="Arial" panose="020B0604020202020204" pitchFamily="34" charset="0"/>
                  <a:cs typeface="Arial" panose="020B0604020202020204" pitchFamily="34" charset="0"/>
                </a:rPr>
                <a:t> giúp </a:t>
              </a:r>
              <a:r>
                <a:rPr lang="vi-VN" sz="2400" b="1" dirty="0">
                  <a:solidFill>
                    <a:schemeClr val="bg1"/>
                  </a:solidFill>
                  <a:latin typeface="Arial" panose="020B0604020202020204" pitchFamily="34" charset="0"/>
                  <a:cs typeface="Arial" panose="020B0604020202020204" pitchFamily="34" charset="0"/>
                </a:rPr>
                <a:t>vận chuyển nguyên liệu và sản phẩm của quang hợp.</a:t>
              </a:r>
              <a:endParaRPr lang="vi-VN" sz="2400" b="1" dirty="0">
                <a:solidFill>
                  <a:schemeClr val="bg1"/>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2296"/>
                                        </p:tgtEl>
                                        <p:attrNameLst>
                                          <p:attrName>style.visibility</p:attrName>
                                        </p:attrNameLst>
                                      </p:cBhvr>
                                      <p:to>
                                        <p:strVal val="visible"/>
                                      </p:to>
                                    </p:set>
                                    <p:anim calcmode="lin" valueType="num">
                                      <p:cBhvr>
                                        <p:cTn id="12" dur="500" fill="hold"/>
                                        <p:tgtEl>
                                          <p:spTgt spid="12296"/>
                                        </p:tgtEl>
                                        <p:attrNameLst>
                                          <p:attrName>ppt_w</p:attrName>
                                        </p:attrNameLst>
                                      </p:cBhvr>
                                      <p:tavLst>
                                        <p:tav tm="0">
                                          <p:val>
                                            <p:fltVal val="0"/>
                                          </p:val>
                                        </p:tav>
                                        <p:tav tm="100000">
                                          <p:val>
                                            <p:strVal val="#ppt_w"/>
                                          </p:val>
                                        </p:tav>
                                      </p:tavLst>
                                    </p:anim>
                                    <p:anim calcmode="lin" valueType="num">
                                      <p:cBhvr>
                                        <p:cTn id="13" dur="500" fill="hold"/>
                                        <p:tgtEl>
                                          <p:spTgt spid="12296"/>
                                        </p:tgtEl>
                                        <p:attrNameLst>
                                          <p:attrName>ppt_h</p:attrName>
                                        </p:attrNameLst>
                                      </p:cBhvr>
                                      <p:tavLst>
                                        <p:tav tm="0">
                                          <p:val>
                                            <p:fltVal val="0"/>
                                          </p:val>
                                        </p:tav>
                                        <p:tav tm="100000">
                                          <p:val>
                                            <p:strVal val="#ppt_h"/>
                                          </p:val>
                                        </p:tav>
                                      </p:tavLst>
                                    </p:anim>
                                    <p:animEffect transition="in" filter="fade">
                                      <p:cBhvr>
                                        <p:cTn id="14" dur="500"/>
                                        <p:tgtEl>
                                          <p:spTgt spid="12296"/>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p:cTn id="17" dur="500" fill="hold"/>
                                        <p:tgtEl>
                                          <p:spTgt spid="22"/>
                                        </p:tgtEl>
                                        <p:attrNameLst>
                                          <p:attrName>ppt_w</p:attrName>
                                        </p:attrNameLst>
                                      </p:cBhvr>
                                      <p:tavLst>
                                        <p:tav tm="0">
                                          <p:val>
                                            <p:fltVal val="0"/>
                                          </p:val>
                                        </p:tav>
                                        <p:tav tm="100000">
                                          <p:val>
                                            <p:strVal val="#ppt_w"/>
                                          </p:val>
                                        </p:tav>
                                      </p:tavLst>
                                    </p:anim>
                                    <p:anim calcmode="lin" valueType="num">
                                      <p:cBhvr>
                                        <p:cTn id="18" dur="500" fill="hold"/>
                                        <p:tgtEl>
                                          <p:spTgt spid="22"/>
                                        </p:tgtEl>
                                        <p:attrNameLst>
                                          <p:attrName>ppt_h</p:attrName>
                                        </p:attrNameLst>
                                      </p:cBhvr>
                                      <p:tavLst>
                                        <p:tav tm="0">
                                          <p:val>
                                            <p:fltVal val="0"/>
                                          </p:val>
                                        </p:tav>
                                        <p:tav tm="100000">
                                          <p:val>
                                            <p:strVal val="#ppt_h"/>
                                          </p:val>
                                        </p:tav>
                                      </p:tavLst>
                                    </p:anim>
                                    <p:animEffect transition="in" filter="fade">
                                      <p:cBhvr>
                                        <p:cTn id="1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grpSp>
        <p:nvGrpSpPr>
          <p:cNvPr id="34" name="Group 33"/>
          <p:cNvGrpSpPr/>
          <p:nvPr/>
        </p:nvGrpSpPr>
        <p:grpSpPr>
          <a:xfrm>
            <a:off x="280019" y="609600"/>
            <a:ext cx="11022362" cy="845616"/>
            <a:chOff x="255238" y="3129813"/>
            <a:chExt cx="11022362" cy="845616"/>
          </a:xfrm>
        </p:grpSpPr>
        <p:pic>
          <p:nvPicPr>
            <p:cNvPr id="35" name="Picture 2" descr="Leaf icon image Royalty Free Vector Image - VectorStock"/>
            <p:cNvPicPr>
              <a:picLocks noChangeAspect="1" noChangeArrowheads="1"/>
            </p:cNvPicPr>
            <p:nvPr/>
          </p:nvPicPr>
          <p:blipFill rotWithShape="1">
            <a:blip r:embed="rId2" cstate="print">
              <a:clrChange>
                <a:clrFrom>
                  <a:srgbClr val="FFFFFF"/>
                </a:clrFrom>
                <a:clrTo>
                  <a:srgbClr val="FFFFFF">
                    <a:alpha val="0"/>
                  </a:srgbClr>
                </a:clrTo>
              </a:clrChange>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t="5834" b="11667"/>
            <a:stretch>
              <a:fillRect/>
            </a:stretch>
          </p:blipFill>
          <p:spPr bwMode="auto">
            <a:xfrm>
              <a:off x="255238" y="3213100"/>
              <a:ext cx="609600" cy="543149"/>
            </a:xfrm>
            <a:prstGeom prst="rect">
              <a:avLst/>
            </a:prstGeom>
            <a:noFill/>
            <a:extLst>
              <a:ext uri="{909E8E84-426E-40DD-AFC4-6F175D3DCCD1}">
                <a14:hiddenFill xmlns:a14="http://schemas.microsoft.com/office/drawing/2010/main">
                  <a:solidFill>
                    <a:srgbClr val="FFFFFF"/>
                  </a:solidFill>
                </a14:hiddenFill>
              </a:ext>
            </a:extLst>
          </p:spPr>
        </p:pic>
        <p:sp>
          <p:nvSpPr>
            <p:cNvPr id="37" name="TextBox 36"/>
            <p:cNvSpPr txBox="1"/>
            <p:nvPr/>
          </p:nvSpPr>
          <p:spPr>
            <a:xfrm>
              <a:off x="990599" y="3129813"/>
              <a:ext cx="10287001" cy="845616"/>
            </a:xfrm>
            <a:prstGeom prst="rect">
              <a:avLst/>
            </a:prstGeom>
            <a:noFill/>
          </p:spPr>
          <p:txBody>
            <a:bodyPr wrap="square" lIns="0" tIns="0" rIns="0" bIns="0" rtlCol="0">
              <a:spAutoFit/>
            </a:bodyPr>
            <a:lstStyle/>
            <a:p>
              <a:pPr>
                <a:lnSpc>
                  <a:spcPct val="120000"/>
                </a:lnSpc>
              </a:pPr>
              <a:r>
                <a:rPr lang="vi-VN" sz="2400" dirty="0">
                  <a:latin typeface="Arial" panose="020B0604020202020204" pitchFamily="34" charset="0"/>
                  <a:cs typeface="Arial" panose="020B0604020202020204" pitchFamily="34" charset="0"/>
                </a:rPr>
                <a:t>Lớp biểu bì lá có nhiều </a:t>
              </a:r>
              <a:r>
                <a:rPr lang="vi-VN" sz="2400" b="1" dirty="0">
                  <a:solidFill>
                    <a:schemeClr val="accent6">
                      <a:lumMod val="50000"/>
                    </a:schemeClr>
                  </a:solidFill>
                  <a:latin typeface="Arial" panose="020B0604020202020204" pitchFamily="34" charset="0"/>
                  <a:cs typeface="Arial" panose="020B0604020202020204" pitchFamily="34" charset="0"/>
                </a:rPr>
                <a:t>khí khổng </a:t>
              </a:r>
              <a:r>
                <a:rPr lang="vi-VN" sz="2400" dirty="0">
                  <a:latin typeface="Arial" panose="020B0604020202020204" pitchFamily="34" charset="0"/>
                  <a:cs typeface="Arial" panose="020B0604020202020204" pitchFamily="34" charset="0"/>
                </a:rPr>
                <a:t>(là nơi </a:t>
              </a:r>
              <a:r>
                <a:rPr lang="vi-VN" sz="2400" b="1" dirty="0">
                  <a:solidFill>
                    <a:schemeClr val="tx2">
                      <a:lumMod val="75000"/>
                    </a:schemeClr>
                  </a:solidFill>
                  <a:latin typeface="Arial" panose="020B0604020202020204" pitchFamily="34" charset="0"/>
                  <a:cs typeface="Arial" panose="020B0604020202020204" pitchFamily="34" charset="0"/>
                </a:rPr>
                <a:t>carbon dioxide đi từ bên ngoài vào </a:t>
              </a:r>
              <a:r>
                <a:rPr lang="vi-VN" sz="2400" dirty="0">
                  <a:latin typeface="Arial" panose="020B0604020202020204" pitchFamily="34" charset="0"/>
                  <a:cs typeface="Arial" panose="020B0604020202020204" pitchFamily="34" charset="0"/>
                </a:rPr>
                <a:t>bên trong lá và </a:t>
              </a:r>
              <a:r>
                <a:rPr lang="vi-VN" sz="2400" b="1" dirty="0">
                  <a:solidFill>
                    <a:schemeClr val="tx2">
                      <a:lumMod val="75000"/>
                    </a:schemeClr>
                  </a:solidFill>
                  <a:latin typeface="Arial" panose="020B0604020202020204" pitchFamily="34" charset="0"/>
                  <a:cs typeface="Arial" panose="020B0604020202020204" pitchFamily="34" charset="0"/>
                </a:rPr>
                <a:t>khí oxygen đi từ trong lá ra </a:t>
              </a:r>
              <a:r>
                <a:rPr lang="vi-VN" sz="2400" dirty="0">
                  <a:latin typeface="Arial" panose="020B0604020202020204" pitchFamily="34" charset="0"/>
                  <a:cs typeface="Arial" panose="020B0604020202020204" pitchFamily="34" charset="0"/>
                </a:rPr>
                <a:t>ngoài môi trường).</a:t>
              </a:r>
              <a:endParaRPr lang="vi-VN" sz="2400" dirty="0"/>
            </a:p>
          </p:txBody>
        </p:sp>
      </p:grpSp>
      <p:pic>
        <p:nvPicPr>
          <p:cNvPr id="30" name="Picture 29"/>
          <p:cNvPicPr>
            <a:picLocks noChangeAspect="1"/>
          </p:cNvPicPr>
          <p:nvPr/>
        </p:nvPicPr>
        <p:blipFill rotWithShape="1">
          <a:blip r:embed="rId4" cstate="print">
            <a:extLst>
              <a:ext uri="{28A0092B-C50C-407E-A947-70E740481C1C}">
                <a14:useLocalDpi xmlns:a14="http://schemas.microsoft.com/office/drawing/2010/main" val="0"/>
              </a:ext>
            </a:extLst>
          </a:blip>
          <a:srcRect l="40082" t="17987" r="8956"/>
          <a:stretch>
            <a:fillRect/>
          </a:stretch>
        </p:blipFill>
        <p:spPr>
          <a:xfrm>
            <a:off x="0" y="1924213"/>
            <a:ext cx="5467917" cy="4951614"/>
          </a:xfrm>
          <a:prstGeom prst="rect">
            <a:avLst/>
          </a:prstGeom>
        </p:spPr>
      </p:pic>
      <p:pic>
        <p:nvPicPr>
          <p:cNvPr id="3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91200" y="1861159"/>
            <a:ext cx="5930900" cy="438724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080250" y="6307574"/>
            <a:ext cx="3352800" cy="369332"/>
          </a:xfrm>
          <a:prstGeom prst="rect">
            <a:avLst/>
          </a:prstGeom>
          <a:noFill/>
        </p:spPr>
        <p:txBody>
          <a:bodyPr wrap="square" lIns="0" tIns="0" rIns="0" bIns="0" rtlCol="0">
            <a:spAutoFit/>
          </a:bodyPr>
          <a:lstStyle/>
          <a:p>
            <a:pPr algn="ctr"/>
            <a:r>
              <a:rPr lang="vi-VN" sz="2400" b="1" dirty="0"/>
              <a:t>Hình. </a:t>
            </a:r>
            <a:r>
              <a:rPr lang="vi-VN" sz="2400" dirty="0"/>
              <a:t>Khí khổng</a:t>
            </a:r>
            <a:endParaRPr lang="en-US" sz="24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bg>
      <p:bgPr>
        <a:solidFill>
          <a:srgbClr val="EBEAE6"/>
        </a:solidFill>
        <a:effectLst/>
      </p:bgPr>
    </p:bg>
    <p:spTree>
      <p:nvGrpSpPr>
        <p:cNvPr id="1" name=""/>
        <p:cNvGrpSpPr/>
        <p:nvPr/>
      </p:nvGrpSpPr>
      <p:grpSpPr>
        <a:xfrm>
          <a:off x="0" y="0"/>
          <a:ext cx="0" cy="0"/>
          <a:chOff x="0" y="0"/>
          <a:chExt cx="0" cy="0"/>
        </a:xfrm>
      </p:grpSpPr>
      <p:grpSp>
        <p:nvGrpSpPr>
          <p:cNvPr id="81" name="Group 80"/>
          <p:cNvGrpSpPr/>
          <p:nvPr/>
        </p:nvGrpSpPr>
        <p:grpSpPr>
          <a:xfrm>
            <a:off x="255238" y="398821"/>
            <a:ext cx="11403362" cy="1288814"/>
            <a:chOff x="255238" y="4827708"/>
            <a:chExt cx="11403362" cy="1288814"/>
          </a:xfrm>
        </p:grpSpPr>
        <p:pic>
          <p:nvPicPr>
            <p:cNvPr id="76" name="Picture 2" descr="Leaf icon image Royalty Free Vector Image - VectorStock"/>
            <p:cNvPicPr>
              <a:picLocks noChangeAspect="1" noChangeArrowheads="1"/>
            </p:cNvPicPr>
            <p:nvPr/>
          </p:nvPicPr>
          <p:blipFill rotWithShape="1">
            <a:blip r:embed="rId2" cstate="print">
              <a:clrChange>
                <a:clrFrom>
                  <a:srgbClr val="FFFFFF"/>
                </a:clrFrom>
                <a:clrTo>
                  <a:srgbClr val="FFFFFF">
                    <a:alpha val="0"/>
                  </a:srgbClr>
                </a:clrTo>
              </a:clrChange>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t="5834" b="11667"/>
            <a:stretch>
              <a:fillRect/>
            </a:stretch>
          </p:blipFill>
          <p:spPr bwMode="auto">
            <a:xfrm>
              <a:off x="255238" y="4916836"/>
              <a:ext cx="609600" cy="543149"/>
            </a:xfrm>
            <a:prstGeom prst="rect">
              <a:avLst/>
            </a:prstGeom>
            <a:noFill/>
            <a:extLst>
              <a:ext uri="{909E8E84-426E-40DD-AFC4-6F175D3DCCD1}">
                <a14:hiddenFill xmlns:a14="http://schemas.microsoft.com/office/drawing/2010/main">
                  <a:solidFill>
                    <a:srgbClr val="FFFFFF"/>
                  </a:solidFill>
                </a14:hiddenFill>
              </a:ext>
            </a:extLst>
          </p:spPr>
        </p:pic>
        <p:sp>
          <p:nvSpPr>
            <p:cNvPr id="77" name="TextBox 76"/>
            <p:cNvSpPr txBox="1"/>
            <p:nvPr/>
          </p:nvSpPr>
          <p:spPr>
            <a:xfrm>
              <a:off x="990599" y="4827708"/>
              <a:ext cx="10668001" cy="1288814"/>
            </a:xfrm>
            <a:prstGeom prst="rect">
              <a:avLst/>
            </a:prstGeom>
            <a:noFill/>
          </p:spPr>
          <p:txBody>
            <a:bodyPr wrap="square" lIns="0" tIns="0" rIns="0" bIns="0" rtlCol="0">
              <a:spAutoFit/>
            </a:bodyPr>
            <a:lstStyle/>
            <a:p>
              <a:pPr>
                <a:lnSpc>
                  <a:spcPct val="120000"/>
                </a:lnSpc>
              </a:pPr>
              <a:r>
                <a:rPr lang="vi-VN" sz="2400" dirty="0">
                  <a:latin typeface="Arial" panose="020B0604020202020204" pitchFamily="34" charset="0"/>
                  <a:cs typeface="Arial" panose="020B0604020202020204" pitchFamily="34" charset="0"/>
                </a:rPr>
                <a:t>Lá chứa nhiều </a:t>
              </a:r>
              <a:r>
                <a:rPr lang="vi-VN" sz="2400" b="1" dirty="0">
                  <a:solidFill>
                    <a:schemeClr val="accent6">
                      <a:lumMod val="50000"/>
                    </a:schemeClr>
                  </a:solidFill>
                  <a:latin typeface="Arial" panose="020B0604020202020204" pitchFamily="34" charset="0"/>
                  <a:cs typeface="Arial" panose="020B0604020202020204" pitchFamily="34" charset="0"/>
                </a:rPr>
                <a:t>lục lạp</a:t>
              </a:r>
              <a:r>
                <a:rPr lang="vi-VN" sz="2400" dirty="0">
                  <a:latin typeface="Arial" panose="020B0604020202020204" pitchFamily="34" charset="0"/>
                  <a:cs typeface="Arial" panose="020B0604020202020204" pitchFamily="34" charset="0"/>
                </a:rPr>
                <a:t>, đây là bào quan quang hợp chứa diệp lục. </a:t>
              </a:r>
              <a:r>
                <a:rPr lang="vi-VN" sz="2400" b="1" dirty="0">
                  <a:solidFill>
                    <a:schemeClr val="accent6">
                      <a:lumMod val="50000"/>
                    </a:schemeClr>
                  </a:solidFill>
                  <a:latin typeface="Arial" panose="020B0604020202020204" pitchFamily="34" charset="0"/>
                  <a:cs typeface="Arial" panose="020B0604020202020204" pitchFamily="34" charset="0"/>
                </a:rPr>
                <a:t>Diệp lục </a:t>
              </a:r>
              <a:r>
                <a:rPr lang="vi-VN" sz="2400" dirty="0">
                  <a:latin typeface="Arial" panose="020B0604020202020204" pitchFamily="34" charset="0"/>
                  <a:cs typeface="Arial" panose="020B0604020202020204" pitchFamily="34" charset="0"/>
                </a:rPr>
                <a:t>có khả năng </a:t>
              </a:r>
              <a:r>
                <a:rPr lang="vi-VN" sz="2400" b="1" dirty="0">
                  <a:solidFill>
                    <a:schemeClr val="tx2">
                      <a:lumMod val="75000"/>
                    </a:schemeClr>
                  </a:solidFill>
                  <a:latin typeface="Arial" panose="020B0604020202020204" pitchFamily="34" charset="0"/>
                  <a:cs typeface="Arial" panose="020B0604020202020204" pitchFamily="34" charset="0"/>
                </a:rPr>
                <a:t>hấp thu và chuyển hóa năng lượng ánh sáng</a:t>
              </a:r>
              <a:r>
                <a:rPr lang="vi-VN" sz="2400" dirty="0">
                  <a:latin typeface="Arial" panose="020B0604020202020204" pitchFamily="34" charset="0"/>
                  <a:cs typeface="Arial" panose="020B0604020202020204" pitchFamily="34" charset="0"/>
                </a:rPr>
                <a:t>. </a:t>
              </a:r>
              <a:r>
                <a:rPr lang="vi-VN" sz="2400" b="1" dirty="0">
                  <a:solidFill>
                    <a:schemeClr val="tx2">
                      <a:lumMod val="75000"/>
                    </a:schemeClr>
                  </a:solidFill>
                  <a:latin typeface="Arial" panose="020B0604020202020204" pitchFamily="34" charset="0"/>
                  <a:cs typeface="Arial" panose="020B0604020202020204" pitchFamily="34" charset="0"/>
                </a:rPr>
                <a:t>Chất hữu cơ được tổng hợp tại lục lạp</a:t>
              </a:r>
              <a:r>
                <a:rPr lang="vi-VN" sz="2400" dirty="0">
                  <a:latin typeface="Arial" panose="020B0604020202020204" pitchFamily="34" charset="0"/>
                  <a:cs typeface="Arial" panose="020B0604020202020204" pitchFamily="34" charset="0"/>
                </a:rPr>
                <a:t>.</a:t>
              </a:r>
              <a:endParaRPr lang="vi-VN" sz="2400" dirty="0"/>
            </a:p>
          </p:txBody>
        </p:sp>
      </p:grpSp>
      <p:pic>
        <p:nvPicPr>
          <p:cNvPr id="3076" name="Picture 4" descr="T 1.01 Photosynthesis and Cellular Respiration - Barista Hustle"/>
          <p:cNvPicPr>
            <a:picLocks noChangeAspect="1" noChangeArrowheads="1"/>
          </p:cNvPicPr>
          <p:nvPr/>
        </p:nvPicPr>
        <p:blipFill rotWithShape="1">
          <a:blip r:embed="rId4">
            <a:extLst>
              <a:ext uri="{28A0092B-C50C-407E-A947-70E740481C1C}">
                <a14:useLocalDpi xmlns:a14="http://schemas.microsoft.com/office/drawing/2010/main" val="0"/>
              </a:ext>
            </a:extLst>
          </a:blip>
          <a:srcRect l="23444" t="11778" r="25092" b="8222"/>
          <a:stretch>
            <a:fillRect/>
          </a:stretch>
        </p:blipFill>
        <p:spPr bwMode="auto">
          <a:xfrm>
            <a:off x="7071360" y="1341120"/>
            <a:ext cx="5105400" cy="5486400"/>
          </a:xfrm>
          <a:prstGeom prst="rect">
            <a:avLst/>
          </a:prstGeom>
          <a:noFill/>
          <a:extLst>
            <a:ext uri="{909E8E84-426E-40DD-AFC4-6F175D3DCCD1}">
              <a14:hiddenFill xmlns:a14="http://schemas.microsoft.com/office/drawing/2010/main">
                <a:solidFill>
                  <a:srgbClr val="FFFFFF"/>
                </a:solidFill>
              </a14:hiddenFill>
            </a:ext>
          </a:extLst>
        </p:spPr>
      </p:pic>
      <p:sp>
        <p:nvSpPr>
          <p:cNvPr id="2" name="Isosceles Triangle 1"/>
          <p:cNvSpPr/>
          <p:nvPr/>
        </p:nvSpPr>
        <p:spPr>
          <a:xfrm rot="6157528">
            <a:off x="5083926" y="2596189"/>
            <a:ext cx="1828800" cy="3792202"/>
          </a:xfrm>
          <a:prstGeom prst="triangl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Picture 2" descr="Chloroplast Royalty Free Vector Image - VectorStock"/>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b="8417"/>
          <a:stretch>
            <a:fillRect/>
          </a:stretch>
        </p:blipFill>
        <p:spPr bwMode="auto">
          <a:xfrm>
            <a:off x="1679223" y="2307891"/>
            <a:ext cx="3975233" cy="349113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389664" y="6077847"/>
            <a:ext cx="3730977" cy="369332"/>
          </a:xfrm>
          <a:prstGeom prst="rect">
            <a:avLst/>
          </a:prstGeom>
          <a:noFill/>
        </p:spPr>
        <p:txBody>
          <a:bodyPr wrap="square" lIns="0" tIns="0" rIns="0" bIns="0" rtlCol="0">
            <a:spAutoFit/>
          </a:bodyPr>
          <a:lstStyle>
            <a:defPPr>
              <a:defRPr lang="en-US"/>
            </a:defPPr>
            <a:lvl1pPr algn="ctr">
              <a:defRPr sz="2400" b="1"/>
            </a:lvl1pPr>
          </a:lstStyle>
          <a:p>
            <a:r>
              <a:rPr lang="vi-VN" dirty="0"/>
              <a:t>Hình. </a:t>
            </a:r>
            <a:r>
              <a:rPr lang="vi-VN" b="0" dirty="0"/>
              <a:t>Lục lạp</a:t>
            </a:r>
            <a:endParaRPr lang="en-US" b="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ppt_w</p:attrName>
                                        </p:attrNameLst>
                                      </p:cBhvr>
                                      <p:tavLst>
                                        <p:tav tm="0">
                                          <p:val>
                                            <p:fltVal val="0"/>
                                          </p:val>
                                        </p:tav>
                                        <p:tav tm="100000">
                                          <p:val>
                                            <p:strVal val="#ppt_w"/>
                                          </p:val>
                                        </p:tav>
                                      </p:tavLst>
                                    </p:anim>
                                    <p:anim calcmode="lin" valueType="num">
                                      <p:cBhvr>
                                        <p:cTn id="8" dur="500" fill="hold"/>
                                        <p:tgtEl>
                                          <p:spTgt spid="34"/>
                                        </p:tgtEl>
                                        <p:attrNameLst>
                                          <p:attrName>ppt_h</p:attrName>
                                        </p:attrNameLst>
                                      </p:cBhvr>
                                      <p:tavLst>
                                        <p:tav tm="0">
                                          <p:val>
                                            <p:fltVal val="0"/>
                                          </p:val>
                                        </p:tav>
                                        <p:tav tm="100000">
                                          <p:val>
                                            <p:strVal val="#ppt_h"/>
                                          </p:val>
                                        </p:tav>
                                      </p:tavLst>
                                    </p:anim>
                                    <p:animEffect transition="in" filter="fade">
                                      <p:cBhvr>
                                        <p:cTn id="9" dur="500"/>
                                        <p:tgtEl>
                                          <p:spTgt spid="3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81"/>
                                        </p:tgtEl>
                                        <p:attrNameLst>
                                          <p:attrName>style.visibility</p:attrName>
                                        </p:attrNameLst>
                                      </p:cBhvr>
                                      <p:to>
                                        <p:strVal val="visible"/>
                                      </p:to>
                                    </p:set>
                                    <p:animEffect transition="in" filter="fade">
                                      <p:cBhvr>
                                        <p:cTn id="24" dur="1000"/>
                                        <p:tgtEl>
                                          <p:spTgt spid="81"/>
                                        </p:tgtEl>
                                      </p:cBhvr>
                                    </p:animEffect>
                                    <p:anim calcmode="lin" valueType="num">
                                      <p:cBhvr>
                                        <p:cTn id="25" dur="1000" fill="hold"/>
                                        <p:tgtEl>
                                          <p:spTgt spid="81"/>
                                        </p:tgtEl>
                                        <p:attrNameLst>
                                          <p:attrName>ppt_x</p:attrName>
                                        </p:attrNameLst>
                                      </p:cBhvr>
                                      <p:tavLst>
                                        <p:tav tm="0">
                                          <p:val>
                                            <p:strVal val="#ppt_x"/>
                                          </p:val>
                                        </p:tav>
                                        <p:tav tm="100000">
                                          <p:val>
                                            <p:strVal val="#ppt_x"/>
                                          </p:val>
                                        </p:tav>
                                      </p:tavLst>
                                    </p:anim>
                                    <p:anim calcmode="lin" valueType="num">
                                      <p:cBhvr>
                                        <p:cTn id="26" dur="1000" fill="hold"/>
                                        <p:tgtEl>
                                          <p:spTgt spid="8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2" name="bảng câu hỏi"/>
          <p:cNvGraphicFramePr>
            <a:graphicFrameLocks noGrp="1"/>
          </p:cNvGraphicFramePr>
          <p:nvPr/>
        </p:nvGraphicFramePr>
        <p:xfrm>
          <a:off x="1295399" y="1577140"/>
          <a:ext cx="9906001" cy="4899862"/>
        </p:xfrm>
        <a:graphic>
          <a:graphicData uri="http://schemas.openxmlformats.org/drawingml/2006/table">
            <a:tbl>
              <a:tblPr firstRow="1" bandRow="1">
                <a:tableStyleId>{5940675A-B579-460E-94D1-54222C63F5DA}</a:tableStyleId>
              </a:tblPr>
              <a:tblGrid>
                <a:gridCol w="2242791">
                  <a:extLst>
                    <a:ext uri="{9D8B030D-6E8A-4147-A177-3AD203B41FA5}">
                      <a16:colId xmlns:a16="http://schemas.microsoft.com/office/drawing/2014/main" val="20000"/>
                    </a:ext>
                  </a:extLst>
                </a:gridCol>
                <a:gridCol w="3700810">
                  <a:extLst>
                    <a:ext uri="{9D8B030D-6E8A-4147-A177-3AD203B41FA5}">
                      <a16:colId xmlns:a16="http://schemas.microsoft.com/office/drawing/2014/main" val="20001"/>
                    </a:ext>
                  </a:extLst>
                </a:gridCol>
                <a:gridCol w="3962400">
                  <a:extLst>
                    <a:ext uri="{9D8B030D-6E8A-4147-A177-3AD203B41FA5}">
                      <a16:colId xmlns:a16="http://schemas.microsoft.com/office/drawing/2014/main" val="20002"/>
                    </a:ext>
                  </a:extLst>
                </a:gridCol>
              </a:tblGrid>
              <a:tr h="699514">
                <a:tc>
                  <a:txBody>
                    <a:bodyPr/>
                    <a:lstStyle/>
                    <a:p>
                      <a:pPr algn="ctr"/>
                      <a:r>
                        <a:rPr lang="vi-VN" sz="2400" b="1" noProof="0" dirty="0"/>
                        <a:t>Bộ phận</a:t>
                      </a:r>
                    </a:p>
                  </a:txBody>
                  <a:tcPr anchor="ctr">
                    <a:solidFill>
                      <a:schemeClr val="accent5">
                        <a:lumMod val="20000"/>
                        <a:lumOff val="80000"/>
                      </a:schemeClr>
                    </a:solidFill>
                  </a:tcPr>
                </a:tc>
                <a:tc>
                  <a:txBody>
                    <a:bodyPr/>
                    <a:lstStyle/>
                    <a:p>
                      <a:pPr algn="ctr"/>
                      <a:r>
                        <a:rPr lang="vi-VN" sz="2400" b="1" noProof="0"/>
                        <a:t>Đặc điểm</a:t>
                      </a:r>
                    </a:p>
                  </a:txBody>
                  <a:tcPr anchor="ctr">
                    <a:solidFill>
                      <a:schemeClr val="accent5">
                        <a:lumMod val="20000"/>
                        <a:lumOff val="80000"/>
                      </a:schemeClr>
                    </a:solidFill>
                  </a:tcPr>
                </a:tc>
                <a:tc>
                  <a:txBody>
                    <a:bodyPr/>
                    <a:lstStyle/>
                    <a:p>
                      <a:pPr algn="ctr"/>
                      <a:r>
                        <a:rPr lang="vi-VN" sz="2400" b="1" noProof="0"/>
                        <a:t>Vai trò trong quang hợp</a:t>
                      </a:r>
                    </a:p>
                  </a:txBody>
                  <a:tcPr anchor="ctr">
                    <a:solidFill>
                      <a:schemeClr val="accent5">
                        <a:lumMod val="20000"/>
                        <a:lumOff val="80000"/>
                      </a:schemeClr>
                    </a:solidFill>
                  </a:tcPr>
                </a:tc>
                <a:extLst>
                  <a:ext uri="{0D108BD9-81ED-4DB2-BD59-A6C34878D82A}">
                    <a16:rowId xmlns:a16="http://schemas.microsoft.com/office/drawing/2014/main" val="10000"/>
                  </a:ext>
                </a:extLst>
              </a:tr>
              <a:tr h="1050087">
                <a:tc>
                  <a:txBody>
                    <a:bodyPr/>
                    <a:lstStyle/>
                    <a:p>
                      <a:r>
                        <a:rPr lang="vi-VN" sz="2400" noProof="0"/>
                        <a:t>Phiến lá</a:t>
                      </a:r>
                    </a:p>
                  </a:txBody>
                  <a:tcPr anchor="ctr">
                    <a:solidFill>
                      <a:schemeClr val="accent1">
                        <a:lumMod val="20000"/>
                        <a:lumOff val="80000"/>
                      </a:schemeClr>
                    </a:solidFill>
                  </a:tcPr>
                </a:tc>
                <a:tc>
                  <a:txBody>
                    <a:bodyPr/>
                    <a:lstStyle/>
                    <a:p>
                      <a:pPr algn="ctr"/>
                      <a:r>
                        <a:rPr lang="vi-VN" sz="2400" noProof="0" dirty="0"/>
                        <a:t>?</a:t>
                      </a:r>
                    </a:p>
                  </a:txBody>
                  <a:tcPr anchor="ctr">
                    <a:solidFill>
                      <a:schemeClr val="accent1">
                        <a:lumMod val="20000"/>
                        <a:lumOff val="80000"/>
                      </a:schemeClr>
                    </a:solidFill>
                  </a:tcPr>
                </a:tc>
                <a:tc>
                  <a:txBody>
                    <a:bodyPr/>
                    <a:lstStyle/>
                    <a:p>
                      <a:pPr algn="ctr"/>
                      <a:r>
                        <a:rPr lang="vi-VN" sz="2400" noProof="0" dirty="0"/>
                        <a:t>?</a:t>
                      </a:r>
                    </a:p>
                  </a:txBody>
                  <a:tcPr anchor="ctr">
                    <a:solidFill>
                      <a:schemeClr val="accent1">
                        <a:lumMod val="20000"/>
                        <a:lumOff val="80000"/>
                      </a:schemeClr>
                    </a:solidFill>
                  </a:tcPr>
                </a:tc>
                <a:extLst>
                  <a:ext uri="{0D108BD9-81ED-4DB2-BD59-A6C34878D82A}">
                    <a16:rowId xmlns:a16="http://schemas.microsoft.com/office/drawing/2014/main" val="10001"/>
                  </a:ext>
                </a:extLst>
              </a:tr>
              <a:tr h="1050087">
                <a:tc>
                  <a:txBody>
                    <a:bodyPr/>
                    <a:lstStyle/>
                    <a:p>
                      <a:r>
                        <a:rPr lang="vi-VN" sz="2400" noProof="0"/>
                        <a:t>Lục lạp</a:t>
                      </a:r>
                    </a:p>
                  </a:txBody>
                  <a:tcPr anchor="ctr">
                    <a:solidFill>
                      <a:schemeClr val="accent1">
                        <a:lumMod val="20000"/>
                        <a:lumOff val="80000"/>
                      </a:schemeClr>
                    </a:solidFill>
                  </a:tcPr>
                </a:tc>
                <a:tc>
                  <a:txBody>
                    <a:bodyPr/>
                    <a:lstStyle/>
                    <a:p>
                      <a:pPr algn="ctr"/>
                      <a:r>
                        <a:rPr lang="vi-VN" sz="2400" noProof="0" dirty="0"/>
                        <a:t>?</a:t>
                      </a:r>
                    </a:p>
                  </a:txBody>
                  <a:tcPr anchor="ctr">
                    <a:solidFill>
                      <a:schemeClr val="accent1">
                        <a:lumMod val="20000"/>
                        <a:lumOff val="80000"/>
                      </a:schemeClr>
                    </a:solidFill>
                  </a:tcPr>
                </a:tc>
                <a:tc>
                  <a:txBody>
                    <a:bodyPr/>
                    <a:lstStyle/>
                    <a:p>
                      <a:pPr algn="ctr"/>
                      <a:r>
                        <a:rPr lang="vi-VN" sz="2400" noProof="0" dirty="0"/>
                        <a:t>?</a:t>
                      </a:r>
                    </a:p>
                  </a:txBody>
                  <a:tcPr anchor="ctr">
                    <a:solidFill>
                      <a:schemeClr val="accent1">
                        <a:lumMod val="20000"/>
                        <a:lumOff val="80000"/>
                      </a:schemeClr>
                    </a:solidFill>
                  </a:tcPr>
                </a:tc>
                <a:extLst>
                  <a:ext uri="{0D108BD9-81ED-4DB2-BD59-A6C34878D82A}">
                    <a16:rowId xmlns:a16="http://schemas.microsoft.com/office/drawing/2014/main" val="10002"/>
                  </a:ext>
                </a:extLst>
              </a:tr>
              <a:tr h="1050087">
                <a:tc>
                  <a:txBody>
                    <a:bodyPr/>
                    <a:lstStyle/>
                    <a:p>
                      <a:r>
                        <a:rPr lang="vi-VN" sz="2400" noProof="0"/>
                        <a:t>Gân lá</a:t>
                      </a:r>
                    </a:p>
                  </a:txBody>
                  <a:tcPr anchor="ctr">
                    <a:solidFill>
                      <a:schemeClr val="accent1">
                        <a:lumMod val="20000"/>
                        <a:lumOff val="80000"/>
                      </a:schemeClr>
                    </a:solidFill>
                  </a:tcPr>
                </a:tc>
                <a:tc>
                  <a:txBody>
                    <a:bodyPr/>
                    <a:lstStyle/>
                    <a:p>
                      <a:pPr algn="ctr"/>
                      <a:r>
                        <a:rPr lang="vi-VN" sz="2400" noProof="0" dirty="0"/>
                        <a:t>?</a:t>
                      </a:r>
                    </a:p>
                  </a:txBody>
                  <a:tcPr anchor="ctr">
                    <a:solidFill>
                      <a:schemeClr val="accent1">
                        <a:lumMod val="20000"/>
                        <a:lumOff val="80000"/>
                      </a:schemeClr>
                    </a:solidFill>
                  </a:tcPr>
                </a:tc>
                <a:tc>
                  <a:txBody>
                    <a:bodyPr/>
                    <a:lstStyle/>
                    <a:p>
                      <a:pPr algn="ctr"/>
                      <a:r>
                        <a:rPr lang="vi-VN" sz="2400" noProof="0" dirty="0"/>
                        <a:t>?</a:t>
                      </a:r>
                    </a:p>
                  </a:txBody>
                  <a:tcPr anchor="ctr">
                    <a:solidFill>
                      <a:schemeClr val="accent1">
                        <a:lumMod val="20000"/>
                        <a:lumOff val="80000"/>
                      </a:schemeClr>
                    </a:solidFill>
                  </a:tcPr>
                </a:tc>
                <a:extLst>
                  <a:ext uri="{0D108BD9-81ED-4DB2-BD59-A6C34878D82A}">
                    <a16:rowId xmlns:a16="http://schemas.microsoft.com/office/drawing/2014/main" val="10003"/>
                  </a:ext>
                </a:extLst>
              </a:tr>
              <a:tr h="1050087">
                <a:tc>
                  <a:txBody>
                    <a:bodyPr/>
                    <a:lstStyle/>
                    <a:p>
                      <a:r>
                        <a:rPr lang="vi-VN" sz="2400" noProof="0"/>
                        <a:t>Khí khổng</a:t>
                      </a:r>
                    </a:p>
                  </a:txBody>
                  <a:tcPr anchor="ctr">
                    <a:solidFill>
                      <a:schemeClr val="accent1">
                        <a:lumMod val="20000"/>
                        <a:lumOff val="80000"/>
                      </a:schemeClr>
                    </a:solidFill>
                  </a:tcPr>
                </a:tc>
                <a:tc>
                  <a:txBody>
                    <a:bodyPr/>
                    <a:lstStyle/>
                    <a:p>
                      <a:pPr algn="ctr"/>
                      <a:r>
                        <a:rPr lang="vi-VN" sz="2400" noProof="0" dirty="0"/>
                        <a:t>?</a:t>
                      </a:r>
                    </a:p>
                  </a:txBody>
                  <a:tcPr anchor="ctr">
                    <a:solidFill>
                      <a:schemeClr val="accent1">
                        <a:lumMod val="20000"/>
                        <a:lumOff val="80000"/>
                      </a:schemeClr>
                    </a:solidFill>
                  </a:tcPr>
                </a:tc>
                <a:tc>
                  <a:txBody>
                    <a:bodyPr/>
                    <a:lstStyle/>
                    <a:p>
                      <a:pPr algn="ctr"/>
                      <a:r>
                        <a:rPr lang="vi-VN" sz="2400" noProof="0" dirty="0"/>
                        <a:t>?</a:t>
                      </a:r>
                    </a:p>
                  </a:txBody>
                  <a:tcPr anchor="ctr">
                    <a:solidFill>
                      <a:schemeClr val="accent1">
                        <a:lumMod val="20000"/>
                        <a:lumOff val="80000"/>
                      </a:schemeClr>
                    </a:solidFill>
                  </a:tcPr>
                </a:tc>
                <a:extLst>
                  <a:ext uri="{0D108BD9-81ED-4DB2-BD59-A6C34878D82A}">
                    <a16:rowId xmlns:a16="http://schemas.microsoft.com/office/drawing/2014/main" val="10004"/>
                  </a:ext>
                </a:extLst>
              </a:tr>
            </a:tbl>
          </a:graphicData>
        </a:graphic>
      </p:graphicFrame>
      <p:grpSp>
        <p:nvGrpSpPr>
          <p:cNvPr id="19" name="Group 18"/>
          <p:cNvGrpSpPr/>
          <p:nvPr/>
        </p:nvGrpSpPr>
        <p:grpSpPr>
          <a:xfrm>
            <a:off x="292340" y="483067"/>
            <a:ext cx="11250466" cy="811982"/>
            <a:chOff x="292340" y="483067"/>
            <a:chExt cx="11250466" cy="811982"/>
          </a:xfrm>
        </p:grpSpPr>
        <p:pic>
          <p:nvPicPr>
            <p:cNvPr id="29" name="Picture 2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2340" y="483067"/>
              <a:ext cx="811982" cy="811982"/>
            </a:xfrm>
            <a:prstGeom prst="rect">
              <a:avLst/>
            </a:prstGeom>
          </p:spPr>
        </p:pic>
        <p:sp>
          <p:nvSpPr>
            <p:cNvPr id="32" name="TextBox 31"/>
            <p:cNvSpPr txBox="1"/>
            <p:nvPr/>
          </p:nvSpPr>
          <p:spPr>
            <a:xfrm>
              <a:off x="1295400" y="687849"/>
              <a:ext cx="10247406" cy="402418"/>
            </a:xfrm>
            <a:prstGeom prst="rect">
              <a:avLst/>
            </a:prstGeom>
            <a:noFill/>
          </p:spPr>
          <p:txBody>
            <a:bodyPr wrap="square" lIns="0" tIns="0" rIns="0" bIns="0" rtlCol="0">
              <a:spAutoFit/>
            </a:bodyPr>
            <a:lstStyle/>
            <a:p>
              <a:pPr>
                <a:lnSpc>
                  <a:spcPct val="120000"/>
                </a:lnSpc>
              </a:pPr>
              <a:r>
                <a:rPr lang="vi-VN" sz="2400" b="1" dirty="0">
                  <a:solidFill>
                    <a:schemeClr val="accent6">
                      <a:lumMod val="50000"/>
                    </a:schemeClr>
                  </a:solidFill>
                </a:rPr>
                <a:t>Câu 1: </a:t>
              </a:r>
              <a:r>
                <a:rPr lang="vi-VN" sz="2400" b="1" dirty="0"/>
                <a:t>Đọc thông tin và quan sát hình 22.3, rồi hoàn thành bản sau:</a:t>
              </a:r>
              <a:endParaRPr lang="vi-VN" sz="2400" dirty="0"/>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2"/>
                                        </p:tgtEl>
                                        <p:attrNameLst>
                                          <p:attrName>style.visibility</p:attrName>
                                        </p:attrNameLst>
                                      </p:cBhvr>
                                      <p:to>
                                        <p:strVal val="visible"/>
                                      </p:to>
                                    </p:set>
                                    <p:animEffect transition="in" filter="fade">
                                      <p:cBhvr>
                                        <p:cTn id="12"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đáp án"/>
          <p:cNvGraphicFramePr>
            <a:graphicFrameLocks noGrp="1"/>
          </p:cNvGraphicFramePr>
          <p:nvPr/>
        </p:nvGraphicFramePr>
        <p:xfrm>
          <a:off x="336669" y="309379"/>
          <a:ext cx="11518661" cy="6239242"/>
        </p:xfrm>
        <a:graphic>
          <a:graphicData uri="http://schemas.openxmlformats.org/drawingml/2006/table">
            <a:tbl>
              <a:tblPr firstRow="1" bandRow="1">
                <a:tableStyleId>{5940675A-B579-460E-94D1-54222C63F5DA}</a:tableStyleId>
              </a:tblPr>
              <a:tblGrid>
                <a:gridCol w="2025531">
                  <a:extLst>
                    <a:ext uri="{9D8B030D-6E8A-4147-A177-3AD203B41FA5}">
                      <a16:colId xmlns:a16="http://schemas.microsoft.com/office/drawing/2014/main" val="20000"/>
                    </a:ext>
                  </a:extLst>
                </a:gridCol>
                <a:gridCol w="4495800">
                  <a:extLst>
                    <a:ext uri="{9D8B030D-6E8A-4147-A177-3AD203B41FA5}">
                      <a16:colId xmlns:a16="http://schemas.microsoft.com/office/drawing/2014/main" val="20001"/>
                    </a:ext>
                  </a:extLst>
                </a:gridCol>
                <a:gridCol w="4997330">
                  <a:extLst>
                    <a:ext uri="{9D8B030D-6E8A-4147-A177-3AD203B41FA5}">
                      <a16:colId xmlns:a16="http://schemas.microsoft.com/office/drawing/2014/main" val="20002"/>
                    </a:ext>
                  </a:extLst>
                </a:gridCol>
              </a:tblGrid>
              <a:tr h="761666">
                <a:tc>
                  <a:txBody>
                    <a:bodyPr/>
                    <a:lstStyle/>
                    <a:p>
                      <a:pPr algn="ctr">
                        <a:lnSpc>
                          <a:spcPct val="120000"/>
                        </a:lnSpc>
                      </a:pPr>
                      <a:r>
                        <a:rPr lang="vi-VN" sz="2400" b="1" noProof="0"/>
                        <a:t>Bộ phận</a:t>
                      </a:r>
                    </a:p>
                  </a:txBody>
                  <a:tcPr anchor="ctr">
                    <a:solidFill>
                      <a:schemeClr val="accent5">
                        <a:lumMod val="20000"/>
                        <a:lumOff val="80000"/>
                      </a:schemeClr>
                    </a:solidFill>
                  </a:tcPr>
                </a:tc>
                <a:tc>
                  <a:txBody>
                    <a:bodyPr/>
                    <a:lstStyle/>
                    <a:p>
                      <a:pPr algn="ctr">
                        <a:lnSpc>
                          <a:spcPct val="120000"/>
                        </a:lnSpc>
                      </a:pPr>
                      <a:r>
                        <a:rPr lang="vi-VN" sz="2400" b="1" noProof="0"/>
                        <a:t>Đặc điểm</a:t>
                      </a:r>
                    </a:p>
                  </a:txBody>
                  <a:tcPr anchor="ctr">
                    <a:solidFill>
                      <a:schemeClr val="accent5">
                        <a:lumMod val="20000"/>
                        <a:lumOff val="80000"/>
                      </a:schemeClr>
                    </a:solidFill>
                  </a:tcPr>
                </a:tc>
                <a:tc>
                  <a:txBody>
                    <a:bodyPr/>
                    <a:lstStyle/>
                    <a:p>
                      <a:pPr algn="ctr">
                        <a:lnSpc>
                          <a:spcPct val="120000"/>
                        </a:lnSpc>
                      </a:pPr>
                      <a:r>
                        <a:rPr lang="vi-VN" sz="2400" b="1" noProof="0"/>
                        <a:t>Vai trò trong quang hợp</a:t>
                      </a:r>
                    </a:p>
                  </a:txBody>
                  <a:tcPr anchor="ctr">
                    <a:solidFill>
                      <a:schemeClr val="accent5">
                        <a:lumMod val="20000"/>
                        <a:lumOff val="80000"/>
                      </a:schemeClr>
                    </a:solidFill>
                  </a:tcPr>
                </a:tc>
                <a:extLst>
                  <a:ext uri="{0D108BD9-81ED-4DB2-BD59-A6C34878D82A}">
                    <a16:rowId xmlns:a16="http://schemas.microsoft.com/office/drawing/2014/main" val="10000"/>
                  </a:ext>
                </a:extLst>
              </a:tr>
              <a:tr h="1143386">
                <a:tc>
                  <a:txBody>
                    <a:bodyPr/>
                    <a:lstStyle/>
                    <a:p>
                      <a:pPr>
                        <a:lnSpc>
                          <a:spcPct val="120000"/>
                        </a:lnSpc>
                      </a:pPr>
                      <a:r>
                        <a:rPr lang="vi-VN" sz="2400" noProof="0" dirty="0"/>
                        <a:t>Phiến lá</a:t>
                      </a:r>
                    </a:p>
                  </a:txBody>
                  <a:tcPr anchor="ctr">
                    <a:solidFill>
                      <a:schemeClr val="accent1">
                        <a:lumMod val="20000"/>
                        <a:lumOff val="80000"/>
                      </a:schemeClr>
                    </a:solidFill>
                  </a:tcPr>
                </a:tc>
                <a:tc>
                  <a:txBody>
                    <a:bodyPr/>
                    <a:lstStyle/>
                    <a:p>
                      <a:pPr algn="l">
                        <a:lnSpc>
                          <a:spcPct val="120000"/>
                        </a:lnSpc>
                      </a:pPr>
                      <a:r>
                        <a:rPr lang="vi-VN" sz="2400" noProof="0" dirty="0"/>
                        <a:t>Dạng bản dẹt, diện tích bề mặt lớn, có nhiều gân.</a:t>
                      </a:r>
                    </a:p>
                  </a:txBody>
                  <a:tcPr anchor="ctr">
                    <a:solidFill>
                      <a:schemeClr val="accent1">
                        <a:lumMod val="20000"/>
                        <a:lumOff val="80000"/>
                      </a:schemeClr>
                    </a:solidFill>
                  </a:tcPr>
                </a:tc>
                <a:tc>
                  <a:txBody>
                    <a:bodyPr/>
                    <a:lstStyle/>
                    <a:p>
                      <a:pPr algn="l">
                        <a:lnSpc>
                          <a:spcPct val="120000"/>
                        </a:lnSpc>
                      </a:pPr>
                      <a:r>
                        <a:rPr lang="vi-VN" sz="2400" noProof="0" dirty="0"/>
                        <a:t>Thu nhận được nhiều ánh sáng.</a:t>
                      </a:r>
                    </a:p>
                  </a:txBody>
                  <a:tcPr anchor="ctr">
                    <a:solidFill>
                      <a:schemeClr val="accent1">
                        <a:lumMod val="20000"/>
                        <a:lumOff val="80000"/>
                      </a:schemeClr>
                    </a:solidFill>
                  </a:tcPr>
                </a:tc>
                <a:extLst>
                  <a:ext uri="{0D108BD9-81ED-4DB2-BD59-A6C34878D82A}">
                    <a16:rowId xmlns:a16="http://schemas.microsoft.com/office/drawing/2014/main" val="10001"/>
                  </a:ext>
                </a:extLst>
              </a:tr>
              <a:tr h="1444730">
                <a:tc>
                  <a:txBody>
                    <a:bodyPr/>
                    <a:lstStyle/>
                    <a:p>
                      <a:pPr>
                        <a:lnSpc>
                          <a:spcPct val="120000"/>
                        </a:lnSpc>
                      </a:pPr>
                      <a:r>
                        <a:rPr lang="vi-VN" sz="2400" noProof="0"/>
                        <a:t>Lục lạp</a:t>
                      </a:r>
                    </a:p>
                  </a:txBody>
                  <a:tcPr anchor="ctr">
                    <a:solidFill>
                      <a:schemeClr val="accent1">
                        <a:lumMod val="20000"/>
                        <a:lumOff val="80000"/>
                      </a:schemeClr>
                    </a:solidFill>
                  </a:tcPr>
                </a:tc>
                <a:tc>
                  <a:txBody>
                    <a:bodyPr/>
                    <a:lstStyle/>
                    <a:p>
                      <a:pPr algn="l">
                        <a:lnSpc>
                          <a:spcPct val="120000"/>
                        </a:lnSpc>
                      </a:pPr>
                      <a:r>
                        <a:rPr lang="vi-VN" sz="2400" noProof="0" dirty="0"/>
                        <a:t>Màu xanh, tập trung ở lá cây, các phần non của cây, chứa chất diệp lục.</a:t>
                      </a:r>
                    </a:p>
                  </a:txBody>
                  <a:tcPr anchor="ctr">
                    <a:solidFill>
                      <a:schemeClr val="accent1">
                        <a:lumMod val="20000"/>
                        <a:lumOff val="80000"/>
                      </a:schemeClr>
                    </a:solidFill>
                  </a:tcPr>
                </a:tc>
                <a:tc>
                  <a:txBody>
                    <a:bodyPr/>
                    <a:lstStyle/>
                    <a:p>
                      <a:pPr algn="l">
                        <a:lnSpc>
                          <a:spcPct val="120000"/>
                        </a:lnSpc>
                      </a:pPr>
                      <a:r>
                        <a:rPr lang="vi-VN" sz="2400" noProof="0" dirty="0"/>
                        <a:t>Nơi chất hữu cơ được tổng hợp, hạt diệp lục hấp thu và chuyển hóa năng lượng ánh sáng.</a:t>
                      </a:r>
                    </a:p>
                  </a:txBody>
                  <a:tcPr anchor="ctr">
                    <a:solidFill>
                      <a:schemeClr val="accent1">
                        <a:lumMod val="20000"/>
                        <a:lumOff val="80000"/>
                      </a:schemeClr>
                    </a:solidFill>
                  </a:tcPr>
                </a:tc>
                <a:extLst>
                  <a:ext uri="{0D108BD9-81ED-4DB2-BD59-A6C34878D82A}">
                    <a16:rowId xmlns:a16="http://schemas.microsoft.com/office/drawing/2014/main" val="10002"/>
                  </a:ext>
                </a:extLst>
              </a:tr>
              <a:tr h="1444730">
                <a:tc>
                  <a:txBody>
                    <a:bodyPr/>
                    <a:lstStyle/>
                    <a:p>
                      <a:pPr>
                        <a:lnSpc>
                          <a:spcPct val="120000"/>
                        </a:lnSpc>
                      </a:pPr>
                      <a:r>
                        <a:rPr lang="vi-VN" sz="2400" noProof="0"/>
                        <a:t>Gân lá</a:t>
                      </a:r>
                    </a:p>
                  </a:txBody>
                  <a:tcPr anchor="ctr">
                    <a:solidFill>
                      <a:schemeClr val="accent1">
                        <a:lumMod val="20000"/>
                        <a:lumOff val="80000"/>
                      </a:schemeClr>
                    </a:solidFill>
                  </a:tcPr>
                </a:tc>
                <a:tc>
                  <a:txBody>
                    <a:bodyPr/>
                    <a:lstStyle/>
                    <a:p>
                      <a:pPr algn="l">
                        <a:lnSpc>
                          <a:spcPct val="120000"/>
                        </a:lnSpc>
                      </a:pPr>
                      <a:r>
                        <a:rPr lang="vi-VN" sz="2400" noProof="0" dirty="0"/>
                        <a:t>Mạch dẫn, cứng cáp, có ở phiến lá.</a:t>
                      </a:r>
                    </a:p>
                  </a:txBody>
                  <a:tcPr anchor="ctr">
                    <a:solidFill>
                      <a:schemeClr val="accent1">
                        <a:lumMod val="20000"/>
                        <a:lumOff val="80000"/>
                      </a:schemeClr>
                    </a:solidFill>
                  </a:tcPr>
                </a:tc>
                <a:tc>
                  <a:txBody>
                    <a:bodyPr/>
                    <a:lstStyle/>
                    <a:p>
                      <a:pPr algn="l">
                        <a:lnSpc>
                          <a:spcPct val="120000"/>
                        </a:lnSpc>
                      </a:pPr>
                      <a:r>
                        <a:rPr lang="vi-VN" sz="2400" noProof="0" dirty="0"/>
                        <a:t>Vận chuyển nguyên liệu và sản phẩm của quá trình quang hợp.</a:t>
                      </a:r>
                    </a:p>
                  </a:txBody>
                  <a:tcPr anchor="ctr">
                    <a:solidFill>
                      <a:schemeClr val="accent1">
                        <a:lumMod val="20000"/>
                        <a:lumOff val="80000"/>
                      </a:schemeClr>
                    </a:solidFill>
                  </a:tcPr>
                </a:tc>
                <a:extLst>
                  <a:ext uri="{0D108BD9-81ED-4DB2-BD59-A6C34878D82A}">
                    <a16:rowId xmlns:a16="http://schemas.microsoft.com/office/drawing/2014/main" val="10003"/>
                  </a:ext>
                </a:extLst>
              </a:tr>
              <a:tr h="1444730">
                <a:tc>
                  <a:txBody>
                    <a:bodyPr/>
                    <a:lstStyle/>
                    <a:p>
                      <a:pPr>
                        <a:lnSpc>
                          <a:spcPct val="120000"/>
                        </a:lnSpc>
                      </a:pPr>
                      <a:r>
                        <a:rPr lang="vi-VN" sz="2400" noProof="0"/>
                        <a:t>Khí khổng</a:t>
                      </a:r>
                    </a:p>
                  </a:txBody>
                  <a:tcPr anchor="ctr">
                    <a:solidFill>
                      <a:schemeClr val="accent1">
                        <a:lumMod val="20000"/>
                        <a:lumOff val="80000"/>
                      </a:schemeClr>
                    </a:solidFill>
                  </a:tcPr>
                </a:tc>
                <a:tc>
                  <a:txBody>
                    <a:bodyPr/>
                    <a:lstStyle/>
                    <a:p>
                      <a:pPr algn="l">
                        <a:lnSpc>
                          <a:spcPct val="120000"/>
                        </a:lnSpc>
                      </a:pPr>
                      <a:r>
                        <a:rPr lang="vi-VN" sz="2400" noProof="0" dirty="0"/>
                        <a:t>Nằm ở mặt trên, và </a:t>
                      </a:r>
                    </a:p>
                    <a:p>
                      <a:pPr algn="l">
                        <a:lnSpc>
                          <a:spcPct val="120000"/>
                        </a:lnSpc>
                      </a:pPr>
                      <a:r>
                        <a:rPr lang="vi-VN" sz="2400" noProof="0" dirty="0"/>
                        <a:t>dưới lá (ở biểu bì lá).</a:t>
                      </a:r>
                    </a:p>
                    <a:p>
                      <a:pPr algn="l">
                        <a:lnSpc>
                          <a:spcPct val="120000"/>
                        </a:lnSpc>
                      </a:pPr>
                      <a:r>
                        <a:rPr lang="vi-VN" sz="2400" noProof="0" dirty="0"/>
                        <a:t>Có khả năng đóng mở.</a:t>
                      </a:r>
                    </a:p>
                  </a:txBody>
                  <a:tcPr anchor="ctr">
                    <a:solidFill>
                      <a:schemeClr val="accent1">
                        <a:lumMod val="20000"/>
                        <a:lumOff val="80000"/>
                      </a:schemeClr>
                    </a:solidFill>
                  </a:tcPr>
                </a:tc>
                <a:tc>
                  <a:txBody>
                    <a:bodyPr/>
                    <a:lstStyle/>
                    <a:p>
                      <a:pPr algn="l">
                        <a:lnSpc>
                          <a:spcPct val="120000"/>
                        </a:lnSpc>
                      </a:pPr>
                      <a:r>
                        <a:rPr lang="vi-VN" sz="2400" noProof="0" dirty="0"/>
                        <a:t>Nơi carbon dioxide đi từ bên ngoài vào bên trong lá và oxygen từ trong lá ra ngoài môi trường.</a:t>
                      </a:r>
                    </a:p>
                  </a:txBody>
                  <a:tcPr anchor="ctr">
                    <a:solidFill>
                      <a:schemeClr val="accent1">
                        <a:lumMod val="20000"/>
                        <a:lumOff val="80000"/>
                      </a:schemeClr>
                    </a:solidFill>
                  </a:tcPr>
                </a:tc>
                <a:extLst>
                  <a:ext uri="{0D108BD9-81ED-4DB2-BD59-A6C34878D82A}">
                    <a16:rowId xmlns:a16="http://schemas.microsoft.com/office/drawing/2014/main" val="1000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ectangle 1"/>
          <p:cNvSpPr/>
          <p:nvPr/>
        </p:nvSpPr>
        <p:spPr>
          <a:xfrm>
            <a:off x="0" y="0"/>
            <a:ext cx="12192000" cy="18288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0" y="6675120"/>
            <a:ext cx="12192000" cy="18288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7924800" y="5943600"/>
            <a:ext cx="4267200" cy="731520"/>
          </a:xfrm>
          <a:prstGeom prst="rect">
            <a:avLst/>
          </a:prstGeom>
          <a:solidFill>
            <a:schemeClr val="accent4">
              <a:lumMod val="20000"/>
              <a:lumOff val="8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7" name="TextBox 6"/>
          <p:cNvSpPr txBox="1"/>
          <p:nvPr/>
        </p:nvSpPr>
        <p:spPr>
          <a:xfrm>
            <a:off x="8455397" y="6041049"/>
            <a:ext cx="3206006" cy="536622"/>
          </a:xfrm>
          <a:prstGeom prst="rect">
            <a:avLst/>
          </a:prstGeom>
          <a:noFill/>
        </p:spPr>
        <p:txBody>
          <a:bodyPr wrap="none" lIns="0" tIns="0" rIns="0" bIns="0" rtlCol="0">
            <a:spAutoFit/>
          </a:bodyPr>
          <a:lstStyle/>
          <a:p>
            <a:pPr algn="ctr">
              <a:lnSpc>
                <a:spcPct val="120000"/>
              </a:lnSpc>
            </a:pPr>
            <a:r>
              <a:rPr lang="vi-VN" sz="3200" b="1"/>
              <a:t>Cây xương rồng</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130 Render( plants) ideas | plants, plant illustration, tree photoshop"/>
          <p:cNvPicPr>
            <a:picLocks noChangeAspect="1" noChangeArrowheads="1"/>
          </p:cNvPicPr>
          <p:nvPr/>
        </p:nvPicPr>
        <p:blipFill>
          <a:blip r:embed="rId3" cstate="print">
            <a:clrChange>
              <a:clrFrom>
                <a:srgbClr val="F8F8F6"/>
              </a:clrFrom>
              <a:clrTo>
                <a:srgbClr val="F8F8F6">
                  <a:alpha val="0"/>
                </a:srgbClr>
              </a:clrTo>
            </a:clrChange>
            <a:extLst>
              <a:ext uri="{28A0092B-C50C-407E-A947-70E740481C1C}">
                <a14:useLocalDpi xmlns:a14="http://schemas.microsoft.com/office/drawing/2010/main" val="0"/>
              </a:ext>
            </a:extLst>
          </a:blip>
          <a:srcRect/>
          <a:stretch>
            <a:fillRect/>
          </a:stretch>
        </p:blipFill>
        <p:spPr bwMode="auto">
          <a:xfrm flipH="1">
            <a:off x="-2539224" y="-1636425"/>
            <a:ext cx="4368025" cy="611466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130 Render( plants) ideas | plants, plant illustration, tree photoshop"/>
          <p:cNvPicPr>
            <a:picLocks noChangeAspect="1" noChangeArrowheads="1"/>
          </p:cNvPicPr>
          <p:nvPr/>
        </p:nvPicPr>
        <p:blipFill>
          <a:blip r:embed="rId3" cstate="print">
            <a:clrChange>
              <a:clrFrom>
                <a:srgbClr val="F8F8F6"/>
              </a:clrFrom>
              <a:clrTo>
                <a:srgbClr val="F8F8F6">
                  <a:alpha val="0"/>
                </a:srgbClr>
              </a:clrTo>
            </a:clrChange>
            <a:extLst>
              <a:ext uri="{28A0092B-C50C-407E-A947-70E740481C1C}">
                <a14:useLocalDpi xmlns:a14="http://schemas.microsoft.com/office/drawing/2010/main" val="0"/>
              </a:ext>
            </a:extLst>
          </a:blip>
          <a:srcRect/>
          <a:stretch>
            <a:fillRect/>
          </a:stretch>
        </p:blipFill>
        <p:spPr bwMode="auto">
          <a:xfrm>
            <a:off x="10363200" y="-1636425"/>
            <a:ext cx="4368025" cy="611466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t="35774"/>
          <a:stretch>
            <a:fillRect/>
          </a:stretch>
        </p:blipFill>
        <p:spPr>
          <a:xfrm>
            <a:off x="0" y="3729499"/>
            <a:ext cx="12192000" cy="4894006"/>
          </a:xfrm>
          <a:prstGeom prst="rect">
            <a:avLst/>
          </a:prstGeom>
        </p:spPr>
      </p:pic>
      <p:sp>
        <p:nvSpPr>
          <p:cNvPr id="4" name="Rectangle 3"/>
          <p:cNvSpPr/>
          <p:nvPr/>
        </p:nvSpPr>
        <p:spPr>
          <a:xfrm>
            <a:off x="0" y="3627443"/>
            <a:ext cx="12192000" cy="27432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 name="TextBox 4"/>
          <p:cNvSpPr txBox="1"/>
          <p:nvPr/>
        </p:nvSpPr>
        <p:spPr>
          <a:xfrm>
            <a:off x="2156557" y="2151286"/>
            <a:ext cx="7878887" cy="804900"/>
          </a:xfrm>
          <a:prstGeom prst="rect">
            <a:avLst/>
          </a:prstGeom>
          <a:noFill/>
        </p:spPr>
        <p:txBody>
          <a:bodyPr wrap="none" lIns="0" tIns="0" rIns="0" bIns="0" rtlCol="0">
            <a:spAutoFit/>
          </a:bodyPr>
          <a:lstStyle/>
          <a:p>
            <a:pPr algn="ctr">
              <a:lnSpc>
                <a:spcPct val="120000"/>
              </a:lnSpc>
            </a:pPr>
            <a:r>
              <a:rPr lang="vi-VN" sz="4800" b="1"/>
              <a:t>QUANG HỢP Ở THỰC VẬT</a:t>
            </a:r>
          </a:p>
        </p:txBody>
      </p:sp>
      <p:sp>
        <p:nvSpPr>
          <p:cNvPr id="6" name="TextBox 5"/>
          <p:cNvSpPr txBox="1"/>
          <p:nvPr/>
        </p:nvSpPr>
        <p:spPr>
          <a:xfrm>
            <a:off x="4770317" y="914400"/>
            <a:ext cx="2651368" cy="1006173"/>
          </a:xfrm>
          <a:prstGeom prst="rect">
            <a:avLst/>
          </a:prstGeom>
          <a:noFill/>
        </p:spPr>
        <p:txBody>
          <a:bodyPr wrap="none" lIns="0" tIns="0" rIns="0" bIns="0" rtlCol="0">
            <a:spAutoFit/>
          </a:bodyPr>
          <a:lstStyle/>
          <a:p>
            <a:pPr algn="ctr">
              <a:lnSpc>
                <a:spcPct val="120000"/>
              </a:lnSpc>
            </a:pPr>
            <a:r>
              <a:rPr lang="vi-VN" sz="6000" b="1">
                <a:solidFill>
                  <a:schemeClr val="accent6">
                    <a:lumMod val="50000"/>
                  </a:schemeClr>
                </a:solidFill>
              </a:rPr>
              <a:t>BÀI 22:</a:t>
            </a:r>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t="1542" b="14084"/>
          <a:stretch>
            <a:fillRect/>
          </a:stretch>
        </p:blipFill>
        <p:spPr>
          <a:xfrm>
            <a:off x="0" y="0"/>
            <a:ext cx="12192000" cy="6858000"/>
          </a:xfrm>
          <a:prstGeom prst="rect">
            <a:avLst/>
          </a:prstGeom>
        </p:spPr>
      </p:pic>
      <p:sp>
        <p:nvSpPr>
          <p:cNvPr id="2" name="Rectangle 1"/>
          <p:cNvSpPr/>
          <p:nvPr/>
        </p:nvSpPr>
        <p:spPr>
          <a:xfrm>
            <a:off x="0" y="0"/>
            <a:ext cx="12192000" cy="18288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0" y="6675120"/>
            <a:ext cx="12192000" cy="18288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7924800" y="5943600"/>
            <a:ext cx="4267200" cy="731520"/>
          </a:xfrm>
          <a:prstGeom prst="rect">
            <a:avLst/>
          </a:prstGeom>
          <a:solidFill>
            <a:schemeClr val="accent4">
              <a:lumMod val="20000"/>
              <a:lumOff val="8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8670201" y="6041049"/>
            <a:ext cx="2776401" cy="536622"/>
          </a:xfrm>
          <a:prstGeom prst="rect">
            <a:avLst/>
          </a:prstGeom>
          <a:noFill/>
        </p:spPr>
        <p:txBody>
          <a:bodyPr wrap="none" lIns="0" tIns="0" rIns="0" bIns="0" rtlCol="0">
            <a:spAutoFit/>
          </a:bodyPr>
          <a:lstStyle/>
          <a:p>
            <a:pPr algn="ctr">
              <a:lnSpc>
                <a:spcPct val="120000"/>
              </a:lnSpc>
            </a:pPr>
            <a:r>
              <a:rPr lang="vi-VN" sz="3200" b="1"/>
              <a:t>Cây cành giao</a:t>
            </a:r>
          </a:p>
        </p:txBody>
      </p:sp>
    </p:spTree>
  </p:cSld>
  <p:clrMapOvr>
    <a:masterClrMapping/>
  </p:clrMapOvr>
  <p:transition spd="slow">
    <p:wip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7" name="Group 56"/>
          <p:cNvGrpSpPr/>
          <p:nvPr/>
        </p:nvGrpSpPr>
        <p:grpSpPr>
          <a:xfrm>
            <a:off x="292340" y="352020"/>
            <a:ext cx="11607320" cy="943029"/>
            <a:chOff x="292340" y="352020"/>
            <a:chExt cx="11607320" cy="943029"/>
          </a:xfrm>
        </p:grpSpPr>
        <p:pic>
          <p:nvPicPr>
            <p:cNvPr id="58" name="Picture 5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2340" y="483067"/>
              <a:ext cx="811982" cy="811982"/>
            </a:xfrm>
            <a:prstGeom prst="rect">
              <a:avLst/>
            </a:prstGeom>
          </p:spPr>
        </p:pic>
        <p:sp>
          <p:nvSpPr>
            <p:cNvPr id="59" name="TextBox 58"/>
            <p:cNvSpPr txBox="1"/>
            <p:nvPr/>
          </p:nvSpPr>
          <p:spPr>
            <a:xfrm>
              <a:off x="1192119" y="352020"/>
              <a:ext cx="10707541" cy="845616"/>
            </a:xfrm>
            <a:prstGeom prst="rect">
              <a:avLst/>
            </a:prstGeom>
            <a:noFill/>
          </p:spPr>
          <p:txBody>
            <a:bodyPr wrap="square" lIns="0" tIns="0" rIns="0" bIns="0" rtlCol="0">
              <a:spAutoFit/>
            </a:bodyPr>
            <a:lstStyle/>
            <a:p>
              <a:pPr>
                <a:lnSpc>
                  <a:spcPct val="120000"/>
                </a:lnSpc>
              </a:pPr>
              <a:r>
                <a:rPr lang="vi-VN" sz="2400" b="1" dirty="0">
                  <a:solidFill>
                    <a:schemeClr val="accent6">
                      <a:lumMod val="50000"/>
                    </a:schemeClr>
                  </a:solidFill>
                </a:rPr>
                <a:t>Câu 2: </a:t>
              </a:r>
              <a:r>
                <a:rPr lang="vi-VN" sz="2400" b="1" dirty="0"/>
                <a:t>Ở các loài cây có lá biến đổi như xương rồng, cành giao,... bộ phận nào trên cây sẽ thực hiện quá trình quang hợp?</a:t>
              </a:r>
            </a:p>
          </p:txBody>
        </p:sp>
      </p:grpSp>
      <p:pic>
        <p:nvPicPr>
          <p:cNvPr id="1026" name="Picture 2" descr="Potted euphorbia tirucalli linn euphorbia Vector Image"/>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b="12428"/>
          <a:stretch>
            <a:fillRect/>
          </a:stretch>
        </p:blipFill>
        <p:spPr bwMode="auto">
          <a:xfrm>
            <a:off x="3279213" y="990600"/>
            <a:ext cx="2556837" cy="302273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actus desert plant stock with flowers Royalty Free Vector"/>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b="8519"/>
          <a:stretch>
            <a:fillRect/>
          </a:stretch>
        </p:blipFill>
        <p:spPr bwMode="auto">
          <a:xfrm>
            <a:off x="5940825" y="1295400"/>
            <a:ext cx="2067249" cy="2588647"/>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p:cNvSpPr txBox="1"/>
          <p:nvPr/>
        </p:nvSpPr>
        <p:spPr>
          <a:xfrm>
            <a:off x="3838546" y="4038600"/>
            <a:ext cx="1474763" cy="270715"/>
          </a:xfrm>
          <a:prstGeom prst="rect">
            <a:avLst/>
          </a:prstGeom>
          <a:noFill/>
        </p:spPr>
        <p:txBody>
          <a:bodyPr wrap="none" lIns="0" tIns="0" rIns="0" bIns="0" rtlCol="0">
            <a:spAutoFit/>
          </a:bodyPr>
          <a:lstStyle/>
          <a:p>
            <a:pPr algn="ctr">
              <a:lnSpc>
                <a:spcPct val="105000"/>
              </a:lnSpc>
            </a:pPr>
            <a:r>
              <a:rPr lang="en-US"/>
              <a:t>Cây cành giao</a:t>
            </a:r>
          </a:p>
        </p:txBody>
      </p:sp>
      <p:sp>
        <p:nvSpPr>
          <p:cNvPr id="36" name="TextBox 35"/>
          <p:cNvSpPr txBox="1"/>
          <p:nvPr/>
        </p:nvSpPr>
        <p:spPr>
          <a:xfrm>
            <a:off x="6232427" y="4038600"/>
            <a:ext cx="1676742" cy="270715"/>
          </a:xfrm>
          <a:prstGeom prst="rect">
            <a:avLst/>
          </a:prstGeom>
          <a:noFill/>
        </p:spPr>
        <p:txBody>
          <a:bodyPr wrap="none" lIns="0" tIns="0" rIns="0" bIns="0" rtlCol="0">
            <a:spAutoFit/>
          </a:bodyPr>
          <a:lstStyle/>
          <a:p>
            <a:pPr algn="ctr">
              <a:lnSpc>
                <a:spcPct val="105000"/>
              </a:lnSpc>
            </a:pPr>
            <a:r>
              <a:rPr lang="en-US"/>
              <a:t>Cây xương rồng</a:t>
            </a:r>
          </a:p>
        </p:txBody>
      </p:sp>
      <p:sp>
        <p:nvSpPr>
          <p:cNvPr id="40" name="TextBox 39"/>
          <p:cNvSpPr txBox="1"/>
          <p:nvPr/>
        </p:nvSpPr>
        <p:spPr>
          <a:xfrm>
            <a:off x="231957" y="4166392"/>
            <a:ext cx="1370653" cy="369332"/>
          </a:xfrm>
          <a:prstGeom prst="rect">
            <a:avLst/>
          </a:prstGeom>
          <a:noFill/>
        </p:spPr>
        <p:txBody>
          <a:bodyPr wrap="square" lIns="0" tIns="0" rIns="0" bIns="0" rtlCol="0">
            <a:spAutoFit/>
          </a:bodyPr>
          <a:lstStyle/>
          <a:p>
            <a:r>
              <a:rPr lang="en-US" sz="2400" b="1">
                <a:solidFill>
                  <a:schemeClr val="accent6">
                    <a:lumMod val="50000"/>
                  </a:schemeClr>
                </a:solidFill>
                <a:latin typeface="Arial" panose="020B0604020202020204" pitchFamily="34" charset="0"/>
                <a:cs typeface="Arial" panose="020B0604020202020204" pitchFamily="34" charset="0"/>
              </a:rPr>
              <a:t>Trả lời:</a:t>
            </a:r>
            <a:endParaRPr lang="en-US" sz="2400" b="1">
              <a:solidFill>
                <a:schemeClr val="accent6">
                  <a:lumMod val="50000"/>
                </a:schemeClr>
              </a:solidFill>
            </a:endParaRPr>
          </a:p>
        </p:txBody>
      </p:sp>
      <p:grpSp>
        <p:nvGrpSpPr>
          <p:cNvPr id="2" name="Group 1"/>
          <p:cNvGrpSpPr/>
          <p:nvPr/>
        </p:nvGrpSpPr>
        <p:grpSpPr>
          <a:xfrm>
            <a:off x="336342" y="4762133"/>
            <a:ext cx="11563318" cy="845616"/>
            <a:chOff x="336342" y="5023290"/>
            <a:chExt cx="11563318" cy="845616"/>
          </a:xfrm>
        </p:grpSpPr>
        <p:pic>
          <p:nvPicPr>
            <p:cNvPr id="56" name="Picture 2" descr="Leaf icon image Royalty Free Vector Image - VectorStock"/>
            <p:cNvPicPr>
              <a:picLocks noChangeAspect="1" noChangeArrowheads="1"/>
            </p:cNvPicPr>
            <p:nvPr/>
          </p:nvPicPr>
          <p:blipFill rotWithShape="1">
            <a:blip r:embed="rId6" cstate="print">
              <a:clrChange>
                <a:clrFrom>
                  <a:srgbClr val="FFFFFF"/>
                </a:clrFrom>
                <a:clrTo>
                  <a:srgbClr val="FFFFFF">
                    <a:alpha val="0"/>
                  </a:srgbClr>
                </a:clrTo>
              </a:clrChange>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val="0"/>
                </a:ext>
              </a:extLst>
            </a:blip>
            <a:srcRect t="5834" b="11667"/>
            <a:stretch>
              <a:fillRect/>
            </a:stretch>
          </p:blipFill>
          <p:spPr bwMode="auto">
            <a:xfrm>
              <a:off x="336342" y="5096396"/>
              <a:ext cx="580942" cy="543149"/>
            </a:xfrm>
            <a:prstGeom prst="rect">
              <a:avLst/>
            </a:prstGeom>
            <a:noFill/>
            <a:extLst>
              <a:ext uri="{909E8E84-426E-40DD-AFC4-6F175D3DCCD1}">
                <a14:hiddenFill xmlns:a14="http://schemas.microsoft.com/office/drawing/2010/main">
                  <a:solidFill>
                    <a:srgbClr val="FFFFFF"/>
                  </a:solidFill>
                </a14:hiddenFill>
              </a:ext>
            </a:extLst>
          </p:spPr>
        </p:pic>
        <p:sp>
          <p:nvSpPr>
            <p:cNvPr id="62" name="TextBox 61"/>
            <p:cNvSpPr txBox="1"/>
            <p:nvPr/>
          </p:nvSpPr>
          <p:spPr>
            <a:xfrm>
              <a:off x="992606" y="5023290"/>
              <a:ext cx="10907054" cy="845616"/>
            </a:xfrm>
            <a:prstGeom prst="rect">
              <a:avLst/>
            </a:prstGeom>
            <a:noFill/>
          </p:spPr>
          <p:txBody>
            <a:bodyPr wrap="square" lIns="0" tIns="0" rIns="0" bIns="0" rtlCol="0">
              <a:spAutoFit/>
            </a:bodyPr>
            <a:lstStyle>
              <a:defPPr>
                <a:defRPr lang="en-US"/>
              </a:defPPr>
              <a:lvl1pPr>
                <a:lnSpc>
                  <a:spcPct val="120000"/>
                </a:lnSpc>
                <a:defRPr>
                  <a:latin typeface="Arial" panose="020B0604020202020204" pitchFamily="34" charset="0"/>
                  <a:cs typeface="Arial" panose="020B0604020202020204" pitchFamily="34" charset="0"/>
                </a:defRPr>
              </a:lvl1pPr>
            </a:lstStyle>
            <a:p>
              <a:r>
                <a:rPr lang="vi-VN" sz="2400" dirty="0"/>
                <a:t>Ta quan sát thấy thân của cây cành giao và cây xương rồng có màu xanh tươi, điều này cho thấy rằng trong thân cây có chứa diệp lục.</a:t>
              </a:r>
              <a:endParaRPr lang="en-US" sz="2400" dirty="0"/>
            </a:p>
          </p:txBody>
        </p:sp>
      </p:grpSp>
      <p:grpSp>
        <p:nvGrpSpPr>
          <p:cNvPr id="3" name="Group 2"/>
          <p:cNvGrpSpPr/>
          <p:nvPr/>
        </p:nvGrpSpPr>
        <p:grpSpPr>
          <a:xfrm>
            <a:off x="336342" y="5816262"/>
            <a:ext cx="11398458" cy="845616"/>
            <a:chOff x="336342" y="6115519"/>
            <a:chExt cx="11398458" cy="845616"/>
          </a:xfrm>
        </p:grpSpPr>
        <p:pic>
          <p:nvPicPr>
            <p:cNvPr id="61" name="Picture 2" descr="Leaf icon image Royalty Free Vector Image - VectorStock"/>
            <p:cNvPicPr>
              <a:picLocks noChangeAspect="1" noChangeArrowheads="1"/>
            </p:cNvPicPr>
            <p:nvPr/>
          </p:nvPicPr>
          <p:blipFill rotWithShape="1">
            <a:blip r:embed="rId6" cstate="print">
              <a:clrChange>
                <a:clrFrom>
                  <a:srgbClr val="FFFFFF"/>
                </a:clrFrom>
                <a:clrTo>
                  <a:srgbClr val="FFFFFF">
                    <a:alpha val="0"/>
                  </a:srgbClr>
                </a:clrTo>
              </a:clrChange>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val="0"/>
                </a:ext>
              </a:extLst>
            </a:blip>
            <a:srcRect t="5834" b="11667"/>
            <a:stretch>
              <a:fillRect/>
            </a:stretch>
          </p:blipFill>
          <p:spPr bwMode="auto">
            <a:xfrm>
              <a:off x="336342" y="6196191"/>
              <a:ext cx="580942" cy="543149"/>
            </a:xfrm>
            <a:prstGeom prst="rect">
              <a:avLst/>
            </a:prstGeom>
            <a:noFill/>
            <a:extLst>
              <a:ext uri="{909E8E84-426E-40DD-AFC4-6F175D3DCCD1}">
                <a14:hiddenFill xmlns:a14="http://schemas.microsoft.com/office/drawing/2010/main">
                  <a:solidFill>
                    <a:srgbClr val="FFFFFF"/>
                  </a:solidFill>
                </a14:hiddenFill>
              </a:ext>
            </a:extLst>
          </p:spPr>
        </p:pic>
        <p:sp>
          <p:nvSpPr>
            <p:cNvPr id="63" name="TextBox 62"/>
            <p:cNvSpPr txBox="1"/>
            <p:nvPr/>
          </p:nvSpPr>
          <p:spPr>
            <a:xfrm>
              <a:off x="992606" y="6115519"/>
              <a:ext cx="10742194" cy="845616"/>
            </a:xfrm>
            <a:prstGeom prst="rect">
              <a:avLst/>
            </a:prstGeom>
            <a:noFill/>
          </p:spPr>
          <p:txBody>
            <a:bodyPr wrap="square" lIns="0" tIns="0" rIns="0" bIns="0" rtlCol="0">
              <a:spAutoFit/>
            </a:bodyPr>
            <a:lstStyle>
              <a:defPPr>
                <a:defRPr lang="en-US"/>
              </a:defPPr>
              <a:lvl1pPr>
                <a:lnSpc>
                  <a:spcPct val="120000"/>
                </a:lnSpc>
                <a:defRPr>
                  <a:latin typeface="Arial" panose="020B0604020202020204" pitchFamily="34" charset="0"/>
                  <a:cs typeface="Arial" panose="020B0604020202020204" pitchFamily="34" charset="0"/>
                </a:defRPr>
              </a:lvl1pPr>
            </a:lstStyle>
            <a:p>
              <a:r>
                <a:rPr lang="vi-VN" sz="2400" dirty="0"/>
                <a:t>Các cây có lá tiêu giảm hay biến đổi chúng sẽ sử dụng bộ phận khác để quang hợp đó là: </a:t>
              </a:r>
              <a:r>
                <a:rPr lang="vi-VN" sz="2400" b="1" dirty="0"/>
                <a:t>Thân cây</a:t>
              </a:r>
              <a:r>
                <a:rPr lang="vi-VN" sz="2400" dirty="0"/>
                <a:t>.</a:t>
              </a: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fade">
                                      <p:cBhvr>
                                        <p:cTn id="7" dur="500"/>
                                        <p:tgtEl>
                                          <p:spTgt spid="57"/>
                                        </p:tgtEl>
                                      </p:cBhvr>
                                    </p:animEffect>
                                  </p:childTnLst>
                                </p:cTn>
                              </p:par>
                              <p:par>
                                <p:cTn id="8" presetID="10" presetClass="entr" presetSubtype="0"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fade">
                                      <p:cBhvr>
                                        <p:cTn id="10" dur="500"/>
                                        <p:tgtEl>
                                          <p:spTgt spid="1026"/>
                                        </p:tgtEl>
                                      </p:cBhvr>
                                    </p:animEffect>
                                  </p:childTnLst>
                                </p:cTn>
                              </p:par>
                              <p:par>
                                <p:cTn id="11" presetID="10" presetClass="entr" presetSubtype="0" fill="hold" nodeType="withEffect">
                                  <p:stCondLst>
                                    <p:cond delay="0"/>
                                  </p:stCondLst>
                                  <p:childTnLst>
                                    <p:set>
                                      <p:cBhvr>
                                        <p:cTn id="12" dur="1" fill="hold">
                                          <p:stCondLst>
                                            <p:cond delay="0"/>
                                          </p:stCondLst>
                                        </p:cTn>
                                        <p:tgtEl>
                                          <p:spTgt spid="1030"/>
                                        </p:tgtEl>
                                        <p:attrNameLst>
                                          <p:attrName>style.visibility</p:attrName>
                                        </p:attrNameLst>
                                      </p:cBhvr>
                                      <p:to>
                                        <p:strVal val="visible"/>
                                      </p:to>
                                    </p:set>
                                    <p:animEffect transition="in" filter="fade">
                                      <p:cBhvr>
                                        <p:cTn id="13" dur="500"/>
                                        <p:tgtEl>
                                          <p:spTgt spid="103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3"/>
                                        </p:tgtEl>
                                        <p:attrNameLst>
                                          <p:attrName>style.visibility</p:attrName>
                                        </p:attrNameLst>
                                      </p:cBhvr>
                                      <p:to>
                                        <p:strVal val="visible"/>
                                      </p:to>
                                    </p:set>
                                    <p:animEffect transition="in" filter="fade">
                                      <p:cBhvr>
                                        <p:cTn id="16" dur="500"/>
                                        <p:tgtEl>
                                          <p:spTgt spid="3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fade">
                                      <p:cBhvr>
                                        <p:cTn id="19" dur="500"/>
                                        <p:tgtEl>
                                          <p:spTgt spid="3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40"/>
                                        </p:tgtEl>
                                        <p:attrNameLst>
                                          <p:attrName>style.visibility</p:attrName>
                                        </p:attrNameLst>
                                      </p:cBhvr>
                                      <p:to>
                                        <p:strVal val="visible"/>
                                      </p:to>
                                    </p:set>
                                    <p:animEffect transition="in" filter="fade">
                                      <p:cBhvr>
                                        <p:cTn id="24" dur="500"/>
                                        <p:tgtEl>
                                          <p:spTgt spid="40"/>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wipe(left)">
                                      <p:cBhvr>
                                        <p:cTn id="29" dur="500"/>
                                        <p:tgtEl>
                                          <p:spTgt spid="2"/>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wipe(left)">
                                      <p:cBhvr>
                                        <p:cTn id="3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6" grpId="0"/>
      <p:bldP spid="4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p:nvPicPr>
        <p:blipFill rotWithShape="1">
          <a:blip r:embed="rId4" cstate="print">
            <a:extLst>
              <a:ext uri="{28A0092B-C50C-407E-A947-70E740481C1C}">
                <a14:useLocalDpi xmlns:a14="http://schemas.microsoft.com/office/drawing/2010/main" val="0"/>
              </a:ext>
            </a:extLst>
          </a:blip>
          <a:srcRect l="51340" t="72928"/>
          <a:stretch>
            <a:fillRect/>
          </a:stretch>
        </p:blipFill>
        <p:spPr>
          <a:xfrm>
            <a:off x="6259398" y="5207954"/>
            <a:ext cx="5932602" cy="1650046"/>
          </a:xfrm>
          <a:prstGeom prst="rect">
            <a:avLst/>
          </a:prstGeom>
        </p:spPr>
      </p:pic>
      <p:pic>
        <p:nvPicPr>
          <p:cNvPr id="4" name="图片 3"/>
          <p:cNvPicPr>
            <a:picLocks noChangeAspect="1"/>
          </p:cNvPicPr>
          <p:nvPr/>
        </p:nvPicPr>
        <p:blipFill rotWithShape="1">
          <a:blip r:embed="rId4" cstate="print">
            <a:extLst>
              <a:ext uri="{28A0092B-C50C-407E-A947-70E740481C1C}">
                <a14:useLocalDpi xmlns:a14="http://schemas.microsoft.com/office/drawing/2010/main" val="0"/>
              </a:ext>
            </a:extLst>
          </a:blip>
          <a:srcRect l="11753" t="84373" r="73634" b="1089"/>
          <a:stretch>
            <a:fillRect/>
          </a:stretch>
        </p:blipFill>
        <p:spPr>
          <a:xfrm>
            <a:off x="1363744" y="5971879"/>
            <a:ext cx="1781666" cy="886121"/>
          </a:xfrm>
          <a:prstGeom prst="rect">
            <a:avLst/>
          </a:prstGeom>
        </p:spPr>
      </p:pic>
      <p:pic>
        <p:nvPicPr>
          <p:cNvPr id="5" name="图片 4"/>
          <p:cNvPicPr>
            <a:picLocks noChangeAspect="1"/>
          </p:cNvPicPr>
          <p:nvPr/>
        </p:nvPicPr>
        <p:blipFill rotWithShape="1">
          <a:blip r:embed="rId5" cstate="print">
            <a:extLst>
              <a:ext uri="{28A0092B-C50C-407E-A947-70E740481C1C}">
                <a14:useLocalDpi xmlns:a14="http://schemas.microsoft.com/office/drawing/2010/main" val="0"/>
              </a:ext>
            </a:extLst>
          </a:blip>
          <a:srcRect l="17242" t="10909" r="19742" b="21658"/>
          <a:stretch>
            <a:fillRect/>
          </a:stretch>
        </p:blipFill>
        <p:spPr>
          <a:xfrm>
            <a:off x="1109793" y="395927"/>
            <a:ext cx="9959490" cy="5328022"/>
          </a:xfrm>
          <a:prstGeom prst="rect">
            <a:avLst/>
          </a:prstGeom>
        </p:spPr>
      </p:pic>
      <p:pic>
        <p:nvPicPr>
          <p:cNvPr id="6" name="图片 5"/>
          <p:cNvPicPr>
            <a:picLocks noChangeAspect="1"/>
          </p:cNvPicPr>
          <p:nvPr/>
        </p:nvPicPr>
        <p:blipFill rotWithShape="1">
          <a:blip r:embed="rId6" cstate="print">
            <a:extLst>
              <a:ext uri="{28A0092B-C50C-407E-A947-70E740481C1C}">
                <a14:useLocalDpi xmlns:a14="http://schemas.microsoft.com/office/drawing/2010/main" val="0"/>
              </a:ext>
            </a:extLst>
          </a:blip>
          <a:srcRect l="73686" b="81821"/>
          <a:stretch>
            <a:fillRect/>
          </a:stretch>
        </p:blipFill>
        <p:spPr>
          <a:xfrm>
            <a:off x="8983744" y="0"/>
            <a:ext cx="3208256" cy="1108005"/>
          </a:xfrm>
          <a:prstGeom prst="rect">
            <a:avLst/>
          </a:prstGeom>
        </p:spPr>
      </p:pic>
      <p:pic>
        <p:nvPicPr>
          <p:cNvPr id="9" name="图片 8"/>
          <p:cNvPicPr>
            <a:picLocks noChangeAspect="1"/>
          </p:cNvPicPr>
          <p:nvPr/>
        </p:nvPicPr>
        <p:blipFill rotWithShape="1">
          <a:blip r:embed="rId6" cstate="print">
            <a:extLst>
              <a:ext uri="{28A0092B-C50C-407E-A947-70E740481C1C}">
                <a14:useLocalDpi xmlns:a14="http://schemas.microsoft.com/office/drawing/2010/main" val="0"/>
              </a:ext>
            </a:extLst>
          </a:blip>
          <a:srcRect l="4716" t="57926" r="83686" b="18256"/>
          <a:stretch>
            <a:fillRect/>
          </a:stretch>
        </p:blipFill>
        <p:spPr>
          <a:xfrm>
            <a:off x="158684" y="4713402"/>
            <a:ext cx="1414021" cy="1451728"/>
          </a:xfrm>
          <a:prstGeom prst="rect">
            <a:avLst/>
          </a:prstGeom>
        </p:spPr>
      </p:pic>
      <p:sp>
        <p:nvSpPr>
          <p:cNvPr id="7" name="Rectangle 6"/>
          <p:cNvSpPr/>
          <p:nvPr/>
        </p:nvSpPr>
        <p:spPr>
          <a:xfrm>
            <a:off x="1619447" y="985873"/>
            <a:ext cx="8937002" cy="4222081"/>
          </a:xfrm>
          <a:prstGeom prst="rect">
            <a:avLst/>
          </a:prstGeom>
          <a:solidFill>
            <a:srgbClr val="3C1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3" name="直接连接符 17"/>
          <p:cNvCxnSpPr/>
          <p:nvPr/>
        </p:nvCxnSpPr>
        <p:spPr>
          <a:xfrm rot="5400000">
            <a:off x="4200600" y="-771600"/>
            <a:ext cx="0" cy="4896000"/>
          </a:xfrm>
          <a:prstGeom prst="line">
            <a:avLst/>
          </a:prstGeom>
          <a:ln w="38100">
            <a:solidFill>
              <a:srgbClr val="FEFEFE"/>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772433" y="1015425"/>
            <a:ext cx="35814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mn-cs"/>
              </a:rPr>
              <a:t>GHI NHỚ </a:t>
            </a:r>
            <a:endParaRPr kumimoji="0" lang="en-US" sz="3200" b="1" i="0" u="none" strike="noStrike" kern="1200" cap="none" spc="0" normalizeH="0" baseline="0" noProof="0" dirty="0">
              <a:ln>
                <a:noFill/>
              </a:ln>
              <a:solidFill>
                <a:srgbClr val="FFFF00"/>
              </a:solidFill>
              <a:effectLst/>
              <a:uLnTx/>
              <a:uFillTx/>
              <a:latin typeface="Calibri" panose="020F0502020204030204"/>
              <a:ea typeface="+mn-ea"/>
              <a:cs typeface="+mn-cs"/>
            </a:endParaRPr>
          </a:p>
        </p:txBody>
      </p:sp>
      <p:sp>
        <p:nvSpPr>
          <p:cNvPr id="20" name="TextBox 19"/>
          <p:cNvSpPr txBox="1"/>
          <p:nvPr/>
        </p:nvSpPr>
        <p:spPr>
          <a:xfrm>
            <a:off x="1772433" y="1996127"/>
            <a:ext cx="8668369" cy="1339597"/>
          </a:xfrm>
          <a:prstGeom prst="rect">
            <a:avLst/>
          </a:prstGeom>
          <a:noFill/>
        </p:spPr>
        <p:txBody>
          <a:bodyPr wrap="square" lIns="0" tIns="0" rIns="0" bIns="0" rtlCol="0">
            <a:spAutoFit/>
          </a:bodyPr>
          <a:lstStyle/>
          <a:p>
            <a:pPr algn="just">
              <a:lnSpc>
                <a:spcPct val="125000"/>
              </a:lnSpc>
            </a:pPr>
            <a:r>
              <a:rPr lang="vi-VN" sz="2400" b="1" dirty="0">
                <a:solidFill>
                  <a:srgbClr val="FFFF00"/>
                </a:solidFill>
                <a:latin typeface="Arial" panose="020B0604020202020204" pitchFamily="34" charset="0"/>
                <a:cs typeface="Arial" panose="020B0604020202020204" pitchFamily="34" charset="0"/>
              </a:rPr>
              <a:t>        Lá </a:t>
            </a:r>
            <a:r>
              <a:rPr lang="vi-VN" sz="2400" dirty="0">
                <a:solidFill>
                  <a:schemeClr val="bg1"/>
                </a:solidFill>
                <a:latin typeface="Arial" panose="020B0604020202020204" pitchFamily="34" charset="0"/>
                <a:cs typeface="Arial" panose="020B0604020202020204" pitchFamily="34" charset="0"/>
              </a:rPr>
              <a:t>cây là </a:t>
            </a:r>
            <a:r>
              <a:rPr lang="vi-VN" sz="2400" b="1" dirty="0">
                <a:solidFill>
                  <a:srgbClr val="FFFF00"/>
                </a:solidFill>
                <a:latin typeface="Arial" panose="020B0604020202020204" pitchFamily="34" charset="0"/>
                <a:cs typeface="Arial" panose="020B0604020202020204" pitchFamily="34" charset="0"/>
              </a:rPr>
              <a:t>cơ quan chủ yếu </a:t>
            </a:r>
            <a:r>
              <a:rPr lang="vi-VN" sz="2400" dirty="0">
                <a:solidFill>
                  <a:schemeClr val="bg1"/>
                </a:solidFill>
                <a:latin typeface="Arial" panose="020B0604020202020204" pitchFamily="34" charset="0"/>
                <a:cs typeface="Arial" panose="020B0604020202020204" pitchFamily="34" charset="0"/>
              </a:rPr>
              <a:t>thực hiện chức năng quang hợp. Bên trong lá có nhiều </a:t>
            </a:r>
            <a:r>
              <a:rPr lang="vi-VN" sz="2400" b="1" dirty="0">
                <a:solidFill>
                  <a:srgbClr val="FFFF00"/>
                </a:solidFill>
                <a:latin typeface="Arial" panose="020B0604020202020204" pitchFamily="34" charset="0"/>
                <a:cs typeface="Arial" panose="020B0604020202020204" pitchFamily="34" charset="0"/>
              </a:rPr>
              <a:t>lục lạp</a:t>
            </a:r>
            <a:r>
              <a:rPr lang="vi-VN" sz="2400" dirty="0">
                <a:solidFill>
                  <a:schemeClr val="bg1"/>
                </a:solidFill>
                <a:latin typeface="Arial" panose="020B0604020202020204" pitchFamily="34" charset="0"/>
                <a:cs typeface="Arial" panose="020B0604020202020204" pitchFamily="34" charset="0"/>
              </a:rPr>
              <a:t>, có khả năng </a:t>
            </a:r>
            <a:r>
              <a:rPr lang="vi-VN" sz="2400" b="1" dirty="0">
                <a:solidFill>
                  <a:srgbClr val="FFFF00"/>
                </a:solidFill>
                <a:latin typeface="Arial" panose="020B0604020202020204" pitchFamily="34" charset="0"/>
                <a:cs typeface="Arial" panose="020B0604020202020204" pitchFamily="34" charset="0"/>
              </a:rPr>
              <a:t>hấp thu và biến đổi năng lượng ánh sáng</a:t>
            </a:r>
            <a:r>
              <a:rPr lang="vi-VN" sz="2400" dirty="0">
                <a:solidFill>
                  <a:srgbClr val="FFFF00"/>
                </a:solidFill>
                <a:latin typeface="Arial" panose="020B0604020202020204" pitchFamily="34" charset="0"/>
                <a:cs typeface="Arial" panose="020B0604020202020204" pitchFamily="34" charset="0"/>
              </a:rPr>
              <a:t>.</a:t>
            </a:r>
            <a:endParaRPr lang="vi-VN" sz="2400" dirty="0">
              <a:solidFill>
                <a:srgbClr val="FFFF00"/>
              </a:solidFill>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22326" r="19896"/>
          <a:stretch>
            <a:fillRect/>
          </a:stretch>
        </p:blipFill>
        <p:spPr>
          <a:xfrm>
            <a:off x="5852160" y="0"/>
            <a:ext cx="6339840" cy="6858000"/>
          </a:xfrm>
          <a:prstGeom prst="rect">
            <a:avLst/>
          </a:prstGeom>
        </p:spPr>
      </p:pic>
      <p:sp>
        <p:nvSpPr>
          <p:cNvPr id="9" name="Rectangle 8"/>
          <p:cNvSpPr/>
          <p:nvPr/>
        </p:nvSpPr>
        <p:spPr>
          <a:xfrm>
            <a:off x="0" y="0"/>
            <a:ext cx="5715000"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554743" y="2976215"/>
            <a:ext cx="4462760" cy="905569"/>
          </a:xfrm>
          <a:prstGeom prst="rect">
            <a:avLst/>
          </a:prstGeom>
          <a:noFill/>
        </p:spPr>
        <p:txBody>
          <a:bodyPr wrap="none" lIns="0" tIns="0" rIns="0" bIns="0" rtlCol="0">
            <a:spAutoFit/>
          </a:bodyPr>
          <a:lstStyle/>
          <a:p>
            <a:pPr algn="ctr">
              <a:lnSpc>
                <a:spcPct val="120000"/>
              </a:lnSpc>
            </a:pPr>
            <a:r>
              <a:rPr lang="en-US" sz="5400" b="1">
                <a:solidFill>
                  <a:schemeClr val="accent6">
                    <a:lumMod val="50000"/>
                  </a:schemeClr>
                </a:solidFill>
              </a:rPr>
              <a:t>EM CÓ BIẾT?</a:t>
            </a:r>
          </a:p>
        </p:txBody>
      </p:sp>
      <p:pic>
        <p:nvPicPr>
          <p:cNvPr id="16" name="Picture 2" descr="130 Render( plants) ideas | plants, plant illustration, tree photoshop"/>
          <p:cNvPicPr>
            <a:picLocks noChangeAspect="1" noChangeArrowheads="1"/>
          </p:cNvPicPr>
          <p:nvPr/>
        </p:nvPicPr>
        <p:blipFill>
          <a:blip r:embed="rId3" cstate="print">
            <a:clrChange>
              <a:clrFrom>
                <a:srgbClr val="F8F8F6"/>
              </a:clrFrom>
              <a:clrTo>
                <a:srgbClr val="F8F8F6">
                  <a:alpha val="0"/>
                </a:srgbClr>
              </a:clrTo>
            </a:clrChange>
            <a:extLst>
              <a:ext uri="{28A0092B-C50C-407E-A947-70E740481C1C}">
                <a14:useLocalDpi xmlns:a14="http://schemas.microsoft.com/office/drawing/2010/main" val="0"/>
              </a:ext>
            </a:extLst>
          </a:blip>
          <a:srcRect/>
          <a:stretch>
            <a:fillRect/>
          </a:stretch>
        </p:blipFill>
        <p:spPr bwMode="auto">
          <a:xfrm rot="5665318" flipH="1">
            <a:off x="72936" y="-4362155"/>
            <a:ext cx="4929103" cy="739198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130 Render( plants) ideas | plants, plant illustration, tree photoshop"/>
          <p:cNvPicPr>
            <a:picLocks noChangeAspect="1" noChangeArrowheads="1"/>
          </p:cNvPicPr>
          <p:nvPr/>
        </p:nvPicPr>
        <p:blipFill>
          <a:blip r:embed="rId3" cstate="print">
            <a:clrChange>
              <a:clrFrom>
                <a:srgbClr val="F8F8F6"/>
              </a:clrFrom>
              <a:clrTo>
                <a:srgbClr val="F8F8F6">
                  <a:alpha val="0"/>
                </a:srgbClr>
              </a:clrTo>
            </a:clrChange>
            <a:extLst>
              <a:ext uri="{28A0092B-C50C-407E-A947-70E740481C1C}">
                <a14:useLocalDpi xmlns:a14="http://schemas.microsoft.com/office/drawing/2010/main" val="0"/>
              </a:ext>
            </a:extLst>
          </a:blip>
          <a:srcRect/>
          <a:stretch>
            <a:fillRect/>
          </a:stretch>
        </p:blipFill>
        <p:spPr bwMode="auto">
          <a:xfrm rot="6291178" flipV="1">
            <a:off x="-317119" y="3955631"/>
            <a:ext cx="4895834" cy="7391981"/>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5577840" y="0"/>
            <a:ext cx="274320" cy="68580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18288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0" y="6675120"/>
            <a:ext cx="12192000" cy="18288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609600" y="400219"/>
            <a:ext cx="10903948" cy="1812740"/>
          </a:xfrm>
          <a:prstGeom prst="rect">
            <a:avLst/>
          </a:prstGeom>
          <a:noFill/>
        </p:spPr>
        <p:txBody>
          <a:bodyPr wrap="square" lIns="0" tIns="0" rIns="0" bIns="0" rtlCol="0">
            <a:spAutoFit/>
          </a:bodyPr>
          <a:lstStyle/>
          <a:p>
            <a:pPr algn="just">
              <a:lnSpc>
                <a:spcPct val="120000"/>
              </a:lnSpc>
            </a:pPr>
            <a:r>
              <a:rPr lang="vi-VN" sz="2000" b="1" dirty="0">
                <a:solidFill>
                  <a:schemeClr val="accent6">
                    <a:lumMod val="50000"/>
                  </a:schemeClr>
                </a:solidFill>
              </a:rPr>
              <a:t>Mật độ khí khổng </a:t>
            </a:r>
            <a:r>
              <a:rPr lang="vi-VN" sz="2000" dirty="0"/>
              <a:t>của lá rất lớn, cứ 1 cm</a:t>
            </a:r>
            <a:r>
              <a:rPr lang="vi-VN" sz="2000" baseline="30000" dirty="0"/>
              <a:t>2</a:t>
            </a:r>
            <a:r>
              <a:rPr lang="vi-VN" sz="2000" dirty="0"/>
              <a:t> diện tích mặt lá có khoảng 30 000 khí khổng. Số lượng khí khổng ở mặt trên và mặt dưới của lá khác nhau tùy theo loài thực vật. Đa số các loài thực vật có số lượng khí khổng ở mặt trên của lá ít hơn mặt dưới. Nhiều loài thực vật thủy sinh (sen, súng,...), mặt trên của lá lại có số lượng khí khổng nhiều hơn mặt dưới. Một số loài thực vật khác (ngô, lúa mì,...) có số lượng khí khổng tương đối đồng đều giữa hai mặt lá.</a:t>
            </a:r>
          </a:p>
        </p:txBody>
      </p:sp>
      <p:pic>
        <p:nvPicPr>
          <p:cNvPr id="10" name="Picture 9"/>
          <p:cNvPicPr>
            <a:picLocks noChangeAspect="1"/>
          </p:cNvPicPr>
          <p:nvPr/>
        </p:nvPicPr>
        <p:blipFill rotWithShape="1">
          <a:blip r:embed="rId2" cstate="print">
            <a:extLst>
              <a:ext uri="{28A0092B-C50C-407E-A947-70E740481C1C}">
                <a14:useLocalDpi xmlns:a14="http://schemas.microsoft.com/office/drawing/2010/main" val="0"/>
              </a:ext>
            </a:extLst>
          </a:blip>
          <a:srcRect l="9610" r="9610"/>
          <a:stretch>
            <a:fillRect/>
          </a:stretch>
        </p:blipFill>
        <p:spPr>
          <a:xfrm>
            <a:off x="0" y="2430298"/>
            <a:ext cx="6096000" cy="4244822"/>
          </a:xfrm>
          <a:prstGeom prst="rect">
            <a:avLst/>
          </a:prstGeom>
        </p:spPr>
      </p:pic>
      <p:pic>
        <p:nvPicPr>
          <p:cNvPr id="12" name="Picture 11"/>
          <p:cNvPicPr>
            <a:picLocks noChangeAspect="1"/>
          </p:cNvPicPr>
          <p:nvPr/>
        </p:nvPicPr>
        <p:blipFill rotWithShape="1">
          <a:blip r:embed="rId3" cstate="print">
            <a:extLst>
              <a:ext uri="{28A0092B-C50C-407E-A947-70E740481C1C}">
                <a14:useLocalDpi xmlns:a14="http://schemas.microsoft.com/office/drawing/2010/main" val="0"/>
              </a:ext>
            </a:extLst>
          </a:blip>
          <a:srcRect l="36129" t="29352" r="6778"/>
          <a:stretch>
            <a:fillRect/>
          </a:stretch>
        </p:blipFill>
        <p:spPr>
          <a:xfrm>
            <a:off x="6096000" y="2430298"/>
            <a:ext cx="6096000" cy="424482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5715000"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804812" y="2976215"/>
            <a:ext cx="3962624" cy="905569"/>
          </a:xfrm>
          <a:prstGeom prst="rect">
            <a:avLst/>
          </a:prstGeom>
          <a:noFill/>
        </p:spPr>
        <p:txBody>
          <a:bodyPr wrap="none" lIns="0" tIns="0" rIns="0" bIns="0" rtlCol="0">
            <a:spAutoFit/>
          </a:bodyPr>
          <a:lstStyle/>
          <a:p>
            <a:pPr algn="ctr">
              <a:lnSpc>
                <a:spcPct val="120000"/>
              </a:lnSpc>
            </a:pPr>
            <a:r>
              <a:rPr lang="en-US" sz="5400" b="1">
                <a:solidFill>
                  <a:schemeClr val="accent6">
                    <a:lumMod val="50000"/>
                  </a:schemeClr>
                </a:solidFill>
              </a:rPr>
              <a:t>EM ĐÃ HỌC</a:t>
            </a:r>
          </a:p>
        </p:txBody>
      </p:sp>
      <p:pic>
        <p:nvPicPr>
          <p:cNvPr id="16" name="Picture 2" descr="130 Render( plants) ideas | plants, plant illustration, tree photoshop"/>
          <p:cNvPicPr>
            <a:picLocks noChangeAspect="1" noChangeArrowheads="1"/>
          </p:cNvPicPr>
          <p:nvPr/>
        </p:nvPicPr>
        <p:blipFill>
          <a:blip r:embed="rId2" cstate="print">
            <a:clrChange>
              <a:clrFrom>
                <a:srgbClr val="F8F8F6"/>
              </a:clrFrom>
              <a:clrTo>
                <a:srgbClr val="F8F8F6">
                  <a:alpha val="0"/>
                </a:srgbClr>
              </a:clrTo>
            </a:clrChange>
            <a:extLst>
              <a:ext uri="{28A0092B-C50C-407E-A947-70E740481C1C}">
                <a14:useLocalDpi xmlns:a14="http://schemas.microsoft.com/office/drawing/2010/main" val="0"/>
              </a:ext>
            </a:extLst>
          </a:blip>
          <a:srcRect/>
          <a:stretch>
            <a:fillRect/>
          </a:stretch>
        </p:blipFill>
        <p:spPr bwMode="auto">
          <a:xfrm rot="5665318" flipH="1">
            <a:off x="72936" y="-4362155"/>
            <a:ext cx="4929103" cy="739198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130 Render( plants) ideas | plants, plant illustration, tree photoshop"/>
          <p:cNvPicPr>
            <a:picLocks noChangeAspect="1" noChangeArrowheads="1"/>
          </p:cNvPicPr>
          <p:nvPr/>
        </p:nvPicPr>
        <p:blipFill>
          <a:blip r:embed="rId2" cstate="print">
            <a:clrChange>
              <a:clrFrom>
                <a:srgbClr val="F8F8F6"/>
              </a:clrFrom>
              <a:clrTo>
                <a:srgbClr val="F8F8F6">
                  <a:alpha val="0"/>
                </a:srgbClr>
              </a:clrTo>
            </a:clrChange>
            <a:extLst>
              <a:ext uri="{28A0092B-C50C-407E-A947-70E740481C1C}">
                <a14:useLocalDpi xmlns:a14="http://schemas.microsoft.com/office/drawing/2010/main" val="0"/>
              </a:ext>
            </a:extLst>
          </a:blip>
          <a:srcRect/>
          <a:stretch>
            <a:fillRect/>
          </a:stretch>
        </p:blipFill>
        <p:spPr bwMode="auto">
          <a:xfrm rot="6291178" flipV="1">
            <a:off x="-317119" y="3955631"/>
            <a:ext cx="4895834" cy="7391981"/>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5577840" y="0"/>
            <a:ext cx="274320" cy="68580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11813" r="36188"/>
          <a:stretch>
            <a:fillRect/>
          </a:stretch>
        </p:blipFill>
        <p:spPr>
          <a:xfrm>
            <a:off x="5852160" y="0"/>
            <a:ext cx="6339840" cy="6858000"/>
          </a:xfrm>
          <a:prstGeom prst="rect">
            <a:avLst/>
          </a:prstGeom>
        </p:spPr>
      </p:pic>
    </p:spTree>
  </p:cSld>
  <p:clrMapOvr>
    <a:masterClrMapping/>
  </p:clrMapOvr>
  <p:transition spd="slow">
    <p:wip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18288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0" y="6675120"/>
            <a:ext cx="12192000" cy="18288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4" name="Group 3"/>
          <p:cNvGrpSpPr/>
          <p:nvPr/>
        </p:nvGrpSpPr>
        <p:grpSpPr>
          <a:xfrm>
            <a:off x="678453" y="516454"/>
            <a:ext cx="10980147" cy="1274065"/>
            <a:chOff x="404405" y="1087776"/>
            <a:chExt cx="10980147" cy="1274065"/>
          </a:xfrm>
        </p:grpSpPr>
        <p:sp>
          <p:nvSpPr>
            <p:cNvPr id="5" name="TextBox 4"/>
            <p:cNvSpPr txBox="1"/>
            <p:nvPr/>
          </p:nvSpPr>
          <p:spPr>
            <a:xfrm>
              <a:off x="1485900" y="1133876"/>
              <a:ext cx="9898652" cy="1227965"/>
            </a:xfrm>
            <a:prstGeom prst="rect">
              <a:avLst/>
            </a:prstGeom>
            <a:noFill/>
          </p:spPr>
          <p:txBody>
            <a:bodyPr wrap="square" lIns="0" tIns="0" rIns="0" bIns="0" rtlCol="0">
              <a:spAutoFit/>
            </a:bodyPr>
            <a:lstStyle/>
            <a:p>
              <a:pPr algn="just">
                <a:lnSpc>
                  <a:spcPct val="125000"/>
                </a:lnSpc>
              </a:pPr>
              <a:r>
                <a:rPr lang="vi-VN" sz="2200" b="1" dirty="0">
                  <a:solidFill>
                    <a:schemeClr val="accent6">
                      <a:lumMod val="50000"/>
                    </a:schemeClr>
                  </a:solidFill>
                  <a:latin typeface="Arial" panose="020B0604020202020204" pitchFamily="34" charset="0"/>
                  <a:cs typeface="Arial" panose="020B0604020202020204" pitchFamily="34" charset="0"/>
                </a:rPr>
                <a:t>Quang hợp </a:t>
              </a:r>
              <a:r>
                <a:rPr lang="vi-VN" sz="2200" dirty="0">
                  <a:latin typeface="Arial" panose="020B0604020202020204" pitchFamily="34" charset="0"/>
                  <a:cs typeface="Arial" panose="020B0604020202020204" pitchFamily="34" charset="0"/>
                </a:rPr>
                <a:t>là quá trình</a:t>
              </a:r>
              <a:r>
                <a:rPr lang="en-US" sz="2200" dirty="0">
                  <a:latin typeface="Arial" panose="020B0604020202020204" pitchFamily="34" charset="0"/>
                  <a:cs typeface="Arial" panose="020B0604020202020204" pitchFamily="34" charset="0"/>
                </a:rPr>
                <a:t> </a:t>
              </a:r>
              <a:r>
                <a:rPr lang="vi-VN" sz="2200" dirty="0">
                  <a:latin typeface="Arial" panose="020B0604020202020204" pitchFamily="34" charset="0"/>
                  <a:cs typeface="Arial" panose="020B0604020202020204" pitchFamily="34" charset="0"/>
                </a:rPr>
                <a:t>lá cây sử dụng nước và khí carbon dioxide nhờ năng lượng ánh sáng đã được diệp lục hấp thu để tổng hợp chất hữu cơ và giải phóng oxgen</a:t>
              </a:r>
              <a:r>
                <a:rPr lang="en-US" sz="2200" dirty="0">
                  <a:latin typeface="Arial" panose="020B0604020202020204" pitchFamily="34" charset="0"/>
                  <a:cs typeface="Arial" panose="020B0604020202020204" pitchFamily="34" charset="0"/>
                </a:rPr>
                <a:t>.</a:t>
              </a:r>
              <a:endParaRPr lang="en-US" sz="2200" dirty="0"/>
            </a:p>
          </p:txBody>
        </p:sp>
        <p:pic>
          <p:nvPicPr>
            <p:cNvPr id="6" name="Picture 2" descr="Leaf icon image Royalty Free Vector Image - VectorStock"/>
            <p:cNvPicPr>
              <a:picLocks noChangeAspect="1" noChangeArrowheads="1"/>
            </p:cNvPicPr>
            <p:nvPr/>
          </p:nvPicPr>
          <p:blipFill rotWithShape="1">
            <a:blip r:embed="rId2" cstate="print">
              <a:clrChange>
                <a:clrFrom>
                  <a:srgbClr val="FFFFFF"/>
                </a:clrFrom>
                <a:clrTo>
                  <a:srgbClr val="FFFFFF">
                    <a:alpha val="0"/>
                  </a:srgbClr>
                </a:clrTo>
              </a:clrChange>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b="11667"/>
            <a:stretch>
              <a:fillRect/>
            </a:stretch>
          </p:blipFill>
          <p:spPr bwMode="auto">
            <a:xfrm>
              <a:off x="404405" y="1087776"/>
              <a:ext cx="863600" cy="82387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 name="Group 9"/>
          <p:cNvGrpSpPr/>
          <p:nvPr/>
        </p:nvGrpSpPr>
        <p:grpSpPr>
          <a:xfrm>
            <a:off x="605926" y="1897706"/>
            <a:ext cx="10980147" cy="1697258"/>
            <a:chOff x="404405" y="1087776"/>
            <a:chExt cx="10980147" cy="1697258"/>
          </a:xfrm>
        </p:grpSpPr>
        <p:sp>
          <p:nvSpPr>
            <p:cNvPr id="11" name="TextBox 10"/>
            <p:cNvSpPr txBox="1"/>
            <p:nvPr/>
          </p:nvSpPr>
          <p:spPr>
            <a:xfrm>
              <a:off x="1485900" y="1133876"/>
              <a:ext cx="9898652" cy="1651158"/>
            </a:xfrm>
            <a:prstGeom prst="rect">
              <a:avLst/>
            </a:prstGeom>
            <a:noFill/>
          </p:spPr>
          <p:txBody>
            <a:bodyPr wrap="square" lIns="0" tIns="0" rIns="0" bIns="0" rtlCol="0">
              <a:spAutoFit/>
            </a:bodyPr>
            <a:lstStyle/>
            <a:p>
              <a:pPr algn="just">
                <a:lnSpc>
                  <a:spcPct val="125000"/>
                </a:lnSpc>
              </a:pPr>
              <a:r>
                <a:rPr lang="vi-VN" sz="2200" dirty="0">
                  <a:latin typeface="Arial" panose="020B0604020202020204" pitchFamily="34" charset="0"/>
                  <a:cs typeface="Arial" panose="020B0604020202020204" pitchFamily="34" charset="0"/>
                </a:rPr>
                <a:t>Trong quá trình quang hợp, trao đổi chất và chu yển hóa năng </a:t>
              </a:r>
              <a:r>
                <a:rPr lang="vi-VN" sz="2200" b="1" dirty="0">
                  <a:latin typeface="Arial" panose="020B0604020202020204" pitchFamily="34" charset="0"/>
                  <a:cs typeface="Arial" panose="020B0604020202020204" pitchFamily="34" charset="0"/>
                </a:rPr>
                <a:t>lượng luôn diễn ra đồng thời</a:t>
              </a:r>
              <a:r>
                <a:rPr lang="vi-VN" sz="2200" dirty="0">
                  <a:latin typeface="Arial" panose="020B0604020202020204" pitchFamily="34" charset="0"/>
                  <a:cs typeface="Arial" panose="020B0604020202020204" pitchFamily="34" charset="0"/>
                </a:rPr>
                <a:t>, nước và carbon dioxide được lấy từ môi trường ngoài để tổng hợp chất hữu cơ và giải phóng khí oxygen, trong quá trình đó </a:t>
              </a:r>
              <a:r>
                <a:rPr lang="vi-VN" sz="2200" b="1" dirty="0">
                  <a:latin typeface="Arial" panose="020B0604020202020204" pitchFamily="34" charset="0"/>
                  <a:cs typeface="Arial" panose="020B0604020202020204" pitchFamily="34" charset="0"/>
                </a:rPr>
                <a:t>quang năng được biến đổi thành hóa năng</a:t>
              </a:r>
              <a:r>
                <a:rPr lang="vi-VN" sz="2200" dirty="0">
                  <a:latin typeface="Arial" panose="020B0604020202020204" pitchFamily="34" charset="0"/>
                  <a:cs typeface="Arial" panose="020B0604020202020204" pitchFamily="34" charset="0"/>
                </a:rPr>
                <a:t>.</a:t>
              </a:r>
              <a:endParaRPr lang="vi-VN" sz="2200" dirty="0"/>
            </a:p>
          </p:txBody>
        </p:sp>
        <p:pic>
          <p:nvPicPr>
            <p:cNvPr id="12" name="Picture 2" descr="Leaf icon image Royalty Free Vector Image - VectorStock"/>
            <p:cNvPicPr>
              <a:picLocks noChangeAspect="1" noChangeArrowheads="1"/>
            </p:cNvPicPr>
            <p:nvPr/>
          </p:nvPicPr>
          <p:blipFill rotWithShape="1">
            <a:blip r:embed="rId2" cstate="print">
              <a:clrChange>
                <a:clrFrom>
                  <a:srgbClr val="FFFFFF"/>
                </a:clrFrom>
                <a:clrTo>
                  <a:srgbClr val="FFFFFF">
                    <a:alpha val="0"/>
                  </a:srgbClr>
                </a:clrTo>
              </a:clrChange>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b="11667"/>
            <a:stretch>
              <a:fillRect/>
            </a:stretch>
          </p:blipFill>
          <p:spPr bwMode="auto">
            <a:xfrm>
              <a:off x="404405" y="1087776"/>
              <a:ext cx="863600" cy="82387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3" name="Group 12"/>
          <p:cNvGrpSpPr/>
          <p:nvPr/>
        </p:nvGrpSpPr>
        <p:grpSpPr>
          <a:xfrm>
            <a:off x="678453" y="3748804"/>
            <a:ext cx="10907619" cy="850872"/>
            <a:chOff x="404405" y="1087776"/>
            <a:chExt cx="10907619" cy="850872"/>
          </a:xfrm>
        </p:grpSpPr>
        <p:sp>
          <p:nvSpPr>
            <p:cNvPr id="14" name="TextBox 13"/>
            <p:cNvSpPr txBox="1"/>
            <p:nvPr/>
          </p:nvSpPr>
          <p:spPr>
            <a:xfrm>
              <a:off x="1485899" y="1133876"/>
              <a:ext cx="9826125" cy="804772"/>
            </a:xfrm>
            <a:prstGeom prst="rect">
              <a:avLst/>
            </a:prstGeom>
            <a:noFill/>
          </p:spPr>
          <p:txBody>
            <a:bodyPr wrap="square" lIns="0" tIns="0" rIns="0" bIns="0" rtlCol="0">
              <a:spAutoFit/>
            </a:bodyPr>
            <a:lstStyle/>
            <a:p>
              <a:pPr algn="just">
                <a:lnSpc>
                  <a:spcPct val="125000"/>
                </a:lnSpc>
              </a:pPr>
              <a:r>
                <a:rPr lang="vi-VN" sz="2200" dirty="0">
                  <a:latin typeface="Arial" panose="020B0604020202020204" pitchFamily="34" charset="0"/>
                  <a:cs typeface="Arial" panose="020B0604020202020204" pitchFamily="34" charset="0"/>
                </a:rPr>
                <a:t>Lá cây là </a:t>
              </a:r>
              <a:r>
                <a:rPr lang="vi-VN" sz="2200" b="1" dirty="0">
                  <a:latin typeface="Arial" panose="020B0604020202020204" pitchFamily="34" charset="0"/>
                  <a:cs typeface="Arial" panose="020B0604020202020204" pitchFamily="34" charset="0"/>
                </a:rPr>
                <a:t>cơ quan chủ yếu </a:t>
              </a:r>
              <a:r>
                <a:rPr lang="vi-VN" sz="2200" dirty="0">
                  <a:latin typeface="Arial" panose="020B0604020202020204" pitchFamily="34" charset="0"/>
                  <a:cs typeface="Arial" panose="020B0604020202020204" pitchFamily="34" charset="0"/>
                </a:rPr>
                <a:t>thực hiện chức năng quang hợp. Bên trong lá có nhiều </a:t>
              </a:r>
              <a:r>
                <a:rPr lang="vi-VN" sz="2200" b="1" dirty="0">
                  <a:latin typeface="Arial" panose="020B0604020202020204" pitchFamily="34" charset="0"/>
                  <a:cs typeface="Arial" panose="020B0604020202020204" pitchFamily="34" charset="0"/>
                </a:rPr>
                <a:t>lục lạp</a:t>
              </a:r>
              <a:r>
                <a:rPr lang="vi-VN" sz="2200" dirty="0">
                  <a:latin typeface="Arial" panose="020B0604020202020204" pitchFamily="34" charset="0"/>
                  <a:cs typeface="Arial" panose="020B0604020202020204" pitchFamily="34" charset="0"/>
                </a:rPr>
                <a:t>, có khả năng </a:t>
              </a:r>
              <a:r>
                <a:rPr lang="vi-VN" sz="2200" b="1" dirty="0">
                  <a:latin typeface="Arial" panose="020B0604020202020204" pitchFamily="34" charset="0"/>
                  <a:cs typeface="Arial" panose="020B0604020202020204" pitchFamily="34" charset="0"/>
                </a:rPr>
                <a:t>hấp thu và biến đổi năng lượng ánh sáng</a:t>
              </a:r>
              <a:r>
                <a:rPr lang="vi-VN" sz="2200" dirty="0">
                  <a:latin typeface="Arial" panose="020B0604020202020204" pitchFamily="34" charset="0"/>
                  <a:cs typeface="Arial" panose="020B0604020202020204" pitchFamily="34" charset="0"/>
                </a:rPr>
                <a:t>.</a:t>
              </a:r>
              <a:endParaRPr lang="vi-VN" sz="2200" dirty="0"/>
            </a:p>
          </p:txBody>
        </p:sp>
        <p:pic>
          <p:nvPicPr>
            <p:cNvPr id="15" name="Picture 2" descr="Leaf icon image Royalty Free Vector Image - VectorStock"/>
            <p:cNvPicPr>
              <a:picLocks noChangeAspect="1" noChangeArrowheads="1"/>
            </p:cNvPicPr>
            <p:nvPr/>
          </p:nvPicPr>
          <p:blipFill rotWithShape="1">
            <a:blip r:embed="rId2" cstate="print">
              <a:clrChange>
                <a:clrFrom>
                  <a:srgbClr val="FFFFFF"/>
                </a:clrFrom>
                <a:clrTo>
                  <a:srgbClr val="FFFFFF">
                    <a:alpha val="0"/>
                  </a:srgbClr>
                </a:clrTo>
              </a:clrChange>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b="11667"/>
            <a:stretch>
              <a:fillRect/>
            </a:stretch>
          </p:blipFill>
          <p:spPr bwMode="auto">
            <a:xfrm>
              <a:off x="404405" y="1087776"/>
              <a:ext cx="863600" cy="82387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6" name="Group 15"/>
          <p:cNvGrpSpPr/>
          <p:nvPr/>
        </p:nvGrpSpPr>
        <p:grpSpPr>
          <a:xfrm>
            <a:off x="678452" y="4760759"/>
            <a:ext cx="10835095" cy="823874"/>
            <a:chOff x="404405" y="1087776"/>
            <a:chExt cx="10835095" cy="823874"/>
          </a:xfrm>
        </p:grpSpPr>
        <p:sp>
          <p:nvSpPr>
            <p:cNvPr id="17" name="TextBox 16"/>
            <p:cNvSpPr txBox="1"/>
            <p:nvPr/>
          </p:nvSpPr>
          <p:spPr>
            <a:xfrm>
              <a:off x="1485900" y="1326236"/>
              <a:ext cx="9753600" cy="381579"/>
            </a:xfrm>
            <a:prstGeom prst="rect">
              <a:avLst/>
            </a:prstGeom>
            <a:noFill/>
          </p:spPr>
          <p:txBody>
            <a:bodyPr wrap="square" lIns="0" tIns="0" rIns="0" bIns="0" rtlCol="0">
              <a:spAutoFit/>
            </a:bodyPr>
            <a:lstStyle/>
            <a:p>
              <a:pPr>
                <a:lnSpc>
                  <a:spcPct val="125000"/>
                </a:lnSpc>
              </a:pPr>
              <a:r>
                <a:rPr lang="vi-VN" sz="2200" dirty="0">
                  <a:latin typeface="Arial" panose="020B0604020202020204" pitchFamily="34" charset="0"/>
                  <a:cs typeface="Arial" panose="020B0604020202020204" pitchFamily="34" charset="0"/>
                </a:rPr>
                <a:t>Phương trình tổng quát của quá trình quang hợp:</a:t>
              </a:r>
              <a:endParaRPr lang="vi-VN" sz="2200" dirty="0"/>
            </a:p>
          </p:txBody>
        </p:sp>
        <p:pic>
          <p:nvPicPr>
            <p:cNvPr id="18" name="Picture 2" descr="Leaf icon image Royalty Free Vector Image - VectorStock"/>
            <p:cNvPicPr>
              <a:picLocks noChangeAspect="1" noChangeArrowheads="1"/>
            </p:cNvPicPr>
            <p:nvPr/>
          </p:nvPicPr>
          <p:blipFill rotWithShape="1">
            <a:blip r:embed="rId2" cstate="print">
              <a:clrChange>
                <a:clrFrom>
                  <a:srgbClr val="FFFFFF"/>
                </a:clrFrom>
                <a:clrTo>
                  <a:srgbClr val="FFFFFF">
                    <a:alpha val="0"/>
                  </a:srgbClr>
                </a:clrTo>
              </a:clrChange>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b="11667"/>
            <a:stretch>
              <a:fillRect/>
            </a:stretch>
          </p:blipFill>
          <p:spPr bwMode="auto">
            <a:xfrm>
              <a:off x="404405" y="1087776"/>
              <a:ext cx="863600" cy="82387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2" name="Group 31"/>
          <p:cNvGrpSpPr/>
          <p:nvPr/>
        </p:nvGrpSpPr>
        <p:grpSpPr>
          <a:xfrm>
            <a:off x="1743973" y="5613500"/>
            <a:ext cx="8704054" cy="882550"/>
            <a:chOff x="1354346" y="5490127"/>
            <a:chExt cx="8704054" cy="882550"/>
          </a:xfrm>
        </p:grpSpPr>
        <p:sp>
          <p:nvSpPr>
            <p:cNvPr id="20" name="TextBox 19"/>
            <p:cNvSpPr txBox="1"/>
            <p:nvPr/>
          </p:nvSpPr>
          <p:spPr>
            <a:xfrm>
              <a:off x="1354346" y="5746919"/>
              <a:ext cx="3560554" cy="402418"/>
            </a:xfrm>
            <a:prstGeom prst="rect">
              <a:avLst/>
            </a:prstGeom>
            <a:noFill/>
          </p:spPr>
          <p:txBody>
            <a:bodyPr wrap="square" lIns="0" tIns="0" rIns="0" bIns="0" rtlCol="0">
              <a:spAutoFit/>
            </a:bodyPr>
            <a:lstStyle/>
            <a:p>
              <a:pPr algn="ctr">
                <a:lnSpc>
                  <a:spcPct val="120000"/>
                </a:lnSpc>
              </a:pPr>
              <a:r>
                <a:rPr lang="vi-VN" sz="2400" b="1">
                  <a:solidFill>
                    <a:schemeClr val="tx2">
                      <a:lumMod val="50000"/>
                    </a:schemeClr>
                  </a:solidFill>
                  <a:latin typeface="Arial" panose="020B0604020202020204" pitchFamily="34" charset="0"/>
                  <a:cs typeface="Arial" panose="020B0604020202020204" pitchFamily="34" charset="0"/>
                </a:rPr>
                <a:t>Nước + Carbon dioxide </a:t>
              </a:r>
              <a:endParaRPr lang="vi-VN" sz="2400" b="1">
                <a:solidFill>
                  <a:schemeClr val="tx2">
                    <a:lumMod val="50000"/>
                  </a:schemeClr>
                </a:solidFill>
              </a:endParaRPr>
            </a:p>
          </p:txBody>
        </p:sp>
        <p:sp>
          <p:nvSpPr>
            <p:cNvPr id="21" name="TextBox 20"/>
            <p:cNvSpPr txBox="1"/>
            <p:nvPr/>
          </p:nvSpPr>
          <p:spPr>
            <a:xfrm>
              <a:off x="7239000" y="5746919"/>
              <a:ext cx="2819400" cy="402418"/>
            </a:xfrm>
            <a:prstGeom prst="rect">
              <a:avLst/>
            </a:prstGeom>
            <a:noFill/>
          </p:spPr>
          <p:txBody>
            <a:bodyPr wrap="square" lIns="0" tIns="0" rIns="0" bIns="0" rtlCol="0">
              <a:spAutoFit/>
            </a:bodyPr>
            <a:lstStyle/>
            <a:p>
              <a:pPr algn="ctr">
                <a:lnSpc>
                  <a:spcPct val="120000"/>
                </a:lnSpc>
              </a:pPr>
              <a:r>
                <a:rPr lang="vi-VN" sz="2400" b="1">
                  <a:solidFill>
                    <a:schemeClr val="tx2">
                      <a:lumMod val="50000"/>
                    </a:schemeClr>
                  </a:solidFill>
                  <a:latin typeface="Arial" panose="020B0604020202020204" pitchFamily="34" charset="0"/>
                  <a:cs typeface="Arial" panose="020B0604020202020204" pitchFamily="34" charset="0"/>
                </a:rPr>
                <a:t>Glucose + Oxygen</a:t>
              </a:r>
              <a:endParaRPr lang="vi-VN" sz="2400" b="1">
                <a:solidFill>
                  <a:schemeClr val="tx2">
                    <a:lumMod val="50000"/>
                  </a:schemeClr>
                </a:solidFill>
              </a:endParaRPr>
            </a:p>
          </p:txBody>
        </p:sp>
        <p:cxnSp>
          <p:nvCxnSpPr>
            <p:cNvPr id="22" name="Straight Arrow Connector 21"/>
            <p:cNvCxnSpPr/>
            <p:nvPr/>
          </p:nvCxnSpPr>
          <p:spPr>
            <a:xfrm>
              <a:off x="5086350" y="5948128"/>
              <a:ext cx="1971675" cy="0"/>
            </a:xfrm>
            <a:prstGeom prst="straightConnector1">
              <a:avLst/>
            </a:prstGeom>
            <a:ln w="3810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5406336" y="5490127"/>
              <a:ext cx="1361176" cy="335413"/>
            </a:xfrm>
            <a:prstGeom prst="rect">
              <a:avLst/>
            </a:prstGeom>
            <a:noFill/>
          </p:spPr>
          <p:txBody>
            <a:bodyPr wrap="square" lIns="0" tIns="0" rIns="0" bIns="0" rtlCol="0">
              <a:spAutoFit/>
            </a:bodyPr>
            <a:lstStyle/>
            <a:p>
              <a:pPr algn="ctr">
                <a:lnSpc>
                  <a:spcPct val="120000"/>
                </a:lnSpc>
              </a:pPr>
              <a:r>
                <a:rPr lang="vi-VN" sz="2000" b="1">
                  <a:solidFill>
                    <a:schemeClr val="accent5">
                      <a:lumMod val="75000"/>
                    </a:schemeClr>
                  </a:solidFill>
                  <a:latin typeface="Arial" panose="020B0604020202020204" pitchFamily="34" charset="0"/>
                  <a:cs typeface="Arial" panose="020B0604020202020204" pitchFamily="34" charset="0"/>
                </a:rPr>
                <a:t>Ánh sáng</a:t>
              </a:r>
              <a:endParaRPr lang="vi-VN" sz="2000" b="1">
                <a:solidFill>
                  <a:schemeClr val="accent5">
                    <a:lumMod val="75000"/>
                  </a:schemeClr>
                </a:solidFill>
              </a:endParaRPr>
            </a:p>
          </p:txBody>
        </p:sp>
        <p:sp>
          <p:nvSpPr>
            <p:cNvPr id="24" name="TextBox 23"/>
            <p:cNvSpPr txBox="1"/>
            <p:nvPr/>
          </p:nvSpPr>
          <p:spPr>
            <a:xfrm>
              <a:off x="5406336" y="6037264"/>
              <a:ext cx="1361176" cy="335413"/>
            </a:xfrm>
            <a:prstGeom prst="rect">
              <a:avLst/>
            </a:prstGeom>
            <a:noFill/>
          </p:spPr>
          <p:txBody>
            <a:bodyPr wrap="square" lIns="0" tIns="0" rIns="0" bIns="0" rtlCol="0">
              <a:spAutoFit/>
            </a:bodyPr>
            <a:lstStyle/>
            <a:p>
              <a:pPr algn="ctr">
                <a:lnSpc>
                  <a:spcPct val="120000"/>
                </a:lnSpc>
              </a:pPr>
              <a:r>
                <a:rPr lang="vi-VN" sz="2000" b="1">
                  <a:solidFill>
                    <a:schemeClr val="accent5">
                      <a:lumMod val="75000"/>
                    </a:schemeClr>
                  </a:solidFill>
                  <a:latin typeface="Arial" panose="020B0604020202020204" pitchFamily="34" charset="0"/>
                  <a:cs typeface="Arial" panose="020B0604020202020204" pitchFamily="34" charset="0"/>
                </a:rPr>
                <a:t>Diệp lục</a:t>
              </a:r>
              <a:endParaRPr lang="vi-VN" sz="2000" b="1">
                <a:solidFill>
                  <a:schemeClr val="accent5">
                    <a:lumMod val="75000"/>
                  </a:schemeClr>
                </a:solidFill>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1000"/>
                                        <p:tgtEl>
                                          <p:spTgt spid="16"/>
                                        </p:tgtEl>
                                      </p:cBhvr>
                                    </p:animEffect>
                                    <p:anim calcmode="lin" valueType="num">
                                      <p:cBhvr>
                                        <p:cTn id="29" dur="1000" fill="hold"/>
                                        <p:tgtEl>
                                          <p:spTgt spid="16"/>
                                        </p:tgtEl>
                                        <p:attrNameLst>
                                          <p:attrName>ppt_x</p:attrName>
                                        </p:attrNameLst>
                                      </p:cBhvr>
                                      <p:tavLst>
                                        <p:tav tm="0">
                                          <p:val>
                                            <p:strVal val="#ppt_x"/>
                                          </p:val>
                                        </p:tav>
                                        <p:tav tm="100000">
                                          <p:val>
                                            <p:strVal val="#ppt_x"/>
                                          </p:val>
                                        </p:tav>
                                      </p:tavLst>
                                    </p:anim>
                                    <p:anim calcmode="lin" valueType="num">
                                      <p:cBhvr>
                                        <p:cTn id="30" dur="1000" fill="hold"/>
                                        <p:tgtEl>
                                          <p:spTgt spid="16"/>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fade">
                                      <p:cBhvr>
                                        <p:cTn id="33" dur="1000"/>
                                        <p:tgtEl>
                                          <p:spTgt spid="32"/>
                                        </p:tgtEl>
                                      </p:cBhvr>
                                    </p:animEffect>
                                    <p:anim calcmode="lin" valueType="num">
                                      <p:cBhvr>
                                        <p:cTn id="34" dur="1000" fill="hold"/>
                                        <p:tgtEl>
                                          <p:spTgt spid="32"/>
                                        </p:tgtEl>
                                        <p:attrNameLst>
                                          <p:attrName>ppt_x</p:attrName>
                                        </p:attrNameLst>
                                      </p:cBhvr>
                                      <p:tavLst>
                                        <p:tav tm="0">
                                          <p:val>
                                            <p:strVal val="#ppt_x"/>
                                          </p:val>
                                        </p:tav>
                                        <p:tav tm="100000">
                                          <p:val>
                                            <p:strVal val="#ppt_x"/>
                                          </p:val>
                                        </p:tav>
                                      </p:tavLst>
                                    </p:anim>
                                    <p:anim calcmode="lin" valueType="num">
                                      <p:cBhvr>
                                        <p:cTn id="35"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5715000"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862520" y="2976215"/>
            <a:ext cx="3847207" cy="905569"/>
          </a:xfrm>
          <a:prstGeom prst="rect">
            <a:avLst/>
          </a:prstGeom>
          <a:noFill/>
        </p:spPr>
        <p:txBody>
          <a:bodyPr wrap="none" lIns="0" tIns="0" rIns="0" bIns="0" rtlCol="0">
            <a:spAutoFit/>
          </a:bodyPr>
          <a:lstStyle/>
          <a:p>
            <a:pPr algn="ctr">
              <a:lnSpc>
                <a:spcPct val="120000"/>
              </a:lnSpc>
            </a:pPr>
            <a:r>
              <a:rPr lang="en-US" sz="5400" b="1">
                <a:solidFill>
                  <a:schemeClr val="accent6">
                    <a:lumMod val="50000"/>
                  </a:schemeClr>
                </a:solidFill>
              </a:rPr>
              <a:t>EM CÓ THỂ</a:t>
            </a:r>
          </a:p>
        </p:txBody>
      </p:sp>
      <p:pic>
        <p:nvPicPr>
          <p:cNvPr id="16" name="Picture 2" descr="130 Render( plants) ideas | plants, plant illustration, tree photoshop"/>
          <p:cNvPicPr>
            <a:picLocks noChangeAspect="1" noChangeArrowheads="1"/>
          </p:cNvPicPr>
          <p:nvPr/>
        </p:nvPicPr>
        <p:blipFill>
          <a:blip r:embed="rId2" cstate="print">
            <a:clrChange>
              <a:clrFrom>
                <a:srgbClr val="F8F8F6"/>
              </a:clrFrom>
              <a:clrTo>
                <a:srgbClr val="F8F8F6">
                  <a:alpha val="0"/>
                </a:srgbClr>
              </a:clrTo>
            </a:clrChange>
            <a:extLst>
              <a:ext uri="{28A0092B-C50C-407E-A947-70E740481C1C}">
                <a14:useLocalDpi xmlns:a14="http://schemas.microsoft.com/office/drawing/2010/main" val="0"/>
              </a:ext>
            </a:extLst>
          </a:blip>
          <a:srcRect/>
          <a:stretch>
            <a:fillRect/>
          </a:stretch>
        </p:blipFill>
        <p:spPr bwMode="auto">
          <a:xfrm rot="5665318" flipH="1">
            <a:off x="72936" y="-4362155"/>
            <a:ext cx="4929103" cy="739198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130 Render( plants) ideas | plants, plant illustration, tree photoshop"/>
          <p:cNvPicPr>
            <a:picLocks noChangeAspect="1" noChangeArrowheads="1"/>
          </p:cNvPicPr>
          <p:nvPr/>
        </p:nvPicPr>
        <p:blipFill>
          <a:blip r:embed="rId2" cstate="print">
            <a:clrChange>
              <a:clrFrom>
                <a:srgbClr val="F8F8F6"/>
              </a:clrFrom>
              <a:clrTo>
                <a:srgbClr val="F8F8F6">
                  <a:alpha val="0"/>
                </a:srgbClr>
              </a:clrTo>
            </a:clrChange>
            <a:extLst>
              <a:ext uri="{28A0092B-C50C-407E-A947-70E740481C1C}">
                <a14:useLocalDpi xmlns:a14="http://schemas.microsoft.com/office/drawing/2010/main" val="0"/>
              </a:ext>
            </a:extLst>
          </a:blip>
          <a:srcRect/>
          <a:stretch>
            <a:fillRect/>
          </a:stretch>
        </p:blipFill>
        <p:spPr bwMode="auto">
          <a:xfrm rot="6291178" flipV="1">
            <a:off x="-317119" y="3955631"/>
            <a:ext cx="4895834" cy="7391981"/>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5577840" y="0"/>
            <a:ext cx="274320" cy="68580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16344" r="31656"/>
          <a:stretch>
            <a:fillRect/>
          </a:stretch>
        </p:blipFill>
        <p:spPr>
          <a:xfrm flipH="1">
            <a:off x="5852160" y="0"/>
            <a:ext cx="6339840" cy="6858000"/>
          </a:xfrm>
          <a:prstGeom prst="rect">
            <a:avLst/>
          </a:prstGeom>
        </p:spPr>
      </p:pic>
    </p:spTree>
  </p:cSld>
  <p:clrMapOvr>
    <a:masterClrMapping/>
  </p:clrMapOvr>
  <p:transition spd="slow">
    <p:wip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18288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0" y="6675120"/>
            <a:ext cx="12192000" cy="18288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678452" y="433759"/>
            <a:ext cx="10835096" cy="2101537"/>
            <a:chOff x="404404" y="1133876"/>
            <a:chExt cx="10835096" cy="2101537"/>
          </a:xfrm>
        </p:grpSpPr>
        <p:sp>
          <p:nvSpPr>
            <p:cNvPr id="11" name="TextBox 10"/>
            <p:cNvSpPr txBox="1"/>
            <p:nvPr/>
          </p:nvSpPr>
          <p:spPr>
            <a:xfrm>
              <a:off x="1783352" y="1133876"/>
              <a:ext cx="9456148" cy="2101537"/>
            </a:xfrm>
            <a:prstGeom prst="rect">
              <a:avLst/>
            </a:prstGeom>
            <a:noFill/>
          </p:spPr>
          <p:txBody>
            <a:bodyPr wrap="square" lIns="0" tIns="0" rIns="0" bIns="0" rtlCol="0">
              <a:spAutoFit/>
            </a:bodyPr>
            <a:lstStyle/>
            <a:p>
              <a:pPr algn="just">
                <a:lnSpc>
                  <a:spcPct val="125000"/>
                </a:lnSpc>
              </a:pPr>
              <a:r>
                <a:rPr lang="vi-VN" sz="2800">
                  <a:latin typeface="Arial" panose="020B0604020202020204" pitchFamily="34" charset="0"/>
                  <a:cs typeface="Arial" panose="020B0604020202020204" pitchFamily="34" charset="0"/>
                </a:rPr>
                <a:t>Giải thích được vì sao nhiều loại cây trồng trong nhà vẫn có thể sống được bình thường dù không có ánh nắng mặt trời.  Giải thích được ý nghĩa của việc để cây xanh trong phòng khách.</a:t>
              </a:r>
              <a:endParaRPr lang="vi-VN" sz="2800"/>
            </a:p>
          </p:txBody>
        </p:sp>
        <p:pic>
          <p:nvPicPr>
            <p:cNvPr id="12" name="Picture 2" descr="Leaf icon image Royalty Free Vector Image - VectorStock"/>
            <p:cNvPicPr>
              <a:picLocks noChangeAspect="1" noChangeArrowheads="1"/>
            </p:cNvPicPr>
            <p:nvPr/>
          </p:nvPicPr>
          <p:blipFill rotWithShape="1">
            <a:blip r:embed="rId2" cstate="print">
              <a:clrChange>
                <a:clrFrom>
                  <a:srgbClr val="FFFFFF"/>
                </a:clrFrom>
                <a:clrTo>
                  <a:srgbClr val="FFFFFF">
                    <a:alpha val="0"/>
                  </a:srgbClr>
                </a:clrTo>
              </a:clrChange>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b="11667"/>
            <a:stretch>
              <a:fillRect/>
            </a:stretch>
          </p:blipFill>
          <p:spPr bwMode="auto">
            <a:xfrm>
              <a:off x="404404" y="1772707"/>
              <a:ext cx="863600" cy="823874"/>
            </a:xfrm>
            <a:prstGeom prst="rect">
              <a:avLst/>
            </a:prstGeom>
            <a:noFill/>
            <a:extLst>
              <a:ext uri="{909E8E84-426E-40DD-AFC4-6F175D3DCCD1}">
                <a14:hiddenFill xmlns:a14="http://schemas.microsoft.com/office/drawing/2010/main">
                  <a:solidFill>
                    <a:srgbClr val="FFFFFF"/>
                  </a:solidFill>
                </a14:hiddenFill>
              </a:ext>
            </a:extLst>
          </p:spPr>
        </p:pic>
      </p:grpSp>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t="8450" b="8450"/>
          <a:stretch>
            <a:fillRect/>
          </a:stretch>
        </p:blipFill>
        <p:spPr>
          <a:xfrm>
            <a:off x="0" y="2875787"/>
            <a:ext cx="6096000" cy="3800783"/>
          </a:xfrm>
          <a:prstGeom prst="rect">
            <a:avLst/>
          </a:prstGeom>
        </p:spPr>
      </p:pic>
      <p:pic>
        <p:nvPicPr>
          <p:cNvPr id="25" name="Picture 24"/>
          <p:cNvPicPr>
            <a:picLocks noChangeAspect="1"/>
          </p:cNvPicPr>
          <p:nvPr/>
        </p:nvPicPr>
        <p:blipFill rotWithShape="1">
          <a:blip r:embed="rId5" cstate="print">
            <a:extLst>
              <a:ext uri="{28A0092B-C50C-407E-A947-70E740481C1C}">
                <a14:useLocalDpi xmlns:a14="http://schemas.microsoft.com/office/drawing/2010/main" val="0"/>
              </a:ext>
            </a:extLst>
          </a:blip>
          <a:srcRect l="8543" r="1239"/>
          <a:stretch>
            <a:fillRect/>
          </a:stretch>
        </p:blipFill>
        <p:spPr>
          <a:xfrm>
            <a:off x="6096000" y="2875787"/>
            <a:ext cx="6096000" cy="380078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17412" name="Picture 4" descr="Cây trầu bà có ý nghĩa phong thùy gì? Tác dụng và Cách trồng"/>
          <p:cNvPicPr>
            <a:picLocks noChangeAspect="1" noChangeArrowheads="1"/>
          </p:cNvPicPr>
          <p:nvPr/>
        </p:nvPicPr>
        <p:blipFill rotWithShape="1">
          <a:blip r:embed="rId2">
            <a:extLst>
              <a:ext uri="{28A0092B-C50C-407E-A947-70E740481C1C}">
                <a14:useLocalDpi xmlns:a14="http://schemas.microsoft.com/office/drawing/2010/main" val="0"/>
              </a:ext>
            </a:extLst>
          </a:blip>
          <a:srcRect t="16651" r="4791"/>
          <a:stretch>
            <a:fillRect/>
          </a:stretch>
        </p:blipFill>
        <p:spPr bwMode="auto">
          <a:xfrm>
            <a:off x="6214278" y="1016119"/>
            <a:ext cx="5917770" cy="518055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0" y="0"/>
            <a:ext cx="1638795" cy="685800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9" name="Rectangle 8"/>
          <p:cNvSpPr/>
          <p:nvPr/>
        </p:nvSpPr>
        <p:spPr>
          <a:xfrm>
            <a:off x="0" y="810342"/>
            <a:ext cx="427512" cy="154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10" name="Rectangle 9"/>
          <p:cNvSpPr/>
          <p:nvPr/>
        </p:nvSpPr>
        <p:spPr>
          <a:xfrm>
            <a:off x="0" y="1016119"/>
            <a:ext cx="427512" cy="154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11" name="Rectangle 10"/>
          <p:cNvSpPr/>
          <p:nvPr/>
        </p:nvSpPr>
        <p:spPr>
          <a:xfrm>
            <a:off x="0" y="1231730"/>
            <a:ext cx="427512" cy="154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12" name="TextBox 11"/>
          <p:cNvSpPr txBox="1"/>
          <p:nvPr/>
        </p:nvSpPr>
        <p:spPr>
          <a:xfrm>
            <a:off x="213756" y="2000036"/>
            <a:ext cx="6149974" cy="4196636"/>
          </a:xfrm>
          <a:prstGeom prst="roundRect">
            <a:avLst>
              <a:gd name="adj" fmla="val 6768"/>
            </a:avLst>
          </a:prstGeom>
          <a:solidFill>
            <a:schemeClr val="tx1"/>
          </a:solidFill>
          <a:ln w="38100">
            <a:solidFill>
              <a:schemeClr val="bg1"/>
            </a:solidFill>
          </a:ln>
        </p:spPr>
        <p:txBody>
          <a:bodyPr wrap="square" anchor="ctr">
            <a:spAutoFit/>
          </a:bodyPr>
          <a:lstStyle/>
          <a:p>
            <a:pPr marL="0" marR="0" lvl="0" indent="0" algn="just" defTabSz="914400" rtl="0" eaLnBrk="1" fontAlgn="auto" latinLnBrk="0" hangingPunct="1">
              <a:lnSpc>
                <a:spcPct val="120000"/>
              </a:lnSpc>
              <a:spcBef>
                <a:spcPts val="0"/>
              </a:spcBef>
              <a:spcAft>
                <a:spcPts val="0"/>
              </a:spcAft>
              <a:buClrTx/>
              <a:buSzTx/>
              <a:buFontTx/>
              <a:buNone/>
              <a:defRPr/>
            </a:pPr>
            <a:r>
              <a:rPr kumimoji="0" lang="vi-VN"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Nhiều loại cây cảnh trồng ở chậu để trong nhà mà vẫn xanh tốt vì nhiều loại cây cảnh có </a:t>
            </a:r>
            <a:r>
              <a:rPr kumimoji="0" lang="vi-VN" sz="2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nhu cầu ánh sáng không cao, cây ưa bóng</a:t>
            </a:r>
            <a:r>
              <a:rPr kumimoji="0" lang="vi-VN"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vì thế trồng trong nhà cây vẫn quang hợp được và xanh tốt </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endParaRPr kumimoji="0" lang="vi-VN"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20000"/>
              </a:lnSpc>
              <a:spcBef>
                <a:spcPts val="0"/>
              </a:spcBef>
              <a:spcAft>
                <a:spcPts val="0"/>
              </a:spcAft>
              <a:buClrTx/>
              <a:buSzTx/>
              <a:buFontTx/>
              <a:buNone/>
              <a:defRPr/>
            </a:pPr>
            <a:r>
              <a:rPr kumimoji="0" lang="vi-VN"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Ví dụ: </a:t>
            </a:r>
            <a:r>
              <a:rPr kumimoji="0" lang="vi-VN"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thiết mộc lan; cây lưỡi hổ; vạn niên thanh</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r>
              <a:rPr kumimoji="0" lang="vi-VN"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endPar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3" name="TextBox 12"/>
          <p:cNvSpPr txBox="1"/>
          <p:nvPr/>
        </p:nvSpPr>
        <p:spPr>
          <a:xfrm>
            <a:off x="558450" y="736177"/>
            <a:ext cx="3027897" cy="724099"/>
          </a:xfrm>
          <a:prstGeom prst="roundRect">
            <a:avLst/>
          </a:prstGeom>
          <a:ln w="28575">
            <a:solidFill>
              <a:schemeClr val="bg1"/>
            </a:solidFill>
            <a:prstDash val="sysDash"/>
          </a:ln>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400" rtl="0" eaLnBrk="1" fontAlgn="auto" latinLnBrk="0" hangingPunct="1">
              <a:lnSpc>
                <a:spcPct val="110000"/>
              </a:lnSpc>
              <a:spcBef>
                <a:spcPts val="0"/>
              </a:spcBef>
              <a:spcAft>
                <a:spcPts val="0"/>
              </a:spcAft>
              <a:buClrTx/>
              <a:buSzTx/>
              <a:buFontTx/>
              <a:buNone/>
              <a:defRPr/>
            </a:pPr>
            <a:r>
              <a:rPr kumimoji="0" lang="vi-VN" sz="3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Trả lời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additive="base">
                                        <p:cTn id="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xEl>
                                              <p:pRg st="1" end="1"/>
                                            </p:txEl>
                                          </p:spTgt>
                                        </p:tgtEl>
                                        <p:attrNameLst>
                                          <p:attrName>style.visibility</p:attrName>
                                        </p:attrNameLst>
                                      </p:cBhvr>
                                      <p:to>
                                        <p:strVal val="visible"/>
                                      </p:to>
                                    </p:set>
                                    <p:anim calcmode="lin" valueType="num">
                                      <p:cBhvr additive="base">
                                        <p:cTn id="13"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l="46094" r="4100"/>
          <a:stretch>
            <a:fillRect/>
          </a:stretch>
        </p:blipFill>
        <p:spPr>
          <a:xfrm>
            <a:off x="5715000" y="0"/>
            <a:ext cx="6477000" cy="6858000"/>
          </a:xfrm>
          <a:prstGeom prst="rect">
            <a:avLst/>
          </a:prstGeom>
        </p:spPr>
      </p:pic>
      <p:sp>
        <p:nvSpPr>
          <p:cNvPr id="9" name="Rectangle 8"/>
          <p:cNvSpPr/>
          <p:nvPr/>
        </p:nvSpPr>
        <p:spPr>
          <a:xfrm>
            <a:off x="0" y="0"/>
            <a:ext cx="5532120"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650898" y="3226819"/>
            <a:ext cx="4230324" cy="1479892"/>
          </a:xfrm>
          <a:prstGeom prst="rect">
            <a:avLst/>
          </a:prstGeom>
          <a:noFill/>
        </p:spPr>
        <p:txBody>
          <a:bodyPr wrap="none" lIns="0" tIns="0" rIns="0" bIns="0" rtlCol="0">
            <a:spAutoFit/>
          </a:bodyPr>
          <a:lstStyle/>
          <a:p>
            <a:pPr algn="ctr">
              <a:lnSpc>
                <a:spcPct val="120000"/>
              </a:lnSpc>
            </a:pPr>
            <a:r>
              <a:rPr lang="vi-VN" sz="4200" b="1"/>
              <a:t>KHÁI QUÁT </a:t>
            </a:r>
          </a:p>
          <a:p>
            <a:pPr algn="ctr">
              <a:lnSpc>
                <a:spcPct val="120000"/>
              </a:lnSpc>
            </a:pPr>
            <a:r>
              <a:rPr lang="vi-VN" sz="4200" b="1"/>
              <a:t>VỀ QUANG HỢP</a:t>
            </a:r>
          </a:p>
        </p:txBody>
      </p:sp>
      <p:sp>
        <p:nvSpPr>
          <p:cNvPr id="13" name="TextBox 12"/>
          <p:cNvSpPr txBox="1"/>
          <p:nvPr/>
        </p:nvSpPr>
        <p:spPr>
          <a:xfrm>
            <a:off x="1400301" y="2257750"/>
            <a:ext cx="2731517" cy="905569"/>
          </a:xfrm>
          <a:prstGeom prst="rect">
            <a:avLst/>
          </a:prstGeom>
          <a:noFill/>
        </p:spPr>
        <p:txBody>
          <a:bodyPr wrap="none" lIns="0" tIns="0" rIns="0" bIns="0" rtlCol="0">
            <a:spAutoFit/>
          </a:bodyPr>
          <a:lstStyle/>
          <a:p>
            <a:pPr algn="ctr">
              <a:lnSpc>
                <a:spcPct val="120000"/>
              </a:lnSpc>
            </a:pPr>
            <a:r>
              <a:rPr lang="vi-VN" sz="5400" b="1">
                <a:solidFill>
                  <a:schemeClr val="accent6">
                    <a:lumMod val="50000"/>
                  </a:schemeClr>
                </a:solidFill>
              </a:rPr>
              <a:t>PHẦN 1.</a:t>
            </a:r>
          </a:p>
        </p:txBody>
      </p:sp>
      <p:pic>
        <p:nvPicPr>
          <p:cNvPr id="16" name="Picture 2" descr="130 Render( plants) ideas | plants, plant illustration, tree photoshop"/>
          <p:cNvPicPr>
            <a:picLocks noChangeAspect="1" noChangeArrowheads="1"/>
          </p:cNvPicPr>
          <p:nvPr/>
        </p:nvPicPr>
        <p:blipFill>
          <a:blip r:embed="rId3" cstate="print">
            <a:clrChange>
              <a:clrFrom>
                <a:srgbClr val="F8F8F6"/>
              </a:clrFrom>
              <a:clrTo>
                <a:srgbClr val="F8F8F6">
                  <a:alpha val="0"/>
                </a:srgbClr>
              </a:clrTo>
            </a:clrChange>
            <a:extLst>
              <a:ext uri="{28A0092B-C50C-407E-A947-70E740481C1C}">
                <a14:useLocalDpi xmlns:a14="http://schemas.microsoft.com/office/drawing/2010/main" val="0"/>
              </a:ext>
            </a:extLst>
          </a:blip>
          <a:srcRect/>
          <a:stretch>
            <a:fillRect/>
          </a:stretch>
        </p:blipFill>
        <p:spPr bwMode="auto">
          <a:xfrm rot="5665318" flipH="1">
            <a:off x="72936" y="-4362155"/>
            <a:ext cx="4929103" cy="739198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130 Render( plants) ideas | plants, plant illustration, tree photoshop"/>
          <p:cNvPicPr>
            <a:picLocks noChangeAspect="1" noChangeArrowheads="1"/>
          </p:cNvPicPr>
          <p:nvPr/>
        </p:nvPicPr>
        <p:blipFill>
          <a:blip r:embed="rId3" cstate="print">
            <a:clrChange>
              <a:clrFrom>
                <a:srgbClr val="F8F8F6"/>
              </a:clrFrom>
              <a:clrTo>
                <a:srgbClr val="F8F8F6">
                  <a:alpha val="0"/>
                </a:srgbClr>
              </a:clrTo>
            </a:clrChange>
            <a:extLst>
              <a:ext uri="{28A0092B-C50C-407E-A947-70E740481C1C}">
                <a14:useLocalDpi xmlns:a14="http://schemas.microsoft.com/office/drawing/2010/main" val="0"/>
              </a:ext>
            </a:extLst>
          </a:blip>
          <a:srcRect/>
          <a:stretch>
            <a:fillRect/>
          </a:stretch>
        </p:blipFill>
        <p:spPr bwMode="auto">
          <a:xfrm rot="6291178" flipV="1">
            <a:off x="-317119" y="3955631"/>
            <a:ext cx="4895834" cy="7391981"/>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5577840" y="0"/>
            <a:ext cx="274320" cy="68580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5374" name="Rectangle 144"/>
          <p:cNvSpPr>
            <a:spLocks noGrp="1" noRot="1" noChangeAspect="1" noMove="1" noResize="1" noEditPoints="1" noAdjustHandles="1" noChangeArrowheads="1" noChangeShapeType="1" noTextEdit="1"/>
          </p:cNvSpPr>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pic>
        <p:nvPicPr>
          <p:cNvPr id="15368" name="Picture 8" descr="Cây Phát tài (Thiết mộc lan) – Vựa kiểng Vạn Phá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227" r="12135" b="2"/>
          <a:stretch>
            <a:fillRect/>
          </a:stretch>
        </p:blipFill>
        <p:spPr bwMode="auto">
          <a:xfrm>
            <a:off x="196731" y="170453"/>
            <a:ext cx="3794884" cy="6517096"/>
          </a:xfrm>
          <a:prstGeom prst="rect">
            <a:avLst/>
          </a:prstGeom>
          <a:noFill/>
          <a:extLst>
            <a:ext uri="{909E8E84-426E-40DD-AFC4-6F175D3DCCD1}">
              <a14:hiddenFill xmlns:a14="http://schemas.microsoft.com/office/drawing/2010/main">
                <a:solidFill>
                  <a:srgbClr val="FFFFFF"/>
                </a:solidFill>
              </a14:hiddenFill>
            </a:ext>
          </a:extLst>
        </p:spPr>
      </p:pic>
      <p:pic>
        <p:nvPicPr>
          <p:cNvPr id="15372" name="Picture 12" descr="Cây trầu bà vàng đặc điểm và ý nghĩa phong thủy"/>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9147" r="2" b="7845"/>
          <a:stretch>
            <a:fillRect/>
          </a:stretch>
        </p:blipFill>
        <p:spPr bwMode="auto">
          <a:xfrm>
            <a:off x="4184141" y="165371"/>
            <a:ext cx="3826711" cy="3176540"/>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Cây Lưỡi hổ"/>
          <p:cNvPicPr>
            <a:picLocks noChangeAspect="1" noChangeArrowheads="1"/>
          </p:cNvPicPr>
          <p:nvPr/>
        </p:nvPicPr>
        <p:blipFill rotWithShape="1">
          <a:blip r:embed="rId4">
            <a:extLst>
              <a:ext uri="{28A0092B-C50C-407E-A947-70E740481C1C}">
                <a14:useLocalDpi xmlns:a14="http://schemas.microsoft.com/office/drawing/2010/main" val="0"/>
              </a:ext>
            </a:extLst>
          </a:blip>
          <a:srcRect r="2" b="16850"/>
          <a:stretch>
            <a:fillRect/>
          </a:stretch>
        </p:blipFill>
        <p:spPr bwMode="auto">
          <a:xfrm>
            <a:off x="8193992" y="159910"/>
            <a:ext cx="3826711" cy="3181966"/>
          </a:xfrm>
          <a:prstGeom prst="rect">
            <a:avLst/>
          </a:prstGeom>
          <a:noFill/>
          <a:extLst>
            <a:ext uri="{909E8E84-426E-40DD-AFC4-6F175D3DCCD1}">
              <a14:hiddenFill xmlns:a14="http://schemas.microsoft.com/office/drawing/2010/main">
                <a:solidFill>
                  <a:srgbClr val="FFFFFF"/>
                </a:solidFill>
              </a14:hiddenFill>
            </a:ext>
          </a:extLst>
        </p:spPr>
      </p:pic>
      <p:pic>
        <p:nvPicPr>
          <p:cNvPr id="15370" name="Picture 10" descr="Cây Thường Xuân Mini | Tiki"/>
          <p:cNvPicPr>
            <a:picLocks noChangeAspect="1" noChangeArrowheads="1"/>
          </p:cNvPicPr>
          <p:nvPr/>
        </p:nvPicPr>
        <p:blipFill rotWithShape="1">
          <a:blip r:embed="rId5">
            <a:extLst>
              <a:ext uri="{28A0092B-C50C-407E-A947-70E740481C1C}">
                <a14:useLocalDpi xmlns:a14="http://schemas.microsoft.com/office/drawing/2010/main" val="0"/>
              </a:ext>
            </a:extLst>
          </a:blip>
          <a:srcRect t="4608" r="2" b="12416"/>
          <a:stretch>
            <a:fillRect/>
          </a:stretch>
        </p:blipFill>
        <p:spPr bwMode="auto">
          <a:xfrm>
            <a:off x="4184141" y="3512234"/>
            <a:ext cx="3826711" cy="3175314"/>
          </a:xfrm>
          <a:prstGeom prst="rect">
            <a:avLst/>
          </a:prstGeom>
          <a:noFill/>
          <a:extLst>
            <a:ext uri="{909E8E84-426E-40DD-AFC4-6F175D3DCCD1}">
              <a14:hiddenFill xmlns:a14="http://schemas.microsoft.com/office/drawing/2010/main">
                <a:solidFill>
                  <a:srgbClr val="FFFFFF"/>
                </a:solidFill>
              </a14:hiddenFill>
            </a:ext>
          </a:extLst>
        </p:spPr>
      </p:pic>
      <p:pic>
        <p:nvPicPr>
          <p:cNvPr id="15362" name="Picture 2" descr="Cây Lan Ý thủy sinh tác dụng và ý nghĩa phong thủy"/>
          <p:cNvPicPr>
            <a:picLocks noChangeAspect="1" noChangeArrowheads="1"/>
          </p:cNvPicPr>
          <p:nvPr/>
        </p:nvPicPr>
        <p:blipFill rotWithShape="1">
          <a:blip r:embed="rId6">
            <a:extLst>
              <a:ext uri="{28A0092B-C50C-407E-A947-70E740481C1C}">
                <a14:useLocalDpi xmlns:a14="http://schemas.microsoft.com/office/drawing/2010/main" val="0"/>
              </a:ext>
            </a:extLst>
          </a:blip>
          <a:srcRect t="9850" r="2" b="7010"/>
          <a:stretch>
            <a:fillRect/>
          </a:stretch>
        </p:blipFill>
        <p:spPr bwMode="auto">
          <a:xfrm>
            <a:off x="8193992" y="3505966"/>
            <a:ext cx="3826711" cy="318158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80591" y="277874"/>
            <a:ext cx="254132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vi-VN" sz="2000" b="1" i="0" u="none" strike="noStrike" kern="1200" cap="none" spc="0" normalizeH="0" baseline="0" noProof="0" dirty="0">
                <a:ln>
                  <a:noFill/>
                </a:ln>
                <a:solidFill>
                  <a:srgbClr val="000000">
                    <a:lumMod val="95000"/>
                    <a:lumOff val="5000"/>
                  </a:srgbClr>
                </a:solidFill>
                <a:effectLst/>
                <a:uLnTx/>
                <a:uFillTx/>
                <a:latin typeface="Arial" panose="020B0604020202020204" pitchFamily="34" charset="0"/>
                <a:ea typeface="+mn-ea"/>
                <a:cs typeface="Arial" panose="020B0604020202020204" pitchFamily="34" charset="0"/>
              </a:rPr>
              <a:t>Thiết mộc lan</a:t>
            </a:r>
            <a:endParaRPr kumimoji="0" lang="en-US" sz="2000" b="1" i="0" u="none" strike="noStrike" kern="1200" cap="none" spc="0" normalizeH="0" baseline="0" noProof="0" dirty="0">
              <a:ln>
                <a:noFill/>
              </a:ln>
              <a:solidFill>
                <a:srgbClr val="000000">
                  <a:lumMod val="95000"/>
                  <a:lumOff val="5000"/>
                </a:srgbClr>
              </a:solidFill>
              <a:effectLst/>
              <a:uLnTx/>
              <a:uFillTx/>
              <a:latin typeface="Arial" panose="020B0604020202020204" pitchFamily="34" charset="0"/>
              <a:ea typeface="+mn-ea"/>
              <a:cs typeface="Arial" panose="020B0604020202020204" pitchFamily="34" charset="0"/>
            </a:endParaRPr>
          </a:p>
        </p:txBody>
      </p:sp>
      <p:sp>
        <p:nvSpPr>
          <p:cNvPr id="18" name="TextBox 17"/>
          <p:cNvSpPr txBox="1"/>
          <p:nvPr/>
        </p:nvSpPr>
        <p:spPr>
          <a:xfrm>
            <a:off x="4212663" y="277874"/>
            <a:ext cx="254132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vi-VN" sz="2000" b="1" i="0" u="none" strike="noStrike" kern="1200" cap="none" spc="0" normalizeH="0" baseline="0" noProof="0" dirty="0">
                <a:ln>
                  <a:noFill/>
                </a:ln>
                <a:solidFill>
                  <a:srgbClr val="000000">
                    <a:lumMod val="95000"/>
                    <a:lumOff val="5000"/>
                  </a:srgbClr>
                </a:solidFill>
                <a:effectLst/>
                <a:uLnTx/>
                <a:uFillTx/>
                <a:latin typeface="Arial" panose="020B0604020202020204" pitchFamily="34" charset="0"/>
                <a:ea typeface="+mn-ea"/>
                <a:cs typeface="Arial" panose="020B0604020202020204" pitchFamily="34" charset="0"/>
              </a:rPr>
              <a:t>Trầu bà</a:t>
            </a:r>
            <a:endParaRPr kumimoji="0" lang="en-US" sz="2000" b="1" i="0" u="none" strike="noStrike" kern="1200" cap="none" spc="0" normalizeH="0" baseline="0" noProof="0" dirty="0">
              <a:ln>
                <a:noFill/>
              </a:ln>
              <a:solidFill>
                <a:srgbClr val="000000">
                  <a:lumMod val="95000"/>
                  <a:lumOff val="5000"/>
                </a:srgbClr>
              </a:solidFill>
              <a:effectLst/>
              <a:uLnTx/>
              <a:uFillTx/>
              <a:latin typeface="Arial" panose="020B0604020202020204" pitchFamily="34" charset="0"/>
              <a:ea typeface="+mn-ea"/>
              <a:cs typeface="Arial" panose="020B0604020202020204" pitchFamily="34" charset="0"/>
            </a:endParaRPr>
          </a:p>
        </p:txBody>
      </p:sp>
      <p:sp>
        <p:nvSpPr>
          <p:cNvPr id="19" name="TextBox 18"/>
          <p:cNvSpPr txBox="1"/>
          <p:nvPr/>
        </p:nvSpPr>
        <p:spPr>
          <a:xfrm>
            <a:off x="8275890" y="277874"/>
            <a:ext cx="254132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vi-VN" sz="2000" b="1" i="0" u="none" strike="noStrike" kern="1200" cap="none" spc="0" normalizeH="0" baseline="0" noProof="0" dirty="0">
                <a:ln>
                  <a:noFill/>
                </a:ln>
                <a:solidFill>
                  <a:srgbClr val="000000">
                    <a:lumMod val="95000"/>
                    <a:lumOff val="5000"/>
                  </a:srgbClr>
                </a:solidFill>
                <a:effectLst/>
                <a:uLnTx/>
                <a:uFillTx/>
                <a:latin typeface="Arial" panose="020B0604020202020204" pitchFamily="34" charset="0"/>
                <a:ea typeface="+mn-ea"/>
                <a:cs typeface="Arial" panose="020B0604020202020204" pitchFamily="34" charset="0"/>
              </a:rPr>
              <a:t>Cây lưỡi hổ</a:t>
            </a:r>
            <a:endParaRPr kumimoji="0" lang="en-US" sz="2000" b="1" i="0" u="none" strike="noStrike" kern="1200" cap="none" spc="0" normalizeH="0" baseline="0" noProof="0" dirty="0">
              <a:ln>
                <a:noFill/>
              </a:ln>
              <a:solidFill>
                <a:srgbClr val="000000">
                  <a:lumMod val="95000"/>
                  <a:lumOff val="5000"/>
                </a:srgbClr>
              </a:solidFill>
              <a:effectLst/>
              <a:uLnTx/>
              <a:uFillTx/>
              <a:latin typeface="Arial" panose="020B0604020202020204" pitchFamily="34" charset="0"/>
              <a:ea typeface="+mn-ea"/>
              <a:cs typeface="Arial" panose="020B0604020202020204" pitchFamily="34" charset="0"/>
            </a:endParaRPr>
          </a:p>
        </p:txBody>
      </p:sp>
      <p:sp>
        <p:nvSpPr>
          <p:cNvPr id="20" name="TextBox 19"/>
          <p:cNvSpPr txBox="1"/>
          <p:nvPr/>
        </p:nvSpPr>
        <p:spPr>
          <a:xfrm>
            <a:off x="4212663" y="3602965"/>
            <a:ext cx="254132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vi-VN" sz="2000" b="1" i="0" u="none" strike="noStrike" kern="1200" cap="none" spc="0" normalizeH="0" baseline="0" noProof="0" dirty="0">
                <a:ln>
                  <a:noFill/>
                </a:ln>
                <a:solidFill>
                  <a:srgbClr val="000000">
                    <a:lumMod val="95000"/>
                    <a:lumOff val="5000"/>
                  </a:srgbClr>
                </a:solidFill>
                <a:effectLst/>
                <a:uLnTx/>
                <a:uFillTx/>
                <a:latin typeface="Arial" panose="020B0604020202020204" pitchFamily="34" charset="0"/>
                <a:ea typeface="+mn-ea"/>
                <a:cs typeface="Arial" panose="020B0604020202020204" pitchFamily="34" charset="0"/>
              </a:rPr>
              <a:t>Cây thường xuân</a:t>
            </a:r>
            <a:endParaRPr kumimoji="0" lang="en-US" sz="2000" b="1" i="0" u="none" strike="noStrike" kern="1200" cap="none" spc="0" normalizeH="0" baseline="0" noProof="0" dirty="0">
              <a:ln>
                <a:noFill/>
              </a:ln>
              <a:solidFill>
                <a:srgbClr val="000000">
                  <a:lumMod val="95000"/>
                  <a:lumOff val="5000"/>
                </a:srgbClr>
              </a:solidFill>
              <a:effectLst/>
              <a:uLnTx/>
              <a:uFillTx/>
              <a:latin typeface="Arial" panose="020B0604020202020204" pitchFamily="34" charset="0"/>
              <a:ea typeface="+mn-ea"/>
              <a:cs typeface="Arial" panose="020B0604020202020204" pitchFamily="34" charset="0"/>
            </a:endParaRPr>
          </a:p>
        </p:txBody>
      </p:sp>
      <p:sp>
        <p:nvSpPr>
          <p:cNvPr id="21" name="TextBox 20"/>
          <p:cNvSpPr txBox="1"/>
          <p:nvPr/>
        </p:nvSpPr>
        <p:spPr>
          <a:xfrm>
            <a:off x="8293610" y="3602965"/>
            <a:ext cx="254132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vi-VN" sz="2000" b="1" i="0" u="none" strike="noStrike" kern="1200" cap="none" spc="0" normalizeH="0" baseline="0" noProof="0" dirty="0">
                <a:ln>
                  <a:noFill/>
                </a:ln>
                <a:solidFill>
                  <a:srgbClr val="000000">
                    <a:lumMod val="95000"/>
                    <a:lumOff val="5000"/>
                  </a:srgbClr>
                </a:solidFill>
                <a:effectLst/>
                <a:uLnTx/>
                <a:uFillTx/>
                <a:latin typeface="Arial" panose="020B0604020202020204" pitchFamily="34" charset="0"/>
                <a:ea typeface="+mn-ea"/>
                <a:cs typeface="Arial" panose="020B0604020202020204" pitchFamily="34" charset="0"/>
              </a:rPr>
              <a:t>Cây lan ý</a:t>
            </a:r>
            <a:endParaRPr kumimoji="0" lang="en-US" sz="2000" b="1" i="0" u="none" strike="noStrike" kern="1200" cap="none" spc="0" normalizeH="0" baseline="0" noProof="0" dirty="0">
              <a:ln>
                <a:noFill/>
              </a:ln>
              <a:solidFill>
                <a:srgbClr val="000000">
                  <a:lumMod val="95000"/>
                  <a:lumOff val="5000"/>
                </a:srgbClr>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18288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0" y="6675120"/>
            <a:ext cx="12192000" cy="18288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p:cNvGrpSpPr/>
          <p:nvPr/>
        </p:nvGrpSpPr>
        <p:grpSpPr>
          <a:xfrm>
            <a:off x="678452" y="717389"/>
            <a:ext cx="10835096" cy="1562928"/>
            <a:chOff x="404405" y="890765"/>
            <a:chExt cx="10835096" cy="1562928"/>
          </a:xfrm>
        </p:grpSpPr>
        <p:sp>
          <p:nvSpPr>
            <p:cNvPr id="14" name="TextBox 13"/>
            <p:cNvSpPr txBox="1"/>
            <p:nvPr/>
          </p:nvSpPr>
          <p:spPr>
            <a:xfrm>
              <a:off x="1485901" y="890765"/>
              <a:ext cx="9753600" cy="1562928"/>
            </a:xfrm>
            <a:prstGeom prst="rect">
              <a:avLst/>
            </a:prstGeom>
            <a:noFill/>
          </p:spPr>
          <p:txBody>
            <a:bodyPr wrap="square" lIns="0" tIns="0" rIns="0" bIns="0" rtlCol="0">
              <a:spAutoFit/>
            </a:bodyPr>
            <a:lstStyle/>
            <a:p>
              <a:pPr>
                <a:lnSpc>
                  <a:spcPct val="125000"/>
                </a:lnSpc>
              </a:pPr>
              <a:r>
                <a:rPr lang="vi-VN" sz="2800">
                  <a:latin typeface="Arial" panose="020B0604020202020204" pitchFamily="34" charset="0"/>
                  <a:cs typeface="Arial" panose="020B0604020202020204" pitchFamily="34" charset="0"/>
                </a:rPr>
                <a:t>Vận dụng được những hiểu biết về vai trò của lá cây đối với quang hợp để có biện pháp chăm sóc và bảo vệ lá cây nói riêng và cây trồng nói chung.</a:t>
              </a:r>
              <a:endParaRPr lang="vi-VN" sz="2800"/>
            </a:p>
          </p:txBody>
        </p:sp>
        <p:pic>
          <p:nvPicPr>
            <p:cNvPr id="15" name="Picture 2" descr="Leaf icon image Royalty Free Vector Image - VectorStock"/>
            <p:cNvPicPr>
              <a:picLocks noChangeAspect="1" noChangeArrowheads="1"/>
            </p:cNvPicPr>
            <p:nvPr/>
          </p:nvPicPr>
          <p:blipFill rotWithShape="1">
            <a:blip r:embed="rId2" cstate="print">
              <a:clrChange>
                <a:clrFrom>
                  <a:srgbClr val="FFFFFF"/>
                </a:clrFrom>
                <a:clrTo>
                  <a:srgbClr val="FFFFFF">
                    <a:alpha val="0"/>
                  </a:srgbClr>
                </a:clrTo>
              </a:clrChange>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b="11667"/>
            <a:stretch>
              <a:fillRect/>
            </a:stretch>
          </p:blipFill>
          <p:spPr bwMode="auto">
            <a:xfrm>
              <a:off x="404405" y="1087776"/>
              <a:ext cx="863600" cy="823874"/>
            </a:xfrm>
            <a:prstGeom prst="rect">
              <a:avLst/>
            </a:prstGeom>
            <a:noFill/>
            <a:extLst>
              <a:ext uri="{909E8E84-426E-40DD-AFC4-6F175D3DCCD1}">
                <a14:hiddenFill xmlns:a14="http://schemas.microsoft.com/office/drawing/2010/main">
                  <a:solidFill>
                    <a:srgbClr val="FFFFFF"/>
                  </a:solidFill>
                </a14:hiddenFill>
              </a:ext>
            </a:extLst>
          </p:spPr>
        </p:pic>
      </p:grpSp>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t="8450" b="8450"/>
          <a:stretch>
            <a:fillRect/>
          </a:stretch>
        </p:blipFill>
        <p:spPr>
          <a:xfrm>
            <a:off x="0" y="2875787"/>
            <a:ext cx="6096000" cy="3800783"/>
          </a:xfrm>
          <a:prstGeom prst="rect">
            <a:avLst/>
          </a:prstGeom>
        </p:spPr>
      </p:pic>
      <p:pic>
        <p:nvPicPr>
          <p:cNvPr id="25" name="Picture 24"/>
          <p:cNvPicPr>
            <a:picLocks noChangeAspect="1"/>
          </p:cNvPicPr>
          <p:nvPr/>
        </p:nvPicPr>
        <p:blipFill rotWithShape="1">
          <a:blip r:embed="rId5" cstate="print">
            <a:extLst>
              <a:ext uri="{28A0092B-C50C-407E-A947-70E740481C1C}">
                <a14:useLocalDpi xmlns:a14="http://schemas.microsoft.com/office/drawing/2010/main" val="0"/>
              </a:ext>
            </a:extLst>
          </a:blip>
          <a:srcRect l="8543" r="1239"/>
          <a:stretch>
            <a:fillRect/>
          </a:stretch>
        </p:blipFill>
        <p:spPr>
          <a:xfrm>
            <a:off x="6096000" y="2875787"/>
            <a:ext cx="6096000" cy="380078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0" y="0"/>
            <a:ext cx="12192000" cy="18288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0" y="6675120"/>
            <a:ext cx="12192000" cy="18288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0" y="523241"/>
            <a:ext cx="12192000" cy="5811518"/>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2248793" y="717073"/>
            <a:ext cx="7694414" cy="1902765"/>
          </a:xfrm>
          <a:prstGeom prst="rect">
            <a:avLst/>
          </a:prstGeom>
          <a:noFill/>
        </p:spPr>
        <p:txBody>
          <a:bodyPr wrap="none" lIns="0" tIns="0" rIns="0" bIns="0" rtlCol="0">
            <a:spAutoFit/>
          </a:bodyPr>
          <a:lstStyle/>
          <a:p>
            <a:pPr algn="ctr">
              <a:lnSpc>
                <a:spcPct val="120000"/>
              </a:lnSpc>
            </a:pPr>
            <a:r>
              <a:rPr lang="en-US" sz="5400" b="1">
                <a:solidFill>
                  <a:schemeClr val="accent6">
                    <a:lumMod val="50000"/>
                  </a:schemeClr>
                </a:solidFill>
              </a:rPr>
              <a:t>CẢM ƠN CÁC EM</a:t>
            </a:r>
          </a:p>
          <a:p>
            <a:pPr algn="ctr">
              <a:lnSpc>
                <a:spcPct val="120000"/>
              </a:lnSpc>
            </a:pPr>
            <a:r>
              <a:rPr lang="en-US" sz="5400" b="1">
                <a:solidFill>
                  <a:schemeClr val="accent6">
                    <a:lumMod val="50000"/>
                  </a:schemeClr>
                </a:solidFill>
              </a:rPr>
              <a:t>ĐÃ CHÚ Ý LẮNG NGHE</a:t>
            </a:r>
          </a:p>
        </p:txBody>
      </p:sp>
      <p:pic>
        <p:nvPicPr>
          <p:cNvPr id="2050" name="Picture 2" descr="Plant GIFs - Get the best GIF on GIPH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1" y="3048000"/>
            <a:ext cx="2369444" cy="345694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Plant GIFs - Get the best GIF on GIPH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9670155" y="3048000"/>
            <a:ext cx="2369444" cy="345694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Gifs Png posted by Sarah Johnson"/>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4457700" y="3141583"/>
            <a:ext cx="3276600" cy="326977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Date Placeholder 2"/>
          <p:cNvSpPr>
            <a:spLocks noGrp="1"/>
          </p:cNvSpPr>
          <p:nvPr>
            <p:ph type="dt" sz="half" idx="10"/>
          </p:nvPr>
        </p:nvSpPr>
        <p:spPr/>
        <p:txBody>
          <a:bodyPr/>
          <a:lstStyle/>
          <a:p>
            <a:fld id="{E69B9EE9-F3BF-4B40-83E7-C9BC68FDDB0E}" type="datetimeFigureOut">
              <a:rPr lang="en-US" smtClean="0"/>
              <a:t>7/22/2022</a:t>
            </a:fld>
            <a:endParaRPr lang="en-US"/>
          </a:p>
        </p:txBody>
      </p:sp>
      <p:sp>
        <p:nvSpPr>
          <p:cNvPr id="13" name="Footer Placeholder 3"/>
          <p:cNvSpPr>
            <a:spLocks noGrp="1"/>
          </p:cNvSpPr>
          <p:nvPr>
            <p:ph type="ftr" sz="quarter" idx="11"/>
          </p:nvPr>
        </p:nvSpPr>
        <p:spPr/>
        <p:txBody>
          <a:bodyPr/>
          <a:lstStyle/>
          <a:p>
            <a:endParaRPr lang="en-US"/>
          </a:p>
        </p:txBody>
      </p:sp>
      <p:sp>
        <p:nvSpPr>
          <p:cNvPr id="14" name="Slide Number Placeholder 4"/>
          <p:cNvSpPr>
            <a:spLocks noGrp="1"/>
          </p:cNvSpPr>
          <p:nvPr>
            <p:ph type="sldNum" sz="quarter" idx="12"/>
          </p:nvPr>
        </p:nvSpPr>
        <p:spPr/>
        <p:txBody>
          <a:bodyPr/>
          <a:lstStyle/>
          <a:p>
            <a:fld id="{17F55963-6440-4C45-BA09-4E6A99D1BBE0}" type="slidenum">
              <a:rPr lang="en-US" smtClean="0"/>
              <a:t>5</a:t>
            </a:fld>
            <a:endParaRPr lang="en-US"/>
          </a:p>
        </p:txBody>
      </p:sp>
      <p:sp>
        <p:nvSpPr>
          <p:cNvPr id="21" name="Rectangle 20"/>
          <p:cNvSpPr/>
          <p:nvPr/>
        </p:nvSpPr>
        <p:spPr>
          <a:xfrm>
            <a:off x="0" y="0"/>
            <a:ext cx="12192000" cy="18288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0" y="6675120"/>
            <a:ext cx="12192000" cy="18288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0" y="523241"/>
            <a:ext cx="12192000" cy="5811518"/>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p:cNvGrpSpPr/>
          <p:nvPr/>
        </p:nvGrpSpPr>
        <p:grpSpPr>
          <a:xfrm>
            <a:off x="678453" y="400219"/>
            <a:ext cx="10835095" cy="1288814"/>
            <a:chOff x="404405" y="971541"/>
            <a:chExt cx="10835095" cy="1288814"/>
          </a:xfrm>
        </p:grpSpPr>
        <p:sp>
          <p:nvSpPr>
            <p:cNvPr id="2" name="TextBox 1"/>
            <p:cNvSpPr txBox="1"/>
            <p:nvPr/>
          </p:nvSpPr>
          <p:spPr>
            <a:xfrm>
              <a:off x="1485900" y="971541"/>
              <a:ext cx="9753600" cy="1288814"/>
            </a:xfrm>
            <a:prstGeom prst="rect">
              <a:avLst/>
            </a:prstGeom>
            <a:noFill/>
          </p:spPr>
          <p:txBody>
            <a:bodyPr wrap="square" lIns="0" tIns="0" rIns="0" bIns="0" rtlCol="0">
              <a:spAutoFit/>
            </a:bodyPr>
            <a:lstStyle/>
            <a:p>
              <a:pPr>
                <a:lnSpc>
                  <a:spcPct val="120000"/>
                </a:lnSpc>
              </a:pPr>
              <a:r>
                <a:rPr lang="vi-VN" sz="2400" b="1" dirty="0">
                  <a:solidFill>
                    <a:schemeClr val="accent6">
                      <a:lumMod val="50000"/>
                    </a:schemeClr>
                  </a:solidFill>
                </a:rPr>
                <a:t>Quang hợp</a:t>
              </a:r>
              <a:r>
                <a:rPr lang="vi-VN" sz="2400" b="1" dirty="0">
                  <a:solidFill>
                    <a:srgbClr val="41621C"/>
                  </a:solidFill>
                </a:rPr>
                <a:t> </a:t>
              </a:r>
              <a:r>
                <a:rPr lang="vi-VN" sz="2400" dirty="0"/>
                <a:t>là một trong những quá trình trao đổi chất và chuyển hóa năng lượng quan trọng ở thực vật. Quá trình này </a:t>
              </a:r>
              <a:r>
                <a:rPr lang="vi-VN" sz="2400" b="1" dirty="0"/>
                <a:t>diễn ra chủ yếu ở lá cây, trong bào quan quang hợp là lục lạp.</a:t>
              </a:r>
            </a:p>
          </p:txBody>
        </p:sp>
        <p:pic>
          <p:nvPicPr>
            <p:cNvPr id="9218" name="Picture 2" descr="Leaf icon image Royalty Free Vector Image - VectorStock"/>
            <p:cNvPicPr>
              <a:picLocks noChangeAspect="1" noChangeArrowheads="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b="11667"/>
            <a:stretch>
              <a:fillRect/>
            </a:stretch>
          </p:blipFill>
          <p:spPr bwMode="auto">
            <a:xfrm>
              <a:off x="404405" y="1204011"/>
              <a:ext cx="863600" cy="823874"/>
            </a:xfrm>
            <a:prstGeom prst="rect">
              <a:avLst/>
            </a:prstGeom>
            <a:noFill/>
            <a:extLst>
              <a:ext uri="{909E8E84-426E-40DD-AFC4-6F175D3DCCD1}">
                <a14:hiddenFill xmlns:a14="http://schemas.microsoft.com/office/drawing/2010/main">
                  <a:solidFill>
                    <a:srgbClr val="FFFFFF"/>
                  </a:solidFill>
                </a14:hiddenFill>
              </a:ext>
            </a:extLst>
          </p:spPr>
        </p:pic>
      </p:grpSp>
      <p:pic>
        <p:nvPicPr>
          <p:cNvPr id="5" name="Picture 4"/>
          <p:cNvPicPr>
            <a:picLocks noChangeAspect="1"/>
          </p:cNvPicPr>
          <p:nvPr/>
        </p:nvPicPr>
        <p:blipFill rotWithShape="1">
          <a:blip r:embed="rId5" cstate="print">
            <a:extLst>
              <a:ext uri="{28A0092B-C50C-407E-A947-70E740481C1C}">
                <a14:useLocalDpi xmlns:a14="http://schemas.microsoft.com/office/drawing/2010/main" val="0"/>
              </a:ext>
            </a:extLst>
          </a:blip>
          <a:srcRect t="15232" b="15232"/>
          <a:stretch>
            <a:fillRect/>
          </a:stretch>
        </p:blipFill>
        <p:spPr>
          <a:xfrm>
            <a:off x="0" y="1906372"/>
            <a:ext cx="12192000" cy="4768748"/>
          </a:xfrm>
          <a:prstGeom prst="rect">
            <a:avLst/>
          </a:prstGeom>
        </p:spPr>
      </p:pic>
    </p:spTree>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7" name="Group 56"/>
          <p:cNvGrpSpPr/>
          <p:nvPr/>
        </p:nvGrpSpPr>
        <p:grpSpPr>
          <a:xfrm>
            <a:off x="0" y="1439456"/>
            <a:ext cx="12192000" cy="5418544"/>
            <a:chOff x="0" y="1439456"/>
            <a:chExt cx="12192000" cy="5418544"/>
          </a:xfrm>
        </p:grpSpPr>
        <p:pic>
          <p:nvPicPr>
            <p:cNvPr id="60" name="Picture 59"/>
            <p:cNvPicPr>
              <a:picLocks noChangeAspect="1"/>
            </p:cNvPicPr>
            <p:nvPr/>
          </p:nvPicPr>
          <p:blipFill rotWithShape="1">
            <a:blip r:embed="rId3" cstate="print">
              <a:extLst>
                <a:ext uri="{28A0092B-C50C-407E-A947-70E740481C1C}">
                  <a14:useLocalDpi xmlns:a14="http://schemas.microsoft.com/office/drawing/2010/main" val="0"/>
                </a:ext>
              </a:extLst>
            </a:blip>
            <a:srcRect l="60272" r="5042"/>
            <a:stretch>
              <a:fillRect/>
            </a:stretch>
          </p:blipFill>
          <p:spPr>
            <a:xfrm flipH="1">
              <a:off x="9046652" y="1439456"/>
              <a:ext cx="3145348" cy="5418544"/>
            </a:xfrm>
            <a:prstGeom prst="rect">
              <a:avLst/>
            </a:prstGeom>
          </p:spPr>
        </p:pic>
        <p:pic>
          <p:nvPicPr>
            <p:cNvPr id="27" name="Picture 26"/>
            <p:cNvPicPr>
              <a:picLocks noChangeAspect="1"/>
            </p:cNvPicPr>
            <p:nvPr/>
          </p:nvPicPr>
          <p:blipFill rotWithShape="1">
            <a:blip r:embed="rId3" cstate="print">
              <a:extLst>
                <a:ext uri="{28A0092B-C50C-407E-A947-70E740481C1C}">
                  <a14:useLocalDpi xmlns:a14="http://schemas.microsoft.com/office/drawing/2010/main" val="0"/>
                </a:ext>
              </a:extLst>
            </a:blip>
            <a:srcRect r="5042"/>
            <a:stretch>
              <a:fillRect/>
            </a:stretch>
          </p:blipFill>
          <p:spPr>
            <a:xfrm>
              <a:off x="436052" y="1439456"/>
              <a:ext cx="8610600" cy="5418544"/>
            </a:xfrm>
            <a:prstGeom prst="rect">
              <a:avLst/>
            </a:prstGeom>
          </p:spPr>
        </p:pic>
        <p:pic>
          <p:nvPicPr>
            <p:cNvPr id="61" name="Picture 60"/>
            <p:cNvPicPr>
              <a:picLocks noChangeAspect="1"/>
            </p:cNvPicPr>
            <p:nvPr/>
          </p:nvPicPr>
          <p:blipFill rotWithShape="1">
            <a:blip r:embed="rId3" cstate="print">
              <a:extLst>
                <a:ext uri="{28A0092B-C50C-407E-A947-70E740481C1C}">
                  <a14:useLocalDpi xmlns:a14="http://schemas.microsoft.com/office/drawing/2010/main" val="0"/>
                </a:ext>
              </a:extLst>
            </a:blip>
            <a:srcRect l="2129" t="79684" r="91006"/>
            <a:stretch>
              <a:fillRect/>
            </a:stretch>
          </p:blipFill>
          <p:spPr>
            <a:xfrm flipH="1">
              <a:off x="0" y="5757186"/>
              <a:ext cx="622546" cy="1100814"/>
            </a:xfrm>
            <a:prstGeom prst="rect">
              <a:avLst/>
            </a:prstGeom>
          </p:spPr>
        </p:pic>
      </p:grpSp>
      <p:sp>
        <p:nvSpPr>
          <p:cNvPr id="14" name="Slide Number Placeholder 4"/>
          <p:cNvSpPr>
            <a:spLocks noGrp="1"/>
          </p:cNvSpPr>
          <p:nvPr>
            <p:ph type="sldNum" sz="quarter" idx="12"/>
          </p:nvPr>
        </p:nvSpPr>
        <p:spPr/>
        <p:txBody>
          <a:bodyPr/>
          <a:lstStyle/>
          <a:p>
            <a:fld id="{17F55963-6440-4C45-BA09-4E6A99D1BBE0}" type="slidenum">
              <a:rPr lang="vi-VN" smtClean="0"/>
              <a:t>6</a:t>
            </a:fld>
            <a:endParaRPr lang="vi-VN" dirty="0"/>
          </a:p>
        </p:txBody>
      </p:sp>
      <p:pic>
        <p:nvPicPr>
          <p:cNvPr id="3080" name="Picture 8" descr="Green leaf circle Royalty Free Vector Image - VectorStock"/>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b="9074"/>
          <a:stretch>
            <a:fillRect/>
          </a:stretch>
        </p:blipFill>
        <p:spPr bwMode="auto">
          <a:xfrm>
            <a:off x="142875" y="123825"/>
            <a:ext cx="1162970" cy="1142041"/>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p:cNvSpPr/>
          <p:nvPr/>
        </p:nvSpPr>
        <p:spPr>
          <a:xfrm>
            <a:off x="5326743" y="1064177"/>
            <a:ext cx="6865257" cy="4574623"/>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29" name="TextBox 28"/>
          <p:cNvSpPr txBox="1"/>
          <p:nvPr/>
        </p:nvSpPr>
        <p:spPr>
          <a:xfrm>
            <a:off x="533400" y="325513"/>
            <a:ext cx="343043" cy="738664"/>
          </a:xfrm>
          <a:prstGeom prst="rect">
            <a:avLst/>
          </a:prstGeom>
          <a:noFill/>
        </p:spPr>
        <p:txBody>
          <a:bodyPr wrap="none" lIns="0" tIns="0" rIns="0" bIns="0" rtlCol="0">
            <a:spAutoFit/>
          </a:bodyPr>
          <a:lstStyle/>
          <a:p>
            <a:pPr algn="l"/>
            <a:r>
              <a:rPr lang="vi-VN" sz="4800" b="1" dirty="0">
                <a:solidFill>
                  <a:schemeClr val="tx2">
                    <a:lumMod val="50000"/>
                  </a:schemeClr>
                </a:solidFill>
              </a:rPr>
              <a:t>1</a:t>
            </a:r>
          </a:p>
        </p:txBody>
      </p:sp>
      <p:sp>
        <p:nvSpPr>
          <p:cNvPr id="37" name="TextBox 36"/>
          <p:cNvSpPr txBox="1"/>
          <p:nvPr/>
        </p:nvSpPr>
        <p:spPr>
          <a:xfrm>
            <a:off x="1371600" y="426534"/>
            <a:ext cx="4206280" cy="536622"/>
          </a:xfrm>
          <a:prstGeom prst="rect">
            <a:avLst/>
          </a:prstGeom>
          <a:noFill/>
        </p:spPr>
        <p:txBody>
          <a:bodyPr wrap="none" lIns="0" tIns="0" rIns="0" bIns="0" rtlCol="0">
            <a:spAutoFit/>
          </a:bodyPr>
          <a:lstStyle/>
          <a:p>
            <a:pPr>
              <a:lnSpc>
                <a:spcPct val="120000"/>
              </a:lnSpc>
            </a:pPr>
            <a:r>
              <a:rPr lang="vi-VN" sz="3200" b="1" dirty="0"/>
              <a:t>Khái niệm quang hợp</a:t>
            </a:r>
          </a:p>
        </p:txBody>
      </p:sp>
      <p:pic>
        <p:nvPicPr>
          <p:cNvPr id="31" name="Graphic 30" descr="Arrow: Counter-clockwise curve with solid fill"/>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rot="3570713">
            <a:off x="4247639" y="3241677"/>
            <a:ext cx="914400" cy="914400"/>
          </a:xfrm>
          <a:prstGeom prst="rect">
            <a:avLst/>
          </a:prstGeom>
        </p:spPr>
      </p:pic>
      <p:sp>
        <p:nvSpPr>
          <p:cNvPr id="35" name="TextBox 34"/>
          <p:cNvSpPr txBox="1"/>
          <p:nvPr/>
        </p:nvSpPr>
        <p:spPr>
          <a:xfrm>
            <a:off x="4474652" y="2839566"/>
            <a:ext cx="1183016" cy="246221"/>
          </a:xfrm>
          <a:prstGeom prst="rect">
            <a:avLst/>
          </a:prstGeom>
          <a:noFill/>
        </p:spPr>
        <p:txBody>
          <a:bodyPr wrap="none" lIns="0" tIns="0" rIns="0" bIns="0" rtlCol="0">
            <a:spAutoFit/>
          </a:bodyPr>
          <a:lstStyle/>
          <a:p>
            <a:pPr algn="l"/>
            <a:r>
              <a:rPr lang="vi-VN" sz="1600" b="1" dirty="0"/>
              <a:t>Oxygen (O</a:t>
            </a:r>
            <a:r>
              <a:rPr lang="vi-VN" sz="1600" b="1" baseline="-25000" dirty="0"/>
              <a:t>2</a:t>
            </a:r>
            <a:r>
              <a:rPr lang="vi-VN" sz="1600" b="1" dirty="0"/>
              <a:t>)</a:t>
            </a:r>
          </a:p>
        </p:txBody>
      </p:sp>
      <p:pic>
        <p:nvPicPr>
          <p:cNvPr id="41" name="Graphic 40" descr="Arrow: Counter-clockwise curve with solid fill"/>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rot="3786360" flipH="1">
            <a:off x="1138198" y="4389282"/>
            <a:ext cx="914400" cy="914400"/>
          </a:xfrm>
          <a:prstGeom prst="rect">
            <a:avLst/>
          </a:prstGeom>
        </p:spPr>
      </p:pic>
      <p:sp>
        <p:nvSpPr>
          <p:cNvPr id="44" name="TextBox 43"/>
          <p:cNvSpPr txBox="1"/>
          <p:nvPr/>
        </p:nvSpPr>
        <p:spPr>
          <a:xfrm>
            <a:off x="1152632" y="3322482"/>
            <a:ext cx="932948" cy="520655"/>
          </a:xfrm>
          <a:prstGeom prst="rect">
            <a:avLst/>
          </a:prstGeom>
          <a:noFill/>
        </p:spPr>
        <p:txBody>
          <a:bodyPr wrap="none" lIns="0" tIns="0" rIns="0" bIns="0" rtlCol="0">
            <a:spAutoFit/>
          </a:bodyPr>
          <a:lstStyle/>
          <a:p>
            <a:pPr algn="ctr">
              <a:lnSpc>
                <a:spcPct val="110000"/>
              </a:lnSpc>
            </a:pPr>
            <a:r>
              <a:rPr lang="vi-VN" sz="1600" b="1" dirty="0"/>
              <a:t>Ánh sáng</a:t>
            </a:r>
          </a:p>
          <a:p>
            <a:pPr algn="ctr">
              <a:lnSpc>
                <a:spcPct val="110000"/>
              </a:lnSpc>
            </a:pPr>
            <a:r>
              <a:rPr lang="vi-VN" sz="1600" b="1" dirty="0"/>
              <a:t>mặt trời</a:t>
            </a:r>
          </a:p>
        </p:txBody>
      </p:sp>
      <p:sp>
        <p:nvSpPr>
          <p:cNvPr id="45" name="TextBox 44"/>
          <p:cNvSpPr txBox="1"/>
          <p:nvPr/>
        </p:nvSpPr>
        <p:spPr>
          <a:xfrm>
            <a:off x="1019089" y="6394551"/>
            <a:ext cx="1240724" cy="246221"/>
          </a:xfrm>
          <a:prstGeom prst="rect">
            <a:avLst/>
          </a:prstGeom>
          <a:noFill/>
        </p:spPr>
        <p:txBody>
          <a:bodyPr wrap="none" lIns="0" tIns="0" rIns="0" bIns="0" rtlCol="0">
            <a:spAutoFit/>
          </a:bodyPr>
          <a:lstStyle/>
          <a:p>
            <a:pPr algn="ctr"/>
            <a:r>
              <a:rPr lang="vi-VN" sz="1600" b="1" dirty="0">
                <a:solidFill>
                  <a:schemeClr val="bg1"/>
                </a:solidFill>
              </a:rPr>
              <a:t>Chất khoáng</a:t>
            </a:r>
          </a:p>
        </p:txBody>
      </p:sp>
      <p:sp>
        <p:nvSpPr>
          <p:cNvPr id="46" name="TextBox 45"/>
          <p:cNvSpPr txBox="1"/>
          <p:nvPr/>
        </p:nvSpPr>
        <p:spPr>
          <a:xfrm>
            <a:off x="4451353" y="6345939"/>
            <a:ext cx="1134926" cy="246221"/>
          </a:xfrm>
          <a:prstGeom prst="rect">
            <a:avLst/>
          </a:prstGeom>
          <a:noFill/>
        </p:spPr>
        <p:txBody>
          <a:bodyPr wrap="none" lIns="0" tIns="0" rIns="0" bIns="0" rtlCol="0">
            <a:spAutoFit/>
          </a:bodyPr>
          <a:lstStyle/>
          <a:p>
            <a:pPr algn="ctr"/>
            <a:r>
              <a:rPr lang="vi-VN" sz="1600" b="1" dirty="0">
                <a:solidFill>
                  <a:schemeClr val="bg1"/>
                </a:solidFill>
              </a:rPr>
              <a:t>Nước (H</a:t>
            </a:r>
            <a:r>
              <a:rPr lang="vi-VN" sz="1600" b="1" baseline="-25000" dirty="0">
                <a:solidFill>
                  <a:schemeClr val="bg1"/>
                </a:solidFill>
              </a:rPr>
              <a:t>2</a:t>
            </a:r>
            <a:r>
              <a:rPr lang="vi-VN" sz="1600" b="1" dirty="0">
                <a:solidFill>
                  <a:schemeClr val="bg1"/>
                </a:solidFill>
              </a:rPr>
              <a:t>O)</a:t>
            </a:r>
          </a:p>
        </p:txBody>
      </p:sp>
      <p:pic>
        <p:nvPicPr>
          <p:cNvPr id="40" name="Graphic 39" descr="Line arrow: Counter-clockwise curve with solid fill"/>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rot="6308529" flipH="1">
            <a:off x="4046578" y="5690598"/>
            <a:ext cx="799593" cy="799593"/>
          </a:xfrm>
          <a:prstGeom prst="rect">
            <a:avLst/>
          </a:prstGeom>
        </p:spPr>
      </p:pic>
      <p:sp>
        <p:nvSpPr>
          <p:cNvPr id="52" name="TextBox 51"/>
          <p:cNvSpPr txBox="1"/>
          <p:nvPr/>
        </p:nvSpPr>
        <p:spPr>
          <a:xfrm>
            <a:off x="6843752" y="1064466"/>
            <a:ext cx="4912188" cy="845616"/>
          </a:xfrm>
          <a:prstGeom prst="rect">
            <a:avLst/>
          </a:prstGeom>
          <a:noFill/>
        </p:spPr>
        <p:txBody>
          <a:bodyPr wrap="square" lIns="0" tIns="0" rIns="0" bIns="0" rtlCol="0">
            <a:spAutoFit/>
          </a:bodyPr>
          <a:lstStyle/>
          <a:p>
            <a:pPr>
              <a:lnSpc>
                <a:spcPct val="120000"/>
              </a:lnSpc>
            </a:pPr>
            <a:r>
              <a:rPr lang="vi-VN" sz="2400" b="1" dirty="0">
                <a:solidFill>
                  <a:schemeClr val="accent6">
                    <a:lumMod val="50000"/>
                  </a:schemeClr>
                </a:solidFill>
              </a:rPr>
              <a:t>Câu 1: </a:t>
            </a:r>
            <a:r>
              <a:rPr lang="vi-VN" sz="2400" dirty="0"/>
              <a:t>Quan sát hình bên rồi hoàn thành nội dung vào bảng sau:</a:t>
            </a:r>
          </a:p>
        </p:txBody>
      </p:sp>
      <p:pic>
        <p:nvPicPr>
          <p:cNvPr id="50" name="Picture 4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944017" y="1111921"/>
            <a:ext cx="657290" cy="657290"/>
          </a:xfrm>
          <a:prstGeom prst="rect">
            <a:avLst/>
          </a:prstGeom>
        </p:spPr>
      </p:pic>
      <p:graphicFrame>
        <p:nvGraphicFramePr>
          <p:cNvPr id="51" name="Table 52"/>
          <p:cNvGraphicFramePr>
            <a:graphicFrameLocks noGrp="1"/>
          </p:cNvGraphicFramePr>
          <p:nvPr/>
        </p:nvGraphicFramePr>
        <p:xfrm>
          <a:off x="6125660" y="2195301"/>
          <a:ext cx="5852808" cy="2309393"/>
        </p:xfrm>
        <a:graphic>
          <a:graphicData uri="http://schemas.openxmlformats.org/drawingml/2006/table">
            <a:tbl>
              <a:tblPr firstRow="1" bandRow="1">
                <a:tableStyleId>{5940675A-B579-460E-94D1-54222C63F5DA}</a:tableStyleId>
              </a:tblPr>
              <a:tblGrid>
                <a:gridCol w="1950936">
                  <a:extLst>
                    <a:ext uri="{9D8B030D-6E8A-4147-A177-3AD203B41FA5}">
                      <a16:colId xmlns:a16="http://schemas.microsoft.com/office/drawing/2014/main" val="20000"/>
                    </a:ext>
                  </a:extLst>
                </a:gridCol>
                <a:gridCol w="1950936">
                  <a:extLst>
                    <a:ext uri="{9D8B030D-6E8A-4147-A177-3AD203B41FA5}">
                      <a16:colId xmlns:a16="http://schemas.microsoft.com/office/drawing/2014/main" val="20001"/>
                    </a:ext>
                  </a:extLst>
                </a:gridCol>
                <a:gridCol w="1950936">
                  <a:extLst>
                    <a:ext uri="{9D8B030D-6E8A-4147-A177-3AD203B41FA5}">
                      <a16:colId xmlns:a16="http://schemas.microsoft.com/office/drawing/2014/main" val="20002"/>
                    </a:ext>
                  </a:extLst>
                </a:gridCol>
              </a:tblGrid>
              <a:tr h="928899">
                <a:tc>
                  <a:txBody>
                    <a:bodyPr/>
                    <a:lstStyle/>
                    <a:p>
                      <a:pPr algn="ctr"/>
                      <a:r>
                        <a:rPr lang="vi-VN" sz="2000" b="1" noProof="0"/>
                        <a:t>Nguyên liệu</a:t>
                      </a:r>
                    </a:p>
                    <a:p>
                      <a:pPr algn="ctr"/>
                      <a:r>
                        <a:rPr lang="vi-VN" sz="2000" b="1" noProof="0"/>
                        <a:t>(chất lấy vào)</a:t>
                      </a:r>
                    </a:p>
                  </a:txBody>
                  <a:tcPr anchor="ctr">
                    <a:solidFill>
                      <a:schemeClr val="accent5">
                        <a:lumMod val="20000"/>
                        <a:lumOff val="80000"/>
                      </a:schemeClr>
                    </a:solidFill>
                  </a:tcPr>
                </a:tc>
                <a:tc>
                  <a:txBody>
                    <a:bodyPr/>
                    <a:lstStyle/>
                    <a:p>
                      <a:pPr algn="ctr"/>
                      <a:r>
                        <a:rPr lang="vi-VN" sz="2000" b="1" noProof="0"/>
                        <a:t>Sản phẩm</a:t>
                      </a:r>
                    </a:p>
                    <a:p>
                      <a:pPr algn="ctr"/>
                      <a:r>
                        <a:rPr lang="vi-VN" sz="2000" b="1" noProof="0"/>
                        <a:t>(chất tạo ra)</a:t>
                      </a:r>
                    </a:p>
                  </a:txBody>
                  <a:tcPr anchor="ctr">
                    <a:solidFill>
                      <a:schemeClr val="accent5">
                        <a:lumMod val="20000"/>
                        <a:lumOff val="80000"/>
                      </a:schemeClr>
                    </a:solidFill>
                  </a:tcPr>
                </a:tc>
                <a:tc>
                  <a:txBody>
                    <a:bodyPr/>
                    <a:lstStyle/>
                    <a:p>
                      <a:pPr algn="ctr"/>
                      <a:r>
                        <a:rPr lang="vi-VN" sz="2000" b="1" noProof="0"/>
                        <a:t>Các yếu tố</a:t>
                      </a:r>
                    </a:p>
                    <a:p>
                      <a:pPr algn="ctr"/>
                      <a:r>
                        <a:rPr lang="vi-VN" sz="2000" b="1" noProof="0"/>
                        <a:t>tham gia</a:t>
                      </a:r>
                    </a:p>
                  </a:txBody>
                  <a:tcPr anchor="ctr">
                    <a:solidFill>
                      <a:schemeClr val="accent5">
                        <a:lumMod val="20000"/>
                        <a:lumOff val="80000"/>
                      </a:schemeClr>
                    </a:solidFill>
                  </a:tcPr>
                </a:tc>
                <a:extLst>
                  <a:ext uri="{0D108BD9-81ED-4DB2-BD59-A6C34878D82A}">
                    <a16:rowId xmlns:a16="http://schemas.microsoft.com/office/drawing/2014/main" val="10000"/>
                  </a:ext>
                </a:extLst>
              </a:tr>
              <a:tr h="1380494">
                <a:tc>
                  <a:txBody>
                    <a:bodyPr/>
                    <a:lstStyle/>
                    <a:p>
                      <a:pPr algn="ctr"/>
                      <a:r>
                        <a:rPr lang="vi-VN" sz="2000" b="1" noProof="0">
                          <a:solidFill>
                            <a:sysClr val="windowText" lastClr="000000"/>
                          </a:solidFill>
                        </a:rPr>
                        <a:t>?</a:t>
                      </a:r>
                    </a:p>
                  </a:txBody>
                  <a:tcPr anchor="ctr">
                    <a:solidFill>
                      <a:schemeClr val="accent3">
                        <a:lumMod val="40000"/>
                        <a:lumOff val="60000"/>
                      </a:schemeClr>
                    </a:solidFill>
                  </a:tcPr>
                </a:tc>
                <a:tc>
                  <a:txBody>
                    <a:bodyPr/>
                    <a:lstStyle/>
                    <a:p>
                      <a:pPr algn="ctr"/>
                      <a:r>
                        <a:rPr lang="vi-VN" sz="2000" b="1" noProof="0">
                          <a:solidFill>
                            <a:sysClr val="windowText" lastClr="000000"/>
                          </a:solidFill>
                        </a:rPr>
                        <a:t>?</a:t>
                      </a:r>
                    </a:p>
                  </a:txBody>
                  <a:tcPr anchor="ctr">
                    <a:solidFill>
                      <a:schemeClr val="accent3">
                        <a:lumMod val="40000"/>
                        <a:lumOff val="60000"/>
                      </a:schemeClr>
                    </a:solidFill>
                  </a:tcPr>
                </a:tc>
                <a:tc>
                  <a:txBody>
                    <a:bodyPr/>
                    <a:lstStyle/>
                    <a:p>
                      <a:pPr algn="ctr"/>
                      <a:r>
                        <a:rPr lang="vi-VN" sz="2000" b="1" noProof="0" dirty="0">
                          <a:solidFill>
                            <a:sysClr val="windowText" lastClr="000000"/>
                          </a:solidFill>
                        </a:rPr>
                        <a:t>?</a:t>
                      </a:r>
                    </a:p>
                  </a:txBody>
                  <a:tcPr anchor="ctr">
                    <a:solidFill>
                      <a:schemeClr val="accent3">
                        <a:lumMod val="40000"/>
                        <a:lumOff val="60000"/>
                      </a:schemeClr>
                    </a:solidFill>
                  </a:tcPr>
                </a:tc>
                <a:extLst>
                  <a:ext uri="{0D108BD9-81ED-4DB2-BD59-A6C34878D82A}">
                    <a16:rowId xmlns:a16="http://schemas.microsoft.com/office/drawing/2014/main" val="10001"/>
                  </a:ext>
                </a:extLst>
              </a:tr>
            </a:tbl>
          </a:graphicData>
        </a:graphic>
      </p:graphicFrame>
      <p:sp>
        <p:nvSpPr>
          <p:cNvPr id="42" name="TextBox 41"/>
          <p:cNvSpPr txBox="1"/>
          <p:nvPr/>
        </p:nvSpPr>
        <p:spPr>
          <a:xfrm>
            <a:off x="596591" y="5236532"/>
            <a:ext cx="1492396" cy="520655"/>
          </a:xfrm>
          <a:prstGeom prst="rect">
            <a:avLst/>
          </a:prstGeom>
          <a:noFill/>
        </p:spPr>
        <p:txBody>
          <a:bodyPr wrap="none" lIns="0" tIns="0" rIns="0" bIns="0" rtlCol="0">
            <a:spAutoFit/>
          </a:bodyPr>
          <a:lstStyle/>
          <a:p>
            <a:pPr algn="ctr">
              <a:lnSpc>
                <a:spcPct val="110000"/>
              </a:lnSpc>
            </a:pPr>
            <a:r>
              <a:rPr lang="vi-VN" sz="1600" b="1" dirty="0"/>
              <a:t>Carbon dioxide</a:t>
            </a:r>
          </a:p>
          <a:p>
            <a:pPr algn="ctr">
              <a:lnSpc>
                <a:spcPct val="110000"/>
              </a:lnSpc>
            </a:pPr>
            <a:r>
              <a:rPr lang="vi-VN" sz="1600" b="1" dirty="0"/>
              <a:t>(CO</a:t>
            </a:r>
            <a:r>
              <a:rPr lang="vi-VN" sz="1600" b="1" baseline="-25000" dirty="0"/>
              <a:t>2</a:t>
            </a:r>
            <a:r>
              <a:rPr lang="vi-VN" sz="1600" b="1" dirty="0"/>
              <a:t>)</a:t>
            </a:r>
          </a:p>
        </p:txBody>
      </p:sp>
      <p:sp>
        <p:nvSpPr>
          <p:cNvPr id="24" name="TextBox 23"/>
          <p:cNvSpPr txBox="1"/>
          <p:nvPr/>
        </p:nvSpPr>
        <p:spPr>
          <a:xfrm>
            <a:off x="4772732" y="4131376"/>
            <a:ext cx="943656" cy="520655"/>
          </a:xfrm>
          <a:prstGeom prst="rect">
            <a:avLst/>
          </a:prstGeom>
          <a:noFill/>
        </p:spPr>
        <p:txBody>
          <a:bodyPr wrap="none" lIns="0" tIns="0" rIns="0" bIns="0" rtlCol="0">
            <a:spAutoFit/>
          </a:bodyPr>
          <a:lstStyle/>
          <a:p>
            <a:pPr algn="ctr">
              <a:lnSpc>
                <a:spcPct val="110000"/>
              </a:lnSpc>
            </a:pPr>
            <a:r>
              <a:rPr lang="vi-VN" sz="1600" b="1" dirty="0"/>
              <a:t>Glucose</a:t>
            </a:r>
          </a:p>
          <a:p>
            <a:pPr algn="ctr">
              <a:lnSpc>
                <a:spcPct val="110000"/>
              </a:lnSpc>
            </a:pPr>
            <a:r>
              <a:rPr lang="vi-VN" sz="1600" b="1" dirty="0"/>
              <a:t>(Tinh bột)</a:t>
            </a:r>
          </a:p>
        </p:txBody>
      </p:sp>
      <p:pic>
        <p:nvPicPr>
          <p:cNvPr id="26" name="Graphic 25" descr="Arrow: Counter-clockwise curve with solid fill"/>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rot="7157453">
            <a:off x="3916746" y="3950525"/>
            <a:ext cx="825240" cy="825240"/>
          </a:xfrm>
          <a:prstGeom prst="rect">
            <a:avLst/>
          </a:prstGeom>
        </p:spPr>
      </p:pic>
      <p:graphicFrame>
        <p:nvGraphicFramePr>
          <p:cNvPr id="25" name="Table 52"/>
          <p:cNvGraphicFramePr>
            <a:graphicFrameLocks noGrp="1"/>
          </p:cNvGraphicFramePr>
          <p:nvPr/>
        </p:nvGraphicFramePr>
        <p:xfrm>
          <a:off x="6093306" y="2163133"/>
          <a:ext cx="5885160" cy="2761750"/>
        </p:xfrm>
        <a:graphic>
          <a:graphicData uri="http://schemas.openxmlformats.org/drawingml/2006/table">
            <a:tbl>
              <a:tblPr firstRow="1" bandRow="1">
                <a:tableStyleId>{5940675A-B579-460E-94D1-54222C63F5DA}</a:tableStyleId>
              </a:tblPr>
              <a:tblGrid>
                <a:gridCol w="1961720">
                  <a:extLst>
                    <a:ext uri="{9D8B030D-6E8A-4147-A177-3AD203B41FA5}">
                      <a16:colId xmlns:a16="http://schemas.microsoft.com/office/drawing/2014/main" val="20000"/>
                    </a:ext>
                  </a:extLst>
                </a:gridCol>
                <a:gridCol w="1961720">
                  <a:extLst>
                    <a:ext uri="{9D8B030D-6E8A-4147-A177-3AD203B41FA5}">
                      <a16:colId xmlns:a16="http://schemas.microsoft.com/office/drawing/2014/main" val="20001"/>
                    </a:ext>
                  </a:extLst>
                </a:gridCol>
                <a:gridCol w="1961720">
                  <a:extLst>
                    <a:ext uri="{9D8B030D-6E8A-4147-A177-3AD203B41FA5}">
                      <a16:colId xmlns:a16="http://schemas.microsoft.com/office/drawing/2014/main" val="20002"/>
                    </a:ext>
                  </a:extLst>
                </a:gridCol>
              </a:tblGrid>
              <a:tr h="851666">
                <a:tc>
                  <a:txBody>
                    <a:bodyPr/>
                    <a:lstStyle/>
                    <a:p>
                      <a:pPr algn="ctr">
                        <a:lnSpc>
                          <a:spcPct val="120000"/>
                        </a:lnSpc>
                      </a:pPr>
                      <a:r>
                        <a:rPr lang="vi-VN" sz="2000" b="1" noProof="0" dirty="0"/>
                        <a:t>Nguyên liệu</a:t>
                      </a:r>
                    </a:p>
                    <a:p>
                      <a:pPr algn="ctr">
                        <a:lnSpc>
                          <a:spcPct val="120000"/>
                        </a:lnSpc>
                      </a:pPr>
                      <a:r>
                        <a:rPr lang="vi-VN" sz="2000" b="1" noProof="0" dirty="0"/>
                        <a:t>(chất lấy vào)</a:t>
                      </a:r>
                    </a:p>
                  </a:txBody>
                  <a:tcPr anchor="ctr">
                    <a:solidFill>
                      <a:schemeClr val="accent5">
                        <a:lumMod val="20000"/>
                        <a:lumOff val="80000"/>
                      </a:schemeClr>
                    </a:solidFill>
                  </a:tcPr>
                </a:tc>
                <a:tc>
                  <a:txBody>
                    <a:bodyPr/>
                    <a:lstStyle/>
                    <a:p>
                      <a:pPr algn="ctr">
                        <a:lnSpc>
                          <a:spcPct val="120000"/>
                        </a:lnSpc>
                      </a:pPr>
                      <a:r>
                        <a:rPr lang="vi-VN" sz="2000" b="1" noProof="0"/>
                        <a:t>Sản phẩm</a:t>
                      </a:r>
                    </a:p>
                    <a:p>
                      <a:pPr algn="ctr">
                        <a:lnSpc>
                          <a:spcPct val="120000"/>
                        </a:lnSpc>
                      </a:pPr>
                      <a:r>
                        <a:rPr lang="vi-VN" sz="2000" b="1" noProof="0"/>
                        <a:t>(chất tạo ra)</a:t>
                      </a:r>
                    </a:p>
                  </a:txBody>
                  <a:tcPr anchor="ctr">
                    <a:solidFill>
                      <a:schemeClr val="accent5">
                        <a:lumMod val="20000"/>
                        <a:lumOff val="80000"/>
                      </a:schemeClr>
                    </a:solidFill>
                  </a:tcPr>
                </a:tc>
                <a:tc>
                  <a:txBody>
                    <a:bodyPr/>
                    <a:lstStyle/>
                    <a:p>
                      <a:pPr algn="ctr">
                        <a:lnSpc>
                          <a:spcPct val="120000"/>
                        </a:lnSpc>
                      </a:pPr>
                      <a:r>
                        <a:rPr lang="vi-VN" sz="2000" b="1" noProof="0" dirty="0"/>
                        <a:t>Các yếu tố</a:t>
                      </a:r>
                    </a:p>
                    <a:p>
                      <a:pPr algn="ctr">
                        <a:lnSpc>
                          <a:spcPct val="120000"/>
                        </a:lnSpc>
                      </a:pPr>
                      <a:r>
                        <a:rPr lang="vi-VN" sz="2000" b="1" noProof="0" dirty="0"/>
                        <a:t>tham gia</a:t>
                      </a:r>
                    </a:p>
                  </a:txBody>
                  <a:tcPr anchor="ctr">
                    <a:solidFill>
                      <a:schemeClr val="accent5">
                        <a:lumMod val="20000"/>
                        <a:lumOff val="80000"/>
                      </a:schemeClr>
                    </a:solidFill>
                  </a:tcPr>
                </a:tc>
                <a:extLst>
                  <a:ext uri="{0D108BD9-81ED-4DB2-BD59-A6C34878D82A}">
                    <a16:rowId xmlns:a16="http://schemas.microsoft.com/office/drawing/2014/main" val="10000"/>
                  </a:ext>
                </a:extLst>
              </a:tr>
              <a:tr h="1910084">
                <a:tc>
                  <a:txBody>
                    <a:bodyPr/>
                    <a:lstStyle/>
                    <a:p>
                      <a:pPr algn="ctr">
                        <a:lnSpc>
                          <a:spcPct val="120000"/>
                        </a:lnSpc>
                      </a:pPr>
                      <a:r>
                        <a:rPr lang="vi-VN" sz="2000" noProof="0" dirty="0">
                          <a:solidFill>
                            <a:sysClr val="windowText" lastClr="000000"/>
                          </a:solidFill>
                        </a:rPr>
                        <a:t>Nước, </a:t>
                      </a:r>
                    </a:p>
                    <a:p>
                      <a:pPr algn="ctr">
                        <a:lnSpc>
                          <a:spcPct val="120000"/>
                        </a:lnSpc>
                      </a:pPr>
                      <a:r>
                        <a:rPr lang="vi-VN" sz="2000" noProof="0" dirty="0">
                          <a:solidFill>
                            <a:sysClr val="windowText" lastClr="000000"/>
                          </a:solidFill>
                        </a:rPr>
                        <a:t>chất khoáng</a:t>
                      </a:r>
                    </a:p>
                    <a:p>
                      <a:pPr algn="ctr">
                        <a:lnSpc>
                          <a:spcPct val="120000"/>
                        </a:lnSpc>
                      </a:pPr>
                      <a:endParaRPr lang="vi-VN" sz="2000" noProof="0" dirty="0">
                        <a:solidFill>
                          <a:sysClr val="windowText" lastClr="000000"/>
                        </a:solidFill>
                      </a:endParaRPr>
                    </a:p>
                    <a:p>
                      <a:pPr algn="ctr">
                        <a:lnSpc>
                          <a:spcPct val="120000"/>
                        </a:lnSpc>
                      </a:pPr>
                      <a:r>
                        <a:rPr lang="vi-VN" sz="2000" noProof="0" dirty="0">
                          <a:solidFill>
                            <a:sysClr val="windowText" lastClr="000000"/>
                          </a:solidFill>
                        </a:rPr>
                        <a:t>Carbon dioxide</a:t>
                      </a:r>
                    </a:p>
                  </a:txBody>
                  <a:tcPr anchor="ctr">
                    <a:solidFill>
                      <a:schemeClr val="accent3">
                        <a:lumMod val="40000"/>
                        <a:lumOff val="60000"/>
                      </a:schemeClr>
                    </a:solidFill>
                  </a:tcPr>
                </a:tc>
                <a:tc>
                  <a:txBody>
                    <a:bodyPr/>
                    <a:lstStyle/>
                    <a:p>
                      <a:pPr algn="ctr">
                        <a:lnSpc>
                          <a:spcPct val="120000"/>
                        </a:lnSpc>
                      </a:pPr>
                      <a:r>
                        <a:rPr lang="vi-VN" sz="2000" noProof="0" dirty="0">
                          <a:solidFill>
                            <a:sysClr val="windowText" lastClr="000000"/>
                          </a:solidFill>
                        </a:rPr>
                        <a:t>Glucose và </a:t>
                      </a:r>
                    </a:p>
                    <a:p>
                      <a:pPr algn="ctr">
                        <a:lnSpc>
                          <a:spcPct val="120000"/>
                        </a:lnSpc>
                      </a:pPr>
                      <a:r>
                        <a:rPr lang="vi-VN" sz="2000" noProof="0" dirty="0">
                          <a:solidFill>
                            <a:sysClr val="windowText" lastClr="000000"/>
                          </a:solidFill>
                        </a:rPr>
                        <a:t>tinh bột</a:t>
                      </a:r>
                    </a:p>
                    <a:p>
                      <a:pPr algn="ctr">
                        <a:lnSpc>
                          <a:spcPct val="120000"/>
                        </a:lnSpc>
                      </a:pPr>
                      <a:endParaRPr lang="vi-VN" sz="2000" noProof="0" dirty="0">
                        <a:solidFill>
                          <a:sysClr val="windowText" lastClr="000000"/>
                        </a:solidFill>
                      </a:endParaRPr>
                    </a:p>
                    <a:p>
                      <a:pPr algn="ctr">
                        <a:lnSpc>
                          <a:spcPct val="120000"/>
                        </a:lnSpc>
                      </a:pPr>
                      <a:r>
                        <a:rPr lang="vi-VN" sz="2000" noProof="0" dirty="0">
                          <a:solidFill>
                            <a:sysClr val="windowText" lastClr="000000"/>
                          </a:solidFill>
                        </a:rPr>
                        <a:t>Oxygen</a:t>
                      </a:r>
                    </a:p>
                  </a:txBody>
                  <a:tcPr anchor="ctr">
                    <a:solidFill>
                      <a:schemeClr val="accent3">
                        <a:lumMod val="40000"/>
                        <a:lumOff val="60000"/>
                      </a:schemeClr>
                    </a:solidFill>
                  </a:tcPr>
                </a:tc>
                <a:tc>
                  <a:txBody>
                    <a:bodyPr/>
                    <a:lstStyle/>
                    <a:p>
                      <a:pPr algn="ctr">
                        <a:lnSpc>
                          <a:spcPct val="120000"/>
                        </a:lnSpc>
                      </a:pPr>
                      <a:r>
                        <a:rPr lang="vi-VN" sz="2000" noProof="0" dirty="0">
                          <a:solidFill>
                            <a:sysClr val="windowText" lastClr="000000"/>
                          </a:solidFill>
                        </a:rPr>
                        <a:t>Ánh sáng</a:t>
                      </a:r>
                    </a:p>
                    <a:p>
                      <a:pPr algn="ctr">
                        <a:lnSpc>
                          <a:spcPct val="120000"/>
                        </a:lnSpc>
                      </a:pPr>
                      <a:r>
                        <a:rPr lang="vi-VN" sz="2000" noProof="0" dirty="0">
                          <a:solidFill>
                            <a:sysClr val="windowText" lastClr="000000"/>
                          </a:solidFill>
                        </a:rPr>
                        <a:t>mặt trời</a:t>
                      </a:r>
                      <a:r>
                        <a:rPr lang="en-US" sz="2000" noProof="0" dirty="0">
                          <a:solidFill>
                            <a:sysClr val="windowText" lastClr="000000"/>
                          </a:solidFill>
                        </a:rPr>
                        <a:t>, </a:t>
                      </a:r>
                      <a:r>
                        <a:rPr lang="vi-VN" sz="2000" noProof="0" dirty="0">
                          <a:solidFill>
                            <a:sysClr val="windowText" lastClr="000000"/>
                          </a:solidFill>
                        </a:rPr>
                        <a:t>diệp lục</a:t>
                      </a:r>
                    </a:p>
                  </a:txBody>
                  <a:tcPr anchor="ctr">
                    <a:solidFill>
                      <a:schemeClr val="accent3">
                        <a:lumMod val="40000"/>
                        <a:lumOff val="60000"/>
                      </a:schemeClr>
                    </a:solidFill>
                  </a:tcPr>
                </a:tc>
                <a:extLst>
                  <a:ext uri="{0D108BD9-81ED-4DB2-BD59-A6C34878D82A}">
                    <a16:rowId xmlns:a16="http://schemas.microsoft.com/office/drawing/2014/main" val="1000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500"/>
                                        <p:tgtEl>
                                          <p:spTgt spid="5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2"/>
                                        </p:tgtEl>
                                        <p:attrNameLst>
                                          <p:attrName>style.visibility</p:attrName>
                                        </p:attrNameLst>
                                      </p:cBhvr>
                                      <p:to>
                                        <p:strVal val="visible"/>
                                      </p:to>
                                    </p:set>
                                    <p:animEffect transition="in" filter="fade">
                                      <p:cBhvr>
                                        <p:cTn id="10" dur="500"/>
                                        <p:tgtEl>
                                          <p:spTgt spid="5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1"/>
                                        </p:tgtEl>
                                        <p:attrNameLst>
                                          <p:attrName>style.visibility</p:attrName>
                                        </p:attrNameLst>
                                      </p:cBhvr>
                                      <p:to>
                                        <p:strVal val="visible"/>
                                      </p:to>
                                    </p:set>
                                    <p:animEffect transition="in" filter="fade">
                                      <p:cBhvr>
                                        <p:cTn id="15" dur="500"/>
                                        <p:tgtEl>
                                          <p:spTgt spid="5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fade">
                                      <p:cBhvr>
                                        <p:cTn id="2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lide Number Placeholder 4"/>
          <p:cNvSpPr>
            <a:spLocks noGrp="1"/>
          </p:cNvSpPr>
          <p:nvPr>
            <p:ph type="sldNum" sz="quarter" idx="12"/>
          </p:nvPr>
        </p:nvSpPr>
        <p:spPr/>
        <p:txBody>
          <a:bodyPr/>
          <a:lstStyle/>
          <a:p>
            <a:fld id="{17F55963-6440-4C45-BA09-4E6A99D1BBE0}" type="slidenum">
              <a:rPr lang="en-US" smtClean="0"/>
              <a:t>7</a:t>
            </a:fld>
            <a:endParaRPr lang="en-US"/>
          </a:p>
        </p:txBody>
      </p:sp>
      <p:pic>
        <p:nvPicPr>
          <p:cNvPr id="3080" name="Picture 8" descr="Green leaf circle Royalty Free Vector Image - VectorStock"/>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b="9074"/>
          <a:stretch>
            <a:fillRect/>
          </a:stretch>
        </p:blipFill>
        <p:spPr bwMode="auto">
          <a:xfrm>
            <a:off x="142875" y="123825"/>
            <a:ext cx="1162970" cy="1142041"/>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p:cNvSpPr txBox="1"/>
          <p:nvPr/>
        </p:nvSpPr>
        <p:spPr>
          <a:xfrm>
            <a:off x="533400" y="325513"/>
            <a:ext cx="343043" cy="738664"/>
          </a:xfrm>
          <a:prstGeom prst="rect">
            <a:avLst/>
          </a:prstGeom>
          <a:noFill/>
        </p:spPr>
        <p:txBody>
          <a:bodyPr wrap="none" lIns="0" tIns="0" rIns="0" bIns="0" rtlCol="0">
            <a:spAutoFit/>
          </a:bodyPr>
          <a:lstStyle/>
          <a:p>
            <a:pPr algn="l"/>
            <a:r>
              <a:rPr lang="en-US" sz="4800" b="1">
                <a:solidFill>
                  <a:schemeClr val="tx2">
                    <a:lumMod val="50000"/>
                  </a:schemeClr>
                </a:solidFill>
              </a:rPr>
              <a:t>1</a:t>
            </a:r>
          </a:p>
        </p:txBody>
      </p:sp>
      <p:sp>
        <p:nvSpPr>
          <p:cNvPr id="37" name="TextBox 36"/>
          <p:cNvSpPr txBox="1"/>
          <p:nvPr/>
        </p:nvSpPr>
        <p:spPr>
          <a:xfrm>
            <a:off x="1371600" y="426534"/>
            <a:ext cx="4206280" cy="536622"/>
          </a:xfrm>
          <a:prstGeom prst="rect">
            <a:avLst/>
          </a:prstGeom>
          <a:noFill/>
        </p:spPr>
        <p:txBody>
          <a:bodyPr wrap="none" lIns="0" tIns="0" rIns="0" bIns="0" rtlCol="0">
            <a:spAutoFit/>
          </a:bodyPr>
          <a:lstStyle/>
          <a:p>
            <a:pPr>
              <a:lnSpc>
                <a:spcPct val="120000"/>
              </a:lnSpc>
            </a:pPr>
            <a:r>
              <a:rPr lang="vi-VN" sz="3200" b="1" dirty="0"/>
              <a:t>Khái niệm quang hợp</a:t>
            </a:r>
          </a:p>
        </p:txBody>
      </p:sp>
      <p:grpSp>
        <p:nvGrpSpPr>
          <p:cNvPr id="2" name="Group 1"/>
          <p:cNvGrpSpPr/>
          <p:nvPr/>
        </p:nvGrpSpPr>
        <p:grpSpPr>
          <a:xfrm>
            <a:off x="1075825" y="1462918"/>
            <a:ext cx="10352477" cy="851647"/>
            <a:chOff x="6036584" y="1030036"/>
            <a:chExt cx="10352477" cy="851647"/>
          </a:xfrm>
        </p:grpSpPr>
        <p:sp>
          <p:nvSpPr>
            <p:cNvPr id="52" name="TextBox 51"/>
            <p:cNvSpPr txBox="1"/>
            <p:nvPr/>
          </p:nvSpPr>
          <p:spPr>
            <a:xfrm>
              <a:off x="6852050" y="1030036"/>
              <a:ext cx="9537011" cy="845616"/>
            </a:xfrm>
            <a:prstGeom prst="rect">
              <a:avLst/>
            </a:prstGeom>
            <a:noFill/>
          </p:spPr>
          <p:txBody>
            <a:bodyPr wrap="square" lIns="0" tIns="0" rIns="0" bIns="0" rtlCol="0">
              <a:spAutoFit/>
            </a:bodyPr>
            <a:lstStyle/>
            <a:p>
              <a:pPr algn="just">
                <a:lnSpc>
                  <a:spcPct val="120000"/>
                </a:lnSpc>
              </a:pPr>
              <a:r>
                <a:rPr lang="vi-VN" sz="2400" b="1" dirty="0">
                  <a:solidFill>
                    <a:schemeClr val="accent6">
                      <a:lumMod val="50000"/>
                    </a:schemeClr>
                  </a:solidFill>
                </a:rPr>
                <a:t>Câu 2: </a:t>
              </a:r>
              <a:r>
                <a:rPr lang="vi-VN" sz="2400" b="1" dirty="0"/>
                <a:t>Dựa vào kết quả ở </a:t>
              </a:r>
              <a:r>
                <a:rPr lang="vi-VN" sz="2400" b="1" dirty="0">
                  <a:solidFill>
                    <a:schemeClr val="accent6">
                      <a:lumMod val="50000"/>
                    </a:schemeClr>
                  </a:solidFill>
                </a:rPr>
                <a:t>câu 1</a:t>
              </a:r>
              <a:r>
                <a:rPr lang="vi-VN" sz="2400" b="1" dirty="0"/>
                <a:t>, phát biểu khái niệm và viết phương trình tổng quát quá trình quang hợp.</a:t>
              </a:r>
            </a:p>
          </p:txBody>
        </p:sp>
        <p:pic>
          <p:nvPicPr>
            <p:cNvPr id="50" name="Picture 4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36584" y="1224393"/>
              <a:ext cx="657290" cy="657290"/>
            </a:xfrm>
            <a:prstGeom prst="rect">
              <a:avLst/>
            </a:prstGeom>
          </p:spPr>
        </p:pic>
      </p:grpSp>
      <p:grpSp>
        <p:nvGrpSpPr>
          <p:cNvPr id="7" name="Group 6"/>
          <p:cNvGrpSpPr/>
          <p:nvPr/>
        </p:nvGrpSpPr>
        <p:grpSpPr>
          <a:xfrm>
            <a:off x="2168561" y="2847745"/>
            <a:ext cx="9212535" cy="1339597"/>
            <a:chOff x="6050197" y="2298391"/>
            <a:chExt cx="9212535" cy="1339597"/>
          </a:xfrm>
        </p:grpSpPr>
        <p:pic>
          <p:nvPicPr>
            <p:cNvPr id="23" name="Picture 2" descr="Leaf icon image Royalty Free Vector Image - VectorStock"/>
            <p:cNvPicPr>
              <a:picLocks noChangeAspect="1" noChangeArrowheads="1"/>
            </p:cNvPicPr>
            <p:nvPr/>
          </p:nvPicPr>
          <p:blipFill rotWithShape="1">
            <a:blip r:embed="rId5" cstate="print">
              <a:clrChange>
                <a:clrFrom>
                  <a:srgbClr val="FFFFFF"/>
                </a:clrFrom>
                <a:clrTo>
                  <a:srgbClr val="FFFFFF">
                    <a:alpha val="0"/>
                  </a:srgbClr>
                </a:clrTo>
              </a:clrChange>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rcRect t="5834" b="11667"/>
            <a:stretch>
              <a:fillRect/>
            </a:stretch>
          </p:blipFill>
          <p:spPr bwMode="auto">
            <a:xfrm>
              <a:off x="6050197" y="2412691"/>
              <a:ext cx="609600" cy="543149"/>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6777548" y="2298391"/>
              <a:ext cx="8485184" cy="1339597"/>
            </a:xfrm>
            <a:prstGeom prst="rect">
              <a:avLst/>
            </a:prstGeom>
            <a:noFill/>
          </p:spPr>
          <p:txBody>
            <a:bodyPr wrap="square" lIns="0" tIns="0" rIns="0" bIns="0" rtlCol="0">
              <a:spAutoFit/>
            </a:bodyPr>
            <a:lstStyle/>
            <a:p>
              <a:pPr>
                <a:lnSpc>
                  <a:spcPct val="125000"/>
                </a:lnSpc>
              </a:pPr>
              <a:r>
                <a:rPr lang="vi-VN" sz="2400" b="1" dirty="0">
                  <a:solidFill>
                    <a:schemeClr val="accent6">
                      <a:lumMod val="50000"/>
                    </a:schemeClr>
                  </a:solidFill>
                  <a:latin typeface="Arial" panose="020B0604020202020204" pitchFamily="34" charset="0"/>
                  <a:cs typeface="Arial" panose="020B0604020202020204" pitchFamily="34" charset="0"/>
                </a:rPr>
                <a:t>Quang hợp </a:t>
              </a:r>
              <a:r>
                <a:rPr lang="vi-VN" sz="2400" dirty="0">
                  <a:latin typeface="Arial" panose="020B0604020202020204" pitchFamily="34" charset="0"/>
                  <a:cs typeface="Arial" panose="020B0604020202020204" pitchFamily="34" charset="0"/>
                </a:rPr>
                <a:t>là quá trình</a:t>
              </a:r>
              <a:r>
                <a:rPr lang="en-US" sz="2400" dirty="0">
                  <a:latin typeface="Arial" panose="020B0604020202020204" pitchFamily="34" charset="0"/>
                  <a:cs typeface="Arial" panose="020B0604020202020204" pitchFamily="34" charset="0"/>
                </a:rPr>
                <a:t> </a:t>
              </a:r>
              <a:r>
                <a:rPr lang="vi-VN" sz="2400" dirty="0">
                  <a:latin typeface="Arial" panose="020B0604020202020204" pitchFamily="34" charset="0"/>
                  <a:cs typeface="Arial" panose="020B0604020202020204" pitchFamily="34" charset="0"/>
                </a:rPr>
                <a:t>lá cây sử dụng </a:t>
              </a:r>
              <a:r>
                <a:rPr lang="vi-VN" sz="2400" b="1" dirty="0">
                  <a:latin typeface="Arial" panose="020B0604020202020204" pitchFamily="34" charset="0"/>
                  <a:cs typeface="Arial" panose="020B0604020202020204" pitchFamily="34" charset="0"/>
                </a:rPr>
                <a:t>nước và khí </a:t>
              </a:r>
              <a:r>
                <a:rPr lang="en-US" sz="2400" b="1" dirty="0">
                  <a:latin typeface="Arial" panose="020B0604020202020204" pitchFamily="34" charset="0"/>
                  <a:cs typeface="Arial" panose="020B0604020202020204" pitchFamily="34" charset="0"/>
                </a:rPr>
                <a:t>carbon dioxide </a:t>
              </a:r>
              <a:r>
                <a:rPr lang="vi-VN" sz="2400" dirty="0">
                  <a:latin typeface="Arial" panose="020B0604020202020204" pitchFamily="34" charset="0"/>
                  <a:cs typeface="Arial" panose="020B0604020202020204" pitchFamily="34" charset="0"/>
                </a:rPr>
                <a:t>nhờ năng lượng ánh sáng đã được diệp lục hấp thu để </a:t>
              </a:r>
              <a:r>
                <a:rPr lang="vi-VN" sz="2400" b="1" dirty="0">
                  <a:latin typeface="Arial" panose="020B0604020202020204" pitchFamily="34" charset="0"/>
                  <a:cs typeface="Arial" panose="020B0604020202020204" pitchFamily="34" charset="0"/>
                </a:rPr>
                <a:t>tổng hợp chất hữu cơ và giải phóng oxgen</a:t>
              </a:r>
              <a:r>
                <a:rPr lang="en-US" sz="2400" dirty="0">
                  <a:latin typeface="Arial" panose="020B0604020202020204" pitchFamily="34" charset="0"/>
                  <a:cs typeface="Arial" panose="020B0604020202020204" pitchFamily="34" charset="0"/>
                </a:rPr>
                <a:t>.</a:t>
              </a:r>
              <a:endParaRPr lang="en-US" sz="2400" dirty="0"/>
            </a:p>
          </p:txBody>
        </p:sp>
      </p:grpSp>
      <p:grpSp>
        <p:nvGrpSpPr>
          <p:cNvPr id="8" name="Group 7"/>
          <p:cNvGrpSpPr/>
          <p:nvPr/>
        </p:nvGrpSpPr>
        <p:grpSpPr>
          <a:xfrm>
            <a:off x="1075825" y="4694731"/>
            <a:ext cx="10040350" cy="681017"/>
            <a:chOff x="6036584" y="4528913"/>
            <a:chExt cx="10040350" cy="681017"/>
          </a:xfrm>
        </p:grpSpPr>
        <p:sp>
          <p:nvSpPr>
            <p:cNvPr id="33" name="TextBox 32"/>
            <p:cNvSpPr txBox="1"/>
            <p:nvPr/>
          </p:nvSpPr>
          <p:spPr>
            <a:xfrm>
              <a:off x="6777548" y="4528913"/>
              <a:ext cx="9299386" cy="402418"/>
            </a:xfrm>
            <a:prstGeom prst="rect">
              <a:avLst/>
            </a:prstGeom>
            <a:noFill/>
          </p:spPr>
          <p:txBody>
            <a:bodyPr wrap="square" lIns="0" tIns="0" rIns="0" bIns="0" rtlCol="0">
              <a:spAutoFit/>
            </a:bodyPr>
            <a:lstStyle/>
            <a:p>
              <a:pPr>
                <a:lnSpc>
                  <a:spcPct val="120000"/>
                </a:lnSpc>
              </a:pPr>
              <a:r>
                <a:rPr lang="vi-VN" sz="2400" b="1" dirty="0">
                  <a:solidFill>
                    <a:schemeClr val="tx2">
                      <a:lumMod val="50000"/>
                    </a:schemeClr>
                  </a:solidFill>
                  <a:latin typeface="Arial" panose="020B0604020202020204" pitchFamily="34" charset="0"/>
                  <a:cs typeface="Arial" panose="020B0604020202020204" pitchFamily="34" charset="0"/>
                </a:rPr>
                <a:t>Phương trình tổng quát quá trình quang hợp là gì?</a:t>
              </a:r>
              <a:endParaRPr lang="vi-VN" sz="2400" b="1" dirty="0">
                <a:solidFill>
                  <a:schemeClr val="tx2">
                    <a:lumMod val="50000"/>
                  </a:schemeClr>
                </a:solidFill>
              </a:endParaRPr>
            </a:p>
          </p:txBody>
        </p:sp>
        <p:pic>
          <p:nvPicPr>
            <p:cNvPr id="54" name="Picture 5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36584" y="4552640"/>
              <a:ext cx="657290" cy="657290"/>
            </a:xfrm>
            <a:prstGeom prst="rect">
              <a:avLst/>
            </a:prstGeom>
          </p:spPr>
        </p:pic>
      </p:grpSp>
      <p:grpSp>
        <p:nvGrpSpPr>
          <p:cNvPr id="30" name="Group 29"/>
          <p:cNvGrpSpPr/>
          <p:nvPr/>
        </p:nvGrpSpPr>
        <p:grpSpPr>
          <a:xfrm>
            <a:off x="2168561" y="5446543"/>
            <a:ext cx="8610600" cy="682117"/>
            <a:chOff x="4640142" y="2438865"/>
            <a:chExt cx="8610600" cy="682117"/>
          </a:xfrm>
        </p:grpSpPr>
        <p:sp>
          <p:nvSpPr>
            <p:cNvPr id="34" name="TextBox 33"/>
            <p:cNvSpPr txBox="1"/>
            <p:nvPr/>
          </p:nvSpPr>
          <p:spPr>
            <a:xfrm>
              <a:off x="4640142" y="2657557"/>
              <a:ext cx="3828065" cy="402418"/>
            </a:xfrm>
            <a:prstGeom prst="rect">
              <a:avLst/>
            </a:prstGeom>
            <a:noFill/>
          </p:spPr>
          <p:txBody>
            <a:bodyPr wrap="square" lIns="0" tIns="0" rIns="0" bIns="0" rtlCol="0">
              <a:spAutoFit/>
            </a:bodyPr>
            <a:lstStyle/>
            <a:p>
              <a:pPr algn="ctr">
                <a:lnSpc>
                  <a:spcPct val="120000"/>
                </a:lnSpc>
              </a:pPr>
              <a:r>
                <a:rPr lang="vi-VN" sz="2400" b="1" dirty="0">
                  <a:solidFill>
                    <a:schemeClr val="tx2">
                      <a:lumMod val="50000"/>
                    </a:schemeClr>
                  </a:solidFill>
                  <a:latin typeface="Arial" panose="020B0604020202020204" pitchFamily="34" charset="0"/>
                  <a:cs typeface="Arial" panose="020B0604020202020204" pitchFamily="34" charset="0"/>
                </a:rPr>
                <a:t>Nước + Carbon dioxide </a:t>
              </a:r>
              <a:endParaRPr lang="vi-VN" sz="2400" b="1" dirty="0">
                <a:solidFill>
                  <a:schemeClr val="tx2">
                    <a:lumMod val="50000"/>
                  </a:schemeClr>
                </a:solidFill>
              </a:endParaRPr>
            </a:p>
          </p:txBody>
        </p:sp>
        <p:sp>
          <p:nvSpPr>
            <p:cNvPr id="36" name="TextBox 35"/>
            <p:cNvSpPr txBox="1"/>
            <p:nvPr/>
          </p:nvSpPr>
          <p:spPr>
            <a:xfrm>
              <a:off x="9729098" y="2657557"/>
              <a:ext cx="3521644" cy="402417"/>
            </a:xfrm>
            <a:prstGeom prst="rect">
              <a:avLst/>
            </a:prstGeom>
            <a:noFill/>
          </p:spPr>
          <p:txBody>
            <a:bodyPr wrap="square" lIns="0" tIns="0" rIns="0" bIns="0" rtlCol="0">
              <a:spAutoFit/>
            </a:bodyPr>
            <a:lstStyle/>
            <a:p>
              <a:pPr algn="ctr">
                <a:lnSpc>
                  <a:spcPct val="120000"/>
                </a:lnSpc>
              </a:pPr>
              <a:r>
                <a:rPr lang="vi-VN" sz="2400" b="1" dirty="0">
                  <a:solidFill>
                    <a:schemeClr val="tx2">
                      <a:lumMod val="50000"/>
                    </a:schemeClr>
                  </a:solidFill>
                  <a:latin typeface="Arial" panose="020B0604020202020204" pitchFamily="34" charset="0"/>
                  <a:cs typeface="Arial" panose="020B0604020202020204" pitchFamily="34" charset="0"/>
                </a:rPr>
                <a:t>Glucose + Oxygen</a:t>
              </a:r>
              <a:endParaRPr lang="vi-VN" sz="2400" b="1" dirty="0">
                <a:solidFill>
                  <a:schemeClr val="tx2">
                    <a:lumMod val="50000"/>
                  </a:schemeClr>
                </a:solidFill>
              </a:endParaRPr>
            </a:p>
          </p:txBody>
        </p:sp>
        <p:cxnSp>
          <p:nvCxnSpPr>
            <p:cNvPr id="38" name="Straight Arrow Connector 37"/>
            <p:cNvCxnSpPr/>
            <p:nvPr/>
          </p:nvCxnSpPr>
          <p:spPr>
            <a:xfrm>
              <a:off x="8610600" y="2791696"/>
              <a:ext cx="1295400" cy="0"/>
            </a:xfrm>
            <a:prstGeom prst="straightConnector1">
              <a:avLst/>
            </a:prstGeom>
            <a:ln w="3810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8699501" y="2438865"/>
              <a:ext cx="1016559" cy="268279"/>
            </a:xfrm>
            <a:prstGeom prst="rect">
              <a:avLst/>
            </a:prstGeom>
            <a:noFill/>
          </p:spPr>
          <p:txBody>
            <a:bodyPr wrap="square" lIns="0" tIns="0" rIns="0" bIns="0" rtlCol="0">
              <a:spAutoFit/>
            </a:bodyPr>
            <a:lstStyle/>
            <a:p>
              <a:pPr algn="ctr">
                <a:lnSpc>
                  <a:spcPct val="120000"/>
                </a:lnSpc>
              </a:pPr>
              <a:r>
                <a:rPr lang="vi-VN" sz="1600" b="1" dirty="0">
                  <a:solidFill>
                    <a:schemeClr val="accent5">
                      <a:lumMod val="75000"/>
                    </a:schemeClr>
                  </a:solidFill>
                  <a:latin typeface="Arial" panose="020B0604020202020204" pitchFamily="34" charset="0"/>
                  <a:cs typeface="Arial" panose="020B0604020202020204" pitchFamily="34" charset="0"/>
                </a:rPr>
                <a:t>Ánh sáng</a:t>
              </a:r>
              <a:endParaRPr lang="vi-VN" sz="1600" b="1" dirty="0">
                <a:solidFill>
                  <a:schemeClr val="accent5">
                    <a:lumMod val="75000"/>
                  </a:schemeClr>
                </a:solidFill>
              </a:endParaRPr>
            </a:p>
          </p:txBody>
        </p:sp>
        <p:sp>
          <p:nvSpPr>
            <p:cNvPr id="43" name="TextBox 42"/>
            <p:cNvSpPr txBox="1"/>
            <p:nvPr/>
          </p:nvSpPr>
          <p:spPr>
            <a:xfrm>
              <a:off x="8699501" y="2843127"/>
              <a:ext cx="1016559" cy="277855"/>
            </a:xfrm>
            <a:prstGeom prst="rect">
              <a:avLst/>
            </a:prstGeom>
            <a:noFill/>
          </p:spPr>
          <p:txBody>
            <a:bodyPr wrap="square" lIns="0" tIns="0" rIns="0" bIns="0" rtlCol="0">
              <a:spAutoFit/>
            </a:bodyPr>
            <a:lstStyle/>
            <a:p>
              <a:pPr algn="ctr">
                <a:lnSpc>
                  <a:spcPct val="120000"/>
                </a:lnSpc>
              </a:pPr>
              <a:r>
                <a:rPr lang="vi-VN" sz="1600" b="1" dirty="0">
                  <a:solidFill>
                    <a:schemeClr val="accent5">
                      <a:lumMod val="75000"/>
                    </a:schemeClr>
                  </a:solidFill>
                  <a:latin typeface="Arial" panose="020B0604020202020204" pitchFamily="34" charset="0"/>
                  <a:cs typeface="Arial" panose="020B0604020202020204" pitchFamily="34" charset="0"/>
                </a:rPr>
                <a:t>Diệp lục</a:t>
              </a:r>
              <a:endParaRPr lang="vi-VN" sz="1600" b="1" dirty="0">
                <a:solidFill>
                  <a:schemeClr val="accent5">
                    <a:lumMod val="75000"/>
                  </a:schemeClr>
                </a:solidFill>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barn(inVertical)">
                                      <p:cBhvr>
                                        <p:cTn id="2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73" name="Rectangle 72"/>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pic>
        <p:nvPicPr>
          <p:cNvPr id="15" name="Picture 2" descr="Không có mô tả ả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1"/>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p:cNvGrpSpPr/>
          <p:nvPr/>
        </p:nvGrpSpPr>
        <p:grpSpPr>
          <a:xfrm>
            <a:off x="433607" y="2354580"/>
            <a:ext cx="4251960" cy="4251960"/>
            <a:chOff x="433607" y="2354580"/>
            <a:chExt cx="4251960" cy="4251960"/>
          </a:xfrm>
        </p:grpSpPr>
        <p:sp>
          <p:nvSpPr>
            <p:cNvPr id="10" name="Flowchart: Connector 9"/>
            <p:cNvSpPr/>
            <p:nvPr/>
          </p:nvSpPr>
          <p:spPr>
            <a:xfrm>
              <a:off x="433607" y="2354580"/>
              <a:ext cx="4251960" cy="4251960"/>
            </a:xfrm>
            <a:prstGeom prst="flowChartConnector">
              <a:avLst/>
            </a:prstGeom>
            <a:solidFill>
              <a:schemeClr val="accent1">
                <a:lumMod val="5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17" name="Flowchart: Connector 16"/>
            <p:cNvSpPr/>
            <p:nvPr/>
          </p:nvSpPr>
          <p:spPr>
            <a:xfrm>
              <a:off x="799367" y="2720340"/>
              <a:ext cx="3520440" cy="3520440"/>
            </a:xfrm>
            <a:prstGeom prst="flowChartConnector">
              <a:avLst/>
            </a:prstGeom>
            <a:solidFill>
              <a:schemeClr val="accent3">
                <a:lumMod val="20000"/>
                <a:lumOff val="80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pic>
          <p:nvPicPr>
            <p:cNvPr id="18440" name="Picture 8" descr="bio 2.1.1 cell structure- label chloroplast structure Diagram | Quizl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2420" y="3286125"/>
              <a:ext cx="3493107" cy="2388870"/>
            </a:xfrm>
            <a:prstGeom prst="rect">
              <a:avLst/>
            </a:prstGeom>
            <a:noFill/>
            <a:extLst>
              <a:ext uri="{909E8E84-426E-40DD-AFC4-6F175D3DCCD1}">
                <a14:hiddenFill xmlns:a14="http://schemas.microsoft.com/office/drawing/2010/main">
                  <a:solidFill>
                    <a:srgbClr val="FFFFFF"/>
                  </a:solidFill>
                </a14:hiddenFill>
              </a:ext>
            </a:extLst>
          </p:spPr>
        </p:pic>
      </p:grpSp>
      <p:sp>
        <p:nvSpPr>
          <p:cNvPr id="21" name="Rectangle 20"/>
          <p:cNvSpPr/>
          <p:nvPr/>
        </p:nvSpPr>
        <p:spPr>
          <a:xfrm>
            <a:off x="0" y="0"/>
            <a:ext cx="12192000" cy="1971058"/>
          </a:xfrm>
          <a:prstGeom prst="rect">
            <a:avLst/>
          </a:prstGeom>
          <a:solidFill>
            <a:schemeClr val="tx2">
              <a:lumMod val="10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0000"/>
              </a:lnSpc>
              <a:spcBef>
                <a:spcPts val="0"/>
              </a:spcBef>
              <a:spcAft>
                <a:spcPts val="0"/>
              </a:spcAft>
              <a:buClrTx/>
              <a:buSzTx/>
              <a:buFontTx/>
              <a:buNone/>
              <a:defRPr/>
            </a:pPr>
            <a:r>
              <a:rPr kumimoji="0" lang="vi-VN" sz="3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6CO</a:t>
            </a:r>
            <a:r>
              <a:rPr kumimoji="0" lang="vi-VN" sz="3600" b="1" i="0" u="none" strike="noStrike" kern="1200" cap="none" spc="0" normalizeH="0" baseline="-25000" noProof="0" dirty="0">
                <a:ln>
                  <a:noFill/>
                </a:ln>
                <a:solidFill>
                  <a:prstClr val="white"/>
                </a:solidFill>
                <a:effectLst/>
                <a:uLnTx/>
                <a:uFillTx/>
                <a:latin typeface="Arial" panose="020B0604020202020204" pitchFamily="34" charset="0"/>
                <a:ea typeface="+mn-ea"/>
                <a:cs typeface="Arial" panose="020B0604020202020204" pitchFamily="34" charset="0"/>
              </a:rPr>
              <a:t>2 </a:t>
            </a:r>
            <a:r>
              <a:rPr kumimoji="0" lang="vi-VN" sz="3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   6H</a:t>
            </a:r>
            <a:r>
              <a:rPr kumimoji="0" lang="vi-VN" sz="3600" b="1" i="0" u="none" strike="noStrike" kern="1200" cap="none" spc="0" normalizeH="0" baseline="-25000" noProof="0" dirty="0">
                <a:ln>
                  <a:noFill/>
                </a:ln>
                <a:solidFill>
                  <a:prstClr val="white"/>
                </a:solidFill>
                <a:effectLst/>
                <a:uLnTx/>
                <a:uFillTx/>
                <a:latin typeface="Arial" panose="020B0604020202020204" pitchFamily="34" charset="0"/>
                <a:ea typeface="+mn-ea"/>
                <a:cs typeface="Arial" panose="020B0604020202020204" pitchFamily="34" charset="0"/>
              </a:rPr>
              <a:t>2</a:t>
            </a:r>
            <a:r>
              <a:rPr kumimoji="0" lang="vi-VN" sz="3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O                        C</a:t>
            </a:r>
            <a:r>
              <a:rPr kumimoji="0" lang="vi-VN" sz="3600" b="1" i="0" u="none" strike="noStrike" kern="1200" cap="none" spc="0" normalizeH="0" baseline="-25000" noProof="0" dirty="0">
                <a:ln>
                  <a:noFill/>
                </a:ln>
                <a:solidFill>
                  <a:prstClr val="white"/>
                </a:solidFill>
                <a:effectLst/>
                <a:uLnTx/>
                <a:uFillTx/>
                <a:latin typeface="Arial" panose="020B0604020202020204" pitchFamily="34" charset="0"/>
                <a:ea typeface="+mn-ea"/>
                <a:cs typeface="Arial" panose="020B0604020202020204" pitchFamily="34" charset="0"/>
              </a:rPr>
              <a:t>6</a:t>
            </a:r>
            <a:r>
              <a:rPr kumimoji="0" lang="vi-VN" sz="3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H</a:t>
            </a:r>
            <a:r>
              <a:rPr kumimoji="0" lang="vi-VN" sz="3600" b="1" i="0" u="none" strike="noStrike" kern="1200" cap="none" spc="0" normalizeH="0" baseline="-25000" noProof="0" dirty="0">
                <a:ln>
                  <a:noFill/>
                </a:ln>
                <a:solidFill>
                  <a:prstClr val="white"/>
                </a:solidFill>
                <a:effectLst/>
                <a:uLnTx/>
                <a:uFillTx/>
                <a:latin typeface="Arial" panose="020B0604020202020204" pitchFamily="34" charset="0"/>
                <a:ea typeface="+mn-ea"/>
                <a:cs typeface="Arial" panose="020B0604020202020204" pitchFamily="34" charset="0"/>
              </a:rPr>
              <a:t>12</a:t>
            </a:r>
            <a:r>
              <a:rPr kumimoji="0" lang="vi-VN" sz="3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O</a:t>
            </a:r>
            <a:r>
              <a:rPr kumimoji="0" lang="vi-VN" sz="3600" b="1" i="0" u="none" strike="noStrike" kern="1200" cap="none" spc="0" normalizeH="0" baseline="-25000" noProof="0" dirty="0">
                <a:ln>
                  <a:noFill/>
                </a:ln>
                <a:solidFill>
                  <a:prstClr val="white"/>
                </a:solidFill>
                <a:effectLst/>
                <a:uLnTx/>
                <a:uFillTx/>
                <a:latin typeface="Arial" panose="020B0604020202020204" pitchFamily="34" charset="0"/>
                <a:ea typeface="+mn-ea"/>
                <a:cs typeface="Arial" panose="020B0604020202020204" pitchFamily="34" charset="0"/>
              </a:rPr>
              <a:t>6</a:t>
            </a:r>
            <a:r>
              <a:rPr kumimoji="0" lang="vi-VN" sz="3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    6O</a:t>
            </a:r>
            <a:r>
              <a:rPr kumimoji="0" lang="vi-VN" sz="3600" b="1" i="0" u="none" strike="noStrike" kern="1200" cap="none" spc="0" normalizeH="0" baseline="-25000" noProof="0" dirty="0">
                <a:ln>
                  <a:noFill/>
                </a:ln>
                <a:solidFill>
                  <a:prstClr val="white"/>
                </a:solidFill>
                <a:effectLst/>
                <a:uLnTx/>
                <a:uFillTx/>
                <a:latin typeface="Arial" panose="020B0604020202020204" pitchFamily="34" charset="0"/>
                <a:ea typeface="+mn-ea"/>
                <a:cs typeface="Arial" panose="020B0604020202020204" pitchFamily="34" charset="0"/>
              </a:rPr>
              <a:t>2</a:t>
            </a:r>
            <a:endParaRPr kumimoji="0" lang="vi-VN" sz="3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10000"/>
              </a:lnSpc>
              <a:spcBef>
                <a:spcPts val="0"/>
              </a:spcBef>
              <a:spcAft>
                <a:spcPts val="0"/>
              </a:spcAft>
              <a:buClrTx/>
              <a:buSzTx/>
              <a:buFontTx/>
              <a:buNone/>
              <a:defRPr/>
            </a:pPr>
            <a:r>
              <a:rPr kumimoji="0" lang="vi-VN" sz="3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vi-VN"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Carbondioxide        Nước                                           Glucose               Oxygen</a:t>
            </a:r>
            <a:r>
              <a:rPr kumimoji="0" lang="vi-VN" sz="3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p>
        </p:txBody>
      </p:sp>
      <p:cxnSp>
        <p:nvCxnSpPr>
          <p:cNvPr id="14" name="Straight Arrow Connector 13"/>
          <p:cNvCxnSpPr/>
          <p:nvPr/>
        </p:nvCxnSpPr>
        <p:spPr>
          <a:xfrm>
            <a:off x="4685567" y="788670"/>
            <a:ext cx="2366743"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4503420" y="234808"/>
            <a:ext cx="254889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vi-VN" sz="20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Ánh sáng mặt trời</a:t>
            </a:r>
            <a:endParaRPr kumimoji="0" lang="en-US" sz="20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
        <p:nvSpPr>
          <p:cNvPr id="27" name="TextBox 26"/>
          <p:cNvSpPr txBox="1"/>
          <p:nvPr/>
        </p:nvSpPr>
        <p:spPr>
          <a:xfrm>
            <a:off x="4491990" y="920087"/>
            <a:ext cx="254889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vi-VN" sz="20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Diệp lục</a:t>
            </a:r>
            <a:endParaRPr kumimoji="0" lang="en-US" sz="20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7" name="Group 56"/>
          <p:cNvGrpSpPr/>
          <p:nvPr/>
        </p:nvGrpSpPr>
        <p:grpSpPr>
          <a:xfrm>
            <a:off x="0" y="1439456"/>
            <a:ext cx="12192000" cy="5418544"/>
            <a:chOff x="0" y="1439456"/>
            <a:chExt cx="12192000" cy="5418544"/>
          </a:xfrm>
        </p:grpSpPr>
        <p:pic>
          <p:nvPicPr>
            <p:cNvPr id="60" name="Picture 59"/>
            <p:cNvPicPr>
              <a:picLocks noChangeAspect="1"/>
            </p:cNvPicPr>
            <p:nvPr/>
          </p:nvPicPr>
          <p:blipFill rotWithShape="1">
            <a:blip r:embed="rId3" cstate="print">
              <a:extLst>
                <a:ext uri="{28A0092B-C50C-407E-A947-70E740481C1C}">
                  <a14:useLocalDpi xmlns:a14="http://schemas.microsoft.com/office/drawing/2010/main" val="0"/>
                </a:ext>
              </a:extLst>
            </a:blip>
            <a:srcRect l="60272" r="5042"/>
            <a:stretch>
              <a:fillRect/>
            </a:stretch>
          </p:blipFill>
          <p:spPr>
            <a:xfrm flipH="1">
              <a:off x="9046652" y="1439456"/>
              <a:ext cx="3145348" cy="5418544"/>
            </a:xfrm>
            <a:prstGeom prst="rect">
              <a:avLst/>
            </a:prstGeom>
          </p:spPr>
        </p:pic>
        <p:pic>
          <p:nvPicPr>
            <p:cNvPr id="27" name="Picture 26"/>
            <p:cNvPicPr>
              <a:picLocks noChangeAspect="1"/>
            </p:cNvPicPr>
            <p:nvPr/>
          </p:nvPicPr>
          <p:blipFill rotWithShape="1">
            <a:blip r:embed="rId3" cstate="print">
              <a:extLst>
                <a:ext uri="{28A0092B-C50C-407E-A947-70E740481C1C}">
                  <a14:useLocalDpi xmlns:a14="http://schemas.microsoft.com/office/drawing/2010/main" val="0"/>
                </a:ext>
              </a:extLst>
            </a:blip>
            <a:srcRect r="5042"/>
            <a:stretch>
              <a:fillRect/>
            </a:stretch>
          </p:blipFill>
          <p:spPr>
            <a:xfrm>
              <a:off x="436052" y="1439456"/>
              <a:ext cx="8610600" cy="5418544"/>
            </a:xfrm>
            <a:prstGeom prst="rect">
              <a:avLst/>
            </a:prstGeom>
          </p:spPr>
        </p:pic>
        <p:pic>
          <p:nvPicPr>
            <p:cNvPr id="61" name="Picture 60"/>
            <p:cNvPicPr>
              <a:picLocks noChangeAspect="1"/>
            </p:cNvPicPr>
            <p:nvPr/>
          </p:nvPicPr>
          <p:blipFill rotWithShape="1">
            <a:blip r:embed="rId3" cstate="print">
              <a:extLst>
                <a:ext uri="{28A0092B-C50C-407E-A947-70E740481C1C}">
                  <a14:useLocalDpi xmlns:a14="http://schemas.microsoft.com/office/drawing/2010/main" val="0"/>
                </a:ext>
              </a:extLst>
            </a:blip>
            <a:srcRect l="2129" t="79684" r="91006"/>
            <a:stretch>
              <a:fillRect/>
            </a:stretch>
          </p:blipFill>
          <p:spPr>
            <a:xfrm flipH="1">
              <a:off x="0" y="5757186"/>
              <a:ext cx="622546" cy="1100814"/>
            </a:xfrm>
            <a:prstGeom prst="rect">
              <a:avLst/>
            </a:prstGeom>
          </p:spPr>
        </p:pic>
      </p:grpSp>
      <p:sp>
        <p:nvSpPr>
          <p:cNvPr id="14" name="Slide Number Placeholder 4"/>
          <p:cNvSpPr>
            <a:spLocks noGrp="1"/>
          </p:cNvSpPr>
          <p:nvPr>
            <p:ph type="sldNum" sz="quarter" idx="12"/>
          </p:nvPr>
        </p:nvSpPr>
        <p:spPr/>
        <p:txBody>
          <a:bodyPr/>
          <a:lstStyle/>
          <a:p>
            <a:fld id="{17F55963-6440-4C45-BA09-4E6A99D1BBE0}" type="slidenum">
              <a:rPr lang="vi-VN" smtClean="0"/>
              <a:t>9</a:t>
            </a:fld>
            <a:endParaRPr lang="vi-VN" dirty="0"/>
          </a:p>
        </p:txBody>
      </p:sp>
      <p:pic>
        <p:nvPicPr>
          <p:cNvPr id="3080" name="Picture 8" descr="Green leaf circle Royalty Free Vector Image - VectorStock"/>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b="9074"/>
          <a:stretch>
            <a:fillRect/>
          </a:stretch>
        </p:blipFill>
        <p:spPr bwMode="auto">
          <a:xfrm>
            <a:off x="142875" y="123825"/>
            <a:ext cx="1162970" cy="1142041"/>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p:cNvSpPr/>
          <p:nvPr/>
        </p:nvSpPr>
        <p:spPr>
          <a:xfrm>
            <a:off x="5326743" y="1064177"/>
            <a:ext cx="6865257" cy="4574623"/>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552838" y="325513"/>
            <a:ext cx="343043" cy="738664"/>
          </a:xfrm>
          <a:prstGeom prst="rect">
            <a:avLst/>
          </a:prstGeom>
          <a:noFill/>
        </p:spPr>
        <p:txBody>
          <a:bodyPr wrap="none" lIns="0" tIns="0" rIns="0" bIns="0" rtlCol="0">
            <a:spAutoFit/>
          </a:bodyPr>
          <a:lstStyle/>
          <a:p>
            <a:pPr algn="l"/>
            <a:r>
              <a:rPr lang="en-US" sz="4800" b="1">
                <a:solidFill>
                  <a:schemeClr val="tx2">
                    <a:lumMod val="50000"/>
                  </a:schemeClr>
                </a:solidFill>
              </a:rPr>
              <a:t>2</a:t>
            </a:r>
          </a:p>
        </p:txBody>
      </p:sp>
      <p:sp>
        <p:nvSpPr>
          <p:cNvPr id="37" name="TextBox 36"/>
          <p:cNvSpPr txBox="1"/>
          <p:nvPr/>
        </p:nvSpPr>
        <p:spPr>
          <a:xfrm>
            <a:off x="1371600" y="426534"/>
            <a:ext cx="4615046" cy="536622"/>
          </a:xfrm>
          <a:prstGeom prst="rect">
            <a:avLst/>
          </a:prstGeom>
          <a:noFill/>
        </p:spPr>
        <p:txBody>
          <a:bodyPr wrap="none" lIns="0" tIns="0" rIns="0" bIns="0" rtlCol="0">
            <a:spAutoFit/>
          </a:bodyPr>
          <a:lstStyle/>
          <a:p>
            <a:pPr>
              <a:lnSpc>
                <a:spcPct val="120000"/>
              </a:lnSpc>
            </a:pPr>
            <a:r>
              <a:rPr lang="vi-VN" sz="3200" b="1" dirty="0"/>
              <a:t>Phương trình tổng quát</a:t>
            </a:r>
          </a:p>
        </p:txBody>
      </p:sp>
      <p:pic>
        <p:nvPicPr>
          <p:cNvPr id="31" name="Graphic 30" descr="Arrow: Counter-clockwise curve with solid fill"/>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rot="3570713">
            <a:off x="4247639" y="3241677"/>
            <a:ext cx="914400" cy="914400"/>
          </a:xfrm>
          <a:prstGeom prst="rect">
            <a:avLst/>
          </a:prstGeom>
        </p:spPr>
      </p:pic>
      <p:sp>
        <p:nvSpPr>
          <p:cNvPr id="35" name="TextBox 34"/>
          <p:cNvSpPr txBox="1"/>
          <p:nvPr/>
        </p:nvSpPr>
        <p:spPr>
          <a:xfrm>
            <a:off x="4474652" y="2839566"/>
            <a:ext cx="1183016" cy="246221"/>
          </a:xfrm>
          <a:prstGeom prst="rect">
            <a:avLst/>
          </a:prstGeom>
          <a:noFill/>
        </p:spPr>
        <p:txBody>
          <a:bodyPr wrap="none" lIns="0" tIns="0" rIns="0" bIns="0" rtlCol="0">
            <a:spAutoFit/>
          </a:bodyPr>
          <a:lstStyle/>
          <a:p>
            <a:pPr algn="l"/>
            <a:r>
              <a:rPr lang="vi-VN" sz="1600" b="1" dirty="0"/>
              <a:t>Oxygen (O</a:t>
            </a:r>
            <a:r>
              <a:rPr lang="vi-VN" sz="1600" b="1" baseline="-25000" dirty="0"/>
              <a:t>2</a:t>
            </a:r>
            <a:r>
              <a:rPr lang="vi-VN" sz="1600" b="1" dirty="0"/>
              <a:t>)</a:t>
            </a:r>
          </a:p>
        </p:txBody>
      </p:sp>
      <p:pic>
        <p:nvPicPr>
          <p:cNvPr id="41" name="Graphic 40" descr="Arrow: Counter-clockwise curve with solid fill"/>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rot="3786360" flipH="1">
            <a:off x="1138198" y="4389282"/>
            <a:ext cx="914400" cy="914400"/>
          </a:xfrm>
          <a:prstGeom prst="rect">
            <a:avLst/>
          </a:prstGeom>
        </p:spPr>
      </p:pic>
      <p:sp>
        <p:nvSpPr>
          <p:cNvPr id="44" name="TextBox 43"/>
          <p:cNvSpPr txBox="1"/>
          <p:nvPr/>
        </p:nvSpPr>
        <p:spPr>
          <a:xfrm>
            <a:off x="1152632" y="3322482"/>
            <a:ext cx="932948" cy="520655"/>
          </a:xfrm>
          <a:prstGeom prst="rect">
            <a:avLst/>
          </a:prstGeom>
          <a:noFill/>
        </p:spPr>
        <p:txBody>
          <a:bodyPr wrap="none" lIns="0" tIns="0" rIns="0" bIns="0" rtlCol="0">
            <a:spAutoFit/>
          </a:bodyPr>
          <a:lstStyle/>
          <a:p>
            <a:pPr algn="ctr">
              <a:lnSpc>
                <a:spcPct val="110000"/>
              </a:lnSpc>
            </a:pPr>
            <a:r>
              <a:rPr lang="vi-VN" sz="1600" b="1" dirty="0"/>
              <a:t>Ánh sáng</a:t>
            </a:r>
          </a:p>
          <a:p>
            <a:pPr algn="ctr">
              <a:lnSpc>
                <a:spcPct val="110000"/>
              </a:lnSpc>
            </a:pPr>
            <a:r>
              <a:rPr lang="vi-VN" sz="1600" b="1" dirty="0"/>
              <a:t>mặt trời</a:t>
            </a:r>
          </a:p>
        </p:txBody>
      </p:sp>
      <p:sp>
        <p:nvSpPr>
          <p:cNvPr id="45" name="TextBox 44"/>
          <p:cNvSpPr txBox="1"/>
          <p:nvPr/>
        </p:nvSpPr>
        <p:spPr>
          <a:xfrm>
            <a:off x="1019089" y="6394551"/>
            <a:ext cx="1240724" cy="246221"/>
          </a:xfrm>
          <a:prstGeom prst="rect">
            <a:avLst/>
          </a:prstGeom>
          <a:noFill/>
        </p:spPr>
        <p:txBody>
          <a:bodyPr wrap="none" lIns="0" tIns="0" rIns="0" bIns="0" rtlCol="0">
            <a:spAutoFit/>
          </a:bodyPr>
          <a:lstStyle/>
          <a:p>
            <a:pPr algn="ctr"/>
            <a:r>
              <a:rPr lang="vi-VN" sz="1600" b="1" dirty="0">
                <a:solidFill>
                  <a:schemeClr val="bg1"/>
                </a:solidFill>
              </a:rPr>
              <a:t>Chất khoáng</a:t>
            </a:r>
          </a:p>
        </p:txBody>
      </p:sp>
      <p:sp>
        <p:nvSpPr>
          <p:cNvPr id="46" name="TextBox 45"/>
          <p:cNvSpPr txBox="1"/>
          <p:nvPr/>
        </p:nvSpPr>
        <p:spPr>
          <a:xfrm>
            <a:off x="4451353" y="6345939"/>
            <a:ext cx="1134926" cy="246221"/>
          </a:xfrm>
          <a:prstGeom prst="rect">
            <a:avLst/>
          </a:prstGeom>
          <a:noFill/>
        </p:spPr>
        <p:txBody>
          <a:bodyPr wrap="none" lIns="0" tIns="0" rIns="0" bIns="0" rtlCol="0">
            <a:spAutoFit/>
          </a:bodyPr>
          <a:lstStyle/>
          <a:p>
            <a:pPr algn="ctr"/>
            <a:r>
              <a:rPr lang="vi-VN" sz="1600" b="1" dirty="0">
                <a:solidFill>
                  <a:schemeClr val="bg1"/>
                </a:solidFill>
              </a:rPr>
              <a:t>Nước (H</a:t>
            </a:r>
            <a:r>
              <a:rPr lang="vi-VN" sz="1600" b="1" baseline="-25000" dirty="0">
                <a:solidFill>
                  <a:schemeClr val="bg1"/>
                </a:solidFill>
              </a:rPr>
              <a:t>2</a:t>
            </a:r>
            <a:r>
              <a:rPr lang="vi-VN" sz="1600" b="1" dirty="0">
                <a:solidFill>
                  <a:schemeClr val="bg1"/>
                </a:solidFill>
              </a:rPr>
              <a:t>O)</a:t>
            </a:r>
          </a:p>
        </p:txBody>
      </p:sp>
      <p:pic>
        <p:nvPicPr>
          <p:cNvPr id="40" name="Graphic 39" descr="Line arrow: Counter-clockwise curve with solid fill"/>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rot="6308529" flipH="1">
            <a:off x="4046578" y="5690598"/>
            <a:ext cx="799593" cy="799593"/>
          </a:xfrm>
          <a:prstGeom prst="rect">
            <a:avLst/>
          </a:prstGeom>
        </p:spPr>
      </p:pic>
      <p:sp>
        <p:nvSpPr>
          <p:cNvPr id="42" name="TextBox 41"/>
          <p:cNvSpPr txBox="1"/>
          <p:nvPr/>
        </p:nvSpPr>
        <p:spPr>
          <a:xfrm>
            <a:off x="596591" y="5236532"/>
            <a:ext cx="1492396" cy="520655"/>
          </a:xfrm>
          <a:prstGeom prst="rect">
            <a:avLst/>
          </a:prstGeom>
          <a:noFill/>
        </p:spPr>
        <p:txBody>
          <a:bodyPr wrap="none" lIns="0" tIns="0" rIns="0" bIns="0" rtlCol="0">
            <a:spAutoFit/>
          </a:bodyPr>
          <a:lstStyle/>
          <a:p>
            <a:pPr algn="ctr">
              <a:lnSpc>
                <a:spcPct val="110000"/>
              </a:lnSpc>
            </a:pPr>
            <a:r>
              <a:rPr lang="vi-VN" sz="1600" b="1" dirty="0"/>
              <a:t>Carbon dioxide</a:t>
            </a:r>
          </a:p>
          <a:p>
            <a:pPr algn="ctr">
              <a:lnSpc>
                <a:spcPct val="110000"/>
              </a:lnSpc>
            </a:pPr>
            <a:r>
              <a:rPr lang="vi-VN" sz="1600" b="1" dirty="0"/>
              <a:t>(CO</a:t>
            </a:r>
            <a:r>
              <a:rPr lang="vi-VN" sz="1600" b="1" baseline="-25000" dirty="0"/>
              <a:t>2</a:t>
            </a:r>
            <a:r>
              <a:rPr lang="vi-VN" sz="1600" b="1" dirty="0"/>
              <a:t>)</a:t>
            </a:r>
          </a:p>
        </p:txBody>
      </p:sp>
      <p:sp>
        <p:nvSpPr>
          <p:cNvPr id="24" name="TextBox 23"/>
          <p:cNvSpPr txBox="1"/>
          <p:nvPr/>
        </p:nvSpPr>
        <p:spPr>
          <a:xfrm>
            <a:off x="4772732" y="4131376"/>
            <a:ext cx="943656" cy="520655"/>
          </a:xfrm>
          <a:prstGeom prst="rect">
            <a:avLst/>
          </a:prstGeom>
          <a:noFill/>
        </p:spPr>
        <p:txBody>
          <a:bodyPr wrap="none" lIns="0" tIns="0" rIns="0" bIns="0" rtlCol="0">
            <a:spAutoFit/>
          </a:bodyPr>
          <a:lstStyle/>
          <a:p>
            <a:pPr algn="ctr">
              <a:lnSpc>
                <a:spcPct val="110000"/>
              </a:lnSpc>
            </a:pPr>
            <a:r>
              <a:rPr lang="vi-VN" sz="1600" b="1" dirty="0"/>
              <a:t>Glucose</a:t>
            </a:r>
          </a:p>
          <a:p>
            <a:pPr algn="ctr">
              <a:lnSpc>
                <a:spcPct val="110000"/>
              </a:lnSpc>
            </a:pPr>
            <a:r>
              <a:rPr lang="vi-VN" sz="1600" b="1" dirty="0"/>
              <a:t>(Tinh bột)</a:t>
            </a:r>
          </a:p>
        </p:txBody>
      </p:sp>
      <p:pic>
        <p:nvPicPr>
          <p:cNvPr id="32" name="Graphic 31" descr="Arrow: Counter-clockwise curve with solid fill"/>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rot="7157453">
            <a:off x="3916746" y="3950525"/>
            <a:ext cx="825240" cy="825240"/>
          </a:xfrm>
          <a:prstGeom prst="rect">
            <a:avLst/>
          </a:prstGeom>
        </p:spPr>
      </p:pic>
      <p:grpSp>
        <p:nvGrpSpPr>
          <p:cNvPr id="43" name="Group 42"/>
          <p:cNvGrpSpPr/>
          <p:nvPr/>
        </p:nvGrpSpPr>
        <p:grpSpPr>
          <a:xfrm>
            <a:off x="2705156" y="1117006"/>
            <a:ext cx="8610600" cy="682117"/>
            <a:chOff x="4640142" y="2438865"/>
            <a:chExt cx="8610600" cy="682117"/>
          </a:xfrm>
        </p:grpSpPr>
        <p:sp>
          <p:nvSpPr>
            <p:cNvPr id="47" name="TextBox 46"/>
            <p:cNvSpPr txBox="1"/>
            <p:nvPr/>
          </p:nvSpPr>
          <p:spPr>
            <a:xfrm>
              <a:off x="4640142" y="2657557"/>
              <a:ext cx="3828065" cy="402418"/>
            </a:xfrm>
            <a:prstGeom prst="rect">
              <a:avLst/>
            </a:prstGeom>
            <a:noFill/>
          </p:spPr>
          <p:txBody>
            <a:bodyPr wrap="square" lIns="0" tIns="0" rIns="0" bIns="0" rtlCol="0">
              <a:spAutoFit/>
            </a:bodyPr>
            <a:lstStyle/>
            <a:p>
              <a:pPr algn="ctr">
                <a:lnSpc>
                  <a:spcPct val="120000"/>
                </a:lnSpc>
              </a:pPr>
              <a:r>
                <a:rPr lang="vi-VN" sz="2400" b="1" dirty="0">
                  <a:solidFill>
                    <a:schemeClr val="tx2">
                      <a:lumMod val="50000"/>
                    </a:schemeClr>
                  </a:solidFill>
                  <a:latin typeface="Arial" panose="020B0604020202020204" pitchFamily="34" charset="0"/>
                  <a:cs typeface="Arial" panose="020B0604020202020204" pitchFamily="34" charset="0"/>
                </a:rPr>
                <a:t>Nước + Carbon dioxide </a:t>
              </a:r>
              <a:endParaRPr lang="vi-VN" sz="2400" b="1" dirty="0">
                <a:solidFill>
                  <a:schemeClr val="tx2">
                    <a:lumMod val="50000"/>
                  </a:schemeClr>
                </a:solidFill>
              </a:endParaRPr>
            </a:p>
          </p:txBody>
        </p:sp>
        <p:sp>
          <p:nvSpPr>
            <p:cNvPr id="48" name="TextBox 47"/>
            <p:cNvSpPr txBox="1"/>
            <p:nvPr/>
          </p:nvSpPr>
          <p:spPr>
            <a:xfrm>
              <a:off x="9729098" y="2657557"/>
              <a:ext cx="3521644" cy="402417"/>
            </a:xfrm>
            <a:prstGeom prst="rect">
              <a:avLst/>
            </a:prstGeom>
            <a:noFill/>
          </p:spPr>
          <p:txBody>
            <a:bodyPr wrap="square" lIns="0" tIns="0" rIns="0" bIns="0" rtlCol="0">
              <a:spAutoFit/>
            </a:bodyPr>
            <a:lstStyle/>
            <a:p>
              <a:pPr algn="ctr">
                <a:lnSpc>
                  <a:spcPct val="120000"/>
                </a:lnSpc>
              </a:pPr>
              <a:r>
                <a:rPr lang="vi-VN" sz="2400" b="1" dirty="0">
                  <a:solidFill>
                    <a:schemeClr val="tx2">
                      <a:lumMod val="50000"/>
                    </a:schemeClr>
                  </a:solidFill>
                  <a:latin typeface="Arial" panose="020B0604020202020204" pitchFamily="34" charset="0"/>
                  <a:cs typeface="Arial" panose="020B0604020202020204" pitchFamily="34" charset="0"/>
                </a:rPr>
                <a:t>Glucose + Oxygen</a:t>
              </a:r>
              <a:endParaRPr lang="vi-VN" sz="2400" b="1" dirty="0">
                <a:solidFill>
                  <a:schemeClr val="tx2">
                    <a:lumMod val="50000"/>
                  </a:schemeClr>
                </a:solidFill>
              </a:endParaRPr>
            </a:p>
          </p:txBody>
        </p:sp>
        <p:cxnSp>
          <p:nvCxnSpPr>
            <p:cNvPr id="49" name="Straight Arrow Connector 48"/>
            <p:cNvCxnSpPr/>
            <p:nvPr/>
          </p:nvCxnSpPr>
          <p:spPr>
            <a:xfrm>
              <a:off x="8610600" y="2791696"/>
              <a:ext cx="1295400" cy="0"/>
            </a:xfrm>
            <a:prstGeom prst="straightConnector1">
              <a:avLst/>
            </a:prstGeom>
            <a:ln w="3810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8699501" y="2438865"/>
              <a:ext cx="1016559" cy="268279"/>
            </a:xfrm>
            <a:prstGeom prst="rect">
              <a:avLst/>
            </a:prstGeom>
            <a:noFill/>
          </p:spPr>
          <p:txBody>
            <a:bodyPr wrap="square" lIns="0" tIns="0" rIns="0" bIns="0" rtlCol="0">
              <a:spAutoFit/>
            </a:bodyPr>
            <a:lstStyle/>
            <a:p>
              <a:pPr algn="ctr">
                <a:lnSpc>
                  <a:spcPct val="120000"/>
                </a:lnSpc>
              </a:pPr>
              <a:r>
                <a:rPr lang="vi-VN" sz="1600" b="1" dirty="0">
                  <a:solidFill>
                    <a:schemeClr val="accent5">
                      <a:lumMod val="75000"/>
                    </a:schemeClr>
                  </a:solidFill>
                  <a:latin typeface="Arial" panose="020B0604020202020204" pitchFamily="34" charset="0"/>
                  <a:cs typeface="Arial" panose="020B0604020202020204" pitchFamily="34" charset="0"/>
                </a:rPr>
                <a:t>Ánh sáng</a:t>
              </a:r>
              <a:endParaRPr lang="vi-VN" sz="1600" b="1" dirty="0">
                <a:solidFill>
                  <a:schemeClr val="accent5">
                    <a:lumMod val="75000"/>
                  </a:schemeClr>
                </a:solidFill>
              </a:endParaRPr>
            </a:p>
          </p:txBody>
        </p:sp>
        <p:sp>
          <p:nvSpPr>
            <p:cNvPr id="51" name="TextBox 50"/>
            <p:cNvSpPr txBox="1"/>
            <p:nvPr/>
          </p:nvSpPr>
          <p:spPr>
            <a:xfrm>
              <a:off x="8699501" y="2843127"/>
              <a:ext cx="1016559" cy="277855"/>
            </a:xfrm>
            <a:prstGeom prst="rect">
              <a:avLst/>
            </a:prstGeom>
            <a:noFill/>
          </p:spPr>
          <p:txBody>
            <a:bodyPr wrap="square" lIns="0" tIns="0" rIns="0" bIns="0" rtlCol="0">
              <a:spAutoFit/>
            </a:bodyPr>
            <a:lstStyle/>
            <a:p>
              <a:pPr algn="ctr">
                <a:lnSpc>
                  <a:spcPct val="120000"/>
                </a:lnSpc>
              </a:pPr>
              <a:r>
                <a:rPr lang="vi-VN" sz="1600" b="1" dirty="0">
                  <a:solidFill>
                    <a:schemeClr val="accent5">
                      <a:lumMod val="75000"/>
                    </a:schemeClr>
                  </a:solidFill>
                  <a:latin typeface="Arial" panose="020B0604020202020204" pitchFamily="34" charset="0"/>
                  <a:cs typeface="Arial" panose="020B0604020202020204" pitchFamily="34" charset="0"/>
                </a:rPr>
                <a:t>Diệp lục</a:t>
              </a:r>
              <a:endParaRPr lang="vi-VN" sz="1600" b="1" dirty="0">
                <a:solidFill>
                  <a:schemeClr val="accent5">
                    <a:lumMod val="75000"/>
                  </a:schemeClr>
                </a:solidFill>
              </a:endParaRPr>
            </a:p>
          </p:txBody>
        </p:sp>
      </p:grpSp>
      <p:grpSp>
        <p:nvGrpSpPr>
          <p:cNvPr id="52" name="Group 51"/>
          <p:cNvGrpSpPr/>
          <p:nvPr/>
        </p:nvGrpSpPr>
        <p:grpSpPr>
          <a:xfrm>
            <a:off x="5766428" y="3249373"/>
            <a:ext cx="6161126" cy="1870512"/>
            <a:chOff x="6050197" y="3516326"/>
            <a:chExt cx="6161126" cy="1870512"/>
          </a:xfrm>
        </p:grpSpPr>
        <p:pic>
          <p:nvPicPr>
            <p:cNvPr id="53" name="Picture 2" descr="Leaf icon image Royalty Free Vector Image - VectorStock"/>
            <p:cNvPicPr>
              <a:picLocks noChangeAspect="1" noChangeArrowheads="1"/>
            </p:cNvPicPr>
            <p:nvPr/>
          </p:nvPicPr>
          <p:blipFill rotWithShape="1">
            <a:blip r:embed="rId11" cstate="print">
              <a:clrChange>
                <a:clrFrom>
                  <a:srgbClr val="FFFFFF"/>
                </a:clrFrom>
                <a:clrTo>
                  <a:srgbClr val="FFFFFF">
                    <a:alpha val="0"/>
                  </a:srgbClr>
                </a:clrTo>
              </a:clrChange>
              <a:extLst>
                <a:ext uri="{BEBA8EAE-BF5A-486C-A8C5-ECC9F3942E4B}">
                  <a14:imgProps xmlns:a14="http://schemas.microsoft.com/office/drawing/2010/main">
                    <a14:imgLayer r:embed="rId12">
                      <a14:imgEffect>
                        <a14:brightnessContrast bright="20000"/>
                      </a14:imgEffect>
                    </a14:imgLayer>
                  </a14:imgProps>
                </a:ext>
                <a:ext uri="{28A0092B-C50C-407E-A947-70E740481C1C}">
                  <a14:useLocalDpi xmlns:a14="http://schemas.microsoft.com/office/drawing/2010/main" val="0"/>
                </a:ext>
              </a:extLst>
            </a:blip>
            <a:srcRect t="5834" b="11667"/>
            <a:stretch>
              <a:fillRect/>
            </a:stretch>
          </p:blipFill>
          <p:spPr bwMode="auto">
            <a:xfrm>
              <a:off x="6050197" y="3605777"/>
              <a:ext cx="609600" cy="543149"/>
            </a:xfrm>
            <a:prstGeom prst="rect">
              <a:avLst/>
            </a:prstGeom>
            <a:noFill/>
            <a:extLst>
              <a:ext uri="{909E8E84-426E-40DD-AFC4-6F175D3DCCD1}">
                <a14:hiddenFill xmlns:a14="http://schemas.microsoft.com/office/drawing/2010/main">
                  <a:solidFill>
                    <a:srgbClr val="FFFFFF"/>
                  </a:solidFill>
                </a14:hiddenFill>
              </a:ext>
            </a:extLst>
          </p:spPr>
        </p:pic>
        <p:sp>
          <p:nvSpPr>
            <p:cNvPr id="54" name="TextBox 53"/>
            <p:cNvSpPr txBox="1"/>
            <p:nvPr/>
          </p:nvSpPr>
          <p:spPr>
            <a:xfrm>
              <a:off x="6777548" y="3516326"/>
              <a:ext cx="5433775" cy="1870512"/>
            </a:xfrm>
            <a:prstGeom prst="rect">
              <a:avLst/>
            </a:prstGeom>
            <a:noFill/>
          </p:spPr>
          <p:txBody>
            <a:bodyPr wrap="square" lIns="0" tIns="0" rIns="0" bIns="0" rtlCol="0">
              <a:spAutoFit/>
            </a:bodyPr>
            <a:lstStyle/>
            <a:p>
              <a:pPr algn="just">
                <a:lnSpc>
                  <a:spcPct val="130000"/>
                </a:lnSpc>
              </a:pPr>
              <a:r>
                <a:rPr lang="vi-VN" sz="2400" dirty="0">
                  <a:latin typeface="Arial" panose="020B0604020202020204" pitchFamily="34" charset="0"/>
                  <a:cs typeface="Arial" panose="020B0604020202020204" pitchFamily="34" charset="0"/>
                </a:rPr>
                <a:t>Các phân tử </a:t>
              </a:r>
              <a:r>
                <a:rPr lang="vi-VN" sz="2400" b="1" dirty="0">
                  <a:latin typeface="Arial" panose="020B0604020202020204" pitchFamily="34" charset="0"/>
                  <a:cs typeface="Arial" panose="020B0604020202020204" pitchFamily="34" charset="0"/>
                </a:rPr>
                <a:t>glucose</a:t>
              </a:r>
              <a:r>
                <a:rPr lang="vi-VN" sz="2400" dirty="0">
                  <a:latin typeface="Arial" panose="020B0604020202020204" pitchFamily="34" charset="0"/>
                  <a:cs typeface="Arial" panose="020B0604020202020204" pitchFamily="34" charset="0"/>
                </a:rPr>
                <a:t> tạo thành trong quang hợp liên kết với nhau hình thành nên </a:t>
              </a:r>
              <a:r>
                <a:rPr lang="vi-VN" sz="2400" b="1" dirty="0">
                  <a:latin typeface="Arial" panose="020B0604020202020204" pitchFamily="34" charset="0"/>
                  <a:cs typeface="Arial" panose="020B0604020202020204" pitchFamily="34" charset="0"/>
                </a:rPr>
                <a:t>tinh bột</a:t>
              </a:r>
              <a:r>
                <a:rPr lang="vi-VN" sz="2400" dirty="0">
                  <a:latin typeface="Arial" panose="020B0604020202020204" pitchFamily="34" charset="0"/>
                  <a:cs typeface="Arial" panose="020B0604020202020204" pitchFamily="34" charset="0"/>
                </a:rPr>
                <a:t>, là chất dự trữ đặc trưng ở thực vật.</a:t>
              </a:r>
              <a:endParaRPr lang="vi-VN" sz="2400" dirty="0"/>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arn(inVertical)">
                                      <p:cBhvr>
                                        <p:cTn id="7" dur="500"/>
                                        <p:tgtEl>
                                          <p:spTgt spid="4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2"/>
                                        </p:tgtEl>
                                        <p:attrNameLst>
                                          <p:attrName>style.visibility</p:attrName>
                                        </p:attrNameLst>
                                      </p:cBhvr>
                                      <p:to>
                                        <p:strVal val="visible"/>
                                      </p:to>
                                    </p:set>
                                    <p:animEffect transition="in" filter="fade">
                                      <p:cBhvr>
                                        <p:cTn id="12"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SHAPE_LOCKS" val="959"/>
</p:tagLst>
</file>

<file path=ppt/tags/tag2.xml><?xml version="1.0" encoding="utf-8"?>
<p:tagLst xmlns:a="http://schemas.openxmlformats.org/drawingml/2006/main" xmlns:r="http://schemas.openxmlformats.org/officeDocument/2006/relationships" xmlns:p="http://schemas.openxmlformats.org/presentationml/2006/main">
  <p:tag name="SHAPE_LOCKS" val="16"/>
</p:tagLst>
</file>

<file path=ppt/tags/tag3.xml><?xml version="1.0" encoding="utf-8"?>
<p:tagLst xmlns:a="http://schemas.openxmlformats.org/drawingml/2006/main" xmlns:r="http://schemas.openxmlformats.org/officeDocument/2006/relationships" xmlns:p="http://schemas.openxmlformats.org/presentationml/2006/main">
  <p:tag name="SHAPE_LOCKS" val="16"/>
</p:tagLst>
</file>

<file path=ppt/theme/theme1.xml><?xml version="1.0" encoding="utf-8"?>
<a:theme xmlns:a="http://schemas.openxmlformats.org/drawingml/2006/main" name="Office Theme">
  <a:themeElements>
    <a:clrScheme name="9Slide - 2020">
      <a:dk1>
        <a:sysClr val="windowText" lastClr="000000"/>
      </a:dk1>
      <a:lt1>
        <a:sysClr val="window" lastClr="FFFFFF"/>
      </a:lt1>
      <a:dk2>
        <a:srgbClr val="092D6C"/>
      </a:dk2>
      <a:lt2>
        <a:srgbClr val="FCECD0"/>
      </a:lt2>
      <a:accent1>
        <a:srgbClr val="4FC1E9"/>
      </a:accent1>
      <a:accent2>
        <a:srgbClr val="48CFAD"/>
      </a:accent2>
      <a:accent3>
        <a:srgbClr val="A0D468"/>
      </a:accent3>
      <a:accent4>
        <a:srgbClr val="FFCE54"/>
      </a:accent4>
      <a:accent5>
        <a:srgbClr val="FC6E51"/>
      </a:accent5>
      <a:accent6>
        <a:srgbClr val="ED5565"/>
      </a:accent6>
      <a:hlink>
        <a:srgbClr val="5D9CEC"/>
      </a:hlink>
      <a:folHlink>
        <a:srgbClr val="AC92EC"/>
      </a:folHlink>
    </a:clrScheme>
    <a:fontScheme name="Custom 5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DFloatVTI">
  <a:themeElements>
    <a:clrScheme name="AnalogousFromDarkSeedLeftStep">
      <a:dk1>
        <a:srgbClr val="000000"/>
      </a:dk1>
      <a:lt1>
        <a:srgbClr val="FFFFFF"/>
      </a:lt1>
      <a:dk2>
        <a:srgbClr val="223C2B"/>
      </a:dk2>
      <a:lt2>
        <a:srgbClr val="E8E2E6"/>
      </a:lt2>
      <a:accent1>
        <a:srgbClr val="47B56D"/>
      </a:accent1>
      <a:accent2>
        <a:srgbClr val="43B13B"/>
      </a:accent2>
      <a:accent3>
        <a:srgbClr val="7AB145"/>
      </a:accent3>
      <a:accent4>
        <a:srgbClr val="9DA838"/>
      </a:accent4>
      <a:accent5>
        <a:srgbClr val="C19B4C"/>
      </a:accent5>
      <a:accent6>
        <a:srgbClr val="B15A3B"/>
      </a:accent6>
      <a:hlink>
        <a:srgbClr val="918230"/>
      </a:hlink>
      <a:folHlink>
        <a:srgbClr val="7F7F7F"/>
      </a:folHlink>
    </a:clrScheme>
    <a:fontScheme name="Float">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0</TotalTime>
  <Words>2024</Words>
  <Application>Microsoft Office PowerPoint</Application>
  <PresentationFormat>Widescreen</PresentationFormat>
  <Paragraphs>274</Paragraphs>
  <Slides>42</Slides>
  <Notes>12</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42</vt:i4>
      </vt:variant>
    </vt:vector>
  </HeadingPairs>
  <TitlesOfParts>
    <vt:vector size="56" baseType="lpstr">
      <vt:lpstr>宋体</vt:lpstr>
      <vt:lpstr>宋体</vt:lpstr>
      <vt:lpstr>#9Slide02 Noi dung dai</vt:lpstr>
      <vt:lpstr>#9Slide03 Roboto Slab Bold</vt:lpstr>
      <vt:lpstr>Arial</vt:lpstr>
      <vt:lpstr>Avenir Next LT Pro</vt:lpstr>
      <vt:lpstr>Calibri</vt:lpstr>
      <vt:lpstr>Calibri Light</vt:lpstr>
      <vt:lpstr>等线</vt:lpstr>
      <vt:lpstr>Symbol</vt:lpstr>
      <vt:lpstr>Wingdings</vt:lpstr>
      <vt:lpstr>Office Theme</vt:lpstr>
      <vt:lpstr>3DFloatVTI</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9Slide.vn</dc:title>
  <dc:subject>9Slide.vn</dc:subject>
  <dc:creator>84963</dc:creator>
  <cp:keywords>9Slide</cp:keywords>
  <dc:description>9Slide.vn</dc:description>
  <cp:lastModifiedBy>Admin</cp:lastModifiedBy>
  <cp:revision>80</cp:revision>
  <dcterms:created xsi:type="dcterms:W3CDTF">2022-04-25T03:52:00Z</dcterms:created>
  <dcterms:modified xsi:type="dcterms:W3CDTF">2022-07-22T02:21:08Z</dcterms:modified>
  <cp:category>9Slide.vn</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69A9AE9D763244BA9F5370C93549848A</vt:lpwstr>
  </property>
  <property fmtid="{D5CDD505-2E9C-101B-9397-08002B2CF9AE}" pid="3" name="KSOProductBuildVer">
    <vt:lpwstr>1033-11.2.0.11191</vt:lpwstr>
  </property>
</Properties>
</file>